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3C33AF0-CE82-44F9-B690-E2C4393CF52B}"/>
              </a:ext>
            </a:extLst>
          </p:cNvPr>
          <p:cNvSpPr/>
          <p:nvPr/>
        </p:nvSpPr>
        <p:spPr>
          <a:xfrm>
            <a:off x="291662" y="4916214"/>
            <a:ext cx="2530365" cy="14136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DA05E95-E545-49D5-BAD6-EB8ADF04132A}"/>
              </a:ext>
            </a:extLst>
          </p:cNvPr>
          <p:cNvSpPr/>
          <p:nvPr/>
        </p:nvSpPr>
        <p:spPr>
          <a:xfrm>
            <a:off x="291662" y="4009697"/>
            <a:ext cx="2727434" cy="8487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5752C4-6D7E-4A40-8FC0-1EA2F20DC98F}"/>
              </a:ext>
            </a:extLst>
          </p:cNvPr>
          <p:cNvSpPr/>
          <p:nvPr/>
        </p:nvSpPr>
        <p:spPr>
          <a:xfrm>
            <a:off x="357352" y="1566041"/>
            <a:ext cx="2845675" cy="9143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681F116-088A-4179-A75F-3C80B620B62E}"/>
              </a:ext>
            </a:extLst>
          </p:cNvPr>
          <p:cNvSpPr/>
          <p:nvPr/>
        </p:nvSpPr>
        <p:spPr>
          <a:xfrm>
            <a:off x="291660" y="2827282"/>
            <a:ext cx="2530365" cy="10720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AD225D-ECA0-4E36-BD00-9AFFE4BD8787}"/>
              </a:ext>
            </a:extLst>
          </p:cNvPr>
          <p:cNvSpPr/>
          <p:nvPr/>
        </p:nvSpPr>
        <p:spPr>
          <a:xfrm>
            <a:off x="5192109" y="4863661"/>
            <a:ext cx="2674882" cy="1466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4CD4D6B-1FB6-4776-9646-EECD709AF971}"/>
              </a:ext>
            </a:extLst>
          </p:cNvPr>
          <p:cNvSpPr/>
          <p:nvPr/>
        </p:nvSpPr>
        <p:spPr>
          <a:xfrm>
            <a:off x="9002110" y="2695903"/>
            <a:ext cx="2957967" cy="18251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8D6B33F-D449-4729-AFF3-ADF56B09BD51}"/>
              </a:ext>
            </a:extLst>
          </p:cNvPr>
          <p:cNvSpPr/>
          <p:nvPr/>
        </p:nvSpPr>
        <p:spPr>
          <a:xfrm>
            <a:off x="9002110" y="212834"/>
            <a:ext cx="2661744" cy="1702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B8C9631-3EE2-4E41-AEB5-F383C5D04087}"/>
              </a:ext>
            </a:extLst>
          </p:cNvPr>
          <p:cNvSpPr/>
          <p:nvPr/>
        </p:nvSpPr>
        <p:spPr>
          <a:xfrm>
            <a:off x="357351" y="252247"/>
            <a:ext cx="2661744" cy="1190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7BD3938-54E7-4712-9218-001BFEBE0E4C}"/>
              </a:ext>
            </a:extLst>
          </p:cNvPr>
          <p:cNvSpPr/>
          <p:nvPr/>
        </p:nvSpPr>
        <p:spPr>
          <a:xfrm>
            <a:off x="4942489" y="2249213"/>
            <a:ext cx="2517227" cy="17026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20D85C-347E-4C11-A046-EEF869B079B3}"/>
              </a:ext>
            </a:extLst>
          </p:cNvPr>
          <p:cNvSpPr txBox="1"/>
          <p:nvPr/>
        </p:nvSpPr>
        <p:spPr>
          <a:xfrm>
            <a:off x="4317124" y="257504"/>
            <a:ext cx="3492062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Critical</a:t>
            </a:r>
            <a:r>
              <a:rPr lang="en-US" sz="320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3200" b="1" i="1">
                <a:solidFill>
                  <a:srgbClr val="FF0000"/>
                </a:solidFill>
              </a:rPr>
              <a:t>Thinking</a:t>
            </a:r>
            <a:endParaRPr lang="en-US" sz="3200" b="1" i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74B088-EA17-4AB2-8C9B-22FE40C78292}"/>
              </a:ext>
            </a:extLst>
          </p:cNvPr>
          <p:cNvSpPr txBox="1"/>
          <p:nvPr/>
        </p:nvSpPr>
        <p:spPr>
          <a:xfrm flipH="1">
            <a:off x="4945117" y="966952"/>
            <a:ext cx="2078421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Just think of </a:t>
            </a:r>
            <a:r>
              <a:rPr lang="en-US" b="1" i="1">
                <a:solidFill>
                  <a:srgbClr val="FF0000"/>
                </a:solidFill>
                <a:latin typeface="Arial"/>
                <a:cs typeface="Arial"/>
              </a:rPr>
              <a:t>Critical Thinking</a:t>
            </a:r>
            <a:r>
              <a:rPr lang="en-US" b="1" i="1">
                <a:latin typeface="Arial"/>
                <a:cs typeface="Arial"/>
              </a:rPr>
              <a:t> as a process of deliberation ...  </a:t>
            </a:r>
            <a:r>
              <a:rPr lang="en-US" b="1">
                <a:latin typeface="Arial"/>
                <a:cs typeface="Arial"/>
              </a:rPr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D7232E-6488-4E2C-BAFC-0E7108CA24F5}"/>
              </a:ext>
            </a:extLst>
          </p:cNvPr>
          <p:cNvSpPr txBox="1"/>
          <p:nvPr/>
        </p:nvSpPr>
        <p:spPr>
          <a:xfrm>
            <a:off x="467709" y="323192"/>
            <a:ext cx="2638098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Being able to</a:t>
            </a:r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 identify</a:t>
            </a:r>
            <a:r>
              <a:rPr lang="en-US" b="1">
                <a:latin typeface="Arial"/>
                <a:cs typeface="Arial"/>
              </a:rPr>
              <a:t> other people's</a:t>
            </a:r>
          </a:p>
          <a:p>
            <a:pPr algn="ctr"/>
            <a:r>
              <a:rPr lang="en-US" b="1">
                <a:latin typeface="Arial"/>
                <a:cs typeface="Arial"/>
              </a:rPr>
              <a:t>positions, arguments, and conclusions 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A7045C-1FA5-48A8-A4B6-8226C60CC3C6}"/>
              </a:ext>
            </a:extLst>
          </p:cNvPr>
          <p:cNvSpPr txBox="1"/>
          <p:nvPr/>
        </p:nvSpPr>
        <p:spPr>
          <a:xfrm>
            <a:off x="204951" y="1610709"/>
            <a:ext cx="3124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Evaluate</a:t>
            </a:r>
            <a:r>
              <a:rPr lang="en-US" b="1">
                <a:latin typeface="Arial"/>
                <a:cs typeface="Arial"/>
              </a:rPr>
              <a:t> evidence for alternative points of view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13C115-7E34-4784-A576-1E3A9B0841A6}"/>
              </a:ext>
            </a:extLst>
          </p:cNvPr>
          <p:cNvSpPr txBox="1"/>
          <p:nvPr/>
        </p:nvSpPr>
        <p:spPr>
          <a:xfrm>
            <a:off x="270642" y="2766847"/>
            <a:ext cx="2690649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It’s the </a:t>
            </a:r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ability to weigh up</a:t>
            </a:r>
            <a:r>
              <a:rPr lang="en-US" b="1">
                <a:latin typeface="Arial"/>
                <a:cs typeface="Arial"/>
              </a:rPr>
              <a:t> opposing arguments and evidence fairly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9F8FE4-CD36-4FD0-9CFB-7103C226569A}"/>
              </a:ext>
            </a:extLst>
          </p:cNvPr>
          <p:cNvSpPr txBox="1"/>
          <p:nvPr/>
        </p:nvSpPr>
        <p:spPr>
          <a:xfrm>
            <a:off x="8921101" y="199994"/>
            <a:ext cx="2656935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Having the ability to fairly </a:t>
            </a:r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read between the</a:t>
            </a:r>
            <a:r>
              <a:rPr lang="en-US" b="1">
                <a:latin typeface="Arial"/>
                <a:cs typeface="Arial"/>
              </a:rPr>
              <a:t> </a:t>
            </a:r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lines</a:t>
            </a:r>
            <a:r>
              <a:rPr lang="en-US" b="1">
                <a:latin typeface="Arial"/>
                <a:cs typeface="Arial"/>
              </a:rPr>
              <a:t>, seeing behind surfaces and identifying false or unfair assumptions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CC58DC-2C68-415D-802A-D5B54A70E752}"/>
              </a:ext>
            </a:extLst>
          </p:cNvPr>
          <p:cNvSpPr txBox="1"/>
          <p:nvPr/>
        </p:nvSpPr>
        <p:spPr>
          <a:xfrm>
            <a:off x="4868917" y="2215055"/>
            <a:ext cx="2559270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Being able to carry out a given task and then </a:t>
            </a:r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reflecting</a:t>
            </a:r>
            <a:r>
              <a:rPr lang="en-US" b="1">
                <a:latin typeface="Arial"/>
                <a:cs typeface="Arial"/>
              </a:rPr>
              <a:t> on issues in a structured way, being honest if it didn’t 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64D0E0-0B0F-4FFD-8DC5-70B8CFEA22E5}"/>
              </a:ext>
            </a:extLst>
          </p:cNvPr>
          <p:cNvSpPr txBox="1"/>
          <p:nvPr/>
        </p:nvSpPr>
        <p:spPr>
          <a:xfrm>
            <a:off x="8927298" y="2959949"/>
            <a:ext cx="3030746" cy="14773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Drawing</a:t>
            </a:r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 conclusions</a:t>
            </a:r>
            <a:r>
              <a:rPr lang="en-US" b="1">
                <a:latin typeface="Arial"/>
                <a:cs typeface="Arial"/>
              </a:rPr>
              <a:t> as to whether arguments are valid and justified, based on good evidence and sensible assumptions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99A60C-D366-428F-9ADB-38F1891C4F87}"/>
              </a:ext>
            </a:extLst>
          </p:cNvPr>
          <p:cNvSpPr txBox="1"/>
          <p:nvPr/>
        </p:nvSpPr>
        <p:spPr>
          <a:xfrm>
            <a:off x="139262" y="4120054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FF0000"/>
                </a:solidFill>
                <a:latin typeface="Arial"/>
                <a:cs typeface="Arial"/>
              </a:rPr>
              <a:t>Clearer</a:t>
            </a:r>
            <a:r>
              <a:rPr lang="en-US" b="1">
                <a:latin typeface="Arial"/>
                <a:cs typeface="Arial"/>
              </a:rPr>
              <a:t> thinking and communication</a:t>
            </a:r>
          </a:p>
        </p:txBody>
      </p:sp>
      <p:pic>
        <p:nvPicPr>
          <p:cNvPr id="16" name="Picture 16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C275776D-E458-4696-A83D-6068B73AC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5822" y="1066633"/>
            <a:ext cx="1581151" cy="1282592"/>
          </a:xfrm>
          <a:prstGeom prst="rect">
            <a:avLst/>
          </a:prstGeom>
        </p:spPr>
      </p:pic>
      <p:pic>
        <p:nvPicPr>
          <p:cNvPr id="18" name="Picture 1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89D0416-3575-45E0-8D3B-A41D9770B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9710" y="4811668"/>
            <a:ext cx="2743200" cy="1570182"/>
          </a:xfrm>
          <a:prstGeom prst="rect">
            <a:avLst/>
          </a:prstGeom>
        </p:spPr>
      </p:pic>
      <p:pic>
        <p:nvPicPr>
          <p:cNvPr id="28" name="Picture 20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ADE50E96-04F3-446A-AD1C-717E58BD58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6539" y="2646471"/>
            <a:ext cx="842472" cy="190664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8742983A-1D60-42BD-B409-A3FE4E9C3402}"/>
              </a:ext>
            </a:extLst>
          </p:cNvPr>
          <p:cNvSpPr txBox="1"/>
          <p:nvPr/>
        </p:nvSpPr>
        <p:spPr>
          <a:xfrm>
            <a:off x="4474778" y="4054366"/>
            <a:ext cx="3478924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Calibri"/>
              </a:rPr>
              <a:t>(</a:t>
            </a:r>
            <a:r>
              <a:rPr lang="en-US" b="1" i="1">
                <a:latin typeface="Arial"/>
                <a:cs typeface="Arial"/>
              </a:rPr>
              <a:t>Cottrell, 2017, p.2)</a:t>
            </a:r>
          </a:p>
        </p:txBody>
      </p:sp>
      <p:pic>
        <p:nvPicPr>
          <p:cNvPr id="12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22F2320-3983-448C-B61B-EDD66D57B5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7847" y="926781"/>
            <a:ext cx="1810408" cy="313885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B9AAF0A-244A-434F-82D7-769A899032A8}"/>
              </a:ext>
            </a:extLst>
          </p:cNvPr>
          <p:cNvSpPr txBox="1"/>
          <p:nvPr/>
        </p:nvSpPr>
        <p:spPr>
          <a:xfrm>
            <a:off x="139262" y="4921468"/>
            <a:ext cx="2743200" cy="14773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"Intelligence is something that we are born with.  Thinking is a skill that must be lea</a:t>
            </a:r>
            <a:r>
              <a:rPr lang="en-US" b="1">
                <a:cs typeface="Calibri"/>
              </a:rPr>
              <a:t>rned."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15F57A-1514-4562-8EF9-8DF2F0F975CB}"/>
              </a:ext>
            </a:extLst>
          </p:cNvPr>
          <p:cNvSpPr txBox="1"/>
          <p:nvPr/>
        </p:nvSpPr>
        <p:spPr>
          <a:xfrm>
            <a:off x="99848" y="639291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(de Bono, )</a:t>
            </a:r>
          </a:p>
        </p:txBody>
      </p:sp>
      <p:pic>
        <p:nvPicPr>
          <p:cNvPr id="15" name="Picture 19" descr="A close up of text on a black surface&#10;&#10;Description generated with high confidence">
            <a:extLst>
              <a:ext uri="{FF2B5EF4-FFF2-40B4-BE49-F238E27FC236}">
                <a16:creationId xmlns:a16="http://schemas.microsoft.com/office/drawing/2014/main" id="{97A52791-640B-4789-AA26-73FE875907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1952" y="4996344"/>
            <a:ext cx="2283372" cy="124024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5F71B8E-0519-46C5-AF8A-CD3E286111F4}"/>
              </a:ext>
            </a:extLst>
          </p:cNvPr>
          <p:cNvSpPr txBox="1"/>
          <p:nvPr/>
        </p:nvSpPr>
        <p:spPr>
          <a:xfrm>
            <a:off x="2674882" y="393612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(Poster , Twinkle)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96C0F53-42E4-46C9-9F39-E0057C419221}"/>
              </a:ext>
            </a:extLst>
          </p:cNvPr>
          <p:cNvSpPr txBox="1"/>
          <p:nvPr/>
        </p:nvSpPr>
        <p:spPr>
          <a:xfrm>
            <a:off x="8849710" y="207053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Cottrell,2017, p.2)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40602BF-4BBB-44D5-B505-29731C1DBF22}"/>
              </a:ext>
            </a:extLst>
          </p:cNvPr>
          <p:cNvSpPr txBox="1"/>
          <p:nvPr/>
        </p:nvSpPr>
        <p:spPr>
          <a:xfrm>
            <a:off x="5144813" y="5092261"/>
            <a:ext cx="2743200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Arial"/>
                <a:cs typeface="Arial"/>
              </a:rPr>
              <a:t>"Argument is meant to reveal the truth, not to create it." 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7A2D537-A319-4B2A-AA92-ADC5BE27CB8E}"/>
              </a:ext>
            </a:extLst>
          </p:cNvPr>
          <p:cNvSpPr txBox="1"/>
          <p:nvPr/>
        </p:nvSpPr>
        <p:spPr>
          <a:xfrm>
            <a:off x="5013434" y="639291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(de Bono, 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C7FD56C-98A1-4E32-AB46-AC9390188E2B}"/>
              </a:ext>
            </a:extLst>
          </p:cNvPr>
          <p:cNvSpPr txBox="1"/>
          <p:nvPr/>
        </p:nvSpPr>
        <p:spPr>
          <a:xfrm>
            <a:off x="415158" y="246467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(Cottrell, 2017, p.2)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B7CCB1-E30E-474A-9606-8631043FA674}"/>
              </a:ext>
            </a:extLst>
          </p:cNvPr>
          <p:cNvSpPr txBox="1"/>
          <p:nvPr/>
        </p:nvSpPr>
        <p:spPr>
          <a:xfrm>
            <a:off x="6629400" y="4501055"/>
            <a:ext cx="308478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Arial"/>
                <a:cs typeface="Arial"/>
              </a:rPr>
              <a:t>(Google)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A63922-C576-4AFB-8D12-8371AD027D23}"/>
              </a:ext>
            </a:extLst>
          </p:cNvPr>
          <p:cNvSpPr txBox="1"/>
          <p:nvPr/>
        </p:nvSpPr>
        <p:spPr>
          <a:xfrm>
            <a:off x="8705193" y="639291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cs typeface="Calibri"/>
              </a:rPr>
              <a:t>(Albert Einstein)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7B437E-E9E6-48A0-8638-B39CC27FC89E}"/>
              </a:ext>
            </a:extLst>
          </p:cNvPr>
          <p:cNvSpPr txBox="1"/>
          <p:nvPr/>
        </p:nvSpPr>
        <p:spPr>
          <a:xfrm>
            <a:off x="178676" y="126124"/>
            <a:ext cx="7223235" cy="938718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latin typeface="Arial"/>
                <a:cs typeface="Arial"/>
              </a:rPr>
              <a:t>Reference list </a:t>
            </a:r>
          </a:p>
          <a:p>
            <a:pPr algn="ctr"/>
            <a:endParaRPr lang="en-US" sz="3200" b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Stella Cottrell, Effective analysis, argument and reflection on Critical thinking Skills, third </a:t>
            </a:r>
            <a:r>
              <a:rPr lang="en-US" b="1" i="1" err="1">
                <a:latin typeface="Arial"/>
                <a:cs typeface="Arial"/>
              </a:rPr>
              <a:t>editon</a:t>
            </a:r>
            <a:r>
              <a:rPr lang="en-US" b="1" i="1">
                <a:latin typeface="Arial"/>
                <a:cs typeface="Arial"/>
              </a:rPr>
              <a:t> published by Palgrave 2017, 1st edit published 2005, second edition 2011.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Images taken from Google Images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Edward de Bono Thinking Hats –The de Bono Group, LLC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Quotes by Edward de Bono taken from Google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Poster of de Bono's Thinking Hats taken from Twinkle and Google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Quote by Albert Einstein taken from Google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Read articles by author Ellen Galinsky on Mind in the making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r>
              <a:rPr lang="en-US" b="1" i="1">
                <a:latin typeface="Arial"/>
                <a:cs typeface="Arial"/>
              </a:rPr>
              <a:t>Read articles on the importance and benefits of  Critical Thinking Skills by </a:t>
            </a:r>
            <a:r>
              <a:rPr lang="en-US" b="1" i="1" err="1">
                <a:latin typeface="Arial"/>
                <a:cs typeface="Arial"/>
              </a:rPr>
              <a:t>S.M.Rayhanul</a:t>
            </a:r>
            <a:r>
              <a:rPr lang="en-US" b="1" i="1">
                <a:latin typeface="Arial"/>
                <a:cs typeface="Arial"/>
              </a:rPr>
              <a:t> Islam, Independent Researcher at Educational, Social and Youth Issues.</a:t>
            </a: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endParaRPr lang="en-US" b="1" i="1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66EA95-3834-42D3-B196-D67EAAEAB7E5}"/>
              </a:ext>
            </a:extLst>
          </p:cNvPr>
          <p:cNvSpPr txBox="1"/>
          <p:nvPr/>
        </p:nvSpPr>
        <p:spPr>
          <a:xfrm>
            <a:off x="4855779" y="3331779"/>
            <a:ext cx="2743200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>
              <a:cs typeface="Calibri"/>
            </a:endParaRPr>
          </a:p>
          <a:p>
            <a:pPr algn="ctr"/>
            <a:endParaRPr lang="en-US">
              <a:cs typeface="Calibri"/>
            </a:endParaRPr>
          </a:p>
          <a:p>
            <a:pPr algn="ctr"/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5682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2013-07-15T20:26:40Z</dcterms:created>
  <dcterms:modified xsi:type="dcterms:W3CDTF">2018-10-23T16:26:48Z</dcterms:modified>
</cp:coreProperties>
</file>