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6851" autoAdjust="0"/>
  </p:normalViewPr>
  <p:slideViewPr>
    <p:cSldViewPr snapToGrid="0">
      <p:cViewPr varScale="1">
        <p:scale>
          <a:sx n="87" d="100"/>
          <a:sy n="87" d="100"/>
        </p:scale>
        <p:origin x="72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D75F2-41F4-4FB7-ADC3-32C3F65E9AC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D3B21D0-808B-4CB9-894E-D9CDA5977686}">
      <dgm:prSet/>
      <dgm:spPr/>
      <dgm:t>
        <a:bodyPr/>
        <a:lstStyle/>
        <a:p>
          <a:r>
            <a:rPr lang="en-GB"/>
            <a:t>Describe what constitutes prostitution and the differing types. </a:t>
          </a:r>
          <a:endParaRPr lang="en-US"/>
        </a:p>
      </dgm:t>
    </dgm:pt>
    <dgm:pt modelId="{255F88B3-0152-4120-94EB-E63F1AC957E5}" type="parTrans" cxnId="{F99E7693-6262-4BDB-8CC2-91B83D643E8E}">
      <dgm:prSet/>
      <dgm:spPr/>
      <dgm:t>
        <a:bodyPr/>
        <a:lstStyle/>
        <a:p>
          <a:endParaRPr lang="en-US"/>
        </a:p>
      </dgm:t>
    </dgm:pt>
    <dgm:pt modelId="{3FC3EF27-4634-4125-9509-0451D58CB107}" type="sibTrans" cxnId="{F99E7693-6262-4BDB-8CC2-91B83D643E8E}">
      <dgm:prSet/>
      <dgm:spPr/>
      <dgm:t>
        <a:bodyPr/>
        <a:lstStyle/>
        <a:p>
          <a:endParaRPr lang="en-US"/>
        </a:p>
      </dgm:t>
    </dgm:pt>
    <dgm:pt modelId="{2F7BC90B-7032-4C13-9D0D-5350662DAB4D}">
      <dgm:prSet/>
      <dgm:spPr/>
      <dgm:t>
        <a:bodyPr/>
        <a:lstStyle/>
        <a:p>
          <a:r>
            <a:rPr lang="en-GB"/>
            <a:t>2. Describe the risks that communities face as a result of prostitution. 3. Identify the offences linked to prostitution. </a:t>
          </a:r>
          <a:endParaRPr lang="en-US"/>
        </a:p>
      </dgm:t>
    </dgm:pt>
    <dgm:pt modelId="{6E625ECB-97A4-4295-9F40-E59E197D718F}" type="parTrans" cxnId="{6536D202-400B-46F9-8A69-7FE2A0A8536F}">
      <dgm:prSet/>
      <dgm:spPr/>
      <dgm:t>
        <a:bodyPr/>
        <a:lstStyle/>
        <a:p>
          <a:endParaRPr lang="en-US"/>
        </a:p>
      </dgm:t>
    </dgm:pt>
    <dgm:pt modelId="{316874B2-B1A4-4FD0-82CC-17C443EDD156}" type="sibTrans" cxnId="{6536D202-400B-46F9-8A69-7FE2A0A8536F}">
      <dgm:prSet/>
      <dgm:spPr/>
      <dgm:t>
        <a:bodyPr/>
        <a:lstStyle/>
        <a:p>
          <a:endParaRPr lang="en-US"/>
        </a:p>
      </dgm:t>
    </dgm:pt>
    <dgm:pt modelId="{6CEFAAE7-ED20-4012-A4CB-165FF76455F5}">
      <dgm:prSet/>
      <dgm:spPr/>
      <dgm:t>
        <a:bodyPr/>
        <a:lstStyle/>
        <a:p>
          <a:r>
            <a:rPr lang="en-GB"/>
            <a:t>4. Explain the policing response to prostitution including the treatment of sex workers. </a:t>
          </a:r>
          <a:endParaRPr lang="en-US"/>
        </a:p>
      </dgm:t>
    </dgm:pt>
    <dgm:pt modelId="{EB719DC4-C9C0-496E-8475-9AE1DE0FC576}" type="parTrans" cxnId="{70E67214-9E56-4D31-B198-0C73F6ACD15D}">
      <dgm:prSet/>
      <dgm:spPr/>
      <dgm:t>
        <a:bodyPr/>
        <a:lstStyle/>
        <a:p>
          <a:endParaRPr lang="en-US"/>
        </a:p>
      </dgm:t>
    </dgm:pt>
    <dgm:pt modelId="{6D5A8720-0A97-483A-B042-F40940DA1591}" type="sibTrans" cxnId="{70E67214-9E56-4D31-B198-0C73F6ACD15D}">
      <dgm:prSet/>
      <dgm:spPr/>
      <dgm:t>
        <a:bodyPr/>
        <a:lstStyle/>
        <a:p>
          <a:endParaRPr lang="en-US"/>
        </a:p>
      </dgm:t>
    </dgm:pt>
    <dgm:pt modelId="{FD1246B5-8CFE-4810-9738-A14B243EB090}" type="pres">
      <dgm:prSet presAssocID="{367D75F2-41F4-4FB7-ADC3-32C3F65E9AC0}" presName="vert0" presStyleCnt="0">
        <dgm:presLayoutVars>
          <dgm:dir/>
          <dgm:animOne val="branch"/>
          <dgm:animLvl val="lvl"/>
        </dgm:presLayoutVars>
      </dgm:prSet>
      <dgm:spPr/>
    </dgm:pt>
    <dgm:pt modelId="{5E0C1C01-8056-45BB-A7A8-AAC4A91884F9}" type="pres">
      <dgm:prSet presAssocID="{5D3B21D0-808B-4CB9-894E-D9CDA5977686}" presName="thickLine" presStyleLbl="alignNode1" presStyleIdx="0" presStyleCnt="3"/>
      <dgm:spPr/>
    </dgm:pt>
    <dgm:pt modelId="{6B5EC263-0610-4615-8693-30063DF86498}" type="pres">
      <dgm:prSet presAssocID="{5D3B21D0-808B-4CB9-894E-D9CDA5977686}" presName="horz1" presStyleCnt="0"/>
      <dgm:spPr/>
    </dgm:pt>
    <dgm:pt modelId="{E521903D-AE8B-4B30-9C81-D25214986CBF}" type="pres">
      <dgm:prSet presAssocID="{5D3B21D0-808B-4CB9-894E-D9CDA5977686}" presName="tx1" presStyleLbl="revTx" presStyleIdx="0" presStyleCnt="3"/>
      <dgm:spPr/>
    </dgm:pt>
    <dgm:pt modelId="{8FF7CECF-71BE-4AFB-A3C9-FDADD6D76CA2}" type="pres">
      <dgm:prSet presAssocID="{5D3B21D0-808B-4CB9-894E-D9CDA5977686}" presName="vert1" presStyleCnt="0"/>
      <dgm:spPr/>
    </dgm:pt>
    <dgm:pt modelId="{C877FB31-1956-498B-B1F9-723A368DEF43}" type="pres">
      <dgm:prSet presAssocID="{2F7BC90B-7032-4C13-9D0D-5350662DAB4D}" presName="thickLine" presStyleLbl="alignNode1" presStyleIdx="1" presStyleCnt="3"/>
      <dgm:spPr/>
    </dgm:pt>
    <dgm:pt modelId="{BF5024C9-D4F9-43EA-BA51-DB47D000D59E}" type="pres">
      <dgm:prSet presAssocID="{2F7BC90B-7032-4C13-9D0D-5350662DAB4D}" presName="horz1" presStyleCnt="0"/>
      <dgm:spPr/>
    </dgm:pt>
    <dgm:pt modelId="{C49A45C8-7B9F-4E29-9011-1CB7BF007BE7}" type="pres">
      <dgm:prSet presAssocID="{2F7BC90B-7032-4C13-9D0D-5350662DAB4D}" presName="tx1" presStyleLbl="revTx" presStyleIdx="1" presStyleCnt="3"/>
      <dgm:spPr/>
    </dgm:pt>
    <dgm:pt modelId="{C9872284-4777-402B-90C3-96DA87B70325}" type="pres">
      <dgm:prSet presAssocID="{2F7BC90B-7032-4C13-9D0D-5350662DAB4D}" presName="vert1" presStyleCnt="0"/>
      <dgm:spPr/>
    </dgm:pt>
    <dgm:pt modelId="{9857D161-5106-4DA7-B6AD-E5391C9D025D}" type="pres">
      <dgm:prSet presAssocID="{6CEFAAE7-ED20-4012-A4CB-165FF76455F5}" presName="thickLine" presStyleLbl="alignNode1" presStyleIdx="2" presStyleCnt="3"/>
      <dgm:spPr/>
    </dgm:pt>
    <dgm:pt modelId="{932D6DFB-8AB2-49B8-839B-74C089909086}" type="pres">
      <dgm:prSet presAssocID="{6CEFAAE7-ED20-4012-A4CB-165FF76455F5}" presName="horz1" presStyleCnt="0"/>
      <dgm:spPr/>
    </dgm:pt>
    <dgm:pt modelId="{5AAA6CC3-FE9E-410E-B2E3-E6747C61CCAE}" type="pres">
      <dgm:prSet presAssocID="{6CEFAAE7-ED20-4012-A4CB-165FF76455F5}" presName="tx1" presStyleLbl="revTx" presStyleIdx="2" presStyleCnt="3"/>
      <dgm:spPr/>
    </dgm:pt>
    <dgm:pt modelId="{14C7BC4E-3003-419C-9484-5C1E2EF4D83B}" type="pres">
      <dgm:prSet presAssocID="{6CEFAAE7-ED20-4012-A4CB-165FF76455F5}" presName="vert1" presStyleCnt="0"/>
      <dgm:spPr/>
    </dgm:pt>
  </dgm:ptLst>
  <dgm:cxnLst>
    <dgm:cxn modelId="{7C8B9901-7867-4229-9919-B970D8501D0B}" type="presOf" srcId="{5D3B21D0-808B-4CB9-894E-D9CDA5977686}" destId="{E521903D-AE8B-4B30-9C81-D25214986CBF}" srcOrd="0" destOrd="0" presId="urn:microsoft.com/office/officeart/2008/layout/LinedList"/>
    <dgm:cxn modelId="{6536D202-400B-46F9-8A69-7FE2A0A8536F}" srcId="{367D75F2-41F4-4FB7-ADC3-32C3F65E9AC0}" destId="{2F7BC90B-7032-4C13-9D0D-5350662DAB4D}" srcOrd="1" destOrd="0" parTransId="{6E625ECB-97A4-4295-9F40-E59E197D718F}" sibTransId="{316874B2-B1A4-4FD0-82CC-17C443EDD156}"/>
    <dgm:cxn modelId="{30249804-BE4C-46E4-8756-52DB3ADEB144}" type="presOf" srcId="{2F7BC90B-7032-4C13-9D0D-5350662DAB4D}" destId="{C49A45C8-7B9F-4E29-9011-1CB7BF007BE7}" srcOrd="0" destOrd="0" presId="urn:microsoft.com/office/officeart/2008/layout/LinedList"/>
    <dgm:cxn modelId="{70E67214-9E56-4D31-B198-0C73F6ACD15D}" srcId="{367D75F2-41F4-4FB7-ADC3-32C3F65E9AC0}" destId="{6CEFAAE7-ED20-4012-A4CB-165FF76455F5}" srcOrd="2" destOrd="0" parTransId="{EB719DC4-C9C0-496E-8475-9AE1DE0FC576}" sibTransId="{6D5A8720-0A97-483A-B042-F40940DA1591}"/>
    <dgm:cxn modelId="{895D0187-8A0E-433D-9423-9307F0EACB96}" type="presOf" srcId="{367D75F2-41F4-4FB7-ADC3-32C3F65E9AC0}" destId="{FD1246B5-8CFE-4810-9738-A14B243EB090}" srcOrd="0" destOrd="0" presId="urn:microsoft.com/office/officeart/2008/layout/LinedList"/>
    <dgm:cxn modelId="{F99E7693-6262-4BDB-8CC2-91B83D643E8E}" srcId="{367D75F2-41F4-4FB7-ADC3-32C3F65E9AC0}" destId="{5D3B21D0-808B-4CB9-894E-D9CDA5977686}" srcOrd="0" destOrd="0" parTransId="{255F88B3-0152-4120-94EB-E63F1AC957E5}" sibTransId="{3FC3EF27-4634-4125-9509-0451D58CB107}"/>
    <dgm:cxn modelId="{D41E2AAB-25C4-4854-B9C5-116755FC5829}" type="presOf" srcId="{6CEFAAE7-ED20-4012-A4CB-165FF76455F5}" destId="{5AAA6CC3-FE9E-410E-B2E3-E6747C61CCAE}" srcOrd="0" destOrd="0" presId="urn:microsoft.com/office/officeart/2008/layout/LinedList"/>
    <dgm:cxn modelId="{3F8CC649-2B0F-460D-9348-92A648A9C953}" type="presParOf" srcId="{FD1246B5-8CFE-4810-9738-A14B243EB090}" destId="{5E0C1C01-8056-45BB-A7A8-AAC4A91884F9}" srcOrd="0" destOrd="0" presId="urn:microsoft.com/office/officeart/2008/layout/LinedList"/>
    <dgm:cxn modelId="{3643CB4B-3985-4C53-9E03-497979CE0B01}" type="presParOf" srcId="{FD1246B5-8CFE-4810-9738-A14B243EB090}" destId="{6B5EC263-0610-4615-8693-30063DF86498}" srcOrd="1" destOrd="0" presId="urn:microsoft.com/office/officeart/2008/layout/LinedList"/>
    <dgm:cxn modelId="{5CB2166A-5731-4752-9299-C630D8EA9EB4}" type="presParOf" srcId="{6B5EC263-0610-4615-8693-30063DF86498}" destId="{E521903D-AE8B-4B30-9C81-D25214986CBF}" srcOrd="0" destOrd="0" presId="urn:microsoft.com/office/officeart/2008/layout/LinedList"/>
    <dgm:cxn modelId="{E0538D76-C36F-448E-8635-7591575539E8}" type="presParOf" srcId="{6B5EC263-0610-4615-8693-30063DF86498}" destId="{8FF7CECF-71BE-4AFB-A3C9-FDADD6D76CA2}" srcOrd="1" destOrd="0" presId="urn:microsoft.com/office/officeart/2008/layout/LinedList"/>
    <dgm:cxn modelId="{2387D2BD-21DE-4B30-B311-514C2DAA3BAA}" type="presParOf" srcId="{FD1246B5-8CFE-4810-9738-A14B243EB090}" destId="{C877FB31-1956-498B-B1F9-723A368DEF43}" srcOrd="2" destOrd="0" presId="urn:microsoft.com/office/officeart/2008/layout/LinedList"/>
    <dgm:cxn modelId="{15D00204-BAF8-43E6-9E27-EF2B124A38CA}" type="presParOf" srcId="{FD1246B5-8CFE-4810-9738-A14B243EB090}" destId="{BF5024C9-D4F9-43EA-BA51-DB47D000D59E}" srcOrd="3" destOrd="0" presId="urn:microsoft.com/office/officeart/2008/layout/LinedList"/>
    <dgm:cxn modelId="{BF6D842A-15AE-4982-B038-096309FDB86B}" type="presParOf" srcId="{BF5024C9-D4F9-43EA-BA51-DB47D000D59E}" destId="{C49A45C8-7B9F-4E29-9011-1CB7BF007BE7}" srcOrd="0" destOrd="0" presId="urn:microsoft.com/office/officeart/2008/layout/LinedList"/>
    <dgm:cxn modelId="{7D1F41CA-9FB1-4920-9147-4155025A69A8}" type="presParOf" srcId="{BF5024C9-D4F9-43EA-BA51-DB47D000D59E}" destId="{C9872284-4777-402B-90C3-96DA87B70325}" srcOrd="1" destOrd="0" presId="urn:microsoft.com/office/officeart/2008/layout/LinedList"/>
    <dgm:cxn modelId="{9FB78BC8-608C-4BC6-B7D1-A9756733D4AF}" type="presParOf" srcId="{FD1246B5-8CFE-4810-9738-A14B243EB090}" destId="{9857D161-5106-4DA7-B6AD-E5391C9D025D}" srcOrd="4" destOrd="0" presId="urn:microsoft.com/office/officeart/2008/layout/LinedList"/>
    <dgm:cxn modelId="{714B2348-DB4F-4967-8156-45389F0BE409}" type="presParOf" srcId="{FD1246B5-8CFE-4810-9738-A14B243EB090}" destId="{932D6DFB-8AB2-49B8-839B-74C089909086}" srcOrd="5" destOrd="0" presId="urn:microsoft.com/office/officeart/2008/layout/LinedList"/>
    <dgm:cxn modelId="{1607AB06-4E03-4491-BCE1-80C2A2D5CF2A}" type="presParOf" srcId="{932D6DFB-8AB2-49B8-839B-74C089909086}" destId="{5AAA6CC3-FE9E-410E-B2E3-E6747C61CCAE}" srcOrd="0" destOrd="0" presId="urn:microsoft.com/office/officeart/2008/layout/LinedList"/>
    <dgm:cxn modelId="{DDE8577E-E5EA-41FC-A21E-F8758FA4EB91}" type="presParOf" srcId="{932D6DFB-8AB2-49B8-839B-74C089909086}" destId="{14C7BC4E-3003-419C-9484-5C1E2EF4D83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7C0FCA-162C-4EBF-A29D-1E3055B7A44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67BAEA1-D0FF-48F9-AA7D-646FC7F29013}">
      <dgm:prSet/>
      <dgm:spPr/>
      <dgm:t>
        <a:bodyPr/>
        <a:lstStyle/>
        <a:p>
          <a:r>
            <a:rPr lang="en-GB"/>
            <a:t>However, there are some offences, which are linked to prostitution:-</a:t>
          </a:r>
          <a:endParaRPr lang="en-US"/>
        </a:p>
      </dgm:t>
    </dgm:pt>
    <dgm:pt modelId="{185A46BC-89E4-4573-A3F4-F801BC833119}" type="parTrans" cxnId="{B3ACE92F-08C5-4E49-A856-1E000D6D3E52}">
      <dgm:prSet/>
      <dgm:spPr/>
      <dgm:t>
        <a:bodyPr/>
        <a:lstStyle/>
        <a:p>
          <a:endParaRPr lang="en-US"/>
        </a:p>
      </dgm:t>
    </dgm:pt>
    <dgm:pt modelId="{11347493-9F5B-4D8C-A021-86FF4B322A88}" type="sibTrans" cxnId="{B3ACE92F-08C5-4E49-A856-1E000D6D3E52}">
      <dgm:prSet/>
      <dgm:spPr/>
      <dgm:t>
        <a:bodyPr/>
        <a:lstStyle/>
        <a:p>
          <a:endParaRPr lang="en-US"/>
        </a:p>
      </dgm:t>
    </dgm:pt>
    <dgm:pt modelId="{88D68B87-5538-44B4-B755-2F1D51352B6F}">
      <dgm:prSet/>
      <dgm:spPr/>
      <dgm:t>
        <a:bodyPr/>
        <a:lstStyle/>
        <a:p>
          <a:r>
            <a:rPr lang="en-GB"/>
            <a:t>Loitering or Soliciting S1 of the Street Offences Act 1959</a:t>
          </a:r>
          <a:endParaRPr lang="en-US"/>
        </a:p>
      </dgm:t>
    </dgm:pt>
    <dgm:pt modelId="{AB4B9B6C-297C-4F4D-81D9-E5617D0FBE4F}" type="parTrans" cxnId="{F56DCCDB-9CD6-481C-990D-6B24CC28E896}">
      <dgm:prSet/>
      <dgm:spPr/>
      <dgm:t>
        <a:bodyPr/>
        <a:lstStyle/>
        <a:p>
          <a:endParaRPr lang="en-US"/>
        </a:p>
      </dgm:t>
    </dgm:pt>
    <dgm:pt modelId="{024A897F-B61E-4302-8A5C-E3AFE1396986}" type="sibTrans" cxnId="{F56DCCDB-9CD6-481C-990D-6B24CC28E896}">
      <dgm:prSet/>
      <dgm:spPr/>
      <dgm:t>
        <a:bodyPr/>
        <a:lstStyle/>
        <a:p>
          <a:endParaRPr lang="en-US"/>
        </a:p>
      </dgm:t>
    </dgm:pt>
    <dgm:pt modelId="{6D8DA8BD-F0C2-4465-A6D7-12A84AD6A560}">
      <dgm:prSet/>
      <dgm:spPr/>
      <dgm:t>
        <a:bodyPr/>
        <a:lstStyle/>
        <a:p>
          <a:r>
            <a:rPr lang="en-GB"/>
            <a:t>Soliciting Another Person for Sexual Services as a Prostitute S51A of the Sexual Offences Act 2003</a:t>
          </a:r>
          <a:endParaRPr lang="en-US"/>
        </a:p>
      </dgm:t>
    </dgm:pt>
    <dgm:pt modelId="{F53FFFF4-EF69-4B99-9D4E-9E3E91D0A84D}" type="parTrans" cxnId="{9C29DDF8-BAFE-40DC-9449-63AA241C53CC}">
      <dgm:prSet/>
      <dgm:spPr/>
      <dgm:t>
        <a:bodyPr/>
        <a:lstStyle/>
        <a:p>
          <a:endParaRPr lang="en-US"/>
        </a:p>
      </dgm:t>
    </dgm:pt>
    <dgm:pt modelId="{184E69A0-E277-43F7-8547-FC60E2642C08}" type="sibTrans" cxnId="{9C29DDF8-BAFE-40DC-9449-63AA241C53CC}">
      <dgm:prSet/>
      <dgm:spPr/>
      <dgm:t>
        <a:bodyPr/>
        <a:lstStyle/>
        <a:p>
          <a:endParaRPr lang="en-US"/>
        </a:p>
      </dgm:t>
    </dgm:pt>
    <dgm:pt modelId="{10477243-E60F-44C3-87EE-212E97748979}">
      <dgm:prSet/>
      <dgm:spPr/>
      <dgm:t>
        <a:bodyPr/>
        <a:lstStyle/>
        <a:p>
          <a:r>
            <a:rPr lang="en-GB"/>
            <a:t>Causing or Inciting Prostitution for Gain S52 of the Sexual Offences Act 2003 </a:t>
          </a:r>
          <a:endParaRPr lang="en-US"/>
        </a:p>
      </dgm:t>
    </dgm:pt>
    <dgm:pt modelId="{51678B37-B1FB-4D10-9C15-95A7D52EF0D0}" type="parTrans" cxnId="{05206715-EE9F-49DE-BA15-C32BC5C58F06}">
      <dgm:prSet/>
      <dgm:spPr/>
      <dgm:t>
        <a:bodyPr/>
        <a:lstStyle/>
        <a:p>
          <a:endParaRPr lang="en-US"/>
        </a:p>
      </dgm:t>
    </dgm:pt>
    <dgm:pt modelId="{37973C71-D37F-49DD-A673-10D97EFB14AB}" type="sibTrans" cxnId="{05206715-EE9F-49DE-BA15-C32BC5C58F06}">
      <dgm:prSet/>
      <dgm:spPr/>
      <dgm:t>
        <a:bodyPr/>
        <a:lstStyle/>
        <a:p>
          <a:endParaRPr lang="en-US"/>
        </a:p>
      </dgm:t>
    </dgm:pt>
    <dgm:pt modelId="{B1977C0E-DA0C-4654-8588-D91B06881FCA}">
      <dgm:prSet/>
      <dgm:spPr/>
      <dgm:t>
        <a:bodyPr/>
        <a:lstStyle/>
        <a:p>
          <a:r>
            <a:rPr lang="en-GB"/>
            <a:t>Paying for Sexual Services of a Prostitute Subjected to Force S53A Sexual Offences Act 2003</a:t>
          </a:r>
          <a:endParaRPr lang="en-US"/>
        </a:p>
      </dgm:t>
    </dgm:pt>
    <dgm:pt modelId="{9437579A-FE15-440E-B38B-33F8B6DD45FC}" type="parTrans" cxnId="{9875C5F9-B428-4E80-92F9-7D9D8FA5FEA2}">
      <dgm:prSet/>
      <dgm:spPr/>
      <dgm:t>
        <a:bodyPr/>
        <a:lstStyle/>
        <a:p>
          <a:endParaRPr lang="en-US"/>
        </a:p>
      </dgm:t>
    </dgm:pt>
    <dgm:pt modelId="{33E7A40D-7127-450F-9E08-7493FF73CAF3}" type="sibTrans" cxnId="{9875C5F9-B428-4E80-92F9-7D9D8FA5FEA2}">
      <dgm:prSet/>
      <dgm:spPr/>
      <dgm:t>
        <a:bodyPr/>
        <a:lstStyle/>
        <a:p>
          <a:endParaRPr lang="en-US"/>
        </a:p>
      </dgm:t>
    </dgm:pt>
    <dgm:pt modelId="{6CC0E68E-8DE4-4F57-A5CA-EF8DE229613C}" type="pres">
      <dgm:prSet presAssocID="{647C0FCA-162C-4EBF-A29D-1E3055B7A444}" presName="vert0" presStyleCnt="0">
        <dgm:presLayoutVars>
          <dgm:dir/>
          <dgm:animOne val="branch"/>
          <dgm:animLvl val="lvl"/>
        </dgm:presLayoutVars>
      </dgm:prSet>
      <dgm:spPr/>
    </dgm:pt>
    <dgm:pt modelId="{601700BF-9DC0-439D-9F68-41A991278F0D}" type="pres">
      <dgm:prSet presAssocID="{267BAEA1-D0FF-48F9-AA7D-646FC7F29013}" presName="thickLine" presStyleLbl="alignNode1" presStyleIdx="0" presStyleCnt="5"/>
      <dgm:spPr/>
    </dgm:pt>
    <dgm:pt modelId="{8F205CEB-BAD6-4095-A2BF-4DF65C876F53}" type="pres">
      <dgm:prSet presAssocID="{267BAEA1-D0FF-48F9-AA7D-646FC7F29013}" presName="horz1" presStyleCnt="0"/>
      <dgm:spPr/>
    </dgm:pt>
    <dgm:pt modelId="{3F80C01F-C7FF-4D62-A2C8-B831BA76B2BF}" type="pres">
      <dgm:prSet presAssocID="{267BAEA1-D0FF-48F9-AA7D-646FC7F29013}" presName="tx1" presStyleLbl="revTx" presStyleIdx="0" presStyleCnt="5"/>
      <dgm:spPr/>
    </dgm:pt>
    <dgm:pt modelId="{465C7173-26C0-443C-8E0A-E49A995B134B}" type="pres">
      <dgm:prSet presAssocID="{267BAEA1-D0FF-48F9-AA7D-646FC7F29013}" presName="vert1" presStyleCnt="0"/>
      <dgm:spPr/>
    </dgm:pt>
    <dgm:pt modelId="{FAC3CC2F-EB4C-4B55-8F38-30B721C0833B}" type="pres">
      <dgm:prSet presAssocID="{88D68B87-5538-44B4-B755-2F1D51352B6F}" presName="thickLine" presStyleLbl="alignNode1" presStyleIdx="1" presStyleCnt="5"/>
      <dgm:spPr/>
    </dgm:pt>
    <dgm:pt modelId="{70922F19-D09A-40DA-A840-CC2193080823}" type="pres">
      <dgm:prSet presAssocID="{88D68B87-5538-44B4-B755-2F1D51352B6F}" presName="horz1" presStyleCnt="0"/>
      <dgm:spPr/>
    </dgm:pt>
    <dgm:pt modelId="{DA2F5AE7-CFCF-4126-BA9C-2B6DA6324102}" type="pres">
      <dgm:prSet presAssocID="{88D68B87-5538-44B4-B755-2F1D51352B6F}" presName="tx1" presStyleLbl="revTx" presStyleIdx="1" presStyleCnt="5"/>
      <dgm:spPr/>
    </dgm:pt>
    <dgm:pt modelId="{BB252F3D-799E-4E93-BFD3-33F437133F20}" type="pres">
      <dgm:prSet presAssocID="{88D68B87-5538-44B4-B755-2F1D51352B6F}" presName="vert1" presStyleCnt="0"/>
      <dgm:spPr/>
    </dgm:pt>
    <dgm:pt modelId="{FBCD609E-1FDB-429C-941E-595D6D70B2E5}" type="pres">
      <dgm:prSet presAssocID="{6D8DA8BD-F0C2-4465-A6D7-12A84AD6A560}" presName="thickLine" presStyleLbl="alignNode1" presStyleIdx="2" presStyleCnt="5"/>
      <dgm:spPr/>
    </dgm:pt>
    <dgm:pt modelId="{DFD33307-03D5-42CC-B455-7607C5CCED43}" type="pres">
      <dgm:prSet presAssocID="{6D8DA8BD-F0C2-4465-A6D7-12A84AD6A560}" presName="horz1" presStyleCnt="0"/>
      <dgm:spPr/>
    </dgm:pt>
    <dgm:pt modelId="{556C2DE0-6150-470E-A1D1-87ABE322EE21}" type="pres">
      <dgm:prSet presAssocID="{6D8DA8BD-F0C2-4465-A6D7-12A84AD6A560}" presName="tx1" presStyleLbl="revTx" presStyleIdx="2" presStyleCnt="5"/>
      <dgm:spPr/>
    </dgm:pt>
    <dgm:pt modelId="{D33B44E8-D0F9-45D2-A2F1-BD63EF001F46}" type="pres">
      <dgm:prSet presAssocID="{6D8DA8BD-F0C2-4465-A6D7-12A84AD6A560}" presName="vert1" presStyleCnt="0"/>
      <dgm:spPr/>
    </dgm:pt>
    <dgm:pt modelId="{BD6335D8-2AF6-4CCC-889C-05FF70747FF7}" type="pres">
      <dgm:prSet presAssocID="{10477243-E60F-44C3-87EE-212E97748979}" presName="thickLine" presStyleLbl="alignNode1" presStyleIdx="3" presStyleCnt="5"/>
      <dgm:spPr/>
    </dgm:pt>
    <dgm:pt modelId="{AC31FBAB-5AC6-44DA-B1D1-E9969C6322A6}" type="pres">
      <dgm:prSet presAssocID="{10477243-E60F-44C3-87EE-212E97748979}" presName="horz1" presStyleCnt="0"/>
      <dgm:spPr/>
    </dgm:pt>
    <dgm:pt modelId="{42637401-C444-4142-9111-ADA94D79BF70}" type="pres">
      <dgm:prSet presAssocID="{10477243-E60F-44C3-87EE-212E97748979}" presName="tx1" presStyleLbl="revTx" presStyleIdx="3" presStyleCnt="5"/>
      <dgm:spPr/>
    </dgm:pt>
    <dgm:pt modelId="{342B2410-A62E-4197-8CCE-A487A6EF63A6}" type="pres">
      <dgm:prSet presAssocID="{10477243-E60F-44C3-87EE-212E97748979}" presName="vert1" presStyleCnt="0"/>
      <dgm:spPr/>
    </dgm:pt>
    <dgm:pt modelId="{0A12C204-A98A-4D0A-A0E7-6A08FFD04D56}" type="pres">
      <dgm:prSet presAssocID="{B1977C0E-DA0C-4654-8588-D91B06881FCA}" presName="thickLine" presStyleLbl="alignNode1" presStyleIdx="4" presStyleCnt="5"/>
      <dgm:spPr/>
    </dgm:pt>
    <dgm:pt modelId="{CD528072-5437-4CA7-8202-502B50C60D58}" type="pres">
      <dgm:prSet presAssocID="{B1977C0E-DA0C-4654-8588-D91B06881FCA}" presName="horz1" presStyleCnt="0"/>
      <dgm:spPr/>
    </dgm:pt>
    <dgm:pt modelId="{60D73FC6-2149-4597-B3D9-030EA304ECC5}" type="pres">
      <dgm:prSet presAssocID="{B1977C0E-DA0C-4654-8588-D91B06881FCA}" presName="tx1" presStyleLbl="revTx" presStyleIdx="4" presStyleCnt="5"/>
      <dgm:spPr/>
    </dgm:pt>
    <dgm:pt modelId="{D4A023C8-E830-40B0-8D18-E93FAC57FEB3}" type="pres">
      <dgm:prSet presAssocID="{B1977C0E-DA0C-4654-8588-D91B06881FCA}" presName="vert1" presStyleCnt="0"/>
      <dgm:spPr/>
    </dgm:pt>
  </dgm:ptLst>
  <dgm:cxnLst>
    <dgm:cxn modelId="{05206715-EE9F-49DE-BA15-C32BC5C58F06}" srcId="{647C0FCA-162C-4EBF-A29D-1E3055B7A444}" destId="{10477243-E60F-44C3-87EE-212E97748979}" srcOrd="3" destOrd="0" parTransId="{51678B37-B1FB-4D10-9C15-95A7D52EF0D0}" sibTransId="{37973C71-D37F-49DD-A673-10D97EFB14AB}"/>
    <dgm:cxn modelId="{C0C0D122-6D61-472A-A672-316B806F710E}" type="presOf" srcId="{6D8DA8BD-F0C2-4465-A6D7-12A84AD6A560}" destId="{556C2DE0-6150-470E-A1D1-87ABE322EE21}" srcOrd="0" destOrd="0" presId="urn:microsoft.com/office/officeart/2008/layout/LinedList"/>
    <dgm:cxn modelId="{B3ACE92F-08C5-4E49-A856-1E000D6D3E52}" srcId="{647C0FCA-162C-4EBF-A29D-1E3055B7A444}" destId="{267BAEA1-D0FF-48F9-AA7D-646FC7F29013}" srcOrd="0" destOrd="0" parTransId="{185A46BC-89E4-4573-A3F4-F801BC833119}" sibTransId="{11347493-9F5B-4D8C-A021-86FF4B322A88}"/>
    <dgm:cxn modelId="{FE7FF141-1201-4D8F-9D17-B699305694F5}" type="presOf" srcId="{10477243-E60F-44C3-87EE-212E97748979}" destId="{42637401-C444-4142-9111-ADA94D79BF70}" srcOrd="0" destOrd="0" presId="urn:microsoft.com/office/officeart/2008/layout/LinedList"/>
    <dgm:cxn modelId="{0084A76C-C3C0-4B9F-8775-00B34E68A11E}" type="presOf" srcId="{88D68B87-5538-44B4-B755-2F1D51352B6F}" destId="{DA2F5AE7-CFCF-4126-BA9C-2B6DA6324102}" srcOrd="0" destOrd="0" presId="urn:microsoft.com/office/officeart/2008/layout/LinedList"/>
    <dgm:cxn modelId="{612FD8D9-C324-4F2E-9D1D-6B3843BD810C}" type="presOf" srcId="{647C0FCA-162C-4EBF-A29D-1E3055B7A444}" destId="{6CC0E68E-8DE4-4F57-A5CA-EF8DE229613C}" srcOrd="0" destOrd="0" presId="urn:microsoft.com/office/officeart/2008/layout/LinedList"/>
    <dgm:cxn modelId="{F56DCCDB-9CD6-481C-990D-6B24CC28E896}" srcId="{647C0FCA-162C-4EBF-A29D-1E3055B7A444}" destId="{88D68B87-5538-44B4-B755-2F1D51352B6F}" srcOrd="1" destOrd="0" parTransId="{AB4B9B6C-297C-4F4D-81D9-E5617D0FBE4F}" sibTransId="{024A897F-B61E-4302-8A5C-E3AFE1396986}"/>
    <dgm:cxn modelId="{D6B972EF-4A78-4631-9B6F-40ADC6222B35}" type="presOf" srcId="{B1977C0E-DA0C-4654-8588-D91B06881FCA}" destId="{60D73FC6-2149-4597-B3D9-030EA304ECC5}" srcOrd="0" destOrd="0" presId="urn:microsoft.com/office/officeart/2008/layout/LinedList"/>
    <dgm:cxn modelId="{0C04EAF3-BFF4-41D7-B575-5EF77A443390}" type="presOf" srcId="{267BAEA1-D0FF-48F9-AA7D-646FC7F29013}" destId="{3F80C01F-C7FF-4D62-A2C8-B831BA76B2BF}" srcOrd="0" destOrd="0" presId="urn:microsoft.com/office/officeart/2008/layout/LinedList"/>
    <dgm:cxn modelId="{9C29DDF8-BAFE-40DC-9449-63AA241C53CC}" srcId="{647C0FCA-162C-4EBF-A29D-1E3055B7A444}" destId="{6D8DA8BD-F0C2-4465-A6D7-12A84AD6A560}" srcOrd="2" destOrd="0" parTransId="{F53FFFF4-EF69-4B99-9D4E-9E3E91D0A84D}" sibTransId="{184E69A0-E277-43F7-8547-FC60E2642C08}"/>
    <dgm:cxn modelId="{9875C5F9-B428-4E80-92F9-7D9D8FA5FEA2}" srcId="{647C0FCA-162C-4EBF-A29D-1E3055B7A444}" destId="{B1977C0E-DA0C-4654-8588-D91B06881FCA}" srcOrd="4" destOrd="0" parTransId="{9437579A-FE15-440E-B38B-33F8B6DD45FC}" sibTransId="{33E7A40D-7127-450F-9E08-7493FF73CAF3}"/>
    <dgm:cxn modelId="{A7D8779D-E58F-4645-BD82-23296E437414}" type="presParOf" srcId="{6CC0E68E-8DE4-4F57-A5CA-EF8DE229613C}" destId="{601700BF-9DC0-439D-9F68-41A991278F0D}" srcOrd="0" destOrd="0" presId="urn:microsoft.com/office/officeart/2008/layout/LinedList"/>
    <dgm:cxn modelId="{F03638CB-DFC7-4348-B052-D30A2F7CC8E7}" type="presParOf" srcId="{6CC0E68E-8DE4-4F57-A5CA-EF8DE229613C}" destId="{8F205CEB-BAD6-4095-A2BF-4DF65C876F53}" srcOrd="1" destOrd="0" presId="urn:microsoft.com/office/officeart/2008/layout/LinedList"/>
    <dgm:cxn modelId="{A62C88D4-BFF2-4187-B5A7-043C4FF2F9B5}" type="presParOf" srcId="{8F205CEB-BAD6-4095-A2BF-4DF65C876F53}" destId="{3F80C01F-C7FF-4D62-A2C8-B831BA76B2BF}" srcOrd="0" destOrd="0" presId="urn:microsoft.com/office/officeart/2008/layout/LinedList"/>
    <dgm:cxn modelId="{50D54511-95CF-4CC9-B1FC-ADE12D7184A8}" type="presParOf" srcId="{8F205CEB-BAD6-4095-A2BF-4DF65C876F53}" destId="{465C7173-26C0-443C-8E0A-E49A995B134B}" srcOrd="1" destOrd="0" presId="urn:microsoft.com/office/officeart/2008/layout/LinedList"/>
    <dgm:cxn modelId="{47F0BAE3-71C1-4B8D-A93F-867471C6AC9F}" type="presParOf" srcId="{6CC0E68E-8DE4-4F57-A5CA-EF8DE229613C}" destId="{FAC3CC2F-EB4C-4B55-8F38-30B721C0833B}" srcOrd="2" destOrd="0" presId="urn:microsoft.com/office/officeart/2008/layout/LinedList"/>
    <dgm:cxn modelId="{1BDAE5AA-D6F5-466D-AEEB-68CDB1D3103A}" type="presParOf" srcId="{6CC0E68E-8DE4-4F57-A5CA-EF8DE229613C}" destId="{70922F19-D09A-40DA-A840-CC2193080823}" srcOrd="3" destOrd="0" presId="urn:microsoft.com/office/officeart/2008/layout/LinedList"/>
    <dgm:cxn modelId="{C573A7D5-D1DD-4E7D-8198-F1119BC33DF8}" type="presParOf" srcId="{70922F19-D09A-40DA-A840-CC2193080823}" destId="{DA2F5AE7-CFCF-4126-BA9C-2B6DA6324102}" srcOrd="0" destOrd="0" presId="urn:microsoft.com/office/officeart/2008/layout/LinedList"/>
    <dgm:cxn modelId="{00C8AB2F-53F3-4560-99DC-1003BDBC0725}" type="presParOf" srcId="{70922F19-D09A-40DA-A840-CC2193080823}" destId="{BB252F3D-799E-4E93-BFD3-33F437133F20}" srcOrd="1" destOrd="0" presId="urn:microsoft.com/office/officeart/2008/layout/LinedList"/>
    <dgm:cxn modelId="{BBF40E97-8872-4DC3-929D-87F527106D3C}" type="presParOf" srcId="{6CC0E68E-8DE4-4F57-A5CA-EF8DE229613C}" destId="{FBCD609E-1FDB-429C-941E-595D6D70B2E5}" srcOrd="4" destOrd="0" presId="urn:microsoft.com/office/officeart/2008/layout/LinedList"/>
    <dgm:cxn modelId="{600950E8-8E2D-48FB-A604-BF8182833A4E}" type="presParOf" srcId="{6CC0E68E-8DE4-4F57-A5CA-EF8DE229613C}" destId="{DFD33307-03D5-42CC-B455-7607C5CCED43}" srcOrd="5" destOrd="0" presId="urn:microsoft.com/office/officeart/2008/layout/LinedList"/>
    <dgm:cxn modelId="{DB67DD3D-557A-4BFD-993C-F2714F8AD102}" type="presParOf" srcId="{DFD33307-03D5-42CC-B455-7607C5CCED43}" destId="{556C2DE0-6150-470E-A1D1-87ABE322EE21}" srcOrd="0" destOrd="0" presId="urn:microsoft.com/office/officeart/2008/layout/LinedList"/>
    <dgm:cxn modelId="{9F498FD7-79A1-4340-B2BF-674ED3B10161}" type="presParOf" srcId="{DFD33307-03D5-42CC-B455-7607C5CCED43}" destId="{D33B44E8-D0F9-45D2-A2F1-BD63EF001F46}" srcOrd="1" destOrd="0" presId="urn:microsoft.com/office/officeart/2008/layout/LinedList"/>
    <dgm:cxn modelId="{B1547A91-F78F-498F-ABA3-43DD2D1DE0D0}" type="presParOf" srcId="{6CC0E68E-8DE4-4F57-A5CA-EF8DE229613C}" destId="{BD6335D8-2AF6-4CCC-889C-05FF70747FF7}" srcOrd="6" destOrd="0" presId="urn:microsoft.com/office/officeart/2008/layout/LinedList"/>
    <dgm:cxn modelId="{4F838D59-1E48-4D10-A029-5C4927B65C2B}" type="presParOf" srcId="{6CC0E68E-8DE4-4F57-A5CA-EF8DE229613C}" destId="{AC31FBAB-5AC6-44DA-B1D1-E9969C6322A6}" srcOrd="7" destOrd="0" presId="urn:microsoft.com/office/officeart/2008/layout/LinedList"/>
    <dgm:cxn modelId="{4016C393-BE0D-4EC9-B9A9-B69E501FEB72}" type="presParOf" srcId="{AC31FBAB-5AC6-44DA-B1D1-E9969C6322A6}" destId="{42637401-C444-4142-9111-ADA94D79BF70}" srcOrd="0" destOrd="0" presId="urn:microsoft.com/office/officeart/2008/layout/LinedList"/>
    <dgm:cxn modelId="{90FFB336-4214-476C-A00A-578F972E53AB}" type="presParOf" srcId="{AC31FBAB-5AC6-44DA-B1D1-E9969C6322A6}" destId="{342B2410-A62E-4197-8CCE-A487A6EF63A6}" srcOrd="1" destOrd="0" presId="urn:microsoft.com/office/officeart/2008/layout/LinedList"/>
    <dgm:cxn modelId="{E032D865-9C5C-4078-92C6-DC480708D5AF}" type="presParOf" srcId="{6CC0E68E-8DE4-4F57-A5CA-EF8DE229613C}" destId="{0A12C204-A98A-4D0A-A0E7-6A08FFD04D56}" srcOrd="8" destOrd="0" presId="urn:microsoft.com/office/officeart/2008/layout/LinedList"/>
    <dgm:cxn modelId="{0321F65B-1EC4-4E59-9102-4F31225DEBEA}" type="presParOf" srcId="{6CC0E68E-8DE4-4F57-A5CA-EF8DE229613C}" destId="{CD528072-5437-4CA7-8202-502B50C60D58}" srcOrd="9" destOrd="0" presId="urn:microsoft.com/office/officeart/2008/layout/LinedList"/>
    <dgm:cxn modelId="{56AF7BD1-2274-4553-AA65-2F0D32D0D5D0}" type="presParOf" srcId="{CD528072-5437-4CA7-8202-502B50C60D58}" destId="{60D73FC6-2149-4597-B3D9-030EA304ECC5}" srcOrd="0" destOrd="0" presId="urn:microsoft.com/office/officeart/2008/layout/LinedList"/>
    <dgm:cxn modelId="{A5D0EB2B-C6E9-432B-A442-3B607F8340A1}" type="presParOf" srcId="{CD528072-5437-4CA7-8202-502B50C60D58}" destId="{D4A023C8-E830-40B0-8D18-E93FAC57FE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509B49-49DB-4274-AE40-5C1EE1E4C98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B9375E6-FE61-4A14-A3ED-DBC1C410CE72}">
      <dgm:prSet/>
      <dgm:spPr/>
      <dgm:t>
        <a:bodyPr/>
        <a:lstStyle/>
        <a:p>
          <a:r>
            <a:rPr lang="en-GB"/>
            <a:t>Keeping A Brothel S33 &amp; S33A Sexual Offences Act 1956</a:t>
          </a:r>
          <a:endParaRPr lang="en-US"/>
        </a:p>
      </dgm:t>
    </dgm:pt>
    <dgm:pt modelId="{27983C0D-5611-4BBE-84CC-392D5D11B4CC}" type="parTrans" cxnId="{FC26488A-C49C-400C-B3F4-A5607972AD35}">
      <dgm:prSet/>
      <dgm:spPr/>
      <dgm:t>
        <a:bodyPr/>
        <a:lstStyle/>
        <a:p>
          <a:endParaRPr lang="en-US"/>
        </a:p>
      </dgm:t>
    </dgm:pt>
    <dgm:pt modelId="{42CC9463-1F3F-4572-A1C4-A57902760B00}" type="sibTrans" cxnId="{FC26488A-C49C-400C-B3F4-A5607972AD35}">
      <dgm:prSet/>
      <dgm:spPr/>
      <dgm:t>
        <a:bodyPr/>
        <a:lstStyle/>
        <a:p>
          <a:endParaRPr lang="en-US"/>
        </a:p>
      </dgm:t>
    </dgm:pt>
    <dgm:pt modelId="{D28DCFAB-A683-4C72-B696-41A903248807}">
      <dgm:prSet/>
      <dgm:spPr/>
      <dgm:t>
        <a:bodyPr/>
        <a:lstStyle/>
        <a:p>
          <a:r>
            <a:rPr lang="en-GB"/>
            <a:t>Placing an Advert Regarding Prostitution S46 of the Criminal Justice &amp; Police Act 2001 </a:t>
          </a:r>
          <a:endParaRPr lang="en-US"/>
        </a:p>
      </dgm:t>
    </dgm:pt>
    <dgm:pt modelId="{C1A83DCB-A952-4D2D-9FBE-1972462283FE}" type="parTrans" cxnId="{E63EF196-87E2-4A21-AE4E-0BEB3D981D31}">
      <dgm:prSet/>
      <dgm:spPr/>
      <dgm:t>
        <a:bodyPr/>
        <a:lstStyle/>
        <a:p>
          <a:endParaRPr lang="en-US"/>
        </a:p>
      </dgm:t>
    </dgm:pt>
    <dgm:pt modelId="{CBD820D0-68C3-4903-BCE6-B3B7C1CE0D8F}" type="sibTrans" cxnId="{E63EF196-87E2-4A21-AE4E-0BEB3D981D31}">
      <dgm:prSet/>
      <dgm:spPr/>
      <dgm:t>
        <a:bodyPr/>
        <a:lstStyle/>
        <a:p>
          <a:endParaRPr lang="en-US"/>
        </a:p>
      </dgm:t>
    </dgm:pt>
    <dgm:pt modelId="{8B43DEA3-79B9-4E4A-9ABA-6FB7172BA7C2}">
      <dgm:prSet/>
      <dgm:spPr/>
      <dgm:t>
        <a:bodyPr/>
        <a:lstStyle/>
        <a:p>
          <a:r>
            <a:rPr lang="en-GB"/>
            <a:t>Kerb Crawling S1 of the Sexual Offences Act 1985</a:t>
          </a:r>
          <a:endParaRPr lang="en-US"/>
        </a:p>
      </dgm:t>
    </dgm:pt>
    <dgm:pt modelId="{743D055E-AEFC-40D5-931D-585907AFA9B5}" type="parTrans" cxnId="{45A0FB42-3294-4C78-82E2-C90F6C8C428F}">
      <dgm:prSet/>
      <dgm:spPr/>
      <dgm:t>
        <a:bodyPr/>
        <a:lstStyle/>
        <a:p>
          <a:endParaRPr lang="en-US"/>
        </a:p>
      </dgm:t>
    </dgm:pt>
    <dgm:pt modelId="{AA43A666-8301-49F6-99AB-4869ED423DC8}" type="sibTrans" cxnId="{45A0FB42-3294-4C78-82E2-C90F6C8C428F}">
      <dgm:prSet/>
      <dgm:spPr/>
      <dgm:t>
        <a:bodyPr/>
        <a:lstStyle/>
        <a:p>
          <a:endParaRPr lang="en-US"/>
        </a:p>
      </dgm:t>
    </dgm:pt>
    <dgm:pt modelId="{C37A947B-7993-425C-B0C8-3B93FF10AC40}">
      <dgm:prSet/>
      <dgm:spPr/>
      <dgm:t>
        <a:bodyPr/>
        <a:lstStyle/>
        <a:p>
          <a:r>
            <a:rPr lang="en-GB"/>
            <a:t>Trafficking People for Sexual Exploitation S59A Sexual Offences Act 2003 further ratified by the Modern Slavery Act 2015</a:t>
          </a:r>
          <a:endParaRPr lang="en-US"/>
        </a:p>
      </dgm:t>
    </dgm:pt>
    <dgm:pt modelId="{12707C3D-5D2A-466E-9AE4-59F301185255}" type="parTrans" cxnId="{34DE17BE-E174-413D-A533-C8ADD56C790F}">
      <dgm:prSet/>
      <dgm:spPr/>
      <dgm:t>
        <a:bodyPr/>
        <a:lstStyle/>
        <a:p>
          <a:endParaRPr lang="en-US"/>
        </a:p>
      </dgm:t>
    </dgm:pt>
    <dgm:pt modelId="{813140B1-2AC8-44ED-BE2E-9958FF408F0B}" type="sibTrans" cxnId="{34DE17BE-E174-413D-A533-C8ADD56C790F}">
      <dgm:prSet/>
      <dgm:spPr/>
      <dgm:t>
        <a:bodyPr/>
        <a:lstStyle/>
        <a:p>
          <a:endParaRPr lang="en-US"/>
        </a:p>
      </dgm:t>
    </dgm:pt>
    <dgm:pt modelId="{543BE933-B400-4B44-834C-DEE8D967A8D4}" type="pres">
      <dgm:prSet presAssocID="{2C509B49-49DB-4274-AE40-5C1EE1E4C98D}" presName="vert0" presStyleCnt="0">
        <dgm:presLayoutVars>
          <dgm:dir/>
          <dgm:animOne val="branch"/>
          <dgm:animLvl val="lvl"/>
        </dgm:presLayoutVars>
      </dgm:prSet>
      <dgm:spPr/>
    </dgm:pt>
    <dgm:pt modelId="{570A7EAD-9C59-45DD-A4C1-B5D4AF6E3A63}" type="pres">
      <dgm:prSet presAssocID="{6B9375E6-FE61-4A14-A3ED-DBC1C410CE72}" presName="thickLine" presStyleLbl="alignNode1" presStyleIdx="0" presStyleCnt="4"/>
      <dgm:spPr/>
    </dgm:pt>
    <dgm:pt modelId="{CD6D446B-2556-49FC-BD33-EA2AFEF1F983}" type="pres">
      <dgm:prSet presAssocID="{6B9375E6-FE61-4A14-A3ED-DBC1C410CE72}" presName="horz1" presStyleCnt="0"/>
      <dgm:spPr/>
    </dgm:pt>
    <dgm:pt modelId="{1AC9AFC8-FF88-4610-8AEF-A77C2D867E62}" type="pres">
      <dgm:prSet presAssocID="{6B9375E6-FE61-4A14-A3ED-DBC1C410CE72}" presName="tx1" presStyleLbl="revTx" presStyleIdx="0" presStyleCnt="4"/>
      <dgm:spPr/>
    </dgm:pt>
    <dgm:pt modelId="{699E8F75-E7CA-47E3-BFA1-B361D6D8B7C5}" type="pres">
      <dgm:prSet presAssocID="{6B9375E6-FE61-4A14-A3ED-DBC1C410CE72}" presName="vert1" presStyleCnt="0"/>
      <dgm:spPr/>
    </dgm:pt>
    <dgm:pt modelId="{B81A01D2-E796-4A34-90D9-3CD02404C418}" type="pres">
      <dgm:prSet presAssocID="{D28DCFAB-A683-4C72-B696-41A903248807}" presName="thickLine" presStyleLbl="alignNode1" presStyleIdx="1" presStyleCnt="4"/>
      <dgm:spPr/>
    </dgm:pt>
    <dgm:pt modelId="{6CFDF527-95E3-4117-8DDA-154AC1ACCBFC}" type="pres">
      <dgm:prSet presAssocID="{D28DCFAB-A683-4C72-B696-41A903248807}" presName="horz1" presStyleCnt="0"/>
      <dgm:spPr/>
    </dgm:pt>
    <dgm:pt modelId="{78398920-003F-4444-BACB-7D228A69ABBA}" type="pres">
      <dgm:prSet presAssocID="{D28DCFAB-A683-4C72-B696-41A903248807}" presName="tx1" presStyleLbl="revTx" presStyleIdx="1" presStyleCnt="4"/>
      <dgm:spPr/>
    </dgm:pt>
    <dgm:pt modelId="{5C97AB41-7BEF-454B-810C-EB3BA19ED2D8}" type="pres">
      <dgm:prSet presAssocID="{D28DCFAB-A683-4C72-B696-41A903248807}" presName="vert1" presStyleCnt="0"/>
      <dgm:spPr/>
    </dgm:pt>
    <dgm:pt modelId="{BD9DA875-309B-41A6-BEA1-DAF0BDCE027E}" type="pres">
      <dgm:prSet presAssocID="{8B43DEA3-79B9-4E4A-9ABA-6FB7172BA7C2}" presName="thickLine" presStyleLbl="alignNode1" presStyleIdx="2" presStyleCnt="4"/>
      <dgm:spPr/>
    </dgm:pt>
    <dgm:pt modelId="{71AA07CD-A13D-44F5-99C8-5BB194AC9355}" type="pres">
      <dgm:prSet presAssocID="{8B43DEA3-79B9-4E4A-9ABA-6FB7172BA7C2}" presName="horz1" presStyleCnt="0"/>
      <dgm:spPr/>
    </dgm:pt>
    <dgm:pt modelId="{08E3AFD7-32D0-4FC7-8D7D-5529D6DA957C}" type="pres">
      <dgm:prSet presAssocID="{8B43DEA3-79B9-4E4A-9ABA-6FB7172BA7C2}" presName="tx1" presStyleLbl="revTx" presStyleIdx="2" presStyleCnt="4"/>
      <dgm:spPr/>
    </dgm:pt>
    <dgm:pt modelId="{E142F48C-E376-4E32-8559-4B7E2C6B8C15}" type="pres">
      <dgm:prSet presAssocID="{8B43DEA3-79B9-4E4A-9ABA-6FB7172BA7C2}" presName="vert1" presStyleCnt="0"/>
      <dgm:spPr/>
    </dgm:pt>
    <dgm:pt modelId="{99674EF6-B4F7-4D64-A4A9-2BCF10EF0496}" type="pres">
      <dgm:prSet presAssocID="{C37A947B-7993-425C-B0C8-3B93FF10AC40}" presName="thickLine" presStyleLbl="alignNode1" presStyleIdx="3" presStyleCnt="4"/>
      <dgm:spPr/>
    </dgm:pt>
    <dgm:pt modelId="{EA04AAE4-5D39-458D-B40C-DE29887D14A7}" type="pres">
      <dgm:prSet presAssocID="{C37A947B-7993-425C-B0C8-3B93FF10AC40}" presName="horz1" presStyleCnt="0"/>
      <dgm:spPr/>
    </dgm:pt>
    <dgm:pt modelId="{CA97273B-1D16-4D80-81D3-0307A750A5C6}" type="pres">
      <dgm:prSet presAssocID="{C37A947B-7993-425C-B0C8-3B93FF10AC40}" presName="tx1" presStyleLbl="revTx" presStyleIdx="3" presStyleCnt="4"/>
      <dgm:spPr/>
    </dgm:pt>
    <dgm:pt modelId="{2B7B340C-38E9-445F-91B4-4A2C3E006390}" type="pres">
      <dgm:prSet presAssocID="{C37A947B-7993-425C-B0C8-3B93FF10AC40}" presName="vert1" presStyleCnt="0"/>
      <dgm:spPr/>
    </dgm:pt>
  </dgm:ptLst>
  <dgm:cxnLst>
    <dgm:cxn modelId="{6F21D70D-55C7-47F5-B907-5868F7592290}" type="presOf" srcId="{2C509B49-49DB-4274-AE40-5C1EE1E4C98D}" destId="{543BE933-B400-4B44-834C-DEE8D967A8D4}" srcOrd="0" destOrd="0" presId="urn:microsoft.com/office/officeart/2008/layout/LinedList"/>
    <dgm:cxn modelId="{45A0FB42-3294-4C78-82E2-C90F6C8C428F}" srcId="{2C509B49-49DB-4274-AE40-5C1EE1E4C98D}" destId="{8B43DEA3-79B9-4E4A-9ABA-6FB7172BA7C2}" srcOrd="2" destOrd="0" parTransId="{743D055E-AEFC-40D5-931D-585907AFA9B5}" sibTransId="{AA43A666-8301-49F6-99AB-4869ED423DC8}"/>
    <dgm:cxn modelId="{00CF0B7E-5277-4DDB-B931-5046F974E5CC}" type="presOf" srcId="{C37A947B-7993-425C-B0C8-3B93FF10AC40}" destId="{CA97273B-1D16-4D80-81D3-0307A750A5C6}" srcOrd="0" destOrd="0" presId="urn:microsoft.com/office/officeart/2008/layout/LinedList"/>
    <dgm:cxn modelId="{FC26488A-C49C-400C-B3F4-A5607972AD35}" srcId="{2C509B49-49DB-4274-AE40-5C1EE1E4C98D}" destId="{6B9375E6-FE61-4A14-A3ED-DBC1C410CE72}" srcOrd="0" destOrd="0" parTransId="{27983C0D-5611-4BBE-84CC-392D5D11B4CC}" sibTransId="{42CC9463-1F3F-4572-A1C4-A57902760B00}"/>
    <dgm:cxn modelId="{E63EF196-87E2-4A21-AE4E-0BEB3D981D31}" srcId="{2C509B49-49DB-4274-AE40-5C1EE1E4C98D}" destId="{D28DCFAB-A683-4C72-B696-41A903248807}" srcOrd="1" destOrd="0" parTransId="{C1A83DCB-A952-4D2D-9FBE-1972462283FE}" sibTransId="{CBD820D0-68C3-4903-BCE6-B3B7C1CE0D8F}"/>
    <dgm:cxn modelId="{9560BA9A-2907-4917-9C6D-0C13E18ED5A2}" type="presOf" srcId="{8B43DEA3-79B9-4E4A-9ABA-6FB7172BA7C2}" destId="{08E3AFD7-32D0-4FC7-8D7D-5529D6DA957C}" srcOrd="0" destOrd="0" presId="urn:microsoft.com/office/officeart/2008/layout/LinedList"/>
    <dgm:cxn modelId="{34DE17BE-E174-413D-A533-C8ADD56C790F}" srcId="{2C509B49-49DB-4274-AE40-5C1EE1E4C98D}" destId="{C37A947B-7993-425C-B0C8-3B93FF10AC40}" srcOrd="3" destOrd="0" parTransId="{12707C3D-5D2A-466E-9AE4-59F301185255}" sibTransId="{813140B1-2AC8-44ED-BE2E-9958FF408F0B}"/>
    <dgm:cxn modelId="{2E90C4ED-3BA1-4FC3-9DE8-5B9C9D74F0DA}" type="presOf" srcId="{D28DCFAB-A683-4C72-B696-41A903248807}" destId="{78398920-003F-4444-BACB-7D228A69ABBA}" srcOrd="0" destOrd="0" presId="urn:microsoft.com/office/officeart/2008/layout/LinedList"/>
    <dgm:cxn modelId="{468977FD-BE73-4347-9D7C-C0A7583D768B}" type="presOf" srcId="{6B9375E6-FE61-4A14-A3ED-DBC1C410CE72}" destId="{1AC9AFC8-FF88-4610-8AEF-A77C2D867E62}" srcOrd="0" destOrd="0" presId="urn:microsoft.com/office/officeart/2008/layout/LinedList"/>
    <dgm:cxn modelId="{C17A70BC-849A-40D6-BE1A-69D283F0D38B}" type="presParOf" srcId="{543BE933-B400-4B44-834C-DEE8D967A8D4}" destId="{570A7EAD-9C59-45DD-A4C1-B5D4AF6E3A63}" srcOrd="0" destOrd="0" presId="urn:microsoft.com/office/officeart/2008/layout/LinedList"/>
    <dgm:cxn modelId="{29CDF0BA-3776-4379-9E1C-4D84195FF49B}" type="presParOf" srcId="{543BE933-B400-4B44-834C-DEE8D967A8D4}" destId="{CD6D446B-2556-49FC-BD33-EA2AFEF1F983}" srcOrd="1" destOrd="0" presId="urn:microsoft.com/office/officeart/2008/layout/LinedList"/>
    <dgm:cxn modelId="{4CC414A6-167B-4D99-8ED3-8E61AB62B743}" type="presParOf" srcId="{CD6D446B-2556-49FC-BD33-EA2AFEF1F983}" destId="{1AC9AFC8-FF88-4610-8AEF-A77C2D867E62}" srcOrd="0" destOrd="0" presId="urn:microsoft.com/office/officeart/2008/layout/LinedList"/>
    <dgm:cxn modelId="{59697206-AA3A-4030-9E02-F06AF3E98B0C}" type="presParOf" srcId="{CD6D446B-2556-49FC-BD33-EA2AFEF1F983}" destId="{699E8F75-E7CA-47E3-BFA1-B361D6D8B7C5}" srcOrd="1" destOrd="0" presId="urn:microsoft.com/office/officeart/2008/layout/LinedList"/>
    <dgm:cxn modelId="{84AF3B0F-6B1F-4AA3-82ED-287AA3FF990C}" type="presParOf" srcId="{543BE933-B400-4B44-834C-DEE8D967A8D4}" destId="{B81A01D2-E796-4A34-90D9-3CD02404C418}" srcOrd="2" destOrd="0" presId="urn:microsoft.com/office/officeart/2008/layout/LinedList"/>
    <dgm:cxn modelId="{A396DE4B-BDBE-4C6B-B895-85CBFAB2C036}" type="presParOf" srcId="{543BE933-B400-4B44-834C-DEE8D967A8D4}" destId="{6CFDF527-95E3-4117-8DDA-154AC1ACCBFC}" srcOrd="3" destOrd="0" presId="urn:microsoft.com/office/officeart/2008/layout/LinedList"/>
    <dgm:cxn modelId="{D6234C61-18B6-41E8-91AE-B03389A36287}" type="presParOf" srcId="{6CFDF527-95E3-4117-8DDA-154AC1ACCBFC}" destId="{78398920-003F-4444-BACB-7D228A69ABBA}" srcOrd="0" destOrd="0" presId="urn:microsoft.com/office/officeart/2008/layout/LinedList"/>
    <dgm:cxn modelId="{A2E1997E-FAEF-40F1-A288-B7BE1B703697}" type="presParOf" srcId="{6CFDF527-95E3-4117-8DDA-154AC1ACCBFC}" destId="{5C97AB41-7BEF-454B-810C-EB3BA19ED2D8}" srcOrd="1" destOrd="0" presId="urn:microsoft.com/office/officeart/2008/layout/LinedList"/>
    <dgm:cxn modelId="{7A361F8A-DA78-448B-B0F7-E957D5BA0F56}" type="presParOf" srcId="{543BE933-B400-4B44-834C-DEE8D967A8D4}" destId="{BD9DA875-309B-41A6-BEA1-DAF0BDCE027E}" srcOrd="4" destOrd="0" presId="urn:microsoft.com/office/officeart/2008/layout/LinedList"/>
    <dgm:cxn modelId="{E6FD02F3-40E2-4586-8EC9-4AE11105079E}" type="presParOf" srcId="{543BE933-B400-4B44-834C-DEE8D967A8D4}" destId="{71AA07CD-A13D-44F5-99C8-5BB194AC9355}" srcOrd="5" destOrd="0" presId="urn:microsoft.com/office/officeart/2008/layout/LinedList"/>
    <dgm:cxn modelId="{1257D23A-9242-4C1F-A1B6-059CB934D990}" type="presParOf" srcId="{71AA07CD-A13D-44F5-99C8-5BB194AC9355}" destId="{08E3AFD7-32D0-4FC7-8D7D-5529D6DA957C}" srcOrd="0" destOrd="0" presId="urn:microsoft.com/office/officeart/2008/layout/LinedList"/>
    <dgm:cxn modelId="{2D4C7508-24D2-45D9-B1D7-3B36AF8A97D9}" type="presParOf" srcId="{71AA07CD-A13D-44F5-99C8-5BB194AC9355}" destId="{E142F48C-E376-4E32-8559-4B7E2C6B8C15}" srcOrd="1" destOrd="0" presId="urn:microsoft.com/office/officeart/2008/layout/LinedList"/>
    <dgm:cxn modelId="{AFAA0CD9-EE03-49AE-BE8B-290A2B8261E1}" type="presParOf" srcId="{543BE933-B400-4B44-834C-DEE8D967A8D4}" destId="{99674EF6-B4F7-4D64-A4A9-2BCF10EF0496}" srcOrd="6" destOrd="0" presId="urn:microsoft.com/office/officeart/2008/layout/LinedList"/>
    <dgm:cxn modelId="{2D6EAC7B-D8A7-430B-AF7A-191FAA98B631}" type="presParOf" srcId="{543BE933-B400-4B44-834C-DEE8D967A8D4}" destId="{EA04AAE4-5D39-458D-B40C-DE29887D14A7}" srcOrd="7" destOrd="0" presId="urn:microsoft.com/office/officeart/2008/layout/LinedList"/>
    <dgm:cxn modelId="{E185C933-0B46-4DEA-90D9-F45DB4B9C6A9}" type="presParOf" srcId="{EA04AAE4-5D39-458D-B40C-DE29887D14A7}" destId="{CA97273B-1D16-4D80-81D3-0307A750A5C6}" srcOrd="0" destOrd="0" presId="urn:microsoft.com/office/officeart/2008/layout/LinedList"/>
    <dgm:cxn modelId="{5C2C9963-A7E0-4660-9734-9A5D90759699}" type="presParOf" srcId="{EA04AAE4-5D39-458D-B40C-DE29887D14A7}" destId="{2B7B340C-38E9-445F-91B4-4A2C3E00639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03ECF13-472A-4653-B5E9-686AAF494E7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EB486AD-30E3-43FA-AD61-D3808B293E80}">
      <dgm:prSet/>
      <dgm:spPr/>
      <dgm:t>
        <a:bodyPr/>
        <a:lstStyle/>
        <a:p>
          <a:r>
            <a:rPr lang="en-GB"/>
            <a:t>Proportionate response </a:t>
          </a:r>
          <a:endParaRPr lang="en-US"/>
        </a:p>
      </dgm:t>
    </dgm:pt>
    <dgm:pt modelId="{568ACD7B-F478-45AC-BAB9-3452E10EBDB5}" type="parTrans" cxnId="{449D9625-5164-460B-84D4-072C1804B6C1}">
      <dgm:prSet/>
      <dgm:spPr/>
      <dgm:t>
        <a:bodyPr/>
        <a:lstStyle/>
        <a:p>
          <a:endParaRPr lang="en-US"/>
        </a:p>
      </dgm:t>
    </dgm:pt>
    <dgm:pt modelId="{0671507E-D1CB-48B4-971E-84CC597C23F2}" type="sibTrans" cxnId="{449D9625-5164-460B-84D4-072C1804B6C1}">
      <dgm:prSet/>
      <dgm:spPr/>
      <dgm:t>
        <a:bodyPr/>
        <a:lstStyle/>
        <a:p>
          <a:endParaRPr lang="en-US"/>
        </a:p>
      </dgm:t>
    </dgm:pt>
    <dgm:pt modelId="{0E69EF45-490E-4BAD-8540-8812FC7EE719}">
      <dgm:prSet/>
      <dgm:spPr/>
      <dgm:t>
        <a:bodyPr/>
        <a:lstStyle/>
        <a:p>
          <a:r>
            <a:rPr lang="en-GB"/>
            <a:t>Public confidence</a:t>
          </a:r>
          <a:endParaRPr lang="en-US"/>
        </a:p>
      </dgm:t>
    </dgm:pt>
    <dgm:pt modelId="{46A7F294-EC9A-4359-BE70-370FC3A85B4F}" type="parTrans" cxnId="{D04D152A-948B-40D6-A5A5-A407F0332678}">
      <dgm:prSet/>
      <dgm:spPr/>
      <dgm:t>
        <a:bodyPr/>
        <a:lstStyle/>
        <a:p>
          <a:endParaRPr lang="en-US"/>
        </a:p>
      </dgm:t>
    </dgm:pt>
    <dgm:pt modelId="{865206F8-C1B1-4E56-9B5E-DC25F3D552A0}" type="sibTrans" cxnId="{D04D152A-948B-40D6-A5A5-A407F0332678}">
      <dgm:prSet/>
      <dgm:spPr/>
      <dgm:t>
        <a:bodyPr/>
        <a:lstStyle/>
        <a:p>
          <a:endParaRPr lang="en-US"/>
        </a:p>
      </dgm:t>
    </dgm:pt>
    <dgm:pt modelId="{531DEC19-7875-4F8A-954B-14591EC1A584}">
      <dgm:prSet/>
      <dgm:spPr/>
      <dgm:t>
        <a:bodyPr/>
        <a:lstStyle/>
        <a:p>
          <a:r>
            <a:rPr lang="en-GB"/>
            <a:t>Focus on the community as a whole</a:t>
          </a:r>
          <a:endParaRPr lang="en-US"/>
        </a:p>
      </dgm:t>
    </dgm:pt>
    <dgm:pt modelId="{A7AA7BC3-4525-44B4-9F51-8770ED8F3B3B}" type="parTrans" cxnId="{6223D7A8-FCFA-4A61-800E-96276C8F3283}">
      <dgm:prSet/>
      <dgm:spPr/>
      <dgm:t>
        <a:bodyPr/>
        <a:lstStyle/>
        <a:p>
          <a:endParaRPr lang="en-US"/>
        </a:p>
      </dgm:t>
    </dgm:pt>
    <dgm:pt modelId="{245A9F3E-9C65-40C6-9DE4-A24BC9DDE9D5}" type="sibTrans" cxnId="{6223D7A8-FCFA-4A61-800E-96276C8F3283}">
      <dgm:prSet/>
      <dgm:spPr/>
      <dgm:t>
        <a:bodyPr/>
        <a:lstStyle/>
        <a:p>
          <a:endParaRPr lang="en-US"/>
        </a:p>
      </dgm:t>
    </dgm:pt>
    <dgm:pt modelId="{088547E9-223A-4799-BDEC-D160A67FEC45}">
      <dgm:prSet/>
      <dgm:spPr/>
      <dgm:t>
        <a:bodyPr/>
        <a:lstStyle/>
        <a:p>
          <a:r>
            <a:rPr lang="en-GB"/>
            <a:t>Engage &amp; work with internal &amp; external partner agencies</a:t>
          </a:r>
          <a:endParaRPr lang="en-US"/>
        </a:p>
      </dgm:t>
    </dgm:pt>
    <dgm:pt modelId="{94F9321C-75DD-43DA-AB51-1726786505D0}" type="parTrans" cxnId="{5363FF77-BA3F-4C78-96DA-447C15D6EBF7}">
      <dgm:prSet/>
      <dgm:spPr/>
      <dgm:t>
        <a:bodyPr/>
        <a:lstStyle/>
        <a:p>
          <a:endParaRPr lang="en-US"/>
        </a:p>
      </dgm:t>
    </dgm:pt>
    <dgm:pt modelId="{2D4652DB-E618-4E33-BC61-6C387F5A8F3B}" type="sibTrans" cxnId="{5363FF77-BA3F-4C78-96DA-447C15D6EBF7}">
      <dgm:prSet/>
      <dgm:spPr/>
      <dgm:t>
        <a:bodyPr/>
        <a:lstStyle/>
        <a:p>
          <a:endParaRPr lang="en-US"/>
        </a:p>
      </dgm:t>
    </dgm:pt>
    <dgm:pt modelId="{87357577-4872-4509-A16C-C9F190DBD72A}">
      <dgm:prSet/>
      <dgm:spPr/>
      <dgm:t>
        <a:bodyPr/>
        <a:lstStyle/>
        <a:p>
          <a:r>
            <a:rPr lang="en-GB"/>
            <a:t>Avoid displacement</a:t>
          </a:r>
          <a:endParaRPr lang="en-US"/>
        </a:p>
      </dgm:t>
    </dgm:pt>
    <dgm:pt modelId="{77A2EDF9-983F-41BA-B4F5-3CAAE7F4010C}" type="parTrans" cxnId="{1A7BBC9F-E50E-49EB-902D-04F06DD2DB57}">
      <dgm:prSet/>
      <dgm:spPr/>
      <dgm:t>
        <a:bodyPr/>
        <a:lstStyle/>
        <a:p>
          <a:endParaRPr lang="en-US"/>
        </a:p>
      </dgm:t>
    </dgm:pt>
    <dgm:pt modelId="{9594AECB-DD6A-40C4-A399-BB706BF7CB59}" type="sibTrans" cxnId="{1A7BBC9F-E50E-49EB-902D-04F06DD2DB57}">
      <dgm:prSet/>
      <dgm:spPr/>
      <dgm:t>
        <a:bodyPr/>
        <a:lstStyle/>
        <a:p>
          <a:endParaRPr lang="en-US"/>
        </a:p>
      </dgm:t>
    </dgm:pt>
    <dgm:pt modelId="{0B13DCFA-11B6-4F52-82DF-D4C1D6B95806}">
      <dgm:prSet/>
      <dgm:spPr/>
      <dgm:t>
        <a:bodyPr/>
        <a:lstStyle/>
        <a:p>
          <a:r>
            <a:rPr lang="en-GB"/>
            <a:t>Intelligence led policing</a:t>
          </a:r>
          <a:endParaRPr lang="en-US"/>
        </a:p>
      </dgm:t>
    </dgm:pt>
    <dgm:pt modelId="{29BF765D-C851-4338-810C-2F8CD2B220C1}" type="parTrans" cxnId="{9F8E1AD1-78AE-4870-8B7E-EBE347C7A32B}">
      <dgm:prSet/>
      <dgm:spPr/>
      <dgm:t>
        <a:bodyPr/>
        <a:lstStyle/>
        <a:p>
          <a:endParaRPr lang="en-US"/>
        </a:p>
      </dgm:t>
    </dgm:pt>
    <dgm:pt modelId="{B85597AE-7793-4581-B0D1-4DF0E61F49EF}" type="sibTrans" cxnId="{9F8E1AD1-78AE-4870-8B7E-EBE347C7A32B}">
      <dgm:prSet/>
      <dgm:spPr/>
      <dgm:t>
        <a:bodyPr/>
        <a:lstStyle/>
        <a:p>
          <a:endParaRPr lang="en-US"/>
        </a:p>
      </dgm:t>
    </dgm:pt>
    <dgm:pt modelId="{36B81FDC-172D-4852-834B-3DB00029B3C8}" type="pres">
      <dgm:prSet presAssocID="{603ECF13-472A-4653-B5E9-686AAF494E71}" presName="vert0" presStyleCnt="0">
        <dgm:presLayoutVars>
          <dgm:dir/>
          <dgm:animOne val="branch"/>
          <dgm:animLvl val="lvl"/>
        </dgm:presLayoutVars>
      </dgm:prSet>
      <dgm:spPr/>
    </dgm:pt>
    <dgm:pt modelId="{5E676E8A-881C-4E70-82CA-8602F36C4E04}" type="pres">
      <dgm:prSet presAssocID="{3EB486AD-30E3-43FA-AD61-D3808B293E80}" presName="thickLine" presStyleLbl="alignNode1" presStyleIdx="0" presStyleCnt="6"/>
      <dgm:spPr/>
    </dgm:pt>
    <dgm:pt modelId="{24B5F2E3-D18D-47E5-A1DA-D5458350A003}" type="pres">
      <dgm:prSet presAssocID="{3EB486AD-30E3-43FA-AD61-D3808B293E80}" presName="horz1" presStyleCnt="0"/>
      <dgm:spPr/>
    </dgm:pt>
    <dgm:pt modelId="{F827F4C8-F18B-4D82-A072-E51DF9F0453E}" type="pres">
      <dgm:prSet presAssocID="{3EB486AD-30E3-43FA-AD61-D3808B293E80}" presName="tx1" presStyleLbl="revTx" presStyleIdx="0" presStyleCnt="6"/>
      <dgm:spPr/>
    </dgm:pt>
    <dgm:pt modelId="{5AF61AB8-D3EB-4551-83A8-049AC1E6B892}" type="pres">
      <dgm:prSet presAssocID="{3EB486AD-30E3-43FA-AD61-D3808B293E80}" presName="vert1" presStyleCnt="0"/>
      <dgm:spPr/>
    </dgm:pt>
    <dgm:pt modelId="{2E0EC5FB-1490-4A0D-AB86-697F5E0349FA}" type="pres">
      <dgm:prSet presAssocID="{0E69EF45-490E-4BAD-8540-8812FC7EE719}" presName="thickLine" presStyleLbl="alignNode1" presStyleIdx="1" presStyleCnt="6"/>
      <dgm:spPr/>
    </dgm:pt>
    <dgm:pt modelId="{0EA29BCB-5743-4193-8423-96FFFCA52F7B}" type="pres">
      <dgm:prSet presAssocID="{0E69EF45-490E-4BAD-8540-8812FC7EE719}" presName="horz1" presStyleCnt="0"/>
      <dgm:spPr/>
    </dgm:pt>
    <dgm:pt modelId="{3E5C48DA-9F24-4CB0-8421-0EAFE8329167}" type="pres">
      <dgm:prSet presAssocID="{0E69EF45-490E-4BAD-8540-8812FC7EE719}" presName="tx1" presStyleLbl="revTx" presStyleIdx="1" presStyleCnt="6"/>
      <dgm:spPr/>
    </dgm:pt>
    <dgm:pt modelId="{76BE5B58-612E-4DA7-AFD5-28B8D071413B}" type="pres">
      <dgm:prSet presAssocID="{0E69EF45-490E-4BAD-8540-8812FC7EE719}" presName="vert1" presStyleCnt="0"/>
      <dgm:spPr/>
    </dgm:pt>
    <dgm:pt modelId="{4EB420A2-F2C7-48F9-9368-62F198EB3A6A}" type="pres">
      <dgm:prSet presAssocID="{531DEC19-7875-4F8A-954B-14591EC1A584}" presName="thickLine" presStyleLbl="alignNode1" presStyleIdx="2" presStyleCnt="6"/>
      <dgm:spPr/>
    </dgm:pt>
    <dgm:pt modelId="{C37A2C42-3BD0-475A-AF58-81160BE02356}" type="pres">
      <dgm:prSet presAssocID="{531DEC19-7875-4F8A-954B-14591EC1A584}" presName="horz1" presStyleCnt="0"/>
      <dgm:spPr/>
    </dgm:pt>
    <dgm:pt modelId="{B766457E-FFD7-4A3A-9554-B9B2BE979114}" type="pres">
      <dgm:prSet presAssocID="{531DEC19-7875-4F8A-954B-14591EC1A584}" presName="tx1" presStyleLbl="revTx" presStyleIdx="2" presStyleCnt="6"/>
      <dgm:spPr/>
    </dgm:pt>
    <dgm:pt modelId="{856757BB-7046-4581-AE33-865FDB872E3C}" type="pres">
      <dgm:prSet presAssocID="{531DEC19-7875-4F8A-954B-14591EC1A584}" presName="vert1" presStyleCnt="0"/>
      <dgm:spPr/>
    </dgm:pt>
    <dgm:pt modelId="{6D1EA1E1-CDFD-4253-9344-61B05A0EA3D3}" type="pres">
      <dgm:prSet presAssocID="{088547E9-223A-4799-BDEC-D160A67FEC45}" presName="thickLine" presStyleLbl="alignNode1" presStyleIdx="3" presStyleCnt="6"/>
      <dgm:spPr/>
    </dgm:pt>
    <dgm:pt modelId="{7082D578-B96E-4741-BEF2-A9A7ED0C80FD}" type="pres">
      <dgm:prSet presAssocID="{088547E9-223A-4799-BDEC-D160A67FEC45}" presName="horz1" presStyleCnt="0"/>
      <dgm:spPr/>
    </dgm:pt>
    <dgm:pt modelId="{64216AF1-532B-47F8-902B-37F2E6C06446}" type="pres">
      <dgm:prSet presAssocID="{088547E9-223A-4799-BDEC-D160A67FEC45}" presName="tx1" presStyleLbl="revTx" presStyleIdx="3" presStyleCnt="6"/>
      <dgm:spPr/>
    </dgm:pt>
    <dgm:pt modelId="{7BD09E3C-CBF7-475D-B01C-B63BC5031C36}" type="pres">
      <dgm:prSet presAssocID="{088547E9-223A-4799-BDEC-D160A67FEC45}" presName="vert1" presStyleCnt="0"/>
      <dgm:spPr/>
    </dgm:pt>
    <dgm:pt modelId="{42EAA6D0-249A-4EBE-96B3-211CDF08483A}" type="pres">
      <dgm:prSet presAssocID="{87357577-4872-4509-A16C-C9F190DBD72A}" presName="thickLine" presStyleLbl="alignNode1" presStyleIdx="4" presStyleCnt="6"/>
      <dgm:spPr/>
    </dgm:pt>
    <dgm:pt modelId="{D5A40CD0-C557-42BB-B0D8-F684759C52A3}" type="pres">
      <dgm:prSet presAssocID="{87357577-4872-4509-A16C-C9F190DBD72A}" presName="horz1" presStyleCnt="0"/>
      <dgm:spPr/>
    </dgm:pt>
    <dgm:pt modelId="{249A7964-E98B-4196-900A-AFA9C491D9D2}" type="pres">
      <dgm:prSet presAssocID="{87357577-4872-4509-A16C-C9F190DBD72A}" presName="tx1" presStyleLbl="revTx" presStyleIdx="4" presStyleCnt="6"/>
      <dgm:spPr/>
    </dgm:pt>
    <dgm:pt modelId="{A5420E62-DCD3-498C-8A45-171ECCE96B04}" type="pres">
      <dgm:prSet presAssocID="{87357577-4872-4509-A16C-C9F190DBD72A}" presName="vert1" presStyleCnt="0"/>
      <dgm:spPr/>
    </dgm:pt>
    <dgm:pt modelId="{23EBE816-154D-45DB-9F78-5926073A4FE3}" type="pres">
      <dgm:prSet presAssocID="{0B13DCFA-11B6-4F52-82DF-D4C1D6B95806}" presName="thickLine" presStyleLbl="alignNode1" presStyleIdx="5" presStyleCnt="6"/>
      <dgm:spPr/>
    </dgm:pt>
    <dgm:pt modelId="{EF884D74-0753-43A9-8A06-05F1FC129382}" type="pres">
      <dgm:prSet presAssocID="{0B13DCFA-11B6-4F52-82DF-D4C1D6B95806}" presName="horz1" presStyleCnt="0"/>
      <dgm:spPr/>
    </dgm:pt>
    <dgm:pt modelId="{15047C07-24EA-40E8-BBE3-CC745A879E8D}" type="pres">
      <dgm:prSet presAssocID="{0B13DCFA-11B6-4F52-82DF-D4C1D6B95806}" presName="tx1" presStyleLbl="revTx" presStyleIdx="5" presStyleCnt="6"/>
      <dgm:spPr/>
    </dgm:pt>
    <dgm:pt modelId="{D4E65632-97AC-4F54-8D8E-B8463430F062}" type="pres">
      <dgm:prSet presAssocID="{0B13DCFA-11B6-4F52-82DF-D4C1D6B95806}" presName="vert1" presStyleCnt="0"/>
      <dgm:spPr/>
    </dgm:pt>
  </dgm:ptLst>
  <dgm:cxnLst>
    <dgm:cxn modelId="{449D9625-5164-460B-84D4-072C1804B6C1}" srcId="{603ECF13-472A-4653-B5E9-686AAF494E71}" destId="{3EB486AD-30E3-43FA-AD61-D3808B293E80}" srcOrd="0" destOrd="0" parTransId="{568ACD7B-F478-45AC-BAB9-3452E10EBDB5}" sibTransId="{0671507E-D1CB-48B4-971E-84CC597C23F2}"/>
    <dgm:cxn modelId="{D04D152A-948B-40D6-A5A5-A407F0332678}" srcId="{603ECF13-472A-4653-B5E9-686AAF494E71}" destId="{0E69EF45-490E-4BAD-8540-8812FC7EE719}" srcOrd="1" destOrd="0" parTransId="{46A7F294-EC9A-4359-BE70-370FC3A85B4F}" sibTransId="{865206F8-C1B1-4E56-9B5E-DC25F3D552A0}"/>
    <dgm:cxn modelId="{E7767539-3F5D-48A8-8D76-940620959AA9}" type="presOf" srcId="{0E69EF45-490E-4BAD-8540-8812FC7EE719}" destId="{3E5C48DA-9F24-4CB0-8421-0EAFE8329167}" srcOrd="0" destOrd="0" presId="urn:microsoft.com/office/officeart/2008/layout/LinedList"/>
    <dgm:cxn modelId="{5363FF77-BA3F-4C78-96DA-447C15D6EBF7}" srcId="{603ECF13-472A-4653-B5E9-686AAF494E71}" destId="{088547E9-223A-4799-BDEC-D160A67FEC45}" srcOrd="3" destOrd="0" parTransId="{94F9321C-75DD-43DA-AB51-1726786505D0}" sibTransId="{2D4652DB-E618-4E33-BC61-6C387F5A8F3B}"/>
    <dgm:cxn modelId="{14A9D588-383E-4111-B592-C3704F3F4E34}" type="presOf" srcId="{0B13DCFA-11B6-4F52-82DF-D4C1D6B95806}" destId="{15047C07-24EA-40E8-BBE3-CC745A879E8D}" srcOrd="0" destOrd="0" presId="urn:microsoft.com/office/officeart/2008/layout/LinedList"/>
    <dgm:cxn modelId="{59DA228A-BA3E-4579-A7D5-672B38D86364}" type="presOf" srcId="{088547E9-223A-4799-BDEC-D160A67FEC45}" destId="{64216AF1-532B-47F8-902B-37F2E6C06446}" srcOrd="0" destOrd="0" presId="urn:microsoft.com/office/officeart/2008/layout/LinedList"/>
    <dgm:cxn modelId="{1A7BBC9F-E50E-49EB-902D-04F06DD2DB57}" srcId="{603ECF13-472A-4653-B5E9-686AAF494E71}" destId="{87357577-4872-4509-A16C-C9F190DBD72A}" srcOrd="4" destOrd="0" parTransId="{77A2EDF9-983F-41BA-B4F5-3CAAE7F4010C}" sibTransId="{9594AECB-DD6A-40C4-A399-BB706BF7CB59}"/>
    <dgm:cxn modelId="{46AD29A4-80A4-42B8-AB73-42781BE98D46}" type="presOf" srcId="{87357577-4872-4509-A16C-C9F190DBD72A}" destId="{249A7964-E98B-4196-900A-AFA9C491D9D2}" srcOrd="0" destOrd="0" presId="urn:microsoft.com/office/officeart/2008/layout/LinedList"/>
    <dgm:cxn modelId="{6223D7A8-FCFA-4A61-800E-96276C8F3283}" srcId="{603ECF13-472A-4653-B5E9-686AAF494E71}" destId="{531DEC19-7875-4F8A-954B-14591EC1A584}" srcOrd="2" destOrd="0" parTransId="{A7AA7BC3-4525-44B4-9F51-8770ED8F3B3B}" sibTransId="{245A9F3E-9C65-40C6-9DE4-A24BC9DDE9D5}"/>
    <dgm:cxn modelId="{A63B94D0-4FF3-4DA1-89C1-3EDD3BA75B78}" type="presOf" srcId="{603ECF13-472A-4653-B5E9-686AAF494E71}" destId="{36B81FDC-172D-4852-834B-3DB00029B3C8}" srcOrd="0" destOrd="0" presId="urn:microsoft.com/office/officeart/2008/layout/LinedList"/>
    <dgm:cxn modelId="{9F8E1AD1-78AE-4870-8B7E-EBE347C7A32B}" srcId="{603ECF13-472A-4653-B5E9-686AAF494E71}" destId="{0B13DCFA-11B6-4F52-82DF-D4C1D6B95806}" srcOrd="5" destOrd="0" parTransId="{29BF765D-C851-4338-810C-2F8CD2B220C1}" sibTransId="{B85597AE-7793-4581-B0D1-4DF0E61F49EF}"/>
    <dgm:cxn modelId="{A9739BD3-BAAF-4FDD-8868-E3049E4E6D61}" type="presOf" srcId="{3EB486AD-30E3-43FA-AD61-D3808B293E80}" destId="{F827F4C8-F18B-4D82-A072-E51DF9F0453E}" srcOrd="0" destOrd="0" presId="urn:microsoft.com/office/officeart/2008/layout/LinedList"/>
    <dgm:cxn modelId="{7D296AFC-A271-4CE6-8ABB-E0C18B8A572E}" type="presOf" srcId="{531DEC19-7875-4F8A-954B-14591EC1A584}" destId="{B766457E-FFD7-4A3A-9554-B9B2BE979114}" srcOrd="0" destOrd="0" presId="urn:microsoft.com/office/officeart/2008/layout/LinedList"/>
    <dgm:cxn modelId="{7B6BC4E4-4A16-432A-8553-03CF900DD432}" type="presParOf" srcId="{36B81FDC-172D-4852-834B-3DB00029B3C8}" destId="{5E676E8A-881C-4E70-82CA-8602F36C4E04}" srcOrd="0" destOrd="0" presId="urn:microsoft.com/office/officeart/2008/layout/LinedList"/>
    <dgm:cxn modelId="{AE0D1CAF-BD5E-40D7-9EB1-DD3DAAD2283C}" type="presParOf" srcId="{36B81FDC-172D-4852-834B-3DB00029B3C8}" destId="{24B5F2E3-D18D-47E5-A1DA-D5458350A003}" srcOrd="1" destOrd="0" presId="urn:microsoft.com/office/officeart/2008/layout/LinedList"/>
    <dgm:cxn modelId="{7DE7C2F4-4B41-46FB-B989-050EF26DF509}" type="presParOf" srcId="{24B5F2E3-D18D-47E5-A1DA-D5458350A003}" destId="{F827F4C8-F18B-4D82-A072-E51DF9F0453E}" srcOrd="0" destOrd="0" presId="urn:microsoft.com/office/officeart/2008/layout/LinedList"/>
    <dgm:cxn modelId="{2EC2DE7D-AE21-4FBC-86AE-A30BF2F58FE8}" type="presParOf" srcId="{24B5F2E3-D18D-47E5-A1DA-D5458350A003}" destId="{5AF61AB8-D3EB-4551-83A8-049AC1E6B892}" srcOrd="1" destOrd="0" presId="urn:microsoft.com/office/officeart/2008/layout/LinedList"/>
    <dgm:cxn modelId="{D61551BB-5F8F-48DB-BF12-64A5B1DEB065}" type="presParOf" srcId="{36B81FDC-172D-4852-834B-3DB00029B3C8}" destId="{2E0EC5FB-1490-4A0D-AB86-697F5E0349FA}" srcOrd="2" destOrd="0" presId="urn:microsoft.com/office/officeart/2008/layout/LinedList"/>
    <dgm:cxn modelId="{BA6DE7A4-DF72-4C2D-92E6-735FA442497A}" type="presParOf" srcId="{36B81FDC-172D-4852-834B-3DB00029B3C8}" destId="{0EA29BCB-5743-4193-8423-96FFFCA52F7B}" srcOrd="3" destOrd="0" presId="urn:microsoft.com/office/officeart/2008/layout/LinedList"/>
    <dgm:cxn modelId="{62D68301-8F23-434E-BC74-77BD7237EE56}" type="presParOf" srcId="{0EA29BCB-5743-4193-8423-96FFFCA52F7B}" destId="{3E5C48DA-9F24-4CB0-8421-0EAFE8329167}" srcOrd="0" destOrd="0" presId="urn:microsoft.com/office/officeart/2008/layout/LinedList"/>
    <dgm:cxn modelId="{2022249E-CBFE-460A-9EB2-B0C575B78844}" type="presParOf" srcId="{0EA29BCB-5743-4193-8423-96FFFCA52F7B}" destId="{76BE5B58-612E-4DA7-AFD5-28B8D071413B}" srcOrd="1" destOrd="0" presId="urn:microsoft.com/office/officeart/2008/layout/LinedList"/>
    <dgm:cxn modelId="{5DD6AAA4-E976-4573-913A-628E5DB7BB00}" type="presParOf" srcId="{36B81FDC-172D-4852-834B-3DB00029B3C8}" destId="{4EB420A2-F2C7-48F9-9368-62F198EB3A6A}" srcOrd="4" destOrd="0" presId="urn:microsoft.com/office/officeart/2008/layout/LinedList"/>
    <dgm:cxn modelId="{1412244F-07E3-4F57-93F7-6BE0172301E9}" type="presParOf" srcId="{36B81FDC-172D-4852-834B-3DB00029B3C8}" destId="{C37A2C42-3BD0-475A-AF58-81160BE02356}" srcOrd="5" destOrd="0" presId="urn:microsoft.com/office/officeart/2008/layout/LinedList"/>
    <dgm:cxn modelId="{1301C140-4240-45B9-8F8D-011BA109FC4F}" type="presParOf" srcId="{C37A2C42-3BD0-475A-AF58-81160BE02356}" destId="{B766457E-FFD7-4A3A-9554-B9B2BE979114}" srcOrd="0" destOrd="0" presId="urn:microsoft.com/office/officeart/2008/layout/LinedList"/>
    <dgm:cxn modelId="{E77E5968-1E21-4590-B79E-61FFC2CE9058}" type="presParOf" srcId="{C37A2C42-3BD0-475A-AF58-81160BE02356}" destId="{856757BB-7046-4581-AE33-865FDB872E3C}" srcOrd="1" destOrd="0" presId="urn:microsoft.com/office/officeart/2008/layout/LinedList"/>
    <dgm:cxn modelId="{29B72FE1-1F70-4A56-BC9A-855B546E5BC5}" type="presParOf" srcId="{36B81FDC-172D-4852-834B-3DB00029B3C8}" destId="{6D1EA1E1-CDFD-4253-9344-61B05A0EA3D3}" srcOrd="6" destOrd="0" presId="urn:microsoft.com/office/officeart/2008/layout/LinedList"/>
    <dgm:cxn modelId="{94052CD5-2338-4402-B0F0-12121CA67D39}" type="presParOf" srcId="{36B81FDC-172D-4852-834B-3DB00029B3C8}" destId="{7082D578-B96E-4741-BEF2-A9A7ED0C80FD}" srcOrd="7" destOrd="0" presId="urn:microsoft.com/office/officeart/2008/layout/LinedList"/>
    <dgm:cxn modelId="{7B3180D2-4980-4E17-8907-BB0BFDCD36C5}" type="presParOf" srcId="{7082D578-B96E-4741-BEF2-A9A7ED0C80FD}" destId="{64216AF1-532B-47F8-902B-37F2E6C06446}" srcOrd="0" destOrd="0" presId="urn:microsoft.com/office/officeart/2008/layout/LinedList"/>
    <dgm:cxn modelId="{F9615213-9F7B-47EE-A133-FAC9628973F9}" type="presParOf" srcId="{7082D578-B96E-4741-BEF2-A9A7ED0C80FD}" destId="{7BD09E3C-CBF7-475D-B01C-B63BC5031C36}" srcOrd="1" destOrd="0" presId="urn:microsoft.com/office/officeart/2008/layout/LinedList"/>
    <dgm:cxn modelId="{7A75DE38-2C4E-4376-A131-F298BA1F1CDE}" type="presParOf" srcId="{36B81FDC-172D-4852-834B-3DB00029B3C8}" destId="{42EAA6D0-249A-4EBE-96B3-211CDF08483A}" srcOrd="8" destOrd="0" presId="urn:microsoft.com/office/officeart/2008/layout/LinedList"/>
    <dgm:cxn modelId="{834FDAD7-D883-4ADA-A3AC-7D57742DB058}" type="presParOf" srcId="{36B81FDC-172D-4852-834B-3DB00029B3C8}" destId="{D5A40CD0-C557-42BB-B0D8-F684759C52A3}" srcOrd="9" destOrd="0" presId="urn:microsoft.com/office/officeart/2008/layout/LinedList"/>
    <dgm:cxn modelId="{383DD50B-597B-4F8E-946F-F0373FF4502C}" type="presParOf" srcId="{D5A40CD0-C557-42BB-B0D8-F684759C52A3}" destId="{249A7964-E98B-4196-900A-AFA9C491D9D2}" srcOrd="0" destOrd="0" presId="urn:microsoft.com/office/officeart/2008/layout/LinedList"/>
    <dgm:cxn modelId="{FD72AAD2-E525-4DA4-87CE-7E8E4F6FEF03}" type="presParOf" srcId="{D5A40CD0-C557-42BB-B0D8-F684759C52A3}" destId="{A5420E62-DCD3-498C-8A45-171ECCE96B04}" srcOrd="1" destOrd="0" presId="urn:microsoft.com/office/officeart/2008/layout/LinedList"/>
    <dgm:cxn modelId="{AD70DCE2-9A74-4D2E-A921-3D359D71427A}" type="presParOf" srcId="{36B81FDC-172D-4852-834B-3DB00029B3C8}" destId="{23EBE816-154D-45DB-9F78-5926073A4FE3}" srcOrd="10" destOrd="0" presId="urn:microsoft.com/office/officeart/2008/layout/LinedList"/>
    <dgm:cxn modelId="{09BA1106-B736-4C9D-8FEB-2F4028C45C68}" type="presParOf" srcId="{36B81FDC-172D-4852-834B-3DB00029B3C8}" destId="{EF884D74-0753-43A9-8A06-05F1FC129382}" srcOrd="11" destOrd="0" presId="urn:microsoft.com/office/officeart/2008/layout/LinedList"/>
    <dgm:cxn modelId="{973FB44F-B614-4AEA-98EC-07A3A12DA065}" type="presParOf" srcId="{EF884D74-0753-43A9-8A06-05F1FC129382}" destId="{15047C07-24EA-40E8-BBE3-CC745A879E8D}" srcOrd="0" destOrd="0" presId="urn:microsoft.com/office/officeart/2008/layout/LinedList"/>
    <dgm:cxn modelId="{F7E132B4-0B88-4AB0-B793-02BEFBC09CA5}" type="presParOf" srcId="{EF884D74-0753-43A9-8A06-05F1FC129382}" destId="{D4E65632-97AC-4F54-8D8E-B8463430F0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C1C01-8056-45BB-A7A8-AAC4A91884F9}">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21903D-AE8B-4B30-9C81-D25214986CBF}">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Describe what constitutes prostitution and the differing types. </a:t>
          </a:r>
          <a:endParaRPr lang="en-US" sz="3400" kern="1200"/>
        </a:p>
      </dsp:txBody>
      <dsp:txXfrm>
        <a:off x="0" y="2124"/>
        <a:ext cx="10515600" cy="1449029"/>
      </dsp:txXfrm>
    </dsp:sp>
    <dsp:sp modelId="{C877FB31-1956-498B-B1F9-723A368DEF43}">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9A45C8-7B9F-4E29-9011-1CB7BF007BE7}">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2. Describe the risks that communities face as a result of prostitution. 3. Identify the offences linked to prostitution. </a:t>
          </a:r>
          <a:endParaRPr lang="en-US" sz="3400" kern="1200"/>
        </a:p>
      </dsp:txBody>
      <dsp:txXfrm>
        <a:off x="0" y="1451154"/>
        <a:ext cx="10515600" cy="1449029"/>
      </dsp:txXfrm>
    </dsp:sp>
    <dsp:sp modelId="{9857D161-5106-4DA7-B6AD-E5391C9D025D}">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AA6CC3-FE9E-410E-B2E3-E6747C61CCAE}">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4. Explain the policing response to prostitution including the treatment of sex workers. </a:t>
          </a:r>
          <a:endParaRPr lang="en-US" sz="3400" kern="120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1700BF-9DC0-439D-9F68-41A991278F0D}">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80C01F-C7FF-4D62-A2C8-B831BA76B2BF}">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However, there are some offences, which are linked to prostitution:-</a:t>
          </a:r>
          <a:endParaRPr lang="en-US" sz="2400" kern="1200"/>
        </a:p>
      </dsp:txBody>
      <dsp:txXfrm>
        <a:off x="0" y="531"/>
        <a:ext cx="10515600" cy="870055"/>
      </dsp:txXfrm>
    </dsp:sp>
    <dsp:sp modelId="{FAC3CC2F-EB4C-4B55-8F38-30B721C0833B}">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2F5AE7-CFCF-4126-BA9C-2B6DA6324102}">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Loitering or Soliciting S1 of the Street Offences Act 1959</a:t>
          </a:r>
          <a:endParaRPr lang="en-US" sz="2400" kern="1200"/>
        </a:p>
      </dsp:txBody>
      <dsp:txXfrm>
        <a:off x="0" y="870586"/>
        <a:ext cx="10515600" cy="870055"/>
      </dsp:txXfrm>
    </dsp:sp>
    <dsp:sp modelId="{FBCD609E-1FDB-429C-941E-595D6D70B2E5}">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6C2DE0-6150-470E-A1D1-87ABE322EE21}">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Soliciting Another Person for Sexual Services as a Prostitute S51A of the Sexual Offences Act 2003</a:t>
          </a:r>
          <a:endParaRPr lang="en-US" sz="2400" kern="1200"/>
        </a:p>
      </dsp:txBody>
      <dsp:txXfrm>
        <a:off x="0" y="1740641"/>
        <a:ext cx="10515600" cy="870055"/>
      </dsp:txXfrm>
    </dsp:sp>
    <dsp:sp modelId="{BD6335D8-2AF6-4CCC-889C-05FF70747FF7}">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637401-C444-4142-9111-ADA94D79BF70}">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Causing or Inciting Prostitution for Gain S52 of the Sexual Offences Act 2003 </a:t>
          </a:r>
          <a:endParaRPr lang="en-US" sz="2400" kern="1200"/>
        </a:p>
      </dsp:txBody>
      <dsp:txXfrm>
        <a:off x="0" y="2610696"/>
        <a:ext cx="10515600" cy="870055"/>
      </dsp:txXfrm>
    </dsp:sp>
    <dsp:sp modelId="{0A12C204-A98A-4D0A-A0E7-6A08FFD04D56}">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D73FC6-2149-4597-B3D9-030EA304ECC5}">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Paying for Sexual Services of a Prostitute Subjected to Force S53A Sexual Offences Act 2003</a:t>
          </a:r>
          <a:endParaRPr lang="en-US" sz="2400" kern="1200"/>
        </a:p>
      </dsp:txBody>
      <dsp:txXfrm>
        <a:off x="0" y="3480751"/>
        <a:ext cx="10515600" cy="8700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0A7EAD-9C59-45DD-A4C1-B5D4AF6E3A63}">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C9AFC8-FF88-4610-8AEF-A77C2D867E62}">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Keeping A Brothel S33 &amp; S33A Sexual Offences Act 1956</a:t>
          </a:r>
          <a:endParaRPr lang="en-US" sz="3000" kern="1200"/>
        </a:p>
      </dsp:txBody>
      <dsp:txXfrm>
        <a:off x="0" y="0"/>
        <a:ext cx="10515600" cy="1087834"/>
      </dsp:txXfrm>
    </dsp:sp>
    <dsp:sp modelId="{B81A01D2-E796-4A34-90D9-3CD02404C418}">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98920-003F-4444-BACB-7D228A69ABBA}">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Placing an Advert Regarding Prostitution S46 of the Criminal Justice &amp; Police Act 2001 </a:t>
          </a:r>
          <a:endParaRPr lang="en-US" sz="3000" kern="1200"/>
        </a:p>
      </dsp:txBody>
      <dsp:txXfrm>
        <a:off x="0" y="1087834"/>
        <a:ext cx="10515600" cy="1087834"/>
      </dsp:txXfrm>
    </dsp:sp>
    <dsp:sp modelId="{BD9DA875-309B-41A6-BEA1-DAF0BDCE027E}">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E3AFD7-32D0-4FC7-8D7D-5529D6DA957C}">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Kerb Crawling S1 of the Sexual Offences Act 1985</a:t>
          </a:r>
          <a:endParaRPr lang="en-US" sz="3000" kern="1200"/>
        </a:p>
      </dsp:txBody>
      <dsp:txXfrm>
        <a:off x="0" y="2175669"/>
        <a:ext cx="10515600" cy="1087834"/>
      </dsp:txXfrm>
    </dsp:sp>
    <dsp:sp modelId="{99674EF6-B4F7-4D64-A4A9-2BCF10EF0496}">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97273B-1D16-4D80-81D3-0307A750A5C6}">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Trafficking People for Sexual Exploitation S59A Sexual Offences Act 2003 further ratified by the Modern Slavery Act 2015</a:t>
          </a:r>
          <a:endParaRPr lang="en-US" sz="3000" kern="1200"/>
        </a:p>
      </dsp:txBody>
      <dsp:txXfrm>
        <a:off x="0" y="3263503"/>
        <a:ext cx="10515600" cy="10878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676E8A-881C-4E70-82CA-8602F36C4E04}">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27F4C8-F18B-4D82-A072-E51DF9F0453E}">
      <dsp:nvSpPr>
        <dsp:cNvPr id="0" name=""/>
        <dsp:cNvSpPr/>
      </dsp:nvSpPr>
      <dsp:spPr>
        <a:xfrm>
          <a:off x="0" y="212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Proportionate response </a:t>
          </a:r>
          <a:endParaRPr lang="en-US" sz="3300" kern="1200"/>
        </a:p>
      </dsp:txBody>
      <dsp:txXfrm>
        <a:off x="0" y="2124"/>
        <a:ext cx="10515600" cy="724514"/>
      </dsp:txXfrm>
    </dsp:sp>
    <dsp:sp modelId="{2E0EC5FB-1490-4A0D-AB86-697F5E0349FA}">
      <dsp:nvSpPr>
        <dsp:cNvPr id="0" name=""/>
        <dsp:cNvSpPr/>
      </dsp:nvSpPr>
      <dsp:spPr>
        <a:xfrm>
          <a:off x="0" y="72663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5C48DA-9F24-4CB0-8421-0EAFE8329167}">
      <dsp:nvSpPr>
        <dsp:cNvPr id="0" name=""/>
        <dsp:cNvSpPr/>
      </dsp:nvSpPr>
      <dsp:spPr>
        <a:xfrm>
          <a:off x="0" y="72663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Public confidence</a:t>
          </a:r>
          <a:endParaRPr lang="en-US" sz="3300" kern="1200"/>
        </a:p>
      </dsp:txBody>
      <dsp:txXfrm>
        <a:off x="0" y="726639"/>
        <a:ext cx="10515600" cy="724514"/>
      </dsp:txXfrm>
    </dsp:sp>
    <dsp:sp modelId="{4EB420A2-F2C7-48F9-9368-62F198EB3A6A}">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6457E-FFD7-4A3A-9554-B9B2BE979114}">
      <dsp:nvSpPr>
        <dsp:cNvPr id="0" name=""/>
        <dsp:cNvSpPr/>
      </dsp:nvSpPr>
      <dsp:spPr>
        <a:xfrm>
          <a:off x="0" y="1451154"/>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Focus on the community as a whole</a:t>
          </a:r>
          <a:endParaRPr lang="en-US" sz="3300" kern="1200"/>
        </a:p>
      </dsp:txBody>
      <dsp:txXfrm>
        <a:off x="0" y="1451154"/>
        <a:ext cx="10515600" cy="724514"/>
      </dsp:txXfrm>
    </dsp:sp>
    <dsp:sp modelId="{6D1EA1E1-CDFD-4253-9344-61B05A0EA3D3}">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216AF1-532B-47F8-902B-37F2E6C06446}">
      <dsp:nvSpPr>
        <dsp:cNvPr id="0" name=""/>
        <dsp:cNvSpPr/>
      </dsp:nvSpPr>
      <dsp:spPr>
        <a:xfrm>
          <a:off x="0" y="2175669"/>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Engage &amp; work with internal &amp; external partner agencies</a:t>
          </a:r>
          <a:endParaRPr lang="en-US" sz="3300" kern="1200"/>
        </a:p>
      </dsp:txBody>
      <dsp:txXfrm>
        <a:off x="0" y="2175669"/>
        <a:ext cx="10515600" cy="724514"/>
      </dsp:txXfrm>
    </dsp:sp>
    <dsp:sp modelId="{42EAA6D0-249A-4EBE-96B3-211CDF08483A}">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9A7964-E98B-4196-900A-AFA9C491D9D2}">
      <dsp:nvSpPr>
        <dsp:cNvPr id="0" name=""/>
        <dsp:cNvSpPr/>
      </dsp:nvSpPr>
      <dsp:spPr>
        <a:xfrm>
          <a:off x="0" y="2900183"/>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Avoid displacement</a:t>
          </a:r>
          <a:endParaRPr lang="en-US" sz="3300" kern="1200"/>
        </a:p>
      </dsp:txBody>
      <dsp:txXfrm>
        <a:off x="0" y="2900183"/>
        <a:ext cx="10515600" cy="724514"/>
      </dsp:txXfrm>
    </dsp:sp>
    <dsp:sp modelId="{23EBE816-154D-45DB-9F78-5926073A4FE3}">
      <dsp:nvSpPr>
        <dsp:cNvPr id="0" name=""/>
        <dsp:cNvSpPr/>
      </dsp:nvSpPr>
      <dsp:spPr>
        <a:xfrm>
          <a:off x="0" y="362469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047C07-24EA-40E8-BBE3-CC745A879E8D}">
      <dsp:nvSpPr>
        <dsp:cNvPr id="0" name=""/>
        <dsp:cNvSpPr/>
      </dsp:nvSpPr>
      <dsp:spPr>
        <a:xfrm>
          <a:off x="0" y="3624698"/>
          <a:ext cx="10515600"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Intelligence led policing</a:t>
          </a:r>
          <a:endParaRPr lang="en-US" sz="3300" kern="1200"/>
        </a:p>
      </dsp:txBody>
      <dsp:txXfrm>
        <a:off x="0" y="3624698"/>
        <a:ext cx="10515600" cy="7245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8951D1-896E-415A-A74A-9869FE06354E}" type="datetimeFigureOut">
              <a:rPr lang="en-GB" smtClean="0"/>
              <a:t>31/08/2023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19CBF9-0D05-4E89-834F-CD6ACEBF716C}" type="slidenum">
              <a:rPr lang="en-GB" smtClean="0"/>
              <a:t>‹#›</a:t>
            </a:fld>
            <a:endParaRPr lang="en-GB"/>
          </a:p>
        </p:txBody>
      </p:sp>
    </p:spTree>
    <p:extLst>
      <p:ext uri="{BB962C8B-B14F-4D97-AF65-F5344CB8AC3E}">
        <p14:creationId xmlns:p14="http://schemas.microsoft.com/office/powerpoint/2010/main" val="2080531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On-street prostitution: This is where prostitution occurs on the streets. This includes parks, cars, stairwells and other public places. </a:t>
            </a:r>
          </a:p>
          <a:p>
            <a:endParaRPr lang="en-GB" dirty="0"/>
          </a:p>
          <a:p>
            <a:endParaRPr lang="en-GB" dirty="0"/>
          </a:p>
          <a:p>
            <a:r>
              <a:rPr lang="en-GB" dirty="0"/>
              <a:t>Off-street prostitution: This can be defined as any type of prostitution which does not take place on the streets. It generally includes prostitution that takes place in brothels, massage parlours and saunas or through escort agencies or call-out services. It also includes prostitution that takes place in privately owned flats or houses which is often 3 far more inconspicuous.</a:t>
            </a:r>
          </a:p>
          <a:p>
            <a:endParaRPr lang="en-GB" dirty="0"/>
          </a:p>
          <a:p>
            <a:r>
              <a:rPr lang="en-GB" dirty="0"/>
              <a:t>On- street for example has associated substance misuse, homelessness and social exclusion. </a:t>
            </a:r>
          </a:p>
          <a:p>
            <a:endParaRPr lang="en-GB" dirty="0"/>
          </a:p>
          <a:p>
            <a:r>
              <a:rPr lang="en-GB" dirty="0"/>
              <a:t>Off- street has links to trafficking </a:t>
            </a:r>
          </a:p>
        </p:txBody>
      </p:sp>
      <p:sp>
        <p:nvSpPr>
          <p:cNvPr id="4" name="Slide Number Placeholder 3"/>
          <p:cNvSpPr>
            <a:spLocks noGrp="1"/>
          </p:cNvSpPr>
          <p:nvPr>
            <p:ph type="sldNum" sz="quarter" idx="5"/>
          </p:nvPr>
        </p:nvSpPr>
        <p:spPr/>
        <p:txBody>
          <a:bodyPr/>
          <a:lstStyle/>
          <a:p>
            <a:fld id="{D319CBF9-0D05-4E89-834F-CD6ACEBF716C}" type="slidenum">
              <a:rPr lang="en-GB" smtClean="0"/>
              <a:t>4</a:t>
            </a:fld>
            <a:endParaRPr lang="en-GB"/>
          </a:p>
        </p:txBody>
      </p:sp>
    </p:spTree>
    <p:extLst>
      <p:ext uri="{BB962C8B-B14F-4D97-AF65-F5344CB8AC3E}">
        <p14:creationId xmlns:p14="http://schemas.microsoft.com/office/powerpoint/2010/main" val="2221320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It is not illegal to sell sex at a brothel unless the person is involved in the management or control of a brothel, so one person living in a house and being used by that person alone for prostitution would not be a brothel***</a:t>
            </a:r>
          </a:p>
          <a:p>
            <a:endParaRPr lang="en-GB" dirty="0"/>
          </a:p>
          <a:p>
            <a:endParaRPr lang="en-GB" dirty="0"/>
          </a:p>
        </p:txBody>
      </p:sp>
      <p:sp>
        <p:nvSpPr>
          <p:cNvPr id="4" name="Slide Number Placeholder 3"/>
          <p:cNvSpPr>
            <a:spLocks noGrp="1"/>
          </p:cNvSpPr>
          <p:nvPr>
            <p:ph type="sldNum" sz="quarter" idx="5"/>
          </p:nvPr>
        </p:nvSpPr>
        <p:spPr/>
        <p:txBody>
          <a:bodyPr/>
          <a:lstStyle/>
          <a:p>
            <a:fld id="{D319CBF9-0D05-4E89-834F-CD6ACEBF716C}" type="slidenum">
              <a:rPr lang="en-GB" smtClean="0"/>
              <a:t>5</a:t>
            </a:fld>
            <a:endParaRPr lang="en-GB"/>
          </a:p>
        </p:txBody>
      </p:sp>
    </p:spTree>
    <p:extLst>
      <p:ext uri="{BB962C8B-B14F-4D97-AF65-F5344CB8AC3E}">
        <p14:creationId xmlns:p14="http://schemas.microsoft.com/office/powerpoint/2010/main" val="1188496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FALSE - Prostitution involves both men and women offering sexual services. </a:t>
            </a:r>
          </a:p>
          <a:p>
            <a:pPr marL="228600" indent="-228600">
              <a:buAutoNum type="arabicPeriod"/>
            </a:pPr>
            <a:r>
              <a:rPr lang="en-GB" dirty="0"/>
              <a:t>2. FALSE – Lesbian and bi-sexual women sell heterosexual sex </a:t>
            </a:r>
          </a:p>
          <a:p>
            <a:pPr marL="228600" indent="-228600">
              <a:buAutoNum type="arabicPeriod"/>
            </a:pPr>
            <a:r>
              <a:rPr lang="en-GB" dirty="0"/>
              <a:t>3. FALSE – Heterosexual and bi-sexual men sell homosexual sex </a:t>
            </a:r>
          </a:p>
          <a:p>
            <a:pPr marL="228600" indent="-228600">
              <a:buAutoNum type="arabicPeriod"/>
            </a:pPr>
            <a:r>
              <a:rPr lang="en-GB" dirty="0"/>
              <a:t>4. FALSE – For many – prostitution is anything but a choice. </a:t>
            </a:r>
          </a:p>
        </p:txBody>
      </p:sp>
      <p:sp>
        <p:nvSpPr>
          <p:cNvPr id="4" name="Slide Number Placeholder 3"/>
          <p:cNvSpPr>
            <a:spLocks noGrp="1"/>
          </p:cNvSpPr>
          <p:nvPr>
            <p:ph type="sldNum" sz="quarter" idx="5"/>
          </p:nvPr>
        </p:nvSpPr>
        <p:spPr/>
        <p:txBody>
          <a:bodyPr/>
          <a:lstStyle/>
          <a:p>
            <a:fld id="{D319CBF9-0D05-4E89-834F-CD6ACEBF716C}" type="slidenum">
              <a:rPr lang="en-GB" smtClean="0"/>
              <a:t>6</a:t>
            </a:fld>
            <a:endParaRPr lang="en-GB"/>
          </a:p>
        </p:txBody>
      </p:sp>
    </p:spTree>
    <p:extLst>
      <p:ext uri="{BB962C8B-B14F-4D97-AF65-F5344CB8AC3E}">
        <p14:creationId xmlns:p14="http://schemas.microsoft.com/office/powerpoint/2010/main" val="34217753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5.23 Sex workers should always be treated with dignity and respect. A key aim of this guidance is to improve the communication between the police and sex workers. Gaining the trust of the individual will enhance the intelligence picture not only about prostitution but also the community as a whole. It will also increase the confidence of sex workers to report crimes against them. Sex workers feel they cannot safely report crimes as they fear being treated like criminals and not the victim (Boff 2012).</a:t>
            </a:r>
          </a:p>
        </p:txBody>
      </p:sp>
      <p:sp>
        <p:nvSpPr>
          <p:cNvPr id="4" name="Slide Number Placeholder 3"/>
          <p:cNvSpPr>
            <a:spLocks noGrp="1"/>
          </p:cNvSpPr>
          <p:nvPr>
            <p:ph type="sldNum" sz="quarter" idx="5"/>
          </p:nvPr>
        </p:nvSpPr>
        <p:spPr/>
        <p:txBody>
          <a:bodyPr/>
          <a:lstStyle/>
          <a:p>
            <a:fld id="{D319CBF9-0D05-4E89-834F-CD6ACEBF716C}" type="slidenum">
              <a:rPr lang="en-GB" smtClean="0"/>
              <a:t>13</a:t>
            </a:fld>
            <a:endParaRPr lang="en-GB"/>
          </a:p>
        </p:txBody>
      </p:sp>
    </p:spTree>
    <p:extLst>
      <p:ext uri="{BB962C8B-B14F-4D97-AF65-F5344CB8AC3E}">
        <p14:creationId xmlns:p14="http://schemas.microsoft.com/office/powerpoint/2010/main" val="35755707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Male and transgender sex workers often face severe stigmatisation, increasing the isolation of an already socially marginalised group. As with females, men sell sex in a variety of ways in a range of sectors and for a number of reasons.</a:t>
            </a:r>
          </a:p>
          <a:p>
            <a:endParaRPr lang="en-GB" dirty="0"/>
          </a:p>
          <a:p>
            <a:r>
              <a:rPr lang="en-GB" dirty="0"/>
              <a:t>Male and transgender sex workers often face severe stigmatisation, increasing the isolation of an already socially marginalised group. As with females, men sell sex in a variety of ways in a range of sectors and for a number of reasons.</a:t>
            </a:r>
          </a:p>
          <a:p>
            <a:endParaRPr lang="en-GB" dirty="0"/>
          </a:p>
          <a:p>
            <a:endParaRPr lang="en-GB" dirty="0"/>
          </a:p>
        </p:txBody>
      </p:sp>
      <p:sp>
        <p:nvSpPr>
          <p:cNvPr id="4" name="Slide Number Placeholder 3"/>
          <p:cNvSpPr>
            <a:spLocks noGrp="1"/>
          </p:cNvSpPr>
          <p:nvPr>
            <p:ph type="sldNum" sz="quarter" idx="5"/>
          </p:nvPr>
        </p:nvSpPr>
        <p:spPr/>
        <p:txBody>
          <a:bodyPr/>
          <a:lstStyle/>
          <a:p>
            <a:fld id="{D319CBF9-0D05-4E89-834F-CD6ACEBF716C}" type="slidenum">
              <a:rPr lang="en-GB" smtClean="0"/>
              <a:t>15</a:t>
            </a:fld>
            <a:endParaRPr lang="en-GB"/>
          </a:p>
        </p:txBody>
      </p:sp>
    </p:spTree>
    <p:extLst>
      <p:ext uri="{BB962C8B-B14F-4D97-AF65-F5344CB8AC3E}">
        <p14:creationId xmlns:p14="http://schemas.microsoft.com/office/powerpoint/2010/main" val="19286367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5AB4-0425-8F3F-0A19-49C0DA2E1A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0C837D6-92D4-0E2A-553C-F3EE03F42C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0F0E38-2DE7-FB81-8D8A-ED61FD297F7F}"/>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5" name="Footer Placeholder 4">
            <a:extLst>
              <a:ext uri="{FF2B5EF4-FFF2-40B4-BE49-F238E27FC236}">
                <a16:creationId xmlns:a16="http://schemas.microsoft.com/office/drawing/2014/main" id="{2DBBB2B1-5E47-A053-1B72-BE9D322FEB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33C50C-E7FF-7C7E-6C1A-9C45DCD72BA8}"/>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12370350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AD1DB-EE62-532D-B0B2-C5CE1F2AC4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E19A0D-996D-6390-7967-F3213515BC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17C59B-FBC7-DF30-18E6-B3BECE9FB7CB}"/>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5" name="Footer Placeholder 4">
            <a:extLst>
              <a:ext uri="{FF2B5EF4-FFF2-40B4-BE49-F238E27FC236}">
                <a16:creationId xmlns:a16="http://schemas.microsoft.com/office/drawing/2014/main" id="{C72DB6EB-AA48-A9F3-8C47-745AD7FFFA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1A20F7-BFEF-DAB8-3A24-FD64802782DF}"/>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2093196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AB05C-FF1D-4CF9-539F-F57D737627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5B4955-EF1F-A855-0E61-063AF3E5E2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273B66-C6E7-9391-B763-93E5FC1D3D95}"/>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5" name="Footer Placeholder 4">
            <a:extLst>
              <a:ext uri="{FF2B5EF4-FFF2-40B4-BE49-F238E27FC236}">
                <a16:creationId xmlns:a16="http://schemas.microsoft.com/office/drawing/2014/main" id="{238D9087-F07A-099F-D20E-5E77E8B1AA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1FBD1-F852-BEA9-9A8E-110FF00A0E6A}"/>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200257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1C310-6003-4B36-AF8B-8CE8FDA83A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3857D1-48FC-4FC2-8BE9-61FBC52FA4E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38648D-5252-54D0-D0D1-81BDED4B00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C75C94-248C-60BC-B037-16C6332EFD34}"/>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6" name="Footer Placeholder 5">
            <a:extLst>
              <a:ext uri="{FF2B5EF4-FFF2-40B4-BE49-F238E27FC236}">
                <a16:creationId xmlns:a16="http://schemas.microsoft.com/office/drawing/2014/main" id="{1B00D1BC-2ADD-D3FE-873C-8551CB1783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EB0AB2-01DC-DCAB-F726-ABF61FFE454D}"/>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3263450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BD18D-B4BF-E96D-8339-BD0E8C90E46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788F3C-3BA2-E375-87F9-9836BA053F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956616-5AE0-12B3-31DC-1D982D3D9E8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8F1BB4-6712-E399-EBB1-1AFE77001E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7DDA5-1B9D-EEDE-815C-24A5923C10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D58099-5F60-6824-43A5-4394F1C6D307}"/>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8" name="Footer Placeholder 7">
            <a:extLst>
              <a:ext uri="{FF2B5EF4-FFF2-40B4-BE49-F238E27FC236}">
                <a16:creationId xmlns:a16="http://schemas.microsoft.com/office/drawing/2014/main" id="{F6A664B6-F235-4834-5D86-6D8DB6340D0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9D1950-CC01-F1B4-FED9-12394EDF64D8}"/>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4204696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0FA9D-4114-EFBC-D27E-995659F1F4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BFCE08-9ACB-9A01-4344-2535CEF2B46E}"/>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4" name="Footer Placeholder 3">
            <a:extLst>
              <a:ext uri="{FF2B5EF4-FFF2-40B4-BE49-F238E27FC236}">
                <a16:creationId xmlns:a16="http://schemas.microsoft.com/office/drawing/2014/main" id="{EEE0CB1C-3A9A-08FF-49FE-642BCE66B0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AC6200-3D07-EF06-5AD9-9D42C88B85F5}"/>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4246929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EFCD7B-AEF5-6670-CB08-F463F24A6F92}"/>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3" name="Footer Placeholder 2">
            <a:extLst>
              <a:ext uri="{FF2B5EF4-FFF2-40B4-BE49-F238E27FC236}">
                <a16:creationId xmlns:a16="http://schemas.microsoft.com/office/drawing/2014/main" id="{BC9D905E-8520-BD12-6673-CB3B89CE6C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2C5227-B390-E1C3-6FC2-E47A2BED2DC5}"/>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3268669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6617D-5728-2FEE-5D66-1B8E98212F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B27AB7-777D-F38C-3FF8-41DA3BA8FA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40235C-3532-77E4-AD13-0541F940A0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58208E-1E39-E14C-5594-F94CDD9F7B6B}"/>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6" name="Footer Placeholder 5">
            <a:extLst>
              <a:ext uri="{FF2B5EF4-FFF2-40B4-BE49-F238E27FC236}">
                <a16:creationId xmlns:a16="http://schemas.microsoft.com/office/drawing/2014/main" id="{09E5566F-ED3D-698A-4D08-F11CD41C65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F9D339-C50D-8D0A-4601-557E11A3537D}"/>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2052166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8E92E-731B-3A53-E4F4-6174EB96B3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D92EE4-2F88-6FEA-042A-98FCD434EE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7ABDFB-7492-E1FA-35C9-6F123FA7DB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217123-26E8-51B2-C701-2C481203E0CA}"/>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6" name="Footer Placeholder 5">
            <a:extLst>
              <a:ext uri="{FF2B5EF4-FFF2-40B4-BE49-F238E27FC236}">
                <a16:creationId xmlns:a16="http://schemas.microsoft.com/office/drawing/2014/main" id="{D3367121-C92E-46DE-C2DB-D675DA3326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0C9ECB-5580-A0D2-62B7-7588B9EC5D0A}"/>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4236086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87FF2-1ECE-1DAA-959A-AA8438683C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B8D927-24BF-9E8F-3CA6-D98B90F010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4009AD-348F-FD46-7456-E4FE5B01EF31}"/>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5" name="Footer Placeholder 4">
            <a:extLst>
              <a:ext uri="{FF2B5EF4-FFF2-40B4-BE49-F238E27FC236}">
                <a16:creationId xmlns:a16="http://schemas.microsoft.com/office/drawing/2014/main" id="{71128FBA-E2F0-8D3E-DAFA-2DF9F5391C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557F2E-B722-2A31-C4ED-90E6CFC857FD}"/>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32184675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8098FD-A7D2-3ED0-9CAE-65745D80EB1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2C1C1-E8AB-C8AF-8B60-3A2C1146BF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A0DB88-93D6-3E57-EDDA-4493801031F2}"/>
              </a:ext>
            </a:extLst>
          </p:cNvPr>
          <p:cNvSpPr>
            <a:spLocks noGrp="1"/>
          </p:cNvSpPr>
          <p:nvPr>
            <p:ph type="dt" sz="half" idx="10"/>
          </p:nvPr>
        </p:nvSpPr>
        <p:spPr/>
        <p:txBody>
          <a:bodyPr/>
          <a:lstStyle/>
          <a:p>
            <a:fld id="{AF2318D3-531B-42DD-BADC-7189749E1709}" type="datetimeFigureOut">
              <a:rPr lang="en-GB" smtClean="0"/>
              <a:t>31/08/2023</a:t>
            </a:fld>
            <a:endParaRPr lang="en-GB"/>
          </a:p>
        </p:txBody>
      </p:sp>
      <p:sp>
        <p:nvSpPr>
          <p:cNvPr id="5" name="Footer Placeholder 4">
            <a:extLst>
              <a:ext uri="{FF2B5EF4-FFF2-40B4-BE49-F238E27FC236}">
                <a16:creationId xmlns:a16="http://schemas.microsoft.com/office/drawing/2014/main" id="{1BB6D5C6-230E-2BB4-E6C0-3534076BA2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69D2F3-353D-8B59-A6D7-CB8C8E53EE01}"/>
              </a:ext>
            </a:extLst>
          </p:cNvPr>
          <p:cNvSpPr>
            <a:spLocks noGrp="1"/>
          </p:cNvSpPr>
          <p:nvPr>
            <p:ph type="sldNum" sz="quarter" idx="12"/>
          </p:nvPr>
        </p:nvSpPr>
        <p:spPr/>
        <p:txBody>
          <a:bodyPr/>
          <a:lstStyle/>
          <a:p>
            <a:fld id="{0C37A487-D619-4D2F-BBB3-2FDCCF2C0950}" type="slidenum">
              <a:rPr lang="en-GB" smtClean="0"/>
              <a:t>‹#›</a:t>
            </a:fld>
            <a:endParaRPr lang="en-GB"/>
          </a:p>
        </p:txBody>
      </p:sp>
    </p:spTree>
    <p:extLst>
      <p:ext uri="{BB962C8B-B14F-4D97-AF65-F5344CB8AC3E}">
        <p14:creationId xmlns:p14="http://schemas.microsoft.com/office/powerpoint/2010/main" val="1553906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52E224-04BD-BABF-FEAF-9DD25F1483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6EC60B-9FEE-86E0-7A13-8E17343062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BBDD6A-3109-8468-8C98-802189F08C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2318D3-531B-42DD-BADC-7189749E1709}" type="datetimeFigureOut">
              <a:rPr lang="en-GB" smtClean="0"/>
              <a:t>31/08/2023</a:t>
            </a:fld>
            <a:endParaRPr lang="en-GB"/>
          </a:p>
        </p:txBody>
      </p:sp>
      <p:sp>
        <p:nvSpPr>
          <p:cNvPr id="5" name="Footer Placeholder 4">
            <a:extLst>
              <a:ext uri="{FF2B5EF4-FFF2-40B4-BE49-F238E27FC236}">
                <a16:creationId xmlns:a16="http://schemas.microsoft.com/office/drawing/2014/main" id="{EB2C8BCA-166B-CCBB-5714-B128E08722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678916-491C-F9DC-31F5-BEA7A89AE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37A487-D619-4D2F-BBB3-2FDCCF2C0950}" type="slidenum">
              <a:rPr lang="en-GB" smtClean="0"/>
              <a:t>‹#›</a:t>
            </a:fld>
            <a:endParaRPr lang="en-GB"/>
          </a:p>
        </p:txBody>
      </p:sp>
    </p:spTree>
    <p:extLst>
      <p:ext uri="{BB962C8B-B14F-4D97-AF65-F5344CB8AC3E}">
        <p14:creationId xmlns:p14="http://schemas.microsoft.com/office/powerpoint/2010/main" val="1849420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C1F8D5D-134E-8454-556C-2183C9EC82A9}"/>
              </a:ext>
            </a:extLst>
          </p:cNvPr>
          <p:cNvPicPr>
            <a:picLocks noChangeAspect="1"/>
          </p:cNvPicPr>
          <p:nvPr/>
        </p:nvPicPr>
        <p:blipFill rotWithShape="1">
          <a:blip r:embed="rId2"/>
          <a:srcRect t="17592" r="-1" b="30376"/>
          <a:stretch/>
        </p:blipFill>
        <p:spPr>
          <a:xfrm>
            <a:off x="-3047" y="1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70C13D-5A26-EB48-2DB2-CCA0F33E165C}"/>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rPr>
              <a:t>Sex Work &amp; Prostitution</a:t>
            </a:r>
          </a:p>
        </p:txBody>
      </p:sp>
      <p:sp>
        <p:nvSpPr>
          <p:cNvPr id="3" name="Subtitle 2">
            <a:extLst>
              <a:ext uri="{FF2B5EF4-FFF2-40B4-BE49-F238E27FC236}">
                <a16:creationId xmlns:a16="http://schemas.microsoft.com/office/drawing/2014/main" id="{34201C2D-B549-C40A-C7C6-2F2CAAFC65E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GB" dirty="0">
              <a:solidFill>
                <a:srgbClr val="FFFFFF"/>
              </a:solidFill>
            </a:endParaRPr>
          </a:p>
          <a:p>
            <a:r>
              <a:rPr lang="en-GB" dirty="0">
                <a:solidFill>
                  <a:srgbClr val="FFFFFF"/>
                </a:solidFill>
              </a:rPr>
              <a:t>By Kelly Andrews</a:t>
            </a:r>
          </a:p>
        </p:txBody>
      </p:sp>
    </p:spTree>
    <p:extLst>
      <p:ext uri="{BB962C8B-B14F-4D97-AF65-F5344CB8AC3E}">
        <p14:creationId xmlns:p14="http://schemas.microsoft.com/office/powerpoint/2010/main" val="2306136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4C04D-74A8-E361-2F7E-A6AF02D37B04}"/>
              </a:ext>
            </a:extLst>
          </p:cNvPr>
          <p:cNvSpPr>
            <a:spLocks noGrp="1"/>
          </p:cNvSpPr>
          <p:nvPr>
            <p:ph type="title"/>
          </p:nvPr>
        </p:nvSpPr>
        <p:spPr/>
        <p:txBody>
          <a:bodyPr/>
          <a:lstStyle/>
          <a:p>
            <a:r>
              <a:rPr lang="en-GB" dirty="0"/>
              <a:t>Objectives</a:t>
            </a:r>
          </a:p>
        </p:txBody>
      </p:sp>
      <p:graphicFrame>
        <p:nvGraphicFramePr>
          <p:cNvPr id="5" name="Content Placeholder 2">
            <a:extLst>
              <a:ext uri="{FF2B5EF4-FFF2-40B4-BE49-F238E27FC236}">
                <a16:creationId xmlns:a16="http://schemas.microsoft.com/office/drawing/2014/main" id="{CA321A2F-BEE2-39EF-8A3D-091A60C1E20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5052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32F8B-68B9-C055-622C-3ED6179B42BC}"/>
              </a:ext>
            </a:extLst>
          </p:cNvPr>
          <p:cNvSpPr>
            <a:spLocks noGrp="1"/>
          </p:cNvSpPr>
          <p:nvPr>
            <p:ph type="title"/>
          </p:nvPr>
        </p:nvSpPr>
        <p:spPr>
          <a:xfrm>
            <a:off x="761803" y="350196"/>
            <a:ext cx="4646904" cy="1624520"/>
          </a:xfrm>
        </p:spPr>
        <p:txBody>
          <a:bodyPr anchor="ctr">
            <a:normAutofit/>
          </a:bodyPr>
          <a:lstStyle/>
          <a:p>
            <a:br>
              <a:rPr lang="en-GB" sz="2500" dirty="0"/>
            </a:br>
            <a:r>
              <a:rPr lang="en-GB" sz="2500" b="1" dirty="0"/>
              <a:t>Prostitution</a:t>
            </a:r>
            <a:br>
              <a:rPr lang="en-GB" sz="2500" dirty="0"/>
            </a:br>
            <a:br>
              <a:rPr lang="en-GB" sz="2500" dirty="0"/>
            </a:br>
            <a:endParaRPr lang="en-GB" sz="2500" dirty="0"/>
          </a:p>
        </p:txBody>
      </p:sp>
      <p:sp>
        <p:nvSpPr>
          <p:cNvPr id="3" name="Content Placeholder 2">
            <a:extLst>
              <a:ext uri="{FF2B5EF4-FFF2-40B4-BE49-F238E27FC236}">
                <a16:creationId xmlns:a16="http://schemas.microsoft.com/office/drawing/2014/main" id="{4C5FD6FC-D9A4-82E2-C82C-0E4959A8D4CD}"/>
              </a:ext>
            </a:extLst>
          </p:cNvPr>
          <p:cNvSpPr>
            <a:spLocks noGrp="1"/>
          </p:cNvSpPr>
          <p:nvPr>
            <p:ph idx="1"/>
          </p:nvPr>
        </p:nvSpPr>
        <p:spPr>
          <a:xfrm>
            <a:off x="761802" y="1520890"/>
            <a:ext cx="4646905" cy="4835459"/>
          </a:xfrm>
        </p:spPr>
        <p:txBody>
          <a:bodyPr anchor="ctr">
            <a:normAutofit/>
          </a:bodyPr>
          <a:lstStyle/>
          <a:p>
            <a:pPr marL="0" indent="0">
              <a:buNone/>
            </a:pPr>
            <a:r>
              <a:rPr lang="en-GB" sz="2400" dirty="0"/>
              <a:t>Section 51 Sexual Offences Act 2003</a:t>
            </a:r>
          </a:p>
          <a:p>
            <a:endParaRPr lang="en-GB" sz="2400" dirty="0"/>
          </a:p>
          <a:p>
            <a:pPr marL="0" indent="0">
              <a:buNone/>
            </a:pPr>
            <a:r>
              <a:rPr lang="en-GB" sz="2400" dirty="0"/>
              <a:t>A person, who at least on one occasion &amp; whether or not compelled to do so, offers to provide sexual services to another person in return for payment or a promise of payment to themselves or a third person &amp; “prostitution” is to be interpreted accordingly</a:t>
            </a:r>
          </a:p>
        </p:txBody>
      </p:sp>
      <p:pic>
        <p:nvPicPr>
          <p:cNvPr id="5" name="Picture 4">
            <a:extLst>
              <a:ext uri="{FF2B5EF4-FFF2-40B4-BE49-F238E27FC236}">
                <a16:creationId xmlns:a16="http://schemas.microsoft.com/office/drawing/2014/main" id="{EB37AE2F-CECD-33C7-85DA-B88602F08022}"/>
              </a:ext>
            </a:extLst>
          </p:cNvPr>
          <p:cNvPicPr>
            <a:picLocks noChangeAspect="1"/>
          </p:cNvPicPr>
          <p:nvPr/>
        </p:nvPicPr>
        <p:blipFill rotWithShape="1">
          <a:blip r:embed="rId2"/>
          <a:srcRect l="12047" r="25662" b="1"/>
          <a:stretch/>
        </p:blipFill>
        <p:spPr>
          <a:xfrm>
            <a:off x="6096000" y="1"/>
            <a:ext cx="6102825" cy="6858000"/>
          </a:xfrm>
          <a:prstGeom prst="rect">
            <a:avLst/>
          </a:prstGeom>
        </p:spPr>
      </p:pic>
    </p:spTree>
    <p:extLst>
      <p:ext uri="{BB962C8B-B14F-4D97-AF65-F5344CB8AC3E}">
        <p14:creationId xmlns:p14="http://schemas.microsoft.com/office/powerpoint/2010/main" val="3396249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aper with clothespins on it&#10;&#10;Description automatically generated">
            <a:extLst>
              <a:ext uri="{FF2B5EF4-FFF2-40B4-BE49-F238E27FC236}">
                <a16:creationId xmlns:a16="http://schemas.microsoft.com/office/drawing/2014/main" id="{20B0243E-06AD-6BCC-480A-BE2ECD7640C2}"/>
              </a:ext>
            </a:extLst>
          </p:cNvPr>
          <p:cNvPicPr>
            <a:picLocks noChangeAspect="1"/>
          </p:cNvPicPr>
          <p:nvPr/>
        </p:nvPicPr>
        <p:blipFill rotWithShape="1">
          <a:blip r:embed="rId3"/>
          <a:srcRect l="2471" r="2356"/>
          <a:stretch/>
        </p:blipFill>
        <p:spPr>
          <a:xfrm>
            <a:off x="2522356"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949B14-235C-0D2F-8EC3-17CFB81121F3}"/>
              </a:ext>
            </a:extLst>
          </p:cNvPr>
          <p:cNvSpPr>
            <a:spLocks noGrp="1"/>
          </p:cNvSpPr>
          <p:nvPr>
            <p:ph type="title"/>
          </p:nvPr>
        </p:nvSpPr>
        <p:spPr>
          <a:xfrm>
            <a:off x="838200" y="365125"/>
            <a:ext cx="3822189" cy="1899912"/>
          </a:xfrm>
        </p:spPr>
        <p:txBody>
          <a:bodyPr>
            <a:normAutofit/>
          </a:bodyPr>
          <a:lstStyle/>
          <a:p>
            <a:r>
              <a:rPr lang="en-GB" sz="4000"/>
              <a:t>Board Blast - Prostitution</a:t>
            </a:r>
          </a:p>
        </p:txBody>
      </p:sp>
      <p:sp>
        <p:nvSpPr>
          <p:cNvPr id="3" name="Content Placeholder 2">
            <a:extLst>
              <a:ext uri="{FF2B5EF4-FFF2-40B4-BE49-F238E27FC236}">
                <a16:creationId xmlns:a16="http://schemas.microsoft.com/office/drawing/2014/main" id="{8987F3D1-BA7D-07F3-F47A-4976353A2EDB}"/>
              </a:ext>
            </a:extLst>
          </p:cNvPr>
          <p:cNvSpPr>
            <a:spLocks noGrp="1"/>
          </p:cNvSpPr>
          <p:nvPr>
            <p:ph idx="1"/>
          </p:nvPr>
        </p:nvSpPr>
        <p:spPr>
          <a:xfrm>
            <a:off x="838200" y="2434201"/>
            <a:ext cx="3822189" cy="3742762"/>
          </a:xfrm>
        </p:spPr>
        <p:txBody>
          <a:bodyPr>
            <a:normAutofit/>
          </a:bodyPr>
          <a:lstStyle/>
          <a:p>
            <a:r>
              <a:rPr lang="en-GB" sz="2000"/>
              <a:t>Terminology </a:t>
            </a:r>
          </a:p>
          <a:p>
            <a:endParaRPr lang="en-GB" sz="2000"/>
          </a:p>
          <a:p>
            <a:r>
              <a:rPr lang="en-GB" sz="2000"/>
              <a:t>Two types on Prostitution  </a:t>
            </a:r>
          </a:p>
          <a:p>
            <a:r>
              <a:rPr lang="en-GB" sz="2000"/>
              <a:t>On Street</a:t>
            </a:r>
          </a:p>
          <a:p>
            <a:r>
              <a:rPr lang="en-GB" sz="2000"/>
              <a:t>Off Street</a:t>
            </a:r>
          </a:p>
          <a:p>
            <a:endParaRPr lang="en-GB" sz="2000" dirty="0"/>
          </a:p>
          <a:p>
            <a:endParaRPr lang="en-GB" sz="2000" dirty="0"/>
          </a:p>
        </p:txBody>
      </p:sp>
    </p:spTree>
    <p:extLst>
      <p:ext uri="{BB962C8B-B14F-4D97-AF65-F5344CB8AC3E}">
        <p14:creationId xmlns:p14="http://schemas.microsoft.com/office/powerpoint/2010/main" val="91743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116E49A-CA4D-4983-969D-19FE3C55F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3BF4A49-3148-6B6C-9138-3A2628EF2414}"/>
              </a:ext>
            </a:extLst>
          </p:cNvPr>
          <p:cNvPicPr>
            <a:picLocks noChangeAspect="1"/>
          </p:cNvPicPr>
          <p:nvPr/>
        </p:nvPicPr>
        <p:blipFill>
          <a:blip r:embed="rId3"/>
          <a:stretch>
            <a:fillRect/>
          </a:stretch>
        </p:blipFill>
        <p:spPr>
          <a:xfrm>
            <a:off x="411480" y="1525665"/>
            <a:ext cx="6647688" cy="3706086"/>
          </a:xfrm>
          <a:prstGeom prst="rect">
            <a:avLst/>
          </a:prstGeom>
        </p:spPr>
      </p:pic>
      <p:sp>
        <p:nvSpPr>
          <p:cNvPr id="19"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5">
            <a:extLst>
              <a:ext uri="{FF2B5EF4-FFF2-40B4-BE49-F238E27FC236}">
                <a16:creationId xmlns:a16="http://schemas.microsoft.com/office/drawing/2014/main" id="{281E2DF8-F6D8-4E5C-B76E-E082FD8C1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5691" y="2095174"/>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154858E-336D-771D-4F48-B995E4FF4633}"/>
              </a:ext>
            </a:extLst>
          </p:cNvPr>
          <p:cNvSpPr>
            <a:spLocks noGrp="1"/>
          </p:cNvSpPr>
          <p:nvPr>
            <p:ph idx="1"/>
          </p:nvPr>
        </p:nvSpPr>
        <p:spPr>
          <a:xfrm>
            <a:off x="7938532" y="728456"/>
            <a:ext cx="3404594" cy="5081430"/>
          </a:xfrm>
        </p:spPr>
        <p:txBody>
          <a:bodyPr>
            <a:normAutofit/>
          </a:bodyPr>
          <a:lstStyle/>
          <a:p>
            <a:r>
              <a:rPr lang="en-GB" sz="2000" dirty="0"/>
              <a:t>Terminology may include – Hooker, Pimp, Sex Worker, Escort, Working Girl, Call Girl, Rent Boy, Brothel</a:t>
            </a:r>
          </a:p>
          <a:p>
            <a:endParaRPr lang="en-GB" sz="2000" dirty="0"/>
          </a:p>
          <a:p>
            <a:r>
              <a:rPr lang="en-GB" sz="2000" dirty="0"/>
              <a:t>Brothel A place used for the purpose of male or female prostitution – taken from the Oxford Dictionary of Law </a:t>
            </a:r>
          </a:p>
          <a:p>
            <a:r>
              <a:rPr lang="en-GB" sz="2000" dirty="0"/>
              <a:t>Places are only considered to be Brothels if more than one person uses the property for prostitution (either at the same time, or one person using it at a time)</a:t>
            </a:r>
          </a:p>
          <a:p>
            <a:endParaRPr lang="en-GB" sz="1600" dirty="0"/>
          </a:p>
          <a:p>
            <a:endParaRPr lang="en-GB" sz="1600" dirty="0"/>
          </a:p>
        </p:txBody>
      </p:sp>
    </p:spTree>
    <p:extLst>
      <p:ext uri="{BB962C8B-B14F-4D97-AF65-F5344CB8AC3E}">
        <p14:creationId xmlns:p14="http://schemas.microsoft.com/office/powerpoint/2010/main" val="3008830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0B9E20-30D3-593B-CEC5-2AD0290F95B4}"/>
              </a:ext>
            </a:extLst>
          </p:cNvPr>
          <p:cNvSpPr>
            <a:spLocks noGrp="1"/>
          </p:cNvSpPr>
          <p:nvPr>
            <p:ph type="title"/>
          </p:nvPr>
        </p:nvSpPr>
        <p:spPr>
          <a:xfrm>
            <a:off x="838199" y="564211"/>
            <a:ext cx="4571999" cy="1165002"/>
          </a:xfrm>
        </p:spPr>
        <p:txBody>
          <a:bodyPr anchor="b">
            <a:normAutofit/>
          </a:bodyPr>
          <a:lstStyle/>
          <a:p>
            <a:r>
              <a:rPr lang="en-GB" sz="3600"/>
              <a:t>Prostitution</a:t>
            </a:r>
          </a:p>
        </p:txBody>
      </p:sp>
      <p:sp>
        <p:nvSpPr>
          <p:cNvPr id="3" name="Content Placeholder 2">
            <a:extLst>
              <a:ext uri="{FF2B5EF4-FFF2-40B4-BE49-F238E27FC236}">
                <a16:creationId xmlns:a16="http://schemas.microsoft.com/office/drawing/2014/main" id="{654963DF-9D9E-1934-3F30-5C45F3C9BEB1}"/>
              </a:ext>
            </a:extLst>
          </p:cNvPr>
          <p:cNvSpPr>
            <a:spLocks noGrp="1"/>
          </p:cNvSpPr>
          <p:nvPr>
            <p:ph idx="1"/>
          </p:nvPr>
        </p:nvSpPr>
        <p:spPr>
          <a:xfrm>
            <a:off x="838199" y="2055327"/>
            <a:ext cx="4571999" cy="3776975"/>
          </a:xfrm>
        </p:spPr>
        <p:txBody>
          <a:bodyPr>
            <a:normAutofit/>
          </a:bodyPr>
          <a:lstStyle/>
          <a:p>
            <a:r>
              <a:rPr lang="en-GB" sz="2400" dirty="0"/>
              <a:t>1. Prostitution only involves women offering sexual services</a:t>
            </a:r>
          </a:p>
          <a:p>
            <a:r>
              <a:rPr lang="en-GB" sz="2400" dirty="0"/>
              <a:t>2. All women selling sex to men are heterosexual </a:t>
            </a:r>
          </a:p>
          <a:p>
            <a:r>
              <a:rPr lang="nb-NO" sz="2400" dirty="0"/>
              <a:t>3. All men selling sex to men are gay</a:t>
            </a:r>
            <a:endParaRPr lang="en-GB" sz="2400" dirty="0"/>
          </a:p>
          <a:p>
            <a:r>
              <a:rPr lang="en-GB" sz="2400" dirty="0"/>
              <a:t>4. Prostitution is always a choice</a:t>
            </a:r>
          </a:p>
          <a:p>
            <a:endParaRPr lang="en-GB" sz="1800" dirty="0"/>
          </a:p>
        </p:txBody>
      </p:sp>
      <p:pic>
        <p:nvPicPr>
          <p:cNvPr id="5" name="Picture 4">
            <a:extLst>
              <a:ext uri="{FF2B5EF4-FFF2-40B4-BE49-F238E27FC236}">
                <a16:creationId xmlns:a16="http://schemas.microsoft.com/office/drawing/2014/main" id="{B9025BDF-267C-19D7-9489-875DAA7E6DF1}"/>
              </a:ext>
            </a:extLst>
          </p:cNvPr>
          <p:cNvPicPr>
            <a:picLocks noChangeAspect="1"/>
          </p:cNvPicPr>
          <p:nvPr/>
        </p:nvPicPr>
        <p:blipFill rotWithShape="1">
          <a:blip r:embed="rId3"/>
          <a:srcRect l="4717" r="18943" b="1"/>
          <a:stretch/>
        </p:blipFill>
        <p:spPr>
          <a:xfrm>
            <a:off x="6190488" y="566928"/>
            <a:ext cx="5157216" cy="5286197"/>
          </a:xfrm>
          <a:prstGeom prst="rect">
            <a:avLst/>
          </a:prstGeom>
        </p:spPr>
      </p:pic>
      <p:sp>
        <p:nvSpPr>
          <p:cNvPr id="12" name="Rectangle 11">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2732687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C3BF9-EAE1-BFD2-5170-417805E3FA7E}"/>
              </a:ext>
            </a:extLst>
          </p:cNvPr>
          <p:cNvSpPr>
            <a:spLocks noGrp="1"/>
          </p:cNvSpPr>
          <p:nvPr>
            <p:ph type="title"/>
          </p:nvPr>
        </p:nvSpPr>
        <p:spPr>
          <a:xfrm>
            <a:off x="1137035" y="603622"/>
            <a:ext cx="4282380" cy="1322944"/>
          </a:xfrm>
        </p:spPr>
        <p:txBody>
          <a:bodyPr>
            <a:normAutofit/>
          </a:bodyPr>
          <a:lstStyle/>
          <a:p>
            <a:r>
              <a:rPr lang="en-GB">
                <a:solidFill>
                  <a:schemeClr val="tx1">
                    <a:lumMod val="85000"/>
                    <a:lumOff val="15000"/>
                  </a:schemeClr>
                </a:solidFill>
              </a:rPr>
              <a:t>Prostitution </a:t>
            </a:r>
          </a:p>
        </p:txBody>
      </p:sp>
      <p:sp>
        <p:nvSpPr>
          <p:cNvPr id="3" name="Content Placeholder 2">
            <a:extLst>
              <a:ext uri="{FF2B5EF4-FFF2-40B4-BE49-F238E27FC236}">
                <a16:creationId xmlns:a16="http://schemas.microsoft.com/office/drawing/2014/main" id="{FE34B30D-EAF5-2098-6A15-BDAF2F4498D8}"/>
              </a:ext>
            </a:extLst>
          </p:cNvPr>
          <p:cNvSpPr>
            <a:spLocks noGrp="1"/>
          </p:cNvSpPr>
          <p:nvPr>
            <p:ph idx="1"/>
          </p:nvPr>
        </p:nvSpPr>
        <p:spPr>
          <a:xfrm>
            <a:off x="1137034" y="2207977"/>
            <a:ext cx="3968365" cy="4046401"/>
          </a:xfrm>
        </p:spPr>
        <p:txBody>
          <a:bodyPr>
            <a:noAutofit/>
          </a:bodyPr>
          <a:lstStyle/>
          <a:p>
            <a:r>
              <a:rPr lang="en-GB" dirty="0">
                <a:solidFill>
                  <a:schemeClr val="tx1">
                    <a:lumMod val="85000"/>
                    <a:lumOff val="15000"/>
                  </a:schemeClr>
                </a:solidFill>
              </a:rPr>
              <a:t>Prostitution could be the visible sign of many hidden crimes &amp; social issues </a:t>
            </a:r>
          </a:p>
          <a:p>
            <a:r>
              <a:rPr lang="en-GB" dirty="0">
                <a:solidFill>
                  <a:schemeClr val="tx1">
                    <a:lumMod val="85000"/>
                    <a:lumOff val="15000"/>
                  </a:schemeClr>
                </a:solidFill>
              </a:rPr>
              <a:t>Drugs</a:t>
            </a:r>
          </a:p>
          <a:p>
            <a:r>
              <a:rPr lang="en-GB" dirty="0">
                <a:solidFill>
                  <a:schemeClr val="tx1">
                    <a:lumMod val="85000"/>
                    <a:lumOff val="15000"/>
                  </a:schemeClr>
                </a:solidFill>
              </a:rPr>
              <a:t>Anti-social behaviour</a:t>
            </a:r>
          </a:p>
          <a:p>
            <a:r>
              <a:rPr lang="en-GB" dirty="0">
                <a:solidFill>
                  <a:schemeClr val="tx1">
                    <a:lumMod val="85000"/>
                    <a:lumOff val="15000"/>
                  </a:schemeClr>
                </a:solidFill>
              </a:rPr>
              <a:t>Lack of Social Care/ Welfare </a:t>
            </a:r>
          </a:p>
          <a:p>
            <a:r>
              <a:rPr lang="en-GB" dirty="0">
                <a:solidFill>
                  <a:schemeClr val="tx1">
                    <a:lumMod val="85000"/>
                    <a:lumOff val="15000"/>
                  </a:schemeClr>
                </a:solidFill>
              </a:rPr>
              <a:t>Human Trafficking</a:t>
            </a:r>
          </a:p>
        </p:txBody>
      </p:sp>
      <p:pic>
        <p:nvPicPr>
          <p:cNvPr id="5" name="Picture 4">
            <a:extLst>
              <a:ext uri="{FF2B5EF4-FFF2-40B4-BE49-F238E27FC236}">
                <a16:creationId xmlns:a16="http://schemas.microsoft.com/office/drawing/2014/main" id="{87C13E56-0B6F-905D-0C85-5E0FD51EBE44}"/>
              </a:ext>
            </a:extLst>
          </p:cNvPr>
          <p:cNvPicPr>
            <a:picLocks noChangeAspect="1"/>
          </p:cNvPicPr>
          <p:nvPr/>
        </p:nvPicPr>
        <p:blipFill rotWithShape="1">
          <a:blip r:embed="rId2"/>
          <a:srcRect t="6484" r="3" b="3"/>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7" name="Picture 6">
            <a:extLst>
              <a:ext uri="{FF2B5EF4-FFF2-40B4-BE49-F238E27FC236}">
                <a16:creationId xmlns:a16="http://schemas.microsoft.com/office/drawing/2014/main" id="{F5A848FA-16E4-2B35-54E6-37BA16359FF4}"/>
              </a:ext>
            </a:extLst>
          </p:cNvPr>
          <p:cNvPicPr>
            <a:picLocks noChangeAspect="1"/>
          </p:cNvPicPr>
          <p:nvPr/>
        </p:nvPicPr>
        <p:blipFill rotWithShape="1">
          <a:blip r:embed="rId3"/>
          <a:srcRect t="2206" r="-3" b="2711"/>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30516046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372DE-095F-473A-AA55-EADFE5953E09}"/>
              </a:ext>
            </a:extLst>
          </p:cNvPr>
          <p:cNvSpPr>
            <a:spLocks noGrp="1"/>
          </p:cNvSpPr>
          <p:nvPr>
            <p:ph type="title"/>
          </p:nvPr>
        </p:nvSpPr>
        <p:spPr>
          <a:xfrm>
            <a:off x="7320466" y="609600"/>
            <a:ext cx="4140014" cy="1330839"/>
          </a:xfrm>
        </p:spPr>
        <p:txBody>
          <a:bodyPr>
            <a:normAutofit/>
          </a:bodyPr>
          <a:lstStyle/>
          <a:p>
            <a:r>
              <a:rPr lang="en-GB" dirty="0"/>
              <a:t>Risk to Communities</a:t>
            </a:r>
          </a:p>
        </p:txBody>
      </p:sp>
      <p:pic>
        <p:nvPicPr>
          <p:cNvPr id="5" name="Picture 4">
            <a:extLst>
              <a:ext uri="{FF2B5EF4-FFF2-40B4-BE49-F238E27FC236}">
                <a16:creationId xmlns:a16="http://schemas.microsoft.com/office/drawing/2014/main" id="{E1DC541B-33B3-BBF8-95D6-107DDDD3F2A9}"/>
              </a:ext>
            </a:extLst>
          </p:cNvPr>
          <p:cNvPicPr>
            <a:picLocks noChangeAspect="1"/>
          </p:cNvPicPr>
          <p:nvPr/>
        </p:nvPicPr>
        <p:blipFill rotWithShape="1">
          <a:blip r:embed="rId2"/>
          <a:srcRect l="10816" r="15970"/>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A88C256B-87E6-B358-12A3-F2C7038380BF}"/>
              </a:ext>
            </a:extLst>
          </p:cNvPr>
          <p:cNvSpPr>
            <a:spLocks noGrp="1"/>
          </p:cNvSpPr>
          <p:nvPr>
            <p:ph idx="1"/>
          </p:nvPr>
        </p:nvSpPr>
        <p:spPr>
          <a:xfrm>
            <a:off x="7320465" y="2194102"/>
            <a:ext cx="4140013" cy="3908586"/>
          </a:xfrm>
        </p:spPr>
        <p:txBody>
          <a:bodyPr>
            <a:noAutofit/>
          </a:bodyPr>
          <a:lstStyle/>
          <a:p>
            <a:r>
              <a:rPr lang="en-GB" sz="2400" dirty="0"/>
              <a:t>Harassment</a:t>
            </a:r>
          </a:p>
          <a:p>
            <a:r>
              <a:rPr lang="en-GB" sz="2400" dirty="0"/>
              <a:t>Environmental Waste </a:t>
            </a:r>
          </a:p>
          <a:p>
            <a:r>
              <a:rPr lang="en-GB" sz="2400" dirty="0"/>
              <a:t>Noise</a:t>
            </a:r>
          </a:p>
          <a:p>
            <a:r>
              <a:rPr lang="en-GB" sz="2400" dirty="0"/>
              <a:t>Associated Crimes</a:t>
            </a:r>
          </a:p>
          <a:p>
            <a:r>
              <a:rPr lang="en-GB" sz="2400" dirty="0"/>
              <a:t>Decline in house prices</a:t>
            </a:r>
          </a:p>
          <a:p>
            <a:endParaRPr lang="en-GB" sz="2400" dirty="0"/>
          </a:p>
          <a:p>
            <a:r>
              <a:rPr lang="en-GB" sz="2400" dirty="0"/>
              <a:t>Forces work together in partnership with other agencies to help tackle the issues that are associated with prostitution:</a:t>
            </a:r>
          </a:p>
        </p:txBody>
      </p:sp>
    </p:spTree>
    <p:extLst>
      <p:ext uri="{BB962C8B-B14F-4D97-AF65-F5344CB8AC3E}">
        <p14:creationId xmlns:p14="http://schemas.microsoft.com/office/powerpoint/2010/main" val="26944514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A1A0C-5A56-F74F-05CE-B160CD5E8AE4}"/>
              </a:ext>
            </a:extLst>
          </p:cNvPr>
          <p:cNvSpPr>
            <a:spLocks noGrp="1"/>
          </p:cNvSpPr>
          <p:nvPr>
            <p:ph type="title"/>
          </p:nvPr>
        </p:nvSpPr>
        <p:spPr/>
        <p:txBody>
          <a:bodyPr/>
          <a:lstStyle/>
          <a:p>
            <a:r>
              <a:rPr lang="en-GB" dirty="0"/>
              <a:t>Prostitution is NOT an Offence </a:t>
            </a:r>
          </a:p>
        </p:txBody>
      </p:sp>
      <p:graphicFrame>
        <p:nvGraphicFramePr>
          <p:cNvPr id="5" name="Content Placeholder 2">
            <a:extLst>
              <a:ext uri="{FF2B5EF4-FFF2-40B4-BE49-F238E27FC236}">
                <a16:creationId xmlns:a16="http://schemas.microsoft.com/office/drawing/2014/main" id="{D029FDC3-EA49-6F32-AE1C-0D294AD0AE2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1256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D33DC-B852-3442-3B5E-07EA2D5157DD}"/>
              </a:ext>
            </a:extLst>
          </p:cNvPr>
          <p:cNvSpPr>
            <a:spLocks noGrp="1"/>
          </p:cNvSpPr>
          <p:nvPr>
            <p:ph type="title"/>
          </p:nvPr>
        </p:nvSpPr>
        <p:spPr/>
        <p:txBody>
          <a:bodyPr/>
          <a:lstStyle/>
          <a:p>
            <a:r>
              <a:rPr lang="en-GB" dirty="0"/>
              <a:t>Further Offences</a:t>
            </a:r>
          </a:p>
        </p:txBody>
      </p:sp>
      <p:graphicFrame>
        <p:nvGraphicFramePr>
          <p:cNvPr id="5" name="Content Placeholder 2">
            <a:extLst>
              <a:ext uri="{FF2B5EF4-FFF2-40B4-BE49-F238E27FC236}">
                <a16:creationId xmlns:a16="http://schemas.microsoft.com/office/drawing/2014/main" id="{ED661956-0E07-D6D4-4534-72CE591E85B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29757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045E4-BFF3-E381-5B13-0B677AB2F291}"/>
              </a:ext>
            </a:extLst>
          </p:cNvPr>
          <p:cNvSpPr>
            <a:spLocks noGrp="1"/>
          </p:cNvSpPr>
          <p:nvPr>
            <p:ph type="title"/>
          </p:nvPr>
        </p:nvSpPr>
        <p:spPr/>
        <p:txBody>
          <a:bodyPr/>
          <a:lstStyle/>
          <a:p>
            <a:r>
              <a:rPr lang="en-GB" dirty="0"/>
              <a:t>Policing Prostitution: Communities</a:t>
            </a:r>
            <a:br>
              <a:rPr lang="en-GB" dirty="0"/>
            </a:br>
            <a:endParaRPr lang="en-GB" dirty="0"/>
          </a:p>
        </p:txBody>
      </p:sp>
      <p:graphicFrame>
        <p:nvGraphicFramePr>
          <p:cNvPr id="5" name="Content Placeholder 2">
            <a:extLst>
              <a:ext uri="{FF2B5EF4-FFF2-40B4-BE49-F238E27FC236}">
                <a16:creationId xmlns:a16="http://schemas.microsoft.com/office/drawing/2014/main" id="{FB97366C-3865-05CE-4413-A68D9FCDC3A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9667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8AC9B-719C-9B7C-B1D1-58A353C70476}"/>
              </a:ext>
            </a:extLst>
          </p:cNvPr>
          <p:cNvSpPr>
            <a:spLocks noGrp="1"/>
          </p:cNvSpPr>
          <p:nvPr>
            <p:ph type="title"/>
          </p:nvPr>
        </p:nvSpPr>
        <p:spPr/>
        <p:txBody>
          <a:bodyPr/>
          <a:lstStyle/>
          <a:p>
            <a:r>
              <a:rPr lang="en-GB" dirty="0"/>
              <a:t>Taken from NPCC National Police Sex Worker Guidance 2015</a:t>
            </a:r>
          </a:p>
        </p:txBody>
      </p:sp>
      <p:sp>
        <p:nvSpPr>
          <p:cNvPr id="3" name="Content Placeholder 2">
            <a:extLst>
              <a:ext uri="{FF2B5EF4-FFF2-40B4-BE49-F238E27FC236}">
                <a16:creationId xmlns:a16="http://schemas.microsoft.com/office/drawing/2014/main" id="{BA5EE887-E256-168A-B1E9-92A803B3A2D4}"/>
              </a:ext>
            </a:extLst>
          </p:cNvPr>
          <p:cNvSpPr>
            <a:spLocks noGrp="1"/>
          </p:cNvSpPr>
          <p:nvPr>
            <p:ph idx="1"/>
          </p:nvPr>
        </p:nvSpPr>
        <p:spPr/>
        <p:txBody>
          <a:bodyPr>
            <a:normAutofit/>
          </a:bodyPr>
          <a:lstStyle/>
          <a:p>
            <a:r>
              <a:rPr lang="en-GB" dirty="0"/>
              <a:t>5.16 The presence of visible prostitution in an area can have a negative impact on a community’s confidence and satisfaction. Conversely, the implementation of successful, sustainable strategies that eliminate or substantially reduce prostitution can increase community confidence and decrease the opportunities for other related forms of crime and disorder to emerge.</a:t>
            </a:r>
          </a:p>
          <a:p>
            <a:r>
              <a:rPr lang="en-GB" dirty="0"/>
              <a:t>5.17 Police should concentrate on the community as a whole, rather than focusing on the single act of street sex working, ensuring they deal with other problems in the area such as drug dealing, anti-social behaviour and poor environmental conditions. </a:t>
            </a:r>
          </a:p>
          <a:p>
            <a:endParaRPr lang="en-GB" dirty="0"/>
          </a:p>
        </p:txBody>
      </p:sp>
    </p:spTree>
    <p:extLst>
      <p:ext uri="{BB962C8B-B14F-4D97-AF65-F5344CB8AC3E}">
        <p14:creationId xmlns:p14="http://schemas.microsoft.com/office/powerpoint/2010/main" val="22227181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23830-C4B0-C030-CA0A-DA3DC574C0C7}"/>
              </a:ext>
            </a:extLst>
          </p:cNvPr>
          <p:cNvSpPr>
            <a:spLocks noGrp="1"/>
          </p:cNvSpPr>
          <p:nvPr>
            <p:ph type="title"/>
          </p:nvPr>
        </p:nvSpPr>
        <p:spPr>
          <a:xfrm>
            <a:off x="808638" y="386930"/>
            <a:ext cx="9236700" cy="1188950"/>
          </a:xfrm>
        </p:spPr>
        <p:txBody>
          <a:bodyPr anchor="b">
            <a:normAutofit/>
          </a:bodyPr>
          <a:lstStyle/>
          <a:p>
            <a:r>
              <a:rPr lang="en-GB" sz="3800"/>
              <a:t>Policing Prostitution: Sex Workers</a:t>
            </a:r>
            <a:br>
              <a:rPr lang="en-GB" sz="3800"/>
            </a:br>
            <a:endParaRPr lang="en-GB"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7"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D5A84647-B1FD-5761-1C60-ED873E3B5BBF}"/>
              </a:ext>
            </a:extLst>
          </p:cNvPr>
          <p:cNvSpPr>
            <a:spLocks noGrp="1"/>
          </p:cNvSpPr>
          <p:nvPr>
            <p:ph idx="1"/>
          </p:nvPr>
        </p:nvSpPr>
        <p:spPr>
          <a:xfrm>
            <a:off x="793660" y="2599509"/>
            <a:ext cx="10143668" cy="3435531"/>
          </a:xfrm>
        </p:spPr>
        <p:txBody>
          <a:bodyPr anchor="ctr">
            <a:normAutofit/>
          </a:bodyPr>
          <a:lstStyle/>
          <a:p>
            <a:r>
              <a:rPr lang="en-GB" sz="2400"/>
              <a:t>Treat with dignity &amp; respect</a:t>
            </a:r>
          </a:p>
          <a:p>
            <a:r>
              <a:rPr lang="en-GB" sz="2400"/>
              <a:t>Provide information of support agencies</a:t>
            </a:r>
          </a:p>
          <a:p>
            <a:r>
              <a:rPr lang="en-GB" sz="2400"/>
              <a:t>Provide support for leaving the sex industry </a:t>
            </a:r>
          </a:p>
          <a:p>
            <a:r>
              <a:rPr lang="en-GB" sz="2400"/>
              <a:t>Adopt a Multiagency approach including outreach centres </a:t>
            </a:r>
          </a:p>
          <a:p>
            <a:r>
              <a:rPr lang="en-GB" sz="2400"/>
              <a:t>Recognise other vulnerabilities</a:t>
            </a:r>
          </a:p>
          <a:p>
            <a:r>
              <a:rPr lang="en-GB" sz="2400"/>
              <a:t>Investigate all reports of violence, they are NOT ‘occupational hazards</a:t>
            </a:r>
          </a:p>
        </p:txBody>
      </p:sp>
    </p:spTree>
    <p:extLst>
      <p:ext uri="{BB962C8B-B14F-4D97-AF65-F5344CB8AC3E}">
        <p14:creationId xmlns:p14="http://schemas.microsoft.com/office/powerpoint/2010/main" val="994266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EB4615-99B4-8BFF-9ED1-D997014D9A15}"/>
              </a:ext>
            </a:extLst>
          </p:cNvPr>
          <p:cNvSpPr>
            <a:spLocks noGrp="1"/>
          </p:cNvSpPr>
          <p:nvPr>
            <p:ph type="title"/>
          </p:nvPr>
        </p:nvSpPr>
        <p:spPr>
          <a:xfrm>
            <a:off x="795528" y="386930"/>
            <a:ext cx="10141799" cy="1300554"/>
          </a:xfrm>
        </p:spPr>
        <p:txBody>
          <a:bodyPr anchor="b">
            <a:normAutofit/>
          </a:bodyPr>
          <a:lstStyle/>
          <a:p>
            <a:r>
              <a:rPr lang="en-GB" dirty="0"/>
              <a:t>Policing Prostitution: Migrant Sex Workers</a:t>
            </a:r>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7FC4C82-A1DE-37F9-992C-0C5DC6BF2781}"/>
              </a:ext>
            </a:extLst>
          </p:cNvPr>
          <p:cNvPicPr>
            <a:picLocks noChangeAspect="1"/>
          </p:cNvPicPr>
          <p:nvPr/>
        </p:nvPicPr>
        <p:blipFill rotWithShape="1">
          <a:blip r:embed="rId2"/>
          <a:srcRect l="12156" r="6378" b="-2"/>
          <a:stretch/>
        </p:blipFill>
        <p:spPr>
          <a:xfrm>
            <a:off x="635295" y="2524715"/>
            <a:ext cx="5150277" cy="3714244"/>
          </a:xfrm>
          <a:prstGeom prst="rect">
            <a:avLst/>
          </a:prstGeom>
        </p:spPr>
      </p:pic>
      <p:sp>
        <p:nvSpPr>
          <p:cNvPr id="3" name="Content Placeholder 2">
            <a:extLst>
              <a:ext uri="{FF2B5EF4-FFF2-40B4-BE49-F238E27FC236}">
                <a16:creationId xmlns:a16="http://schemas.microsoft.com/office/drawing/2014/main" id="{41775681-1DF4-C914-1875-1E0F8203ACD4}"/>
              </a:ext>
            </a:extLst>
          </p:cNvPr>
          <p:cNvSpPr>
            <a:spLocks noGrp="1"/>
          </p:cNvSpPr>
          <p:nvPr>
            <p:ph idx="1"/>
          </p:nvPr>
        </p:nvSpPr>
        <p:spPr>
          <a:xfrm>
            <a:off x="6406429" y="2599509"/>
            <a:ext cx="4530898" cy="3639450"/>
          </a:xfrm>
        </p:spPr>
        <p:txBody>
          <a:bodyPr anchor="ctr">
            <a:noAutofit/>
          </a:bodyPr>
          <a:lstStyle/>
          <a:p>
            <a:r>
              <a:rPr lang="en-GB" sz="2000" dirty="0"/>
              <a:t>Treat all cases on their own merit, give consideration to their particular needs </a:t>
            </a:r>
          </a:p>
          <a:p>
            <a:r>
              <a:rPr lang="en-GB" sz="2000" dirty="0"/>
              <a:t>Many migrants fear reporting crimes due to their immigration status leaving them vulnerable </a:t>
            </a:r>
          </a:p>
          <a:p>
            <a:r>
              <a:rPr lang="en-GB" sz="2000" dirty="0"/>
              <a:t>Possible sign of Trafficking</a:t>
            </a:r>
          </a:p>
          <a:p>
            <a:r>
              <a:rPr lang="en-GB" sz="2000" dirty="0"/>
              <a:t>Work closely with support agencies </a:t>
            </a:r>
          </a:p>
          <a:p>
            <a:r>
              <a:rPr lang="en-GB" sz="2000" dirty="0"/>
              <a:t>Use Language Line to assist with communication </a:t>
            </a:r>
          </a:p>
          <a:p>
            <a:r>
              <a:rPr lang="en-GB" sz="2000" dirty="0"/>
              <a:t>Engage with the settled migrant community to build trust </a:t>
            </a:r>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0082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1B701-8516-2B5A-90A6-A9E83C61A3A5}"/>
              </a:ext>
            </a:extLst>
          </p:cNvPr>
          <p:cNvSpPr>
            <a:spLocks noGrp="1"/>
          </p:cNvSpPr>
          <p:nvPr>
            <p:ph type="title"/>
          </p:nvPr>
        </p:nvSpPr>
        <p:spPr>
          <a:xfrm>
            <a:off x="645064" y="525982"/>
            <a:ext cx="4282983" cy="1200361"/>
          </a:xfrm>
        </p:spPr>
        <p:txBody>
          <a:bodyPr anchor="b">
            <a:normAutofit/>
          </a:bodyPr>
          <a:lstStyle/>
          <a:p>
            <a:r>
              <a:rPr lang="en-GB" sz="2800"/>
              <a:t>Policing Prostitution: Male or Transgender Sex Workers </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947AA2-26B5-E1BE-289A-7316479A3041}"/>
              </a:ext>
            </a:extLst>
          </p:cNvPr>
          <p:cNvSpPr>
            <a:spLocks noGrp="1"/>
          </p:cNvSpPr>
          <p:nvPr>
            <p:ph idx="1"/>
          </p:nvPr>
        </p:nvSpPr>
        <p:spPr>
          <a:xfrm>
            <a:off x="645066" y="2031101"/>
            <a:ext cx="4282984" cy="3511943"/>
          </a:xfrm>
        </p:spPr>
        <p:txBody>
          <a:bodyPr anchor="ctr">
            <a:normAutofit/>
          </a:bodyPr>
          <a:lstStyle/>
          <a:p>
            <a:r>
              <a:rPr lang="en-GB" sz="2000" dirty="0"/>
              <a:t>Often face stigmatisation, increasing isolation </a:t>
            </a:r>
          </a:p>
          <a:p>
            <a:r>
              <a:rPr lang="en-GB" sz="2000" dirty="0"/>
              <a:t>Small number of male street sex workers, more private sellers</a:t>
            </a:r>
          </a:p>
          <a:p>
            <a:r>
              <a:rPr lang="en-GB" sz="2000" dirty="0"/>
              <a:t>Transgender sellers have additional social/ economic pressures</a:t>
            </a:r>
          </a:p>
          <a:p>
            <a:r>
              <a:rPr lang="en-GB" sz="2000" dirty="0"/>
              <a:t>As previously, work closely with partner agencies &amp; treat each person with dignity &amp; respect according to their needs</a:t>
            </a:r>
          </a:p>
          <a:p>
            <a:endParaRPr lang="en-GB" sz="1800" dirty="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22C5CFA-A850-1E0B-8854-A49F40EC7B8F}"/>
              </a:ext>
            </a:extLst>
          </p:cNvPr>
          <p:cNvPicPr>
            <a:picLocks noChangeAspect="1"/>
          </p:cNvPicPr>
          <p:nvPr/>
        </p:nvPicPr>
        <p:blipFill>
          <a:blip r:embed="rId3"/>
          <a:stretch>
            <a:fillRect/>
          </a:stretch>
        </p:blipFill>
        <p:spPr>
          <a:xfrm>
            <a:off x="5987738" y="1596020"/>
            <a:ext cx="5628018" cy="3433090"/>
          </a:xfrm>
          <a:prstGeom prst="rect">
            <a:avLst/>
          </a:prstGeom>
        </p:spPr>
      </p:pic>
    </p:spTree>
    <p:extLst>
      <p:ext uri="{BB962C8B-B14F-4D97-AF65-F5344CB8AC3E}">
        <p14:creationId xmlns:p14="http://schemas.microsoft.com/office/powerpoint/2010/main" val="3058986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20"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19E11-6ED3-D155-7D24-63C84D458901}"/>
              </a:ext>
            </a:extLst>
          </p:cNvPr>
          <p:cNvSpPr>
            <a:spLocks noGrp="1"/>
          </p:cNvSpPr>
          <p:nvPr>
            <p:ph type="title"/>
          </p:nvPr>
        </p:nvSpPr>
        <p:spPr>
          <a:xfrm>
            <a:off x="1178848" y="563245"/>
            <a:ext cx="9849751" cy="1349671"/>
          </a:xfrm>
        </p:spPr>
        <p:txBody>
          <a:bodyPr anchor="b">
            <a:normAutofit/>
          </a:bodyPr>
          <a:lstStyle/>
          <a:p>
            <a:r>
              <a:rPr lang="en-GB" sz="5400" dirty="0"/>
              <a:t>Prostitution – Key Themes</a:t>
            </a:r>
          </a:p>
        </p:txBody>
      </p:sp>
      <p:sp>
        <p:nvSpPr>
          <p:cNvPr id="3" name="Content Placeholder 2">
            <a:extLst>
              <a:ext uri="{FF2B5EF4-FFF2-40B4-BE49-F238E27FC236}">
                <a16:creationId xmlns:a16="http://schemas.microsoft.com/office/drawing/2014/main" id="{51147537-357F-FD7A-C92B-E6393A156729}"/>
              </a:ext>
            </a:extLst>
          </p:cNvPr>
          <p:cNvSpPr>
            <a:spLocks noGrp="1"/>
          </p:cNvSpPr>
          <p:nvPr>
            <p:ph idx="1"/>
          </p:nvPr>
        </p:nvSpPr>
        <p:spPr>
          <a:xfrm>
            <a:off x="1289304" y="2159306"/>
            <a:ext cx="9849751" cy="3775775"/>
          </a:xfrm>
        </p:spPr>
        <p:txBody>
          <a:bodyPr anchor="ctr">
            <a:normAutofit/>
          </a:bodyPr>
          <a:lstStyle/>
          <a:p>
            <a:r>
              <a:rPr lang="en-GB" sz="2400" dirty="0"/>
              <a:t>Sex Workers should not be approached as offenders</a:t>
            </a:r>
          </a:p>
          <a:p>
            <a:r>
              <a:rPr lang="en-GB" sz="2400" dirty="0"/>
              <a:t>Instead, they should be treated as potential victims who are vulnerable to many crimes</a:t>
            </a:r>
          </a:p>
          <a:p>
            <a:r>
              <a:rPr lang="en-GB" sz="2400" dirty="0"/>
              <a:t>Support should be given to those who no longer wish to be a sex worker </a:t>
            </a:r>
          </a:p>
          <a:p>
            <a:r>
              <a:rPr lang="en-GB" sz="2400" dirty="0"/>
              <a:t>Forces are encouraged to build &amp; forge continuing relationships with partner agencies</a:t>
            </a:r>
          </a:p>
          <a:p>
            <a:r>
              <a:rPr lang="en-GB" sz="2400" dirty="0"/>
              <a:t>A holistic approach to community issues</a:t>
            </a:r>
          </a:p>
          <a:p>
            <a:r>
              <a:rPr lang="en-GB" sz="2400" dirty="0"/>
              <a:t>Robust &amp; professional investigation of offenders</a:t>
            </a:r>
          </a:p>
          <a:p>
            <a:endParaRPr lang="en-GB" sz="2000" dirty="0"/>
          </a:p>
        </p:txBody>
      </p:sp>
    </p:spTree>
    <p:extLst>
      <p:ext uri="{BB962C8B-B14F-4D97-AF65-F5344CB8AC3E}">
        <p14:creationId xmlns:p14="http://schemas.microsoft.com/office/powerpoint/2010/main" val="240894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BEB8D213-9C64-DC67-9CCF-8221E825FDC3}"/>
              </a:ext>
            </a:extLst>
          </p:cNvPr>
          <p:cNvPicPr>
            <a:picLocks noChangeAspect="1"/>
          </p:cNvPicPr>
          <p:nvPr/>
        </p:nvPicPr>
        <p:blipFill rotWithShape="1">
          <a:blip r:embed="rId2"/>
          <a:srcRect t="7787"/>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6758F4-6774-C026-213C-6FBE0B34258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rPr>
              <a:t>Any Questions</a:t>
            </a:r>
          </a:p>
        </p:txBody>
      </p:sp>
    </p:spTree>
    <p:extLst>
      <p:ext uri="{BB962C8B-B14F-4D97-AF65-F5344CB8AC3E}">
        <p14:creationId xmlns:p14="http://schemas.microsoft.com/office/powerpoint/2010/main" val="2724299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TotalTime>
  <Words>1172</Words>
  <Application>Microsoft Office PowerPoint</Application>
  <PresentationFormat>Widescreen</PresentationFormat>
  <Paragraphs>110</Paragraphs>
  <Slides>17</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Sex Work &amp; Prostitution</vt:lpstr>
      <vt:lpstr>Objectives</vt:lpstr>
      <vt:lpstr> Prostitution  </vt:lpstr>
      <vt:lpstr>Board Blast - Prostitution</vt:lpstr>
      <vt:lpstr>PowerPoint Presentation</vt:lpstr>
      <vt:lpstr>Prostitution</vt:lpstr>
      <vt:lpstr>Prostitution </vt:lpstr>
      <vt:lpstr>Risk to Communities</vt:lpstr>
      <vt:lpstr>Prostitution is NOT an Offence </vt:lpstr>
      <vt:lpstr>Further Offences</vt:lpstr>
      <vt:lpstr>Policing Prostitution: Communities </vt:lpstr>
      <vt:lpstr>Taken from NPCC National Police Sex Worker Guidance 2015</vt:lpstr>
      <vt:lpstr>Policing Prostitution: Sex Workers </vt:lpstr>
      <vt:lpstr>Policing Prostitution: Migrant Sex Workers</vt:lpstr>
      <vt:lpstr>Policing Prostitution: Male or Transgender Sex Workers </vt:lpstr>
      <vt:lpstr>Prostitution – Key Themes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 Work &amp; Prostitution</dc:title>
  <dc:creator>Kelly Andrews</dc:creator>
  <cp:lastModifiedBy>Kelly Andrews</cp:lastModifiedBy>
  <cp:revision>1</cp:revision>
  <dcterms:created xsi:type="dcterms:W3CDTF">2023-08-31T08:42:55Z</dcterms:created>
  <dcterms:modified xsi:type="dcterms:W3CDTF">2023-08-31T11:26:12Z</dcterms:modified>
</cp:coreProperties>
</file>