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60" r:id="rId5"/>
    <p:sldId id="259" r:id="rId6"/>
    <p:sldId id="262" r:id="rId7"/>
    <p:sldId id="261" r:id="rId8"/>
    <p:sldId id="266" r:id="rId9"/>
    <p:sldId id="267" r:id="rId10"/>
    <p:sldId id="263" r:id="rId11"/>
    <p:sldId id="268" r:id="rId12"/>
    <p:sldId id="269" r:id="rId13"/>
    <p:sldId id="270" r:id="rId14"/>
    <p:sldId id="265" r:id="rId15"/>
    <p:sldId id="272" r:id="rId16"/>
    <p:sldId id="271" r:id="rId17"/>
    <p:sldId id="273" r:id="rId18"/>
    <p:sldId id="274" r:id="rId19"/>
    <p:sldId id="296" r:id="rId20"/>
    <p:sldId id="295" r:id="rId21"/>
    <p:sldId id="297" r:id="rId22"/>
    <p:sldId id="298" r:id="rId23"/>
    <p:sldId id="275" r:id="rId24"/>
    <p:sldId id="276" r:id="rId25"/>
    <p:sldId id="277" r:id="rId26"/>
    <p:sldId id="278" r:id="rId27"/>
    <p:sldId id="279" r:id="rId28"/>
    <p:sldId id="282" r:id="rId29"/>
    <p:sldId id="280" r:id="rId30"/>
    <p:sldId id="281" r:id="rId31"/>
    <p:sldId id="283" r:id="rId32"/>
    <p:sldId id="284" r:id="rId33"/>
    <p:sldId id="287" r:id="rId34"/>
    <p:sldId id="286" r:id="rId35"/>
    <p:sldId id="285" r:id="rId36"/>
    <p:sldId id="288" r:id="rId37"/>
    <p:sldId id="289" r:id="rId38"/>
    <p:sldId id="290" r:id="rId39"/>
    <p:sldId id="291" r:id="rId40"/>
    <p:sldId id="292" r:id="rId41"/>
    <p:sldId id="294"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365DD-E466-4FC9-BCD6-306EDFC864D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9AC582-57DF-4012-AB9F-3FE0E5AE759E}">
      <dgm:prSet/>
      <dgm:spPr/>
      <dgm:t>
        <a:bodyPr/>
        <a:lstStyle/>
        <a:p>
          <a:pPr>
            <a:lnSpc>
              <a:spcPct val="100000"/>
            </a:lnSpc>
          </a:pPr>
          <a:r>
            <a:rPr lang="en-GB"/>
            <a:t>To demonstrate your knowledge and understanding you </a:t>
          </a:r>
          <a:r>
            <a:rPr lang="en-GB" b="1"/>
            <a:t>are required to submit 2 assignments via turnitin;</a:t>
          </a:r>
          <a:r>
            <a:rPr lang="en-GB"/>
            <a:t> a presentation &amp; a written assignment.</a:t>
          </a:r>
          <a:endParaRPr lang="en-US"/>
        </a:p>
      </dgm:t>
    </dgm:pt>
    <dgm:pt modelId="{56316D3F-3B31-41B2-8AB8-9B75A9CF3BCC}" type="parTrans" cxnId="{88BD349D-610A-407B-BB9B-3F9509B42748}">
      <dgm:prSet/>
      <dgm:spPr/>
      <dgm:t>
        <a:bodyPr/>
        <a:lstStyle/>
        <a:p>
          <a:endParaRPr lang="en-US"/>
        </a:p>
      </dgm:t>
    </dgm:pt>
    <dgm:pt modelId="{71CEB769-B726-4A5A-BF61-DEEEA93FC9B4}" type="sibTrans" cxnId="{88BD349D-610A-407B-BB9B-3F9509B42748}">
      <dgm:prSet/>
      <dgm:spPr/>
      <dgm:t>
        <a:bodyPr/>
        <a:lstStyle/>
        <a:p>
          <a:endParaRPr lang="en-US"/>
        </a:p>
      </dgm:t>
    </dgm:pt>
    <dgm:pt modelId="{2B312BD2-164D-4213-B6FA-A527C363EE86}">
      <dgm:prSet/>
      <dgm:spPr/>
      <dgm:t>
        <a:bodyPr/>
        <a:lstStyle/>
        <a:p>
          <a:pPr>
            <a:lnSpc>
              <a:spcPct val="100000"/>
            </a:lnSpc>
          </a:pPr>
          <a:r>
            <a:rPr lang="en-GB" b="1" dirty="0"/>
            <a:t>Presentation- 15 minutes of you chosen emergency response scenario </a:t>
          </a:r>
          <a:endParaRPr lang="en-US" dirty="0"/>
        </a:p>
      </dgm:t>
    </dgm:pt>
    <dgm:pt modelId="{859B877D-2DE4-498D-B046-D171E834D176}" type="parTrans" cxnId="{B38E570A-D70C-4A93-8054-0F25D6382879}">
      <dgm:prSet/>
      <dgm:spPr/>
      <dgm:t>
        <a:bodyPr/>
        <a:lstStyle/>
        <a:p>
          <a:endParaRPr lang="en-US"/>
        </a:p>
      </dgm:t>
    </dgm:pt>
    <dgm:pt modelId="{93CF0D2E-F8D5-4094-9720-A79F04367B80}" type="sibTrans" cxnId="{B38E570A-D70C-4A93-8054-0F25D6382879}">
      <dgm:prSet/>
      <dgm:spPr/>
      <dgm:t>
        <a:bodyPr/>
        <a:lstStyle/>
        <a:p>
          <a:endParaRPr lang="en-US"/>
        </a:p>
      </dgm:t>
    </dgm:pt>
    <dgm:pt modelId="{C9565665-9269-4C82-B3DB-A4EBDCD850CF}">
      <dgm:prSet/>
      <dgm:spPr/>
      <dgm:t>
        <a:bodyPr/>
        <a:lstStyle/>
        <a:p>
          <a:pPr>
            <a:lnSpc>
              <a:spcPct val="100000"/>
            </a:lnSpc>
          </a:pPr>
          <a:r>
            <a:rPr lang="en-GB" b="1"/>
            <a:t>Written assignment- report on a case study provided on  moodle.</a:t>
          </a:r>
          <a:endParaRPr lang="en-US"/>
        </a:p>
      </dgm:t>
    </dgm:pt>
    <dgm:pt modelId="{24678ECF-A044-441D-AAB0-F8C00CAC7D74}" type="parTrans" cxnId="{38352F47-A541-44B0-9FA5-8DA9AF7E0D42}">
      <dgm:prSet/>
      <dgm:spPr/>
      <dgm:t>
        <a:bodyPr/>
        <a:lstStyle/>
        <a:p>
          <a:endParaRPr lang="en-US"/>
        </a:p>
      </dgm:t>
    </dgm:pt>
    <dgm:pt modelId="{D6ABAFF3-0066-44F9-8259-0F7944F8BF18}" type="sibTrans" cxnId="{38352F47-A541-44B0-9FA5-8DA9AF7E0D42}">
      <dgm:prSet/>
      <dgm:spPr/>
      <dgm:t>
        <a:bodyPr/>
        <a:lstStyle/>
        <a:p>
          <a:endParaRPr lang="en-US"/>
        </a:p>
      </dgm:t>
    </dgm:pt>
    <dgm:pt modelId="{E69090D4-A410-4C50-B752-EE42495C3199}">
      <dgm:prSet/>
      <dgm:spPr/>
      <dgm:t>
        <a:bodyPr/>
        <a:lstStyle/>
        <a:p>
          <a:pPr>
            <a:lnSpc>
              <a:spcPct val="100000"/>
            </a:lnSpc>
          </a:pPr>
          <a:r>
            <a:rPr lang="en-GB" b="1"/>
            <a:t>The assignment briefs can be found on moodle.</a:t>
          </a:r>
          <a:endParaRPr lang="en-US"/>
        </a:p>
      </dgm:t>
    </dgm:pt>
    <dgm:pt modelId="{E87D0C4B-2241-47DF-A2F5-E72B7B2713C9}" type="parTrans" cxnId="{EC56ECD3-7A14-44FE-86DD-0E975BC03228}">
      <dgm:prSet/>
      <dgm:spPr/>
      <dgm:t>
        <a:bodyPr/>
        <a:lstStyle/>
        <a:p>
          <a:endParaRPr lang="en-US"/>
        </a:p>
      </dgm:t>
    </dgm:pt>
    <dgm:pt modelId="{3B60B436-E956-4440-89F1-61EB0939CE00}" type="sibTrans" cxnId="{EC56ECD3-7A14-44FE-86DD-0E975BC03228}">
      <dgm:prSet/>
      <dgm:spPr/>
      <dgm:t>
        <a:bodyPr/>
        <a:lstStyle/>
        <a:p>
          <a:endParaRPr lang="en-US"/>
        </a:p>
      </dgm:t>
    </dgm:pt>
    <dgm:pt modelId="{280E7FA4-5041-495A-A07F-162A882C60FD}" type="pres">
      <dgm:prSet presAssocID="{0D0365DD-E466-4FC9-BCD6-306EDFC864D1}" presName="root" presStyleCnt="0">
        <dgm:presLayoutVars>
          <dgm:dir/>
          <dgm:resizeHandles val="exact"/>
        </dgm:presLayoutVars>
      </dgm:prSet>
      <dgm:spPr/>
    </dgm:pt>
    <dgm:pt modelId="{471BD98C-11E7-4995-A6B5-BE3D266A9354}" type="pres">
      <dgm:prSet presAssocID="{469AC582-57DF-4012-AB9F-3FE0E5AE759E}" presName="compNode" presStyleCnt="0"/>
      <dgm:spPr/>
    </dgm:pt>
    <dgm:pt modelId="{B2F31169-C4B2-4609-A326-7A85B82F490C}" type="pres">
      <dgm:prSet presAssocID="{469AC582-57DF-4012-AB9F-3FE0E5AE759E}" presName="bgRect" presStyleLbl="bgShp" presStyleIdx="0" presStyleCnt="4"/>
      <dgm:spPr/>
    </dgm:pt>
    <dgm:pt modelId="{7BF7F8AB-0060-498D-9B83-C2D80031E6BA}" type="pres">
      <dgm:prSet presAssocID="{469AC582-57DF-4012-AB9F-3FE0E5AE75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576366-6095-47E6-8BB2-8C136B0DAACC}" type="pres">
      <dgm:prSet presAssocID="{469AC582-57DF-4012-AB9F-3FE0E5AE759E}" presName="spaceRect" presStyleCnt="0"/>
      <dgm:spPr/>
    </dgm:pt>
    <dgm:pt modelId="{27558A57-E217-4051-A581-B28B9E125189}" type="pres">
      <dgm:prSet presAssocID="{469AC582-57DF-4012-AB9F-3FE0E5AE759E}" presName="parTx" presStyleLbl="revTx" presStyleIdx="0" presStyleCnt="4">
        <dgm:presLayoutVars>
          <dgm:chMax val="0"/>
          <dgm:chPref val="0"/>
        </dgm:presLayoutVars>
      </dgm:prSet>
      <dgm:spPr/>
    </dgm:pt>
    <dgm:pt modelId="{5B944895-F6E6-44C1-BA6C-EE5FB6419867}" type="pres">
      <dgm:prSet presAssocID="{71CEB769-B726-4A5A-BF61-DEEEA93FC9B4}" presName="sibTrans" presStyleCnt="0"/>
      <dgm:spPr/>
    </dgm:pt>
    <dgm:pt modelId="{7B5FF198-028A-4AEF-B5D3-FE3F5652E48F}" type="pres">
      <dgm:prSet presAssocID="{2B312BD2-164D-4213-B6FA-A527C363EE86}" presName="compNode" presStyleCnt="0"/>
      <dgm:spPr/>
    </dgm:pt>
    <dgm:pt modelId="{CBE51897-DE1F-422B-A24E-5A656715C896}" type="pres">
      <dgm:prSet presAssocID="{2B312BD2-164D-4213-B6FA-A527C363EE86}" presName="bgRect" presStyleLbl="bgShp" presStyleIdx="1" presStyleCnt="4"/>
      <dgm:spPr/>
    </dgm:pt>
    <dgm:pt modelId="{678691A5-C6F5-496E-AF7C-32878CE34216}" type="pres">
      <dgm:prSet presAssocID="{2B312BD2-164D-4213-B6FA-A527C363EE8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AFF6A1BB-6A43-43AB-973B-15EE1B4B7AF4}" type="pres">
      <dgm:prSet presAssocID="{2B312BD2-164D-4213-B6FA-A527C363EE86}" presName="spaceRect" presStyleCnt="0"/>
      <dgm:spPr/>
    </dgm:pt>
    <dgm:pt modelId="{2486D680-E0E0-47E4-8368-136E6B9C64F3}" type="pres">
      <dgm:prSet presAssocID="{2B312BD2-164D-4213-B6FA-A527C363EE86}" presName="parTx" presStyleLbl="revTx" presStyleIdx="1" presStyleCnt="4">
        <dgm:presLayoutVars>
          <dgm:chMax val="0"/>
          <dgm:chPref val="0"/>
        </dgm:presLayoutVars>
      </dgm:prSet>
      <dgm:spPr/>
    </dgm:pt>
    <dgm:pt modelId="{036A8B45-8A25-4595-85B9-9BE134970E38}" type="pres">
      <dgm:prSet presAssocID="{93CF0D2E-F8D5-4094-9720-A79F04367B80}" presName="sibTrans" presStyleCnt="0"/>
      <dgm:spPr/>
    </dgm:pt>
    <dgm:pt modelId="{10711F0A-0969-4327-A348-7476F7B2A068}" type="pres">
      <dgm:prSet presAssocID="{C9565665-9269-4C82-B3DB-A4EBDCD850CF}" presName="compNode" presStyleCnt="0"/>
      <dgm:spPr/>
    </dgm:pt>
    <dgm:pt modelId="{AF38446D-8960-4298-87E2-CBB5BBB305E5}" type="pres">
      <dgm:prSet presAssocID="{C9565665-9269-4C82-B3DB-A4EBDCD850CF}" presName="bgRect" presStyleLbl="bgShp" presStyleIdx="2" presStyleCnt="4"/>
      <dgm:spPr/>
    </dgm:pt>
    <dgm:pt modelId="{54123E85-9E24-497C-8891-7204BC3C1A36}" type="pres">
      <dgm:prSet presAssocID="{C9565665-9269-4C82-B3DB-A4EBDCD850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sed Quotation Mark"/>
        </a:ext>
      </dgm:extLst>
    </dgm:pt>
    <dgm:pt modelId="{BAE6C38B-DC1B-4D16-897F-B23A16105E6F}" type="pres">
      <dgm:prSet presAssocID="{C9565665-9269-4C82-B3DB-A4EBDCD850CF}" presName="spaceRect" presStyleCnt="0"/>
      <dgm:spPr/>
    </dgm:pt>
    <dgm:pt modelId="{9804DF82-DA00-4D73-9723-8D3A6021B308}" type="pres">
      <dgm:prSet presAssocID="{C9565665-9269-4C82-B3DB-A4EBDCD850CF}" presName="parTx" presStyleLbl="revTx" presStyleIdx="2" presStyleCnt="4">
        <dgm:presLayoutVars>
          <dgm:chMax val="0"/>
          <dgm:chPref val="0"/>
        </dgm:presLayoutVars>
      </dgm:prSet>
      <dgm:spPr/>
    </dgm:pt>
    <dgm:pt modelId="{F5EADCC7-9E0A-4074-BB45-B80DBC3262A3}" type="pres">
      <dgm:prSet presAssocID="{D6ABAFF3-0066-44F9-8259-0F7944F8BF18}" presName="sibTrans" presStyleCnt="0"/>
      <dgm:spPr/>
    </dgm:pt>
    <dgm:pt modelId="{F8EA2D00-91E9-4A53-93DC-A89D4B7FAC20}" type="pres">
      <dgm:prSet presAssocID="{E69090D4-A410-4C50-B752-EE42495C3199}" presName="compNode" presStyleCnt="0"/>
      <dgm:spPr/>
    </dgm:pt>
    <dgm:pt modelId="{976E38D0-A11D-490E-BEE5-C12111DC14A4}" type="pres">
      <dgm:prSet presAssocID="{E69090D4-A410-4C50-B752-EE42495C3199}" presName="bgRect" presStyleLbl="bgShp" presStyleIdx="3" presStyleCnt="4"/>
      <dgm:spPr/>
    </dgm:pt>
    <dgm:pt modelId="{A2F65852-FDE6-4C96-A31E-DC9D3078EB3F}" type="pres">
      <dgm:prSet presAssocID="{E69090D4-A410-4C50-B752-EE42495C31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sed Book"/>
        </a:ext>
      </dgm:extLst>
    </dgm:pt>
    <dgm:pt modelId="{7E141346-37A1-43F3-9B94-7731069AF393}" type="pres">
      <dgm:prSet presAssocID="{E69090D4-A410-4C50-B752-EE42495C3199}" presName="spaceRect" presStyleCnt="0"/>
      <dgm:spPr/>
    </dgm:pt>
    <dgm:pt modelId="{6EF3CF5C-5AA8-4C98-9B85-C8AB59B4EAEF}" type="pres">
      <dgm:prSet presAssocID="{E69090D4-A410-4C50-B752-EE42495C3199}" presName="parTx" presStyleLbl="revTx" presStyleIdx="3" presStyleCnt="4">
        <dgm:presLayoutVars>
          <dgm:chMax val="0"/>
          <dgm:chPref val="0"/>
        </dgm:presLayoutVars>
      </dgm:prSet>
      <dgm:spPr/>
    </dgm:pt>
  </dgm:ptLst>
  <dgm:cxnLst>
    <dgm:cxn modelId="{B38E570A-D70C-4A93-8054-0F25D6382879}" srcId="{0D0365DD-E466-4FC9-BCD6-306EDFC864D1}" destId="{2B312BD2-164D-4213-B6FA-A527C363EE86}" srcOrd="1" destOrd="0" parTransId="{859B877D-2DE4-498D-B046-D171E834D176}" sibTransId="{93CF0D2E-F8D5-4094-9720-A79F04367B80}"/>
    <dgm:cxn modelId="{386F0211-0D18-48F3-9027-37AC12539159}" type="presOf" srcId="{0D0365DD-E466-4FC9-BCD6-306EDFC864D1}" destId="{280E7FA4-5041-495A-A07F-162A882C60FD}" srcOrd="0" destOrd="0" presId="urn:microsoft.com/office/officeart/2018/2/layout/IconVerticalSolidList"/>
    <dgm:cxn modelId="{F45B8F3B-4597-4A53-8D2F-2DF67F095636}" type="presOf" srcId="{C9565665-9269-4C82-B3DB-A4EBDCD850CF}" destId="{9804DF82-DA00-4D73-9723-8D3A6021B308}" srcOrd="0" destOrd="0" presId="urn:microsoft.com/office/officeart/2018/2/layout/IconVerticalSolidList"/>
    <dgm:cxn modelId="{A6BBC93D-A8BF-48A7-A7BF-C2B9E56C9774}" type="presOf" srcId="{E69090D4-A410-4C50-B752-EE42495C3199}" destId="{6EF3CF5C-5AA8-4C98-9B85-C8AB59B4EAEF}" srcOrd="0" destOrd="0" presId="urn:microsoft.com/office/officeart/2018/2/layout/IconVerticalSolidList"/>
    <dgm:cxn modelId="{90125F5C-BCB1-4B14-BCFF-EDEF0DCA66CF}" type="presOf" srcId="{2B312BD2-164D-4213-B6FA-A527C363EE86}" destId="{2486D680-E0E0-47E4-8368-136E6B9C64F3}" srcOrd="0" destOrd="0" presId="urn:microsoft.com/office/officeart/2018/2/layout/IconVerticalSolidList"/>
    <dgm:cxn modelId="{38352F47-A541-44B0-9FA5-8DA9AF7E0D42}" srcId="{0D0365DD-E466-4FC9-BCD6-306EDFC864D1}" destId="{C9565665-9269-4C82-B3DB-A4EBDCD850CF}" srcOrd="2" destOrd="0" parTransId="{24678ECF-A044-441D-AAB0-F8C00CAC7D74}" sibTransId="{D6ABAFF3-0066-44F9-8259-0F7944F8BF18}"/>
    <dgm:cxn modelId="{88BD349D-610A-407B-BB9B-3F9509B42748}" srcId="{0D0365DD-E466-4FC9-BCD6-306EDFC864D1}" destId="{469AC582-57DF-4012-AB9F-3FE0E5AE759E}" srcOrd="0" destOrd="0" parTransId="{56316D3F-3B31-41B2-8AB8-9B75A9CF3BCC}" sibTransId="{71CEB769-B726-4A5A-BF61-DEEEA93FC9B4}"/>
    <dgm:cxn modelId="{3C29AF9F-F7ED-4563-9173-0DC79C572326}" type="presOf" srcId="{469AC582-57DF-4012-AB9F-3FE0E5AE759E}" destId="{27558A57-E217-4051-A581-B28B9E125189}" srcOrd="0" destOrd="0" presId="urn:microsoft.com/office/officeart/2018/2/layout/IconVerticalSolidList"/>
    <dgm:cxn modelId="{EC56ECD3-7A14-44FE-86DD-0E975BC03228}" srcId="{0D0365DD-E466-4FC9-BCD6-306EDFC864D1}" destId="{E69090D4-A410-4C50-B752-EE42495C3199}" srcOrd="3" destOrd="0" parTransId="{E87D0C4B-2241-47DF-A2F5-E72B7B2713C9}" sibTransId="{3B60B436-E956-4440-89F1-61EB0939CE00}"/>
    <dgm:cxn modelId="{981970B4-610E-4BE9-88D9-469CBE471C96}" type="presParOf" srcId="{280E7FA4-5041-495A-A07F-162A882C60FD}" destId="{471BD98C-11E7-4995-A6B5-BE3D266A9354}" srcOrd="0" destOrd="0" presId="urn:microsoft.com/office/officeart/2018/2/layout/IconVerticalSolidList"/>
    <dgm:cxn modelId="{B720C758-5490-4011-9E08-F28FB705BBA4}" type="presParOf" srcId="{471BD98C-11E7-4995-A6B5-BE3D266A9354}" destId="{B2F31169-C4B2-4609-A326-7A85B82F490C}" srcOrd="0" destOrd="0" presId="urn:microsoft.com/office/officeart/2018/2/layout/IconVerticalSolidList"/>
    <dgm:cxn modelId="{16B20947-635C-4239-964F-0EE37DF9278D}" type="presParOf" srcId="{471BD98C-11E7-4995-A6B5-BE3D266A9354}" destId="{7BF7F8AB-0060-498D-9B83-C2D80031E6BA}" srcOrd="1" destOrd="0" presId="urn:microsoft.com/office/officeart/2018/2/layout/IconVerticalSolidList"/>
    <dgm:cxn modelId="{322B7F33-4598-4386-83B8-D2D4BD853CF4}" type="presParOf" srcId="{471BD98C-11E7-4995-A6B5-BE3D266A9354}" destId="{C8576366-6095-47E6-8BB2-8C136B0DAACC}" srcOrd="2" destOrd="0" presId="urn:microsoft.com/office/officeart/2018/2/layout/IconVerticalSolidList"/>
    <dgm:cxn modelId="{12804958-86BC-4D9F-B8CA-E581DE8FB867}" type="presParOf" srcId="{471BD98C-11E7-4995-A6B5-BE3D266A9354}" destId="{27558A57-E217-4051-A581-B28B9E125189}" srcOrd="3" destOrd="0" presId="urn:microsoft.com/office/officeart/2018/2/layout/IconVerticalSolidList"/>
    <dgm:cxn modelId="{A9F118B4-D5A9-4EC5-B5BA-064C0CB4B560}" type="presParOf" srcId="{280E7FA4-5041-495A-A07F-162A882C60FD}" destId="{5B944895-F6E6-44C1-BA6C-EE5FB6419867}" srcOrd="1" destOrd="0" presId="urn:microsoft.com/office/officeart/2018/2/layout/IconVerticalSolidList"/>
    <dgm:cxn modelId="{24123206-6C19-47EA-A4DA-325993394C64}" type="presParOf" srcId="{280E7FA4-5041-495A-A07F-162A882C60FD}" destId="{7B5FF198-028A-4AEF-B5D3-FE3F5652E48F}" srcOrd="2" destOrd="0" presId="urn:microsoft.com/office/officeart/2018/2/layout/IconVerticalSolidList"/>
    <dgm:cxn modelId="{D35EDD1C-E0C9-4EF7-BF18-B477A3F9C94F}" type="presParOf" srcId="{7B5FF198-028A-4AEF-B5D3-FE3F5652E48F}" destId="{CBE51897-DE1F-422B-A24E-5A656715C896}" srcOrd="0" destOrd="0" presId="urn:microsoft.com/office/officeart/2018/2/layout/IconVerticalSolidList"/>
    <dgm:cxn modelId="{A6FBAE3E-4CE4-4CD3-AF1A-A345BB496180}" type="presParOf" srcId="{7B5FF198-028A-4AEF-B5D3-FE3F5652E48F}" destId="{678691A5-C6F5-496E-AF7C-32878CE34216}" srcOrd="1" destOrd="0" presId="urn:microsoft.com/office/officeart/2018/2/layout/IconVerticalSolidList"/>
    <dgm:cxn modelId="{1E53E9FE-15D7-4F88-8A09-36CA6C8BD17D}" type="presParOf" srcId="{7B5FF198-028A-4AEF-B5D3-FE3F5652E48F}" destId="{AFF6A1BB-6A43-43AB-973B-15EE1B4B7AF4}" srcOrd="2" destOrd="0" presId="urn:microsoft.com/office/officeart/2018/2/layout/IconVerticalSolidList"/>
    <dgm:cxn modelId="{013B19B0-ABEF-4609-8B52-CB1FF94425B5}" type="presParOf" srcId="{7B5FF198-028A-4AEF-B5D3-FE3F5652E48F}" destId="{2486D680-E0E0-47E4-8368-136E6B9C64F3}" srcOrd="3" destOrd="0" presId="urn:microsoft.com/office/officeart/2018/2/layout/IconVerticalSolidList"/>
    <dgm:cxn modelId="{3D08D3AB-CBFF-49CB-AA57-30C801A41094}" type="presParOf" srcId="{280E7FA4-5041-495A-A07F-162A882C60FD}" destId="{036A8B45-8A25-4595-85B9-9BE134970E38}" srcOrd="3" destOrd="0" presId="urn:microsoft.com/office/officeart/2018/2/layout/IconVerticalSolidList"/>
    <dgm:cxn modelId="{BCC68341-85D3-45D1-BBAC-AC5CAB4A167A}" type="presParOf" srcId="{280E7FA4-5041-495A-A07F-162A882C60FD}" destId="{10711F0A-0969-4327-A348-7476F7B2A068}" srcOrd="4" destOrd="0" presId="urn:microsoft.com/office/officeart/2018/2/layout/IconVerticalSolidList"/>
    <dgm:cxn modelId="{3E25D2E8-472A-45CE-BEA2-DBE296959ACD}" type="presParOf" srcId="{10711F0A-0969-4327-A348-7476F7B2A068}" destId="{AF38446D-8960-4298-87E2-CBB5BBB305E5}" srcOrd="0" destOrd="0" presId="urn:microsoft.com/office/officeart/2018/2/layout/IconVerticalSolidList"/>
    <dgm:cxn modelId="{2B81D165-7654-42B7-A735-38F6766D8229}" type="presParOf" srcId="{10711F0A-0969-4327-A348-7476F7B2A068}" destId="{54123E85-9E24-497C-8891-7204BC3C1A36}" srcOrd="1" destOrd="0" presId="urn:microsoft.com/office/officeart/2018/2/layout/IconVerticalSolidList"/>
    <dgm:cxn modelId="{4B695F9D-2F42-4D86-8DE2-E4F9782F889A}" type="presParOf" srcId="{10711F0A-0969-4327-A348-7476F7B2A068}" destId="{BAE6C38B-DC1B-4D16-897F-B23A16105E6F}" srcOrd="2" destOrd="0" presId="urn:microsoft.com/office/officeart/2018/2/layout/IconVerticalSolidList"/>
    <dgm:cxn modelId="{E5365C4B-9107-41E7-8066-AC6CDB2E07E9}" type="presParOf" srcId="{10711F0A-0969-4327-A348-7476F7B2A068}" destId="{9804DF82-DA00-4D73-9723-8D3A6021B308}" srcOrd="3" destOrd="0" presId="urn:microsoft.com/office/officeart/2018/2/layout/IconVerticalSolidList"/>
    <dgm:cxn modelId="{D5082D61-645C-41EE-A3C5-E986B1311796}" type="presParOf" srcId="{280E7FA4-5041-495A-A07F-162A882C60FD}" destId="{F5EADCC7-9E0A-4074-BB45-B80DBC3262A3}" srcOrd="5" destOrd="0" presId="urn:microsoft.com/office/officeart/2018/2/layout/IconVerticalSolidList"/>
    <dgm:cxn modelId="{5DACA263-B0F4-44FE-9483-5C2EBBDA0199}" type="presParOf" srcId="{280E7FA4-5041-495A-A07F-162A882C60FD}" destId="{F8EA2D00-91E9-4A53-93DC-A89D4B7FAC20}" srcOrd="6" destOrd="0" presId="urn:microsoft.com/office/officeart/2018/2/layout/IconVerticalSolidList"/>
    <dgm:cxn modelId="{7EF741E1-0BBC-4CB4-826E-9A1F40EA8E6B}" type="presParOf" srcId="{F8EA2D00-91E9-4A53-93DC-A89D4B7FAC20}" destId="{976E38D0-A11D-490E-BEE5-C12111DC14A4}" srcOrd="0" destOrd="0" presId="urn:microsoft.com/office/officeart/2018/2/layout/IconVerticalSolidList"/>
    <dgm:cxn modelId="{EA55FB48-7A26-4C4A-ACC8-CA313EF05169}" type="presParOf" srcId="{F8EA2D00-91E9-4A53-93DC-A89D4B7FAC20}" destId="{A2F65852-FDE6-4C96-A31E-DC9D3078EB3F}" srcOrd="1" destOrd="0" presId="urn:microsoft.com/office/officeart/2018/2/layout/IconVerticalSolidList"/>
    <dgm:cxn modelId="{158F9486-1750-493F-A5E7-BD5EBD523001}" type="presParOf" srcId="{F8EA2D00-91E9-4A53-93DC-A89D4B7FAC20}" destId="{7E141346-37A1-43F3-9B94-7731069AF393}" srcOrd="2" destOrd="0" presId="urn:microsoft.com/office/officeart/2018/2/layout/IconVerticalSolidList"/>
    <dgm:cxn modelId="{28386327-80AA-4A8A-8BC1-0F381786AEDB}" type="presParOf" srcId="{F8EA2D00-91E9-4A53-93DC-A89D4B7FAC20}" destId="{6EF3CF5C-5AA8-4C98-9B85-C8AB59B4EA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31169-C4B2-4609-A326-7A85B82F490C}">
      <dsp:nvSpPr>
        <dsp:cNvPr id="0" name=""/>
        <dsp:cNvSpPr/>
      </dsp:nvSpPr>
      <dsp:spPr>
        <a:xfrm>
          <a:off x="0" y="1768"/>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7F8AB-0060-498D-9B83-C2D80031E6BA}">
      <dsp:nvSpPr>
        <dsp:cNvPr id="0" name=""/>
        <dsp:cNvSpPr/>
      </dsp:nvSpPr>
      <dsp:spPr>
        <a:xfrm>
          <a:off x="271117" y="203425"/>
          <a:ext cx="492940" cy="4929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558A57-E217-4051-A581-B28B9E125189}">
      <dsp:nvSpPr>
        <dsp:cNvPr id="0" name=""/>
        <dsp:cNvSpPr/>
      </dsp:nvSpPr>
      <dsp:spPr>
        <a:xfrm>
          <a:off x="1035175" y="1768"/>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33450">
            <a:lnSpc>
              <a:spcPct val="100000"/>
            </a:lnSpc>
            <a:spcBef>
              <a:spcPct val="0"/>
            </a:spcBef>
            <a:spcAft>
              <a:spcPct val="35000"/>
            </a:spcAft>
            <a:buNone/>
          </a:pPr>
          <a:r>
            <a:rPr lang="en-GB" sz="2100" kern="1200"/>
            <a:t>To demonstrate your knowledge and understanding you </a:t>
          </a:r>
          <a:r>
            <a:rPr lang="en-GB" sz="2100" b="1" kern="1200"/>
            <a:t>are required to submit 2 assignments via turnitin;</a:t>
          </a:r>
          <a:r>
            <a:rPr lang="en-GB" sz="2100" kern="1200"/>
            <a:t> a presentation &amp; a written assignment.</a:t>
          </a:r>
          <a:endParaRPr lang="en-US" sz="2100" kern="1200"/>
        </a:p>
      </dsp:txBody>
      <dsp:txXfrm>
        <a:off x="1035175" y="1768"/>
        <a:ext cx="9750641" cy="896255"/>
      </dsp:txXfrm>
    </dsp:sp>
    <dsp:sp modelId="{CBE51897-DE1F-422B-A24E-5A656715C896}">
      <dsp:nvSpPr>
        <dsp:cNvPr id="0" name=""/>
        <dsp:cNvSpPr/>
      </dsp:nvSpPr>
      <dsp:spPr>
        <a:xfrm>
          <a:off x="0" y="1122088"/>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8691A5-C6F5-496E-AF7C-32878CE34216}">
      <dsp:nvSpPr>
        <dsp:cNvPr id="0" name=""/>
        <dsp:cNvSpPr/>
      </dsp:nvSpPr>
      <dsp:spPr>
        <a:xfrm>
          <a:off x="271117" y="1323745"/>
          <a:ext cx="492940" cy="4929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86D680-E0E0-47E4-8368-136E6B9C64F3}">
      <dsp:nvSpPr>
        <dsp:cNvPr id="0" name=""/>
        <dsp:cNvSpPr/>
      </dsp:nvSpPr>
      <dsp:spPr>
        <a:xfrm>
          <a:off x="1035175" y="1122088"/>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33450">
            <a:lnSpc>
              <a:spcPct val="100000"/>
            </a:lnSpc>
            <a:spcBef>
              <a:spcPct val="0"/>
            </a:spcBef>
            <a:spcAft>
              <a:spcPct val="35000"/>
            </a:spcAft>
            <a:buNone/>
          </a:pPr>
          <a:r>
            <a:rPr lang="en-GB" sz="2100" b="1" kern="1200" dirty="0"/>
            <a:t>Presentation- 15 minutes of you chosen emergency response scenario </a:t>
          </a:r>
          <a:endParaRPr lang="en-US" sz="2100" kern="1200" dirty="0"/>
        </a:p>
      </dsp:txBody>
      <dsp:txXfrm>
        <a:off x="1035175" y="1122088"/>
        <a:ext cx="9750641" cy="896255"/>
      </dsp:txXfrm>
    </dsp:sp>
    <dsp:sp modelId="{AF38446D-8960-4298-87E2-CBB5BBB305E5}">
      <dsp:nvSpPr>
        <dsp:cNvPr id="0" name=""/>
        <dsp:cNvSpPr/>
      </dsp:nvSpPr>
      <dsp:spPr>
        <a:xfrm>
          <a:off x="0" y="2242407"/>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23E85-9E24-497C-8891-7204BC3C1A36}">
      <dsp:nvSpPr>
        <dsp:cNvPr id="0" name=""/>
        <dsp:cNvSpPr/>
      </dsp:nvSpPr>
      <dsp:spPr>
        <a:xfrm>
          <a:off x="271117" y="2444065"/>
          <a:ext cx="492940" cy="4929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04DF82-DA00-4D73-9723-8D3A6021B308}">
      <dsp:nvSpPr>
        <dsp:cNvPr id="0" name=""/>
        <dsp:cNvSpPr/>
      </dsp:nvSpPr>
      <dsp:spPr>
        <a:xfrm>
          <a:off x="1035175" y="2242407"/>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33450">
            <a:lnSpc>
              <a:spcPct val="100000"/>
            </a:lnSpc>
            <a:spcBef>
              <a:spcPct val="0"/>
            </a:spcBef>
            <a:spcAft>
              <a:spcPct val="35000"/>
            </a:spcAft>
            <a:buNone/>
          </a:pPr>
          <a:r>
            <a:rPr lang="en-GB" sz="2100" b="1" kern="1200"/>
            <a:t>Written assignment- report on a case study provided on  moodle.</a:t>
          </a:r>
          <a:endParaRPr lang="en-US" sz="2100" kern="1200"/>
        </a:p>
      </dsp:txBody>
      <dsp:txXfrm>
        <a:off x="1035175" y="2242407"/>
        <a:ext cx="9750641" cy="896255"/>
      </dsp:txXfrm>
    </dsp:sp>
    <dsp:sp modelId="{976E38D0-A11D-490E-BEE5-C12111DC14A4}">
      <dsp:nvSpPr>
        <dsp:cNvPr id="0" name=""/>
        <dsp:cNvSpPr/>
      </dsp:nvSpPr>
      <dsp:spPr>
        <a:xfrm>
          <a:off x="0" y="3362727"/>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65852-FDE6-4C96-A31E-DC9D3078EB3F}">
      <dsp:nvSpPr>
        <dsp:cNvPr id="0" name=""/>
        <dsp:cNvSpPr/>
      </dsp:nvSpPr>
      <dsp:spPr>
        <a:xfrm>
          <a:off x="271117" y="3564385"/>
          <a:ext cx="492940" cy="4929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F3CF5C-5AA8-4C98-9B85-C8AB59B4EAEF}">
      <dsp:nvSpPr>
        <dsp:cNvPr id="0" name=""/>
        <dsp:cNvSpPr/>
      </dsp:nvSpPr>
      <dsp:spPr>
        <a:xfrm>
          <a:off x="1035175" y="3362727"/>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33450">
            <a:lnSpc>
              <a:spcPct val="100000"/>
            </a:lnSpc>
            <a:spcBef>
              <a:spcPct val="0"/>
            </a:spcBef>
            <a:spcAft>
              <a:spcPct val="35000"/>
            </a:spcAft>
            <a:buNone/>
          </a:pPr>
          <a:r>
            <a:rPr lang="en-GB" sz="2100" b="1" kern="1200"/>
            <a:t>The assignment briefs can be found on moodle.</a:t>
          </a:r>
          <a:endParaRPr lang="en-US" sz="2100" kern="1200"/>
        </a:p>
      </dsp:txBody>
      <dsp:txXfrm>
        <a:off x="1035175" y="3362727"/>
        <a:ext cx="9750641" cy="8962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893441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997099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173907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07512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99097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79686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76889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636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3091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6783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9/7/2023</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9026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9/7/2023</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81040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4A8A-7B54-4D8D-933A-8921996A0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99914-CB41-836E-3861-1F0DD5819245}"/>
              </a:ext>
            </a:extLst>
          </p:cNvPr>
          <p:cNvSpPr>
            <a:spLocks noGrp="1"/>
          </p:cNvSpPr>
          <p:nvPr>
            <p:ph type="ctrTitle"/>
          </p:nvPr>
        </p:nvSpPr>
        <p:spPr>
          <a:xfrm>
            <a:off x="949969" y="427279"/>
            <a:ext cx="6859225" cy="3495365"/>
          </a:xfrm>
        </p:spPr>
        <p:txBody>
          <a:bodyPr anchor="t">
            <a:normAutofit fontScale="90000"/>
          </a:bodyPr>
          <a:lstStyle/>
          <a:p>
            <a:pPr>
              <a:lnSpc>
                <a:spcPct val="150000"/>
              </a:lnSpc>
            </a:pPr>
            <a:r>
              <a:rPr lang="en-GB" sz="6200" dirty="0"/>
              <a:t>Introduction to physiology</a:t>
            </a:r>
            <a:br>
              <a:rPr lang="en-GB" sz="6200" dirty="0"/>
            </a:br>
            <a:r>
              <a:rPr lang="en-GB" sz="6200" dirty="0"/>
              <a:t>week 1 </a:t>
            </a:r>
          </a:p>
        </p:txBody>
      </p:sp>
      <p:sp>
        <p:nvSpPr>
          <p:cNvPr id="3" name="Subtitle 2">
            <a:extLst>
              <a:ext uri="{FF2B5EF4-FFF2-40B4-BE49-F238E27FC236}">
                <a16:creationId xmlns:a16="http://schemas.microsoft.com/office/drawing/2014/main" id="{266D85B2-D889-E73F-7D88-BE38E3AC0CB8}"/>
              </a:ext>
            </a:extLst>
          </p:cNvPr>
          <p:cNvSpPr>
            <a:spLocks noGrp="1"/>
          </p:cNvSpPr>
          <p:nvPr>
            <p:ph type="subTitle" idx="1"/>
          </p:nvPr>
        </p:nvSpPr>
        <p:spPr>
          <a:xfrm>
            <a:off x="145774" y="3578087"/>
            <a:ext cx="8386952" cy="3074503"/>
          </a:xfrm>
        </p:spPr>
        <p:txBody>
          <a:bodyPr anchor="b">
            <a:normAutofit/>
          </a:bodyPr>
          <a:lstStyle/>
          <a:p>
            <a:pPr marL="342900" indent="-342900">
              <a:lnSpc>
                <a:spcPct val="150000"/>
              </a:lnSpc>
              <a:buFont typeface="Arial" panose="020B0604020202020204" pitchFamily="34" charset="0"/>
              <a:buChar char="•"/>
            </a:pPr>
            <a:r>
              <a:rPr lang="en-GB" dirty="0"/>
              <a:t>Module overview,</a:t>
            </a:r>
          </a:p>
          <a:p>
            <a:pPr marL="342900" indent="-342900">
              <a:lnSpc>
                <a:spcPct val="150000"/>
              </a:lnSpc>
              <a:buFont typeface="Arial" panose="020B0604020202020204" pitchFamily="34" charset="0"/>
              <a:buChar char="•"/>
            </a:pPr>
            <a:r>
              <a:rPr lang="en-GB" dirty="0"/>
              <a:t>Relationship between physiology and health and social care</a:t>
            </a:r>
          </a:p>
          <a:p>
            <a:pPr marL="342900" indent="-342900">
              <a:lnSpc>
                <a:spcPct val="150000"/>
              </a:lnSpc>
              <a:buFont typeface="Arial" panose="020B0604020202020204" pitchFamily="34" charset="0"/>
              <a:buChar char="•"/>
            </a:pPr>
            <a:r>
              <a:rPr lang="en-GB" dirty="0"/>
              <a:t>Care monitoring and planning </a:t>
            </a:r>
          </a:p>
          <a:p>
            <a:pPr marL="342900" indent="-342900">
              <a:lnSpc>
                <a:spcPct val="150000"/>
              </a:lnSpc>
              <a:buFont typeface="Arial" panose="020B0604020202020204" pitchFamily="34" charset="0"/>
              <a:buChar char="•"/>
            </a:pPr>
            <a:r>
              <a:rPr lang="en-GB" dirty="0"/>
              <a:t>Health and social care works and emergency response.</a:t>
            </a:r>
          </a:p>
        </p:txBody>
      </p:sp>
      <p:cxnSp>
        <p:nvCxnSpPr>
          <p:cNvPr id="11" name="Straight Connector 10">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C3ED950-DED2-C44F-44FC-60D9B722D4BE}"/>
              </a:ext>
            </a:extLst>
          </p:cNvPr>
          <p:cNvPicPr>
            <a:picLocks noChangeAspect="1"/>
          </p:cNvPicPr>
          <p:nvPr/>
        </p:nvPicPr>
        <p:blipFill rotWithShape="1">
          <a:blip r:embed="rId2"/>
          <a:srcRect l="31336" r="15306"/>
          <a:stretch/>
        </p:blipFill>
        <p:spPr>
          <a:xfrm>
            <a:off x="8532727" y="1"/>
            <a:ext cx="3659274" cy="6857999"/>
          </a:xfrm>
          <a:prstGeom prst="rect">
            <a:avLst/>
          </a:prstGeom>
        </p:spPr>
      </p:pic>
    </p:spTree>
    <p:extLst>
      <p:ext uri="{BB962C8B-B14F-4D97-AF65-F5344CB8AC3E}">
        <p14:creationId xmlns:p14="http://schemas.microsoft.com/office/powerpoint/2010/main" val="2738985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04B6C-7F19-F4A7-FE5F-FF791C294359}"/>
              </a:ext>
            </a:extLst>
          </p:cNvPr>
          <p:cNvSpPr>
            <a:spLocks noGrp="1"/>
          </p:cNvSpPr>
          <p:nvPr>
            <p:ph type="title"/>
          </p:nvPr>
        </p:nvSpPr>
        <p:spPr>
          <a:xfrm>
            <a:off x="2188872" y="367224"/>
            <a:ext cx="3785596" cy="2042160"/>
          </a:xfrm>
        </p:spPr>
        <p:txBody>
          <a:bodyPr>
            <a:normAutofit/>
          </a:bodyPr>
          <a:lstStyle/>
          <a:p>
            <a:r>
              <a:rPr lang="en-GB" sz="4000" dirty="0"/>
              <a:t>contents</a:t>
            </a:r>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ED82DF-3082-D4A9-9FE1-E26DA9AF049D}"/>
              </a:ext>
            </a:extLst>
          </p:cNvPr>
          <p:cNvSpPr>
            <a:spLocks noGrp="1"/>
          </p:cNvSpPr>
          <p:nvPr>
            <p:ph idx="1"/>
          </p:nvPr>
        </p:nvSpPr>
        <p:spPr>
          <a:xfrm>
            <a:off x="0" y="1590263"/>
            <a:ext cx="8521148" cy="5115337"/>
          </a:xfrm>
        </p:spPr>
        <p:txBody>
          <a:bodyPr>
            <a:normAutofit fontScale="85000" lnSpcReduction="10000"/>
          </a:bodyPr>
          <a:lstStyle/>
          <a:p>
            <a:pPr>
              <a:lnSpc>
                <a:spcPct val="150000"/>
              </a:lnSpc>
            </a:pPr>
            <a:r>
              <a:rPr lang="en-GB" sz="2000" dirty="0"/>
              <a:t>Module overview- aims &amp; objectives, assignments and briefs, </a:t>
            </a:r>
            <a:r>
              <a:rPr lang="en-GB" sz="2000" dirty="0" err="1"/>
              <a:t>moodle</a:t>
            </a:r>
            <a:r>
              <a:rPr lang="en-GB" sz="2000" dirty="0"/>
              <a:t> navigation, drafts</a:t>
            </a:r>
          </a:p>
          <a:p>
            <a:pPr marL="0" indent="0">
              <a:lnSpc>
                <a:spcPct val="150000"/>
              </a:lnSpc>
              <a:buNone/>
            </a:pPr>
            <a:endParaRPr lang="en-GB" sz="2000" dirty="0"/>
          </a:p>
          <a:p>
            <a:pPr>
              <a:lnSpc>
                <a:spcPct val="150000"/>
              </a:lnSpc>
            </a:pPr>
            <a:r>
              <a:rPr lang="en-GB" sz="2000" dirty="0"/>
              <a:t>Importance of understanding physiology within health and social care</a:t>
            </a:r>
          </a:p>
          <a:p>
            <a:pPr>
              <a:lnSpc>
                <a:spcPct val="150000"/>
              </a:lnSpc>
            </a:pPr>
            <a:endParaRPr lang="en-GB" sz="2000" dirty="0"/>
          </a:p>
          <a:p>
            <a:pPr>
              <a:lnSpc>
                <a:spcPct val="150000"/>
              </a:lnSpc>
            </a:pPr>
            <a:r>
              <a:rPr lang="en-GB" sz="2000" dirty="0"/>
              <a:t>Care monitoring and planning  </a:t>
            </a:r>
          </a:p>
          <a:p>
            <a:pPr marL="0" indent="0">
              <a:lnSpc>
                <a:spcPct val="150000"/>
              </a:lnSpc>
              <a:buNone/>
            </a:pPr>
            <a:endParaRPr lang="en-GB" sz="2000" dirty="0"/>
          </a:p>
          <a:p>
            <a:pPr>
              <a:lnSpc>
                <a:spcPct val="150000"/>
              </a:lnSpc>
            </a:pPr>
            <a:r>
              <a:rPr lang="en-GB" sz="2000" dirty="0"/>
              <a:t>Responsibilities of health and social care workers in relation to emergency health response </a:t>
            </a:r>
          </a:p>
          <a:p>
            <a:pPr>
              <a:lnSpc>
                <a:spcPct val="150000"/>
              </a:lnSpc>
            </a:pPr>
            <a:endParaRPr lang="en-GB" sz="2000" dirty="0"/>
          </a:p>
          <a:p>
            <a:pPr>
              <a:lnSpc>
                <a:spcPct val="150000"/>
              </a:lnSpc>
            </a:pPr>
            <a:r>
              <a:rPr lang="en-GB" sz="2000" dirty="0"/>
              <a:t>Introduction to cells and homeostasis </a:t>
            </a:r>
          </a:p>
        </p:txBody>
      </p:sp>
      <p:pic>
        <p:nvPicPr>
          <p:cNvPr id="5" name="Picture 4" descr="Desk with stethoscope and computer keyboard">
            <a:extLst>
              <a:ext uri="{FF2B5EF4-FFF2-40B4-BE49-F238E27FC236}">
                <a16:creationId xmlns:a16="http://schemas.microsoft.com/office/drawing/2014/main" id="{1EAF0EDB-2478-D187-3B35-2C95102FAFF9}"/>
              </a:ext>
            </a:extLst>
          </p:cNvPr>
          <p:cNvPicPr>
            <a:picLocks noChangeAspect="1"/>
          </p:cNvPicPr>
          <p:nvPr/>
        </p:nvPicPr>
        <p:blipFill rotWithShape="1">
          <a:blip r:embed="rId2"/>
          <a:srcRect l="35105" r="-1" b="-1"/>
          <a:stretch/>
        </p:blipFill>
        <p:spPr>
          <a:xfrm>
            <a:off x="8110331" y="10"/>
            <a:ext cx="4081670" cy="6857990"/>
          </a:xfrm>
          <a:prstGeom prst="rect">
            <a:avLst/>
          </a:prstGeom>
        </p:spPr>
      </p:pic>
    </p:spTree>
    <p:extLst>
      <p:ext uri="{BB962C8B-B14F-4D97-AF65-F5344CB8AC3E}">
        <p14:creationId xmlns:p14="http://schemas.microsoft.com/office/powerpoint/2010/main" val="537628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C2BFA-0DFF-D577-06F6-40FBBE164CBC}"/>
              </a:ext>
            </a:extLst>
          </p:cNvPr>
          <p:cNvSpPr>
            <a:spLocks noGrp="1"/>
          </p:cNvSpPr>
          <p:nvPr>
            <p:ph type="title"/>
          </p:nvPr>
        </p:nvSpPr>
        <p:spPr>
          <a:xfrm>
            <a:off x="1097280" y="571500"/>
            <a:ext cx="7230794" cy="857426"/>
          </a:xfrm>
        </p:spPr>
        <p:txBody>
          <a:bodyPr>
            <a:normAutofit fontScale="90000"/>
          </a:bodyPr>
          <a:lstStyle/>
          <a:p>
            <a:r>
              <a:rPr lang="en-GB" sz="3200" dirty="0"/>
              <a:t>Welcome to introduction to physiology </a:t>
            </a:r>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A3CEB1-F8F4-5269-B997-31DF747B0753}"/>
              </a:ext>
            </a:extLst>
          </p:cNvPr>
          <p:cNvSpPr>
            <a:spLocks noGrp="1"/>
          </p:cNvSpPr>
          <p:nvPr>
            <p:ph idx="1"/>
          </p:nvPr>
        </p:nvSpPr>
        <p:spPr>
          <a:xfrm>
            <a:off x="196947" y="1186683"/>
            <a:ext cx="8337451" cy="5545419"/>
          </a:xfrm>
        </p:spPr>
        <p:txBody>
          <a:bodyPr>
            <a:normAutofit lnSpcReduction="10000"/>
          </a:bodyPr>
          <a:lstStyle/>
          <a:p>
            <a:pPr>
              <a:lnSpc>
                <a:spcPct val="120000"/>
              </a:lnSpc>
            </a:pPr>
            <a:r>
              <a:rPr lang="en-GB" sz="2400" b="1" dirty="0"/>
              <a:t>The module aims </a:t>
            </a:r>
            <a:r>
              <a:rPr lang="en-GB" sz="2400" dirty="0"/>
              <a:t>to develop a holistic overview of the structure and functioning of the human body and how this informs the planning of care for individuals in health and care.</a:t>
            </a:r>
          </a:p>
          <a:p>
            <a:pPr>
              <a:lnSpc>
                <a:spcPct val="120000"/>
              </a:lnSpc>
            </a:pPr>
            <a:endParaRPr lang="en-GB" sz="2400" dirty="0"/>
          </a:p>
          <a:p>
            <a:pPr>
              <a:lnSpc>
                <a:spcPct val="120000"/>
              </a:lnSpc>
            </a:pPr>
            <a:r>
              <a:rPr lang="en-GB" sz="2400" b="1" dirty="0"/>
              <a:t>Upon the successful completion </a:t>
            </a:r>
            <a:r>
              <a:rPr lang="en-GB" sz="2400" dirty="0"/>
              <a:t>of this module, the student should be able to demonstrate critical understanding of the basic structure and healthy functioning of the human body, whilst analyse how routine data collected in health and social care is used.</a:t>
            </a:r>
          </a:p>
          <a:p>
            <a:pPr>
              <a:lnSpc>
                <a:spcPct val="120000"/>
              </a:lnSpc>
            </a:pPr>
            <a:endParaRPr lang="en-GB" sz="2400" dirty="0"/>
          </a:p>
          <a:p>
            <a:pPr>
              <a:lnSpc>
                <a:spcPct val="120000"/>
              </a:lnSpc>
            </a:pPr>
            <a:r>
              <a:rPr lang="en-GB" sz="2400" dirty="0"/>
              <a:t>The module will be delivered over 10 weeks</a:t>
            </a:r>
          </a:p>
          <a:p>
            <a:pPr>
              <a:lnSpc>
                <a:spcPct val="120000"/>
              </a:lnSpc>
            </a:pPr>
            <a:endParaRPr lang="en-GB" sz="2400" dirty="0"/>
          </a:p>
        </p:txBody>
      </p:sp>
      <p:pic>
        <p:nvPicPr>
          <p:cNvPr id="5" name="Picture 4" descr="White puzzle with one red piece">
            <a:extLst>
              <a:ext uri="{FF2B5EF4-FFF2-40B4-BE49-F238E27FC236}">
                <a16:creationId xmlns:a16="http://schemas.microsoft.com/office/drawing/2014/main" id="{5771B8DC-EB8B-59C2-362F-51597B8A6606}"/>
              </a:ext>
            </a:extLst>
          </p:cNvPr>
          <p:cNvPicPr>
            <a:picLocks noChangeAspect="1"/>
          </p:cNvPicPr>
          <p:nvPr/>
        </p:nvPicPr>
        <p:blipFill rotWithShape="1">
          <a:blip r:embed="rId2"/>
          <a:srcRect l="35802" r="34198"/>
          <a:stretch/>
        </p:blipFill>
        <p:spPr>
          <a:xfrm>
            <a:off x="8534400" y="10"/>
            <a:ext cx="3657601" cy="6857990"/>
          </a:xfrm>
          <a:prstGeom prst="rect">
            <a:avLst/>
          </a:prstGeom>
        </p:spPr>
      </p:pic>
    </p:spTree>
    <p:extLst>
      <p:ext uri="{BB962C8B-B14F-4D97-AF65-F5344CB8AC3E}">
        <p14:creationId xmlns:p14="http://schemas.microsoft.com/office/powerpoint/2010/main" val="2505745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8C05D-701D-D4B9-5B7F-CD30CBD724E2}"/>
              </a:ext>
            </a:extLst>
          </p:cNvPr>
          <p:cNvSpPr>
            <a:spLocks noGrp="1"/>
          </p:cNvSpPr>
          <p:nvPr>
            <p:ph type="title"/>
          </p:nvPr>
        </p:nvSpPr>
        <p:spPr>
          <a:xfrm>
            <a:off x="2029041" y="116084"/>
            <a:ext cx="9922764" cy="453760"/>
          </a:xfrm>
        </p:spPr>
        <p:txBody>
          <a:bodyPr>
            <a:noAutofit/>
          </a:bodyPr>
          <a:lstStyle/>
          <a:p>
            <a:r>
              <a:rPr lang="en-GB" sz="2800" dirty="0"/>
              <a:t>Module topics overview</a:t>
            </a:r>
          </a:p>
        </p:txBody>
      </p:sp>
      <p:sp>
        <p:nvSpPr>
          <p:cNvPr id="3" name="Content Placeholder 2">
            <a:extLst>
              <a:ext uri="{FF2B5EF4-FFF2-40B4-BE49-F238E27FC236}">
                <a16:creationId xmlns:a16="http://schemas.microsoft.com/office/drawing/2014/main" id="{D31B6A1D-410A-DF5B-C459-7CFB3BFC49FD}"/>
              </a:ext>
            </a:extLst>
          </p:cNvPr>
          <p:cNvSpPr>
            <a:spLocks noGrp="1"/>
          </p:cNvSpPr>
          <p:nvPr>
            <p:ph idx="1"/>
          </p:nvPr>
        </p:nvSpPr>
        <p:spPr>
          <a:xfrm>
            <a:off x="384313" y="795131"/>
            <a:ext cx="11661913" cy="6288156"/>
          </a:xfrm>
        </p:spPr>
        <p:txBody>
          <a:bodyPr>
            <a:normAutofit fontScale="92500"/>
          </a:bodyPr>
          <a:lstStyle/>
          <a:p>
            <a:r>
              <a:rPr lang="en-GB" dirty="0"/>
              <a:t> </a:t>
            </a:r>
            <a:r>
              <a:rPr lang="en-GB" sz="2000" b="1" dirty="0"/>
              <a:t>Body systems</a:t>
            </a:r>
            <a:r>
              <a:rPr lang="en-GB" sz="2000" dirty="0"/>
              <a:t>: main structures and functions of e.g. cardiovascular, respiratory, digestive, nervous, integumentary, </a:t>
            </a:r>
          </a:p>
          <a:p>
            <a:r>
              <a:rPr lang="en-GB" sz="2000" b="1" dirty="0"/>
              <a:t>Functioning</a:t>
            </a:r>
            <a:r>
              <a:rPr lang="en-GB" sz="2000" dirty="0"/>
              <a:t>: to maintain life (respiration, feeding </a:t>
            </a:r>
            <a:r>
              <a:rPr lang="en-GB" sz="2000" dirty="0" err="1"/>
              <a:t>ect</a:t>
            </a:r>
            <a:r>
              <a:rPr lang="en-GB" sz="2000" dirty="0"/>
              <a:t>); for other activities (sensory perception, movement, coordination)</a:t>
            </a:r>
          </a:p>
          <a:p>
            <a:r>
              <a:rPr lang="en-GB" sz="2000" dirty="0"/>
              <a:t> </a:t>
            </a:r>
            <a:r>
              <a:rPr lang="en-GB" sz="2000" b="1" dirty="0"/>
              <a:t>Metabolism: </a:t>
            </a:r>
            <a:r>
              <a:rPr lang="en-GB" sz="2000" dirty="0"/>
              <a:t>chemical nature of body activity for example</a:t>
            </a:r>
          </a:p>
          <a:p>
            <a:r>
              <a:rPr lang="en-GB" sz="2000" dirty="0"/>
              <a:t> </a:t>
            </a:r>
            <a:r>
              <a:rPr lang="en-GB" sz="2000" b="1" dirty="0"/>
              <a:t>Everyday activities</a:t>
            </a:r>
            <a:r>
              <a:rPr lang="en-GB" sz="2000" dirty="0"/>
              <a:t>: breathing, eating, excreting, physical activity</a:t>
            </a:r>
          </a:p>
          <a:p>
            <a:r>
              <a:rPr lang="en-GB" sz="2000" dirty="0"/>
              <a:t> </a:t>
            </a:r>
            <a:r>
              <a:rPr lang="en-GB" sz="2000" b="1" dirty="0"/>
              <a:t>Regulation of internal activities</a:t>
            </a:r>
            <a:r>
              <a:rPr lang="en-GB" sz="2000" dirty="0"/>
              <a:t>: regulation of e.g. body temperature, heart rate </a:t>
            </a:r>
            <a:r>
              <a:rPr lang="en-GB" sz="2000" dirty="0" err="1"/>
              <a:t>ect</a:t>
            </a:r>
            <a:endParaRPr lang="en-GB" sz="2000" dirty="0"/>
          </a:p>
          <a:p>
            <a:r>
              <a:rPr lang="en-GB" sz="2000" b="1" dirty="0"/>
              <a:t>Measures</a:t>
            </a:r>
            <a:r>
              <a:rPr lang="en-GB" sz="2000" dirty="0"/>
              <a:t>: as relevant </a:t>
            </a:r>
          </a:p>
          <a:p>
            <a:r>
              <a:rPr lang="en-GB" sz="2000" b="1" dirty="0"/>
              <a:t>Care</a:t>
            </a:r>
            <a:r>
              <a:rPr lang="en-GB" sz="2000" dirty="0"/>
              <a:t>: monitoring course of health/disorder/disease, care planning, care routines,</a:t>
            </a:r>
          </a:p>
          <a:p>
            <a:r>
              <a:rPr lang="en-GB" sz="2000" b="1" dirty="0"/>
              <a:t>Professionals involved</a:t>
            </a:r>
            <a:r>
              <a:rPr lang="en-GB" sz="2000" dirty="0"/>
              <a:t>, reporting data to professionals, recognising need for emergency responses</a:t>
            </a:r>
          </a:p>
          <a:p>
            <a:r>
              <a:rPr lang="en-GB" sz="2000" b="1" dirty="0"/>
              <a:t>Ethical considerations</a:t>
            </a:r>
            <a:r>
              <a:rPr lang="en-GB" sz="2000" dirty="0"/>
              <a:t>: when taking measures and using data e.g. individual rights, dignity, policy</a:t>
            </a:r>
          </a:p>
          <a:p>
            <a:r>
              <a:rPr lang="en-GB" sz="2000" b="1" dirty="0"/>
              <a:t>Health promotion </a:t>
            </a:r>
            <a:r>
              <a:rPr lang="en-GB" sz="2000" dirty="0"/>
              <a:t>and the role of health and social care in promoting health and wellbeing. </a:t>
            </a:r>
          </a:p>
        </p:txBody>
      </p:sp>
    </p:spTree>
    <p:extLst>
      <p:ext uri="{BB962C8B-B14F-4D97-AF65-F5344CB8AC3E}">
        <p14:creationId xmlns:p14="http://schemas.microsoft.com/office/powerpoint/2010/main" val="476972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8D5A-2D6C-16E3-6EEB-9088FB09BE8C}"/>
              </a:ext>
            </a:extLst>
          </p:cNvPr>
          <p:cNvSpPr>
            <a:spLocks noGrp="1"/>
          </p:cNvSpPr>
          <p:nvPr>
            <p:ph type="title"/>
          </p:nvPr>
        </p:nvSpPr>
        <p:spPr>
          <a:xfrm>
            <a:off x="1088136" y="731520"/>
            <a:ext cx="9922764" cy="844062"/>
          </a:xfrm>
        </p:spPr>
        <p:txBody>
          <a:bodyPr/>
          <a:lstStyle/>
          <a:p>
            <a:r>
              <a:rPr lang="en-GB" dirty="0"/>
              <a:t>Assignments  </a:t>
            </a:r>
          </a:p>
        </p:txBody>
      </p:sp>
      <p:graphicFrame>
        <p:nvGraphicFramePr>
          <p:cNvPr id="5" name="Content Placeholder 2">
            <a:extLst>
              <a:ext uri="{FF2B5EF4-FFF2-40B4-BE49-F238E27FC236}">
                <a16:creationId xmlns:a16="http://schemas.microsoft.com/office/drawing/2014/main" id="{40C8C1A0-F422-C269-AA7C-DE54115C2E71}"/>
              </a:ext>
            </a:extLst>
          </p:cNvPr>
          <p:cNvGraphicFramePr>
            <a:graphicFrameLocks noGrp="1"/>
          </p:cNvGraphicFramePr>
          <p:nvPr>
            <p:ph idx="1"/>
            <p:extLst>
              <p:ext uri="{D42A27DB-BD31-4B8C-83A1-F6EECF244321}">
                <p14:modId xmlns:p14="http://schemas.microsoft.com/office/powerpoint/2010/main" val="3775606094"/>
              </p:ext>
            </p:extLst>
          </p:nvPr>
        </p:nvGraphicFramePr>
        <p:xfrm>
          <a:off x="225083" y="2025748"/>
          <a:ext cx="10785817" cy="42607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5490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BAB60E1-3066-43D0-BDD2-96DC8AC58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67FB93-E092-450C-8675-960F10D5C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2EAC8FB1-FA9B-9212-ACDF-A8DB765B09B0}"/>
              </a:ext>
            </a:extLst>
          </p:cNvPr>
          <p:cNvPicPr>
            <a:picLocks noChangeAspect="1"/>
          </p:cNvPicPr>
          <p:nvPr/>
        </p:nvPicPr>
        <p:blipFill rotWithShape="1">
          <a:blip r:embed="rId2">
            <a:alphaModFix amt="60000"/>
          </a:blip>
          <a:srcRect t="13324" b="1770"/>
          <a:stretch/>
        </p:blipFill>
        <p:spPr>
          <a:xfrm>
            <a:off x="20" y="10"/>
            <a:ext cx="12191979" cy="6857989"/>
          </a:xfrm>
          <a:prstGeom prst="rect">
            <a:avLst/>
          </a:prstGeom>
        </p:spPr>
      </p:pic>
      <p:sp>
        <p:nvSpPr>
          <p:cNvPr id="2" name="Title 1">
            <a:extLst>
              <a:ext uri="{FF2B5EF4-FFF2-40B4-BE49-F238E27FC236}">
                <a16:creationId xmlns:a16="http://schemas.microsoft.com/office/drawing/2014/main" id="{9C7336A2-E45E-72DC-9910-500778587135}"/>
              </a:ext>
            </a:extLst>
          </p:cNvPr>
          <p:cNvSpPr>
            <a:spLocks noGrp="1"/>
          </p:cNvSpPr>
          <p:nvPr>
            <p:ph type="title"/>
          </p:nvPr>
        </p:nvSpPr>
        <p:spPr>
          <a:xfrm>
            <a:off x="2997703" y="257196"/>
            <a:ext cx="7000787" cy="1820488"/>
          </a:xfrm>
        </p:spPr>
        <p:txBody>
          <a:bodyPr>
            <a:normAutofit/>
          </a:bodyPr>
          <a:lstStyle/>
          <a:p>
            <a:r>
              <a:rPr lang="en-GB" sz="2800" dirty="0">
                <a:solidFill>
                  <a:srgbClr val="FFFFFF"/>
                </a:solidFill>
              </a:rPr>
              <a:t>Moodle and independent study  </a:t>
            </a:r>
          </a:p>
        </p:txBody>
      </p:sp>
      <p:cxnSp>
        <p:nvCxnSpPr>
          <p:cNvPr id="20" name="Straight Connector 19">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3881"/>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5E0EE6-5062-F45A-6E0D-C1687085CC4F}"/>
              </a:ext>
            </a:extLst>
          </p:cNvPr>
          <p:cNvSpPr>
            <a:spLocks noGrp="1"/>
          </p:cNvSpPr>
          <p:nvPr>
            <p:ph idx="1"/>
          </p:nvPr>
        </p:nvSpPr>
        <p:spPr>
          <a:xfrm>
            <a:off x="516835" y="2208627"/>
            <a:ext cx="11357113" cy="4392177"/>
          </a:xfrm>
        </p:spPr>
        <p:txBody>
          <a:bodyPr anchor="b">
            <a:normAutofit/>
          </a:bodyPr>
          <a:lstStyle/>
          <a:p>
            <a:pPr>
              <a:lnSpc>
                <a:spcPct val="150000"/>
              </a:lnSpc>
            </a:pPr>
            <a:r>
              <a:rPr lang="en-GB" sz="2000" dirty="0">
                <a:solidFill>
                  <a:srgbClr val="FFFFFF"/>
                </a:solidFill>
              </a:rPr>
              <a:t>You can </a:t>
            </a:r>
            <a:r>
              <a:rPr lang="en-GB" sz="2000" b="1" dirty="0">
                <a:solidFill>
                  <a:srgbClr val="FFFFFF"/>
                </a:solidFill>
              </a:rPr>
              <a:t>access</a:t>
            </a:r>
            <a:r>
              <a:rPr lang="en-GB" sz="2000" dirty="0">
                <a:solidFill>
                  <a:srgbClr val="FFFFFF"/>
                </a:solidFill>
              </a:rPr>
              <a:t> assignment briefs, Turnitin, and content including activities via </a:t>
            </a:r>
            <a:r>
              <a:rPr lang="en-GB" sz="2000" dirty="0" err="1">
                <a:solidFill>
                  <a:srgbClr val="FFFFFF"/>
                </a:solidFill>
              </a:rPr>
              <a:t>moodle</a:t>
            </a:r>
            <a:r>
              <a:rPr lang="en-GB" sz="2000" dirty="0">
                <a:solidFill>
                  <a:srgbClr val="FFFFFF"/>
                </a:solidFill>
              </a:rPr>
              <a:t>.</a:t>
            </a:r>
          </a:p>
          <a:p>
            <a:pPr>
              <a:lnSpc>
                <a:spcPct val="150000"/>
              </a:lnSpc>
            </a:pPr>
            <a:endParaRPr lang="en-GB" sz="2000" dirty="0">
              <a:solidFill>
                <a:srgbClr val="FFFFFF"/>
              </a:solidFill>
            </a:endParaRPr>
          </a:p>
          <a:p>
            <a:pPr>
              <a:lnSpc>
                <a:spcPct val="150000"/>
              </a:lnSpc>
            </a:pPr>
            <a:r>
              <a:rPr lang="en-GB" sz="2000" b="1" dirty="0">
                <a:solidFill>
                  <a:srgbClr val="FFFFFF"/>
                </a:solidFill>
              </a:rPr>
              <a:t>Moodle should be treated as a hub</a:t>
            </a:r>
            <a:r>
              <a:rPr lang="en-GB" sz="2000" dirty="0">
                <a:solidFill>
                  <a:srgbClr val="FFFFFF"/>
                </a:solidFill>
              </a:rPr>
              <a:t>, meaning that you should in level 5 be independently  identifying areas that require further independent study. Familiarising yourself and navigating your way around </a:t>
            </a:r>
            <a:r>
              <a:rPr lang="en-GB" sz="2000" dirty="0" err="1">
                <a:solidFill>
                  <a:srgbClr val="FFFFFF"/>
                </a:solidFill>
              </a:rPr>
              <a:t>moodle</a:t>
            </a:r>
            <a:r>
              <a:rPr lang="en-GB" sz="2000" dirty="0">
                <a:solidFill>
                  <a:srgbClr val="FFFFFF"/>
                </a:solidFill>
              </a:rPr>
              <a:t> will support development of your research and study skills, including developing your knowledge, understanding and progression.</a:t>
            </a:r>
          </a:p>
        </p:txBody>
      </p:sp>
    </p:spTree>
    <p:extLst>
      <p:ext uri="{BB962C8B-B14F-4D97-AF65-F5344CB8AC3E}">
        <p14:creationId xmlns:p14="http://schemas.microsoft.com/office/powerpoint/2010/main" val="673398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2145F0-5149-412D-9A3F-1E3051B3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F25C5-DD9C-9B01-B9B4-8EFAAD4D96A9}"/>
              </a:ext>
            </a:extLst>
          </p:cNvPr>
          <p:cNvSpPr>
            <a:spLocks noGrp="1"/>
          </p:cNvSpPr>
          <p:nvPr>
            <p:ph type="title"/>
          </p:nvPr>
        </p:nvSpPr>
        <p:spPr>
          <a:xfrm>
            <a:off x="1090940" y="1097279"/>
            <a:ext cx="10529560" cy="1225587"/>
          </a:xfrm>
        </p:spPr>
        <p:txBody>
          <a:bodyPr>
            <a:normAutofit/>
          </a:bodyPr>
          <a:lstStyle/>
          <a:p>
            <a:r>
              <a:rPr lang="en-GB" sz="4000"/>
              <a:t>Drafts </a:t>
            </a:r>
          </a:p>
        </p:txBody>
      </p:sp>
      <p:cxnSp>
        <p:nvCxnSpPr>
          <p:cNvPr id="12" name="Straight Connector 11">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5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815CA3-F7B4-7894-74AE-D96482298312}"/>
              </a:ext>
            </a:extLst>
          </p:cNvPr>
          <p:cNvSpPr>
            <a:spLocks noGrp="1"/>
          </p:cNvSpPr>
          <p:nvPr>
            <p:ph idx="1"/>
          </p:nvPr>
        </p:nvSpPr>
        <p:spPr>
          <a:xfrm>
            <a:off x="478302" y="2455816"/>
            <a:ext cx="7040372" cy="3830683"/>
          </a:xfrm>
        </p:spPr>
        <p:txBody>
          <a:bodyPr anchor="t">
            <a:normAutofit fontScale="92500" lnSpcReduction="10000"/>
          </a:bodyPr>
          <a:lstStyle/>
          <a:p>
            <a:r>
              <a:rPr lang="en-GB" sz="2400" dirty="0"/>
              <a:t>Opportunity to work on assignments and access feedback of drafts will be allocated by your lecturer, </a:t>
            </a:r>
          </a:p>
          <a:p>
            <a:pPr marL="0" indent="0">
              <a:buNone/>
            </a:pPr>
            <a:endParaRPr lang="en-GB" sz="2400" dirty="0"/>
          </a:p>
          <a:p>
            <a:r>
              <a:rPr lang="en-GB" sz="2400" dirty="0"/>
              <a:t>Dates and times in advance will be provided by your lecturer to ensure that you are prepared to access this support.</a:t>
            </a:r>
          </a:p>
          <a:p>
            <a:r>
              <a:rPr lang="en-GB" dirty="0"/>
              <a:t> </a:t>
            </a:r>
          </a:p>
          <a:p>
            <a:endParaRPr lang="en-GB" dirty="0"/>
          </a:p>
          <a:p>
            <a:endParaRPr lang="en-GB" dirty="0"/>
          </a:p>
        </p:txBody>
      </p:sp>
      <p:pic>
        <p:nvPicPr>
          <p:cNvPr id="7" name="Graphic 6" descr="Classroom">
            <a:extLst>
              <a:ext uri="{FF2B5EF4-FFF2-40B4-BE49-F238E27FC236}">
                <a16:creationId xmlns:a16="http://schemas.microsoft.com/office/drawing/2014/main" id="{7F5DB533-A5E8-3960-66E7-13053BDD01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18674" y="2455816"/>
            <a:ext cx="3830684" cy="3830684"/>
          </a:xfrm>
          <a:prstGeom prst="rect">
            <a:avLst/>
          </a:prstGeom>
        </p:spPr>
      </p:pic>
    </p:spTree>
    <p:extLst>
      <p:ext uri="{BB962C8B-B14F-4D97-AF65-F5344CB8AC3E}">
        <p14:creationId xmlns:p14="http://schemas.microsoft.com/office/powerpoint/2010/main" val="4060611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F96187D8-B32D-4D1A-8C48-A15933DDC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radiologic figure of a skeleton">
            <a:extLst>
              <a:ext uri="{FF2B5EF4-FFF2-40B4-BE49-F238E27FC236}">
                <a16:creationId xmlns:a16="http://schemas.microsoft.com/office/drawing/2014/main" id="{C7BDAC75-3C5D-74C0-1974-6BC6C10EB04F}"/>
              </a:ext>
            </a:extLst>
          </p:cNvPr>
          <p:cNvPicPr>
            <a:picLocks noChangeAspect="1"/>
          </p:cNvPicPr>
          <p:nvPr/>
        </p:nvPicPr>
        <p:blipFill rotWithShape="1">
          <a:blip r:embed="rId2">
            <a:alphaModFix/>
          </a:blip>
          <a:srcRect t="14264" b="830"/>
          <a:stretch/>
        </p:blipFill>
        <p:spPr>
          <a:xfrm>
            <a:off x="20" y="10"/>
            <a:ext cx="12191979" cy="6857990"/>
          </a:xfrm>
          <a:prstGeom prst="rect">
            <a:avLst/>
          </a:prstGeom>
        </p:spPr>
      </p:pic>
      <p:sp>
        <p:nvSpPr>
          <p:cNvPr id="12" name="Rectangle 11">
            <a:extLst>
              <a:ext uri="{FF2B5EF4-FFF2-40B4-BE49-F238E27FC236}">
                <a16:creationId xmlns:a16="http://schemas.microsoft.com/office/drawing/2014/main" id="{D019BB32-A409-4C93-9090-8BDDC45E5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657600"/>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82D1E-4FC2-849D-FC56-A28CA5E28ABB}"/>
              </a:ext>
            </a:extLst>
          </p:cNvPr>
          <p:cNvSpPr>
            <a:spLocks noGrp="1"/>
          </p:cNvSpPr>
          <p:nvPr>
            <p:ph type="title"/>
          </p:nvPr>
        </p:nvSpPr>
        <p:spPr>
          <a:xfrm>
            <a:off x="1074314" y="1088571"/>
            <a:ext cx="9958356" cy="2050908"/>
          </a:xfrm>
        </p:spPr>
        <p:txBody>
          <a:bodyPr vert="horz" lIns="91440" tIns="45720" rIns="91440" bIns="45720" rtlCol="0" anchor="t">
            <a:normAutofit/>
          </a:bodyPr>
          <a:lstStyle/>
          <a:p>
            <a:r>
              <a:rPr lang="en-US" sz="4000" cap="all">
                <a:solidFill>
                  <a:srgbClr val="FFFFFF"/>
                </a:solidFill>
              </a:rPr>
              <a:t>Introduction to anatomy and physiology </a:t>
            </a:r>
          </a:p>
        </p:txBody>
      </p:sp>
      <p:cxnSp>
        <p:nvCxnSpPr>
          <p:cNvPr id="14" name="Straight Connector 13">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97558"/>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74ED70DB-1943-4E5C-A1B6-D49DFE440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677195"/>
            <a:ext cx="12192000" cy="2180805"/>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357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F429514C-EB66-47DF-87D6-ED909BA42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C1268-C115-7856-DAEA-EF7D19C0BE10}"/>
              </a:ext>
            </a:extLst>
          </p:cNvPr>
          <p:cNvSpPr>
            <a:spLocks noGrp="1"/>
          </p:cNvSpPr>
          <p:nvPr>
            <p:ph type="title"/>
          </p:nvPr>
        </p:nvSpPr>
        <p:spPr>
          <a:xfrm>
            <a:off x="1090940" y="2228634"/>
            <a:ext cx="7443460" cy="2269619"/>
          </a:xfrm>
        </p:spPr>
        <p:txBody>
          <a:bodyPr vert="horz" lIns="91440" tIns="45720" rIns="91440" bIns="45720" rtlCol="0" anchor="t">
            <a:normAutofit/>
          </a:bodyPr>
          <a:lstStyle/>
          <a:p>
            <a:r>
              <a:rPr lang="en-US" sz="4000" cap="all" dirty="0"/>
              <a:t>What is anatomy?</a:t>
            </a:r>
          </a:p>
        </p:txBody>
      </p:sp>
      <p:cxnSp>
        <p:nvCxnSpPr>
          <p:cNvPr id="20" name="Straight Connector 19">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408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2801E-95B2-CB91-05F1-634C40DF8318}"/>
              </a:ext>
            </a:extLst>
          </p:cNvPr>
          <p:cNvSpPr>
            <a:spLocks noGrp="1"/>
          </p:cNvSpPr>
          <p:nvPr>
            <p:ph type="title"/>
          </p:nvPr>
        </p:nvSpPr>
        <p:spPr>
          <a:xfrm>
            <a:off x="1091203" y="1069848"/>
            <a:ext cx="6308775" cy="2049620"/>
          </a:xfrm>
        </p:spPr>
        <p:txBody>
          <a:bodyPr>
            <a:normAutofit/>
          </a:bodyPr>
          <a:lstStyle/>
          <a:p>
            <a:r>
              <a:rPr lang="en-GB" sz="6000"/>
              <a:t>Anatomy </a:t>
            </a:r>
            <a:br>
              <a:rPr lang="en-GB" sz="6000"/>
            </a:br>
            <a:endParaRPr lang="en-GB" sz="6000"/>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254DB4-60F4-DE9A-755A-FE62C776EE94}"/>
              </a:ext>
            </a:extLst>
          </p:cNvPr>
          <p:cNvSpPr>
            <a:spLocks noGrp="1"/>
          </p:cNvSpPr>
          <p:nvPr>
            <p:ph idx="1"/>
          </p:nvPr>
        </p:nvSpPr>
        <p:spPr>
          <a:xfrm>
            <a:off x="478302" y="2222696"/>
            <a:ext cx="6842974" cy="4063804"/>
          </a:xfrm>
        </p:spPr>
        <p:txBody>
          <a:bodyPr>
            <a:normAutofit/>
          </a:bodyPr>
          <a:lstStyle/>
          <a:p>
            <a:r>
              <a:rPr lang="en-GB" sz="2000" dirty="0">
                <a:effectLst/>
                <a:latin typeface="Arial" panose="020B0604020202020204" pitchFamily="34" charset="0"/>
                <a:ea typeface="DengXian" panose="02010600030101010101" pitchFamily="2" charset="-122"/>
              </a:rPr>
              <a:t>Anatomy is the branch of biology that </a:t>
            </a:r>
            <a:r>
              <a:rPr lang="en-GB" sz="2000" b="1" dirty="0">
                <a:effectLst/>
                <a:latin typeface="Arial" panose="020B0604020202020204" pitchFamily="34" charset="0"/>
                <a:ea typeface="DengXian" panose="02010600030101010101" pitchFamily="2" charset="-122"/>
              </a:rPr>
              <a:t>studies the structures of the body</a:t>
            </a:r>
            <a:r>
              <a:rPr lang="en-GB" sz="2000" dirty="0">
                <a:effectLst/>
                <a:latin typeface="Arial" panose="020B0604020202020204" pitchFamily="34" charset="0"/>
                <a:ea typeface="DengXian" panose="02010600030101010101" pitchFamily="2" charset="-122"/>
              </a:rPr>
              <a:t> and how those structures work together. </a:t>
            </a:r>
          </a:p>
          <a:p>
            <a:pPr marL="0" indent="0">
              <a:buNone/>
            </a:pPr>
            <a:endParaRPr lang="en-GB" sz="2000" dirty="0">
              <a:effectLst/>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It includes the study of the physical body, such as its organs and systems, as well as the anatomical relationships between body parts.</a:t>
            </a:r>
          </a:p>
          <a:p>
            <a:pPr marL="0" indent="0">
              <a:buNone/>
            </a:pPr>
            <a:endParaRPr lang="en-GB" dirty="0"/>
          </a:p>
        </p:txBody>
      </p:sp>
      <p:pic>
        <p:nvPicPr>
          <p:cNvPr id="5" name="Picture 4" descr="Computer Generated Lights">
            <a:extLst>
              <a:ext uri="{FF2B5EF4-FFF2-40B4-BE49-F238E27FC236}">
                <a16:creationId xmlns:a16="http://schemas.microsoft.com/office/drawing/2014/main" id="{CCFA7CAB-C08E-5923-E2AC-DE86880FBD7B}"/>
              </a:ext>
            </a:extLst>
          </p:cNvPr>
          <p:cNvPicPr>
            <a:picLocks noChangeAspect="1"/>
          </p:cNvPicPr>
          <p:nvPr/>
        </p:nvPicPr>
        <p:blipFill rotWithShape="1">
          <a:blip r:embed="rId2"/>
          <a:srcRect l="24992" r="35542"/>
          <a:stretch/>
        </p:blipFill>
        <p:spPr>
          <a:xfrm>
            <a:off x="8534400" y="10"/>
            <a:ext cx="3657601" cy="6857990"/>
          </a:xfrm>
          <a:prstGeom prst="rect">
            <a:avLst/>
          </a:prstGeom>
        </p:spPr>
      </p:pic>
    </p:spTree>
    <p:extLst>
      <p:ext uri="{BB962C8B-B14F-4D97-AF65-F5344CB8AC3E}">
        <p14:creationId xmlns:p14="http://schemas.microsoft.com/office/powerpoint/2010/main" val="3153799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F429514C-EB66-47DF-87D6-ED909BA42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30641-102D-2C61-1709-B2CA3893AEFB}"/>
              </a:ext>
            </a:extLst>
          </p:cNvPr>
          <p:cNvSpPr>
            <a:spLocks noGrp="1"/>
          </p:cNvSpPr>
          <p:nvPr>
            <p:ph type="title"/>
          </p:nvPr>
        </p:nvSpPr>
        <p:spPr>
          <a:xfrm>
            <a:off x="1090940" y="2228634"/>
            <a:ext cx="7443460" cy="2269619"/>
          </a:xfrm>
        </p:spPr>
        <p:txBody>
          <a:bodyPr vert="horz" lIns="91440" tIns="45720" rIns="91440" bIns="45720" rtlCol="0" anchor="t">
            <a:normAutofit/>
          </a:bodyPr>
          <a:lstStyle/>
          <a:p>
            <a:r>
              <a:rPr lang="en-US" sz="4000" cap="all"/>
              <a:t>What is physiology?</a:t>
            </a:r>
          </a:p>
        </p:txBody>
      </p:sp>
      <p:cxnSp>
        <p:nvCxnSpPr>
          <p:cNvPr id="11" name="Straight Connector 10">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260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24D45-F3B6-4847-3E18-34CC6DC08A6D}"/>
              </a:ext>
            </a:extLst>
          </p:cNvPr>
          <p:cNvSpPr>
            <a:spLocks noGrp="1"/>
          </p:cNvSpPr>
          <p:nvPr>
            <p:ph type="title"/>
          </p:nvPr>
        </p:nvSpPr>
        <p:spPr>
          <a:xfrm>
            <a:off x="1091203" y="1069848"/>
            <a:ext cx="6308775" cy="2049620"/>
          </a:xfrm>
        </p:spPr>
        <p:txBody>
          <a:bodyPr>
            <a:normAutofit/>
          </a:bodyPr>
          <a:lstStyle/>
          <a:p>
            <a:r>
              <a:rPr lang="en-GB" sz="6000"/>
              <a:t>Physiology </a:t>
            </a:r>
          </a:p>
        </p:txBody>
      </p:sp>
      <p:cxnSp>
        <p:nvCxnSpPr>
          <p:cNvPr id="18" name="Straight Connector 17">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9AE622-3E72-CC63-9E04-39727FD6E9D8}"/>
              </a:ext>
            </a:extLst>
          </p:cNvPr>
          <p:cNvSpPr>
            <a:spLocks noGrp="1"/>
          </p:cNvSpPr>
          <p:nvPr>
            <p:ph idx="1"/>
          </p:nvPr>
        </p:nvSpPr>
        <p:spPr>
          <a:xfrm>
            <a:off x="239151" y="2264898"/>
            <a:ext cx="8060787" cy="4021602"/>
          </a:xfrm>
        </p:spPr>
        <p:txBody>
          <a:bodyPr>
            <a:normAutofit/>
          </a:bodyPr>
          <a:lstStyle/>
          <a:p>
            <a:pPr>
              <a:lnSpc>
                <a:spcPct val="120000"/>
              </a:lnSpc>
            </a:pPr>
            <a:r>
              <a:rPr lang="en-GB" sz="2000" dirty="0">
                <a:effectLst/>
                <a:latin typeface="Arial" panose="020B0604020202020204" pitchFamily="34" charset="0"/>
                <a:ea typeface="DengXian" panose="02010600030101010101" pitchFamily="2" charset="-122"/>
              </a:rPr>
              <a:t>Anatomy is often studied in conjunction with physiology, </a:t>
            </a:r>
          </a:p>
          <a:p>
            <a:pPr>
              <a:lnSpc>
                <a:spcPct val="120000"/>
              </a:lnSpc>
            </a:pPr>
            <a:endParaRPr lang="en-GB" sz="2000" dirty="0">
              <a:latin typeface="Arial" panose="020B0604020202020204" pitchFamily="34" charset="0"/>
              <a:ea typeface="DengXian" panose="02010600030101010101" pitchFamily="2" charset="-122"/>
            </a:endParaRPr>
          </a:p>
          <a:p>
            <a:pPr>
              <a:lnSpc>
                <a:spcPct val="120000"/>
              </a:lnSpc>
            </a:pPr>
            <a:r>
              <a:rPr lang="en-GB" sz="2000" dirty="0">
                <a:effectLst/>
                <a:latin typeface="Arial" panose="020B0604020202020204" pitchFamily="34" charset="0"/>
                <a:ea typeface="DengXian" panose="02010600030101010101" pitchFamily="2" charset="-122"/>
              </a:rPr>
              <a:t>which looks at the </a:t>
            </a:r>
            <a:r>
              <a:rPr lang="en-GB" sz="2000" b="1" dirty="0">
                <a:effectLst/>
                <a:latin typeface="Arial" panose="020B0604020202020204" pitchFamily="34" charset="0"/>
                <a:ea typeface="DengXian" panose="02010600030101010101" pitchFamily="2" charset="-122"/>
              </a:rPr>
              <a:t>function of the body’s structures </a:t>
            </a:r>
            <a:r>
              <a:rPr lang="en-GB" sz="2000" dirty="0">
                <a:effectLst/>
                <a:latin typeface="Arial" panose="020B0604020202020204" pitchFamily="34" charset="0"/>
                <a:ea typeface="DengXian" panose="02010600030101010101" pitchFamily="2" charset="-122"/>
              </a:rPr>
              <a:t>and the ways in which they interact with each other to keep the body functioning.</a:t>
            </a:r>
          </a:p>
          <a:p>
            <a:pPr>
              <a:lnSpc>
                <a:spcPct val="120000"/>
              </a:lnSpc>
            </a:pPr>
            <a:endParaRPr lang="en-GB" sz="2000" dirty="0">
              <a:latin typeface="Arial" panose="020B0604020202020204" pitchFamily="34" charset="0"/>
              <a:ea typeface="DengXian" panose="02010600030101010101" pitchFamily="2" charset="-122"/>
            </a:endParaRPr>
          </a:p>
        </p:txBody>
      </p:sp>
      <p:pic>
        <p:nvPicPr>
          <p:cNvPr id="5" name="Picture 4" descr="Close-up of purple cells">
            <a:extLst>
              <a:ext uri="{FF2B5EF4-FFF2-40B4-BE49-F238E27FC236}">
                <a16:creationId xmlns:a16="http://schemas.microsoft.com/office/drawing/2014/main" id="{DC6532D1-1DEB-9F75-E2AF-26EC27E450C0}"/>
              </a:ext>
            </a:extLst>
          </p:cNvPr>
          <p:cNvPicPr>
            <a:picLocks noChangeAspect="1"/>
          </p:cNvPicPr>
          <p:nvPr/>
        </p:nvPicPr>
        <p:blipFill rotWithShape="1">
          <a:blip r:embed="rId2"/>
          <a:srcRect l="32949" r="27051"/>
          <a:stretch/>
        </p:blipFill>
        <p:spPr>
          <a:xfrm>
            <a:off x="8534400" y="10"/>
            <a:ext cx="3657601" cy="6857990"/>
          </a:xfrm>
          <a:prstGeom prst="rect">
            <a:avLst/>
          </a:prstGeom>
        </p:spPr>
      </p:pic>
    </p:spTree>
    <p:extLst>
      <p:ext uri="{BB962C8B-B14F-4D97-AF65-F5344CB8AC3E}">
        <p14:creationId xmlns:p14="http://schemas.microsoft.com/office/powerpoint/2010/main" val="2243653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3CE54A2A-DF49-4800-82E7-3AF9353F8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Stethoscope">
            <a:extLst>
              <a:ext uri="{FF2B5EF4-FFF2-40B4-BE49-F238E27FC236}">
                <a16:creationId xmlns:a16="http://schemas.microsoft.com/office/drawing/2014/main" id="{8390F375-B18D-9D14-8FCC-05CBAEA904D0}"/>
              </a:ext>
            </a:extLst>
          </p:cNvPr>
          <p:cNvPicPr>
            <a:picLocks noChangeAspect="1"/>
          </p:cNvPicPr>
          <p:nvPr/>
        </p:nvPicPr>
        <p:blipFill rotWithShape="1">
          <a:blip r:embed="rId2">
            <a:alphaModFix/>
          </a:blip>
          <a:srcRect t="15730"/>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836D1C3F-3B56-4607-9BE3-5611009C2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571999"/>
            <a:ext cx="12192000" cy="2296389"/>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9F20272-3B4F-6A3B-D2BA-5C9FE5E57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29001"/>
          </a:xfrm>
          <a:prstGeom prst="rect">
            <a:avLst/>
          </a:prstGeom>
          <a:gradFill>
            <a:gsLst>
              <a:gs pos="0">
                <a:srgbClr val="000000">
                  <a:alpha val="36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2E683-E872-1AF3-7389-6ACCF6F77167}"/>
              </a:ext>
            </a:extLst>
          </p:cNvPr>
          <p:cNvSpPr>
            <a:spLocks noGrp="1"/>
          </p:cNvSpPr>
          <p:nvPr>
            <p:ph type="title"/>
          </p:nvPr>
        </p:nvSpPr>
        <p:spPr>
          <a:xfrm>
            <a:off x="1052146" y="1077626"/>
            <a:ext cx="9958754" cy="3317443"/>
          </a:xfrm>
        </p:spPr>
        <p:txBody>
          <a:bodyPr vert="horz" lIns="91440" tIns="45720" rIns="91440" bIns="45720" rtlCol="0" anchor="t">
            <a:normAutofit/>
          </a:bodyPr>
          <a:lstStyle/>
          <a:p>
            <a:r>
              <a:rPr lang="en-US" cap="all">
                <a:solidFill>
                  <a:srgbClr val="FFFFFF"/>
                </a:solidFill>
              </a:rPr>
              <a:t>Why is understanding physiology important within health and social care?</a:t>
            </a:r>
            <a:br>
              <a:rPr lang="en-US" cap="all">
                <a:solidFill>
                  <a:srgbClr val="FFFFFF"/>
                </a:solidFill>
              </a:rPr>
            </a:br>
            <a:endParaRPr lang="en-US" cap="all">
              <a:solidFill>
                <a:srgbClr val="FFFFFF"/>
              </a:solidFill>
            </a:endParaRPr>
          </a:p>
        </p:txBody>
      </p:sp>
      <p:cxnSp>
        <p:nvCxnSpPr>
          <p:cNvPr id="34" name="Straight Connector 33">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934"/>
            <a:ext cx="804195" cy="0"/>
          </a:xfrm>
          <a:prstGeom prst="line">
            <a:avLst/>
          </a:prstGeom>
          <a:ln w="1206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5335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F9A6-D86B-FAB2-95A8-978B75BCBEEA}"/>
              </a:ext>
            </a:extLst>
          </p:cNvPr>
          <p:cNvSpPr>
            <a:spLocks noGrp="1"/>
          </p:cNvSpPr>
          <p:nvPr>
            <p:ph type="title"/>
          </p:nvPr>
        </p:nvSpPr>
        <p:spPr/>
        <p:txBody>
          <a:bodyPr/>
          <a:lstStyle/>
          <a:p>
            <a:r>
              <a:rPr lang="en-GB" dirty="0"/>
              <a:t>Physiology in health and social care.</a:t>
            </a:r>
          </a:p>
        </p:txBody>
      </p:sp>
      <p:sp>
        <p:nvSpPr>
          <p:cNvPr id="3" name="Content Placeholder 2">
            <a:extLst>
              <a:ext uri="{FF2B5EF4-FFF2-40B4-BE49-F238E27FC236}">
                <a16:creationId xmlns:a16="http://schemas.microsoft.com/office/drawing/2014/main" id="{6E0848ED-CE22-84D2-C2B6-54617B480CB2}"/>
              </a:ext>
            </a:extLst>
          </p:cNvPr>
          <p:cNvSpPr>
            <a:spLocks noGrp="1"/>
          </p:cNvSpPr>
          <p:nvPr>
            <p:ph idx="1"/>
          </p:nvPr>
        </p:nvSpPr>
        <p:spPr>
          <a:xfrm>
            <a:off x="424071" y="2447777"/>
            <a:ext cx="11555894" cy="4218065"/>
          </a:xfrm>
        </p:spPr>
        <p:txBody>
          <a:bodyPr/>
          <a:lstStyle/>
          <a:p>
            <a:pPr marL="0" indent="0">
              <a:buNone/>
            </a:pPr>
            <a:r>
              <a:rPr lang="en-GB" sz="2000" dirty="0">
                <a:effectLst/>
                <a:latin typeface="Arial" panose="020B0604020202020204" pitchFamily="34" charset="0"/>
                <a:ea typeface="DengXian" panose="02010600030101010101" pitchFamily="2" charset="-122"/>
              </a:rPr>
              <a:t>Anatomy and physiology are important to the health and social care industry in many ways. Medical professionals and health care providers, such as nurses and social workers, must understand the anatomy and physiology of the body in order to provide effective care.</a:t>
            </a:r>
          </a:p>
          <a:p>
            <a:endParaRPr lang="en-GB" sz="2000" dirty="0">
              <a:effectLst/>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For example, nurses must be knowledgeable about the body’s systems and how they work together in order to be able to diagnose and treat illnesses and injuries.</a:t>
            </a:r>
          </a:p>
          <a:p>
            <a:r>
              <a:rPr lang="en-GB" sz="2000" dirty="0">
                <a:latin typeface="Arial" panose="020B0604020202020204" pitchFamily="34" charset="0"/>
                <a:ea typeface="DengXian" panose="02010600030101010101" pitchFamily="2" charset="-122"/>
              </a:rPr>
              <a:t>Care workers are responsible for monitoring and reporting certain peoples health often via signs and symptoms, whilst understanding physiology also develops understanding of heath issues including health promotion and healthy behaviours.</a:t>
            </a:r>
            <a:endParaRPr lang="en-GB" sz="2000" dirty="0"/>
          </a:p>
          <a:p>
            <a:endParaRPr lang="en-GB" dirty="0"/>
          </a:p>
        </p:txBody>
      </p:sp>
    </p:spTree>
    <p:extLst>
      <p:ext uri="{BB962C8B-B14F-4D97-AF65-F5344CB8AC3E}">
        <p14:creationId xmlns:p14="http://schemas.microsoft.com/office/powerpoint/2010/main" val="3378357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49EF8-2567-54F6-88BF-EC8013C2D613}"/>
              </a:ext>
            </a:extLst>
          </p:cNvPr>
          <p:cNvSpPr>
            <a:spLocks noGrp="1"/>
          </p:cNvSpPr>
          <p:nvPr>
            <p:ph type="title"/>
          </p:nvPr>
        </p:nvSpPr>
        <p:spPr>
          <a:xfrm>
            <a:off x="1088136" y="571500"/>
            <a:ext cx="9922764" cy="1294228"/>
          </a:xfrm>
        </p:spPr>
        <p:txBody>
          <a:bodyPr/>
          <a:lstStyle/>
          <a:p>
            <a:r>
              <a:rPr lang="en-GB" dirty="0"/>
              <a:t>Physiology in health and social care- </a:t>
            </a:r>
            <a:r>
              <a:rPr lang="en-GB" i="1" dirty="0"/>
              <a:t>care monitoring and planning </a:t>
            </a:r>
          </a:p>
        </p:txBody>
      </p:sp>
      <p:sp>
        <p:nvSpPr>
          <p:cNvPr id="3" name="Content Placeholder 2">
            <a:extLst>
              <a:ext uri="{FF2B5EF4-FFF2-40B4-BE49-F238E27FC236}">
                <a16:creationId xmlns:a16="http://schemas.microsoft.com/office/drawing/2014/main" id="{8801D61B-E65C-A1EF-0556-48854F10C3D4}"/>
              </a:ext>
            </a:extLst>
          </p:cNvPr>
          <p:cNvSpPr>
            <a:spLocks noGrp="1"/>
          </p:cNvSpPr>
          <p:nvPr>
            <p:ph idx="1"/>
          </p:nvPr>
        </p:nvSpPr>
        <p:spPr/>
        <p:txBody>
          <a:bodyPr/>
          <a:lstStyle/>
          <a:p>
            <a:pPr marL="0" indent="0">
              <a:lnSpc>
                <a:spcPct val="150000"/>
              </a:lnSpc>
              <a:spcAft>
                <a:spcPts val="800"/>
              </a:spcAft>
              <a:buNone/>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In the social work field, understanding anatomy and physiology can help workers better assess the needs of their clients.</a:t>
            </a:r>
          </a:p>
          <a:p>
            <a:pPr marL="0" indent="0">
              <a:lnSpc>
                <a:spcPct val="150000"/>
              </a:lnSpc>
              <a:spcAft>
                <a:spcPts val="800"/>
              </a:spcAft>
              <a:buNone/>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For example, a social worker might need to be aware of how different body functions and systems can be affected by stress, certain medications, or mental health issues.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315858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1436E-EF5E-2E67-6E44-C7AB8DEF25AC}"/>
              </a:ext>
            </a:extLst>
          </p:cNvPr>
          <p:cNvSpPr>
            <a:spLocks noGrp="1"/>
          </p:cNvSpPr>
          <p:nvPr>
            <p:ph type="title"/>
          </p:nvPr>
        </p:nvSpPr>
        <p:spPr/>
        <p:txBody>
          <a:bodyPr/>
          <a:lstStyle/>
          <a:p>
            <a:r>
              <a:rPr lang="en-GB" dirty="0"/>
              <a:t>Care monitoring and care planning </a:t>
            </a:r>
          </a:p>
        </p:txBody>
      </p:sp>
      <p:sp>
        <p:nvSpPr>
          <p:cNvPr id="3" name="Content Placeholder 2">
            <a:extLst>
              <a:ext uri="{FF2B5EF4-FFF2-40B4-BE49-F238E27FC236}">
                <a16:creationId xmlns:a16="http://schemas.microsoft.com/office/drawing/2014/main" id="{7E0EF6D5-C62B-0090-18AD-B5C7832D2F45}"/>
              </a:ext>
            </a:extLst>
          </p:cNvPr>
          <p:cNvSpPr>
            <a:spLocks noGrp="1"/>
          </p:cNvSpPr>
          <p:nvPr>
            <p:ph idx="1"/>
          </p:nvPr>
        </p:nvSpPr>
        <p:spPr>
          <a:xfrm>
            <a:off x="1088136" y="2063465"/>
            <a:ext cx="9922764" cy="4443352"/>
          </a:xfrm>
        </p:spPr>
        <p:txBody>
          <a:bodyPr>
            <a:normAutofit lnSpcReduction="10000"/>
          </a:bodyPr>
          <a:lstStyle/>
          <a:p>
            <a:r>
              <a:rPr lang="en-GB" sz="2400" b="1" dirty="0">
                <a:solidFill>
                  <a:srgbClr val="00B0F0"/>
                </a:solidFill>
              </a:rPr>
              <a:t>Discuss the following on your table/ group for 10 mins </a:t>
            </a:r>
            <a:r>
              <a:rPr lang="en-GB" sz="2400" dirty="0"/>
              <a:t>and note down your thoughts- </a:t>
            </a:r>
          </a:p>
          <a:p>
            <a:endParaRPr lang="en-GB" sz="2400" dirty="0"/>
          </a:p>
          <a:p>
            <a:r>
              <a:rPr lang="en-GB" sz="2400" dirty="0"/>
              <a:t>What is a care plan?- what might be in there?</a:t>
            </a:r>
          </a:p>
          <a:p>
            <a:r>
              <a:rPr lang="en-GB" sz="2400" dirty="0"/>
              <a:t>What are daily records for? What information might be in there?</a:t>
            </a:r>
          </a:p>
          <a:p>
            <a:r>
              <a:rPr lang="en-GB" sz="2400" dirty="0"/>
              <a:t>What is a risk assessment? What information might be in there?</a:t>
            </a:r>
          </a:p>
          <a:p>
            <a:pPr marL="0" indent="0">
              <a:buNone/>
            </a:pPr>
            <a:endParaRPr lang="en-GB" sz="2400" dirty="0"/>
          </a:p>
          <a:p>
            <a:r>
              <a:rPr lang="en-GB" sz="2400" b="1" dirty="0"/>
              <a:t>Prepare to feedback to class</a:t>
            </a:r>
          </a:p>
        </p:txBody>
      </p:sp>
    </p:spTree>
    <p:extLst>
      <p:ext uri="{BB962C8B-B14F-4D97-AF65-F5344CB8AC3E}">
        <p14:creationId xmlns:p14="http://schemas.microsoft.com/office/powerpoint/2010/main" val="748684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EAD53-2E8F-DB4C-6E0F-446E51B03F17}"/>
              </a:ext>
            </a:extLst>
          </p:cNvPr>
          <p:cNvSpPr>
            <a:spLocks noGrp="1"/>
          </p:cNvSpPr>
          <p:nvPr>
            <p:ph type="title"/>
          </p:nvPr>
        </p:nvSpPr>
        <p:spPr/>
        <p:txBody>
          <a:bodyPr/>
          <a:lstStyle/>
          <a:p>
            <a:r>
              <a:rPr lang="en-GB" dirty="0"/>
              <a:t>Care monitoring and care planning </a:t>
            </a:r>
          </a:p>
        </p:txBody>
      </p:sp>
      <p:sp>
        <p:nvSpPr>
          <p:cNvPr id="3" name="Content Placeholder 2">
            <a:extLst>
              <a:ext uri="{FF2B5EF4-FFF2-40B4-BE49-F238E27FC236}">
                <a16:creationId xmlns:a16="http://schemas.microsoft.com/office/drawing/2014/main" id="{073EF51A-D016-B61C-16B2-6F33027B300E}"/>
              </a:ext>
            </a:extLst>
          </p:cNvPr>
          <p:cNvSpPr>
            <a:spLocks noGrp="1"/>
          </p:cNvSpPr>
          <p:nvPr>
            <p:ph idx="1"/>
          </p:nvPr>
        </p:nvSpPr>
        <p:spPr/>
        <p:txBody>
          <a:bodyPr>
            <a:normAutofit/>
          </a:bodyPr>
          <a:lstStyle/>
          <a:p>
            <a:pPr>
              <a:lnSpc>
                <a:spcPct val="200000"/>
              </a:lnSpc>
            </a:pPr>
            <a:r>
              <a:rPr lang="en-GB" sz="2000" dirty="0">
                <a:effectLst/>
                <a:latin typeface="Arial" panose="020B0604020202020204" pitchFamily="34" charset="0"/>
                <a:ea typeface="DengXian" panose="02010600030101010101" pitchFamily="2" charset="-122"/>
              </a:rPr>
              <a:t>The purpose of care plans, risk assessments, and records in health and social care in England and the United Kingdom is to ensure that carers understand, plan for, and provide safe and appropriate care for the people they care for. </a:t>
            </a:r>
            <a:endParaRPr lang="en-GB" sz="2000" dirty="0"/>
          </a:p>
        </p:txBody>
      </p:sp>
    </p:spTree>
    <p:extLst>
      <p:ext uri="{BB962C8B-B14F-4D97-AF65-F5344CB8AC3E}">
        <p14:creationId xmlns:p14="http://schemas.microsoft.com/office/powerpoint/2010/main" val="1785027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E7243-36F2-C1DB-52C6-6A61B24B6281}"/>
              </a:ext>
            </a:extLst>
          </p:cNvPr>
          <p:cNvSpPr>
            <a:spLocks noGrp="1"/>
          </p:cNvSpPr>
          <p:nvPr>
            <p:ph type="title"/>
          </p:nvPr>
        </p:nvSpPr>
        <p:spPr>
          <a:xfrm>
            <a:off x="1088136" y="308240"/>
            <a:ext cx="9922764" cy="526520"/>
          </a:xfrm>
        </p:spPr>
        <p:txBody>
          <a:bodyPr>
            <a:normAutofit fontScale="90000"/>
          </a:bodyPr>
          <a:lstStyle/>
          <a:p>
            <a:r>
              <a:rPr lang="en-GB" dirty="0"/>
              <a:t>Care monitoring and care planning </a:t>
            </a:r>
          </a:p>
        </p:txBody>
      </p:sp>
      <p:sp>
        <p:nvSpPr>
          <p:cNvPr id="3" name="Content Placeholder 2">
            <a:extLst>
              <a:ext uri="{FF2B5EF4-FFF2-40B4-BE49-F238E27FC236}">
                <a16:creationId xmlns:a16="http://schemas.microsoft.com/office/drawing/2014/main" id="{7D5AE12F-6B7A-834A-39BC-BD7FE6787118}"/>
              </a:ext>
            </a:extLst>
          </p:cNvPr>
          <p:cNvSpPr>
            <a:spLocks noGrp="1"/>
          </p:cNvSpPr>
          <p:nvPr>
            <p:ph idx="1"/>
          </p:nvPr>
        </p:nvSpPr>
        <p:spPr>
          <a:xfrm>
            <a:off x="-1" y="1470990"/>
            <a:ext cx="12099235" cy="5387009"/>
          </a:xfrm>
        </p:spPr>
        <p:txBody>
          <a:bodyPr>
            <a:normAutofit/>
          </a:bodyPr>
          <a:lstStyle/>
          <a:p>
            <a:pPr>
              <a:lnSpc>
                <a:spcPct val="200000"/>
              </a:lnSpc>
            </a:pPr>
            <a:r>
              <a:rPr lang="en-GB" sz="2000" dirty="0">
                <a:effectLst/>
                <a:highlight>
                  <a:srgbClr val="00FFFF"/>
                </a:highlight>
                <a:latin typeface="Arial" panose="020B0604020202020204" pitchFamily="34" charset="0"/>
                <a:ea typeface="DengXian" panose="02010600030101010101" pitchFamily="2" charset="-122"/>
              </a:rPr>
              <a:t>Care plans </a:t>
            </a:r>
            <a:r>
              <a:rPr lang="en-GB" sz="2000" dirty="0">
                <a:highlight>
                  <a:srgbClr val="00FFFF"/>
                </a:highlight>
                <a:latin typeface="Arial" panose="020B0604020202020204" pitchFamily="34" charset="0"/>
                <a:ea typeface="DengXian" panose="02010600030101010101" pitchFamily="2" charset="-122"/>
              </a:rPr>
              <a:t>are a</a:t>
            </a:r>
            <a:r>
              <a:rPr lang="en-GB" sz="2000" dirty="0">
                <a:effectLst/>
                <a:latin typeface="Arial" panose="020B0604020202020204" pitchFamily="34" charset="0"/>
                <a:ea typeface="DengXian" panose="02010600030101010101" pitchFamily="2" charset="-122"/>
              </a:rPr>
              <a:t> written comprehensive document designed to set and identify individual current and long term appropriate goals of care, and the steps to be taken in order to achieve these goals. Care plans and daily records typically contain information about the individual being cared for, their medical histories, care needs, risks and safety measures, and any medications or treatments administered to provide guidance to a healthcare or social care provider about an individual's specific care needs, plans of action, and responses to various health issues. Care plans are essential for delivering person-</a:t>
            </a:r>
            <a:r>
              <a:rPr lang="en-GB" sz="2000" dirty="0" err="1">
                <a:effectLst/>
                <a:latin typeface="Arial" panose="020B0604020202020204" pitchFamily="34" charset="0"/>
                <a:ea typeface="DengXian" panose="02010600030101010101" pitchFamily="2" charset="-122"/>
              </a:rPr>
              <a:t>centered</a:t>
            </a:r>
            <a:r>
              <a:rPr lang="en-GB" sz="2000" dirty="0">
                <a:effectLst/>
                <a:latin typeface="Arial" panose="020B0604020202020204" pitchFamily="34" charset="0"/>
                <a:ea typeface="DengXian" panose="02010600030101010101" pitchFamily="2" charset="-122"/>
              </a:rPr>
              <a:t> care that meets the individual's physical, emotional, spiritual, and social needs.</a:t>
            </a:r>
          </a:p>
          <a:p>
            <a:pPr marL="0" indent="0">
              <a:buNone/>
            </a:pPr>
            <a:endParaRPr lang="en-GB" dirty="0">
              <a:latin typeface="Arial" panose="020B0604020202020204" pitchFamily="34" charset="0"/>
              <a:ea typeface="DengXian" panose="02010600030101010101" pitchFamily="2" charset="-122"/>
            </a:endParaRPr>
          </a:p>
        </p:txBody>
      </p:sp>
    </p:spTree>
    <p:extLst>
      <p:ext uri="{BB962C8B-B14F-4D97-AF65-F5344CB8AC3E}">
        <p14:creationId xmlns:p14="http://schemas.microsoft.com/office/powerpoint/2010/main" val="1880189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8D451B-204F-8AE7-4713-21E12831162C}"/>
              </a:ext>
            </a:extLst>
          </p:cNvPr>
          <p:cNvSpPr>
            <a:spLocks noGrp="1"/>
          </p:cNvSpPr>
          <p:nvPr>
            <p:ph idx="1"/>
          </p:nvPr>
        </p:nvSpPr>
        <p:spPr>
          <a:xfrm>
            <a:off x="1134618" y="1509639"/>
            <a:ext cx="9922764" cy="3838722"/>
          </a:xfrm>
        </p:spPr>
        <p:txBody>
          <a:bodyPr/>
          <a:lstStyle/>
          <a:p>
            <a:pPr>
              <a:lnSpc>
                <a:spcPct val="200000"/>
              </a:lnSpc>
            </a:pPr>
            <a:r>
              <a:rPr lang="en-GB" sz="2000" kern="100" dirty="0">
                <a:effectLst/>
                <a:highlight>
                  <a:srgbClr val="00FFFF"/>
                </a:highlight>
                <a:latin typeface="Arial" panose="020B0604020202020204" pitchFamily="34" charset="0"/>
                <a:ea typeface="DengXian" panose="02010600030101010101" pitchFamily="2" charset="-122"/>
                <a:cs typeface="Times New Roman" panose="02020603050405020304" pitchFamily="18" charset="0"/>
              </a:rPr>
              <a:t>The primary purpose of a care plan </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is to ensure that a patient or client is receiving an appropriate level of care and support. Care plans also provide caregivers with an easy-to-follow plan to ensure consistency in the care being provided. Care plans typically include goals for the client as well as instructions for particular treatments and interventions. Care plans are often tailored to the individual, taking into account their specific needs and preferences.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233078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1260-A0A5-6D24-1621-D83D303F4E08}"/>
              </a:ext>
            </a:extLst>
          </p:cNvPr>
          <p:cNvSpPr>
            <a:spLocks noGrp="1"/>
          </p:cNvSpPr>
          <p:nvPr>
            <p:ph type="title"/>
          </p:nvPr>
        </p:nvSpPr>
        <p:spPr>
          <a:xfrm>
            <a:off x="929110" y="571500"/>
            <a:ext cx="9922764" cy="685546"/>
          </a:xfrm>
        </p:spPr>
        <p:txBody>
          <a:bodyPr>
            <a:normAutofit/>
          </a:bodyPr>
          <a:lstStyle/>
          <a:p>
            <a:r>
              <a:rPr lang="en-GB" sz="3600" dirty="0"/>
              <a:t>Care monitoring and care planning </a:t>
            </a:r>
          </a:p>
        </p:txBody>
      </p:sp>
      <p:sp>
        <p:nvSpPr>
          <p:cNvPr id="3" name="Content Placeholder 2">
            <a:extLst>
              <a:ext uri="{FF2B5EF4-FFF2-40B4-BE49-F238E27FC236}">
                <a16:creationId xmlns:a16="http://schemas.microsoft.com/office/drawing/2014/main" id="{BD6C7959-146C-E08B-A60F-3092614CA1C4}"/>
              </a:ext>
            </a:extLst>
          </p:cNvPr>
          <p:cNvSpPr>
            <a:spLocks noGrp="1"/>
          </p:cNvSpPr>
          <p:nvPr>
            <p:ph idx="1"/>
          </p:nvPr>
        </p:nvSpPr>
        <p:spPr>
          <a:xfrm>
            <a:off x="463826" y="1257046"/>
            <a:ext cx="11449878" cy="5600954"/>
          </a:xfrm>
        </p:spPr>
        <p:txBody>
          <a:bodyPr>
            <a:normAutofit/>
          </a:bodyPr>
          <a:lstStyle/>
          <a:p>
            <a:pPr marL="0" indent="0">
              <a:lnSpc>
                <a:spcPct val="150000"/>
              </a:lnSpc>
              <a:buNone/>
            </a:pPr>
            <a:r>
              <a:rPr lang="en-GB" sz="2000" dirty="0">
                <a:effectLst/>
                <a:latin typeface="Arial" panose="020B0604020202020204" pitchFamily="34" charset="0"/>
                <a:ea typeface="DengXian" panose="02010600030101010101" pitchFamily="2" charset="-122"/>
              </a:rPr>
              <a:t>While </a:t>
            </a:r>
            <a:r>
              <a:rPr lang="en-GB" sz="2000" dirty="0">
                <a:effectLst/>
                <a:highlight>
                  <a:srgbClr val="00FFFF"/>
                </a:highlight>
                <a:latin typeface="Arial" panose="020B0604020202020204" pitchFamily="34" charset="0"/>
                <a:ea typeface="DengXian" panose="02010600030101010101" pitchFamily="2" charset="-122"/>
              </a:rPr>
              <a:t>risk assessments </a:t>
            </a:r>
            <a:r>
              <a:rPr lang="en-GB" sz="2000" dirty="0">
                <a:effectLst/>
                <a:latin typeface="Arial" panose="020B0604020202020204" pitchFamily="34" charset="0"/>
                <a:ea typeface="DengXian" panose="02010600030101010101" pitchFamily="2" charset="-122"/>
              </a:rPr>
              <a:t>are used to identify and record the risks associated with an individual's care. They help to determine the need for any protective interventions or barriers and can be used to indicate potential strategies to reduce or manage risks. </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Risk assessments are a part of many care plans, and are designed to help identify potential sources of harm or injury in </a:t>
            </a:r>
            <a:r>
              <a:rPr lang="en-GB" sz="2000" kern="100" dirty="0" err="1">
                <a:effectLst/>
                <a:latin typeface="Arial" panose="020B0604020202020204" pitchFamily="34" charset="0"/>
                <a:ea typeface="DengXian" panose="02010600030101010101" pitchFamily="2" charset="-122"/>
                <a:cs typeface="Times New Roman" panose="02020603050405020304" pitchFamily="18" charset="0"/>
              </a:rPr>
              <a:t>someones</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care.</a:t>
            </a:r>
          </a:p>
          <a:p>
            <a:pPr>
              <a:lnSpc>
                <a:spcPct val="150000"/>
              </a:lnSpc>
            </a:pPr>
            <a:endParaRPr lang="en-GB" sz="2000" kern="100" dirty="0">
              <a:latin typeface="Arial" panose="020B0604020202020204" pitchFamily="34" charset="0"/>
              <a:ea typeface="DengXian" panose="02010600030101010101" pitchFamily="2" charset="-122"/>
              <a:cs typeface="Times New Roman" panose="02020603050405020304" pitchFamily="18" charset="0"/>
            </a:endParaRPr>
          </a:p>
          <a:p>
            <a:pPr marL="0" indent="0">
              <a:lnSpc>
                <a:spcPct val="150000"/>
              </a:lnSpc>
              <a:buNone/>
            </a:pPr>
            <a:r>
              <a:rPr lang="en-GB" sz="2000" dirty="0">
                <a:effectLst/>
                <a:latin typeface="Arial" panose="020B0604020202020204" pitchFamily="34" charset="0"/>
                <a:ea typeface="DengXian" panose="02010600030101010101" pitchFamily="2" charset="-122"/>
              </a:rPr>
              <a:t> They are typically team-based and involve an assessment of an individual's health, environment, lifestyle, and/or </a:t>
            </a:r>
            <a:r>
              <a:rPr lang="en-GB" sz="2000" dirty="0" err="1">
                <a:effectLst/>
                <a:latin typeface="Arial" panose="020B0604020202020204" pitchFamily="34" charset="0"/>
                <a:ea typeface="DengXian" panose="02010600030101010101" pitchFamily="2" charset="-122"/>
              </a:rPr>
              <a:t>behaviors</a:t>
            </a:r>
            <a:r>
              <a:rPr lang="en-GB" sz="2000" dirty="0">
                <a:effectLst/>
                <a:latin typeface="Arial" panose="020B0604020202020204" pitchFamily="34" charset="0"/>
                <a:ea typeface="DengXian" panose="02010600030101010101" pitchFamily="2" charset="-122"/>
              </a:rPr>
              <a:t>. </a:t>
            </a:r>
            <a:r>
              <a:rPr lang="en-GB" sz="2000" dirty="0">
                <a:effectLst/>
                <a:highlight>
                  <a:srgbClr val="00FFFF"/>
                </a:highlight>
                <a:latin typeface="Arial" panose="020B0604020202020204" pitchFamily="34" charset="0"/>
                <a:ea typeface="DengXian" panose="02010600030101010101" pitchFamily="2" charset="-122"/>
              </a:rPr>
              <a:t>Risk assessments</a:t>
            </a:r>
            <a:r>
              <a:rPr lang="en-GB" sz="2000" dirty="0">
                <a:effectLst/>
                <a:latin typeface="Arial" panose="020B0604020202020204" pitchFamily="34" charset="0"/>
                <a:ea typeface="DengXian" panose="02010600030101010101" pitchFamily="2" charset="-122"/>
              </a:rPr>
              <a:t> are used to provide a comprehensive understanding of an individual situation and guide healthcare or social care providers in creating the best possible plan of care and treatment.</a:t>
            </a:r>
          </a:p>
          <a:p>
            <a:pPr marL="0" indent="0">
              <a:lnSpc>
                <a:spcPct val="160000"/>
              </a:lnSpc>
              <a:buNone/>
            </a:pPr>
            <a:endParaRPr lang="en-GB" sz="2400" dirty="0">
              <a:effectLst/>
              <a:latin typeface="Arial" panose="020B060402020202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1022147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04ECA-F765-C21E-0A3C-53127B95748F}"/>
              </a:ext>
            </a:extLst>
          </p:cNvPr>
          <p:cNvSpPr>
            <a:spLocks noGrp="1"/>
          </p:cNvSpPr>
          <p:nvPr>
            <p:ph type="title"/>
          </p:nvPr>
        </p:nvSpPr>
        <p:spPr>
          <a:xfrm>
            <a:off x="1233910" y="427636"/>
            <a:ext cx="9922764" cy="804816"/>
          </a:xfrm>
        </p:spPr>
        <p:txBody>
          <a:bodyPr/>
          <a:lstStyle/>
          <a:p>
            <a:r>
              <a:rPr kumimoji="0" lang="en-GB" sz="3600" b="1" i="0" u="none" strike="noStrike" kern="1200" cap="none" spc="0" normalizeH="0" baseline="0" noProof="0" dirty="0">
                <a:ln>
                  <a:noFill/>
                </a:ln>
                <a:solidFill>
                  <a:srgbClr val="000000"/>
                </a:solidFill>
                <a:effectLst/>
                <a:uLnTx/>
                <a:uFillTx/>
                <a:latin typeface="Neue Haas Grotesk Text Pro"/>
                <a:ea typeface="+mj-ea"/>
                <a:cs typeface="+mj-cs"/>
              </a:rPr>
              <a:t>Care monitoring and care planning </a:t>
            </a:r>
            <a:endParaRPr lang="en-GB" dirty="0"/>
          </a:p>
        </p:txBody>
      </p:sp>
      <p:sp>
        <p:nvSpPr>
          <p:cNvPr id="3" name="Content Placeholder 2">
            <a:extLst>
              <a:ext uri="{FF2B5EF4-FFF2-40B4-BE49-F238E27FC236}">
                <a16:creationId xmlns:a16="http://schemas.microsoft.com/office/drawing/2014/main" id="{847C9C96-DDF8-27AA-A5D6-692B325DFE0A}"/>
              </a:ext>
            </a:extLst>
          </p:cNvPr>
          <p:cNvSpPr>
            <a:spLocks noGrp="1"/>
          </p:cNvSpPr>
          <p:nvPr>
            <p:ph idx="1"/>
          </p:nvPr>
        </p:nvSpPr>
        <p:spPr>
          <a:xfrm>
            <a:off x="278296" y="1232453"/>
            <a:ext cx="11728174" cy="5420138"/>
          </a:xfrm>
        </p:spPr>
        <p:txBody>
          <a:bodyPr>
            <a:normAutofit/>
          </a:bodyPr>
          <a:lstStyle/>
          <a:p>
            <a:pPr>
              <a:lnSpc>
                <a:spcPct val="150000"/>
              </a:lnSpc>
            </a:pPr>
            <a:r>
              <a:rPr lang="en-GB" sz="2000" kern="100" dirty="0">
                <a:effectLst/>
                <a:highlight>
                  <a:srgbClr val="00FFFF"/>
                </a:highlight>
                <a:latin typeface="Arial" panose="020B0604020202020204" pitchFamily="34" charset="0"/>
                <a:ea typeface="DengXian" panose="02010600030101010101" pitchFamily="2" charset="-122"/>
                <a:cs typeface="Times New Roman" panose="02020603050405020304" pitchFamily="18" charset="0"/>
              </a:rPr>
              <a:t> Care plans and risk assessments </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are typically recorded in the patient’s medical record, along with other important information such as medical history, test results, medications, health care treatments, and any other pertinent information. </a:t>
            </a:r>
          </a:p>
          <a:p>
            <a:pPr>
              <a:lnSpc>
                <a:spcPct val="150000"/>
              </a:lnSpc>
            </a:pPr>
            <a:endParaRPr lang="en-GB" sz="2000" kern="100" dirty="0">
              <a:latin typeface="Arial" panose="020B0604020202020204" pitchFamily="34" charset="0"/>
              <a:ea typeface="DengXian" panose="02010600030101010101" pitchFamily="2" charset="-122"/>
              <a:cs typeface="Times New Roman" panose="02020603050405020304" pitchFamily="18" charset="0"/>
            </a:endParaRPr>
          </a:p>
          <a:p>
            <a:pPr>
              <a:lnSpc>
                <a:spcPct val="150000"/>
              </a:lnSpc>
            </a:pPr>
            <a:r>
              <a:rPr lang="en-GB" sz="2000" kern="100" dirty="0">
                <a:effectLst/>
                <a:highlight>
                  <a:srgbClr val="00FFFF"/>
                </a:highlight>
                <a:latin typeface="Arial" panose="020B0604020202020204" pitchFamily="34" charset="0"/>
                <a:ea typeface="DengXian" panose="02010600030101010101" pitchFamily="2" charset="-122"/>
                <a:cs typeface="Times New Roman" panose="02020603050405020304" pitchFamily="18" charset="0"/>
              </a:rPr>
              <a:t>Daily records </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are used to track information related to a patient or client’s daily care. These records may include notes and observations about changes in their physical and psychological condition, as well as information about the manner and type of care being provided </a:t>
            </a:r>
            <a:r>
              <a:rPr lang="en-GB" sz="2000" dirty="0">
                <a:effectLst/>
                <a:latin typeface="Arial" panose="020B0604020202020204" pitchFamily="34" charset="0"/>
                <a:ea typeface="DengXian" panose="02010600030101010101" pitchFamily="2" charset="-122"/>
              </a:rPr>
              <a:t> </a:t>
            </a:r>
            <a:r>
              <a:rPr lang="en-GB" sz="2000" dirty="0">
                <a:effectLst/>
                <a:highlight>
                  <a:srgbClr val="00FFFF"/>
                </a:highlight>
                <a:latin typeface="Arial" panose="020B0604020202020204" pitchFamily="34" charset="0"/>
                <a:ea typeface="DengXian" panose="02010600030101010101" pitchFamily="2" charset="-122"/>
              </a:rPr>
              <a:t>Records</a:t>
            </a:r>
            <a:r>
              <a:rPr lang="en-GB" sz="2000" dirty="0">
                <a:effectLst/>
                <a:latin typeface="Arial" panose="020B0604020202020204" pitchFamily="34" charset="0"/>
                <a:ea typeface="DengXian" panose="02010600030101010101" pitchFamily="2" charset="-122"/>
              </a:rPr>
              <a:t> help to track the progress of an individual, reflect the care given, and are used to identify areas in need of improvement for continuing care. Daily records are used to detail all interactions between carers and the people they care for. They often include information such as changes in health and wellbeing, medications, fluid intake, dietary information, and activities</a:t>
            </a:r>
            <a:endParaRPr lang="en-GB" sz="2000" dirty="0"/>
          </a:p>
          <a:p>
            <a:pPr>
              <a:lnSpc>
                <a:spcPct val="150000"/>
              </a:lnSpc>
            </a:pP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940681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3081F-D488-C45E-DF76-2A98D23EA038}"/>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5F8295C6-C812-30A9-32BC-42CFE43A0DCE}"/>
              </a:ext>
            </a:extLst>
          </p:cNvPr>
          <p:cNvSpPr>
            <a:spLocks noGrp="1"/>
          </p:cNvSpPr>
          <p:nvPr>
            <p:ph idx="1"/>
          </p:nvPr>
        </p:nvSpPr>
        <p:spPr>
          <a:xfrm>
            <a:off x="384313" y="1974574"/>
            <a:ext cx="11595652" cy="4311926"/>
          </a:xfrm>
        </p:spPr>
        <p:txBody>
          <a:bodyPr>
            <a:normAutofit/>
          </a:bodyPr>
          <a:lstStyle/>
          <a:p>
            <a:r>
              <a:rPr lang="en-GB" sz="2000" dirty="0">
                <a:effectLst/>
                <a:latin typeface="Arial" panose="020B0604020202020204" pitchFamily="34" charset="0"/>
                <a:ea typeface="DengXian" panose="02010600030101010101" pitchFamily="2" charset="-122"/>
              </a:rPr>
              <a:t>These records are essential for helping providers meet the individual's care requirements, as well as ensuring they are adequately supporting and affecting positive change in the individual's health and wellbeing.</a:t>
            </a:r>
          </a:p>
          <a:p>
            <a:endParaRPr lang="en-GB" sz="2000" dirty="0">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 </a:t>
            </a:r>
            <a:r>
              <a:rPr lang="en-GB" sz="2000" dirty="0">
                <a:effectLst/>
                <a:highlight>
                  <a:srgbClr val="00FFFF"/>
                </a:highlight>
                <a:latin typeface="Arial" panose="020B0604020202020204" pitchFamily="34" charset="0"/>
                <a:ea typeface="DengXian" panose="02010600030101010101" pitchFamily="2" charset="-122"/>
              </a:rPr>
              <a:t>When creating care plans, risk assessments, and daily records,</a:t>
            </a:r>
            <a:r>
              <a:rPr lang="en-GB" sz="2000" dirty="0">
                <a:effectLst/>
                <a:latin typeface="Arial" panose="020B0604020202020204" pitchFamily="34" charset="0"/>
                <a:ea typeface="DengXian" panose="02010600030101010101" pitchFamily="2" charset="-122"/>
              </a:rPr>
              <a:t> it is important to consider what information should be included.</a:t>
            </a:r>
          </a:p>
          <a:p>
            <a:endParaRPr lang="en-GB" sz="2000" dirty="0">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 Care plans should include the individual's needs and preferences, long-term goals, current care strategies, and any necessary modifications or changes to care.</a:t>
            </a:r>
            <a:endParaRPr lang="en-GB" sz="2000" dirty="0"/>
          </a:p>
        </p:txBody>
      </p:sp>
    </p:spTree>
    <p:extLst>
      <p:ext uri="{BB962C8B-B14F-4D97-AF65-F5344CB8AC3E}">
        <p14:creationId xmlns:p14="http://schemas.microsoft.com/office/powerpoint/2010/main" val="3779998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418608-D028-8274-3746-ACF02FBECF30}"/>
              </a:ext>
            </a:extLst>
          </p:cNvPr>
          <p:cNvSpPr>
            <a:spLocks noGrp="1"/>
          </p:cNvSpPr>
          <p:nvPr>
            <p:ph type="title"/>
          </p:nvPr>
        </p:nvSpPr>
        <p:spPr>
          <a:xfrm>
            <a:off x="938894" y="1186344"/>
            <a:ext cx="5773830" cy="2042160"/>
          </a:xfrm>
        </p:spPr>
        <p:txBody>
          <a:bodyPr>
            <a:normAutofit/>
          </a:bodyPr>
          <a:lstStyle/>
          <a:p>
            <a:r>
              <a:rPr lang="en-GB" sz="2500" dirty="0"/>
              <a:t>Responsibilities of health and social care workers in relation to emergency health response </a:t>
            </a:r>
            <a:br>
              <a:rPr lang="en-GB" sz="2500" dirty="0"/>
            </a:br>
            <a:br>
              <a:rPr lang="en-GB" sz="2500" dirty="0"/>
            </a:br>
            <a:endParaRPr lang="en-GB" sz="2500" dirty="0"/>
          </a:p>
        </p:txBody>
      </p:sp>
      <p:cxnSp>
        <p:nvCxnSpPr>
          <p:cNvPr id="12" name="Straight Connector 11">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80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2A5A59-42EA-0512-0C75-E4B7CEC16FDB}"/>
              </a:ext>
            </a:extLst>
          </p:cNvPr>
          <p:cNvSpPr>
            <a:spLocks noGrp="1"/>
          </p:cNvSpPr>
          <p:nvPr>
            <p:ph idx="1"/>
          </p:nvPr>
        </p:nvSpPr>
        <p:spPr>
          <a:xfrm>
            <a:off x="442286" y="2372689"/>
            <a:ext cx="5828152" cy="4102847"/>
          </a:xfrm>
        </p:spPr>
        <p:txBody>
          <a:bodyPr>
            <a:normAutofit/>
          </a:bodyPr>
          <a:lstStyle/>
          <a:p>
            <a:endParaRPr lang="en-GB" dirty="0"/>
          </a:p>
          <a:p>
            <a:endParaRPr lang="en-GB" dirty="0"/>
          </a:p>
          <a:p>
            <a:r>
              <a:rPr lang="en-GB" sz="2000" dirty="0"/>
              <a:t>How do you think health and social care workers should respond to an emergency at work?</a:t>
            </a:r>
          </a:p>
          <a:p>
            <a:endParaRPr lang="en-GB" dirty="0"/>
          </a:p>
        </p:txBody>
      </p:sp>
      <p:pic>
        <p:nvPicPr>
          <p:cNvPr id="7" name="Graphic 6" descr="Medical">
            <a:extLst>
              <a:ext uri="{FF2B5EF4-FFF2-40B4-BE49-F238E27FC236}">
                <a16:creationId xmlns:a16="http://schemas.microsoft.com/office/drawing/2014/main" id="{5D4E1E9F-DBDC-131C-0376-E75D8CA3C4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70438" y="1143000"/>
            <a:ext cx="5143500" cy="5143500"/>
          </a:xfrm>
          <a:prstGeom prst="rect">
            <a:avLst/>
          </a:prstGeom>
        </p:spPr>
      </p:pic>
    </p:spTree>
    <p:extLst>
      <p:ext uri="{BB962C8B-B14F-4D97-AF65-F5344CB8AC3E}">
        <p14:creationId xmlns:p14="http://schemas.microsoft.com/office/powerpoint/2010/main" val="4068468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506FB-3E17-5E83-A8B5-0B2F282DFF24}"/>
              </a:ext>
            </a:extLst>
          </p:cNvPr>
          <p:cNvSpPr>
            <a:spLocks noGrp="1"/>
          </p:cNvSpPr>
          <p:nvPr>
            <p:ph type="title"/>
          </p:nvPr>
        </p:nvSpPr>
        <p:spPr>
          <a:xfrm>
            <a:off x="1088136" y="1090245"/>
            <a:ext cx="9922764" cy="818068"/>
          </a:xfrm>
        </p:spPr>
        <p:txBody>
          <a:bodyPr>
            <a:noAutofit/>
          </a:bodyPr>
          <a:lstStyle/>
          <a:p>
            <a:r>
              <a:rPr lang="en-GB" sz="2400" dirty="0"/>
              <a:t>Responsibilities of health and social care workers in relation to emergency health response</a:t>
            </a:r>
          </a:p>
        </p:txBody>
      </p:sp>
      <p:sp>
        <p:nvSpPr>
          <p:cNvPr id="3" name="Content Placeholder 2">
            <a:extLst>
              <a:ext uri="{FF2B5EF4-FFF2-40B4-BE49-F238E27FC236}">
                <a16:creationId xmlns:a16="http://schemas.microsoft.com/office/drawing/2014/main" id="{722D8BF0-35D8-920B-4429-76F62341C1CF}"/>
              </a:ext>
            </a:extLst>
          </p:cNvPr>
          <p:cNvSpPr>
            <a:spLocks noGrp="1"/>
          </p:cNvSpPr>
          <p:nvPr>
            <p:ph idx="1"/>
          </p:nvPr>
        </p:nvSpPr>
        <p:spPr>
          <a:xfrm>
            <a:off x="318052" y="2447778"/>
            <a:ext cx="10692848" cy="3838722"/>
          </a:xfrm>
        </p:spPr>
        <p:txBody>
          <a:bodyPr>
            <a:normAutofit/>
          </a:bodyPr>
          <a:lstStyle/>
          <a:p>
            <a:r>
              <a:rPr lang="en-GB" sz="2000" b="1" dirty="0">
                <a:effectLst/>
                <a:latin typeface="Arial" panose="020B0604020202020204" pitchFamily="34" charset="0"/>
                <a:ea typeface="DengXian" panose="02010600030101010101" pitchFamily="2" charset="-122"/>
              </a:rPr>
              <a:t>The importance of health and social care in emergency health response cannot be underestimated. </a:t>
            </a:r>
          </a:p>
          <a:p>
            <a:pPr marL="0" indent="0">
              <a:buNone/>
            </a:pPr>
            <a:endParaRPr lang="en-GB" sz="2000" b="1" dirty="0">
              <a:effectLst/>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It provides invaluable support and care to those in need and an essential part of health management and response in a crisis. </a:t>
            </a:r>
          </a:p>
          <a:p>
            <a:pPr marL="0" indent="0">
              <a:buNone/>
            </a:pPr>
            <a:endParaRPr lang="en-GB" sz="2000" dirty="0">
              <a:effectLst/>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Health and social care workers are the first to be called for in providing assistance, whether it be evacuation, medical attention or to help those directly affected</a:t>
            </a:r>
            <a:endParaRPr lang="en-GB" sz="2000" dirty="0"/>
          </a:p>
        </p:txBody>
      </p:sp>
    </p:spTree>
    <p:extLst>
      <p:ext uri="{BB962C8B-B14F-4D97-AF65-F5344CB8AC3E}">
        <p14:creationId xmlns:p14="http://schemas.microsoft.com/office/powerpoint/2010/main" val="33806268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B8B20-6F47-150F-4328-D586649FD3EB}"/>
              </a:ext>
            </a:extLst>
          </p:cNvPr>
          <p:cNvSpPr>
            <a:spLocks noGrp="1"/>
          </p:cNvSpPr>
          <p:nvPr>
            <p:ph type="title"/>
          </p:nvPr>
        </p:nvSpPr>
        <p:spPr>
          <a:xfrm>
            <a:off x="1134618" y="667094"/>
            <a:ext cx="9922764" cy="1294228"/>
          </a:xfrm>
        </p:spPr>
        <p:txBody>
          <a:bodyPr/>
          <a:lstStyle/>
          <a:p>
            <a:r>
              <a:rPr kumimoji="0" lang="en-GB" sz="2400" b="1" i="0" u="none" strike="noStrike" kern="1200" cap="none" spc="0" normalizeH="0" baseline="0" noProof="0" dirty="0">
                <a:ln>
                  <a:noFill/>
                </a:ln>
                <a:solidFill>
                  <a:srgbClr val="000000"/>
                </a:solidFill>
                <a:effectLst/>
                <a:uLnTx/>
                <a:uFillTx/>
                <a:latin typeface="Neue Haas Grotesk Text Pro"/>
                <a:ea typeface="+mj-ea"/>
                <a:cs typeface="+mj-cs"/>
              </a:rPr>
              <a:t>Responsibilities of health and social care workers in relation to emergency health response</a:t>
            </a:r>
            <a:endParaRPr lang="en-GB" dirty="0"/>
          </a:p>
        </p:txBody>
      </p:sp>
      <p:sp>
        <p:nvSpPr>
          <p:cNvPr id="3" name="Content Placeholder 2">
            <a:extLst>
              <a:ext uri="{FF2B5EF4-FFF2-40B4-BE49-F238E27FC236}">
                <a16:creationId xmlns:a16="http://schemas.microsoft.com/office/drawing/2014/main" id="{50C87997-4549-32BE-8144-45355C0E0E39}"/>
              </a:ext>
            </a:extLst>
          </p:cNvPr>
          <p:cNvSpPr>
            <a:spLocks noGrp="1"/>
          </p:cNvSpPr>
          <p:nvPr>
            <p:ph idx="1"/>
          </p:nvPr>
        </p:nvSpPr>
        <p:spPr>
          <a:xfrm>
            <a:off x="172278" y="1961322"/>
            <a:ext cx="11860696" cy="4757530"/>
          </a:xfrm>
        </p:spPr>
        <p:txBody>
          <a:bodyPr>
            <a:normAutofit/>
          </a:bodyPr>
          <a:lstStyle/>
          <a:p>
            <a:r>
              <a:rPr lang="en-GB" sz="2000" dirty="0"/>
              <a:t>In England, the National Health Service (NHS) is responsible for healthcare, including private </a:t>
            </a:r>
            <a:r>
              <a:rPr lang="en-GB" sz="2000" dirty="0" err="1"/>
              <a:t>companys</a:t>
            </a:r>
            <a:r>
              <a:rPr lang="en-GB" sz="2000" dirty="0"/>
              <a:t>, and the Department of Health and Social Care (DHSC) is the government department responsible for health and social care policy.</a:t>
            </a:r>
          </a:p>
          <a:p>
            <a:endParaRPr lang="en-GB" sz="2000" dirty="0"/>
          </a:p>
          <a:p>
            <a:r>
              <a:rPr lang="en-GB" sz="2000" b="1" dirty="0"/>
              <a:t>The National Health Service Act 2006 </a:t>
            </a:r>
            <a:r>
              <a:rPr lang="en-GB" sz="2000" dirty="0"/>
              <a:t>and the </a:t>
            </a:r>
            <a:r>
              <a:rPr lang="en-GB" sz="2000" b="1" dirty="0"/>
              <a:t>Health and Social Care Act 2012 </a:t>
            </a:r>
            <a:r>
              <a:rPr lang="en-GB" sz="2000" dirty="0"/>
              <a:t>are two key pieces of legislation which set out the principle functions of the NHS, such as the provision of healthcare services, promoting health and well-being, and ensuring patient safety. </a:t>
            </a:r>
          </a:p>
          <a:p>
            <a:endParaRPr lang="en-GB" sz="2000" dirty="0"/>
          </a:p>
          <a:p>
            <a:r>
              <a:rPr lang="en-GB" sz="2000" b="1" dirty="0"/>
              <a:t>The Health and Social Care (Safety and Quality) Act 2015 </a:t>
            </a:r>
            <a:r>
              <a:rPr lang="en-GB" sz="2000" dirty="0"/>
              <a:t>is also important in providing a framework of safety standards and quality assurance for health and social care in England.</a:t>
            </a:r>
          </a:p>
        </p:txBody>
      </p:sp>
    </p:spTree>
    <p:extLst>
      <p:ext uri="{BB962C8B-B14F-4D97-AF65-F5344CB8AC3E}">
        <p14:creationId xmlns:p14="http://schemas.microsoft.com/office/powerpoint/2010/main" val="3209363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C04F7-89A3-5C63-D795-A3AF3CCF768D}"/>
              </a:ext>
            </a:extLst>
          </p:cNvPr>
          <p:cNvSpPr>
            <a:spLocks noGrp="1"/>
          </p:cNvSpPr>
          <p:nvPr>
            <p:ph type="title"/>
          </p:nvPr>
        </p:nvSpPr>
        <p:spPr>
          <a:xfrm>
            <a:off x="1134618" y="401132"/>
            <a:ext cx="9922764" cy="592781"/>
          </a:xfrm>
        </p:spPr>
        <p:txBody>
          <a:bodyPr>
            <a:normAutofit fontScale="90000"/>
          </a:bodyPr>
          <a:lstStyle/>
          <a:p>
            <a:r>
              <a:rPr kumimoji="0" lang="en-GB" sz="2400" b="1" i="0" u="none" strike="noStrike" kern="1200" cap="none" spc="0" normalizeH="0" baseline="0" noProof="0" dirty="0">
                <a:ln>
                  <a:noFill/>
                </a:ln>
                <a:solidFill>
                  <a:srgbClr val="000000"/>
                </a:solidFill>
                <a:effectLst/>
                <a:uLnTx/>
                <a:uFillTx/>
                <a:latin typeface="Neue Haas Grotesk Text Pro"/>
                <a:ea typeface="+mj-ea"/>
                <a:cs typeface="+mj-cs"/>
              </a:rPr>
              <a:t>Responsibilities of health and social care workers in relation to emergency health response</a:t>
            </a:r>
            <a:endParaRPr lang="en-GB" dirty="0"/>
          </a:p>
        </p:txBody>
      </p:sp>
      <p:sp>
        <p:nvSpPr>
          <p:cNvPr id="3" name="Content Placeholder 2">
            <a:extLst>
              <a:ext uri="{FF2B5EF4-FFF2-40B4-BE49-F238E27FC236}">
                <a16:creationId xmlns:a16="http://schemas.microsoft.com/office/drawing/2014/main" id="{7325EE2C-67A6-363C-2367-727E29849EFC}"/>
              </a:ext>
            </a:extLst>
          </p:cNvPr>
          <p:cNvSpPr>
            <a:spLocks noGrp="1"/>
          </p:cNvSpPr>
          <p:nvPr>
            <p:ph idx="1"/>
          </p:nvPr>
        </p:nvSpPr>
        <p:spPr>
          <a:xfrm>
            <a:off x="145774" y="1590261"/>
            <a:ext cx="11887200" cy="5062329"/>
          </a:xfrm>
        </p:spPr>
        <p:txBody>
          <a:bodyPr>
            <a:normAutofit/>
          </a:bodyPr>
          <a:lstStyle/>
          <a:p>
            <a:pPr>
              <a:lnSpc>
                <a:spcPct val="200000"/>
              </a:lnSpc>
            </a:pPr>
            <a:r>
              <a:rPr lang="en-GB" sz="2000" b="1" dirty="0"/>
              <a:t>The Civil Contingencies Act 2004 </a:t>
            </a:r>
            <a:r>
              <a:rPr lang="en-GB" sz="2000" dirty="0"/>
              <a:t>sets out the framework for planning, responding to and recovery from emergencies. It applies to England in a variety of settings, including those which require community mobilisation, regulated services and the response from an outside body. This Act also sets out the role of local authorities as the lead in the co-ordination of emergency response. </a:t>
            </a:r>
          </a:p>
          <a:p>
            <a:pPr>
              <a:lnSpc>
                <a:spcPct val="200000"/>
              </a:lnSpc>
            </a:pPr>
            <a:r>
              <a:rPr lang="en-GB" sz="2000" b="1" dirty="0"/>
              <a:t>The Control of Major Accident Hazards (COMAH) 2015 </a:t>
            </a:r>
            <a:r>
              <a:rPr lang="en-GB" sz="2000" dirty="0"/>
              <a:t>Regulations sets out planning requirements for businesses handling ‘upper tier’ dangerous substances (Class 1 and 2) in England, Wales and Scotland. </a:t>
            </a:r>
          </a:p>
        </p:txBody>
      </p:sp>
    </p:spTree>
    <p:extLst>
      <p:ext uri="{BB962C8B-B14F-4D97-AF65-F5344CB8AC3E}">
        <p14:creationId xmlns:p14="http://schemas.microsoft.com/office/powerpoint/2010/main" val="3060175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5D836-594F-FF19-DA4D-88869AEB402B}"/>
              </a:ext>
            </a:extLst>
          </p:cNvPr>
          <p:cNvSpPr>
            <a:spLocks noGrp="1"/>
          </p:cNvSpPr>
          <p:nvPr>
            <p:ph type="title"/>
          </p:nvPr>
        </p:nvSpPr>
        <p:spPr>
          <a:xfrm>
            <a:off x="1088136" y="401132"/>
            <a:ext cx="9922764" cy="844572"/>
          </a:xfrm>
        </p:spPr>
        <p:txBody>
          <a:bodyPr/>
          <a:lstStyle/>
          <a:p>
            <a:r>
              <a:rPr kumimoji="0" lang="en-GB" sz="2200" b="1" i="0" u="none" strike="noStrike" kern="1200" cap="none" spc="0" normalizeH="0" baseline="0" noProof="0" dirty="0">
                <a:ln>
                  <a:noFill/>
                </a:ln>
                <a:solidFill>
                  <a:srgbClr val="000000"/>
                </a:solidFill>
                <a:effectLst/>
                <a:uLnTx/>
                <a:uFillTx/>
                <a:latin typeface="Neue Haas Grotesk Text Pro"/>
                <a:ea typeface="+mj-ea"/>
                <a:cs typeface="+mj-cs"/>
              </a:rPr>
              <a:t>Responsibilities of health and social care workers in relation to emergency health response</a:t>
            </a:r>
            <a:endParaRPr lang="en-GB" dirty="0"/>
          </a:p>
        </p:txBody>
      </p:sp>
      <p:sp>
        <p:nvSpPr>
          <p:cNvPr id="3" name="Content Placeholder 2">
            <a:extLst>
              <a:ext uri="{FF2B5EF4-FFF2-40B4-BE49-F238E27FC236}">
                <a16:creationId xmlns:a16="http://schemas.microsoft.com/office/drawing/2014/main" id="{B709D9B5-0279-9100-CB87-3FD97D9D9B79}"/>
              </a:ext>
            </a:extLst>
          </p:cNvPr>
          <p:cNvSpPr>
            <a:spLocks noGrp="1"/>
          </p:cNvSpPr>
          <p:nvPr>
            <p:ph idx="1"/>
          </p:nvPr>
        </p:nvSpPr>
        <p:spPr>
          <a:xfrm>
            <a:off x="397565" y="1815548"/>
            <a:ext cx="11489635" cy="4903304"/>
          </a:xfrm>
        </p:spPr>
        <p:txBody>
          <a:bodyPr>
            <a:normAutofit lnSpcReduction="10000"/>
          </a:bodyPr>
          <a:lstStyle/>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The National Health Service (England), is responsible for the general provision of healthcare services in England, including emergency health response.</a:t>
            </a:r>
          </a:p>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The NHS provides emergency services to people who are in need of urgent medical attention and is also the primary provider of health advice and information in the event of a medical emergency. </a:t>
            </a:r>
          </a:p>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The NHS Constitution for England is the document which sets out the legal commitments from the NHS and also outlines the rights that patients, carers and service users have in terms of the NHS. </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5233500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A37F4A8A-7B54-4D8D-933A-8921996A0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0889F-A7E3-6F80-F142-310D487C988A}"/>
              </a:ext>
            </a:extLst>
          </p:cNvPr>
          <p:cNvSpPr>
            <a:spLocks noGrp="1"/>
          </p:cNvSpPr>
          <p:nvPr>
            <p:ph type="title"/>
          </p:nvPr>
        </p:nvSpPr>
        <p:spPr>
          <a:xfrm>
            <a:off x="1068819" y="1076635"/>
            <a:ext cx="7582812" cy="4847087"/>
          </a:xfrm>
        </p:spPr>
        <p:txBody>
          <a:bodyPr vert="horz" lIns="91440" tIns="45720" rIns="91440" bIns="45720" rtlCol="0" anchor="t">
            <a:normAutofit/>
          </a:bodyPr>
          <a:lstStyle/>
          <a:p>
            <a:pPr>
              <a:lnSpc>
                <a:spcPct val="200000"/>
              </a:lnSpc>
            </a:pPr>
            <a:r>
              <a:rPr lang="en-US" sz="3800" cap="all" dirty="0"/>
              <a:t>How could health and social care workers respond in a medical emergency situation?</a:t>
            </a:r>
          </a:p>
        </p:txBody>
      </p:sp>
      <p:cxnSp>
        <p:nvCxnSpPr>
          <p:cNvPr id="22" name="Straight Connector 21">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Graphic 5" descr="Ambulance">
            <a:extLst>
              <a:ext uri="{FF2B5EF4-FFF2-40B4-BE49-F238E27FC236}">
                <a16:creationId xmlns:a16="http://schemas.microsoft.com/office/drawing/2014/main" id="{BCDC9A65-6505-8C36-A87A-208FCFA8C7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02806" y="1143000"/>
            <a:ext cx="2636159" cy="2636159"/>
          </a:xfrm>
          <a:prstGeom prst="rect">
            <a:avLst/>
          </a:prstGeom>
        </p:spPr>
      </p:pic>
    </p:spTree>
    <p:extLst>
      <p:ext uri="{BB962C8B-B14F-4D97-AF65-F5344CB8AC3E}">
        <p14:creationId xmlns:p14="http://schemas.microsoft.com/office/powerpoint/2010/main" val="4549092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00A48-4998-4FA4-B059-CAEA8403AD25}"/>
              </a:ext>
            </a:extLst>
          </p:cNvPr>
          <p:cNvSpPr>
            <a:spLocks noGrp="1"/>
          </p:cNvSpPr>
          <p:nvPr>
            <p:ph type="title"/>
          </p:nvPr>
        </p:nvSpPr>
        <p:spPr>
          <a:xfrm>
            <a:off x="1088136" y="705932"/>
            <a:ext cx="9922764" cy="672294"/>
          </a:xfrm>
        </p:spPr>
        <p:txBody>
          <a:bodyPr/>
          <a:lstStyle/>
          <a:p>
            <a:r>
              <a:rPr kumimoji="0" lang="en-GB" sz="2200" b="1" i="0" u="none" strike="noStrike" kern="1200" cap="none" spc="0" normalizeH="0" baseline="0" noProof="0" dirty="0">
                <a:ln>
                  <a:noFill/>
                </a:ln>
                <a:solidFill>
                  <a:srgbClr val="000000"/>
                </a:solidFill>
                <a:effectLst/>
                <a:uLnTx/>
                <a:uFillTx/>
                <a:latin typeface="Neue Haas Grotesk Text Pro"/>
                <a:ea typeface="+mj-ea"/>
                <a:cs typeface="+mj-cs"/>
              </a:rPr>
              <a:t>Responsibilities of health and social care workers in relation to emergency health response</a:t>
            </a:r>
            <a:endParaRPr lang="en-GB" dirty="0"/>
          </a:p>
        </p:txBody>
      </p:sp>
      <p:sp>
        <p:nvSpPr>
          <p:cNvPr id="3" name="Content Placeholder 2">
            <a:extLst>
              <a:ext uri="{FF2B5EF4-FFF2-40B4-BE49-F238E27FC236}">
                <a16:creationId xmlns:a16="http://schemas.microsoft.com/office/drawing/2014/main" id="{044DB10E-1310-3095-D4E4-50294A61D470}"/>
              </a:ext>
            </a:extLst>
          </p:cNvPr>
          <p:cNvSpPr>
            <a:spLocks noGrp="1"/>
          </p:cNvSpPr>
          <p:nvPr>
            <p:ph idx="1"/>
          </p:nvPr>
        </p:nvSpPr>
        <p:spPr>
          <a:xfrm>
            <a:off x="437321" y="1948069"/>
            <a:ext cx="11502887" cy="4797287"/>
          </a:xfrm>
        </p:spPr>
        <p:txBody>
          <a:bodyPr>
            <a:normAutofit fontScale="47500" lnSpcReduction="20000"/>
          </a:bodyPr>
          <a:lstStyle/>
          <a:p>
            <a:pPr>
              <a:lnSpc>
                <a:spcPct val="220000"/>
              </a:lnSpc>
              <a:spcAft>
                <a:spcPts val="800"/>
              </a:spcAft>
            </a:pPr>
            <a:r>
              <a:rPr lang="en-GB" sz="4200" kern="100" dirty="0">
                <a:effectLst/>
                <a:latin typeface="Arial" panose="020B0604020202020204" pitchFamily="34" charset="0"/>
                <a:ea typeface="DengXian" panose="02010600030101010101" pitchFamily="2" charset="-122"/>
                <a:cs typeface="Times New Roman" panose="02020603050405020304" pitchFamily="18" charset="0"/>
              </a:rPr>
              <a:t>Health and social care workers have a critical role to play in emergency health response, providing support and care to those in need, both directly and indirectly. </a:t>
            </a:r>
          </a:p>
          <a:p>
            <a:pPr>
              <a:lnSpc>
                <a:spcPct val="220000"/>
              </a:lnSpc>
              <a:spcAft>
                <a:spcPts val="800"/>
              </a:spcAft>
            </a:pPr>
            <a:r>
              <a:rPr lang="en-GB" sz="4200" kern="100" dirty="0">
                <a:effectLst/>
                <a:latin typeface="Arial" panose="020B0604020202020204" pitchFamily="34" charset="0"/>
                <a:ea typeface="DengXian" panose="02010600030101010101" pitchFamily="2" charset="-122"/>
                <a:cs typeface="Times New Roman" panose="02020603050405020304" pitchFamily="18" charset="0"/>
              </a:rPr>
              <a:t>Depending on the type of emergency, health and social care workers can provide a range of services, from providing medical assistance, advice and information on emergency care, offer care and support to those affected by the emergency, and provide emotional support and counselling.</a:t>
            </a:r>
            <a:endParaRPr lang="en-GB" sz="42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3800"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3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0368265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6A69-4274-BA21-95F3-478F2D9FC352}"/>
              </a:ext>
            </a:extLst>
          </p:cNvPr>
          <p:cNvSpPr>
            <a:spLocks noGrp="1"/>
          </p:cNvSpPr>
          <p:nvPr>
            <p:ph type="title"/>
          </p:nvPr>
        </p:nvSpPr>
        <p:spPr>
          <a:xfrm>
            <a:off x="1088136" y="1090245"/>
            <a:ext cx="9922764" cy="778312"/>
          </a:xfrm>
        </p:spPr>
        <p:txBody>
          <a:bodyPr/>
          <a:lstStyle/>
          <a:p>
            <a:r>
              <a:rPr kumimoji="0" lang="en-GB" sz="2200" b="1" i="0" u="none" strike="noStrike" kern="1200" cap="none" spc="0" normalizeH="0" baseline="0" noProof="0" dirty="0">
                <a:ln>
                  <a:noFill/>
                </a:ln>
                <a:solidFill>
                  <a:srgbClr val="000000"/>
                </a:solidFill>
                <a:effectLst/>
                <a:uLnTx/>
                <a:uFillTx/>
                <a:latin typeface="Neue Haas Grotesk Text Pro"/>
                <a:ea typeface="+mj-ea"/>
                <a:cs typeface="+mj-cs"/>
              </a:rPr>
              <a:t>Responsibilities of health and social care workers in relation to emergency health response</a:t>
            </a:r>
            <a:endParaRPr lang="en-GB" dirty="0"/>
          </a:p>
        </p:txBody>
      </p:sp>
      <p:sp>
        <p:nvSpPr>
          <p:cNvPr id="3" name="Content Placeholder 2">
            <a:extLst>
              <a:ext uri="{FF2B5EF4-FFF2-40B4-BE49-F238E27FC236}">
                <a16:creationId xmlns:a16="http://schemas.microsoft.com/office/drawing/2014/main" id="{8D9F7872-369C-DD13-E205-7A0ACFC27057}"/>
              </a:ext>
            </a:extLst>
          </p:cNvPr>
          <p:cNvSpPr>
            <a:spLocks noGrp="1"/>
          </p:cNvSpPr>
          <p:nvPr>
            <p:ph idx="1"/>
          </p:nvPr>
        </p:nvSpPr>
        <p:spPr>
          <a:xfrm>
            <a:off x="238539" y="1868557"/>
            <a:ext cx="11608904" cy="4876800"/>
          </a:xfrm>
        </p:spPr>
        <p:txBody>
          <a:bodyPr>
            <a:normAutofit/>
          </a:bodyPr>
          <a:lstStyle/>
          <a:p>
            <a:pPr marL="0" indent="0">
              <a:lnSpc>
                <a:spcPct val="200000"/>
              </a:lnSpc>
              <a:buNone/>
            </a:pPr>
            <a:r>
              <a:rPr lang="en-GB" sz="2000" dirty="0">
                <a:effectLst/>
                <a:latin typeface="Arial" panose="020B0604020202020204" pitchFamily="34" charset="0"/>
                <a:ea typeface="DengXian" panose="02010600030101010101" pitchFamily="2" charset="-122"/>
              </a:rPr>
              <a:t>Health and social care workers must adhere to the NHS Constitution and ensure that they are familiar with the legislation and policy which governs healthcare response and provision in England.</a:t>
            </a:r>
          </a:p>
          <a:p>
            <a:pPr marL="0" indent="0">
              <a:lnSpc>
                <a:spcPct val="200000"/>
              </a:lnSpc>
              <a:buNone/>
            </a:pPr>
            <a:endParaRPr lang="en-GB" sz="2000" dirty="0">
              <a:effectLst/>
              <a:latin typeface="Arial" panose="020B0604020202020204" pitchFamily="34" charset="0"/>
              <a:ea typeface="DengXian" panose="02010600030101010101" pitchFamily="2" charset="-122"/>
            </a:endParaRPr>
          </a:p>
          <a:p>
            <a:pPr marL="0" indent="0">
              <a:lnSpc>
                <a:spcPct val="200000"/>
              </a:lnSpc>
              <a:buNone/>
            </a:pPr>
            <a:r>
              <a:rPr lang="en-GB" sz="2000" dirty="0">
                <a:effectLst/>
                <a:latin typeface="Arial" panose="020B0604020202020204" pitchFamily="34" charset="0"/>
                <a:ea typeface="DengXian" panose="02010600030101010101" pitchFamily="2" charset="-122"/>
              </a:rPr>
              <a:t>This includes being aware of the obligations of their position, such as the need to maintain confidentiality, provide quality care and treat patients with respect, and also uphold the safety and legal requirements set out in legislation. </a:t>
            </a:r>
            <a:endParaRPr lang="en-GB" sz="2000" dirty="0"/>
          </a:p>
        </p:txBody>
      </p:sp>
    </p:spTree>
    <p:extLst>
      <p:ext uri="{BB962C8B-B14F-4D97-AF65-F5344CB8AC3E}">
        <p14:creationId xmlns:p14="http://schemas.microsoft.com/office/powerpoint/2010/main" val="4171566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7ECC0-EF1A-5D45-6EE8-8CDCD26F238E}"/>
              </a:ext>
            </a:extLst>
          </p:cNvPr>
          <p:cNvSpPr>
            <a:spLocks noGrp="1"/>
          </p:cNvSpPr>
          <p:nvPr>
            <p:ph type="title"/>
          </p:nvPr>
        </p:nvSpPr>
        <p:spPr>
          <a:xfrm>
            <a:off x="1088136" y="1090245"/>
            <a:ext cx="9922764" cy="857825"/>
          </a:xfrm>
        </p:spPr>
        <p:txBody>
          <a:bodyPr/>
          <a:lstStyle/>
          <a:p>
            <a:r>
              <a:rPr kumimoji="0" lang="en-GB" sz="2200" b="1" i="0" u="none" strike="noStrike" kern="1200" cap="none" spc="0" normalizeH="0" baseline="0" noProof="0" dirty="0">
                <a:ln>
                  <a:noFill/>
                </a:ln>
                <a:solidFill>
                  <a:srgbClr val="000000"/>
                </a:solidFill>
                <a:effectLst/>
                <a:uLnTx/>
                <a:uFillTx/>
                <a:latin typeface="Neue Haas Grotesk Text Pro"/>
                <a:ea typeface="+mj-ea"/>
                <a:cs typeface="+mj-cs"/>
              </a:rPr>
              <a:t>Responsibilities of health and social care workers in relation to emergency health response</a:t>
            </a:r>
            <a:endParaRPr lang="en-GB" dirty="0"/>
          </a:p>
        </p:txBody>
      </p:sp>
      <p:sp>
        <p:nvSpPr>
          <p:cNvPr id="3" name="Content Placeholder 2">
            <a:extLst>
              <a:ext uri="{FF2B5EF4-FFF2-40B4-BE49-F238E27FC236}">
                <a16:creationId xmlns:a16="http://schemas.microsoft.com/office/drawing/2014/main" id="{D8D4A283-C2FF-4CF0-EAB9-815FDB78D70B}"/>
              </a:ext>
            </a:extLst>
          </p:cNvPr>
          <p:cNvSpPr>
            <a:spLocks noGrp="1"/>
          </p:cNvSpPr>
          <p:nvPr>
            <p:ph idx="1"/>
          </p:nvPr>
        </p:nvSpPr>
        <p:spPr>
          <a:xfrm>
            <a:off x="357809" y="2040835"/>
            <a:ext cx="11529391" cy="4585252"/>
          </a:xfrm>
        </p:spPr>
        <p:txBody>
          <a:bodyPr>
            <a:normAutofit/>
          </a:bodyPr>
          <a:lstStyle/>
          <a:p>
            <a:pPr>
              <a:lnSpc>
                <a:spcPct val="20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When responding to an emergency, health and social care workers must take all reasonable steps to ensure the safety and wellbeing of those affected.</a:t>
            </a:r>
          </a:p>
          <a:p>
            <a:pPr>
              <a:lnSpc>
                <a:spcPct val="20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This includes taking the necessary precautions to protect themselves and others from harm and properly assess the risks of the situation. </a:t>
            </a:r>
          </a:p>
          <a:p>
            <a:pPr>
              <a:lnSpc>
                <a:spcPct val="20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Health and social care workers must also be prepared to implement emergency response plans and work with other stakeholders to ensure the best possible response to a crisis.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746966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6D899-31AE-D1B3-2F43-0C54C667B10D}"/>
              </a:ext>
            </a:extLst>
          </p:cNvPr>
          <p:cNvSpPr>
            <a:spLocks noGrp="1"/>
          </p:cNvSpPr>
          <p:nvPr>
            <p:ph type="title"/>
          </p:nvPr>
        </p:nvSpPr>
        <p:spPr>
          <a:xfrm>
            <a:off x="1091203" y="1069848"/>
            <a:ext cx="6308775" cy="2049620"/>
          </a:xfrm>
        </p:spPr>
        <p:txBody>
          <a:bodyPr>
            <a:normAutofit/>
          </a:bodyPr>
          <a:lstStyle/>
          <a:p>
            <a:r>
              <a:rPr lang="en-GB" sz="6000"/>
              <a:t>Recap </a:t>
            </a:r>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3C86B2-57D4-EA7B-5510-2A1E4E7E356E}"/>
              </a:ext>
            </a:extLst>
          </p:cNvPr>
          <p:cNvSpPr>
            <a:spLocks noGrp="1"/>
          </p:cNvSpPr>
          <p:nvPr>
            <p:ph idx="1"/>
          </p:nvPr>
        </p:nvSpPr>
        <p:spPr>
          <a:xfrm>
            <a:off x="154745" y="2096086"/>
            <a:ext cx="8379654" cy="4583010"/>
          </a:xfrm>
        </p:spPr>
        <p:txBody>
          <a:bodyPr>
            <a:normAutofit/>
          </a:bodyPr>
          <a:lstStyle/>
          <a:p>
            <a:pPr>
              <a:lnSpc>
                <a:spcPct val="200000"/>
              </a:lnSpc>
            </a:pPr>
            <a:r>
              <a:rPr lang="en-GB" sz="2000" dirty="0">
                <a:effectLst/>
                <a:latin typeface="Arial" panose="020B0604020202020204" pitchFamily="34" charset="0"/>
                <a:ea typeface="DengXian" panose="02010600030101010101" pitchFamily="2" charset="-122"/>
              </a:rPr>
              <a:t>Health and social care are key elements in emergency health response in England and the UK. Health and social care workers have a critical role to play, providing support and care to those in need and implementing emergency response plans when needed.</a:t>
            </a:r>
          </a:p>
          <a:p>
            <a:pPr>
              <a:lnSpc>
                <a:spcPct val="200000"/>
              </a:lnSpc>
            </a:pPr>
            <a:r>
              <a:rPr lang="en-GB" sz="2000" dirty="0">
                <a:effectLst/>
                <a:latin typeface="Arial" panose="020B0604020202020204" pitchFamily="34" charset="0"/>
                <a:ea typeface="DengXian" panose="02010600030101010101" pitchFamily="2" charset="-122"/>
              </a:rPr>
              <a:t> It is essential that health and social care workers are aware of the legal and policy framework, and adhere to the professional obligations of their position</a:t>
            </a:r>
            <a:endParaRPr lang="en-GB" sz="2000" dirty="0"/>
          </a:p>
        </p:txBody>
      </p:sp>
      <p:pic>
        <p:nvPicPr>
          <p:cNvPr id="5" name="Picture 4" descr="Stethoscope">
            <a:extLst>
              <a:ext uri="{FF2B5EF4-FFF2-40B4-BE49-F238E27FC236}">
                <a16:creationId xmlns:a16="http://schemas.microsoft.com/office/drawing/2014/main" id="{A4377BB1-FE48-825D-E981-43108E323378}"/>
              </a:ext>
            </a:extLst>
          </p:cNvPr>
          <p:cNvPicPr>
            <a:picLocks noChangeAspect="1"/>
          </p:cNvPicPr>
          <p:nvPr/>
        </p:nvPicPr>
        <p:blipFill rotWithShape="1">
          <a:blip r:embed="rId2"/>
          <a:srcRect l="34964" r="29436" b="-1"/>
          <a:stretch/>
        </p:blipFill>
        <p:spPr>
          <a:xfrm>
            <a:off x="8534400" y="10"/>
            <a:ext cx="3657601" cy="6857990"/>
          </a:xfrm>
          <a:prstGeom prst="rect">
            <a:avLst/>
          </a:prstGeom>
        </p:spPr>
      </p:pic>
    </p:spTree>
    <p:extLst>
      <p:ext uri="{BB962C8B-B14F-4D97-AF65-F5344CB8AC3E}">
        <p14:creationId xmlns:p14="http://schemas.microsoft.com/office/powerpoint/2010/main" val="4205657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2C04-4CAD-F332-2DA6-4DCE1B1BE430}"/>
              </a:ext>
            </a:extLst>
          </p:cNvPr>
          <p:cNvSpPr>
            <a:spLocks noGrp="1"/>
          </p:cNvSpPr>
          <p:nvPr>
            <p:ph type="title"/>
          </p:nvPr>
        </p:nvSpPr>
        <p:spPr>
          <a:xfrm>
            <a:off x="2269236" y="2134772"/>
            <a:ext cx="9922764" cy="1294228"/>
          </a:xfrm>
        </p:spPr>
        <p:txBody>
          <a:bodyPr/>
          <a:lstStyle/>
          <a:p>
            <a:r>
              <a:rPr lang="en-GB" dirty="0"/>
              <a:t>Homeostasis and cells </a:t>
            </a:r>
          </a:p>
        </p:txBody>
      </p:sp>
    </p:spTree>
    <p:extLst>
      <p:ext uri="{BB962C8B-B14F-4D97-AF65-F5344CB8AC3E}">
        <p14:creationId xmlns:p14="http://schemas.microsoft.com/office/powerpoint/2010/main" val="38152897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F429514C-EB66-47DF-87D6-ED909BA42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93FF6-604E-50DF-EAAA-768C2ABD7201}"/>
              </a:ext>
            </a:extLst>
          </p:cNvPr>
          <p:cNvSpPr>
            <a:spLocks noGrp="1"/>
          </p:cNvSpPr>
          <p:nvPr>
            <p:ph type="title"/>
          </p:nvPr>
        </p:nvSpPr>
        <p:spPr>
          <a:xfrm>
            <a:off x="1090940" y="2228634"/>
            <a:ext cx="7443460" cy="2269619"/>
          </a:xfrm>
        </p:spPr>
        <p:txBody>
          <a:bodyPr vert="horz" lIns="91440" tIns="45720" rIns="91440" bIns="45720" rtlCol="0" anchor="t">
            <a:normAutofit/>
          </a:bodyPr>
          <a:lstStyle/>
          <a:p>
            <a:r>
              <a:rPr lang="en-US" sz="4000" cap="all"/>
              <a:t>What is homeostasis?</a:t>
            </a:r>
          </a:p>
        </p:txBody>
      </p:sp>
      <p:cxnSp>
        <p:nvCxnSpPr>
          <p:cNvPr id="11" name="Straight Connector 10">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71540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E06CF-2079-36B1-209E-B000C8B0118A}"/>
              </a:ext>
            </a:extLst>
          </p:cNvPr>
          <p:cNvSpPr>
            <a:spLocks noGrp="1"/>
          </p:cNvSpPr>
          <p:nvPr>
            <p:ph type="title"/>
          </p:nvPr>
        </p:nvSpPr>
        <p:spPr>
          <a:xfrm>
            <a:off x="1273766" y="441807"/>
            <a:ext cx="9922764" cy="1294228"/>
          </a:xfrm>
        </p:spPr>
        <p:txBody>
          <a:bodyPr/>
          <a:lstStyle/>
          <a:p>
            <a:r>
              <a:rPr lang="en-GB" dirty="0"/>
              <a:t>Homeostasis </a:t>
            </a:r>
          </a:p>
        </p:txBody>
      </p:sp>
      <p:sp>
        <p:nvSpPr>
          <p:cNvPr id="3" name="Content Placeholder 2">
            <a:extLst>
              <a:ext uri="{FF2B5EF4-FFF2-40B4-BE49-F238E27FC236}">
                <a16:creationId xmlns:a16="http://schemas.microsoft.com/office/drawing/2014/main" id="{2F8194ED-875F-CE91-3204-AC1C8C2735DA}"/>
              </a:ext>
            </a:extLst>
          </p:cNvPr>
          <p:cNvSpPr>
            <a:spLocks noGrp="1"/>
          </p:cNvSpPr>
          <p:nvPr>
            <p:ph idx="1"/>
          </p:nvPr>
        </p:nvSpPr>
        <p:spPr>
          <a:xfrm>
            <a:off x="371061" y="1736035"/>
            <a:ext cx="11728174" cy="4996069"/>
          </a:xfrm>
        </p:spPr>
        <p:txBody>
          <a:bodyPr>
            <a:normAutofit lnSpcReduction="10000"/>
          </a:bodyPr>
          <a:lstStyle/>
          <a:p>
            <a:pPr>
              <a:lnSpc>
                <a:spcPct val="20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Homeostasis is the process by which the body regulates its internal environment in order to maintain health and homeostasis. </a:t>
            </a:r>
          </a:p>
          <a:p>
            <a:pPr>
              <a:lnSpc>
                <a:spcPct val="20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This process involves multiple systems such as the nervous, cardiovascular, endocrine, and immune systems.</a:t>
            </a:r>
          </a:p>
          <a:p>
            <a:pPr>
              <a:lnSpc>
                <a:spcPct val="20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Homeostasis is extremely important for maintaining balance in the body and ensuring that it can successfully process and respond to external changes.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961011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3DDA-44F9-D76E-0C7D-4927CA695E2D}"/>
              </a:ext>
            </a:extLst>
          </p:cNvPr>
          <p:cNvSpPr>
            <a:spLocks noGrp="1"/>
          </p:cNvSpPr>
          <p:nvPr>
            <p:ph type="title"/>
          </p:nvPr>
        </p:nvSpPr>
        <p:spPr>
          <a:xfrm>
            <a:off x="1088136" y="864958"/>
            <a:ext cx="9922764" cy="990346"/>
          </a:xfrm>
        </p:spPr>
        <p:txBody>
          <a:bodyPr/>
          <a:lstStyle/>
          <a:p>
            <a:r>
              <a:rPr lang="en-GB" dirty="0"/>
              <a:t>Homeostasis and cells</a:t>
            </a:r>
          </a:p>
        </p:txBody>
      </p:sp>
      <p:sp>
        <p:nvSpPr>
          <p:cNvPr id="3" name="Content Placeholder 2">
            <a:extLst>
              <a:ext uri="{FF2B5EF4-FFF2-40B4-BE49-F238E27FC236}">
                <a16:creationId xmlns:a16="http://schemas.microsoft.com/office/drawing/2014/main" id="{192B70CA-091C-D3FC-F888-CA0309844AD8}"/>
              </a:ext>
            </a:extLst>
          </p:cNvPr>
          <p:cNvSpPr>
            <a:spLocks noGrp="1"/>
          </p:cNvSpPr>
          <p:nvPr>
            <p:ph idx="1"/>
          </p:nvPr>
        </p:nvSpPr>
        <p:spPr>
          <a:xfrm>
            <a:off x="450575" y="1987825"/>
            <a:ext cx="11343860" cy="4625009"/>
          </a:xfrm>
        </p:spPr>
        <p:txBody>
          <a:bodyPr>
            <a:normAutofit fontScale="92500" lnSpcReduction="10000"/>
          </a:bodyPr>
          <a:lstStyle/>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Cells are the basic building blocks of life, and they are responsible for the functioning of the body’s systems. Every cell has a specific purpose and role, and they are all interconnected.</a:t>
            </a:r>
          </a:p>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Each cell contains an internal environment which is regulated to maintain homeostasis, and any disturbances in the balance of the cell will affect its functioning.</a:t>
            </a:r>
          </a:p>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In addition, the cells are responsible for producing the hormones that regulate the body's systems and maintain homeostasis. Without cells, homeostasis would not be possible.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063825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9EA6D-A675-368E-2708-69C4D8AC5580}"/>
              </a:ext>
            </a:extLst>
          </p:cNvPr>
          <p:cNvSpPr>
            <a:spLocks noGrp="1"/>
          </p:cNvSpPr>
          <p:nvPr>
            <p:ph type="title"/>
          </p:nvPr>
        </p:nvSpPr>
        <p:spPr/>
        <p:txBody>
          <a:bodyPr/>
          <a:lstStyle/>
          <a:p>
            <a:r>
              <a:rPr lang="en-GB" dirty="0"/>
              <a:t>Quick fire round!</a:t>
            </a:r>
          </a:p>
        </p:txBody>
      </p:sp>
      <p:sp>
        <p:nvSpPr>
          <p:cNvPr id="3" name="Content Placeholder 2">
            <a:extLst>
              <a:ext uri="{FF2B5EF4-FFF2-40B4-BE49-F238E27FC236}">
                <a16:creationId xmlns:a16="http://schemas.microsoft.com/office/drawing/2014/main" id="{7E6B1216-8B03-3CB6-EB5D-06C1DC0ED55C}"/>
              </a:ext>
            </a:extLst>
          </p:cNvPr>
          <p:cNvSpPr>
            <a:spLocks noGrp="1"/>
          </p:cNvSpPr>
          <p:nvPr>
            <p:ph idx="1"/>
          </p:nvPr>
        </p:nvSpPr>
        <p:spPr/>
        <p:txBody>
          <a:bodyPr/>
          <a:lstStyle/>
          <a:p>
            <a:r>
              <a:rPr lang="en-GB" sz="2400" dirty="0">
                <a:solidFill>
                  <a:srgbClr val="00B0F0"/>
                </a:solidFill>
              </a:rPr>
              <a:t>What is homeostasis?</a:t>
            </a:r>
          </a:p>
          <a:p>
            <a:pPr marL="0" indent="0">
              <a:buNone/>
            </a:pPr>
            <a:endParaRPr lang="en-GB" sz="2400" dirty="0">
              <a:solidFill>
                <a:srgbClr val="00B0F0"/>
              </a:solidFill>
            </a:endParaRPr>
          </a:p>
          <a:p>
            <a:r>
              <a:rPr lang="en-GB" sz="2400" dirty="0">
                <a:solidFill>
                  <a:srgbClr val="00B0F0"/>
                </a:solidFill>
              </a:rPr>
              <a:t>Why are cells important?</a:t>
            </a:r>
          </a:p>
          <a:p>
            <a:endParaRPr lang="en-GB" dirty="0"/>
          </a:p>
        </p:txBody>
      </p:sp>
    </p:spTree>
    <p:extLst>
      <p:ext uri="{BB962C8B-B14F-4D97-AF65-F5344CB8AC3E}">
        <p14:creationId xmlns:p14="http://schemas.microsoft.com/office/powerpoint/2010/main" val="2491878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5A5AD-5D25-1922-D44D-463D6ECE3FE1}"/>
              </a:ext>
            </a:extLst>
          </p:cNvPr>
          <p:cNvSpPr>
            <a:spLocks noGrp="1"/>
          </p:cNvSpPr>
          <p:nvPr>
            <p:ph type="title"/>
          </p:nvPr>
        </p:nvSpPr>
        <p:spPr/>
        <p:txBody>
          <a:bodyPr/>
          <a:lstStyle/>
          <a:p>
            <a:r>
              <a:rPr lang="en-GB" dirty="0">
                <a:solidFill>
                  <a:srgbClr val="00B0F0"/>
                </a:solidFill>
              </a:rPr>
              <a:t>recap</a:t>
            </a:r>
          </a:p>
        </p:txBody>
      </p:sp>
      <p:sp>
        <p:nvSpPr>
          <p:cNvPr id="3" name="Content Placeholder 2">
            <a:extLst>
              <a:ext uri="{FF2B5EF4-FFF2-40B4-BE49-F238E27FC236}">
                <a16:creationId xmlns:a16="http://schemas.microsoft.com/office/drawing/2014/main" id="{9C7C0B51-FFB2-E16A-5DAC-48A6FA6331C2}"/>
              </a:ext>
            </a:extLst>
          </p:cNvPr>
          <p:cNvSpPr>
            <a:spLocks noGrp="1"/>
          </p:cNvSpPr>
          <p:nvPr>
            <p:ph idx="1"/>
          </p:nvPr>
        </p:nvSpPr>
        <p:spPr>
          <a:xfrm>
            <a:off x="384313" y="1881809"/>
            <a:ext cx="10626587" cy="4731026"/>
          </a:xfrm>
        </p:spPr>
        <p:txBody>
          <a:bodyPr>
            <a:normAutofit/>
          </a:bodyPr>
          <a:lstStyle/>
          <a:p>
            <a:pPr>
              <a:lnSpc>
                <a:spcPct val="200000"/>
              </a:lnSpc>
            </a:pPr>
            <a:r>
              <a:rPr lang="en-GB" sz="2000" dirty="0">
                <a:effectLst/>
                <a:latin typeface="Arial" panose="020B0604020202020204" pitchFamily="34" charset="0"/>
                <a:ea typeface="DengXian" panose="02010600030101010101" pitchFamily="2" charset="-122"/>
              </a:rPr>
              <a:t>Yes!</a:t>
            </a:r>
          </a:p>
          <a:p>
            <a:pPr>
              <a:lnSpc>
                <a:spcPct val="200000"/>
              </a:lnSpc>
            </a:pPr>
            <a:r>
              <a:rPr lang="en-GB" sz="2000" dirty="0">
                <a:effectLst/>
                <a:latin typeface="Arial" panose="020B0604020202020204" pitchFamily="34" charset="0"/>
                <a:ea typeface="DengXian" panose="02010600030101010101" pitchFamily="2" charset="-122"/>
              </a:rPr>
              <a:t>Homeostasis is the process of maintaining the balance and stability of internal conditions in the body, such as temperature, fluid levels, and </a:t>
            </a:r>
            <a:r>
              <a:rPr lang="en-GB" sz="2000" dirty="0" err="1">
                <a:effectLst/>
                <a:latin typeface="Arial" panose="020B0604020202020204" pitchFamily="34" charset="0"/>
                <a:ea typeface="DengXian" panose="02010600030101010101" pitchFamily="2" charset="-122"/>
              </a:rPr>
              <a:t>pH.</a:t>
            </a:r>
            <a:r>
              <a:rPr lang="en-GB" sz="2000" dirty="0">
                <a:effectLst/>
                <a:latin typeface="Arial" panose="020B0604020202020204" pitchFamily="34" charset="0"/>
                <a:ea typeface="DengXian" panose="02010600030101010101" pitchFamily="2" charset="-122"/>
              </a:rPr>
              <a:t> </a:t>
            </a:r>
          </a:p>
          <a:p>
            <a:pPr>
              <a:lnSpc>
                <a:spcPct val="200000"/>
              </a:lnSpc>
            </a:pPr>
            <a:r>
              <a:rPr lang="en-GB" sz="2000" dirty="0">
                <a:effectLst/>
                <a:latin typeface="Arial" panose="020B0604020202020204" pitchFamily="34" charset="0"/>
                <a:ea typeface="DengXian" panose="02010600030101010101" pitchFamily="2" charset="-122"/>
              </a:rPr>
              <a:t>It is maintained by a complex system of negative feedback loops that regulate and respond to changes in the body’s internal environment. </a:t>
            </a:r>
          </a:p>
          <a:p>
            <a:pPr>
              <a:lnSpc>
                <a:spcPct val="200000"/>
              </a:lnSpc>
            </a:pPr>
            <a:r>
              <a:rPr lang="en-GB" sz="2000" dirty="0">
                <a:effectLst/>
                <a:latin typeface="Arial" panose="020B0604020202020204" pitchFamily="34" charset="0"/>
                <a:ea typeface="DengXian" panose="02010600030101010101" pitchFamily="2" charset="-122"/>
              </a:rPr>
              <a:t>Cells are the basic unit of life, and they are responsible for maintaining homeostasis</a:t>
            </a:r>
            <a:endParaRPr lang="en-GB" sz="2000" dirty="0"/>
          </a:p>
        </p:txBody>
      </p:sp>
    </p:spTree>
    <p:extLst>
      <p:ext uri="{BB962C8B-B14F-4D97-AF65-F5344CB8AC3E}">
        <p14:creationId xmlns:p14="http://schemas.microsoft.com/office/powerpoint/2010/main" val="38021684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1033" name="Rectangle 1032">
            <a:extLst>
              <a:ext uri="{FF2B5EF4-FFF2-40B4-BE49-F238E27FC236}">
                <a16:creationId xmlns:a16="http://schemas.microsoft.com/office/drawing/2014/main" id="{1CEF030C-A95A-41CA-87AC-9AEA3338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Rectangle 1034">
            <a:extLst>
              <a:ext uri="{FF2B5EF4-FFF2-40B4-BE49-F238E27FC236}">
                <a16:creationId xmlns:a16="http://schemas.microsoft.com/office/drawing/2014/main" id="{F9669AAE-CED6-46E3-B8B0-8813FF543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meostasis. - ppt download">
            <a:extLst>
              <a:ext uri="{FF2B5EF4-FFF2-40B4-BE49-F238E27FC236}">
                <a16:creationId xmlns:a16="http://schemas.microsoft.com/office/drawing/2014/main" id="{188CABB1-6801-5142-23C4-8E3ADCDBF05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801" r="-1" b="9153"/>
          <a:stretch/>
        </p:blipFill>
        <p:spPr bwMode="auto">
          <a:xfrm>
            <a:off x="20" y="10"/>
            <a:ext cx="11690232" cy="6330449"/>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6722F0C-A0CD-4611-B215-6850DFE97E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87805" y="3469046"/>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2072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3546-A868-2D98-B6CF-FDBD3B014F9B}"/>
              </a:ext>
            </a:extLst>
          </p:cNvPr>
          <p:cNvSpPr>
            <a:spLocks noGrp="1"/>
          </p:cNvSpPr>
          <p:nvPr>
            <p:ph type="title"/>
          </p:nvPr>
        </p:nvSpPr>
        <p:spPr>
          <a:xfrm>
            <a:off x="1134618" y="571500"/>
            <a:ext cx="9922764" cy="526520"/>
          </a:xfrm>
        </p:spPr>
        <p:txBody>
          <a:bodyPr>
            <a:normAutofit fontScale="90000"/>
          </a:bodyPr>
          <a:lstStyle/>
          <a:p>
            <a:r>
              <a:rPr lang="en-GB" dirty="0"/>
              <a:t>Homeostasis and cells </a:t>
            </a:r>
          </a:p>
        </p:txBody>
      </p:sp>
      <p:sp>
        <p:nvSpPr>
          <p:cNvPr id="3" name="Content Placeholder 2">
            <a:extLst>
              <a:ext uri="{FF2B5EF4-FFF2-40B4-BE49-F238E27FC236}">
                <a16:creationId xmlns:a16="http://schemas.microsoft.com/office/drawing/2014/main" id="{E34EB627-A08B-5B31-6182-D99E6E1F96FE}"/>
              </a:ext>
            </a:extLst>
          </p:cNvPr>
          <p:cNvSpPr>
            <a:spLocks noGrp="1"/>
          </p:cNvSpPr>
          <p:nvPr>
            <p:ph idx="1"/>
          </p:nvPr>
        </p:nvSpPr>
        <p:spPr>
          <a:xfrm>
            <a:off x="397565" y="1192696"/>
            <a:ext cx="11542644" cy="5565913"/>
          </a:xfrm>
        </p:spPr>
        <p:txBody>
          <a:bodyPr>
            <a:normAutofit fontScale="92500" lnSpcReduction="20000"/>
          </a:bodyPr>
          <a:lstStyle/>
          <a:p>
            <a:pPr marL="0" indent="0">
              <a:lnSpc>
                <a:spcPct val="150000"/>
              </a:lnSpc>
              <a:spcAft>
                <a:spcPts val="800"/>
              </a:spcAft>
              <a:buNone/>
            </a:pPr>
            <a:r>
              <a:rPr lang="en-GB" sz="2400" kern="100" dirty="0">
                <a:solidFill>
                  <a:srgbClr val="00B0F0"/>
                </a:solidFill>
                <a:effectLst/>
                <a:latin typeface="Arial" panose="020B0604020202020204" pitchFamily="34" charset="0"/>
                <a:ea typeface="DengXian" panose="02010600030101010101" pitchFamily="2" charset="-122"/>
                <a:cs typeface="Times New Roman" panose="02020603050405020304" pitchFamily="18" charset="0"/>
              </a:rPr>
              <a:t>Cells are highly organized and contain specialized molecules</a:t>
            </a: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such as proteins, that give them specific roles in maintaining homeostasis. For example, proteins like enzymes and receptors are responsible for breaking down nutrients and responding to outside stimuli. </a:t>
            </a:r>
          </a:p>
          <a:p>
            <a:pPr marL="0" indent="0">
              <a:lnSpc>
                <a:spcPct val="150000"/>
              </a:lnSpc>
              <a:spcAft>
                <a:spcPts val="800"/>
              </a:spcAft>
              <a:buNone/>
            </a:pPr>
            <a:r>
              <a:rPr lang="en-GB" sz="2400" kern="100" dirty="0">
                <a:solidFill>
                  <a:srgbClr val="00B0F0"/>
                </a:solidFill>
                <a:effectLst/>
                <a:latin typeface="Arial" panose="020B0604020202020204" pitchFamily="34" charset="0"/>
                <a:ea typeface="DengXian" panose="02010600030101010101" pitchFamily="2" charset="-122"/>
                <a:cs typeface="Times New Roman" panose="02020603050405020304" pitchFamily="18" charset="0"/>
              </a:rPr>
              <a:t>Homeostasis can be maintained in different ways</a:t>
            </a: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such as through the use of hormones, which act as chemical messengers in the body. Hormones are responsible for a range of physiological responses, such as the secretion of other hormones, the contraction of muscles, and metabolism. </a:t>
            </a:r>
          </a:p>
          <a:p>
            <a:pPr marL="0" indent="0">
              <a:lnSpc>
                <a:spcPct val="150000"/>
              </a:lnSpc>
              <a:spcAft>
                <a:spcPts val="800"/>
              </a:spcAft>
              <a:buNone/>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Other methods of maintaining homeostasis include the use of heat-regulating mechanisms, the release of sweat, and the storage of energy. </a:t>
            </a:r>
          </a:p>
          <a:p>
            <a:pPr marL="0" indent="0">
              <a:lnSpc>
                <a:spcPct val="150000"/>
              </a:lnSpc>
              <a:spcAft>
                <a:spcPts val="800"/>
              </a:spcAft>
              <a:buNone/>
            </a:pPr>
            <a:r>
              <a:rPr lang="en-GB" sz="2400" b="1" kern="100" dirty="0">
                <a:latin typeface="Arial" panose="020B0604020202020204" pitchFamily="34" charset="0"/>
                <a:ea typeface="DengXian" panose="02010600030101010101" pitchFamily="2" charset="-122"/>
                <a:cs typeface="Times New Roman" panose="02020603050405020304" pitchFamily="18" charset="0"/>
              </a:rPr>
              <a:t>The above will be explored further each week reflective of the systems being taught</a:t>
            </a:r>
            <a:r>
              <a:rPr lang="en-GB" sz="2400" kern="100" dirty="0">
                <a:latin typeface="Arial" panose="020B0604020202020204" pitchFamily="34" charset="0"/>
                <a:ea typeface="DengXian" panose="02010600030101010101" pitchFamily="2" charset="-122"/>
                <a:cs typeface="Times New Roman" panose="02020603050405020304" pitchFamily="18" charset="0"/>
              </a:rPr>
              <a:t>.</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1338810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07389-79FA-77B3-331A-7EAAD1AE8BDF}"/>
              </a:ext>
            </a:extLst>
          </p:cNvPr>
          <p:cNvSpPr>
            <a:spLocks noGrp="1"/>
          </p:cNvSpPr>
          <p:nvPr>
            <p:ph type="title"/>
          </p:nvPr>
        </p:nvSpPr>
        <p:spPr>
          <a:xfrm>
            <a:off x="1181100" y="508068"/>
            <a:ext cx="9922764" cy="1294228"/>
          </a:xfrm>
        </p:spPr>
        <p:txBody>
          <a:bodyPr/>
          <a:lstStyle/>
          <a:p>
            <a:r>
              <a:rPr lang="en-GB" dirty="0"/>
              <a:t>Further reading </a:t>
            </a:r>
          </a:p>
        </p:txBody>
      </p:sp>
      <p:sp>
        <p:nvSpPr>
          <p:cNvPr id="3" name="Content Placeholder 2">
            <a:extLst>
              <a:ext uri="{FF2B5EF4-FFF2-40B4-BE49-F238E27FC236}">
                <a16:creationId xmlns:a16="http://schemas.microsoft.com/office/drawing/2014/main" id="{0FDC6202-566D-0D93-8C57-7B4AE2AFEA0E}"/>
              </a:ext>
            </a:extLst>
          </p:cNvPr>
          <p:cNvSpPr>
            <a:spLocks noGrp="1"/>
          </p:cNvSpPr>
          <p:nvPr>
            <p:ph idx="1"/>
          </p:nvPr>
        </p:nvSpPr>
        <p:spPr>
          <a:xfrm>
            <a:off x="424070" y="1802296"/>
            <a:ext cx="10586830" cy="4929808"/>
          </a:xfrm>
        </p:spPr>
        <p:txBody>
          <a:bodyPr>
            <a:normAutofit/>
          </a:bodyPr>
          <a:lstStyle/>
          <a:p>
            <a:pPr marL="342900" lvl="0" indent="-342900">
              <a:lnSpc>
                <a:spcPct val="150000"/>
              </a:lnSpc>
              <a:spcAft>
                <a:spcPts val="800"/>
              </a:spcAft>
              <a:buFont typeface="+mj-lt"/>
              <a:buAutoNum type="arabicPeriod"/>
              <a:tabLst>
                <a:tab pos="457200" algn="l"/>
              </a:tabLs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"Principles of Anatomy and Physiology"</a:t>
            </a: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 by Gerard J. Tortora and Bryan H. Derrickson</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This textbook provides a comprehensive overview of human anatomy and physiology, covering all major systems in the body.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"Essentials of Human Anatomy and Physiology"</a:t>
            </a: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 by Elaine N. </a:t>
            </a:r>
            <a:r>
              <a:rPr lang="en-GB" sz="2200" kern="100" dirty="0" err="1">
                <a:effectLst/>
                <a:latin typeface="Arial" panose="020B0604020202020204" pitchFamily="34" charset="0"/>
                <a:ea typeface="DengXian" panose="02010600030101010101" pitchFamily="2" charset="-122"/>
                <a:cs typeface="Times New Roman" panose="02020603050405020304" pitchFamily="18" charset="0"/>
              </a:rPr>
              <a:t>Marieb</a:t>
            </a: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 and Suzanne M. Keller</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This is a concise and user-friendly textbook that covers the fundamentals of anatomy and physiology. It's suitable for students new to the subject.</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9212296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996D-52A1-BCDE-619D-36C7FA2B034D}"/>
              </a:ext>
            </a:extLst>
          </p:cNvPr>
          <p:cNvSpPr>
            <a:spLocks noGrp="1"/>
          </p:cNvSpPr>
          <p:nvPr>
            <p:ph type="title"/>
          </p:nvPr>
        </p:nvSpPr>
        <p:spPr/>
        <p:txBody>
          <a:bodyPr/>
          <a:lstStyle/>
          <a:p>
            <a:r>
              <a:rPr lang="en-GB" dirty="0"/>
              <a:t>Thankyou </a:t>
            </a:r>
          </a:p>
        </p:txBody>
      </p:sp>
    </p:spTree>
    <p:extLst>
      <p:ext uri="{BB962C8B-B14F-4D97-AF65-F5344CB8AC3E}">
        <p14:creationId xmlns:p14="http://schemas.microsoft.com/office/powerpoint/2010/main" val="824176872"/>
      </p:ext>
    </p:extLst>
  </p:cSld>
  <p:clrMapOvr>
    <a:masterClrMapping/>
  </p:clrMapOvr>
</p:sld>
</file>

<file path=ppt/theme/theme1.xml><?xml version="1.0" encoding="utf-8"?>
<a:theme xmlns:a="http://schemas.openxmlformats.org/drawingml/2006/main" name="BjornVTI">
  <a:themeElements>
    <a:clrScheme name="AnalogousFromDarkSeedLeftStep">
      <a:dk1>
        <a:srgbClr val="000000"/>
      </a:dk1>
      <a:lt1>
        <a:srgbClr val="FFFFFF"/>
      </a:lt1>
      <a:dk2>
        <a:srgbClr val="1B302C"/>
      </a:dk2>
      <a:lt2>
        <a:srgbClr val="F3F3F0"/>
      </a:lt2>
      <a:accent1>
        <a:srgbClr val="4F45CD"/>
      </a:accent1>
      <a:accent2>
        <a:srgbClr val="3261BA"/>
      </a:accent2>
      <a:accent3>
        <a:srgbClr val="44ACCC"/>
      </a:accent3>
      <a:accent4>
        <a:srgbClr val="32BAA2"/>
      </a:accent4>
      <a:accent5>
        <a:srgbClr val="41C476"/>
      </a:accent5>
      <a:accent6>
        <a:srgbClr val="34BA32"/>
      </a:accent6>
      <a:hlink>
        <a:srgbClr val="349E70"/>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docProps/app.xml><?xml version="1.0" encoding="utf-8"?>
<Properties xmlns="http://schemas.openxmlformats.org/officeDocument/2006/extended-properties" xmlns:vt="http://schemas.openxmlformats.org/officeDocument/2006/docPropsVTypes">
  <TotalTime>392</TotalTime>
  <Words>2752</Words>
  <Application>Microsoft Office PowerPoint</Application>
  <PresentationFormat>Widescreen</PresentationFormat>
  <Paragraphs>162</Paragraphs>
  <Slides>42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Neue Haas Grotesk Text Pro</vt:lpstr>
      <vt:lpstr>Symbol</vt:lpstr>
      <vt:lpstr>BjornVTI</vt:lpstr>
      <vt:lpstr>Introduction to physiology week 1 </vt:lpstr>
      <vt:lpstr>contents</vt:lpstr>
      <vt:lpstr>Welcome to introduction to physiology </vt:lpstr>
      <vt:lpstr>Module topics overview</vt:lpstr>
      <vt:lpstr>Assignments  </vt:lpstr>
      <vt:lpstr>Moodle and independent study  </vt:lpstr>
      <vt:lpstr>Drafts </vt:lpstr>
      <vt:lpstr>Introduction to anatomy and physiology </vt:lpstr>
      <vt:lpstr>What is anatomy?</vt:lpstr>
      <vt:lpstr>Anatomy  </vt:lpstr>
      <vt:lpstr>What is physiology?</vt:lpstr>
      <vt:lpstr>Physiology </vt:lpstr>
      <vt:lpstr>Why is understanding physiology important within health and social care? </vt:lpstr>
      <vt:lpstr>Physiology in health and social care.</vt:lpstr>
      <vt:lpstr>Physiology in health and social care- care monitoring and planning </vt:lpstr>
      <vt:lpstr>Care monitoring and care planning </vt:lpstr>
      <vt:lpstr>Care monitoring and care planning </vt:lpstr>
      <vt:lpstr>Care monitoring and care planning </vt:lpstr>
      <vt:lpstr>PowerPoint Presentation</vt:lpstr>
      <vt:lpstr>Care monitoring and care planning </vt:lpstr>
      <vt:lpstr>Care monitoring and care planning </vt:lpstr>
      <vt:lpstr>Summary  </vt:lpstr>
      <vt:lpstr>Responsibilities of health and social care workers in relation to emergency health response   </vt:lpstr>
      <vt:lpstr>Responsibilities of health and social care workers in relation to emergency health response</vt:lpstr>
      <vt:lpstr>Responsibilities of health and social care workers in relation to emergency health response</vt:lpstr>
      <vt:lpstr>Responsibilities of health and social care workers in relation to emergency health response</vt:lpstr>
      <vt:lpstr>Responsibilities of health and social care workers in relation to emergency health response</vt:lpstr>
      <vt:lpstr>How could health and social care workers respond in a medical emergency situation?</vt:lpstr>
      <vt:lpstr>Responsibilities of health and social care workers in relation to emergency health response</vt:lpstr>
      <vt:lpstr>Responsibilities of health and social care workers in relation to emergency health response</vt:lpstr>
      <vt:lpstr>Responsibilities of health and social care workers in relation to emergency health response</vt:lpstr>
      <vt:lpstr>Recap </vt:lpstr>
      <vt:lpstr>Homeostasis and cells </vt:lpstr>
      <vt:lpstr>What is homeostasis?</vt:lpstr>
      <vt:lpstr>Homeostasis </vt:lpstr>
      <vt:lpstr>Homeostasis and cells</vt:lpstr>
      <vt:lpstr>Quick fire round!</vt:lpstr>
      <vt:lpstr>recap</vt:lpstr>
      <vt:lpstr>PowerPoint Presentation</vt:lpstr>
      <vt:lpstr>Homeostasis and cells </vt:lpstr>
      <vt:lpstr>Further reading </vt:lpstr>
      <vt:lpstr>Thankyou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week 1</dc:title>
  <dc:creator>Rachael Rivers</dc:creator>
  <cp:lastModifiedBy>Rachael Rivers</cp:lastModifiedBy>
  <cp:revision>4</cp:revision>
  <dcterms:created xsi:type="dcterms:W3CDTF">2023-09-07T07:38:25Z</dcterms:created>
  <dcterms:modified xsi:type="dcterms:W3CDTF">2023-09-07T14:11:21Z</dcterms:modified>
</cp:coreProperties>
</file>