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71" r:id="rId14"/>
    <p:sldId id="268" r:id="rId15"/>
    <p:sldId id="269" r:id="rId16"/>
    <p:sldId id="270" r:id="rId17"/>
    <p:sldId id="272"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CEEF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8785" autoAdjust="0"/>
  </p:normalViewPr>
  <p:slideViewPr>
    <p:cSldViewPr>
      <p:cViewPr varScale="1">
        <p:scale>
          <a:sx n="98" d="100"/>
          <a:sy n="98" d="100"/>
        </p:scale>
        <p:origin x="2040" y="1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E97618D-077B-4A21-AB00-18B550BD971D}" type="datetimeFigureOut">
              <a:rPr lang="en-IN" smtClean="0"/>
              <a:t>16/01/25</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6BC1387-6A39-4CEC-80D1-9EF516331570}" type="slidenum">
              <a:rPr lang="en-IN" smtClean="0"/>
              <a:t>‹#›</a:t>
            </a:fld>
            <a:endParaRPr lang="en-IN"/>
          </a:p>
        </p:txBody>
      </p:sp>
    </p:spTree>
    <p:extLst>
      <p:ext uri="{BB962C8B-B14F-4D97-AF65-F5344CB8AC3E}">
        <p14:creationId xmlns:p14="http://schemas.microsoft.com/office/powerpoint/2010/main" val="33558696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itchFamily="18" charset="0"/>
                <a:cs typeface="Times New Roman" pitchFamily="18" charset="0"/>
              </a:rPr>
              <a:t>The scope of this presentation is to </a:t>
            </a:r>
            <a:r>
              <a:rPr lang="en-US" dirty="0" err="1">
                <a:latin typeface="Times New Roman" pitchFamily="18" charset="0"/>
                <a:cs typeface="Times New Roman" pitchFamily="18" charset="0"/>
              </a:rPr>
              <a:t>analyse</a:t>
            </a:r>
            <a:r>
              <a:rPr lang="en-US" dirty="0">
                <a:latin typeface="Times New Roman" pitchFamily="18" charset="0"/>
                <a:cs typeface="Times New Roman" pitchFamily="18" charset="0"/>
              </a:rPr>
              <a:t> issues concerning management practices, assess the ethical concerns that fit into these complaints, and provide the best solution in line with modern-day management of Mark and </a:t>
            </a:r>
            <a:r>
              <a:rPr lang="en-US" dirty="0" err="1">
                <a:latin typeface="Times New Roman" pitchFamily="18" charset="0"/>
                <a:cs typeface="Times New Roman" pitchFamily="18" charset="0"/>
              </a:rPr>
              <a:t>Spencers</a:t>
            </a:r>
            <a:r>
              <a:rPr lang="en-US" dirty="0">
                <a:latin typeface="Times New Roman" pitchFamily="18" charset="0"/>
                <a:cs typeface="Times New Roman" pitchFamily="18" charset="0"/>
              </a:rPr>
              <a:t>. This includes evaluating the conventional and analytical approaches to management (</a:t>
            </a:r>
            <a:r>
              <a:rPr lang="en-US" dirty="0" err="1">
                <a:latin typeface="Times New Roman" pitchFamily="18" charset="0"/>
                <a:cs typeface="Times New Roman" pitchFamily="18" charset="0"/>
              </a:rPr>
              <a:t>Bhatti</a:t>
            </a:r>
            <a:r>
              <a:rPr lang="en-US" dirty="0">
                <a:latin typeface="Times New Roman" pitchFamily="18" charset="0"/>
                <a:cs typeface="Times New Roman" pitchFamily="18" charset="0"/>
              </a:rPr>
              <a:t> et al., 2021). This presentation responds to the recent concern on management practices across various functional areas and offers coupled solutions based on mainstream and critical management theories</a:t>
            </a:r>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F6BC1387-6A39-4CEC-80D1-9EF516331570}" type="slidenum">
              <a:rPr lang="en-IN" smtClean="0"/>
              <a:t>2</a:t>
            </a:fld>
            <a:endParaRPr lang="en-IN"/>
          </a:p>
        </p:txBody>
      </p:sp>
    </p:spTree>
    <p:extLst>
      <p:ext uri="{BB962C8B-B14F-4D97-AF65-F5344CB8AC3E}">
        <p14:creationId xmlns:p14="http://schemas.microsoft.com/office/powerpoint/2010/main" val="36243337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itchFamily="18" charset="0"/>
                <a:cs typeface="Times New Roman" pitchFamily="18" charset="0"/>
              </a:rPr>
              <a:t>Some of the crucial problems that Mark and </a:t>
            </a:r>
            <a:r>
              <a:rPr lang="en-US" dirty="0" err="1">
                <a:latin typeface="Times New Roman" pitchFamily="18" charset="0"/>
                <a:cs typeface="Times New Roman" pitchFamily="18" charset="0"/>
              </a:rPr>
              <a:t>Spencers</a:t>
            </a:r>
            <a:r>
              <a:rPr lang="en-US" dirty="0">
                <a:latin typeface="Times New Roman" pitchFamily="18" charset="0"/>
                <a:cs typeface="Times New Roman" pitchFamily="18" charset="0"/>
              </a:rPr>
              <a:t> (M and S) has are as follows bureaucratic structure, traditional management practices, and ethics. These factors have led to some level of employee dissatisfaction, hence a negative impact on performance (Salas‐</a:t>
            </a:r>
            <a:r>
              <a:rPr lang="en-US" dirty="0" err="1">
                <a:latin typeface="Times New Roman" pitchFamily="18" charset="0"/>
                <a:cs typeface="Times New Roman" pitchFamily="18" charset="0"/>
              </a:rPr>
              <a:t>Vallina</a:t>
            </a:r>
            <a:r>
              <a:rPr lang="en-US" dirty="0">
                <a:latin typeface="Times New Roman" pitchFamily="18" charset="0"/>
                <a:cs typeface="Times New Roman" pitchFamily="18" charset="0"/>
              </a:rPr>
              <a:t> et al., 2021). From the research, the following critical factors emerge implicated with organizational performance, majoring in practices of management as well as culture within the organization. End User feedback reveals increasing discontent with existing systems.</a:t>
            </a:r>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F6BC1387-6A39-4CEC-80D1-9EF516331570}" type="slidenum">
              <a:rPr lang="en-IN" smtClean="0"/>
              <a:t>3</a:t>
            </a:fld>
            <a:endParaRPr lang="en-IN"/>
          </a:p>
        </p:txBody>
      </p:sp>
    </p:spTree>
    <p:extLst>
      <p:ext uri="{BB962C8B-B14F-4D97-AF65-F5344CB8AC3E}">
        <p14:creationId xmlns:p14="http://schemas.microsoft.com/office/powerpoint/2010/main" val="36243337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itchFamily="18" charset="0"/>
                <a:cs typeface="Times New Roman" pitchFamily="18" charset="0"/>
              </a:rPr>
              <a:t>The transition between bureaucracy and post-bureaucracy means that what is required today is the change of such strictly defined, hierarchical structures into more open forms of organizations that focus on employees (Monteiro and Adler, 2022). More formally designed personnel hierarchical structures are also becoming an impediment and are slowing down our actions in terms of changes happening in the market. Such rigidity is desirably undesirable, mainly because of our current uncertain business environment. There are significant differences between bureaucracy and post-bureaucracy, for bureaucracy is characterized by top-down hierarchical approaches, and post-bureaucracy involves a more organic, distributed type of organization. Most chains of command are bureaucratic, and they end up being hindrances rather than allowing flexibility in addressing new market opportunities. Such rigidity is particularly worrisome under today's uncertain business climate.</a:t>
            </a:r>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F6BC1387-6A39-4CEC-80D1-9EF516331570}" type="slidenum">
              <a:rPr lang="en-IN" smtClean="0"/>
              <a:t>4</a:t>
            </a:fld>
            <a:endParaRPr lang="en-IN"/>
          </a:p>
        </p:txBody>
      </p:sp>
    </p:spTree>
    <p:extLst>
      <p:ext uri="{BB962C8B-B14F-4D97-AF65-F5344CB8AC3E}">
        <p14:creationId xmlns:p14="http://schemas.microsoft.com/office/powerpoint/2010/main" val="36243337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itchFamily="18" charset="0"/>
                <a:cs typeface="Times New Roman" pitchFamily="18" charset="0"/>
              </a:rPr>
              <a:t>This highlighted the importance of distinguishing the capabilities and limitations of different management approaches in handling complaints. Basically, dissatisfaction results from a mismatch of expectations, as witnessed in the roles reserved for management and employees (</a:t>
            </a:r>
            <a:r>
              <a:rPr lang="en-US" dirty="0" err="1">
                <a:latin typeface="Times New Roman" pitchFamily="18" charset="0"/>
                <a:cs typeface="Times New Roman" pitchFamily="18" charset="0"/>
              </a:rPr>
              <a:t>Kalogiannidis</a:t>
            </a:r>
            <a:r>
              <a:rPr lang="en-US" dirty="0">
                <a:latin typeface="Times New Roman" pitchFamily="18" charset="0"/>
                <a:cs typeface="Times New Roman" pitchFamily="18" charset="0"/>
              </a:rPr>
              <a:t> et al., 2021). There is a current management trend characterized by top-down decision-making and reduced employee participation and motivation. This approach goes against the current tune in management practices.</a:t>
            </a:r>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F6BC1387-6A39-4CEC-80D1-9EF516331570}" type="slidenum">
              <a:rPr lang="en-IN" smtClean="0"/>
              <a:t>5</a:t>
            </a:fld>
            <a:endParaRPr lang="en-IN"/>
          </a:p>
        </p:txBody>
      </p:sp>
    </p:spTree>
    <p:extLst>
      <p:ext uri="{BB962C8B-B14F-4D97-AF65-F5344CB8AC3E}">
        <p14:creationId xmlns:p14="http://schemas.microsoft.com/office/powerpoint/2010/main" val="36243337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itchFamily="18" charset="0"/>
                <a:cs typeface="Times New Roman" pitchFamily="18" charset="0"/>
              </a:rPr>
              <a:t>M&amp;S must address there is lack of communication and the need to improve the team working environment. According to </a:t>
            </a:r>
            <a:r>
              <a:rPr lang="en-US" dirty="0" err="1">
                <a:latin typeface="Times New Roman" pitchFamily="18" charset="0"/>
                <a:cs typeface="Times New Roman" pitchFamily="18" charset="0"/>
              </a:rPr>
              <a:t>Oteshova</a:t>
            </a:r>
            <a:r>
              <a:rPr lang="en-US" dirty="0">
                <a:latin typeface="Times New Roman" pitchFamily="18" charset="0"/>
                <a:cs typeface="Times New Roman" pitchFamily="18" charset="0"/>
              </a:rPr>
              <a:t> et al. (2021), organizational structure and communication are becoming an issue with regard to entrants' team effectiveness. Thus, based on the results obtained, we have outlined areas pertaining to cross-functional collaboration and teamwork that seem highly amicable to enhancement.</a:t>
            </a:r>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F6BC1387-6A39-4CEC-80D1-9EF516331570}" type="slidenum">
              <a:rPr lang="en-IN" smtClean="0"/>
              <a:t>6</a:t>
            </a:fld>
            <a:endParaRPr lang="en-IN"/>
          </a:p>
        </p:txBody>
      </p:sp>
    </p:spTree>
    <p:extLst>
      <p:ext uri="{BB962C8B-B14F-4D97-AF65-F5344CB8AC3E}">
        <p14:creationId xmlns:p14="http://schemas.microsoft.com/office/powerpoint/2010/main" val="36243337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itchFamily="18" charset="0"/>
                <a:cs typeface="Times New Roman" pitchFamily="18" charset="0"/>
              </a:rPr>
              <a:t>By involving ethical issues, the organization's trust and integrity are compromised. It is possible to manage these difficulties with the help of introducing standardized ethical frameworks as to the consequences. A stronger ethical foundation of decision-making is required in order to avoid a recent lack of consistency in the organization and remain loyal to our values and stakeholders.</a:t>
            </a:r>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F6BC1387-6A39-4CEC-80D1-9EF516331570}" type="slidenum">
              <a:rPr lang="en-IN" smtClean="0"/>
              <a:t>7</a:t>
            </a:fld>
            <a:endParaRPr lang="en-IN"/>
          </a:p>
        </p:txBody>
      </p:sp>
    </p:spTree>
    <p:extLst>
      <p:ext uri="{BB962C8B-B14F-4D97-AF65-F5344CB8AC3E}">
        <p14:creationId xmlns:p14="http://schemas.microsoft.com/office/powerpoint/2010/main" val="36243337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itchFamily="18" charset="0"/>
                <a:cs typeface="Times New Roman" pitchFamily="18" charset="0"/>
              </a:rPr>
              <a:t>Mainstream theories offer an account of structured and efficient management but may not explain dynamic organizational issues (Banerjee, 2022). There is a need to harmonize, on the one hand, the traditional methods of management with the current requirement of flexibility and decentralization </a:t>
            </a:r>
            <a:r>
              <a:rPr lang="en-IN"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Zhaldak</a:t>
            </a:r>
            <a:r>
              <a:rPr lang="en-US" sz="1200" kern="1200" dirty="0">
                <a:solidFill>
                  <a:schemeClr val="tx1"/>
                </a:solidFill>
                <a:effectLst/>
                <a:latin typeface="+mn-lt"/>
                <a:ea typeface="+mn-ea"/>
                <a:cs typeface="+mn-cs"/>
              </a:rPr>
              <a:t>, 2021</a:t>
            </a:r>
            <a:r>
              <a:rPr lang="en-IN" sz="1200" kern="1200" dirty="0">
                <a:solidFill>
                  <a:schemeClr val="tx1"/>
                </a:solidFill>
                <a:effectLst/>
                <a:latin typeface="+mn-lt"/>
                <a:ea typeface="+mn-ea"/>
                <a:cs typeface="+mn-cs"/>
              </a:rPr>
              <a:t>). </a:t>
            </a:r>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F6BC1387-6A39-4CEC-80D1-9EF516331570}" type="slidenum">
              <a:rPr lang="en-IN" smtClean="0"/>
              <a:t>8</a:t>
            </a:fld>
            <a:endParaRPr lang="en-IN"/>
          </a:p>
        </p:txBody>
      </p:sp>
    </p:spTree>
    <p:extLst>
      <p:ext uri="{BB962C8B-B14F-4D97-AF65-F5344CB8AC3E}">
        <p14:creationId xmlns:p14="http://schemas.microsoft.com/office/powerpoint/2010/main" val="36243337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itchFamily="18" charset="0"/>
                <a:cs typeface="Times New Roman" pitchFamily="18" charset="0"/>
              </a:rPr>
              <a:t>Management criticism erodes conventional paradigms of thought by voicing concerns on endemic issues of power, diversity and employee enfranchisement (Sandberg and </a:t>
            </a:r>
            <a:r>
              <a:rPr lang="en-US" dirty="0" err="1">
                <a:latin typeface="Times New Roman" pitchFamily="18" charset="0"/>
                <a:cs typeface="Times New Roman" pitchFamily="18" charset="0"/>
              </a:rPr>
              <a:t>Alvesson</a:t>
            </a:r>
            <a:r>
              <a:rPr lang="en-US" dirty="0">
                <a:latin typeface="Times New Roman" pitchFamily="18" charset="0"/>
                <a:cs typeface="Times New Roman" pitchFamily="18" charset="0"/>
              </a:rPr>
              <a:t>, 2021). Critical management theory as a framework enriches a set of concepts related to power relations and structural problems within organizational culture and employees’ satisfaction.</a:t>
            </a:r>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F6BC1387-6A39-4CEC-80D1-9EF516331570}" type="slidenum">
              <a:rPr lang="en-IN" smtClean="0"/>
              <a:t>9</a:t>
            </a:fld>
            <a:endParaRPr lang="en-IN"/>
          </a:p>
        </p:txBody>
      </p:sp>
    </p:spTree>
    <p:extLst>
      <p:ext uri="{BB962C8B-B14F-4D97-AF65-F5344CB8AC3E}">
        <p14:creationId xmlns:p14="http://schemas.microsoft.com/office/powerpoint/2010/main" val="36243337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itchFamily="18" charset="0"/>
                <a:cs typeface="Times New Roman" pitchFamily="18" charset="0"/>
              </a:rPr>
              <a:t>The organizational culture needs to transform from being one of compliance to being one based on trust that employees will engage and find better ways of doing things (</a:t>
            </a:r>
            <a:r>
              <a:rPr lang="en-US" dirty="0" err="1">
                <a:latin typeface="Times New Roman" pitchFamily="18" charset="0"/>
                <a:cs typeface="Times New Roman" pitchFamily="18" charset="0"/>
              </a:rPr>
              <a:t>Akpa</a:t>
            </a:r>
            <a:r>
              <a:rPr lang="en-US" dirty="0">
                <a:latin typeface="Times New Roman" pitchFamily="18" charset="0"/>
                <a:cs typeface="Times New Roman" pitchFamily="18" charset="0"/>
              </a:rPr>
              <a:t> et al., 2021). Some kind of change has to happen now in Mark and </a:t>
            </a:r>
            <a:r>
              <a:rPr lang="en-US" dirty="0" err="1">
                <a:latin typeface="Times New Roman" pitchFamily="18" charset="0"/>
                <a:cs typeface="Times New Roman" pitchFamily="18" charset="0"/>
              </a:rPr>
              <a:t>Spencers</a:t>
            </a:r>
            <a:r>
              <a:rPr lang="en-US" dirty="0">
                <a:latin typeface="Times New Roman" pitchFamily="18" charset="0"/>
                <a:cs typeface="Times New Roman" pitchFamily="18" charset="0"/>
              </a:rPr>
              <a:t> and for the time being for culture to deliver the results that are lacking at the moment, both in dealing with current problems and in providing more stimulating working circumstances.</a:t>
            </a:r>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F6BC1387-6A39-4CEC-80D1-9EF516331570}" type="slidenum">
              <a:rPr lang="en-IN" smtClean="0"/>
              <a:t>10</a:t>
            </a:fld>
            <a:endParaRPr lang="en-IN"/>
          </a:p>
        </p:txBody>
      </p:sp>
    </p:spTree>
    <p:extLst>
      <p:ext uri="{BB962C8B-B14F-4D97-AF65-F5344CB8AC3E}">
        <p14:creationId xmlns:p14="http://schemas.microsoft.com/office/powerpoint/2010/main" val="36243337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itchFamily="18" charset="0"/>
                <a:cs typeface="Times New Roman" pitchFamily="18" charset="0"/>
              </a:rPr>
              <a:t>Mark and </a:t>
            </a:r>
            <a:r>
              <a:rPr lang="en-US" dirty="0" err="1">
                <a:latin typeface="Times New Roman" pitchFamily="18" charset="0"/>
                <a:cs typeface="Times New Roman" pitchFamily="18" charset="0"/>
              </a:rPr>
              <a:t>Spencers</a:t>
            </a:r>
            <a:r>
              <a:rPr lang="en-US" dirty="0">
                <a:latin typeface="Times New Roman" pitchFamily="18" charset="0"/>
                <a:cs typeface="Times New Roman" pitchFamily="18" charset="0"/>
              </a:rPr>
              <a:t> should involve employees and share power so as to address imbalances in power between employees; companies should treat all employees fairly (Bhatt,  2022). Specific mechanics of structural changes will address the development of more 'loose coupling', whereas stringent mechanical controls to complement it are also required. being one of compliance to being one based on trust that employees will engage and find better ways of doing things (</a:t>
            </a:r>
            <a:r>
              <a:rPr lang="en-US" dirty="0" err="1">
                <a:latin typeface="Times New Roman" pitchFamily="18" charset="0"/>
                <a:cs typeface="Times New Roman" pitchFamily="18" charset="0"/>
              </a:rPr>
              <a:t>Akpa</a:t>
            </a:r>
            <a:r>
              <a:rPr lang="en-US" dirty="0">
                <a:latin typeface="Times New Roman" pitchFamily="18" charset="0"/>
                <a:cs typeface="Times New Roman" pitchFamily="18" charset="0"/>
              </a:rPr>
              <a:t> et al., 2021). Some kind of change has to happen now and for the time being for culture to deliver the results that are lacking at the moment, both in dealing with current problems and in providing more stimulating working circumstances.</a:t>
            </a:r>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F6BC1387-6A39-4CEC-80D1-9EF516331570}" type="slidenum">
              <a:rPr lang="en-IN" smtClean="0"/>
              <a:t>11</a:t>
            </a:fld>
            <a:endParaRPr lang="en-IN"/>
          </a:p>
        </p:txBody>
      </p:sp>
    </p:spTree>
    <p:extLst>
      <p:ext uri="{BB962C8B-B14F-4D97-AF65-F5344CB8AC3E}">
        <p14:creationId xmlns:p14="http://schemas.microsoft.com/office/powerpoint/2010/main" val="36243337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itchFamily="18" charset="0"/>
                <a:cs typeface="Times New Roman" pitchFamily="18" charset="0"/>
              </a:rPr>
              <a:t>Enhancing this CSR activity is essential in the aspect of clientele trust, besides proving that the organization embraces honest practices (</a:t>
            </a:r>
            <a:r>
              <a:rPr lang="en-US" dirty="0" err="1">
                <a:latin typeface="Times New Roman" pitchFamily="18" charset="0"/>
                <a:cs typeface="Times New Roman" pitchFamily="18" charset="0"/>
              </a:rPr>
              <a:t>Latif</a:t>
            </a:r>
            <a:r>
              <a:rPr lang="en-US" dirty="0">
                <a:latin typeface="Times New Roman" pitchFamily="18" charset="0"/>
                <a:cs typeface="Times New Roman" pitchFamily="18" charset="0"/>
              </a:rPr>
              <a:t> et al., 2022).</a:t>
            </a:r>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F6BC1387-6A39-4CEC-80D1-9EF516331570}" type="slidenum">
              <a:rPr lang="en-IN" smtClean="0"/>
              <a:t>12</a:t>
            </a:fld>
            <a:endParaRPr lang="en-IN"/>
          </a:p>
        </p:txBody>
      </p:sp>
    </p:spTree>
    <p:extLst>
      <p:ext uri="{BB962C8B-B14F-4D97-AF65-F5344CB8AC3E}">
        <p14:creationId xmlns:p14="http://schemas.microsoft.com/office/powerpoint/2010/main" val="36243337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dirty="0">
                <a:effectLst/>
                <a:latin typeface="Times New Roman"/>
                <a:ea typeface="Calibri"/>
              </a:rPr>
              <a:t>These recommendations are guided by the following objectives, which seek to eliminate the problems that have been pinpointed by fulfilling better management systems, improving teamwork, and promoting an ethical and empowering organizational culture. Our options are drawn based on what can be done now, today to bring about change in the current situation while creating a foundation of sustainable change. Strategic objectives are, for example, leadership, communication, and processes.</a:t>
            </a:r>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F6BC1387-6A39-4CEC-80D1-9EF516331570}" type="slidenum">
              <a:rPr lang="en-IN" smtClean="0"/>
              <a:t>13</a:t>
            </a:fld>
            <a:endParaRPr lang="en-IN"/>
          </a:p>
        </p:txBody>
      </p:sp>
    </p:spTree>
    <p:extLst>
      <p:ext uri="{BB962C8B-B14F-4D97-AF65-F5344CB8AC3E}">
        <p14:creationId xmlns:p14="http://schemas.microsoft.com/office/powerpoint/2010/main" val="36243337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itchFamily="18" charset="0"/>
                <a:cs typeface="Times New Roman" pitchFamily="18" charset="0"/>
              </a:rPr>
              <a:t>The essential idea in a phased implementation approach is that changes are introduced step by step so that there is always time to observe whether they are effective and whether certain adjustments need to be made. This is because a phased implementation strategy will help to bring about orderly change in the organization without compromising on operations.</a:t>
            </a:r>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F6BC1387-6A39-4CEC-80D1-9EF516331570}" type="slidenum">
              <a:rPr lang="en-IN" smtClean="0"/>
              <a:t>14</a:t>
            </a:fld>
            <a:endParaRPr lang="en-IN"/>
          </a:p>
        </p:txBody>
      </p:sp>
    </p:spTree>
    <p:extLst>
      <p:ext uri="{BB962C8B-B14F-4D97-AF65-F5344CB8AC3E}">
        <p14:creationId xmlns:p14="http://schemas.microsoft.com/office/powerpoint/2010/main" val="36243337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itchFamily="18" charset="0"/>
                <a:cs typeface="Times New Roman" pitchFamily="18" charset="0"/>
              </a:rPr>
              <a:t>Clear metrics will help track progress and ensure accountability throughout the transformation process of Mark and </a:t>
            </a:r>
            <a:r>
              <a:rPr lang="en-US" dirty="0" err="1">
                <a:latin typeface="Times New Roman" pitchFamily="18" charset="0"/>
                <a:cs typeface="Times New Roman" pitchFamily="18" charset="0"/>
              </a:rPr>
              <a:t>Spencers</a:t>
            </a:r>
            <a:r>
              <a:rPr lang="en-US" dirty="0">
                <a:latin typeface="Times New Roman" pitchFamily="18" charset="0"/>
                <a:cs typeface="Times New Roman" pitchFamily="18" charset="0"/>
              </a:rPr>
              <a:t>.</a:t>
            </a:r>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F6BC1387-6A39-4CEC-80D1-9EF516331570}" type="slidenum">
              <a:rPr lang="en-IN" smtClean="0"/>
              <a:t>15</a:t>
            </a:fld>
            <a:endParaRPr lang="en-IN"/>
          </a:p>
        </p:txBody>
      </p:sp>
    </p:spTree>
    <p:extLst>
      <p:ext uri="{BB962C8B-B14F-4D97-AF65-F5344CB8AC3E}">
        <p14:creationId xmlns:p14="http://schemas.microsoft.com/office/powerpoint/2010/main" val="36243337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itchFamily="18" charset="0"/>
                <a:cs typeface="Times New Roman" pitchFamily="18" charset="0"/>
              </a:rPr>
              <a:t>using the synthesis of the crucial and conventional management frameworks, Mark and </a:t>
            </a:r>
            <a:r>
              <a:rPr lang="en-US" dirty="0" err="1">
                <a:latin typeface="Times New Roman" pitchFamily="18" charset="0"/>
                <a:cs typeface="Times New Roman" pitchFamily="18" charset="0"/>
              </a:rPr>
              <a:t>Spencers</a:t>
            </a:r>
            <a:r>
              <a:rPr lang="en-US" dirty="0">
                <a:latin typeface="Times New Roman" pitchFamily="18" charset="0"/>
                <a:cs typeface="Times New Roman" pitchFamily="18" charset="0"/>
              </a:rPr>
              <a:t> can address the complaints, increase the worker satisfaction level, and bring a sustainable increase in organizational performance. This gives the presentation a theoretical foundation regarding the problems highlighted in the complaints without abandoning the systematic procedure of executing applications. The management ideas are derived from both traditional and unconventional or philosophical viewpoints to comprise an integrated system for organizational enhancement. The recommendations would apply to improving the inclusiveness, increased efficiency and ethical standards of the management system as well as with regard the organizational efficiency in light of the existing competitive environment.</a:t>
            </a:r>
          </a:p>
          <a:p>
            <a:r>
              <a:rPr lang="en-US" dirty="0">
                <a:latin typeface="Times New Roman" pitchFamily="18" charset="0"/>
                <a:cs typeface="Times New Roman" pitchFamily="18" charset="0"/>
              </a:rPr>
              <a:t>The solutions outlined can be tied to the tactical level of the organization as well as the strategic level of the organization with particular emphasis placed on the quantifiable metrics and indicators of progress. These recommendations should enable us to address present grievances as the organization is transformed into a stronger and more efficient structure for the future.</a:t>
            </a:r>
          </a:p>
        </p:txBody>
      </p:sp>
      <p:sp>
        <p:nvSpPr>
          <p:cNvPr id="4" name="Slide Number Placeholder 3"/>
          <p:cNvSpPr>
            <a:spLocks noGrp="1"/>
          </p:cNvSpPr>
          <p:nvPr>
            <p:ph type="sldNum" sz="quarter" idx="10"/>
          </p:nvPr>
        </p:nvSpPr>
        <p:spPr/>
        <p:txBody>
          <a:bodyPr/>
          <a:lstStyle/>
          <a:p>
            <a:fld id="{F6BC1387-6A39-4CEC-80D1-9EF516331570}" type="slidenum">
              <a:rPr lang="en-IN" smtClean="0"/>
              <a:t>16</a:t>
            </a:fld>
            <a:endParaRPr lang="en-IN"/>
          </a:p>
        </p:txBody>
      </p:sp>
    </p:spTree>
    <p:extLst>
      <p:ext uri="{BB962C8B-B14F-4D97-AF65-F5344CB8AC3E}">
        <p14:creationId xmlns:p14="http://schemas.microsoft.com/office/powerpoint/2010/main" val="36243337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F6BC1387-6A39-4CEC-80D1-9EF516331570}" type="slidenum">
              <a:rPr lang="en-IN" smtClean="0"/>
              <a:t>17</a:t>
            </a:fld>
            <a:endParaRPr lang="en-IN"/>
          </a:p>
        </p:txBody>
      </p:sp>
    </p:spTree>
    <p:extLst>
      <p:ext uri="{BB962C8B-B14F-4D97-AF65-F5344CB8AC3E}">
        <p14:creationId xmlns:p14="http://schemas.microsoft.com/office/powerpoint/2010/main" val="36243337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IN"/>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4BB33776-F332-43BD-AE96-EB07FDA4EC8C}" type="datetime1">
              <a:rPr lang="en-IN" smtClean="0"/>
              <a:t>16/01/25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636C5FC-67E4-483E-ACDA-C8CDEEF4A24B}" type="slidenum">
              <a:rPr lang="en-IN" smtClean="0"/>
              <a:t>‹#›</a:t>
            </a:fld>
            <a:endParaRPr lang="en-IN"/>
          </a:p>
        </p:txBody>
      </p:sp>
    </p:spTree>
    <p:extLst>
      <p:ext uri="{BB962C8B-B14F-4D97-AF65-F5344CB8AC3E}">
        <p14:creationId xmlns:p14="http://schemas.microsoft.com/office/powerpoint/2010/main" val="308546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CB394BAE-E373-4854-9660-A6303F3D3C2D}" type="datetime1">
              <a:rPr lang="en-IN" smtClean="0"/>
              <a:t>16/01/25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636C5FC-67E4-483E-ACDA-C8CDEEF4A24B}" type="slidenum">
              <a:rPr lang="en-IN" smtClean="0"/>
              <a:t>‹#›</a:t>
            </a:fld>
            <a:endParaRPr lang="en-IN"/>
          </a:p>
        </p:txBody>
      </p:sp>
    </p:spTree>
    <p:extLst>
      <p:ext uri="{BB962C8B-B14F-4D97-AF65-F5344CB8AC3E}">
        <p14:creationId xmlns:p14="http://schemas.microsoft.com/office/powerpoint/2010/main" val="28608417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IN"/>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F7B249-1FFD-4ADE-A2DC-266EE37811DB}" type="datetime1">
              <a:rPr lang="en-IN" smtClean="0"/>
              <a:t>16/01/25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636C5FC-67E4-483E-ACDA-C8CDEEF4A24B}" type="slidenum">
              <a:rPr lang="en-IN" smtClean="0"/>
              <a:t>‹#›</a:t>
            </a:fld>
            <a:endParaRPr lang="en-IN"/>
          </a:p>
        </p:txBody>
      </p:sp>
    </p:spTree>
    <p:extLst>
      <p:ext uri="{BB962C8B-B14F-4D97-AF65-F5344CB8AC3E}">
        <p14:creationId xmlns:p14="http://schemas.microsoft.com/office/powerpoint/2010/main" val="31928496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E9D4E2C3-C820-4666-8B17-608B09269653}" type="datetime1">
              <a:rPr lang="en-IN" smtClean="0"/>
              <a:t>16/01/25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636C5FC-67E4-483E-ACDA-C8CDEEF4A24B}" type="slidenum">
              <a:rPr lang="en-IN" smtClean="0"/>
              <a:t>‹#›</a:t>
            </a:fld>
            <a:endParaRPr lang="en-IN"/>
          </a:p>
        </p:txBody>
      </p:sp>
    </p:spTree>
    <p:extLst>
      <p:ext uri="{BB962C8B-B14F-4D97-AF65-F5344CB8AC3E}">
        <p14:creationId xmlns:p14="http://schemas.microsoft.com/office/powerpoint/2010/main" val="9528723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IN"/>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049A3C71-9960-4F9B-A40A-DADCF422959D}" type="datetime1">
              <a:rPr lang="en-IN" smtClean="0"/>
              <a:t>16/01/25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636C5FC-67E4-483E-ACDA-C8CDEEF4A24B}" type="slidenum">
              <a:rPr lang="en-IN" smtClean="0"/>
              <a:t>‹#›</a:t>
            </a:fld>
            <a:endParaRPr lang="en-IN"/>
          </a:p>
        </p:txBody>
      </p:sp>
    </p:spTree>
    <p:extLst>
      <p:ext uri="{BB962C8B-B14F-4D97-AF65-F5344CB8AC3E}">
        <p14:creationId xmlns:p14="http://schemas.microsoft.com/office/powerpoint/2010/main" val="973668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33BD7A20-8A54-45AF-A580-9C789A53874B}" type="datetime1">
              <a:rPr lang="en-IN" smtClean="0"/>
              <a:t>16/01/25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636C5FC-67E4-483E-ACDA-C8CDEEF4A24B}" type="slidenum">
              <a:rPr lang="en-IN" smtClean="0"/>
              <a:t>‹#›</a:t>
            </a:fld>
            <a:endParaRPr lang="en-IN"/>
          </a:p>
        </p:txBody>
      </p:sp>
    </p:spTree>
    <p:extLst>
      <p:ext uri="{BB962C8B-B14F-4D97-AF65-F5344CB8AC3E}">
        <p14:creationId xmlns:p14="http://schemas.microsoft.com/office/powerpoint/2010/main" val="23958433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765912-3A35-4AA8-B79C-56D45348EBDE}" type="datetime1">
              <a:rPr lang="en-IN" smtClean="0"/>
              <a:t>16/01/25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636C5FC-67E4-483E-ACDA-C8CDEEF4A24B}" type="slidenum">
              <a:rPr lang="en-IN" smtClean="0"/>
              <a:t>‹#›</a:t>
            </a:fld>
            <a:endParaRPr lang="en-IN"/>
          </a:p>
        </p:txBody>
      </p:sp>
    </p:spTree>
    <p:extLst>
      <p:ext uri="{BB962C8B-B14F-4D97-AF65-F5344CB8AC3E}">
        <p14:creationId xmlns:p14="http://schemas.microsoft.com/office/powerpoint/2010/main" val="36407823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IN"/>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54500EA-EB7D-4DA4-8609-F49B467B21B9}" type="datetime1">
              <a:rPr lang="en-IN" smtClean="0"/>
              <a:t>16/01/25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636C5FC-67E4-483E-ACDA-C8CDEEF4A24B}" type="slidenum">
              <a:rPr lang="en-IN" smtClean="0"/>
              <a:t>‹#›</a:t>
            </a:fld>
            <a:endParaRPr lang="en-IN"/>
          </a:p>
        </p:txBody>
      </p:sp>
    </p:spTree>
    <p:extLst>
      <p:ext uri="{BB962C8B-B14F-4D97-AF65-F5344CB8AC3E}">
        <p14:creationId xmlns:p14="http://schemas.microsoft.com/office/powerpoint/2010/main" val="6888720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IN"/>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C52371-54E0-4294-80A0-4DCD1432127F}" type="datetime1">
              <a:rPr lang="en-IN" smtClean="0"/>
              <a:t>16/01/25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636C5FC-67E4-483E-ACDA-C8CDEEF4A24B}" type="slidenum">
              <a:rPr lang="en-IN" smtClean="0"/>
              <a:t>‹#›</a:t>
            </a:fld>
            <a:endParaRPr lang="en-IN"/>
          </a:p>
        </p:txBody>
      </p:sp>
    </p:spTree>
    <p:extLst>
      <p:ext uri="{BB962C8B-B14F-4D97-AF65-F5344CB8AC3E}">
        <p14:creationId xmlns:p14="http://schemas.microsoft.com/office/powerpoint/2010/main" val="4573894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CDB43FFA-392E-415A-9542-2110303477A4}" type="datetime1">
              <a:rPr lang="en-IN" smtClean="0"/>
              <a:t>16/01/25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636C5FC-67E4-483E-ACDA-C8CDEEF4A24B}" type="slidenum">
              <a:rPr lang="en-IN" smtClean="0"/>
              <a:t>‹#›</a:t>
            </a:fld>
            <a:endParaRPr lang="en-IN"/>
          </a:p>
        </p:txBody>
      </p:sp>
    </p:spTree>
    <p:extLst>
      <p:ext uri="{BB962C8B-B14F-4D97-AF65-F5344CB8AC3E}">
        <p14:creationId xmlns:p14="http://schemas.microsoft.com/office/powerpoint/2010/main" val="13928075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B5B1A0E8-4BC7-42DA-9044-18E578BE04B0}" type="datetime1">
              <a:rPr lang="en-IN" smtClean="0"/>
              <a:t>16/01/25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636C5FC-67E4-483E-ACDA-C8CDEEF4A24B}" type="slidenum">
              <a:rPr lang="en-IN" smtClean="0"/>
              <a:t>‹#›</a:t>
            </a:fld>
            <a:endParaRPr lang="en-IN"/>
          </a:p>
        </p:txBody>
      </p:sp>
    </p:spTree>
    <p:extLst>
      <p:ext uri="{BB962C8B-B14F-4D97-AF65-F5344CB8AC3E}">
        <p14:creationId xmlns:p14="http://schemas.microsoft.com/office/powerpoint/2010/main" val="39615321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313E2A-8B7F-4AD9-895C-5CEA9691DC28}" type="datetime1">
              <a:rPr lang="en-IN" smtClean="0"/>
              <a:t>16/01/25</a:t>
            </a:fld>
            <a:endParaRPr lang="en-IN"/>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36C5FC-67E4-483E-ACDA-C8CDEEF4A24B}" type="slidenum">
              <a:rPr lang="en-IN" smtClean="0"/>
              <a:t>‹#›</a:t>
            </a:fld>
            <a:endParaRPr lang="en-IN"/>
          </a:p>
        </p:txBody>
      </p:sp>
    </p:spTree>
    <p:extLst>
      <p:ext uri="{BB962C8B-B14F-4D97-AF65-F5344CB8AC3E}">
        <p14:creationId xmlns:p14="http://schemas.microsoft.com/office/powerpoint/2010/main" val="30560893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hyperlink" Target="https://www.publications.calebuniversity.edu.ng/caleb_uploads/2024/04/Organizational-Culture-and-Organizational-Performance-A-Review-of-Literature.pdf"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hyperlink" Target="https://onlinelibrary.wiley.com/doi/abs/10.1111/joms.1258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748" y="980728"/>
            <a:ext cx="9108504" cy="2039832"/>
          </a:xfrm>
          <a:solidFill>
            <a:schemeClr val="accent5">
              <a:lumMod val="20000"/>
              <a:lumOff val="80000"/>
            </a:schemeClr>
          </a:solidFill>
        </p:spPr>
        <p:txBody>
          <a:bodyPr>
            <a:noAutofit/>
          </a:bodyPr>
          <a:lstStyle/>
          <a:p>
            <a:r>
              <a:rPr lang="en-US" sz="2400" b="1" dirty="0">
                <a:latin typeface="Century Gothic" panose="020B0502020202020204" pitchFamily="34" charset="0"/>
                <a:cs typeface="Times New Roman" pitchFamily="18" charset="0"/>
              </a:rPr>
              <a:t>BMBM6003</a:t>
            </a:r>
            <a:br>
              <a:rPr lang="en-US" sz="2400" b="1" dirty="0">
                <a:latin typeface="Century Gothic" panose="020B0502020202020204" pitchFamily="34" charset="0"/>
                <a:cs typeface="Times New Roman" pitchFamily="18" charset="0"/>
              </a:rPr>
            </a:br>
            <a:r>
              <a:rPr lang="en-US" sz="2400" b="1" dirty="0">
                <a:latin typeface="Century Gothic" panose="020B0502020202020204" pitchFamily="34" charset="0"/>
                <a:cs typeface="Times New Roman" pitchFamily="18" charset="0"/>
              </a:rPr>
              <a:t>Contemporary Issues in Management</a:t>
            </a:r>
            <a:br>
              <a:rPr lang="en-US" sz="2400" b="1" dirty="0">
                <a:latin typeface="Century Gothic" panose="020B0502020202020204" pitchFamily="34" charset="0"/>
                <a:cs typeface="Times New Roman" pitchFamily="18" charset="0"/>
              </a:rPr>
            </a:br>
            <a:br>
              <a:rPr lang="en-US" sz="2400" b="1" dirty="0">
                <a:latin typeface="Century Gothic" panose="020B0502020202020204" pitchFamily="34" charset="0"/>
                <a:cs typeface="Times New Roman" pitchFamily="18" charset="0"/>
              </a:rPr>
            </a:br>
            <a:r>
              <a:rPr lang="en-US" sz="2400" b="1" dirty="0">
                <a:latin typeface="Century Gothic" panose="020B0502020202020204" pitchFamily="34" charset="0"/>
                <a:cs typeface="Times New Roman" pitchFamily="18" charset="0"/>
              </a:rPr>
              <a:t>Assessment Component 2</a:t>
            </a:r>
            <a:br>
              <a:rPr lang="en-US" sz="2400" b="1" dirty="0">
                <a:latin typeface="Century Gothic" panose="020B0502020202020204" pitchFamily="34" charset="0"/>
                <a:cs typeface="Times New Roman" pitchFamily="18" charset="0"/>
              </a:rPr>
            </a:br>
            <a:r>
              <a:rPr lang="en-US" sz="2400" b="1" dirty="0">
                <a:latin typeface="Century Gothic" panose="020B0502020202020204" pitchFamily="34" charset="0"/>
                <a:cs typeface="Times New Roman" pitchFamily="18" charset="0"/>
              </a:rPr>
              <a:t>Challenges Facing Managers in the Modern </a:t>
            </a:r>
            <a:r>
              <a:rPr lang="en-US" sz="2400" b="1" dirty="0" err="1">
                <a:latin typeface="Century Gothic" panose="020B0502020202020204" pitchFamily="34" charset="0"/>
                <a:cs typeface="Times New Roman" pitchFamily="18" charset="0"/>
              </a:rPr>
              <a:t>Organisation</a:t>
            </a:r>
            <a:endParaRPr lang="en-IN" sz="2400" b="1" dirty="0">
              <a:latin typeface="Century Gothic" panose="020B0502020202020204" pitchFamily="34" charset="0"/>
              <a:cs typeface="Times New Roman" pitchFamily="18" charset="0"/>
            </a:endParaRPr>
          </a:p>
        </p:txBody>
      </p:sp>
      <p:sp>
        <p:nvSpPr>
          <p:cNvPr id="4" name="Slide Number Placeholder 3"/>
          <p:cNvSpPr>
            <a:spLocks noGrp="1"/>
          </p:cNvSpPr>
          <p:nvPr>
            <p:ph type="sldNum" sz="quarter" idx="12"/>
          </p:nvPr>
        </p:nvSpPr>
        <p:spPr/>
        <p:txBody>
          <a:bodyPr/>
          <a:lstStyle/>
          <a:p>
            <a:fld id="{7636C5FC-67E4-483E-ACDA-C8CDEEF4A24B}" type="slidenum">
              <a:rPr lang="en-IN" smtClean="0">
                <a:latin typeface="Century Gothic" panose="020B0502020202020204" pitchFamily="34" charset="0"/>
              </a:rPr>
              <a:t>1</a:t>
            </a:fld>
            <a:endParaRPr lang="en-IN">
              <a:latin typeface="Century Gothic" panose="020B0502020202020204" pitchFamily="34" charset="0"/>
            </a:endParaRPr>
          </a:p>
        </p:txBody>
      </p:sp>
      <p:pic>
        <p:nvPicPr>
          <p:cNvPr id="1026" name="Picture 2" descr="University of Wales Trinity Saint David - University ...">
            <a:extLst>
              <a:ext uri="{FF2B5EF4-FFF2-40B4-BE49-F238E27FC236}">
                <a16:creationId xmlns:a16="http://schemas.microsoft.com/office/drawing/2014/main" id="{22C9403D-5CB1-515D-A1F3-D7A73BF0938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496" y="1"/>
            <a:ext cx="2014337" cy="80331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92A56EC7-EADE-EA9E-D83B-6CA58DA943D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98047" y="5535246"/>
            <a:ext cx="2699792" cy="106210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CFC373D-F18A-A87C-243F-2A773BA4E945}"/>
              </a:ext>
            </a:extLst>
          </p:cNvPr>
          <p:cNvSpPr txBox="1"/>
          <p:nvPr/>
        </p:nvSpPr>
        <p:spPr>
          <a:xfrm>
            <a:off x="46161" y="5661248"/>
            <a:ext cx="4752528" cy="880369"/>
          </a:xfrm>
          <a:prstGeom prst="rect">
            <a:avLst/>
          </a:prstGeom>
          <a:noFill/>
        </p:spPr>
        <p:txBody>
          <a:bodyPr wrap="square" rtlCol="0">
            <a:spAutoFit/>
          </a:bodyPr>
          <a:lstStyle/>
          <a:p>
            <a:pPr>
              <a:lnSpc>
                <a:spcPct val="150000"/>
              </a:lnSpc>
            </a:pPr>
            <a:r>
              <a:rPr lang="en-GB" dirty="0">
                <a:latin typeface="Century Gothic" panose="020B0502020202020204" pitchFamily="34" charset="0"/>
              </a:rPr>
              <a:t>Student ID: Vimal </a:t>
            </a:r>
            <a:r>
              <a:rPr lang="en-GB" dirty="0" err="1">
                <a:latin typeface="Century Gothic" panose="020B0502020202020204" pitchFamily="34" charset="0"/>
              </a:rPr>
              <a:t>Maddichetti</a:t>
            </a:r>
            <a:endParaRPr lang="en-GB" dirty="0">
              <a:latin typeface="Century Gothic" panose="020B0502020202020204" pitchFamily="34" charset="0"/>
            </a:endParaRPr>
          </a:p>
          <a:p>
            <a:pPr>
              <a:lnSpc>
                <a:spcPct val="150000"/>
              </a:lnSpc>
            </a:pPr>
            <a:r>
              <a:rPr lang="en-GB" dirty="0">
                <a:latin typeface="Century Gothic" panose="020B0502020202020204" pitchFamily="34" charset="0"/>
              </a:rPr>
              <a:t>Student Name: 2207918</a:t>
            </a:r>
          </a:p>
        </p:txBody>
      </p:sp>
      <p:sp>
        <p:nvSpPr>
          <p:cNvPr id="5" name="Rectangle 4">
            <a:extLst>
              <a:ext uri="{FF2B5EF4-FFF2-40B4-BE49-F238E27FC236}">
                <a16:creationId xmlns:a16="http://schemas.microsoft.com/office/drawing/2014/main" id="{7EAEFD53-10C6-4988-76E6-3E1D1A26CBCA}"/>
              </a:ext>
            </a:extLst>
          </p:cNvPr>
          <p:cNvSpPr/>
          <p:nvPr/>
        </p:nvSpPr>
        <p:spPr>
          <a:xfrm>
            <a:off x="0" y="3282490"/>
            <a:ext cx="9051678" cy="1712906"/>
          </a:xfrm>
          <a:prstGeom prst="rect">
            <a:avLst/>
          </a:prstGeom>
          <a:solidFill>
            <a:srgbClr val="DCEEF4"/>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3305138-CDB1-0D7F-F779-3D08C7B4F2C9}"/>
              </a:ext>
            </a:extLst>
          </p:cNvPr>
          <p:cNvSpPr txBox="1"/>
          <p:nvPr/>
        </p:nvSpPr>
        <p:spPr>
          <a:xfrm>
            <a:off x="111475" y="3450203"/>
            <a:ext cx="8918327" cy="1477328"/>
          </a:xfrm>
          <a:prstGeom prst="rect">
            <a:avLst/>
          </a:prstGeom>
          <a:noFill/>
        </p:spPr>
        <p:txBody>
          <a:bodyPr wrap="square" rtlCol="0">
            <a:spAutoFit/>
          </a:bodyPr>
          <a:lstStyle/>
          <a:p>
            <a:r>
              <a:rPr lang="en-US" dirty="0"/>
              <a:t>Video presentation link –</a:t>
            </a:r>
          </a:p>
          <a:p>
            <a:endParaRPr lang="en-US" dirty="0"/>
          </a:p>
          <a:p>
            <a:r>
              <a:rPr lang="en-US" dirty="0"/>
              <a:t>https://</a:t>
            </a:r>
            <a:r>
              <a:rPr lang="en-US" dirty="0" err="1"/>
              <a:t>uowtsd-my.sharepoint.com</a:t>
            </a:r>
            <a:r>
              <a:rPr lang="en-US" dirty="0"/>
              <a:t>/:v:/g/personal/2207918_student_uwtsd_ac_uk/Ec5iP2SivuxEtfLG3XVpj4EB9hDZlqRxB8Y2aYkeQwhTwA?e=8HjgNB</a:t>
            </a:r>
          </a:p>
        </p:txBody>
      </p:sp>
    </p:spTree>
    <p:extLst>
      <p:ext uri="{BB962C8B-B14F-4D97-AF65-F5344CB8AC3E}">
        <p14:creationId xmlns:p14="http://schemas.microsoft.com/office/powerpoint/2010/main" val="6729442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5496" y="116632"/>
            <a:ext cx="9108504" cy="1296144"/>
          </a:xfrm>
          <a:solidFill>
            <a:schemeClr val="accent5">
              <a:lumMod val="20000"/>
              <a:lumOff val="80000"/>
            </a:schemeClr>
          </a:solidFill>
        </p:spPr>
        <p:txBody>
          <a:bodyPr>
            <a:normAutofit/>
          </a:bodyPr>
          <a:lstStyle/>
          <a:p>
            <a:r>
              <a:rPr lang="en-US" b="1" dirty="0">
                <a:latin typeface="Century Gothic" panose="020B0502020202020204" pitchFamily="34" charset="0"/>
                <a:cs typeface="Times New Roman" pitchFamily="18" charset="0"/>
              </a:rPr>
              <a:t>Introduction</a:t>
            </a:r>
            <a:endParaRPr lang="en-IN" b="1" dirty="0">
              <a:latin typeface="Century Gothic" panose="020B0502020202020204" pitchFamily="34" charset="0"/>
              <a:cs typeface="Times New Roman" pitchFamily="18" charset="0"/>
            </a:endParaRPr>
          </a:p>
        </p:txBody>
      </p:sp>
      <p:sp>
        <p:nvSpPr>
          <p:cNvPr id="3" name="Rectangle 2"/>
          <p:cNvSpPr/>
          <p:nvPr/>
        </p:nvSpPr>
        <p:spPr>
          <a:xfrm>
            <a:off x="125760" y="1527147"/>
            <a:ext cx="8892480" cy="2532488"/>
          </a:xfrm>
          <a:prstGeom prst="rect">
            <a:avLst/>
          </a:prstGeom>
        </p:spPr>
        <p:txBody>
          <a:bodyPr wrap="square">
            <a:spAutoFit/>
          </a:bodyPr>
          <a:lstStyle/>
          <a:p>
            <a:pPr algn="just">
              <a:lnSpc>
                <a:spcPct val="150000"/>
              </a:lnSpc>
            </a:pPr>
            <a:r>
              <a:rPr lang="en-US" dirty="0">
                <a:latin typeface="Century Gothic" panose="020B0502020202020204" pitchFamily="34" charset="0"/>
                <a:cs typeface="Times New Roman" pitchFamily="18" charset="0"/>
              </a:rPr>
              <a:t>• </a:t>
            </a:r>
            <a:r>
              <a:rPr lang="en-US" b="1" dirty="0">
                <a:latin typeface="Century Gothic" panose="020B0502020202020204" pitchFamily="34" charset="0"/>
                <a:cs typeface="Times New Roman" pitchFamily="18" charset="0"/>
              </a:rPr>
              <a:t>Context: </a:t>
            </a:r>
            <a:r>
              <a:rPr lang="en-US" dirty="0">
                <a:latin typeface="Century Gothic" panose="020B0502020202020204" pitchFamily="34" charset="0"/>
                <a:cs typeface="Times New Roman" pitchFamily="18" charset="0"/>
              </a:rPr>
              <a:t>Complaints about management practices impacting performance in M&amp;S.</a:t>
            </a:r>
          </a:p>
          <a:p>
            <a:pPr algn="just">
              <a:lnSpc>
                <a:spcPct val="150000"/>
              </a:lnSpc>
            </a:pPr>
            <a:r>
              <a:rPr lang="en-US" dirty="0">
                <a:latin typeface="Century Gothic" panose="020B0502020202020204" pitchFamily="34" charset="0"/>
                <a:cs typeface="Times New Roman" pitchFamily="18" charset="0"/>
              </a:rPr>
              <a:t>• </a:t>
            </a:r>
            <a:r>
              <a:rPr lang="en-US" b="1" dirty="0">
                <a:latin typeface="Century Gothic" panose="020B0502020202020204" pitchFamily="34" charset="0"/>
                <a:cs typeface="Times New Roman" pitchFamily="18" charset="0"/>
              </a:rPr>
              <a:t>Objective</a:t>
            </a:r>
            <a:r>
              <a:rPr lang="en-US" dirty="0">
                <a:latin typeface="Century Gothic" panose="020B0502020202020204" pitchFamily="34" charset="0"/>
                <a:cs typeface="Times New Roman" pitchFamily="18" charset="0"/>
              </a:rPr>
              <a:t>: Evaluate management theories and recommend strategies.</a:t>
            </a:r>
          </a:p>
          <a:p>
            <a:pPr algn="just">
              <a:lnSpc>
                <a:spcPct val="150000"/>
              </a:lnSpc>
            </a:pPr>
            <a:r>
              <a:rPr lang="en-US" dirty="0">
                <a:latin typeface="Century Gothic" panose="020B0502020202020204" pitchFamily="34" charset="0"/>
                <a:cs typeface="Times New Roman" pitchFamily="18" charset="0"/>
              </a:rPr>
              <a:t>• </a:t>
            </a:r>
            <a:r>
              <a:rPr lang="en-US" b="1" dirty="0">
                <a:latin typeface="Century Gothic" panose="020B0502020202020204" pitchFamily="34" charset="0"/>
                <a:cs typeface="Times New Roman" pitchFamily="18" charset="0"/>
              </a:rPr>
              <a:t>Scope</a:t>
            </a:r>
            <a:r>
              <a:rPr lang="en-US" dirty="0">
                <a:latin typeface="Century Gothic" panose="020B0502020202020204" pitchFamily="34" charset="0"/>
                <a:cs typeface="Times New Roman" pitchFamily="18" charset="0"/>
              </a:rPr>
              <a:t>: Mainstream and critical theories, ethical investigation, and practical solutions.</a:t>
            </a:r>
          </a:p>
          <a:p>
            <a:pPr algn="just">
              <a:lnSpc>
                <a:spcPct val="150000"/>
              </a:lnSpc>
            </a:pPr>
            <a:r>
              <a:rPr lang="en-US" dirty="0">
                <a:latin typeface="Century Gothic" panose="020B0502020202020204" pitchFamily="34" charset="0"/>
                <a:cs typeface="Times New Roman" pitchFamily="18" charset="0"/>
              </a:rPr>
              <a:t>• </a:t>
            </a:r>
            <a:r>
              <a:rPr lang="en-US" b="1" dirty="0">
                <a:latin typeface="Century Gothic" panose="020B0502020202020204" pitchFamily="34" charset="0"/>
                <a:cs typeface="Times New Roman" pitchFamily="18" charset="0"/>
              </a:rPr>
              <a:t>Goal</a:t>
            </a:r>
            <a:r>
              <a:rPr lang="en-US" dirty="0">
                <a:latin typeface="Century Gothic" panose="020B0502020202020204" pitchFamily="34" charset="0"/>
                <a:cs typeface="Times New Roman" pitchFamily="18" charset="0"/>
              </a:rPr>
              <a:t>: Foster an organizational culture valuing employees and performance.</a:t>
            </a:r>
          </a:p>
        </p:txBody>
      </p:sp>
      <p:pic>
        <p:nvPicPr>
          <p:cNvPr id="20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15196"/>
          <a:stretch/>
        </p:blipFill>
        <p:spPr bwMode="auto">
          <a:xfrm>
            <a:off x="680653" y="4174007"/>
            <a:ext cx="7818190" cy="25673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Slide Number Placeholder 3"/>
          <p:cNvSpPr>
            <a:spLocks noGrp="1"/>
          </p:cNvSpPr>
          <p:nvPr>
            <p:ph type="sldNum" sz="quarter" idx="12"/>
          </p:nvPr>
        </p:nvSpPr>
        <p:spPr/>
        <p:txBody>
          <a:bodyPr/>
          <a:lstStyle/>
          <a:p>
            <a:fld id="{7636C5FC-67E4-483E-ACDA-C8CDEEF4A24B}" type="slidenum">
              <a:rPr lang="en-IN" smtClean="0">
                <a:latin typeface="Century Gothic" panose="020B0502020202020204" pitchFamily="34" charset="0"/>
              </a:rPr>
              <a:t>2</a:t>
            </a:fld>
            <a:endParaRPr lang="en-IN">
              <a:latin typeface="Century Gothic" panose="020B0502020202020204" pitchFamily="34" charset="0"/>
            </a:endParaRPr>
          </a:p>
        </p:txBody>
      </p:sp>
    </p:spTree>
    <p:extLst>
      <p:ext uri="{BB962C8B-B14F-4D97-AF65-F5344CB8AC3E}">
        <p14:creationId xmlns:p14="http://schemas.microsoft.com/office/powerpoint/2010/main" val="10045423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5496" y="116632"/>
            <a:ext cx="9108504" cy="1296144"/>
          </a:xfrm>
          <a:solidFill>
            <a:schemeClr val="accent5">
              <a:lumMod val="20000"/>
              <a:lumOff val="80000"/>
            </a:schemeClr>
          </a:solidFill>
        </p:spPr>
        <p:txBody>
          <a:bodyPr>
            <a:normAutofit/>
          </a:bodyPr>
          <a:lstStyle/>
          <a:p>
            <a:r>
              <a:rPr lang="en-US" b="1" dirty="0">
                <a:latin typeface="Century Gothic" panose="020B0502020202020204" pitchFamily="34" charset="0"/>
                <a:cs typeface="Times New Roman" pitchFamily="18" charset="0"/>
              </a:rPr>
              <a:t>Problem Analysis</a:t>
            </a:r>
            <a:endParaRPr lang="en-IN" b="1" dirty="0">
              <a:latin typeface="Century Gothic" panose="020B0502020202020204" pitchFamily="34" charset="0"/>
              <a:cs typeface="Times New Roman" pitchFamily="18" charset="0"/>
            </a:endParaRPr>
          </a:p>
        </p:txBody>
      </p:sp>
      <p:sp>
        <p:nvSpPr>
          <p:cNvPr id="3" name="Rectangle 2"/>
          <p:cNvSpPr/>
          <p:nvPr/>
        </p:nvSpPr>
        <p:spPr>
          <a:xfrm>
            <a:off x="218181" y="1916832"/>
            <a:ext cx="4968552" cy="2535566"/>
          </a:xfrm>
          <a:prstGeom prst="rect">
            <a:avLst/>
          </a:prstGeom>
        </p:spPr>
        <p:txBody>
          <a:bodyPr wrap="square">
            <a:spAutoFit/>
          </a:bodyPr>
          <a:lstStyle/>
          <a:p>
            <a:pPr>
              <a:lnSpc>
                <a:spcPct val="150000"/>
              </a:lnSpc>
            </a:pPr>
            <a:r>
              <a:rPr lang="en-US" b="1" dirty="0">
                <a:latin typeface="Century Gothic" panose="020B0502020202020204" pitchFamily="34" charset="0"/>
                <a:cs typeface="Times New Roman" pitchFamily="18" charset="0"/>
              </a:rPr>
              <a:t>Key Complaints:</a:t>
            </a:r>
          </a:p>
          <a:p>
            <a:pPr marL="285750" indent="-285750">
              <a:lnSpc>
                <a:spcPct val="150000"/>
              </a:lnSpc>
              <a:buFont typeface="Wingdings" pitchFamily="2" charset="2"/>
              <a:buChar char="ü"/>
            </a:pPr>
            <a:r>
              <a:rPr lang="en-US" dirty="0">
                <a:latin typeface="Century Gothic" panose="020B0502020202020204" pitchFamily="34" charset="0"/>
                <a:cs typeface="Times New Roman" pitchFamily="18" charset="0"/>
              </a:rPr>
              <a:t>Bureaucratic inefficiencies.</a:t>
            </a:r>
          </a:p>
          <a:p>
            <a:pPr marL="285750" indent="-285750">
              <a:lnSpc>
                <a:spcPct val="150000"/>
              </a:lnSpc>
              <a:buFont typeface="Wingdings" pitchFamily="2" charset="2"/>
              <a:buChar char="ü"/>
            </a:pPr>
            <a:r>
              <a:rPr lang="en-US" dirty="0">
                <a:latin typeface="Century Gothic" panose="020B0502020202020204" pitchFamily="34" charset="0"/>
                <a:cs typeface="Times New Roman" pitchFamily="18" charset="0"/>
              </a:rPr>
              <a:t>Ineffective management styles.</a:t>
            </a:r>
          </a:p>
          <a:p>
            <a:pPr marL="285750" indent="-285750">
              <a:lnSpc>
                <a:spcPct val="150000"/>
              </a:lnSpc>
              <a:buFont typeface="Wingdings" pitchFamily="2" charset="2"/>
              <a:buChar char="ü"/>
            </a:pPr>
            <a:r>
              <a:rPr lang="en-US" dirty="0">
                <a:latin typeface="Century Gothic" panose="020B0502020202020204" pitchFamily="34" charset="0"/>
                <a:cs typeface="Times New Roman" pitchFamily="18" charset="0"/>
              </a:rPr>
              <a:t>Lack of teamwork and collaboration.</a:t>
            </a:r>
          </a:p>
          <a:p>
            <a:pPr marL="285750" indent="-285750">
              <a:lnSpc>
                <a:spcPct val="150000"/>
              </a:lnSpc>
              <a:buFont typeface="Wingdings" pitchFamily="2" charset="2"/>
              <a:buChar char="ü"/>
            </a:pPr>
            <a:r>
              <a:rPr lang="en-US" dirty="0">
                <a:latin typeface="Century Gothic" panose="020B0502020202020204" pitchFamily="34" charset="0"/>
                <a:cs typeface="Times New Roman" pitchFamily="18" charset="0"/>
              </a:rPr>
              <a:t>Ethical concerns in decision-making.</a:t>
            </a:r>
          </a:p>
          <a:p>
            <a:pPr marL="285750" indent="-285750">
              <a:lnSpc>
                <a:spcPct val="150000"/>
              </a:lnSpc>
              <a:buFont typeface="Wingdings" pitchFamily="2" charset="2"/>
              <a:buChar char="ü"/>
            </a:pPr>
            <a:r>
              <a:rPr lang="en-US" dirty="0">
                <a:latin typeface="Century Gothic" panose="020B0502020202020204" pitchFamily="34" charset="0"/>
                <a:cs typeface="Times New Roman" pitchFamily="18" charset="0"/>
              </a:rPr>
              <a:t>Inconsistent </a:t>
            </a:r>
            <a:r>
              <a:rPr lang="en-US" dirty="0" err="1">
                <a:latin typeface="Century Gothic" panose="020B0502020202020204" pitchFamily="34" charset="0"/>
                <a:cs typeface="Times New Roman" pitchFamily="18" charset="0"/>
              </a:rPr>
              <a:t>organisational</a:t>
            </a:r>
            <a:r>
              <a:rPr lang="en-US" dirty="0">
                <a:latin typeface="Century Gothic" panose="020B0502020202020204" pitchFamily="34" charset="0"/>
                <a:cs typeface="Times New Roman" pitchFamily="18" charset="0"/>
              </a:rPr>
              <a:t> policies</a:t>
            </a:r>
            <a:r>
              <a:rPr lang="en-US" b="1" dirty="0">
                <a:latin typeface="Century Gothic" panose="020B0502020202020204" pitchFamily="34" charset="0"/>
                <a:cs typeface="Times New Roman" pitchFamily="18" charset="0"/>
              </a:rPr>
              <a:t>.</a:t>
            </a:r>
          </a:p>
        </p:txBody>
      </p:sp>
      <p:sp>
        <p:nvSpPr>
          <p:cNvPr id="4" name="Slide Number Placeholder 3"/>
          <p:cNvSpPr>
            <a:spLocks noGrp="1"/>
          </p:cNvSpPr>
          <p:nvPr>
            <p:ph type="sldNum" sz="quarter" idx="12"/>
          </p:nvPr>
        </p:nvSpPr>
        <p:spPr/>
        <p:txBody>
          <a:bodyPr/>
          <a:lstStyle/>
          <a:p>
            <a:fld id="{7636C5FC-67E4-483E-ACDA-C8CDEEF4A24B}" type="slidenum">
              <a:rPr lang="en-IN" smtClean="0">
                <a:latin typeface="Century Gothic" panose="020B0502020202020204" pitchFamily="34" charset="0"/>
              </a:rPr>
              <a:t>3</a:t>
            </a:fld>
            <a:endParaRPr lang="en-IN">
              <a:latin typeface="Century Gothic" panose="020B0502020202020204" pitchFamily="34" charset="0"/>
            </a:endParaRPr>
          </a:p>
        </p:txBody>
      </p:sp>
      <p:pic>
        <p:nvPicPr>
          <p:cNvPr id="6" name="Picture 5">
            <a:extLst>
              <a:ext uri="{FF2B5EF4-FFF2-40B4-BE49-F238E27FC236}">
                <a16:creationId xmlns:a16="http://schemas.microsoft.com/office/drawing/2014/main" id="{0F3D369E-FF73-D7EF-F437-6E97CA6710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86733" y="3933056"/>
            <a:ext cx="3846269" cy="2152912"/>
          </a:xfrm>
          <a:prstGeom prst="rect">
            <a:avLst/>
          </a:prstGeom>
        </p:spPr>
      </p:pic>
    </p:spTree>
    <p:extLst>
      <p:ext uri="{BB962C8B-B14F-4D97-AF65-F5344CB8AC3E}">
        <p14:creationId xmlns:p14="http://schemas.microsoft.com/office/powerpoint/2010/main" val="8401909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5496" y="116632"/>
            <a:ext cx="9108504" cy="1296144"/>
          </a:xfrm>
          <a:solidFill>
            <a:schemeClr val="accent5">
              <a:lumMod val="20000"/>
              <a:lumOff val="80000"/>
            </a:schemeClr>
          </a:solidFill>
        </p:spPr>
        <p:txBody>
          <a:bodyPr>
            <a:normAutofit fontScale="90000"/>
          </a:bodyPr>
          <a:lstStyle/>
          <a:p>
            <a:r>
              <a:rPr lang="en-US" b="1" dirty="0">
                <a:latin typeface="Century Gothic" panose="020B0502020202020204" pitchFamily="34" charset="0"/>
                <a:cs typeface="Times New Roman" pitchFamily="18" charset="0"/>
              </a:rPr>
              <a:t>Bureaucracy vs. Post-Bureaucracy</a:t>
            </a:r>
            <a:endParaRPr lang="en-IN" b="1" dirty="0">
              <a:latin typeface="Century Gothic" panose="020B0502020202020204" pitchFamily="34" charset="0"/>
              <a:cs typeface="Times New Roman" pitchFamily="18" charset="0"/>
            </a:endParaRPr>
          </a:p>
        </p:txBody>
      </p:sp>
      <p:sp>
        <p:nvSpPr>
          <p:cNvPr id="3" name="Rectangle 2"/>
          <p:cNvSpPr/>
          <p:nvPr/>
        </p:nvSpPr>
        <p:spPr>
          <a:xfrm>
            <a:off x="133147" y="1746177"/>
            <a:ext cx="4915308" cy="4610173"/>
          </a:xfrm>
          <a:prstGeom prst="rect">
            <a:avLst/>
          </a:prstGeom>
        </p:spPr>
        <p:txBody>
          <a:bodyPr wrap="square">
            <a:spAutoFit/>
          </a:bodyPr>
          <a:lstStyle/>
          <a:p>
            <a:pPr>
              <a:lnSpc>
                <a:spcPct val="150000"/>
              </a:lnSpc>
            </a:pPr>
            <a:r>
              <a:rPr lang="en-US" dirty="0">
                <a:latin typeface="Century Gothic" panose="020B0502020202020204" pitchFamily="34" charset="0"/>
                <a:cs typeface="Times New Roman" pitchFamily="18" charset="0"/>
              </a:rPr>
              <a:t>• </a:t>
            </a:r>
            <a:r>
              <a:rPr lang="en-US" b="1" dirty="0">
                <a:latin typeface="Century Gothic" panose="020B0502020202020204" pitchFamily="34" charset="0"/>
                <a:cs typeface="Times New Roman" pitchFamily="18" charset="0"/>
              </a:rPr>
              <a:t>Bureaucracy:</a:t>
            </a:r>
          </a:p>
          <a:p>
            <a:pPr marL="285750" indent="-285750">
              <a:lnSpc>
                <a:spcPct val="150000"/>
              </a:lnSpc>
              <a:buFont typeface="Wingdings" pitchFamily="2" charset="2"/>
              <a:buChar char="ü"/>
            </a:pPr>
            <a:r>
              <a:rPr lang="en-US" dirty="0">
                <a:latin typeface="Century Gothic" panose="020B0502020202020204" pitchFamily="34" charset="0"/>
                <a:cs typeface="Times New Roman" pitchFamily="18" charset="0"/>
              </a:rPr>
              <a:t>Hierarchical structures.</a:t>
            </a:r>
          </a:p>
          <a:p>
            <a:pPr marL="285750" indent="-285750">
              <a:lnSpc>
                <a:spcPct val="150000"/>
              </a:lnSpc>
              <a:buFont typeface="Wingdings" pitchFamily="2" charset="2"/>
              <a:buChar char="ü"/>
            </a:pPr>
            <a:r>
              <a:rPr lang="en-US" dirty="0">
                <a:latin typeface="Century Gothic" panose="020B0502020202020204" pitchFamily="34" charset="0"/>
                <a:cs typeface="Times New Roman" pitchFamily="18" charset="0"/>
              </a:rPr>
              <a:t>Rigid rules and procedures.</a:t>
            </a:r>
          </a:p>
          <a:p>
            <a:pPr>
              <a:lnSpc>
                <a:spcPct val="150000"/>
              </a:lnSpc>
            </a:pPr>
            <a:r>
              <a:rPr lang="en-US" b="1" dirty="0">
                <a:latin typeface="Century Gothic" panose="020B0502020202020204" pitchFamily="34" charset="0"/>
                <a:cs typeface="Times New Roman" pitchFamily="18" charset="0"/>
              </a:rPr>
              <a:t>• Post-Bureaucracy:</a:t>
            </a:r>
          </a:p>
          <a:p>
            <a:pPr marL="285750" indent="-285750">
              <a:lnSpc>
                <a:spcPct val="150000"/>
              </a:lnSpc>
              <a:buFont typeface="Wingdings" pitchFamily="2" charset="2"/>
              <a:buChar char="ü"/>
            </a:pPr>
            <a:r>
              <a:rPr lang="en-US" dirty="0">
                <a:latin typeface="Century Gothic" panose="020B0502020202020204" pitchFamily="34" charset="0"/>
                <a:cs typeface="Times New Roman" pitchFamily="18" charset="0"/>
              </a:rPr>
              <a:t>Flexible and adaptive structures.</a:t>
            </a:r>
          </a:p>
          <a:p>
            <a:pPr marL="285750" indent="-285750">
              <a:lnSpc>
                <a:spcPct val="150000"/>
              </a:lnSpc>
              <a:buFont typeface="Wingdings" pitchFamily="2" charset="2"/>
              <a:buChar char="ü"/>
            </a:pPr>
            <a:r>
              <a:rPr lang="en-US" dirty="0">
                <a:latin typeface="Century Gothic" panose="020B0502020202020204" pitchFamily="34" charset="0"/>
                <a:cs typeface="Times New Roman" pitchFamily="18" charset="0"/>
              </a:rPr>
              <a:t>Emphasis on collaboration and innovation.</a:t>
            </a:r>
          </a:p>
          <a:p>
            <a:pPr>
              <a:lnSpc>
                <a:spcPct val="150000"/>
              </a:lnSpc>
            </a:pPr>
            <a:r>
              <a:rPr lang="en-US" b="1" dirty="0">
                <a:latin typeface="Century Gothic" panose="020B0502020202020204" pitchFamily="34" charset="0"/>
                <a:cs typeface="Times New Roman" pitchFamily="18" charset="0"/>
              </a:rPr>
              <a:t>• Impact:</a:t>
            </a:r>
          </a:p>
          <a:p>
            <a:pPr marL="285750" indent="-285750">
              <a:lnSpc>
                <a:spcPct val="150000"/>
              </a:lnSpc>
              <a:buFont typeface="Wingdings" pitchFamily="2" charset="2"/>
              <a:buChar char="ü"/>
            </a:pPr>
            <a:r>
              <a:rPr lang="en-US" dirty="0">
                <a:latin typeface="Century Gothic" panose="020B0502020202020204" pitchFamily="34" charset="0"/>
                <a:cs typeface="Times New Roman" pitchFamily="18" charset="0"/>
              </a:rPr>
              <a:t>Bureaucracy stifles creativity and agility.</a:t>
            </a:r>
          </a:p>
          <a:p>
            <a:pPr marL="285750" indent="-285750">
              <a:lnSpc>
                <a:spcPct val="150000"/>
              </a:lnSpc>
              <a:buFont typeface="Wingdings" pitchFamily="2" charset="2"/>
              <a:buChar char="ü"/>
            </a:pPr>
            <a:r>
              <a:rPr lang="en-US" dirty="0">
                <a:latin typeface="Century Gothic" panose="020B0502020202020204" pitchFamily="34" charset="0"/>
                <a:cs typeface="Times New Roman" pitchFamily="18" charset="0"/>
              </a:rPr>
              <a:t>Post-bureaucracy fosters a dynamic work culture.</a:t>
            </a:r>
          </a:p>
        </p:txBody>
      </p:sp>
      <p:pic>
        <p:nvPicPr>
          <p:cNvPr id="409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15308" y="2492896"/>
            <a:ext cx="4095545" cy="22534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Slide Number Placeholder 3"/>
          <p:cNvSpPr>
            <a:spLocks noGrp="1"/>
          </p:cNvSpPr>
          <p:nvPr>
            <p:ph type="sldNum" sz="quarter" idx="12"/>
          </p:nvPr>
        </p:nvSpPr>
        <p:spPr/>
        <p:txBody>
          <a:bodyPr/>
          <a:lstStyle/>
          <a:p>
            <a:fld id="{7636C5FC-67E4-483E-ACDA-C8CDEEF4A24B}" type="slidenum">
              <a:rPr lang="en-IN" smtClean="0">
                <a:latin typeface="Century Gothic" panose="020B0502020202020204" pitchFamily="34" charset="0"/>
              </a:rPr>
              <a:t>4</a:t>
            </a:fld>
            <a:endParaRPr lang="en-IN">
              <a:latin typeface="Century Gothic" panose="020B0502020202020204" pitchFamily="34" charset="0"/>
            </a:endParaRPr>
          </a:p>
        </p:txBody>
      </p:sp>
    </p:spTree>
    <p:extLst>
      <p:ext uri="{BB962C8B-B14F-4D97-AF65-F5344CB8AC3E}">
        <p14:creationId xmlns:p14="http://schemas.microsoft.com/office/powerpoint/2010/main" val="1071939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5496" y="116632"/>
            <a:ext cx="9108504" cy="1296144"/>
          </a:xfrm>
          <a:solidFill>
            <a:schemeClr val="accent5">
              <a:lumMod val="20000"/>
              <a:lumOff val="80000"/>
            </a:schemeClr>
          </a:solidFill>
        </p:spPr>
        <p:txBody>
          <a:bodyPr>
            <a:normAutofit/>
          </a:bodyPr>
          <a:lstStyle/>
          <a:p>
            <a:r>
              <a:rPr lang="en-US" b="1" dirty="0">
                <a:latin typeface="Century Gothic" panose="020B0502020202020204" pitchFamily="34" charset="0"/>
                <a:cs typeface="Times New Roman" pitchFamily="18" charset="0"/>
              </a:rPr>
              <a:t>Management Styles</a:t>
            </a:r>
            <a:endParaRPr lang="en-IN" b="1" dirty="0">
              <a:latin typeface="Century Gothic" panose="020B0502020202020204" pitchFamily="34" charset="0"/>
              <a:cs typeface="Times New Roman" pitchFamily="18" charset="0"/>
            </a:endParaRPr>
          </a:p>
        </p:txBody>
      </p:sp>
      <p:sp>
        <p:nvSpPr>
          <p:cNvPr id="3" name="Rectangle 2"/>
          <p:cNvSpPr/>
          <p:nvPr/>
        </p:nvSpPr>
        <p:spPr>
          <a:xfrm>
            <a:off x="373725" y="1513241"/>
            <a:ext cx="4176464" cy="5025671"/>
          </a:xfrm>
          <a:prstGeom prst="rect">
            <a:avLst/>
          </a:prstGeom>
        </p:spPr>
        <p:txBody>
          <a:bodyPr wrap="square">
            <a:spAutoFit/>
          </a:bodyPr>
          <a:lstStyle/>
          <a:p>
            <a:pPr>
              <a:lnSpc>
                <a:spcPct val="150000"/>
              </a:lnSpc>
            </a:pPr>
            <a:r>
              <a:rPr lang="en-US" dirty="0">
                <a:latin typeface="Century Gothic" panose="020B0502020202020204" pitchFamily="34" charset="0"/>
                <a:cs typeface="Times New Roman" pitchFamily="18" charset="0"/>
              </a:rPr>
              <a:t>•</a:t>
            </a:r>
            <a:r>
              <a:rPr lang="en-US" b="1" dirty="0">
                <a:latin typeface="Century Gothic" panose="020B0502020202020204" pitchFamily="34" charset="0"/>
                <a:cs typeface="Times New Roman" pitchFamily="18" charset="0"/>
              </a:rPr>
              <a:t>Autocratic: </a:t>
            </a:r>
            <a:r>
              <a:rPr lang="en-US" dirty="0">
                <a:latin typeface="Century Gothic" panose="020B0502020202020204" pitchFamily="34" charset="0"/>
                <a:cs typeface="Times New Roman" pitchFamily="18" charset="0"/>
              </a:rPr>
              <a:t>Centralized control and decision-making</a:t>
            </a:r>
            <a:r>
              <a:rPr lang="en-US" b="1" dirty="0">
                <a:latin typeface="Century Gothic" panose="020B0502020202020204" pitchFamily="34" charset="0"/>
                <a:cs typeface="Times New Roman" pitchFamily="18" charset="0"/>
              </a:rPr>
              <a:t>.</a:t>
            </a:r>
          </a:p>
          <a:p>
            <a:pPr>
              <a:lnSpc>
                <a:spcPct val="150000"/>
              </a:lnSpc>
            </a:pPr>
            <a:r>
              <a:rPr lang="en-US" b="1" dirty="0">
                <a:latin typeface="Century Gothic" panose="020B0502020202020204" pitchFamily="34" charset="0"/>
                <a:cs typeface="Times New Roman" pitchFamily="18" charset="0"/>
              </a:rPr>
              <a:t>•Democratic: </a:t>
            </a:r>
            <a:r>
              <a:rPr lang="en-US" dirty="0">
                <a:latin typeface="Century Gothic" panose="020B0502020202020204" pitchFamily="34" charset="0"/>
                <a:cs typeface="Times New Roman" pitchFamily="18" charset="0"/>
              </a:rPr>
              <a:t>Collaborative and participative approach.</a:t>
            </a:r>
          </a:p>
          <a:p>
            <a:pPr>
              <a:lnSpc>
                <a:spcPct val="150000"/>
              </a:lnSpc>
            </a:pPr>
            <a:r>
              <a:rPr lang="en-US" b="1" dirty="0">
                <a:latin typeface="Century Gothic" panose="020B0502020202020204" pitchFamily="34" charset="0"/>
                <a:cs typeface="Times New Roman" pitchFamily="18" charset="0"/>
              </a:rPr>
              <a:t>•Transformational: </a:t>
            </a:r>
            <a:r>
              <a:rPr lang="en-US" dirty="0">
                <a:latin typeface="Century Gothic" panose="020B0502020202020204" pitchFamily="34" charset="0"/>
                <a:cs typeface="Times New Roman" pitchFamily="18" charset="0"/>
              </a:rPr>
              <a:t>Focus on motivation and inspiring employees.</a:t>
            </a:r>
          </a:p>
          <a:p>
            <a:pPr>
              <a:lnSpc>
                <a:spcPct val="150000"/>
              </a:lnSpc>
            </a:pPr>
            <a:r>
              <a:rPr lang="en-US" b="1" dirty="0">
                <a:latin typeface="Century Gothic" panose="020B0502020202020204" pitchFamily="34" charset="0"/>
                <a:cs typeface="Times New Roman" pitchFamily="18" charset="0"/>
              </a:rPr>
              <a:t>•Transactional: </a:t>
            </a:r>
            <a:r>
              <a:rPr lang="en-US" dirty="0">
                <a:latin typeface="Century Gothic" panose="020B0502020202020204" pitchFamily="34" charset="0"/>
                <a:cs typeface="Times New Roman" pitchFamily="18" charset="0"/>
              </a:rPr>
              <a:t>Emphasis on rewards and performance monitoring.</a:t>
            </a:r>
          </a:p>
          <a:p>
            <a:pPr>
              <a:lnSpc>
                <a:spcPct val="150000"/>
              </a:lnSpc>
            </a:pPr>
            <a:r>
              <a:rPr lang="en-US" b="1" dirty="0">
                <a:latin typeface="Century Gothic" panose="020B0502020202020204" pitchFamily="34" charset="0"/>
                <a:cs typeface="Times New Roman" pitchFamily="18" charset="0"/>
              </a:rPr>
              <a:t>•Impact: </a:t>
            </a:r>
            <a:r>
              <a:rPr lang="en-US" dirty="0">
                <a:latin typeface="Century Gothic" panose="020B0502020202020204" pitchFamily="34" charset="0"/>
                <a:cs typeface="Times New Roman" pitchFamily="18" charset="0"/>
              </a:rPr>
              <a:t>Misaligned styles can lower morale and productivity.</a:t>
            </a:r>
          </a:p>
        </p:txBody>
      </p:sp>
      <p:pic>
        <p:nvPicPr>
          <p:cNvPr id="512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24316" b="12660"/>
          <a:stretch/>
        </p:blipFill>
        <p:spPr bwMode="auto">
          <a:xfrm>
            <a:off x="4307449" y="2348880"/>
            <a:ext cx="4808165" cy="27206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Slide Number Placeholder 3"/>
          <p:cNvSpPr>
            <a:spLocks noGrp="1"/>
          </p:cNvSpPr>
          <p:nvPr>
            <p:ph type="sldNum" sz="quarter" idx="12"/>
          </p:nvPr>
        </p:nvSpPr>
        <p:spPr/>
        <p:txBody>
          <a:bodyPr/>
          <a:lstStyle/>
          <a:p>
            <a:fld id="{7636C5FC-67E4-483E-ACDA-C8CDEEF4A24B}" type="slidenum">
              <a:rPr lang="en-IN" smtClean="0">
                <a:latin typeface="Century Gothic" panose="020B0502020202020204" pitchFamily="34" charset="0"/>
              </a:rPr>
              <a:t>5</a:t>
            </a:fld>
            <a:endParaRPr lang="en-IN">
              <a:latin typeface="Century Gothic" panose="020B0502020202020204" pitchFamily="34" charset="0"/>
            </a:endParaRPr>
          </a:p>
        </p:txBody>
      </p:sp>
    </p:spTree>
    <p:extLst>
      <p:ext uri="{BB962C8B-B14F-4D97-AF65-F5344CB8AC3E}">
        <p14:creationId xmlns:p14="http://schemas.microsoft.com/office/powerpoint/2010/main" val="20758007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5496" y="116632"/>
            <a:ext cx="9108504" cy="1296144"/>
          </a:xfrm>
          <a:solidFill>
            <a:schemeClr val="accent5">
              <a:lumMod val="20000"/>
              <a:lumOff val="80000"/>
            </a:schemeClr>
          </a:solidFill>
        </p:spPr>
        <p:txBody>
          <a:bodyPr>
            <a:normAutofit/>
          </a:bodyPr>
          <a:lstStyle/>
          <a:p>
            <a:r>
              <a:rPr lang="en-US" b="1" dirty="0">
                <a:latin typeface="Century Gothic" panose="020B0502020202020204" pitchFamily="34" charset="0"/>
                <a:cs typeface="Times New Roman" pitchFamily="18" charset="0"/>
              </a:rPr>
              <a:t>Team Working Challenges</a:t>
            </a:r>
            <a:endParaRPr lang="en-IN" b="1" dirty="0">
              <a:latin typeface="Century Gothic" panose="020B0502020202020204" pitchFamily="34" charset="0"/>
              <a:cs typeface="Times New Roman" pitchFamily="18" charset="0"/>
            </a:endParaRPr>
          </a:p>
        </p:txBody>
      </p:sp>
      <p:sp>
        <p:nvSpPr>
          <p:cNvPr id="3" name="Rectangle 2"/>
          <p:cNvSpPr/>
          <p:nvPr/>
        </p:nvSpPr>
        <p:spPr>
          <a:xfrm>
            <a:off x="683568" y="1700808"/>
            <a:ext cx="7128792" cy="3778983"/>
          </a:xfrm>
          <a:prstGeom prst="rect">
            <a:avLst/>
          </a:prstGeom>
        </p:spPr>
        <p:txBody>
          <a:bodyPr wrap="square">
            <a:spAutoFit/>
          </a:bodyPr>
          <a:lstStyle/>
          <a:p>
            <a:pPr>
              <a:lnSpc>
                <a:spcPct val="150000"/>
              </a:lnSpc>
            </a:pPr>
            <a:r>
              <a:rPr lang="en-US" dirty="0">
                <a:latin typeface="Century Gothic" panose="020B0502020202020204" pitchFamily="34" charset="0"/>
                <a:cs typeface="Times New Roman" pitchFamily="18" charset="0"/>
              </a:rPr>
              <a:t>•</a:t>
            </a:r>
            <a:r>
              <a:rPr lang="en-US" b="1" dirty="0">
                <a:latin typeface="Century Gothic" panose="020B0502020202020204" pitchFamily="34" charset="0"/>
                <a:cs typeface="Times New Roman" pitchFamily="18" charset="0"/>
              </a:rPr>
              <a:t>Identified Issues:</a:t>
            </a:r>
          </a:p>
          <a:p>
            <a:pPr marL="285750" indent="-285750">
              <a:lnSpc>
                <a:spcPct val="150000"/>
              </a:lnSpc>
              <a:buFont typeface="Wingdings" pitchFamily="2" charset="2"/>
              <a:buChar char="Ø"/>
            </a:pPr>
            <a:r>
              <a:rPr lang="en-US" dirty="0">
                <a:latin typeface="Century Gothic" panose="020B0502020202020204" pitchFamily="34" charset="0"/>
                <a:cs typeface="Times New Roman" pitchFamily="18" charset="0"/>
              </a:rPr>
              <a:t>Poor communication.</a:t>
            </a:r>
          </a:p>
          <a:p>
            <a:pPr marL="285750" indent="-285750">
              <a:lnSpc>
                <a:spcPct val="150000"/>
              </a:lnSpc>
              <a:buFont typeface="Wingdings" pitchFamily="2" charset="2"/>
              <a:buChar char="Ø"/>
            </a:pPr>
            <a:r>
              <a:rPr lang="en-US" dirty="0">
                <a:latin typeface="Century Gothic" panose="020B0502020202020204" pitchFamily="34" charset="0"/>
                <a:cs typeface="Times New Roman" pitchFamily="18" charset="0"/>
              </a:rPr>
              <a:t>Lack of role clarity.</a:t>
            </a:r>
          </a:p>
          <a:p>
            <a:pPr marL="285750" indent="-285750">
              <a:lnSpc>
                <a:spcPct val="150000"/>
              </a:lnSpc>
              <a:buFont typeface="Wingdings" pitchFamily="2" charset="2"/>
              <a:buChar char="Ø"/>
            </a:pPr>
            <a:r>
              <a:rPr lang="en-US" dirty="0">
                <a:latin typeface="Century Gothic" panose="020B0502020202020204" pitchFamily="34" charset="0"/>
                <a:cs typeface="Times New Roman" pitchFamily="18" charset="0"/>
              </a:rPr>
              <a:t>Resistance to collaboration.</a:t>
            </a:r>
          </a:p>
          <a:p>
            <a:pPr>
              <a:lnSpc>
                <a:spcPct val="150000"/>
              </a:lnSpc>
            </a:pPr>
            <a:r>
              <a:rPr lang="en-US" b="1" dirty="0">
                <a:latin typeface="Century Gothic" panose="020B0502020202020204" pitchFamily="34" charset="0"/>
                <a:cs typeface="Times New Roman" pitchFamily="18" charset="0"/>
              </a:rPr>
              <a:t>•Impact:</a:t>
            </a:r>
          </a:p>
          <a:p>
            <a:pPr marL="285750" indent="-285750">
              <a:lnSpc>
                <a:spcPct val="150000"/>
              </a:lnSpc>
              <a:buFont typeface="Wingdings" pitchFamily="2" charset="2"/>
              <a:buChar char="Ø"/>
            </a:pPr>
            <a:r>
              <a:rPr lang="en-US" dirty="0">
                <a:latin typeface="Century Gothic" panose="020B0502020202020204" pitchFamily="34" charset="0"/>
                <a:cs typeface="Times New Roman" pitchFamily="18" charset="0"/>
              </a:rPr>
              <a:t>Reduced trust and team cohesion.</a:t>
            </a:r>
          </a:p>
          <a:p>
            <a:pPr marL="285750" indent="-285750">
              <a:lnSpc>
                <a:spcPct val="150000"/>
              </a:lnSpc>
              <a:buFont typeface="Wingdings" pitchFamily="2" charset="2"/>
              <a:buChar char="Ø"/>
            </a:pPr>
            <a:r>
              <a:rPr lang="en-US" dirty="0">
                <a:latin typeface="Century Gothic" panose="020B0502020202020204" pitchFamily="34" charset="0"/>
                <a:cs typeface="Times New Roman" pitchFamily="18" charset="0"/>
              </a:rPr>
              <a:t>Low productivity and innovation.</a:t>
            </a:r>
          </a:p>
          <a:p>
            <a:pPr>
              <a:lnSpc>
                <a:spcPct val="150000"/>
              </a:lnSpc>
            </a:pPr>
            <a:endParaRPr lang="en-US" dirty="0">
              <a:latin typeface="Century Gothic" panose="020B0502020202020204" pitchFamily="34" charset="0"/>
              <a:cs typeface="Times New Roman" pitchFamily="18" charset="0"/>
            </a:endParaRPr>
          </a:p>
          <a:p>
            <a:pPr>
              <a:lnSpc>
                <a:spcPct val="150000"/>
              </a:lnSpc>
            </a:pPr>
            <a:r>
              <a:rPr lang="en-US" b="1" dirty="0">
                <a:latin typeface="Century Gothic" panose="020B0502020202020204" pitchFamily="34" charset="0"/>
                <a:cs typeface="Times New Roman" pitchFamily="18" charset="0"/>
              </a:rPr>
              <a:t>•Solution: </a:t>
            </a:r>
            <a:r>
              <a:rPr lang="en-US" dirty="0">
                <a:latin typeface="Century Gothic" panose="020B0502020202020204" pitchFamily="34" charset="0"/>
                <a:cs typeface="Times New Roman" pitchFamily="18" charset="0"/>
              </a:rPr>
              <a:t>Foster inclusive and supportive team environments.</a:t>
            </a:r>
          </a:p>
        </p:txBody>
      </p:sp>
      <p:sp>
        <p:nvSpPr>
          <p:cNvPr id="4" name="Slide Number Placeholder 3"/>
          <p:cNvSpPr>
            <a:spLocks noGrp="1"/>
          </p:cNvSpPr>
          <p:nvPr>
            <p:ph type="sldNum" sz="quarter" idx="12"/>
          </p:nvPr>
        </p:nvSpPr>
        <p:spPr/>
        <p:txBody>
          <a:bodyPr/>
          <a:lstStyle/>
          <a:p>
            <a:fld id="{7636C5FC-67E4-483E-ACDA-C8CDEEF4A24B}" type="slidenum">
              <a:rPr lang="en-IN" smtClean="0">
                <a:latin typeface="Century Gothic" panose="020B0502020202020204" pitchFamily="34" charset="0"/>
              </a:rPr>
              <a:t>6</a:t>
            </a:fld>
            <a:endParaRPr lang="en-IN">
              <a:latin typeface="Century Gothic" panose="020B0502020202020204" pitchFamily="34" charset="0"/>
            </a:endParaRPr>
          </a:p>
        </p:txBody>
      </p:sp>
    </p:spTree>
    <p:extLst>
      <p:ext uri="{BB962C8B-B14F-4D97-AF65-F5344CB8AC3E}">
        <p14:creationId xmlns:p14="http://schemas.microsoft.com/office/powerpoint/2010/main" val="23401673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5496" y="116632"/>
            <a:ext cx="9108504" cy="1296144"/>
          </a:xfrm>
          <a:solidFill>
            <a:schemeClr val="accent5">
              <a:lumMod val="20000"/>
              <a:lumOff val="80000"/>
            </a:schemeClr>
          </a:solidFill>
        </p:spPr>
        <p:txBody>
          <a:bodyPr>
            <a:normAutofit/>
          </a:bodyPr>
          <a:lstStyle/>
          <a:p>
            <a:r>
              <a:rPr lang="en-US" b="1" dirty="0">
                <a:latin typeface="Century Gothic" panose="020B0502020202020204" pitchFamily="34" charset="0"/>
                <a:cs typeface="Times New Roman" pitchFamily="18" charset="0"/>
              </a:rPr>
              <a:t>Ethical Decision-Making</a:t>
            </a:r>
            <a:endParaRPr lang="en-IN" b="1" dirty="0">
              <a:latin typeface="Century Gothic" panose="020B0502020202020204" pitchFamily="34" charset="0"/>
              <a:cs typeface="Times New Roman" pitchFamily="18" charset="0"/>
            </a:endParaRPr>
          </a:p>
        </p:txBody>
      </p:sp>
      <p:sp>
        <p:nvSpPr>
          <p:cNvPr id="3" name="Rectangle 2"/>
          <p:cNvSpPr/>
          <p:nvPr/>
        </p:nvSpPr>
        <p:spPr>
          <a:xfrm>
            <a:off x="1151620" y="1700808"/>
            <a:ext cx="6840760" cy="3778983"/>
          </a:xfrm>
          <a:prstGeom prst="rect">
            <a:avLst/>
          </a:prstGeom>
        </p:spPr>
        <p:txBody>
          <a:bodyPr wrap="square">
            <a:spAutoFit/>
          </a:bodyPr>
          <a:lstStyle/>
          <a:p>
            <a:pPr>
              <a:lnSpc>
                <a:spcPct val="150000"/>
              </a:lnSpc>
            </a:pPr>
            <a:r>
              <a:rPr lang="en-US" dirty="0">
                <a:latin typeface="Century Gothic" panose="020B0502020202020204" pitchFamily="34" charset="0"/>
                <a:cs typeface="Times New Roman" pitchFamily="18" charset="0"/>
              </a:rPr>
              <a:t>•</a:t>
            </a:r>
            <a:r>
              <a:rPr lang="en-US" b="1" dirty="0">
                <a:latin typeface="Century Gothic" panose="020B0502020202020204" pitchFamily="34" charset="0"/>
                <a:cs typeface="Times New Roman" pitchFamily="18" charset="0"/>
              </a:rPr>
              <a:t>Current Concerns:</a:t>
            </a:r>
          </a:p>
          <a:p>
            <a:pPr marL="285750" indent="-285750">
              <a:lnSpc>
                <a:spcPct val="150000"/>
              </a:lnSpc>
              <a:buFont typeface="Wingdings" pitchFamily="2" charset="2"/>
              <a:buChar char="Ø"/>
            </a:pPr>
            <a:r>
              <a:rPr lang="en-US" dirty="0">
                <a:latin typeface="Century Gothic" panose="020B0502020202020204" pitchFamily="34" charset="0"/>
                <a:cs typeface="Times New Roman" pitchFamily="18" charset="0"/>
              </a:rPr>
              <a:t>Inconsistent ethical standards.</a:t>
            </a:r>
          </a:p>
          <a:p>
            <a:pPr marL="285750" indent="-285750">
              <a:lnSpc>
                <a:spcPct val="150000"/>
              </a:lnSpc>
              <a:buFont typeface="Wingdings" pitchFamily="2" charset="2"/>
              <a:buChar char="Ø"/>
            </a:pPr>
            <a:r>
              <a:rPr lang="en-US" dirty="0">
                <a:latin typeface="Century Gothic" panose="020B0502020202020204" pitchFamily="34" charset="0"/>
                <a:cs typeface="Times New Roman" pitchFamily="18" charset="0"/>
              </a:rPr>
              <a:t>Lack of accountability in leadership.</a:t>
            </a:r>
          </a:p>
          <a:p>
            <a:pPr marL="285750" indent="-285750">
              <a:lnSpc>
                <a:spcPct val="150000"/>
              </a:lnSpc>
              <a:buFont typeface="Wingdings" pitchFamily="2" charset="2"/>
              <a:buChar char="Ø"/>
            </a:pPr>
            <a:r>
              <a:rPr lang="en-US" dirty="0">
                <a:latin typeface="Century Gothic" panose="020B0502020202020204" pitchFamily="34" charset="0"/>
                <a:cs typeface="Times New Roman" pitchFamily="18" charset="0"/>
              </a:rPr>
              <a:t>Employee distrust in management.</a:t>
            </a:r>
          </a:p>
          <a:p>
            <a:pPr>
              <a:lnSpc>
                <a:spcPct val="150000"/>
              </a:lnSpc>
            </a:pPr>
            <a:r>
              <a:rPr lang="en-US" b="1" dirty="0">
                <a:latin typeface="Century Gothic" panose="020B0502020202020204" pitchFamily="34" charset="0"/>
                <a:cs typeface="Times New Roman" pitchFamily="18" charset="0"/>
              </a:rPr>
              <a:t>•Impact:</a:t>
            </a:r>
          </a:p>
          <a:p>
            <a:pPr marL="285750" indent="-285750">
              <a:lnSpc>
                <a:spcPct val="150000"/>
              </a:lnSpc>
              <a:buFont typeface="Wingdings" pitchFamily="2" charset="2"/>
              <a:buChar char="Ø"/>
            </a:pPr>
            <a:r>
              <a:rPr lang="en-US" dirty="0">
                <a:latin typeface="Century Gothic" panose="020B0502020202020204" pitchFamily="34" charset="0"/>
                <a:cs typeface="Times New Roman" pitchFamily="18" charset="0"/>
              </a:rPr>
              <a:t>Erosion of organizational integrity.</a:t>
            </a:r>
          </a:p>
          <a:p>
            <a:pPr marL="285750" indent="-285750">
              <a:lnSpc>
                <a:spcPct val="150000"/>
              </a:lnSpc>
              <a:buFont typeface="Wingdings" pitchFamily="2" charset="2"/>
              <a:buChar char="Ø"/>
            </a:pPr>
            <a:r>
              <a:rPr lang="en-US" dirty="0">
                <a:latin typeface="Century Gothic" panose="020B0502020202020204" pitchFamily="34" charset="0"/>
                <a:cs typeface="Times New Roman" pitchFamily="18" charset="0"/>
              </a:rPr>
              <a:t>Increased turnover rates.</a:t>
            </a:r>
          </a:p>
          <a:p>
            <a:pPr>
              <a:lnSpc>
                <a:spcPct val="150000"/>
              </a:lnSpc>
            </a:pPr>
            <a:endParaRPr lang="en-US" dirty="0">
              <a:latin typeface="Century Gothic" panose="020B0502020202020204" pitchFamily="34" charset="0"/>
              <a:cs typeface="Times New Roman" pitchFamily="18" charset="0"/>
            </a:endParaRPr>
          </a:p>
          <a:p>
            <a:pPr>
              <a:lnSpc>
                <a:spcPct val="150000"/>
              </a:lnSpc>
            </a:pPr>
            <a:r>
              <a:rPr lang="en-US" b="1" dirty="0">
                <a:latin typeface="Century Gothic" panose="020B0502020202020204" pitchFamily="34" charset="0"/>
                <a:cs typeface="Times New Roman" pitchFamily="18" charset="0"/>
              </a:rPr>
              <a:t>•Solution: </a:t>
            </a:r>
            <a:r>
              <a:rPr lang="en-US" dirty="0">
                <a:latin typeface="Century Gothic" panose="020B0502020202020204" pitchFamily="34" charset="0"/>
                <a:cs typeface="Times New Roman" pitchFamily="18" charset="0"/>
              </a:rPr>
              <a:t>Standardized ethical guidelines</a:t>
            </a:r>
            <a:r>
              <a:rPr lang="en-US" b="1" dirty="0">
                <a:latin typeface="Century Gothic" panose="020B0502020202020204" pitchFamily="34" charset="0"/>
                <a:cs typeface="Times New Roman" pitchFamily="18" charset="0"/>
              </a:rPr>
              <a:t>.</a:t>
            </a:r>
          </a:p>
        </p:txBody>
      </p:sp>
      <p:sp>
        <p:nvSpPr>
          <p:cNvPr id="4" name="Slide Number Placeholder 3"/>
          <p:cNvSpPr>
            <a:spLocks noGrp="1"/>
          </p:cNvSpPr>
          <p:nvPr>
            <p:ph type="sldNum" sz="quarter" idx="12"/>
          </p:nvPr>
        </p:nvSpPr>
        <p:spPr/>
        <p:txBody>
          <a:bodyPr/>
          <a:lstStyle/>
          <a:p>
            <a:fld id="{7636C5FC-67E4-483E-ACDA-C8CDEEF4A24B}" type="slidenum">
              <a:rPr lang="en-IN" smtClean="0">
                <a:latin typeface="Century Gothic" panose="020B0502020202020204" pitchFamily="34" charset="0"/>
              </a:rPr>
              <a:t>7</a:t>
            </a:fld>
            <a:endParaRPr lang="en-IN">
              <a:latin typeface="Century Gothic" panose="020B0502020202020204" pitchFamily="34" charset="0"/>
            </a:endParaRPr>
          </a:p>
        </p:txBody>
      </p:sp>
    </p:spTree>
    <p:extLst>
      <p:ext uri="{BB962C8B-B14F-4D97-AF65-F5344CB8AC3E}">
        <p14:creationId xmlns:p14="http://schemas.microsoft.com/office/powerpoint/2010/main" val="32399363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5496" y="116632"/>
            <a:ext cx="9108504" cy="1296144"/>
          </a:xfrm>
          <a:solidFill>
            <a:schemeClr val="accent5">
              <a:lumMod val="20000"/>
              <a:lumOff val="80000"/>
            </a:schemeClr>
          </a:solidFill>
        </p:spPr>
        <p:txBody>
          <a:bodyPr>
            <a:normAutofit fontScale="90000"/>
          </a:bodyPr>
          <a:lstStyle/>
          <a:p>
            <a:r>
              <a:rPr lang="en-US" b="1" dirty="0">
                <a:latin typeface="Century Gothic" panose="020B0502020202020204" pitchFamily="34" charset="0"/>
                <a:cs typeface="Times New Roman" pitchFamily="18" charset="0"/>
              </a:rPr>
              <a:t>Mainstream Management Theories</a:t>
            </a:r>
            <a:endParaRPr lang="en-IN" b="1" dirty="0">
              <a:latin typeface="Century Gothic" panose="020B0502020202020204" pitchFamily="34" charset="0"/>
              <a:cs typeface="Times New Roman" pitchFamily="18" charset="0"/>
            </a:endParaRPr>
          </a:p>
        </p:txBody>
      </p:sp>
      <p:sp>
        <p:nvSpPr>
          <p:cNvPr id="3" name="Rectangle 2"/>
          <p:cNvSpPr/>
          <p:nvPr/>
        </p:nvSpPr>
        <p:spPr>
          <a:xfrm>
            <a:off x="1115616" y="1988840"/>
            <a:ext cx="6336704" cy="3363678"/>
          </a:xfrm>
          <a:prstGeom prst="rect">
            <a:avLst/>
          </a:prstGeom>
        </p:spPr>
        <p:txBody>
          <a:bodyPr wrap="square">
            <a:spAutoFit/>
          </a:bodyPr>
          <a:lstStyle/>
          <a:p>
            <a:pPr>
              <a:lnSpc>
                <a:spcPct val="150000"/>
              </a:lnSpc>
            </a:pPr>
            <a:r>
              <a:rPr lang="en-US" dirty="0">
                <a:latin typeface="Century Gothic" panose="020B0502020202020204" pitchFamily="34" charset="0"/>
                <a:cs typeface="Times New Roman" pitchFamily="18" charset="0"/>
              </a:rPr>
              <a:t>•</a:t>
            </a:r>
            <a:r>
              <a:rPr lang="en-US" b="1" dirty="0">
                <a:latin typeface="Century Gothic" panose="020B0502020202020204" pitchFamily="34" charset="0"/>
                <a:cs typeface="Times New Roman" pitchFamily="18" charset="0"/>
              </a:rPr>
              <a:t>Classical Management: </a:t>
            </a:r>
            <a:r>
              <a:rPr lang="en-US" dirty="0">
                <a:latin typeface="Century Gothic" panose="020B0502020202020204" pitchFamily="34" charset="0"/>
                <a:cs typeface="Times New Roman" pitchFamily="18" charset="0"/>
              </a:rPr>
              <a:t>Focus on efficiency and productivity.</a:t>
            </a:r>
          </a:p>
          <a:p>
            <a:pPr>
              <a:lnSpc>
                <a:spcPct val="150000"/>
              </a:lnSpc>
            </a:pPr>
            <a:r>
              <a:rPr lang="en-US" b="1" dirty="0">
                <a:latin typeface="Century Gothic" panose="020B0502020202020204" pitchFamily="34" charset="0"/>
                <a:cs typeface="Times New Roman" pitchFamily="18" charset="0"/>
              </a:rPr>
              <a:t>•Human Relations Theory: </a:t>
            </a:r>
            <a:r>
              <a:rPr lang="en-US" dirty="0">
                <a:latin typeface="Century Gothic" panose="020B0502020202020204" pitchFamily="34" charset="0"/>
                <a:cs typeface="Times New Roman" pitchFamily="18" charset="0"/>
              </a:rPr>
              <a:t>Emphasis on employee well-being.</a:t>
            </a:r>
          </a:p>
          <a:p>
            <a:pPr>
              <a:lnSpc>
                <a:spcPct val="150000"/>
              </a:lnSpc>
            </a:pPr>
            <a:r>
              <a:rPr lang="en-US" b="1" dirty="0">
                <a:latin typeface="Century Gothic" panose="020B0502020202020204" pitchFamily="34" charset="0"/>
                <a:cs typeface="Times New Roman" pitchFamily="18" charset="0"/>
              </a:rPr>
              <a:t>•Contingency Theory: </a:t>
            </a:r>
            <a:r>
              <a:rPr lang="en-US" dirty="0">
                <a:latin typeface="Century Gothic" panose="020B0502020202020204" pitchFamily="34" charset="0"/>
                <a:cs typeface="Times New Roman" pitchFamily="18" charset="0"/>
              </a:rPr>
              <a:t>Adaptability to situational needs.</a:t>
            </a:r>
          </a:p>
          <a:p>
            <a:pPr>
              <a:lnSpc>
                <a:spcPct val="150000"/>
              </a:lnSpc>
            </a:pPr>
            <a:r>
              <a:rPr lang="en-US" b="1" dirty="0">
                <a:latin typeface="Century Gothic" panose="020B0502020202020204" pitchFamily="34" charset="0"/>
                <a:cs typeface="Times New Roman" pitchFamily="18" charset="0"/>
              </a:rPr>
              <a:t>•Strengths: </a:t>
            </a:r>
            <a:r>
              <a:rPr lang="en-US" dirty="0">
                <a:latin typeface="Century Gothic" panose="020B0502020202020204" pitchFamily="34" charset="0"/>
                <a:cs typeface="Times New Roman" pitchFamily="18" charset="0"/>
              </a:rPr>
              <a:t>Structured approach, clear goals.</a:t>
            </a:r>
          </a:p>
          <a:p>
            <a:pPr>
              <a:lnSpc>
                <a:spcPct val="150000"/>
              </a:lnSpc>
            </a:pPr>
            <a:r>
              <a:rPr lang="en-US" b="1" dirty="0">
                <a:latin typeface="Century Gothic" panose="020B0502020202020204" pitchFamily="34" charset="0"/>
                <a:cs typeface="Times New Roman" pitchFamily="18" charset="0"/>
              </a:rPr>
              <a:t>•Weaknesses: </a:t>
            </a:r>
            <a:r>
              <a:rPr lang="en-US" dirty="0">
                <a:latin typeface="Century Gothic" panose="020B0502020202020204" pitchFamily="34" charset="0"/>
                <a:cs typeface="Times New Roman" pitchFamily="18" charset="0"/>
              </a:rPr>
              <a:t>Limited flexibility, may ignore human dynamics.</a:t>
            </a:r>
          </a:p>
        </p:txBody>
      </p:sp>
      <p:sp>
        <p:nvSpPr>
          <p:cNvPr id="4" name="Slide Number Placeholder 3"/>
          <p:cNvSpPr>
            <a:spLocks noGrp="1"/>
          </p:cNvSpPr>
          <p:nvPr>
            <p:ph type="sldNum" sz="quarter" idx="12"/>
          </p:nvPr>
        </p:nvSpPr>
        <p:spPr/>
        <p:txBody>
          <a:bodyPr/>
          <a:lstStyle/>
          <a:p>
            <a:fld id="{7636C5FC-67E4-483E-ACDA-C8CDEEF4A24B}" type="slidenum">
              <a:rPr lang="en-IN" smtClean="0">
                <a:latin typeface="Century Gothic" panose="020B0502020202020204" pitchFamily="34" charset="0"/>
              </a:rPr>
              <a:t>8</a:t>
            </a:fld>
            <a:endParaRPr lang="en-IN">
              <a:latin typeface="Century Gothic" panose="020B0502020202020204" pitchFamily="34" charset="0"/>
            </a:endParaRPr>
          </a:p>
        </p:txBody>
      </p:sp>
    </p:spTree>
    <p:extLst>
      <p:ext uri="{BB962C8B-B14F-4D97-AF65-F5344CB8AC3E}">
        <p14:creationId xmlns:p14="http://schemas.microsoft.com/office/powerpoint/2010/main" val="28889734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5496" y="116632"/>
            <a:ext cx="9108504" cy="1296144"/>
          </a:xfrm>
          <a:solidFill>
            <a:schemeClr val="accent5">
              <a:lumMod val="20000"/>
              <a:lumOff val="80000"/>
            </a:schemeClr>
          </a:solidFill>
        </p:spPr>
        <p:txBody>
          <a:bodyPr>
            <a:normAutofit/>
          </a:bodyPr>
          <a:lstStyle/>
          <a:p>
            <a:r>
              <a:rPr lang="en-US" b="1" dirty="0">
                <a:latin typeface="Century Gothic" panose="020B0502020202020204" pitchFamily="34" charset="0"/>
                <a:cs typeface="Times New Roman" pitchFamily="18" charset="0"/>
              </a:rPr>
              <a:t>Critical Management Theories</a:t>
            </a:r>
            <a:endParaRPr lang="en-IN" b="1" dirty="0">
              <a:latin typeface="Century Gothic" panose="020B0502020202020204" pitchFamily="34" charset="0"/>
              <a:cs typeface="Times New Roman" pitchFamily="18" charset="0"/>
            </a:endParaRPr>
          </a:p>
        </p:txBody>
      </p:sp>
      <p:sp>
        <p:nvSpPr>
          <p:cNvPr id="3" name="Rectangle 2"/>
          <p:cNvSpPr/>
          <p:nvPr/>
        </p:nvSpPr>
        <p:spPr>
          <a:xfrm>
            <a:off x="611560" y="1993925"/>
            <a:ext cx="7128792" cy="2535566"/>
          </a:xfrm>
          <a:prstGeom prst="rect">
            <a:avLst/>
          </a:prstGeom>
        </p:spPr>
        <p:txBody>
          <a:bodyPr wrap="square">
            <a:spAutoFit/>
          </a:bodyPr>
          <a:lstStyle/>
          <a:p>
            <a:pPr>
              <a:lnSpc>
                <a:spcPct val="150000"/>
              </a:lnSpc>
            </a:pPr>
            <a:r>
              <a:rPr lang="en-US" dirty="0">
                <a:latin typeface="Century Gothic" panose="020B0502020202020204" pitchFamily="34" charset="0"/>
                <a:cs typeface="Times New Roman" pitchFamily="18" charset="0"/>
              </a:rPr>
              <a:t>•</a:t>
            </a:r>
            <a:r>
              <a:rPr lang="en-US" b="1" dirty="0">
                <a:latin typeface="Century Gothic" panose="020B0502020202020204" pitchFamily="34" charset="0"/>
                <a:cs typeface="Times New Roman" pitchFamily="18" charset="0"/>
              </a:rPr>
              <a:t>Key Aspects:</a:t>
            </a:r>
          </a:p>
          <a:p>
            <a:pPr marL="285750" indent="-285750">
              <a:lnSpc>
                <a:spcPct val="150000"/>
              </a:lnSpc>
              <a:buFont typeface="Wingdings" pitchFamily="2" charset="2"/>
              <a:buChar char="Ø"/>
            </a:pPr>
            <a:r>
              <a:rPr lang="en-US" dirty="0">
                <a:latin typeface="Century Gothic" panose="020B0502020202020204" pitchFamily="34" charset="0"/>
                <a:cs typeface="Times New Roman" pitchFamily="18" charset="0"/>
              </a:rPr>
              <a:t>Examination of power dynamics.</a:t>
            </a:r>
          </a:p>
          <a:p>
            <a:pPr marL="285750" indent="-285750">
              <a:lnSpc>
                <a:spcPct val="150000"/>
              </a:lnSpc>
              <a:buFont typeface="Wingdings" pitchFamily="2" charset="2"/>
              <a:buChar char="Ø"/>
            </a:pPr>
            <a:r>
              <a:rPr lang="en-US" dirty="0">
                <a:latin typeface="Century Gothic" panose="020B0502020202020204" pitchFamily="34" charset="0"/>
                <a:cs typeface="Times New Roman" pitchFamily="18" charset="0"/>
              </a:rPr>
              <a:t>Focus on equity, inclusion, and employee empowerment.</a:t>
            </a:r>
          </a:p>
          <a:p>
            <a:pPr marL="285750" indent="-285750">
              <a:lnSpc>
                <a:spcPct val="150000"/>
              </a:lnSpc>
              <a:buFont typeface="Wingdings" pitchFamily="2" charset="2"/>
              <a:buChar char="Ø"/>
            </a:pPr>
            <a:r>
              <a:rPr lang="en-US" dirty="0">
                <a:latin typeface="Century Gothic" panose="020B0502020202020204" pitchFamily="34" charset="0"/>
                <a:cs typeface="Times New Roman" pitchFamily="18" charset="0"/>
              </a:rPr>
              <a:t>Challenges conventional management norms.</a:t>
            </a:r>
          </a:p>
          <a:p>
            <a:pPr>
              <a:lnSpc>
                <a:spcPct val="150000"/>
              </a:lnSpc>
            </a:pPr>
            <a:r>
              <a:rPr lang="en-US" b="1" dirty="0">
                <a:latin typeface="Century Gothic" panose="020B0502020202020204" pitchFamily="34" charset="0"/>
                <a:cs typeface="Times New Roman" pitchFamily="18" charset="0"/>
              </a:rPr>
              <a:t>•Benefits: </a:t>
            </a:r>
            <a:r>
              <a:rPr lang="en-US" dirty="0">
                <a:latin typeface="Century Gothic" panose="020B0502020202020204" pitchFamily="34" charset="0"/>
                <a:cs typeface="Times New Roman" pitchFamily="18" charset="0"/>
              </a:rPr>
              <a:t>Promotes social, moral, and political awareness.</a:t>
            </a:r>
          </a:p>
          <a:p>
            <a:pPr>
              <a:lnSpc>
                <a:spcPct val="150000"/>
              </a:lnSpc>
            </a:pPr>
            <a:r>
              <a:rPr lang="en-US" b="1" dirty="0">
                <a:latin typeface="Century Gothic" panose="020B0502020202020204" pitchFamily="34" charset="0"/>
                <a:cs typeface="Times New Roman" pitchFamily="18" charset="0"/>
              </a:rPr>
              <a:t>•Weaknesses: </a:t>
            </a:r>
            <a:r>
              <a:rPr lang="en-US" dirty="0">
                <a:latin typeface="Century Gothic" panose="020B0502020202020204" pitchFamily="34" charset="0"/>
                <a:cs typeface="Times New Roman" pitchFamily="18" charset="0"/>
              </a:rPr>
              <a:t>May lack immediate practicality.</a:t>
            </a:r>
          </a:p>
        </p:txBody>
      </p:sp>
      <p:sp>
        <p:nvSpPr>
          <p:cNvPr id="4" name="Slide Number Placeholder 3"/>
          <p:cNvSpPr>
            <a:spLocks noGrp="1"/>
          </p:cNvSpPr>
          <p:nvPr>
            <p:ph type="sldNum" sz="quarter" idx="12"/>
          </p:nvPr>
        </p:nvSpPr>
        <p:spPr/>
        <p:txBody>
          <a:bodyPr/>
          <a:lstStyle/>
          <a:p>
            <a:fld id="{7636C5FC-67E4-483E-ACDA-C8CDEEF4A24B}" type="slidenum">
              <a:rPr lang="en-IN" smtClean="0">
                <a:latin typeface="Century Gothic" panose="020B0502020202020204" pitchFamily="34" charset="0"/>
              </a:rPr>
              <a:t>9</a:t>
            </a:fld>
            <a:endParaRPr lang="en-IN">
              <a:latin typeface="Century Gothic" panose="020B0502020202020204" pitchFamily="34" charset="0"/>
            </a:endParaRPr>
          </a:p>
        </p:txBody>
      </p:sp>
    </p:spTree>
    <p:extLst>
      <p:ext uri="{BB962C8B-B14F-4D97-AF65-F5344CB8AC3E}">
        <p14:creationId xmlns:p14="http://schemas.microsoft.com/office/powerpoint/2010/main" val="42000634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5496" y="116632"/>
            <a:ext cx="9108504" cy="1296144"/>
          </a:xfrm>
          <a:solidFill>
            <a:schemeClr val="accent5">
              <a:lumMod val="20000"/>
              <a:lumOff val="80000"/>
            </a:schemeClr>
          </a:solidFill>
        </p:spPr>
        <p:txBody>
          <a:bodyPr>
            <a:normAutofit fontScale="90000"/>
          </a:bodyPr>
          <a:lstStyle/>
          <a:p>
            <a:r>
              <a:rPr lang="en-US" b="1" dirty="0">
                <a:latin typeface="Century Gothic" panose="020B0502020202020204" pitchFamily="34" charset="0"/>
                <a:cs typeface="Times New Roman" pitchFamily="18" charset="0"/>
              </a:rPr>
              <a:t>Management and Organizational Culture</a:t>
            </a:r>
            <a:endParaRPr lang="en-IN" b="1" dirty="0">
              <a:latin typeface="Century Gothic" panose="020B0502020202020204" pitchFamily="34" charset="0"/>
              <a:cs typeface="Times New Roman" pitchFamily="18" charset="0"/>
            </a:endParaRPr>
          </a:p>
        </p:txBody>
      </p:sp>
      <p:sp>
        <p:nvSpPr>
          <p:cNvPr id="3" name="Rectangle 2"/>
          <p:cNvSpPr/>
          <p:nvPr/>
        </p:nvSpPr>
        <p:spPr>
          <a:xfrm>
            <a:off x="323528" y="1954100"/>
            <a:ext cx="4968552" cy="2951064"/>
          </a:xfrm>
          <a:prstGeom prst="rect">
            <a:avLst/>
          </a:prstGeom>
        </p:spPr>
        <p:txBody>
          <a:bodyPr wrap="square">
            <a:spAutoFit/>
          </a:bodyPr>
          <a:lstStyle/>
          <a:p>
            <a:pPr>
              <a:lnSpc>
                <a:spcPct val="150000"/>
              </a:lnSpc>
            </a:pPr>
            <a:r>
              <a:rPr lang="en-US" dirty="0">
                <a:latin typeface="Century Gothic" panose="020B0502020202020204" pitchFamily="34" charset="0"/>
                <a:cs typeface="Times New Roman" pitchFamily="18" charset="0"/>
              </a:rPr>
              <a:t>•</a:t>
            </a:r>
            <a:r>
              <a:rPr lang="en-US" b="1" dirty="0">
                <a:latin typeface="Century Gothic" panose="020B0502020202020204" pitchFamily="34" charset="0"/>
                <a:cs typeface="Times New Roman" pitchFamily="18" charset="0"/>
              </a:rPr>
              <a:t>Current Issues:</a:t>
            </a:r>
          </a:p>
          <a:p>
            <a:pPr marL="285750" indent="-285750">
              <a:lnSpc>
                <a:spcPct val="150000"/>
              </a:lnSpc>
              <a:buFont typeface="Wingdings" pitchFamily="2" charset="2"/>
              <a:buChar char="Ø"/>
            </a:pPr>
            <a:r>
              <a:rPr lang="en-US" dirty="0">
                <a:latin typeface="Century Gothic" panose="020B0502020202020204" pitchFamily="34" charset="0"/>
                <a:cs typeface="Times New Roman" pitchFamily="18" charset="0"/>
              </a:rPr>
              <a:t>Culture of fear or compliance.</a:t>
            </a:r>
          </a:p>
          <a:p>
            <a:pPr marL="285750" indent="-285750">
              <a:lnSpc>
                <a:spcPct val="150000"/>
              </a:lnSpc>
              <a:buFont typeface="Wingdings" pitchFamily="2" charset="2"/>
              <a:buChar char="Ø"/>
            </a:pPr>
            <a:r>
              <a:rPr lang="en-US" dirty="0">
                <a:latin typeface="Century Gothic" panose="020B0502020202020204" pitchFamily="34" charset="0"/>
                <a:cs typeface="Times New Roman" pitchFamily="18" charset="0"/>
              </a:rPr>
              <a:t>Lack of employee engagement.</a:t>
            </a:r>
          </a:p>
          <a:p>
            <a:pPr marL="285750" indent="-285750">
              <a:lnSpc>
                <a:spcPct val="150000"/>
              </a:lnSpc>
              <a:buFont typeface="Wingdings" pitchFamily="2" charset="2"/>
              <a:buChar char="Ø"/>
            </a:pPr>
            <a:r>
              <a:rPr lang="en-US" dirty="0">
                <a:latin typeface="Century Gothic" panose="020B0502020202020204" pitchFamily="34" charset="0"/>
                <a:cs typeface="Times New Roman" pitchFamily="18" charset="0"/>
              </a:rPr>
              <a:t>Limited innovation.</a:t>
            </a:r>
          </a:p>
          <a:p>
            <a:pPr>
              <a:lnSpc>
                <a:spcPct val="150000"/>
              </a:lnSpc>
            </a:pPr>
            <a:r>
              <a:rPr lang="en-US" b="1" dirty="0">
                <a:latin typeface="Century Gothic" panose="020B0502020202020204" pitchFamily="34" charset="0"/>
                <a:cs typeface="Times New Roman" pitchFamily="18" charset="0"/>
              </a:rPr>
              <a:t>•Critical Perspective:</a:t>
            </a:r>
          </a:p>
          <a:p>
            <a:pPr marL="285750" indent="-285750">
              <a:lnSpc>
                <a:spcPct val="150000"/>
              </a:lnSpc>
              <a:buFont typeface="Wingdings" pitchFamily="2" charset="2"/>
              <a:buChar char="Ø"/>
            </a:pPr>
            <a:r>
              <a:rPr lang="en-US" dirty="0">
                <a:latin typeface="Century Gothic" panose="020B0502020202020204" pitchFamily="34" charset="0"/>
                <a:cs typeface="Times New Roman" pitchFamily="18" charset="0"/>
              </a:rPr>
              <a:t>Empowering employees.</a:t>
            </a:r>
          </a:p>
          <a:p>
            <a:pPr marL="285750" indent="-285750">
              <a:lnSpc>
                <a:spcPct val="150000"/>
              </a:lnSpc>
              <a:buFont typeface="Wingdings" pitchFamily="2" charset="2"/>
              <a:buChar char="Ø"/>
            </a:pPr>
            <a:r>
              <a:rPr lang="en-US" dirty="0">
                <a:latin typeface="Century Gothic" panose="020B0502020202020204" pitchFamily="34" charset="0"/>
                <a:cs typeface="Times New Roman" pitchFamily="18" charset="0"/>
              </a:rPr>
              <a:t>Creating a culture of trust and inclusion.</a:t>
            </a:r>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8385" y="1952836"/>
            <a:ext cx="4163590" cy="2952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Slide Number Placeholder 3"/>
          <p:cNvSpPr>
            <a:spLocks noGrp="1"/>
          </p:cNvSpPr>
          <p:nvPr>
            <p:ph type="sldNum" sz="quarter" idx="12"/>
          </p:nvPr>
        </p:nvSpPr>
        <p:spPr/>
        <p:txBody>
          <a:bodyPr/>
          <a:lstStyle/>
          <a:p>
            <a:fld id="{7636C5FC-67E4-483E-ACDA-C8CDEEF4A24B}" type="slidenum">
              <a:rPr lang="en-IN" smtClean="0">
                <a:latin typeface="Century Gothic" panose="020B0502020202020204" pitchFamily="34" charset="0"/>
              </a:rPr>
              <a:t>10</a:t>
            </a:fld>
            <a:endParaRPr lang="en-IN">
              <a:latin typeface="Century Gothic" panose="020B0502020202020204" pitchFamily="34" charset="0"/>
            </a:endParaRPr>
          </a:p>
        </p:txBody>
      </p:sp>
    </p:spTree>
    <p:extLst>
      <p:ext uri="{BB962C8B-B14F-4D97-AF65-F5344CB8AC3E}">
        <p14:creationId xmlns:p14="http://schemas.microsoft.com/office/powerpoint/2010/main" val="31468827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5496" y="116632"/>
            <a:ext cx="9108504" cy="1296144"/>
          </a:xfrm>
          <a:solidFill>
            <a:schemeClr val="accent5">
              <a:lumMod val="20000"/>
              <a:lumOff val="80000"/>
            </a:schemeClr>
          </a:solidFill>
        </p:spPr>
        <p:txBody>
          <a:bodyPr>
            <a:normAutofit/>
          </a:bodyPr>
          <a:lstStyle/>
          <a:p>
            <a:r>
              <a:rPr lang="en-US" b="1" dirty="0">
                <a:latin typeface="Century Gothic" panose="020B0502020202020204" pitchFamily="34" charset="0"/>
                <a:cs typeface="Times New Roman" pitchFamily="18" charset="0"/>
              </a:rPr>
              <a:t>Addressing Power and Inequality</a:t>
            </a:r>
            <a:endParaRPr lang="en-IN" b="1" dirty="0">
              <a:latin typeface="Century Gothic" panose="020B0502020202020204" pitchFamily="34" charset="0"/>
              <a:cs typeface="Times New Roman" pitchFamily="18" charset="0"/>
            </a:endParaRPr>
          </a:p>
        </p:txBody>
      </p:sp>
      <p:sp>
        <p:nvSpPr>
          <p:cNvPr id="3" name="Rectangle 2"/>
          <p:cNvSpPr/>
          <p:nvPr/>
        </p:nvSpPr>
        <p:spPr>
          <a:xfrm>
            <a:off x="611560" y="1628800"/>
            <a:ext cx="7128792" cy="2532681"/>
          </a:xfrm>
          <a:prstGeom prst="rect">
            <a:avLst/>
          </a:prstGeom>
        </p:spPr>
        <p:txBody>
          <a:bodyPr wrap="square">
            <a:spAutoFit/>
          </a:bodyPr>
          <a:lstStyle/>
          <a:p>
            <a:pPr>
              <a:lnSpc>
                <a:spcPct val="150000"/>
              </a:lnSpc>
            </a:pPr>
            <a:r>
              <a:rPr lang="en-US" dirty="0">
                <a:latin typeface="Century Gothic" panose="020B0502020202020204" pitchFamily="34" charset="0"/>
                <a:cs typeface="Times New Roman" pitchFamily="18" charset="0"/>
              </a:rPr>
              <a:t>•</a:t>
            </a:r>
            <a:r>
              <a:rPr lang="en-US" b="1" dirty="0">
                <a:latin typeface="Century Gothic" panose="020B0502020202020204" pitchFamily="34" charset="0"/>
                <a:cs typeface="Times New Roman" pitchFamily="18" charset="0"/>
              </a:rPr>
              <a:t>Issues Identified:</a:t>
            </a:r>
          </a:p>
          <a:p>
            <a:pPr marL="285750" indent="-285750">
              <a:lnSpc>
                <a:spcPct val="150000"/>
              </a:lnSpc>
              <a:buFont typeface="Wingdings" pitchFamily="2" charset="2"/>
              <a:buChar char="Ø"/>
            </a:pPr>
            <a:r>
              <a:rPr lang="en-US" dirty="0">
                <a:latin typeface="Century Gothic" panose="020B0502020202020204" pitchFamily="34" charset="0"/>
                <a:cs typeface="Times New Roman" pitchFamily="18" charset="0"/>
              </a:rPr>
              <a:t>Power concentration in leadership.</a:t>
            </a:r>
          </a:p>
          <a:p>
            <a:pPr marL="285750" indent="-285750">
              <a:lnSpc>
                <a:spcPct val="150000"/>
              </a:lnSpc>
              <a:buFont typeface="Wingdings" pitchFamily="2" charset="2"/>
              <a:buChar char="Ø"/>
            </a:pPr>
            <a:r>
              <a:rPr lang="en-US" dirty="0">
                <a:latin typeface="Century Gothic" panose="020B0502020202020204" pitchFamily="34" charset="0"/>
                <a:cs typeface="Times New Roman" pitchFamily="18" charset="0"/>
              </a:rPr>
              <a:t>Inequitable opportunities.</a:t>
            </a:r>
          </a:p>
          <a:p>
            <a:pPr>
              <a:lnSpc>
                <a:spcPct val="150000"/>
              </a:lnSpc>
            </a:pPr>
            <a:r>
              <a:rPr lang="en-US" b="1" dirty="0">
                <a:latin typeface="Century Gothic" panose="020B0502020202020204" pitchFamily="34" charset="0"/>
                <a:cs typeface="Times New Roman" pitchFamily="18" charset="0"/>
              </a:rPr>
              <a:t>•Critical Insights:</a:t>
            </a:r>
          </a:p>
          <a:p>
            <a:pPr marL="285750" indent="-285750">
              <a:lnSpc>
                <a:spcPct val="150000"/>
              </a:lnSpc>
              <a:buFont typeface="Wingdings" pitchFamily="2" charset="2"/>
              <a:buChar char="Ø"/>
            </a:pPr>
            <a:r>
              <a:rPr lang="en-US" dirty="0">
                <a:latin typeface="Century Gothic" panose="020B0502020202020204" pitchFamily="34" charset="0"/>
                <a:cs typeface="Times New Roman" pitchFamily="18" charset="0"/>
              </a:rPr>
              <a:t>Promote distributed leadership.</a:t>
            </a:r>
          </a:p>
          <a:p>
            <a:pPr marL="285750" indent="-285750">
              <a:lnSpc>
                <a:spcPct val="150000"/>
              </a:lnSpc>
              <a:buFont typeface="Wingdings" pitchFamily="2" charset="2"/>
              <a:buChar char="Ø"/>
            </a:pPr>
            <a:r>
              <a:rPr lang="en-US" dirty="0">
                <a:latin typeface="Century Gothic" panose="020B0502020202020204" pitchFamily="34" charset="0"/>
                <a:cs typeface="Times New Roman" pitchFamily="18" charset="0"/>
              </a:rPr>
              <a:t>Ensure equal growth opportunities.</a:t>
            </a:r>
          </a:p>
        </p:txBody>
      </p:sp>
      <p:sp>
        <p:nvSpPr>
          <p:cNvPr id="4" name="Slide Number Placeholder 3"/>
          <p:cNvSpPr>
            <a:spLocks noGrp="1"/>
          </p:cNvSpPr>
          <p:nvPr>
            <p:ph type="sldNum" sz="quarter" idx="12"/>
          </p:nvPr>
        </p:nvSpPr>
        <p:spPr/>
        <p:txBody>
          <a:bodyPr/>
          <a:lstStyle/>
          <a:p>
            <a:fld id="{7636C5FC-67E4-483E-ACDA-C8CDEEF4A24B}" type="slidenum">
              <a:rPr lang="en-IN" smtClean="0">
                <a:latin typeface="Century Gothic" panose="020B0502020202020204" pitchFamily="34" charset="0"/>
              </a:rPr>
              <a:t>11</a:t>
            </a:fld>
            <a:endParaRPr lang="en-IN">
              <a:latin typeface="Century Gothic" panose="020B0502020202020204" pitchFamily="34" charset="0"/>
            </a:endParaRPr>
          </a:p>
        </p:txBody>
      </p:sp>
    </p:spTree>
    <p:extLst>
      <p:ext uri="{BB962C8B-B14F-4D97-AF65-F5344CB8AC3E}">
        <p14:creationId xmlns:p14="http://schemas.microsoft.com/office/powerpoint/2010/main" val="18520757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5496" y="116632"/>
            <a:ext cx="9108504" cy="1296144"/>
          </a:xfrm>
          <a:solidFill>
            <a:schemeClr val="accent5">
              <a:lumMod val="20000"/>
              <a:lumOff val="80000"/>
            </a:schemeClr>
          </a:solidFill>
        </p:spPr>
        <p:txBody>
          <a:bodyPr>
            <a:normAutofit fontScale="90000"/>
          </a:bodyPr>
          <a:lstStyle/>
          <a:p>
            <a:r>
              <a:rPr lang="en-US" b="1" dirty="0">
                <a:latin typeface="Century Gothic" panose="020B0502020202020204" pitchFamily="34" charset="0"/>
                <a:cs typeface="Times New Roman" pitchFamily="18" charset="0"/>
              </a:rPr>
              <a:t>Corporate Social Responsibility (CSR)</a:t>
            </a:r>
            <a:endParaRPr lang="en-IN" b="1" dirty="0">
              <a:latin typeface="Century Gothic" panose="020B0502020202020204" pitchFamily="34" charset="0"/>
              <a:cs typeface="Times New Roman" pitchFamily="18" charset="0"/>
            </a:endParaRPr>
          </a:p>
        </p:txBody>
      </p:sp>
      <p:sp>
        <p:nvSpPr>
          <p:cNvPr id="3" name="Rectangle 2"/>
          <p:cNvSpPr/>
          <p:nvPr/>
        </p:nvSpPr>
        <p:spPr>
          <a:xfrm>
            <a:off x="491208" y="2128317"/>
            <a:ext cx="7128792" cy="3366563"/>
          </a:xfrm>
          <a:prstGeom prst="rect">
            <a:avLst/>
          </a:prstGeom>
        </p:spPr>
        <p:txBody>
          <a:bodyPr wrap="square">
            <a:spAutoFit/>
          </a:bodyPr>
          <a:lstStyle/>
          <a:p>
            <a:pPr>
              <a:lnSpc>
                <a:spcPct val="150000"/>
              </a:lnSpc>
            </a:pPr>
            <a:r>
              <a:rPr lang="en-US" dirty="0">
                <a:latin typeface="Century Gothic" panose="020B0502020202020204" pitchFamily="34" charset="0"/>
                <a:cs typeface="Times New Roman" pitchFamily="18" charset="0"/>
              </a:rPr>
              <a:t>•</a:t>
            </a:r>
            <a:r>
              <a:rPr lang="en-US" b="1" dirty="0">
                <a:latin typeface="Century Gothic" panose="020B0502020202020204" pitchFamily="34" charset="0"/>
                <a:cs typeface="Times New Roman" pitchFamily="18" charset="0"/>
              </a:rPr>
              <a:t>Current Status:</a:t>
            </a:r>
          </a:p>
          <a:p>
            <a:pPr marL="285750" indent="-285750">
              <a:lnSpc>
                <a:spcPct val="150000"/>
              </a:lnSpc>
              <a:buFont typeface="Wingdings" pitchFamily="2" charset="2"/>
              <a:buChar char="Ø"/>
            </a:pPr>
            <a:r>
              <a:rPr lang="en-US" dirty="0">
                <a:latin typeface="Century Gothic" panose="020B0502020202020204" pitchFamily="34" charset="0"/>
                <a:cs typeface="Times New Roman" pitchFamily="18" charset="0"/>
              </a:rPr>
              <a:t>Inconsistent CSR practices.</a:t>
            </a:r>
          </a:p>
          <a:p>
            <a:pPr>
              <a:lnSpc>
                <a:spcPct val="150000"/>
              </a:lnSpc>
            </a:pPr>
            <a:r>
              <a:rPr lang="en-US" b="1" dirty="0">
                <a:latin typeface="Century Gothic" panose="020B0502020202020204" pitchFamily="34" charset="0"/>
                <a:cs typeface="Times New Roman" pitchFamily="18" charset="0"/>
              </a:rPr>
              <a:t>•Key Areas:</a:t>
            </a:r>
          </a:p>
          <a:p>
            <a:pPr marL="285750" indent="-285750">
              <a:lnSpc>
                <a:spcPct val="150000"/>
              </a:lnSpc>
              <a:buFont typeface="Wingdings" pitchFamily="2" charset="2"/>
              <a:buChar char="Ø"/>
            </a:pPr>
            <a:r>
              <a:rPr lang="en-US" dirty="0">
                <a:latin typeface="Century Gothic" panose="020B0502020202020204" pitchFamily="34" charset="0"/>
                <a:cs typeface="Times New Roman" pitchFamily="18" charset="0"/>
              </a:rPr>
              <a:t>Stakeholder engagement.</a:t>
            </a:r>
          </a:p>
          <a:p>
            <a:pPr marL="285750" indent="-285750">
              <a:lnSpc>
                <a:spcPct val="150000"/>
              </a:lnSpc>
              <a:buFont typeface="Wingdings" pitchFamily="2" charset="2"/>
              <a:buChar char="Ø"/>
            </a:pPr>
            <a:r>
              <a:rPr lang="en-US" dirty="0">
                <a:latin typeface="Century Gothic" panose="020B0502020202020204" pitchFamily="34" charset="0"/>
                <a:cs typeface="Times New Roman" pitchFamily="18" charset="0"/>
              </a:rPr>
              <a:t>Ethical corporate governance.</a:t>
            </a:r>
          </a:p>
          <a:p>
            <a:pPr>
              <a:lnSpc>
                <a:spcPct val="150000"/>
              </a:lnSpc>
            </a:pPr>
            <a:r>
              <a:rPr lang="en-US" b="1" dirty="0">
                <a:latin typeface="Century Gothic" panose="020B0502020202020204" pitchFamily="34" charset="0"/>
                <a:cs typeface="Times New Roman" pitchFamily="18" charset="0"/>
              </a:rPr>
              <a:t>•Benefits:</a:t>
            </a:r>
          </a:p>
          <a:p>
            <a:pPr marL="285750" indent="-285750">
              <a:lnSpc>
                <a:spcPct val="150000"/>
              </a:lnSpc>
              <a:buFont typeface="Wingdings" pitchFamily="2" charset="2"/>
              <a:buChar char="Ø"/>
            </a:pPr>
            <a:r>
              <a:rPr lang="en-US" dirty="0">
                <a:latin typeface="Century Gothic" panose="020B0502020202020204" pitchFamily="34" charset="0"/>
                <a:cs typeface="Times New Roman" pitchFamily="18" charset="0"/>
              </a:rPr>
              <a:t>Enhanced reputation.</a:t>
            </a:r>
          </a:p>
          <a:p>
            <a:pPr marL="285750" indent="-285750">
              <a:lnSpc>
                <a:spcPct val="150000"/>
              </a:lnSpc>
              <a:buFont typeface="Wingdings" pitchFamily="2" charset="2"/>
              <a:buChar char="Ø"/>
            </a:pPr>
            <a:r>
              <a:rPr lang="en-US" dirty="0">
                <a:latin typeface="Century Gothic" panose="020B0502020202020204" pitchFamily="34" charset="0"/>
                <a:cs typeface="Times New Roman" pitchFamily="18" charset="0"/>
              </a:rPr>
              <a:t>Increased employee loyalty.</a:t>
            </a:r>
          </a:p>
        </p:txBody>
      </p:sp>
      <p:pic>
        <p:nvPicPr>
          <p:cNvPr id="1229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40152" y="2128317"/>
            <a:ext cx="2845296" cy="26013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Slide Number Placeholder 3"/>
          <p:cNvSpPr>
            <a:spLocks noGrp="1"/>
          </p:cNvSpPr>
          <p:nvPr>
            <p:ph type="sldNum" sz="quarter" idx="12"/>
          </p:nvPr>
        </p:nvSpPr>
        <p:spPr/>
        <p:txBody>
          <a:bodyPr/>
          <a:lstStyle/>
          <a:p>
            <a:fld id="{7636C5FC-67E4-483E-ACDA-C8CDEEF4A24B}" type="slidenum">
              <a:rPr lang="en-IN" smtClean="0">
                <a:latin typeface="Century Gothic" panose="020B0502020202020204" pitchFamily="34" charset="0"/>
              </a:rPr>
              <a:t>12</a:t>
            </a:fld>
            <a:endParaRPr lang="en-IN">
              <a:latin typeface="Century Gothic" panose="020B0502020202020204" pitchFamily="34" charset="0"/>
            </a:endParaRPr>
          </a:p>
        </p:txBody>
      </p:sp>
    </p:spTree>
    <p:extLst>
      <p:ext uri="{BB962C8B-B14F-4D97-AF65-F5344CB8AC3E}">
        <p14:creationId xmlns:p14="http://schemas.microsoft.com/office/powerpoint/2010/main" val="40102717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5496" y="116632"/>
            <a:ext cx="9108504" cy="1296144"/>
          </a:xfrm>
          <a:solidFill>
            <a:schemeClr val="accent5">
              <a:lumMod val="20000"/>
              <a:lumOff val="80000"/>
            </a:schemeClr>
          </a:solidFill>
        </p:spPr>
        <p:txBody>
          <a:bodyPr>
            <a:normAutofit/>
          </a:bodyPr>
          <a:lstStyle/>
          <a:p>
            <a:r>
              <a:rPr lang="en-US" b="1" dirty="0">
                <a:latin typeface="Century Gothic" panose="020B0502020202020204" pitchFamily="34" charset="0"/>
                <a:cs typeface="Times New Roman" pitchFamily="18" charset="0"/>
              </a:rPr>
              <a:t>Solutions and Recommendations</a:t>
            </a:r>
            <a:endParaRPr lang="en-IN" b="1" dirty="0">
              <a:latin typeface="Century Gothic" panose="020B0502020202020204" pitchFamily="34" charset="0"/>
              <a:cs typeface="Times New Roman" pitchFamily="18" charset="0"/>
            </a:endParaRPr>
          </a:p>
        </p:txBody>
      </p:sp>
      <p:sp>
        <p:nvSpPr>
          <p:cNvPr id="3" name="Rectangle 2"/>
          <p:cNvSpPr/>
          <p:nvPr/>
        </p:nvSpPr>
        <p:spPr>
          <a:xfrm>
            <a:off x="632489" y="1994363"/>
            <a:ext cx="7056784" cy="3778983"/>
          </a:xfrm>
          <a:prstGeom prst="rect">
            <a:avLst/>
          </a:prstGeom>
        </p:spPr>
        <p:txBody>
          <a:bodyPr wrap="square">
            <a:spAutoFit/>
          </a:bodyPr>
          <a:lstStyle/>
          <a:p>
            <a:pPr>
              <a:lnSpc>
                <a:spcPct val="150000"/>
              </a:lnSpc>
            </a:pPr>
            <a:r>
              <a:rPr lang="en-US" dirty="0">
                <a:latin typeface="Century Gothic" panose="020B0502020202020204" pitchFamily="34" charset="0"/>
                <a:cs typeface="Times New Roman" pitchFamily="18" charset="0"/>
              </a:rPr>
              <a:t>•</a:t>
            </a:r>
            <a:r>
              <a:rPr lang="en-US" b="1" dirty="0">
                <a:latin typeface="Century Gothic" panose="020B0502020202020204" pitchFamily="34" charset="0"/>
                <a:cs typeface="Times New Roman" pitchFamily="18" charset="0"/>
              </a:rPr>
              <a:t>Management Systems: </a:t>
            </a:r>
            <a:r>
              <a:rPr lang="en-US" dirty="0">
                <a:latin typeface="Century Gothic" panose="020B0502020202020204" pitchFamily="34" charset="0"/>
                <a:cs typeface="Times New Roman" pitchFamily="18" charset="0"/>
              </a:rPr>
              <a:t>Transition to post-bureaucratic structures.</a:t>
            </a:r>
          </a:p>
          <a:p>
            <a:pPr>
              <a:lnSpc>
                <a:spcPct val="150000"/>
              </a:lnSpc>
            </a:pPr>
            <a:r>
              <a:rPr lang="en-US" dirty="0">
                <a:latin typeface="Century Gothic" panose="020B0502020202020204" pitchFamily="34" charset="0"/>
                <a:cs typeface="Times New Roman" pitchFamily="18" charset="0"/>
              </a:rPr>
              <a:t>•</a:t>
            </a:r>
            <a:r>
              <a:rPr lang="en-US" b="1" dirty="0">
                <a:latin typeface="Century Gothic" panose="020B0502020202020204" pitchFamily="34" charset="0"/>
                <a:cs typeface="Times New Roman" pitchFamily="18" charset="0"/>
              </a:rPr>
              <a:t>Styles</a:t>
            </a:r>
            <a:r>
              <a:rPr lang="en-US" dirty="0">
                <a:latin typeface="Century Gothic" panose="020B0502020202020204" pitchFamily="34" charset="0"/>
                <a:cs typeface="Times New Roman" pitchFamily="18" charset="0"/>
              </a:rPr>
              <a:t>: Adopt a transformational and democratic management approach.</a:t>
            </a:r>
          </a:p>
          <a:p>
            <a:pPr>
              <a:lnSpc>
                <a:spcPct val="150000"/>
              </a:lnSpc>
            </a:pPr>
            <a:r>
              <a:rPr lang="en-US" dirty="0">
                <a:latin typeface="Century Gothic" panose="020B0502020202020204" pitchFamily="34" charset="0"/>
                <a:cs typeface="Times New Roman" pitchFamily="18" charset="0"/>
              </a:rPr>
              <a:t>•</a:t>
            </a:r>
            <a:r>
              <a:rPr lang="en-US" b="1" dirty="0">
                <a:latin typeface="Century Gothic" panose="020B0502020202020204" pitchFamily="34" charset="0"/>
                <a:cs typeface="Times New Roman" pitchFamily="18" charset="0"/>
              </a:rPr>
              <a:t>Teamwork: </a:t>
            </a:r>
            <a:r>
              <a:rPr lang="en-US" dirty="0">
                <a:latin typeface="Century Gothic" panose="020B0502020202020204" pitchFamily="34" charset="0"/>
                <a:cs typeface="Times New Roman" pitchFamily="18" charset="0"/>
              </a:rPr>
              <a:t>Implement cross-functional collaboration platforms.</a:t>
            </a:r>
          </a:p>
          <a:p>
            <a:pPr>
              <a:lnSpc>
                <a:spcPct val="150000"/>
              </a:lnSpc>
            </a:pPr>
            <a:r>
              <a:rPr lang="en-US" dirty="0">
                <a:latin typeface="Century Gothic" panose="020B0502020202020204" pitchFamily="34" charset="0"/>
                <a:cs typeface="Times New Roman" pitchFamily="18" charset="0"/>
              </a:rPr>
              <a:t>•</a:t>
            </a:r>
            <a:r>
              <a:rPr lang="en-US" b="1" dirty="0">
                <a:latin typeface="Century Gothic" panose="020B0502020202020204" pitchFamily="34" charset="0"/>
                <a:cs typeface="Times New Roman" pitchFamily="18" charset="0"/>
              </a:rPr>
              <a:t>Ethics: </a:t>
            </a:r>
            <a:r>
              <a:rPr lang="en-US" dirty="0">
                <a:latin typeface="Century Gothic" panose="020B0502020202020204" pitchFamily="34" charset="0"/>
                <a:cs typeface="Times New Roman" pitchFamily="18" charset="0"/>
              </a:rPr>
              <a:t>Develop and enforce a standardized ethical framework.</a:t>
            </a:r>
          </a:p>
          <a:p>
            <a:pPr>
              <a:lnSpc>
                <a:spcPct val="150000"/>
              </a:lnSpc>
            </a:pPr>
            <a:r>
              <a:rPr lang="en-US" dirty="0">
                <a:latin typeface="Century Gothic" panose="020B0502020202020204" pitchFamily="34" charset="0"/>
                <a:cs typeface="Times New Roman" pitchFamily="18" charset="0"/>
              </a:rPr>
              <a:t>•</a:t>
            </a:r>
            <a:r>
              <a:rPr lang="en-US" b="1" dirty="0">
                <a:latin typeface="Century Gothic" panose="020B0502020202020204" pitchFamily="34" charset="0"/>
                <a:cs typeface="Times New Roman" pitchFamily="18" charset="0"/>
              </a:rPr>
              <a:t>Culture: </a:t>
            </a:r>
            <a:r>
              <a:rPr lang="en-US" dirty="0">
                <a:latin typeface="Century Gothic" panose="020B0502020202020204" pitchFamily="34" charset="0"/>
                <a:cs typeface="Times New Roman" pitchFamily="18" charset="0"/>
              </a:rPr>
              <a:t>Foster inclusivity and distributed leadership.</a:t>
            </a:r>
          </a:p>
        </p:txBody>
      </p:sp>
      <p:sp>
        <p:nvSpPr>
          <p:cNvPr id="4" name="Slide Number Placeholder 3"/>
          <p:cNvSpPr>
            <a:spLocks noGrp="1"/>
          </p:cNvSpPr>
          <p:nvPr>
            <p:ph type="sldNum" sz="quarter" idx="12"/>
          </p:nvPr>
        </p:nvSpPr>
        <p:spPr/>
        <p:txBody>
          <a:bodyPr/>
          <a:lstStyle/>
          <a:p>
            <a:fld id="{7636C5FC-67E4-483E-ACDA-C8CDEEF4A24B}" type="slidenum">
              <a:rPr lang="en-IN" smtClean="0">
                <a:latin typeface="Century Gothic" panose="020B0502020202020204" pitchFamily="34" charset="0"/>
              </a:rPr>
              <a:t>13</a:t>
            </a:fld>
            <a:endParaRPr lang="en-IN">
              <a:latin typeface="Century Gothic" panose="020B0502020202020204" pitchFamily="34" charset="0"/>
            </a:endParaRPr>
          </a:p>
        </p:txBody>
      </p:sp>
    </p:spTree>
    <p:extLst>
      <p:ext uri="{BB962C8B-B14F-4D97-AF65-F5344CB8AC3E}">
        <p14:creationId xmlns:p14="http://schemas.microsoft.com/office/powerpoint/2010/main" val="20253245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5496" y="116632"/>
            <a:ext cx="9108504" cy="1296144"/>
          </a:xfrm>
          <a:solidFill>
            <a:schemeClr val="accent5">
              <a:lumMod val="20000"/>
              <a:lumOff val="80000"/>
            </a:schemeClr>
          </a:solidFill>
        </p:spPr>
        <p:txBody>
          <a:bodyPr>
            <a:normAutofit/>
          </a:bodyPr>
          <a:lstStyle/>
          <a:p>
            <a:r>
              <a:rPr lang="en-US" b="1" dirty="0">
                <a:latin typeface="Century Gothic" panose="020B0502020202020204" pitchFamily="34" charset="0"/>
                <a:cs typeface="Times New Roman" pitchFamily="18" charset="0"/>
              </a:rPr>
              <a:t>Implementation Plan</a:t>
            </a:r>
            <a:endParaRPr lang="en-IN" b="1" dirty="0">
              <a:latin typeface="Century Gothic" panose="020B0502020202020204" pitchFamily="34" charset="0"/>
              <a:cs typeface="Times New Roman" pitchFamily="18" charset="0"/>
            </a:endParaRPr>
          </a:p>
        </p:txBody>
      </p:sp>
      <p:sp>
        <p:nvSpPr>
          <p:cNvPr id="3" name="Rectangle 2"/>
          <p:cNvSpPr/>
          <p:nvPr/>
        </p:nvSpPr>
        <p:spPr>
          <a:xfrm>
            <a:off x="611560" y="1628800"/>
            <a:ext cx="7128792" cy="4194674"/>
          </a:xfrm>
          <a:prstGeom prst="rect">
            <a:avLst/>
          </a:prstGeom>
        </p:spPr>
        <p:txBody>
          <a:bodyPr wrap="square">
            <a:spAutoFit/>
          </a:bodyPr>
          <a:lstStyle/>
          <a:p>
            <a:pPr>
              <a:lnSpc>
                <a:spcPct val="150000"/>
              </a:lnSpc>
            </a:pPr>
            <a:r>
              <a:rPr lang="en-US" b="1" dirty="0">
                <a:latin typeface="Century Gothic" panose="020B0502020202020204" pitchFamily="34" charset="0"/>
                <a:cs typeface="Times New Roman" pitchFamily="18" charset="0"/>
              </a:rPr>
              <a:t>Phase 1: </a:t>
            </a:r>
          </a:p>
          <a:p>
            <a:pPr>
              <a:lnSpc>
                <a:spcPct val="150000"/>
              </a:lnSpc>
            </a:pPr>
            <a:r>
              <a:rPr lang="en-US" dirty="0">
                <a:latin typeface="Century Gothic" panose="020B0502020202020204" pitchFamily="34" charset="0"/>
                <a:cs typeface="Times New Roman" pitchFamily="18" charset="0"/>
              </a:rPr>
              <a:t>Conduct management training programs.</a:t>
            </a:r>
          </a:p>
          <a:p>
            <a:pPr>
              <a:lnSpc>
                <a:spcPct val="150000"/>
              </a:lnSpc>
            </a:pPr>
            <a:r>
              <a:rPr lang="en-US" b="1" dirty="0">
                <a:latin typeface="Century Gothic" panose="020B0502020202020204" pitchFamily="34" charset="0"/>
                <a:cs typeface="Times New Roman" pitchFamily="18" charset="0"/>
              </a:rPr>
              <a:t>Phase 2: </a:t>
            </a:r>
          </a:p>
          <a:p>
            <a:pPr>
              <a:lnSpc>
                <a:spcPct val="150000"/>
              </a:lnSpc>
            </a:pPr>
            <a:r>
              <a:rPr lang="en-US" dirty="0">
                <a:latin typeface="Century Gothic" panose="020B0502020202020204" pitchFamily="34" charset="0"/>
                <a:cs typeface="Times New Roman" pitchFamily="18" charset="0"/>
              </a:rPr>
              <a:t>Develop standardized ethical guidelines.</a:t>
            </a:r>
          </a:p>
          <a:p>
            <a:pPr>
              <a:lnSpc>
                <a:spcPct val="150000"/>
              </a:lnSpc>
            </a:pPr>
            <a:r>
              <a:rPr lang="en-US" b="1" dirty="0">
                <a:latin typeface="Century Gothic" panose="020B0502020202020204" pitchFamily="34" charset="0"/>
                <a:cs typeface="Times New Roman" pitchFamily="18" charset="0"/>
              </a:rPr>
              <a:t>Phase 3: </a:t>
            </a:r>
          </a:p>
          <a:p>
            <a:pPr>
              <a:lnSpc>
                <a:spcPct val="150000"/>
              </a:lnSpc>
            </a:pPr>
            <a:r>
              <a:rPr lang="en-US" dirty="0">
                <a:latin typeface="Century Gothic" panose="020B0502020202020204" pitchFamily="34" charset="0"/>
                <a:cs typeface="Times New Roman" pitchFamily="18" charset="0"/>
              </a:rPr>
              <a:t>Promote cross-functional collaboration.</a:t>
            </a:r>
          </a:p>
          <a:p>
            <a:pPr>
              <a:lnSpc>
                <a:spcPct val="150000"/>
              </a:lnSpc>
            </a:pPr>
            <a:r>
              <a:rPr lang="en-US" b="1" dirty="0">
                <a:latin typeface="Century Gothic" panose="020B0502020202020204" pitchFamily="34" charset="0"/>
                <a:cs typeface="Times New Roman" pitchFamily="18" charset="0"/>
              </a:rPr>
              <a:t>Phase 4: </a:t>
            </a:r>
          </a:p>
          <a:p>
            <a:pPr>
              <a:lnSpc>
                <a:spcPct val="150000"/>
              </a:lnSpc>
            </a:pPr>
            <a:r>
              <a:rPr lang="en-US" dirty="0">
                <a:latin typeface="Century Gothic" panose="020B0502020202020204" pitchFamily="34" charset="0"/>
                <a:cs typeface="Times New Roman" pitchFamily="18" charset="0"/>
              </a:rPr>
              <a:t>Monitor and evaluate progress.</a:t>
            </a:r>
          </a:p>
          <a:p>
            <a:pPr>
              <a:lnSpc>
                <a:spcPct val="150000"/>
              </a:lnSpc>
            </a:pPr>
            <a:r>
              <a:rPr lang="en-US" b="1" dirty="0">
                <a:latin typeface="Century Gothic" panose="020B0502020202020204" pitchFamily="34" charset="0"/>
                <a:cs typeface="Times New Roman" pitchFamily="18" charset="0"/>
              </a:rPr>
              <a:t>Phase 5: </a:t>
            </a:r>
          </a:p>
          <a:p>
            <a:pPr>
              <a:lnSpc>
                <a:spcPct val="150000"/>
              </a:lnSpc>
            </a:pPr>
            <a:r>
              <a:rPr lang="en-US" dirty="0">
                <a:latin typeface="Century Gothic" panose="020B0502020202020204" pitchFamily="34" charset="0"/>
                <a:cs typeface="Times New Roman" pitchFamily="18" charset="0"/>
              </a:rPr>
              <a:t>Adjust strategies based on feedback.</a:t>
            </a:r>
          </a:p>
        </p:txBody>
      </p:sp>
      <p:sp>
        <p:nvSpPr>
          <p:cNvPr id="4" name="Slide Number Placeholder 3"/>
          <p:cNvSpPr>
            <a:spLocks noGrp="1"/>
          </p:cNvSpPr>
          <p:nvPr>
            <p:ph type="sldNum" sz="quarter" idx="12"/>
          </p:nvPr>
        </p:nvSpPr>
        <p:spPr/>
        <p:txBody>
          <a:bodyPr/>
          <a:lstStyle/>
          <a:p>
            <a:fld id="{7636C5FC-67E4-483E-ACDA-C8CDEEF4A24B}" type="slidenum">
              <a:rPr lang="en-IN" smtClean="0">
                <a:latin typeface="Century Gothic" panose="020B0502020202020204" pitchFamily="34" charset="0"/>
              </a:rPr>
              <a:t>14</a:t>
            </a:fld>
            <a:endParaRPr lang="en-IN">
              <a:latin typeface="Century Gothic" panose="020B0502020202020204" pitchFamily="34" charset="0"/>
            </a:endParaRPr>
          </a:p>
        </p:txBody>
      </p:sp>
    </p:spTree>
    <p:extLst>
      <p:ext uri="{BB962C8B-B14F-4D97-AF65-F5344CB8AC3E}">
        <p14:creationId xmlns:p14="http://schemas.microsoft.com/office/powerpoint/2010/main" val="8664417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5496" y="116632"/>
            <a:ext cx="9108504" cy="1296144"/>
          </a:xfrm>
          <a:solidFill>
            <a:schemeClr val="accent5">
              <a:lumMod val="20000"/>
              <a:lumOff val="80000"/>
            </a:schemeClr>
          </a:solidFill>
        </p:spPr>
        <p:txBody>
          <a:bodyPr>
            <a:normAutofit/>
          </a:bodyPr>
          <a:lstStyle/>
          <a:p>
            <a:r>
              <a:rPr lang="en-US" b="1" dirty="0">
                <a:latin typeface="Century Gothic" panose="020B0502020202020204" pitchFamily="34" charset="0"/>
                <a:cs typeface="Times New Roman" pitchFamily="18" charset="0"/>
              </a:rPr>
              <a:t>Success Metrics</a:t>
            </a:r>
            <a:endParaRPr lang="en-IN" b="1" dirty="0">
              <a:latin typeface="Century Gothic" panose="020B0502020202020204" pitchFamily="34" charset="0"/>
              <a:cs typeface="Times New Roman" pitchFamily="18" charset="0"/>
            </a:endParaRPr>
          </a:p>
        </p:txBody>
      </p:sp>
      <p:sp>
        <p:nvSpPr>
          <p:cNvPr id="3" name="Rectangle 2"/>
          <p:cNvSpPr/>
          <p:nvPr/>
        </p:nvSpPr>
        <p:spPr>
          <a:xfrm>
            <a:off x="431541" y="2506624"/>
            <a:ext cx="7128792" cy="2120068"/>
          </a:xfrm>
          <a:prstGeom prst="rect">
            <a:avLst/>
          </a:prstGeom>
        </p:spPr>
        <p:txBody>
          <a:bodyPr wrap="square">
            <a:spAutoFit/>
          </a:bodyPr>
          <a:lstStyle/>
          <a:p>
            <a:pPr>
              <a:lnSpc>
                <a:spcPct val="150000"/>
              </a:lnSpc>
            </a:pPr>
            <a:r>
              <a:rPr lang="en-US" dirty="0">
                <a:latin typeface="Century Gothic" panose="020B0502020202020204" pitchFamily="34" charset="0"/>
                <a:cs typeface="Times New Roman" pitchFamily="18" charset="0"/>
              </a:rPr>
              <a:t>•Employee satisfaction metrics.</a:t>
            </a:r>
          </a:p>
          <a:p>
            <a:pPr>
              <a:lnSpc>
                <a:spcPct val="150000"/>
              </a:lnSpc>
            </a:pPr>
            <a:r>
              <a:rPr lang="en-US" dirty="0">
                <a:latin typeface="Century Gothic" panose="020B0502020202020204" pitchFamily="34" charset="0"/>
                <a:cs typeface="Times New Roman" pitchFamily="18" charset="0"/>
              </a:rPr>
              <a:t>•Performance indicators.</a:t>
            </a:r>
          </a:p>
          <a:p>
            <a:pPr>
              <a:lnSpc>
                <a:spcPct val="150000"/>
              </a:lnSpc>
            </a:pPr>
            <a:r>
              <a:rPr lang="en-US" dirty="0">
                <a:latin typeface="Century Gothic" panose="020B0502020202020204" pitchFamily="34" charset="0"/>
                <a:cs typeface="Times New Roman" pitchFamily="18" charset="0"/>
              </a:rPr>
              <a:t>•Cultural assessment measures.</a:t>
            </a:r>
          </a:p>
          <a:p>
            <a:pPr>
              <a:lnSpc>
                <a:spcPct val="150000"/>
              </a:lnSpc>
            </a:pPr>
            <a:r>
              <a:rPr lang="en-US" dirty="0">
                <a:latin typeface="Century Gothic" panose="020B0502020202020204" pitchFamily="34" charset="0"/>
                <a:cs typeface="Times New Roman" pitchFamily="18" charset="0"/>
              </a:rPr>
              <a:t>•Leadership effectiveness metrics.</a:t>
            </a:r>
          </a:p>
          <a:p>
            <a:pPr>
              <a:lnSpc>
                <a:spcPct val="150000"/>
              </a:lnSpc>
            </a:pPr>
            <a:r>
              <a:rPr lang="en-US" dirty="0">
                <a:latin typeface="Century Gothic" panose="020B0502020202020204" pitchFamily="34" charset="0"/>
                <a:cs typeface="Times New Roman" pitchFamily="18" charset="0"/>
              </a:rPr>
              <a:t>•Operational efficiency measures.</a:t>
            </a:r>
          </a:p>
        </p:txBody>
      </p:sp>
      <p:pic>
        <p:nvPicPr>
          <p:cNvPr id="1536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4222" t="22207" r="3125" b="10275"/>
          <a:stretch/>
        </p:blipFill>
        <p:spPr bwMode="auto">
          <a:xfrm>
            <a:off x="5148064" y="2367464"/>
            <a:ext cx="3883230" cy="23983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Slide Number Placeholder 3"/>
          <p:cNvSpPr>
            <a:spLocks noGrp="1"/>
          </p:cNvSpPr>
          <p:nvPr>
            <p:ph type="sldNum" sz="quarter" idx="12"/>
          </p:nvPr>
        </p:nvSpPr>
        <p:spPr/>
        <p:txBody>
          <a:bodyPr/>
          <a:lstStyle/>
          <a:p>
            <a:fld id="{7636C5FC-67E4-483E-ACDA-C8CDEEF4A24B}" type="slidenum">
              <a:rPr lang="en-IN" smtClean="0">
                <a:latin typeface="Century Gothic" panose="020B0502020202020204" pitchFamily="34" charset="0"/>
              </a:rPr>
              <a:t>15</a:t>
            </a:fld>
            <a:endParaRPr lang="en-IN">
              <a:latin typeface="Century Gothic" panose="020B0502020202020204" pitchFamily="34" charset="0"/>
            </a:endParaRPr>
          </a:p>
        </p:txBody>
      </p:sp>
    </p:spTree>
    <p:extLst>
      <p:ext uri="{BB962C8B-B14F-4D97-AF65-F5344CB8AC3E}">
        <p14:creationId xmlns:p14="http://schemas.microsoft.com/office/powerpoint/2010/main" val="32755706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5496" y="116632"/>
            <a:ext cx="9108504" cy="1296144"/>
          </a:xfrm>
          <a:solidFill>
            <a:schemeClr val="accent5">
              <a:lumMod val="20000"/>
              <a:lumOff val="80000"/>
            </a:schemeClr>
          </a:solidFill>
        </p:spPr>
        <p:txBody>
          <a:bodyPr>
            <a:normAutofit/>
          </a:bodyPr>
          <a:lstStyle/>
          <a:p>
            <a:r>
              <a:rPr lang="en-US" b="1" dirty="0">
                <a:latin typeface="Century Gothic" panose="020B0502020202020204" pitchFamily="34" charset="0"/>
                <a:cs typeface="Times New Roman" pitchFamily="18" charset="0"/>
              </a:rPr>
              <a:t>Conclusion</a:t>
            </a:r>
            <a:endParaRPr lang="en-IN" b="1" dirty="0">
              <a:latin typeface="Century Gothic" panose="020B0502020202020204" pitchFamily="34" charset="0"/>
              <a:cs typeface="Times New Roman" pitchFamily="18" charset="0"/>
            </a:endParaRPr>
          </a:p>
        </p:txBody>
      </p:sp>
      <p:sp>
        <p:nvSpPr>
          <p:cNvPr id="3" name="Rectangle 2"/>
          <p:cNvSpPr/>
          <p:nvPr/>
        </p:nvSpPr>
        <p:spPr>
          <a:xfrm>
            <a:off x="611560" y="1628800"/>
            <a:ext cx="7632848" cy="4194674"/>
          </a:xfrm>
          <a:prstGeom prst="rect">
            <a:avLst/>
          </a:prstGeom>
        </p:spPr>
        <p:txBody>
          <a:bodyPr wrap="square">
            <a:spAutoFit/>
          </a:bodyPr>
          <a:lstStyle/>
          <a:p>
            <a:pPr>
              <a:lnSpc>
                <a:spcPct val="150000"/>
              </a:lnSpc>
            </a:pPr>
            <a:r>
              <a:rPr lang="en-US" dirty="0">
                <a:latin typeface="Century Gothic" panose="020B0502020202020204" pitchFamily="34" charset="0"/>
                <a:cs typeface="Times New Roman" pitchFamily="18" charset="0"/>
              </a:rPr>
              <a:t>•</a:t>
            </a:r>
            <a:r>
              <a:rPr lang="en-US" b="1" dirty="0">
                <a:latin typeface="Century Gothic" panose="020B0502020202020204" pitchFamily="34" charset="0"/>
                <a:cs typeface="Times New Roman" pitchFamily="18" charset="0"/>
              </a:rPr>
              <a:t>Key Findings:</a:t>
            </a:r>
          </a:p>
          <a:p>
            <a:pPr marL="285750" indent="-285750">
              <a:lnSpc>
                <a:spcPct val="150000"/>
              </a:lnSpc>
              <a:buFont typeface="Wingdings" pitchFamily="2" charset="2"/>
              <a:buChar char="Ø"/>
            </a:pPr>
            <a:r>
              <a:rPr lang="en-US" dirty="0">
                <a:latin typeface="Century Gothic" panose="020B0502020202020204" pitchFamily="34" charset="0"/>
                <a:cs typeface="Times New Roman" pitchFamily="18" charset="0"/>
              </a:rPr>
              <a:t>Critical management theories emphasize inclusivity and empowerment.</a:t>
            </a:r>
          </a:p>
          <a:p>
            <a:pPr marL="285750" indent="-285750">
              <a:lnSpc>
                <a:spcPct val="150000"/>
              </a:lnSpc>
              <a:buFont typeface="Wingdings" pitchFamily="2" charset="2"/>
              <a:buChar char="Ø"/>
            </a:pPr>
            <a:r>
              <a:rPr lang="en-US" dirty="0">
                <a:latin typeface="Century Gothic" panose="020B0502020202020204" pitchFamily="34" charset="0"/>
                <a:cs typeface="Times New Roman" pitchFamily="18" charset="0"/>
              </a:rPr>
              <a:t>Ethical and collaborative practices enhance organizational culture.</a:t>
            </a:r>
          </a:p>
          <a:p>
            <a:pPr>
              <a:lnSpc>
                <a:spcPct val="150000"/>
              </a:lnSpc>
            </a:pPr>
            <a:r>
              <a:rPr lang="en-US" dirty="0">
                <a:latin typeface="Century Gothic" panose="020B0502020202020204" pitchFamily="34" charset="0"/>
                <a:cs typeface="Times New Roman" pitchFamily="18" charset="0"/>
              </a:rPr>
              <a:t>•</a:t>
            </a:r>
            <a:r>
              <a:rPr lang="en-US" b="1" dirty="0">
                <a:latin typeface="Century Gothic" panose="020B0502020202020204" pitchFamily="34" charset="0"/>
                <a:cs typeface="Times New Roman" pitchFamily="18" charset="0"/>
              </a:rPr>
              <a:t>Recommendations: </a:t>
            </a:r>
            <a:r>
              <a:rPr lang="en-US" dirty="0">
                <a:latin typeface="Century Gothic" panose="020B0502020202020204" pitchFamily="34" charset="0"/>
                <a:cs typeface="Times New Roman" pitchFamily="18" charset="0"/>
              </a:rPr>
              <a:t>Transition to adaptive structures, adopt inclusive management styles, and strengthen ethical frameworks.</a:t>
            </a:r>
          </a:p>
          <a:p>
            <a:pPr>
              <a:lnSpc>
                <a:spcPct val="150000"/>
              </a:lnSpc>
            </a:pPr>
            <a:endParaRPr lang="en-US" dirty="0">
              <a:latin typeface="Century Gothic" panose="020B0502020202020204" pitchFamily="34" charset="0"/>
              <a:cs typeface="Times New Roman" pitchFamily="18" charset="0"/>
            </a:endParaRPr>
          </a:p>
          <a:p>
            <a:pPr>
              <a:lnSpc>
                <a:spcPct val="150000"/>
              </a:lnSpc>
            </a:pPr>
            <a:r>
              <a:rPr lang="en-US" dirty="0">
                <a:latin typeface="Century Gothic" panose="020B0502020202020204" pitchFamily="34" charset="0"/>
                <a:cs typeface="Times New Roman" pitchFamily="18" charset="0"/>
              </a:rPr>
              <a:t>•</a:t>
            </a:r>
            <a:r>
              <a:rPr lang="en-US" b="1" dirty="0">
                <a:latin typeface="Century Gothic" panose="020B0502020202020204" pitchFamily="34" charset="0"/>
                <a:cs typeface="Times New Roman" pitchFamily="18" charset="0"/>
              </a:rPr>
              <a:t>Outcome: </a:t>
            </a:r>
            <a:r>
              <a:rPr lang="en-US" dirty="0">
                <a:latin typeface="Century Gothic" panose="020B0502020202020204" pitchFamily="34" charset="0"/>
                <a:cs typeface="Times New Roman" pitchFamily="18" charset="0"/>
              </a:rPr>
              <a:t>Enhanced employee satisfaction and organizational performance.</a:t>
            </a:r>
          </a:p>
        </p:txBody>
      </p:sp>
      <p:sp>
        <p:nvSpPr>
          <p:cNvPr id="4" name="Slide Number Placeholder 3"/>
          <p:cNvSpPr>
            <a:spLocks noGrp="1"/>
          </p:cNvSpPr>
          <p:nvPr>
            <p:ph type="sldNum" sz="quarter" idx="12"/>
          </p:nvPr>
        </p:nvSpPr>
        <p:spPr/>
        <p:txBody>
          <a:bodyPr/>
          <a:lstStyle/>
          <a:p>
            <a:fld id="{7636C5FC-67E4-483E-ACDA-C8CDEEF4A24B}" type="slidenum">
              <a:rPr lang="en-IN" smtClean="0">
                <a:latin typeface="Century Gothic" panose="020B0502020202020204" pitchFamily="34" charset="0"/>
              </a:rPr>
              <a:t>16</a:t>
            </a:fld>
            <a:endParaRPr lang="en-IN">
              <a:latin typeface="Century Gothic" panose="020B0502020202020204" pitchFamily="34" charset="0"/>
            </a:endParaRPr>
          </a:p>
        </p:txBody>
      </p:sp>
    </p:spTree>
    <p:extLst>
      <p:ext uri="{BB962C8B-B14F-4D97-AF65-F5344CB8AC3E}">
        <p14:creationId xmlns:p14="http://schemas.microsoft.com/office/powerpoint/2010/main" val="29285942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5496" y="116632"/>
            <a:ext cx="9108504" cy="1296144"/>
          </a:xfrm>
          <a:solidFill>
            <a:schemeClr val="accent5">
              <a:lumMod val="20000"/>
              <a:lumOff val="80000"/>
            </a:schemeClr>
          </a:solidFill>
        </p:spPr>
        <p:txBody>
          <a:bodyPr>
            <a:normAutofit/>
          </a:bodyPr>
          <a:lstStyle/>
          <a:p>
            <a:r>
              <a:rPr lang="en-US" b="1" dirty="0">
                <a:latin typeface="Century Gothic" panose="020B0502020202020204" pitchFamily="34" charset="0"/>
                <a:cs typeface="Times New Roman" pitchFamily="18" charset="0"/>
              </a:rPr>
              <a:t>References</a:t>
            </a:r>
            <a:endParaRPr lang="en-IN" b="1" dirty="0">
              <a:latin typeface="Century Gothic" panose="020B0502020202020204" pitchFamily="34" charset="0"/>
              <a:cs typeface="Times New Roman" pitchFamily="18" charset="0"/>
            </a:endParaRPr>
          </a:p>
        </p:txBody>
      </p:sp>
      <p:sp>
        <p:nvSpPr>
          <p:cNvPr id="4" name="Rectangle 3"/>
          <p:cNvSpPr/>
          <p:nvPr/>
        </p:nvSpPr>
        <p:spPr>
          <a:xfrm>
            <a:off x="286358" y="1592300"/>
            <a:ext cx="8571284" cy="4584525"/>
          </a:xfrm>
          <a:prstGeom prst="rect">
            <a:avLst/>
          </a:prstGeom>
        </p:spPr>
        <p:txBody>
          <a:bodyPr wrap="square">
            <a:spAutoFit/>
          </a:bodyPr>
          <a:lstStyle/>
          <a:p>
            <a:pPr>
              <a:lnSpc>
                <a:spcPct val="115000"/>
              </a:lnSpc>
              <a:spcAft>
                <a:spcPts val="1000"/>
              </a:spcAft>
            </a:pPr>
            <a:r>
              <a:rPr lang="en-IN" sz="700" dirty="0" err="1">
                <a:latin typeface="Century Gothic" panose="020B0502020202020204" pitchFamily="34" charset="0"/>
                <a:ea typeface="Calibri"/>
                <a:cs typeface="Times New Roman" pitchFamily="18" charset="0"/>
              </a:rPr>
              <a:t>Akpa</a:t>
            </a:r>
            <a:r>
              <a:rPr lang="en-IN" sz="700" dirty="0">
                <a:latin typeface="Century Gothic" panose="020B0502020202020204" pitchFamily="34" charset="0"/>
                <a:ea typeface="Calibri"/>
                <a:cs typeface="Times New Roman" pitchFamily="18" charset="0"/>
              </a:rPr>
              <a:t>, V.O., </a:t>
            </a:r>
            <a:r>
              <a:rPr lang="en-IN" sz="700" dirty="0" err="1">
                <a:latin typeface="Century Gothic" panose="020B0502020202020204" pitchFamily="34" charset="0"/>
                <a:ea typeface="Calibri"/>
                <a:cs typeface="Times New Roman" pitchFamily="18" charset="0"/>
              </a:rPr>
              <a:t>Asikhia</a:t>
            </a:r>
            <a:r>
              <a:rPr lang="en-IN" sz="700" dirty="0">
                <a:latin typeface="Century Gothic" panose="020B0502020202020204" pitchFamily="34" charset="0"/>
                <a:ea typeface="Calibri"/>
                <a:cs typeface="Times New Roman" pitchFamily="18" charset="0"/>
              </a:rPr>
              <a:t>, O.U. and </a:t>
            </a:r>
            <a:r>
              <a:rPr lang="en-IN" sz="700" dirty="0" err="1">
                <a:latin typeface="Century Gothic" panose="020B0502020202020204" pitchFamily="34" charset="0"/>
                <a:ea typeface="Calibri"/>
                <a:cs typeface="Times New Roman" pitchFamily="18" charset="0"/>
              </a:rPr>
              <a:t>Nneji</a:t>
            </a:r>
            <a:r>
              <a:rPr lang="en-IN" sz="700" dirty="0">
                <a:latin typeface="Century Gothic" panose="020B0502020202020204" pitchFamily="34" charset="0"/>
                <a:ea typeface="Calibri"/>
                <a:cs typeface="Times New Roman" pitchFamily="18" charset="0"/>
              </a:rPr>
              <a:t>, N.E., (2021). Organizational culture and organizational performance: A review of literature. </a:t>
            </a:r>
            <a:r>
              <a:rPr lang="en-IN" sz="700" i="1" dirty="0">
                <a:latin typeface="Century Gothic" panose="020B0502020202020204" pitchFamily="34" charset="0"/>
                <a:ea typeface="Calibri"/>
                <a:cs typeface="Times New Roman" pitchFamily="18" charset="0"/>
              </a:rPr>
              <a:t>International Journal of Advances in Engineering and Management</a:t>
            </a:r>
            <a:r>
              <a:rPr lang="en-IN" sz="700" dirty="0">
                <a:latin typeface="Century Gothic" panose="020B0502020202020204" pitchFamily="34" charset="0"/>
                <a:ea typeface="Calibri"/>
                <a:cs typeface="Times New Roman" pitchFamily="18" charset="0"/>
              </a:rPr>
              <a:t>, </a:t>
            </a:r>
            <a:r>
              <a:rPr lang="en-IN" sz="700" i="1" dirty="0">
                <a:latin typeface="Century Gothic" panose="020B0502020202020204" pitchFamily="34" charset="0"/>
                <a:ea typeface="Calibri"/>
                <a:cs typeface="Times New Roman" pitchFamily="18" charset="0"/>
              </a:rPr>
              <a:t>3</a:t>
            </a:r>
            <a:r>
              <a:rPr lang="en-IN" sz="700" dirty="0">
                <a:latin typeface="Century Gothic" panose="020B0502020202020204" pitchFamily="34" charset="0"/>
                <a:ea typeface="Calibri"/>
                <a:cs typeface="Times New Roman" pitchFamily="18" charset="0"/>
              </a:rPr>
              <a:t>(1), pp.361-372. </a:t>
            </a:r>
            <a:r>
              <a:rPr lang="en-IN" sz="700" u="sng" dirty="0">
                <a:solidFill>
                  <a:srgbClr val="0000FF"/>
                </a:solidFill>
                <a:latin typeface="Century Gothic" panose="020B0502020202020204" pitchFamily="34" charset="0"/>
                <a:ea typeface="Calibri"/>
                <a:cs typeface="Times New Roman" pitchFamily="18" charset="0"/>
                <a:hlinkClick r:id="rId3"/>
              </a:rPr>
              <a:t>https://www.publications.calebuniversity.edu.ng/caleb_uploads/2024/04/Organizational-Culture-and-Organizational-Performance-A-Review-of-Literature.pdf</a:t>
            </a:r>
            <a:endParaRPr lang="en-IN" sz="700" dirty="0">
              <a:latin typeface="Century Gothic" panose="020B0502020202020204" pitchFamily="34" charset="0"/>
              <a:ea typeface="Calibri"/>
              <a:cs typeface="Times New Roman" pitchFamily="18" charset="0"/>
            </a:endParaRPr>
          </a:p>
          <a:p>
            <a:pPr>
              <a:lnSpc>
                <a:spcPct val="115000"/>
              </a:lnSpc>
              <a:spcAft>
                <a:spcPts val="1000"/>
              </a:spcAft>
            </a:pPr>
            <a:r>
              <a:rPr lang="en-IN" sz="700" dirty="0">
                <a:latin typeface="Century Gothic" panose="020B0502020202020204" pitchFamily="34" charset="0"/>
                <a:ea typeface="Calibri"/>
                <a:cs typeface="Times New Roman" pitchFamily="18" charset="0"/>
              </a:rPr>
              <a:t>Banerjee, S.B., (2022). Decolonizing management theory: A critical perspective. </a:t>
            </a:r>
            <a:r>
              <a:rPr lang="en-IN" sz="700" i="1" dirty="0">
                <a:latin typeface="Century Gothic" panose="020B0502020202020204" pitchFamily="34" charset="0"/>
                <a:ea typeface="Calibri"/>
                <a:cs typeface="Times New Roman" pitchFamily="18" charset="0"/>
              </a:rPr>
              <a:t>Journal of Management Studies</a:t>
            </a:r>
            <a:r>
              <a:rPr lang="en-IN" sz="700" dirty="0">
                <a:latin typeface="Century Gothic" panose="020B0502020202020204" pitchFamily="34" charset="0"/>
                <a:ea typeface="Calibri"/>
                <a:cs typeface="Times New Roman" pitchFamily="18" charset="0"/>
              </a:rPr>
              <a:t>, </a:t>
            </a:r>
            <a:r>
              <a:rPr lang="en-IN" sz="700" i="1" dirty="0">
                <a:latin typeface="Century Gothic" panose="020B0502020202020204" pitchFamily="34" charset="0"/>
                <a:ea typeface="Calibri"/>
                <a:cs typeface="Times New Roman" pitchFamily="18" charset="0"/>
              </a:rPr>
              <a:t>59</a:t>
            </a:r>
            <a:r>
              <a:rPr lang="en-IN" sz="700" dirty="0">
                <a:latin typeface="Century Gothic" panose="020B0502020202020204" pitchFamily="34" charset="0"/>
                <a:ea typeface="Calibri"/>
                <a:cs typeface="Times New Roman" pitchFamily="18" charset="0"/>
              </a:rPr>
              <a:t>(4), pp.1074-1087. https://openaccess.city.ac.uk/id/eprint/26560/</a:t>
            </a:r>
          </a:p>
          <a:p>
            <a:pPr>
              <a:lnSpc>
                <a:spcPct val="115000"/>
              </a:lnSpc>
              <a:spcAft>
                <a:spcPts val="1000"/>
              </a:spcAft>
            </a:pPr>
            <a:r>
              <a:rPr lang="en-IN" sz="700" dirty="0">
                <a:latin typeface="Century Gothic" panose="020B0502020202020204" pitchFamily="34" charset="0"/>
                <a:ea typeface="Calibri"/>
                <a:cs typeface="Times New Roman" pitchFamily="18" charset="0"/>
              </a:rPr>
              <a:t>Bhatt, B., (2022). Ethical complexity of social change: Negotiated actions of a social enterprise. </a:t>
            </a:r>
            <a:r>
              <a:rPr lang="en-IN" sz="700" i="1" dirty="0">
                <a:latin typeface="Century Gothic" panose="020B0502020202020204" pitchFamily="34" charset="0"/>
                <a:ea typeface="Calibri"/>
                <a:cs typeface="Times New Roman" pitchFamily="18" charset="0"/>
              </a:rPr>
              <a:t>Journal of Business Ethics</a:t>
            </a:r>
            <a:r>
              <a:rPr lang="en-IN" sz="700" dirty="0">
                <a:latin typeface="Century Gothic" panose="020B0502020202020204" pitchFamily="34" charset="0"/>
                <a:ea typeface="Calibri"/>
                <a:cs typeface="Times New Roman" pitchFamily="18" charset="0"/>
              </a:rPr>
              <a:t>, </a:t>
            </a:r>
            <a:r>
              <a:rPr lang="en-IN" sz="700" i="1" dirty="0">
                <a:latin typeface="Century Gothic" panose="020B0502020202020204" pitchFamily="34" charset="0"/>
                <a:ea typeface="Calibri"/>
                <a:cs typeface="Times New Roman" pitchFamily="18" charset="0"/>
              </a:rPr>
              <a:t>177</a:t>
            </a:r>
            <a:r>
              <a:rPr lang="en-IN" sz="700" dirty="0">
                <a:latin typeface="Century Gothic" panose="020B0502020202020204" pitchFamily="34" charset="0"/>
                <a:ea typeface="Calibri"/>
                <a:cs typeface="Times New Roman" pitchFamily="18" charset="0"/>
              </a:rPr>
              <a:t>(4), pp.743-762. https://link.springer.com/article/10.1007/s10551-022-05100-6</a:t>
            </a:r>
          </a:p>
          <a:p>
            <a:pPr>
              <a:lnSpc>
                <a:spcPct val="115000"/>
              </a:lnSpc>
              <a:spcAft>
                <a:spcPts val="1000"/>
              </a:spcAft>
            </a:pPr>
            <a:r>
              <a:rPr lang="en-IN" sz="700" dirty="0" err="1">
                <a:latin typeface="Century Gothic" panose="020B0502020202020204" pitchFamily="34" charset="0"/>
                <a:ea typeface="Calibri"/>
                <a:cs typeface="Times New Roman" pitchFamily="18" charset="0"/>
              </a:rPr>
              <a:t>Bhatti</a:t>
            </a:r>
            <a:r>
              <a:rPr lang="en-IN" sz="700" dirty="0">
                <a:latin typeface="Century Gothic" panose="020B0502020202020204" pitchFamily="34" charset="0"/>
                <a:ea typeface="Calibri"/>
                <a:cs typeface="Times New Roman" pitchFamily="18" charset="0"/>
              </a:rPr>
              <a:t>, S.H., </a:t>
            </a:r>
            <a:r>
              <a:rPr lang="en-IN" sz="700" dirty="0" err="1">
                <a:latin typeface="Century Gothic" panose="020B0502020202020204" pitchFamily="34" charset="0"/>
                <a:ea typeface="Calibri"/>
                <a:cs typeface="Times New Roman" pitchFamily="18" charset="0"/>
              </a:rPr>
              <a:t>Kiyani</a:t>
            </a:r>
            <a:r>
              <a:rPr lang="en-IN" sz="700" dirty="0">
                <a:latin typeface="Century Gothic" panose="020B0502020202020204" pitchFamily="34" charset="0"/>
                <a:ea typeface="Calibri"/>
                <a:cs typeface="Times New Roman" pitchFamily="18" charset="0"/>
              </a:rPr>
              <a:t>, S.K., Dust, S.B. and </a:t>
            </a:r>
            <a:r>
              <a:rPr lang="en-IN" sz="700" dirty="0" err="1">
                <a:latin typeface="Century Gothic" panose="020B0502020202020204" pitchFamily="34" charset="0"/>
                <a:ea typeface="Calibri"/>
                <a:cs typeface="Times New Roman" pitchFamily="18" charset="0"/>
              </a:rPr>
              <a:t>Zakariya</a:t>
            </a:r>
            <a:r>
              <a:rPr lang="en-IN" sz="700" dirty="0">
                <a:latin typeface="Century Gothic" panose="020B0502020202020204" pitchFamily="34" charset="0"/>
                <a:ea typeface="Calibri"/>
                <a:cs typeface="Times New Roman" pitchFamily="18" charset="0"/>
              </a:rPr>
              <a:t>, R., (2021). The impact of ethical leadership on project success: the mediating role of trust and knowledge sharing. </a:t>
            </a:r>
            <a:r>
              <a:rPr lang="en-IN" sz="700" i="1" dirty="0">
                <a:latin typeface="Century Gothic" panose="020B0502020202020204" pitchFamily="34" charset="0"/>
                <a:ea typeface="Calibri"/>
                <a:cs typeface="Times New Roman" pitchFamily="18" charset="0"/>
              </a:rPr>
              <a:t>International Journal of Managing Projects in Business</a:t>
            </a:r>
            <a:r>
              <a:rPr lang="en-IN" sz="700" dirty="0">
                <a:latin typeface="Century Gothic" panose="020B0502020202020204" pitchFamily="34" charset="0"/>
                <a:ea typeface="Calibri"/>
                <a:cs typeface="Times New Roman" pitchFamily="18" charset="0"/>
              </a:rPr>
              <a:t>, </a:t>
            </a:r>
            <a:r>
              <a:rPr lang="en-IN" sz="700" i="1" dirty="0">
                <a:latin typeface="Century Gothic" panose="020B0502020202020204" pitchFamily="34" charset="0"/>
                <a:ea typeface="Calibri"/>
                <a:cs typeface="Times New Roman" pitchFamily="18" charset="0"/>
              </a:rPr>
              <a:t>14</a:t>
            </a:r>
            <a:r>
              <a:rPr lang="en-IN" sz="700" dirty="0">
                <a:latin typeface="Century Gothic" panose="020B0502020202020204" pitchFamily="34" charset="0"/>
                <a:ea typeface="Calibri"/>
                <a:cs typeface="Times New Roman" pitchFamily="18" charset="0"/>
              </a:rPr>
              <a:t>(4), pp.982-998. https://www.emerald.com/insight/content/doi/10.1108/ijmpb-05-2020-0159/full/html</a:t>
            </a:r>
          </a:p>
          <a:p>
            <a:pPr>
              <a:lnSpc>
                <a:spcPct val="115000"/>
              </a:lnSpc>
              <a:spcAft>
                <a:spcPts val="1000"/>
              </a:spcAft>
            </a:pPr>
            <a:r>
              <a:rPr lang="en-IN" sz="700" dirty="0" err="1">
                <a:latin typeface="Century Gothic" panose="020B0502020202020204" pitchFamily="34" charset="0"/>
                <a:ea typeface="Calibri"/>
                <a:cs typeface="Times New Roman" pitchFamily="18" charset="0"/>
              </a:rPr>
              <a:t>Kalogiannidis</a:t>
            </a:r>
            <a:r>
              <a:rPr lang="en-IN" sz="700" dirty="0">
                <a:latin typeface="Century Gothic" panose="020B0502020202020204" pitchFamily="34" charset="0"/>
                <a:ea typeface="Calibri"/>
                <a:cs typeface="Times New Roman" pitchFamily="18" charset="0"/>
              </a:rPr>
              <a:t>, S., </a:t>
            </a:r>
            <a:r>
              <a:rPr lang="en-IN" sz="700" dirty="0" err="1">
                <a:latin typeface="Century Gothic" panose="020B0502020202020204" pitchFamily="34" charset="0"/>
                <a:ea typeface="Calibri"/>
                <a:cs typeface="Times New Roman" pitchFamily="18" charset="0"/>
              </a:rPr>
              <a:t>Kontsas</a:t>
            </a:r>
            <a:r>
              <a:rPr lang="en-IN" sz="700" dirty="0">
                <a:latin typeface="Century Gothic" panose="020B0502020202020204" pitchFamily="34" charset="0"/>
                <a:ea typeface="Calibri"/>
                <a:cs typeface="Times New Roman" pitchFamily="18" charset="0"/>
              </a:rPr>
              <a:t>, S. and </a:t>
            </a:r>
            <a:r>
              <a:rPr lang="en-IN" sz="700" dirty="0" err="1">
                <a:latin typeface="Century Gothic" panose="020B0502020202020204" pitchFamily="34" charset="0"/>
                <a:ea typeface="Calibri"/>
                <a:cs typeface="Times New Roman" pitchFamily="18" charset="0"/>
              </a:rPr>
              <a:t>Chatzitheodoridis</a:t>
            </a:r>
            <a:r>
              <a:rPr lang="en-IN" sz="700" dirty="0">
                <a:latin typeface="Century Gothic" panose="020B0502020202020204" pitchFamily="34" charset="0"/>
                <a:ea typeface="Calibri"/>
                <a:cs typeface="Times New Roman" pitchFamily="18" charset="0"/>
              </a:rPr>
              <a:t>, F., (2021). Managerial Styles and Employee Performance. An Empirical Study from Bank Sector Employees in Greece. </a:t>
            </a:r>
            <a:r>
              <a:rPr lang="en-IN" sz="700" i="1" dirty="0">
                <a:latin typeface="Century Gothic" panose="020B0502020202020204" pitchFamily="34" charset="0"/>
                <a:ea typeface="Calibri"/>
                <a:cs typeface="Times New Roman" pitchFamily="18" charset="0"/>
              </a:rPr>
              <a:t>WSEAS Transactions on Environment and Development</a:t>
            </a:r>
            <a:r>
              <a:rPr lang="en-IN" sz="700" dirty="0">
                <a:latin typeface="Century Gothic" panose="020B0502020202020204" pitchFamily="34" charset="0"/>
                <a:ea typeface="Calibri"/>
                <a:cs typeface="Times New Roman" pitchFamily="18" charset="0"/>
              </a:rPr>
              <a:t>, </a:t>
            </a:r>
            <a:r>
              <a:rPr lang="en-IN" sz="700" i="1" dirty="0">
                <a:latin typeface="Century Gothic" panose="020B0502020202020204" pitchFamily="34" charset="0"/>
                <a:ea typeface="Calibri"/>
                <a:cs typeface="Times New Roman" pitchFamily="18" charset="0"/>
              </a:rPr>
              <a:t>17</a:t>
            </a:r>
            <a:r>
              <a:rPr lang="en-IN" sz="700" dirty="0">
                <a:latin typeface="Century Gothic" panose="020B0502020202020204" pitchFamily="34" charset="0"/>
                <a:ea typeface="Calibri"/>
                <a:cs typeface="Times New Roman" pitchFamily="18" charset="0"/>
              </a:rPr>
              <a:t>, pp.1234-1244. https://www.researchgate.net/profile/Stavros-Kalogiannidis/publication/357131635_Managerial_Styles_and_Employee_Performance_An_Empirical_Study_from_Bank_Sector_Employees_in_Greece/links/61bcd6d51d88475981f82b64/Managerial-Styles-and-Employee-Performance-An-Empirical-Study-from-Bank-Sector-Employees-in-Greece.pdf</a:t>
            </a:r>
          </a:p>
          <a:p>
            <a:pPr>
              <a:lnSpc>
                <a:spcPct val="115000"/>
              </a:lnSpc>
              <a:spcAft>
                <a:spcPts val="1000"/>
              </a:spcAft>
            </a:pPr>
            <a:r>
              <a:rPr lang="en-IN" sz="700" dirty="0" err="1">
                <a:latin typeface="Century Gothic" panose="020B0502020202020204" pitchFamily="34" charset="0"/>
                <a:ea typeface="Calibri"/>
                <a:cs typeface="Times New Roman" pitchFamily="18" charset="0"/>
              </a:rPr>
              <a:t>Latif</a:t>
            </a:r>
            <a:r>
              <a:rPr lang="en-IN" sz="700" dirty="0">
                <a:latin typeface="Century Gothic" panose="020B0502020202020204" pitchFamily="34" charset="0"/>
                <a:ea typeface="Calibri"/>
                <a:cs typeface="Times New Roman" pitchFamily="18" charset="0"/>
              </a:rPr>
              <a:t>, B., </a:t>
            </a:r>
            <a:r>
              <a:rPr lang="en-IN" sz="700" dirty="0" err="1">
                <a:latin typeface="Century Gothic" panose="020B0502020202020204" pitchFamily="34" charset="0"/>
                <a:ea typeface="Calibri"/>
                <a:cs typeface="Times New Roman" pitchFamily="18" charset="0"/>
              </a:rPr>
              <a:t>Ong</a:t>
            </a:r>
            <a:r>
              <a:rPr lang="en-IN" sz="700" dirty="0">
                <a:latin typeface="Century Gothic" panose="020B0502020202020204" pitchFamily="34" charset="0"/>
                <a:ea typeface="Calibri"/>
                <a:cs typeface="Times New Roman" pitchFamily="18" charset="0"/>
              </a:rPr>
              <a:t>, T.S., </a:t>
            </a:r>
            <a:r>
              <a:rPr lang="en-IN" sz="700" dirty="0" err="1">
                <a:latin typeface="Century Gothic" panose="020B0502020202020204" pitchFamily="34" charset="0"/>
                <a:ea typeface="Calibri"/>
                <a:cs typeface="Times New Roman" pitchFamily="18" charset="0"/>
              </a:rPr>
              <a:t>Meero</a:t>
            </a:r>
            <a:r>
              <a:rPr lang="en-IN" sz="700" dirty="0">
                <a:latin typeface="Century Gothic" panose="020B0502020202020204" pitchFamily="34" charset="0"/>
                <a:ea typeface="Calibri"/>
                <a:cs typeface="Times New Roman" pitchFamily="18" charset="0"/>
              </a:rPr>
              <a:t>, A., Abdul </a:t>
            </a:r>
            <a:r>
              <a:rPr lang="en-IN" sz="700" dirty="0" err="1">
                <a:latin typeface="Century Gothic" panose="020B0502020202020204" pitchFamily="34" charset="0"/>
                <a:ea typeface="Calibri"/>
                <a:cs typeface="Times New Roman" pitchFamily="18" charset="0"/>
              </a:rPr>
              <a:t>Rahman</a:t>
            </a:r>
            <a:r>
              <a:rPr lang="en-IN" sz="700" dirty="0">
                <a:latin typeface="Century Gothic" panose="020B0502020202020204" pitchFamily="34" charset="0"/>
                <a:ea typeface="Calibri"/>
                <a:cs typeface="Times New Roman" pitchFamily="18" charset="0"/>
              </a:rPr>
              <a:t>, A.A. and Ali, M., (2022). Employee-perceived corporate social responsibility (CSR) and employee pro-environmental </a:t>
            </a:r>
            <a:r>
              <a:rPr lang="en-IN" sz="700" dirty="0" err="1">
                <a:latin typeface="Century Gothic" panose="020B0502020202020204" pitchFamily="34" charset="0"/>
                <a:ea typeface="Calibri"/>
                <a:cs typeface="Times New Roman" pitchFamily="18" charset="0"/>
              </a:rPr>
              <a:t>behavior</a:t>
            </a:r>
            <a:r>
              <a:rPr lang="en-IN" sz="700" dirty="0">
                <a:latin typeface="Century Gothic" panose="020B0502020202020204" pitchFamily="34" charset="0"/>
                <a:ea typeface="Calibri"/>
                <a:cs typeface="Times New Roman" pitchFamily="18" charset="0"/>
              </a:rPr>
              <a:t> (PEB): The moderating role of CSR </a:t>
            </a:r>
            <a:r>
              <a:rPr lang="en-IN" sz="700" dirty="0" err="1">
                <a:latin typeface="Century Gothic" panose="020B0502020202020204" pitchFamily="34" charset="0"/>
                <a:ea typeface="Calibri"/>
                <a:cs typeface="Times New Roman" pitchFamily="18" charset="0"/>
              </a:rPr>
              <a:t>skepticism</a:t>
            </a:r>
            <a:r>
              <a:rPr lang="en-IN" sz="700" dirty="0">
                <a:latin typeface="Century Gothic" panose="020B0502020202020204" pitchFamily="34" charset="0"/>
                <a:ea typeface="Calibri"/>
                <a:cs typeface="Times New Roman" pitchFamily="18" charset="0"/>
              </a:rPr>
              <a:t> and CSR authenticity. </a:t>
            </a:r>
            <a:r>
              <a:rPr lang="en-IN" sz="700" i="1" dirty="0">
                <a:latin typeface="Century Gothic" panose="020B0502020202020204" pitchFamily="34" charset="0"/>
                <a:ea typeface="Calibri"/>
                <a:cs typeface="Times New Roman" pitchFamily="18" charset="0"/>
              </a:rPr>
              <a:t>Sustainability</a:t>
            </a:r>
            <a:r>
              <a:rPr lang="en-IN" sz="700" dirty="0">
                <a:latin typeface="Century Gothic" panose="020B0502020202020204" pitchFamily="34" charset="0"/>
                <a:ea typeface="Calibri"/>
                <a:cs typeface="Times New Roman" pitchFamily="18" charset="0"/>
              </a:rPr>
              <a:t>, </a:t>
            </a:r>
            <a:r>
              <a:rPr lang="en-IN" sz="700" i="1" dirty="0">
                <a:latin typeface="Century Gothic" panose="020B0502020202020204" pitchFamily="34" charset="0"/>
                <a:ea typeface="Calibri"/>
                <a:cs typeface="Times New Roman" pitchFamily="18" charset="0"/>
              </a:rPr>
              <a:t>14</a:t>
            </a:r>
            <a:r>
              <a:rPr lang="en-IN" sz="700" dirty="0">
                <a:latin typeface="Century Gothic" panose="020B0502020202020204" pitchFamily="34" charset="0"/>
                <a:ea typeface="Calibri"/>
                <a:cs typeface="Times New Roman" pitchFamily="18" charset="0"/>
              </a:rPr>
              <a:t>(3), p.1380. https://www.mdpi.com/2071-1050/14/3/1380</a:t>
            </a:r>
          </a:p>
          <a:p>
            <a:pPr>
              <a:lnSpc>
                <a:spcPct val="115000"/>
              </a:lnSpc>
              <a:spcAft>
                <a:spcPts val="1000"/>
              </a:spcAft>
            </a:pPr>
            <a:r>
              <a:rPr lang="en-IN" sz="700" dirty="0" err="1">
                <a:latin typeface="Century Gothic" panose="020B0502020202020204" pitchFamily="34" charset="0"/>
                <a:ea typeface="Calibri"/>
                <a:cs typeface="Times New Roman" pitchFamily="18" charset="0"/>
              </a:rPr>
              <a:t>Monteiro</a:t>
            </a:r>
            <a:r>
              <a:rPr lang="en-IN" sz="700" dirty="0">
                <a:latin typeface="Century Gothic" panose="020B0502020202020204" pitchFamily="34" charset="0"/>
                <a:ea typeface="Calibri"/>
                <a:cs typeface="Times New Roman" pitchFamily="18" charset="0"/>
              </a:rPr>
              <a:t>, P. and Adler, P.S., (2022). Bureaucracy for the 21st century: Clarifying and expanding our view of bureaucratic organization. </a:t>
            </a:r>
            <a:r>
              <a:rPr lang="en-IN" sz="700" i="1" dirty="0">
                <a:latin typeface="Century Gothic" panose="020B0502020202020204" pitchFamily="34" charset="0"/>
                <a:ea typeface="Calibri"/>
                <a:cs typeface="Times New Roman" pitchFamily="18" charset="0"/>
              </a:rPr>
              <a:t>Academy of Management Annals</a:t>
            </a:r>
            <a:r>
              <a:rPr lang="en-IN" sz="700" dirty="0">
                <a:latin typeface="Century Gothic" panose="020B0502020202020204" pitchFamily="34" charset="0"/>
                <a:ea typeface="Calibri"/>
                <a:cs typeface="Times New Roman" pitchFamily="18" charset="0"/>
              </a:rPr>
              <a:t>, </a:t>
            </a:r>
            <a:r>
              <a:rPr lang="en-IN" sz="700" i="1" dirty="0">
                <a:latin typeface="Century Gothic" panose="020B0502020202020204" pitchFamily="34" charset="0"/>
                <a:ea typeface="Calibri"/>
                <a:cs typeface="Times New Roman" pitchFamily="18" charset="0"/>
              </a:rPr>
              <a:t>16</a:t>
            </a:r>
            <a:r>
              <a:rPr lang="en-IN" sz="700" dirty="0">
                <a:latin typeface="Century Gothic" panose="020B0502020202020204" pitchFamily="34" charset="0"/>
                <a:ea typeface="Calibri"/>
                <a:cs typeface="Times New Roman" pitchFamily="18" charset="0"/>
              </a:rPr>
              <a:t>(2), pp.427-475.https://journals.aom.org/</a:t>
            </a:r>
            <a:r>
              <a:rPr lang="en-IN" sz="700" dirty="0" err="1">
                <a:latin typeface="Century Gothic" panose="020B0502020202020204" pitchFamily="34" charset="0"/>
                <a:ea typeface="Calibri"/>
                <a:cs typeface="Times New Roman" pitchFamily="18" charset="0"/>
              </a:rPr>
              <a:t>doi</a:t>
            </a:r>
            <a:r>
              <a:rPr lang="en-IN" sz="700" dirty="0">
                <a:latin typeface="Century Gothic" panose="020B0502020202020204" pitchFamily="34" charset="0"/>
                <a:ea typeface="Calibri"/>
                <a:cs typeface="Times New Roman" pitchFamily="18" charset="0"/>
              </a:rPr>
              <a:t>/abs/10.5465/annals.2019.0059</a:t>
            </a:r>
          </a:p>
          <a:p>
            <a:pPr>
              <a:lnSpc>
                <a:spcPct val="115000"/>
              </a:lnSpc>
              <a:spcAft>
                <a:spcPts val="1000"/>
              </a:spcAft>
            </a:pPr>
            <a:r>
              <a:rPr lang="en-IN" sz="700" dirty="0" err="1">
                <a:latin typeface="Century Gothic" panose="020B0502020202020204" pitchFamily="34" charset="0"/>
                <a:ea typeface="Calibri"/>
                <a:cs typeface="Times New Roman" pitchFamily="18" charset="0"/>
              </a:rPr>
              <a:t>Oteshova</a:t>
            </a:r>
            <a:r>
              <a:rPr lang="en-IN" sz="700" dirty="0">
                <a:latin typeface="Century Gothic" panose="020B0502020202020204" pitchFamily="34" charset="0"/>
                <a:ea typeface="Calibri"/>
                <a:cs typeface="Times New Roman" pitchFamily="18" charset="0"/>
              </a:rPr>
              <a:t>, A.K., </a:t>
            </a:r>
            <a:r>
              <a:rPr lang="en-IN" sz="700" dirty="0" err="1">
                <a:latin typeface="Century Gothic" panose="020B0502020202020204" pitchFamily="34" charset="0"/>
                <a:ea typeface="Calibri"/>
                <a:cs typeface="Times New Roman" pitchFamily="18" charset="0"/>
              </a:rPr>
              <a:t>Niyazbayeva</a:t>
            </a:r>
            <a:r>
              <a:rPr lang="en-IN" sz="700" dirty="0">
                <a:latin typeface="Century Gothic" panose="020B0502020202020204" pitchFamily="34" charset="0"/>
                <a:ea typeface="Calibri"/>
                <a:cs typeface="Times New Roman" pitchFamily="18" charset="0"/>
              </a:rPr>
              <a:t>, A.A., </a:t>
            </a:r>
            <a:r>
              <a:rPr lang="en-IN" sz="700" dirty="0" err="1">
                <a:latin typeface="Century Gothic" panose="020B0502020202020204" pitchFamily="34" charset="0"/>
                <a:ea typeface="Calibri"/>
                <a:cs typeface="Times New Roman" pitchFamily="18" charset="0"/>
              </a:rPr>
              <a:t>Prodanova</a:t>
            </a:r>
            <a:r>
              <a:rPr lang="en-IN" sz="700" dirty="0">
                <a:latin typeface="Century Gothic" panose="020B0502020202020204" pitchFamily="34" charset="0"/>
                <a:ea typeface="Calibri"/>
                <a:cs typeface="Times New Roman" pitchFamily="18" charset="0"/>
              </a:rPr>
              <a:t>, N.A., </a:t>
            </a:r>
            <a:r>
              <a:rPr lang="en-IN" sz="700" dirty="0" err="1">
                <a:latin typeface="Century Gothic" panose="020B0502020202020204" pitchFamily="34" charset="0"/>
                <a:ea typeface="Calibri"/>
                <a:cs typeface="Times New Roman" pitchFamily="18" charset="0"/>
              </a:rPr>
              <a:t>Sabirova</a:t>
            </a:r>
            <a:r>
              <a:rPr lang="en-IN" sz="700" dirty="0">
                <a:latin typeface="Century Gothic" panose="020B0502020202020204" pitchFamily="34" charset="0"/>
                <a:ea typeface="Calibri"/>
                <a:cs typeface="Times New Roman" pitchFamily="18" charset="0"/>
              </a:rPr>
              <a:t>, R.K. and </a:t>
            </a:r>
            <a:r>
              <a:rPr lang="en-IN" sz="700" dirty="0" err="1">
                <a:latin typeface="Century Gothic" panose="020B0502020202020204" pitchFamily="34" charset="0"/>
                <a:ea typeface="Calibri"/>
                <a:cs typeface="Times New Roman" pitchFamily="18" charset="0"/>
              </a:rPr>
              <a:t>Zayed</a:t>
            </a:r>
            <a:r>
              <a:rPr lang="en-IN" sz="700" dirty="0">
                <a:latin typeface="Century Gothic" panose="020B0502020202020204" pitchFamily="34" charset="0"/>
                <a:ea typeface="Calibri"/>
                <a:cs typeface="Times New Roman" pitchFamily="18" charset="0"/>
              </a:rPr>
              <a:t>, N.M., (2021). The effect of teamwork on employee productivity. </a:t>
            </a:r>
            <a:r>
              <a:rPr lang="en-IN" sz="700" i="1" dirty="0">
                <a:latin typeface="Century Gothic" panose="020B0502020202020204" pitchFamily="34" charset="0"/>
                <a:ea typeface="Calibri"/>
                <a:cs typeface="Times New Roman" pitchFamily="18" charset="0"/>
              </a:rPr>
              <a:t>Academy of Strategic Management Journal</a:t>
            </a:r>
            <a:r>
              <a:rPr lang="en-IN" sz="700" dirty="0">
                <a:latin typeface="Century Gothic" panose="020B0502020202020204" pitchFamily="34" charset="0"/>
                <a:ea typeface="Calibri"/>
                <a:cs typeface="Times New Roman" pitchFamily="18" charset="0"/>
              </a:rPr>
              <a:t>, </a:t>
            </a:r>
            <a:r>
              <a:rPr lang="en-IN" sz="700" i="1" dirty="0">
                <a:latin typeface="Century Gothic" panose="020B0502020202020204" pitchFamily="34" charset="0"/>
                <a:ea typeface="Calibri"/>
                <a:cs typeface="Times New Roman" pitchFamily="18" charset="0"/>
              </a:rPr>
              <a:t>20</a:t>
            </a:r>
            <a:r>
              <a:rPr lang="en-IN" sz="700" dirty="0">
                <a:latin typeface="Century Gothic" panose="020B0502020202020204" pitchFamily="34" charset="0"/>
                <a:ea typeface="Calibri"/>
                <a:cs typeface="Times New Roman" pitchFamily="18" charset="0"/>
              </a:rPr>
              <a:t>, pp.1-8. https://d1wqtxts1xzle7.cloudfront.net/79816510/The-effect-of-teamwork-on-employee-productivity-1939-6104-20-S5-067-libre.pdf?1643458157=&amp;response-content-disposition=inline%3B+filename%3DThe_Effect_of_Teamwork_on_Employee_Produ.pdf&amp;Expires=1736923793&amp;Signature=RL8SVlrSE8ebQUgPizdrvRAoYcRvvKTrZrmwdq1KvAvLXB0Skvj9Ldbi9~bMSjKwSxIaFeuSj6fV8nFVinK2boJGpBMfiOwsgrAQew2vtty4nCY7FzJUXgAZm6XTrZstuCuD8jFTT~FaPNgwUFYPY8sDm3ZvwFtSI686HZi7CefShuTJjrBaAW0aPHUb6P6f0maKGdoUAcUynYCz8M0uaK225x988h0dqKgHH7muccKRBD14pN5dH5JTOImlZNpmrR7Y8ChI4OgiNwcwwcrDF8PrxbbC~Hiq3LqrEtb0WN--9ijgr~FND~0YHT0dlNpNNbp7JooTzI5OxfyD93qZnQ__&amp;Key-Pair-Id=APKAJLOHF5GGSLRBV4ZA</a:t>
            </a:r>
          </a:p>
          <a:p>
            <a:pPr>
              <a:lnSpc>
                <a:spcPct val="115000"/>
              </a:lnSpc>
              <a:spcAft>
                <a:spcPts val="1000"/>
              </a:spcAft>
            </a:pPr>
            <a:r>
              <a:rPr lang="en-IN" sz="700" dirty="0">
                <a:latin typeface="Century Gothic" panose="020B0502020202020204" pitchFamily="34" charset="0"/>
                <a:ea typeface="Calibri"/>
                <a:cs typeface="Times New Roman" pitchFamily="18" charset="0"/>
              </a:rPr>
              <a:t>Salas‐</a:t>
            </a:r>
            <a:r>
              <a:rPr lang="en-IN" sz="700" dirty="0" err="1">
                <a:latin typeface="Century Gothic" panose="020B0502020202020204" pitchFamily="34" charset="0"/>
                <a:ea typeface="Calibri"/>
                <a:cs typeface="Times New Roman" pitchFamily="18" charset="0"/>
              </a:rPr>
              <a:t>Vallina</a:t>
            </a:r>
            <a:r>
              <a:rPr lang="en-IN" sz="700" dirty="0">
                <a:latin typeface="Century Gothic" panose="020B0502020202020204" pitchFamily="34" charset="0"/>
                <a:ea typeface="Calibri"/>
                <a:cs typeface="Times New Roman" pitchFamily="18" charset="0"/>
              </a:rPr>
              <a:t>, A., </a:t>
            </a:r>
            <a:r>
              <a:rPr lang="en-IN" sz="700" dirty="0" err="1">
                <a:latin typeface="Century Gothic" panose="020B0502020202020204" pitchFamily="34" charset="0"/>
                <a:ea typeface="Calibri"/>
                <a:cs typeface="Times New Roman" pitchFamily="18" charset="0"/>
              </a:rPr>
              <a:t>Alegre</a:t>
            </a:r>
            <a:r>
              <a:rPr lang="en-IN" sz="700" dirty="0">
                <a:latin typeface="Century Gothic" panose="020B0502020202020204" pitchFamily="34" charset="0"/>
                <a:ea typeface="Calibri"/>
                <a:cs typeface="Times New Roman" pitchFamily="18" charset="0"/>
              </a:rPr>
              <a:t>, J. and </a:t>
            </a:r>
            <a:r>
              <a:rPr lang="en-IN" sz="700" dirty="0" err="1">
                <a:latin typeface="Century Gothic" panose="020B0502020202020204" pitchFamily="34" charset="0"/>
                <a:ea typeface="Calibri"/>
                <a:cs typeface="Times New Roman" pitchFamily="18" charset="0"/>
              </a:rPr>
              <a:t>López‐Cabrales</a:t>
            </a:r>
            <a:r>
              <a:rPr lang="en-IN" sz="700" dirty="0">
                <a:latin typeface="Century Gothic" panose="020B0502020202020204" pitchFamily="34" charset="0"/>
                <a:ea typeface="Calibri"/>
                <a:cs typeface="Times New Roman" pitchFamily="18" charset="0"/>
              </a:rPr>
              <a:t>, Á., (2021). The challenge of increasing employees' well‐being and performance: How human resource management practices and engaging leadership work together toward reaching this goal. </a:t>
            </a:r>
            <a:r>
              <a:rPr lang="en-IN" sz="700" i="1" dirty="0">
                <a:latin typeface="Century Gothic" panose="020B0502020202020204" pitchFamily="34" charset="0"/>
                <a:ea typeface="Calibri"/>
                <a:cs typeface="Times New Roman" pitchFamily="18" charset="0"/>
              </a:rPr>
              <a:t>Human Resource Management</a:t>
            </a:r>
            <a:r>
              <a:rPr lang="en-IN" sz="700" dirty="0">
                <a:latin typeface="Century Gothic" panose="020B0502020202020204" pitchFamily="34" charset="0"/>
                <a:ea typeface="Calibri"/>
                <a:cs typeface="Times New Roman" pitchFamily="18" charset="0"/>
              </a:rPr>
              <a:t>, </a:t>
            </a:r>
            <a:r>
              <a:rPr lang="en-IN" sz="700" i="1" dirty="0">
                <a:latin typeface="Century Gothic" panose="020B0502020202020204" pitchFamily="34" charset="0"/>
                <a:ea typeface="Calibri"/>
                <a:cs typeface="Times New Roman" pitchFamily="18" charset="0"/>
              </a:rPr>
              <a:t>60</a:t>
            </a:r>
            <a:r>
              <a:rPr lang="en-IN" sz="700" dirty="0">
                <a:latin typeface="Century Gothic" panose="020B0502020202020204" pitchFamily="34" charset="0"/>
                <a:ea typeface="Calibri"/>
                <a:cs typeface="Times New Roman" pitchFamily="18" charset="0"/>
              </a:rPr>
              <a:t>(3), pp.333-347. https://onlinelibrary.wiley.com/doi/abs/10.1002/hrm.22021</a:t>
            </a:r>
          </a:p>
          <a:p>
            <a:pPr>
              <a:lnSpc>
                <a:spcPct val="115000"/>
              </a:lnSpc>
              <a:spcAft>
                <a:spcPts val="1000"/>
              </a:spcAft>
            </a:pPr>
            <a:r>
              <a:rPr lang="en-IN" sz="700" dirty="0">
                <a:latin typeface="Century Gothic" panose="020B0502020202020204" pitchFamily="34" charset="0"/>
                <a:ea typeface="Calibri"/>
                <a:cs typeface="Times New Roman" pitchFamily="18" charset="0"/>
              </a:rPr>
              <a:t>Sandberg, J. and </a:t>
            </a:r>
            <a:r>
              <a:rPr lang="en-IN" sz="700" dirty="0" err="1">
                <a:latin typeface="Century Gothic" panose="020B0502020202020204" pitchFamily="34" charset="0"/>
                <a:ea typeface="Calibri"/>
                <a:cs typeface="Times New Roman" pitchFamily="18" charset="0"/>
              </a:rPr>
              <a:t>Alvesson</a:t>
            </a:r>
            <a:r>
              <a:rPr lang="en-IN" sz="700" dirty="0">
                <a:latin typeface="Century Gothic" panose="020B0502020202020204" pitchFamily="34" charset="0"/>
                <a:ea typeface="Calibri"/>
                <a:cs typeface="Times New Roman" pitchFamily="18" charset="0"/>
              </a:rPr>
              <a:t>, M., (2021). Meanings of theory: Clarifying theory through </a:t>
            </a:r>
            <a:r>
              <a:rPr lang="en-IN" sz="700" dirty="0" err="1">
                <a:latin typeface="Century Gothic" panose="020B0502020202020204" pitchFamily="34" charset="0"/>
                <a:ea typeface="Calibri"/>
                <a:cs typeface="Times New Roman" pitchFamily="18" charset="0"/>
              </a:rPr>
              <a:t>typification</a:t>
            </a:r>
            <a:r>
              <a:rPr lang="en-IN" sz="700" dirty="0">
                <a:latin typeface="Century Gothic" panose="020B0502020202020204" pitchFamily="34" charset="0"/>
                <a:ea typeface="Calibri"/>
                <a:cs typeface="Times New Roman" pitchFamily="18" charset="0"/>
              </a:rPr>
              <a:t>. </a:t>
            </a:r>
            <a:r>
              <a:rPr lang="en-IN" sz="700" i="1" dirty="0">
                <a:latin typeface="Century Gothic" panose="020B0502020202020204" pitchFamily="34" charset="0"/>
                <a:ea typeface="Calibri"/>
                <a:cs typeface="Times New Roman" pitchFamily="18" charset="0"/>
              </a:rPr>
              <a:t>Journal of Management Studies</a:t>
            </a:r>
            <a:r>
              <a:rPr lang="en-IN" sz="700" dirty="0">
                <a:latin typeface="Century Gothic" panose="020B0502020202020204" pitchFamily="34" charset="0"/>
                <a:ea typeface="Calibri"/>
                <a:cs typeface="Times New Roman" pitchFamily="18" charset="0"/>
              </a:rPr>
              <a:t>, </a:t>
            </a:r>
            <a:r>
              <a:rPr lang="en-IN" sz="700" i="1" dirty="0">
                <a:latin typeface="Century Gothic" panose="020B0502020202020204" pitchFamily="34" charset="0"/>
                <a:ea typeface="Calibri"/>
                <a:cs typeface="Times New Roman" pitchFamily="18" charset="0"/>
              </a:rPr>
              <a:t>58</a:t>
            </a:r>
            <a:r>
              <a:rPr lang="en-IN" sz="700" dirty="0">
                <a:latin typeface="Century Gothic" panose="020B0502020202020204" pitchFamily="34" charset="0"/>
                <a:ea typeface="Calibri"/>
                <a:cs typeface="Times New Roman" pitchFamily="18" charset="0"/>
              </a:rPr>
              <a:t>(2), pp.487-516. </a:t>
            </a:r>
            <a:r>
              <a:rPr lang="en-IN" sz="700" dirty="0">
                <a:latin typeface="Century Gothic" panose="020B0502020202020204" pitchFamily="34" charset="0"/>
                <a:ea typeface="Calibri"/>
                <a:cs typeface="Times New Roman" pitchFamily="18" charset="0"/>
                <a:hlinkClick r:id="rId4"/>
              </a:rPr>
              <a:t>https://onlinelibrary.wiley.com/doi/abs/10.1111/joms.12587</a:t>
            </a:r>
            <a:endParaRPr lang="en-IN" sz="700" dirty="0">
              <a:latin typeface="Century Gothic" panose="020B0502020202020204" pitchFamily="34" charset="0"/>
              <a:ea typeface="Calibri"/>
              <a:cs typeface="Times New Roman" pitchFamily="18" charset="0"/>
            </a:endParaRPr>
          </a:p>
          <a:p>
            <a:pPr>
              <a:lnSpc>
                <a:spcPct val="115000"/>
              </a:lnSpc>
              <a:spcAft>
                <a:spcPts val="1000"/>
              </a:spcAft>
            </a:pPr>
            <a:r>
              <a:rPr lang="en-US" sz="700" dirty="0" err="1">
                <a:latin typeface="Century Gothic" panose="020B0502020202020204" pitchFamily="34" charset="0"/>
                <a:ea typeface="Calibri"/>
                <a:cs typeface="Times New Roman" pitchFamily="18" charset="0"/>
              </a:rPr>
              <a:t>Zhaldak</a:t>
            </a:r>
            <a:r>
              <a:rPr lang="en-US" sz="700" dirty="0">
                <a:latin typeface="Century Gothic" panose="020B0502020202020204" pitchFamily="34" charset="0"/>
                <a:ea typeface="Calibri"/>
                <a:cs typeface="Times New Roman" pitchFamily="18" charset="0"/>
              </a:rPr>
              <a:t>, H., (2021). Determination of features of development of modern theories of management. Technology audit and production reserves, 1(4), p.57. https://papers.ssrn.com/sol3/papers.cfm?abstract_id=3798388</a:t>
            </a:r>
            <a:endParaRPr lang="en-IN" sz="700" dirty="0">
              <a:latin typeface="Century Gothic" panose="020B0502020202020204" pitchFamily="34" charset="0"/>
              <a:ea typeface="Calibri"/>
              <a:cs typeface="Times New Roman" pitchFamily="18" charset="0"/>
            </a:endParaRPr>
          </a:p>
        </p:txBody>
      </p:sp>
      <p:sp>
        <p:nvSpPr>
          <p:cNvPr id="5" name="Slide Number Placeholder 4"/>
          <p:cNvSpPr>
            <a:spLocks noGrp="1"/>
          </p:cNvSpPr>
          <p:nvPr>
            <p:ph type="sldNum" sz="quarter" idx="12"/>
          </p:nvPr>
        </p:nvSpPr>
        <p:spPr/>
        <p:txBody>
          <a:bodyPr/>
          <a:lstStyle/>
          <a:p>
            <a:fld id="{7636C5FC-67E4-483E-ACDA-C8CDEEF4A24B}" type="slidenum">
              <a:rPr lang="en-IN" smtClean="0">
                <a:latin typeface="Century Gothic" panose="020B0502020202020204" pitchFamily="34" charset="0"/>
              </a:rPr>
              <a:t>17</a:t>
            </a:fld>
            <a:endParaRPr lang="en-IN">
              <a:latin typeface="Century Gothic" panose="020B0502020202020204" pitchFamily="34" charset="0"/>
            </a:endParaRPr>
          </a:p>
        </p:txBody>
      </p:sp>
    </p:spTree>
    <p:extLst>
      <p:ext uri="{BB962C8B-B14F-4D97-AF65-F5344CB8AC3E}">
        <p14:creationId xmlns:p14="http://schemas.microsoft.com/office/powerpoint/2010/main" val="16168344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217</TotalTime>
  <Words>2652</Words>
  <Application>Microsoft Macintosh PowerPoint</Application>
  <PresentationFormat>On-screen Show (4:3)</PresentationFormat>
  <Paragraphs>182</Paragraphs>
  <Slides>17</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Century Gothic</vt:lpstr>
      <vt:lpstr>Times New Roman</vt:lpstr>
      <vt:lpstr>Wingdings</vt:lpstr>
      <vt:lpstr>Office Theme</vt:lpstr>
      <vt:lpstr>BMBM6003 Contemporary Issues in Management  Assessment Component 2 Challenges Facing Managers in the Modern Organisation</vt:lpstr>
      <vt:lpstr>Introduction</vt:lpstr>
      <vt:lpstr>Problem Analysis</vt:lpstr>
      <vt:lpstr>Bureaucracy vs. Post-Bureaucracy</vt:lpstr>
      <vt:lpstr>Management Styles</vt:lpstr>
      <vt:lpstr>Team Working Challenges</vt:lpstr>
      <vt:lpstr>Ethical Decision-Making</vt:lpstr>
      <vt:lpstr>Mainstream Management Theories</vt:lpstr>
      <vt:lpstr>Critical Management Theories</vt:lpstr>
      <vt:lpstr>Management and Organizational Culture</vt:lpstr>
      <vt:lpstr>Addressing Power and Inequality</vt:lpstr>
      <vt:lpstr>Corporate Social Responsibility (CSR)</vt:lpstr>
      <vt:lpstr>Solutions and Recommendations</vt:lpstr>
      <vt:lpstr>Implementation Plan</vt:lpstr>
      <vt:lpstr>Success Metrics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Challenges Facing Managers in the Modern Organisation</dc:title>
  <dc:creator>Vimal Madhishetty</dc:creator>
  <cp:lastModifiedBy>Vimal Maddichetti (2207918)</cp:lastModifiedBy>
  <cp:revision>14</cp:revision>
  <dcterms:created xsi:type="dcterms:W3CDTF">2025-01-15T06:25:28Z</dcterms:created>
  <dcterms:modified xsi:type="dcterms:W3CDTF">2025-01-16T20:39:38Z</dcterms:modified>
</cp:coreProperties>
</file>