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43"/>
  </p:notesMasterIdLst>
  <p:sldIdLst>
    <p:sldId id="257" r:id="rId2"/>
    <p:sldId id="258" r:id="rId3"/>
    <p:sldId id="326" r:id="rId4"/>
    <p:sldId id="260" r:id="rId5"/>
    <p:sldId id="321" r:id="rId6"/>
    <p:sldId id="327" r:id="rId7"/>
    <p:sldId id="262" r:id="rId8"/>
    <p:sldId id="263" r:id="rId9"/>
    <p:sldId id="266" r:id="rId10"/>
    <p:sldId id="305" r:id="rId11"/>
    <p:sldId id="307" r:id="rId12"/>
    <p:sldId id="310" r:id="rId13"/>
    <p:sldId id="319" r:id="rId14"/>
    <p:sldId id="320" r:id="rId15"/>
    <p:sldId id="322" r:id="rId16"/>
    <p:sldId id="328" r:id="rId17"/>
    <p:sldId id="285" r:id="rId18"/>
    <p:sldId id="286" r:id="rId19"/>
    <p:sldId id="287" r:id="rId20"/>
    <p:sldId id="288" r:id="rId21"/>
    <p:sldId id="289" r:id="rId22"/>
    <p:sldId id="290" r:id="rId23"/>
    <p:sldId id="291" r:id="rId24"/>
    <p:sldId id="292" r:id="rId25"/>
    <p:sldId id="293" r:id="rId26"/>
    <p:sldId id="295" r:id="rId27"/>
    <p:sldId id="296" r:id="rId28"/>
    <p:sldId id="297" r:id="rId29"/>
    <p:sldId id="298" r:id="rId30"/>
    <p:sldId id="301" r:id="rId31"/>
    <p:sldId id="302" r:id="rId32"/>
    <p:sldId id="303" r:id="rId33"/>
    <p:sldId id="304" r:id="rId34"/>
    <p:sldId id="317" r:id="rId35"/>
    <p:sldId id="264" r:id="rId36"/>
    <p:sldId id="311" r:id="rId37"/>
    <p:sldId id="313" r:id="rId38"/>
    <p:sldId id="314" r:id="rId39"/>
    <p:sldId id="315" r:id="rId40"/>
    <p:sldId id="316" r:id="rId41"/>
    <p:sldId id="318" r:id="rId4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651" autoAdjust="0"/>
    <p:restoredTop sz="83256" autoAdjust="0"/>
  </p:normalViewPr>
  <p:slideViewPr>
    <p:cSldViewPr snapToGrid="0">
      <p:cViewPr varScale="1">
        <p:scale>
          <a:sx n="96" d="100"/>
          <a:sy n="96" d="100"/>
        </p:scale>
        <p:origin x="2262"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57689E-4B5C-40D3-9760-4E810092FCD2}" type="datetimeFigureOut">
              <a:rPr lang="en-GB" smtClean="0"/>
              <a:t>07/03/2018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97B0A29-9E98-4875-8D1A-BAF228A21A20}" type="slidenum">
              <a:rPr lang="en-GB" smtClean="0"/>
              <a:t>‹#›</a:t>
            </a:fld>
            <a:endParaRPr lang="en-GB"/>
          </a:p>
        </p:txBody>
      </p:sp>
    </p:spTree>
    <p:extLst>
      <p:ext uri="{BB962C8B-B14F-4D97-AF65-F5344CB8AC3E}">
        <p14:creationId xmlns:p14="http://schemas.microsoft.com/office/powerpoint/2010/main" val="25060868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a:noFill/>
        </p:spPr>
        <p:txBody>
          <a:bodyPr/>
          <a:lstStyle/>
          <a:p>
            <a:fld id="{E8D89A14-321E-4253-AE9D-D388CE7A5382}" type="slidenum">
              <a:rPr lang="en-GB" smtClean="0"/>
              <a:pPr/>
              <a:t>8</a:t>
            </a:fld>
            <a:endParaRPr lang="en-GB" smtClean="0"/>
          </a:p>
        </p:txBody>
      </p:sp>
      <p:sp>
        <p:nvSpPr>
          <p:cNvPr id="51203" name="Rectangle 2"/>
          <p:cNvSpPr>
            <a:spLocks noGrp="1" noRot="1" noChangeAspect="1" noChangeArrowheads="1" noTextEdit="1"/>
          </p:cNvSpPr>
          <p:nvPr>
            <p:ph type="sldImg"/>
          </p:nvPr>
        </p:nvSpPr>
        <p:spPr>
          <a:xfrm>
            <a:off x="1143000" y="685800"/>
            <a:ext cx="4572000" cy="3429000"/>
          </a:xfrm>
          <a:ln/>
        </p:spPr>
      </p:sp>
      <p:sp>
        <p:nvSpPr>
          <p:cNvPr id="51204"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27468912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xfrm>
            <a:off x="1143000" y="685800"/>
            <a:ext cx="4572000" cy="3429000"/>
          </a:xfrm>
          <a:ln/>
        </p:spPr>
      </p:sp>
      <p:sp>
        <p:nvSpPr>
          <p:cNvPr id="45059" name="Notes Placeholder 2"/>
          <p:cNvSpPr>
            <a:spLocks noGrp="1"/>
          </p:cNvSpPr>
          <p:nvPr>
            <p:ph type="body" idx="1"/>
          </p:nvPr>
        </p:nvSpPr>
        <p:spPr>
          <a:noFill/>
          <a:ln/>
        </p:spPr>
        <p:txBody>
          <a:bodyPr/>
          <a:lstStyle/>
          <a:p>
            <a:pPr eaLnBrk="1" hangingPunct="1"/>
            <a:endParaRPr lang="en-US" smtClean="0">
              <a:latin typeface="Arial" pitchFamily="34" charset="0"/>
              <a:cs typeface="Arial" pitchFamily="34" charset="0"/>
            </a:endParaRPr>
          </a:p>
        </p:txBody>
      </p:sp>
      <p:sp>
        <p:nvSpPr>
          <p:cNvPr id="45060" name="Slide Number Placeholder 3"/>
          <p:cNvSpPr>
            <a:spLocks noGrp="1"/>
          </p:cNvSpPr>
          <p:nvPr>
            <p:ph type="sldNum" sz="quarter" idx="5"/>
          </p:nvPr>
        </p:nvSpPr>
        <p:spPr>
          <a:noFill/>
        </p:spPr>
        <p:txBody>
          <a:bodyPr/>
          <a:lstStyle/>
          <a:p>
            <a:fld id="{22A8EB8F-02EA-49DA-BA18-D914C3B0700D}" type="slidenum">
              <a:rPr lang="en-GB" smtClean="0">
                <a:latin typeface="Arial" pitchFamily="34" charset="0"/>
                <a:cs typeface="Arial" pitchFamily="34" charset="0"/>
              </a:rPr>
              <a:pPr/>
              <a:t>12</a:t>
            </a:fld>
            <a:endParaRPr lang="en-GB" smtClean="0">
              <a:latin typeface="Arial" pitchFamily="34" charset="0"/>
              <a:cs typeface="Arial" pitchFamily="34" charset="0"/>
            </a:endParaRPr>
          </a:p>
        </p:txBody>
      </p:sp>
    </p:spTree>
    <p:extLst>
      <p:ext uri="{BB962C8B-B14F-4D97-AF65-F5344CB8AC3E}">
        <p14:creationId xmlns:p14="http://schemas.microsoft.com/office/powerpoint/2010/main" val="40125341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u="sng" dirty="0" smtClean="0">
                <a:latin typeface="Arial" pitchFamily="34" charset="0"/>
                <a:cs typeface="Arial" pitchFamily="34" charset="0"/>
              </a:rPr>
              <a:t>Psychological Test:</a:t>
            </a:r>
            <a:r>
              <a:rPr lang="en-US" sz="1200" dirty="0" smtClean="0">
                <a:latin typeface="Arial" pitchFamily="34" charset="0"/>
                <a:cs typeface="Arial" pitchFamily="34" charset="0"/>
              </a:rPr>
              <a:t> a method for measuring individual differences related to some psychological concept, based on a sample of relevant </a:t>
            </a:r>
            <a:r>
              <a:rPr lang="en-US" sz="1200" dirty="0" err="1" smtClean="0">
                <a:latin typeface="Arial" pitchFamily="34" charset="0"/>
                <a:cs typeface="Arial" pitchFamily="34" charset="0"/>
              </a:rPr>
              <a:t>behaviour</a:t>
            </a:r>
            <a:r>
              <a:rPr lang="en-US" sz="1200" dirty="0" smtClean="0">
                <a:latin typeface="Arial" pitchFamily="34" charset="0"/>
                <a:cs typeface="Arial" pitchFamily="34" charset="0"/>
              </a:rPr>
              <a:t> in a scientifically designed and controlled situation</a:t>
            </a:r>
          </a:p>
          <a:p>
            <a:endParaRPr lang="en-GB" dirty="0"/>
          </a:p>
        </p:txBody>
      </p:sp>
      <p:sp>
        <p:nvSpPr>
          <p:cNvPr id="4" name="Slide Number Placeholder 3"/>
          <p:cNvSpPr>
            <a:spLocks noGrp="1"/>
          </p:cNvSpPr>
          <p:nvPr>
            <p:ph type="sldNum" sz="quarter" idx="10"/>
          </p:nvPr>
        </p:nvSpPr>
        <p:spPr/>
        <p:txBody>
          <a:bodyPr/>
          <a:lstStyle/>
          <a:p>
            <a:fld id="{0DD591A1-4E3A-485B-B48E-10F16DF0A5FF}" type="slidenum">
              <a:rPr lang="en-GB" smtClean="0"/>
              <a:t>18</a:t>
            </a:fld>
            <a:endParaRPr lang="en-GB"/>
          </a:p>
        </p:txBody>
      </p:sp>
    </p:spTree>
    <p:extLst>
      <p:ext uri="{BB962C8B-B14F-4D97-AF65-F5344CB8AC3E}">
        <p14:creationId xmlns:p14="http://schemas.microsoft.com/office/powerpoint/2010/main" val="30375140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p:spPr>
        <p:txBody>
          <a:bodyPr/>
          <a:lstStyle/>
          <a:p>
            <a:fld id="{505B8808-A62A-4BC1-84BB-618297661E65}" type="slidenum">
              <a:rPr lang="en-GB" smtClean="0"/>
              <a:pPr/>
              <a:t>35</a:t>
            </a:fld>
            <a:endParaRPr lang="en-GB" smtClean="0"/>
          </a:p>
        </p:txBody>
      </p:sp>
      <p:sp>
        <p:nvSpPr>
          <p:cNvPr id="60419" name="Rectangle 2"/>
          <p:cNvSpPr>
            <a:spLocks noGrp="1" noRot="1" noChangeAspect="1" noChangeArrowheads="1" noTextEdit="1"/>
          </p:cNvSpPr>
          <p:nvPr>
            <p:ph type="sldImg"/>
          </p:nvPr>
        </p:nvSpPr>
        <p:spPr>
          <a:xfrm>
            <a:off x="1143000" y="685800"/>
            <a:ext cx="4572000" cy="3429000"/>
          </a:xfrm>
          <a:ln/>
        </p:spPr>
      </p:sp>
      <p:sp>
        <p:nvSpPr>
          <p:cNvPr id="60420" name="Rectangle 3"/>
          <p:cNvSpPr>
            <a:spLocks noGrp="1" noChangeArrowheads="1"/>
          </p:cNvSpPr>
          <p:nvPr>
            <p:ph type="body" idx="1"/>
          </p:nvPr>
        </p:nvSpPr>
        <p:spPr>
          <a:noFill/>
          <a:ln/>
        </p:spPr>
        <p:txBody>
          <a:bodyPr/>
          <a:lstStyle/>
          <a:p>
            <a:pPr eaLnBrk="1" hangingPunct="1"/>
            <a:r>
              <a:rPr lang="en-GB" b="1" dirty="0" smtClean="0"/>
              <a:t>Semi-structured interviews:</a:t>
            </a:r>
            <a:r>
              <a:rPr lang="en-GB" dirty="0" smtClean="0"/>
              <a:t>    Interview schedules should be composed of neutral open-ended questions, which will elicit in-depth responses from participants regarding their experiences.  The interview schedules should form a prompt to the interviewer but do not have to be adhered to in the ordering of questions.  This will allow the interview to flow smoothly and ensure that participants are able to talk about issues important to them rather than be directed to a certain response (Smith &amp; Osborn, 2003).  Semi-structured interviews should enable participants to express their beliefs, opinions and feelings freely, and prevented imposing pre-specific cognitive variables upon patients through the use of structured questionnaires (Ogden, 2003).</a:t>
            </a:r>
            <a:endParaRPr lang="en-GB" b="1" dirty="0" smtClean="0"/>
          </a:p>
          <a:p>
            <a:pPr eaLnBrk="1" hangingPunct="1"/>
            <a:r>
              <a:rPr lang="en-GB" b="1" dirty="0" smtClean="0"/>
              <a:t>Telephone interviewing </a:t>
            </a:r>
            <a:endParaRPr lang="en-GB" dirty="0" smtClean="0"/>
          </a:p>
          <a:p>
            <a:pPr eaLnBrk="1" hangingPunct="1"/>
            <a:r>
              <a:rPr lang="en-GB" dirty="0" smtClean="0"/>
              <a:t>Depending on the complexity of the topic under investigation, telephone interviews can yield similar data to face-to-face interviews (Frey &amp; </a:t>
            </a:r>
            <a:r>
              <a:rPr lang="en-GB" dirty="0" err="1" smtClean="0"/>
              <a:t>Oishi</a:t>
            </a:r>
            <a:r>
              <a:rPr lang="en-GB" dirty="0" smtClean="0"/>
              <a:t> 1995).   Telephone interviews can have the advantage of being a more cost-effective and faster means of data collection than other methods (</a:t>
            </a:r>
            <a:r>
              <a:rPr lang="en-GB" dirty="0" err="1" smtClean="0"/>
              <a:t>Breakwell</a:t>
            </a:r>
            <a:r>
              <a:rPr lang="en-GB" dirty="0" smtClean="0"/>
              <a:t> 2004).  Groves &amp; Kahn (1979) report there are fewer negative interviewer effects in telephone interviews because visual cues (race or facial expressions) cannot be observed and so do not affect the response. Telephone interviews may be selected due to the wide geographical location of target sample, meaning that travelling to, or bringing in, interviewees would not be an option given the resource constraints (funding, personnel, time).</a:t>
            </a:r>
          </a:p>
        </p:txBody>
      </p:sp>
    </p:spTree>
    <p:extLst>
      <p:ext uri="{BB962C8B-B14F-4D97-AF65-F5344CB8AC3E}">
        <p14:creationId xmlns:p14="http://schemas.microsoft.com/office/powerpoint/2010/main" val="28328117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a:noFill/>
        </p:spPr>
        <p:txBody>
          <a:bodyPr/>
          <a:lstStyle/>
          <a:p>
            <a:fld id="{F5B3C8DE-4B87-4B95-A511-9A9766AC4A5B}" type="slidenum">
              <a:rPr lang="en-GB" smtClean="0"/>
              <a:pPr/>
              <a:t>36</a:t>
            </a:fld>
            <a:endParaRPr lang="en-GB" smtClean="0"/>
          </a:p>
        </p:txBody>
      </p:sp>
      <p:sp>
        <p:nvSpPr>
          <p:cNvPr id="70659" name="Rectangle 2"/>
          <p:cNvSpPr>
            <a:spLocks noGrp="1" noRot="1" noChangeAspect="1" noChangeArrowheads="1" noTextEdit="1"/>
          </p:cNvSpPr>
          <p:nvPr>
            <p:ph type="sldImg"/>
          </p:nvPr>
        </p:nvSpPr>
        <p:spPr>
          <a:ln/>
        </p:spPr>
      </p:sp>
      <p:sp>
        <p:nvSpPr>
          <p:cNvPr id="70660" name="Rectangle 3"/>
          <p:cNvSpPr>
            <a:spLocks noGrp="1" noChangeArrowheads="1"/>
          </p:cNvSpPr>
          <p:nvPr>
            <p:ph type="body" idx="1"/>
          </p:nvPr>
        </p:nvSpPr>
        <p:spPr>
          <a:noFill/>
          <a:ln/>
        </p:spPr>
        <p:txBody>
          <a:bodyPr/>
          <a:lstStyle/>
          <a:p>
            <a:pPr eaLnBrk="1" hangingPunct="1"/>
            <a:r>
              <a:rPr lang="en-GB" smtClean="0"/>
              <a:t>You need a closely defined group for whom the research question will be significant </a:t>
            </a:r>
          </a:p>
        </p:txBody>
      </p:sp>
    </p:spTree>
    <p:extLst>
      <p:ext uri="{BB962C8B-B14F-4D97-AF65-F5344CB8AC3E}">
        <p14:creationId xmlns:p14="http://schemas.microsoft.com/office/powerpoint/2010/main" val="30944581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p:spPr>
        <p:txBody>
          <a:bodyPr/>
          <a:lstStyle/>
          <a:p>
            <a:fld id="{8A3568AD-5F69-44C5-812B-89E85DE5E1AA}" type="slidenum">
              <a:rPr lang="en-GB" smtClean="0"/>
              <a:pPr/>
              <a:t>37</a:t>
            </a:fld>
            <a:endParaRPr lang="en-GB" smtClean="0"/>
          </a:p>
        </p:txBody>
      </p:sp>
      <p:sp>
        <p:nvSpPr>
          <p:cNvPr id="45059" name="Rectangle 2"/>
          <p:cNvSpPr>
            <a:spLocks noGrp="1" noRot="1" noChangeAspect="1" noChangeArrowheads="1" noTextEdit="1"/>
          </p:cNvSpPr>
          <p:nvPr>
            <p:ph type="sldImg"/>
          </p:nvPr>
        </p:nvSpPr>
        <p:spPr>
          <a:ln/>
        </p:spPr>
      </p:sp>
      <p:sp>
        <p:nvSpPr>
          <p:cNvPr id="45060" name="Rectangle 3"/>
          <p:cNvSpPr>
            <a:spLocks noGrp="1" noChangeArrowheads="1"/>
          </p:cNvSpPr>
          <p:nvPr>
            <p:ph type="body" idx="1"/>
          </p:nvPr>
        </p:nvSpPr>
        <p:spPr>
          <a:noFill/>
          <a:ln/>
        </p:spPr>
        <p:txBody>
          <a:bodyPr/>
          <a:lstStyle/>
          <a:p>
            <a:pPr eaLnBrk="1" hangingPunct="1"/>
            <a:r>
              <a:rPr lang="en-GB" b="1" smtClean="0"/>
              <a:t>Semi-structured interviews:</a:t>
            </a:r>
            <a:r>
              <a:rPr lang="en-GB" smtClean="0"/>
              <a:t>    Interview schedules should be composed of neutral open-ended questions, which will elicit in-depth responses from participants regarding their experiences.  The interview schedules should form a prompt to the interviewer but do not have to be adhered to in the ordering of questions.  This will allow the interview to flow smoothly and ensure that participants are able to talk about issues important to them rather than be directed to a certain response (Smith &amp; Osborn, 2003).  Semi-structured interviews should enable participants to express their beliefs, opinions and feelings freely, and prevented imposing pre-specific cognitive variables upon patients through the use of structured questionnaires (Ogden, 2003).</a:t>
            </a:r>
            <a:endParaRPr lang="en-GB" b="1" smtClean="0"/>
          </a:p>
          <a:p>
            <a:pPr eaLnBrk="1" hangingPunct="1"/>
            <a:r>
              <a:rPr lang="en-GB" b="1" smtClean="0"/>
              <a:t>Telephone interviewing </a:t>
            </a:r>
            <a:endParaRPr lang="en-GB" smtClean="0"/>
          </a:p>
          <a:p>
            <a:pPr eaLnBrk="1" hangingPunct="1"/>
            <a:r>
              <a:rPr lang="en-GB" smtClean="0"/>
              <a:t>Depending on the complexity of the topic under investigation, telephone interviews can yield similar data to face-to-face interviews (Frey &amp; Oishi 1995).   Telephone interviews can have the advantage of being a more cost-effective and faster means of data collection than other methods (Breakwell 2004).  Groves &amp; Kahn (1979) report there are fewer negative interviewer effects in telephone interviews because visual cues (race or facial expressions) cannot be observed and so do not affect the response. Telephone interviews may be selected due to the wide geographical location of target sample, meaning that travelling to, or bringing in, interviewees would not be an option given the resource constraints (funding, personnel, time).</a:t>
            </a:r>
          </a:p>
        </p:txBody>
      </p:sp>
    </p:spTree>
    <p:extLst>
      <p:ext uri="{BB962C8B-B14F-4D97-AF65-F5344CB8AC3E}">
        <p14:creationId xmlns:p14="http://schemas.microsoft.com/office/powerpoint/2010/main" val="26704964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p:spPr>
        <p:txBody>
          <a:bodyPr/>
          <a:lstStyle/>
          <a:p>
            <a:fld id="{60797337-947D-474D-B62B-2D76253F1BF5}" type="slidenum">
              <a:rPr lang="en-GB" smtClean="0"/>
              <a:pPr/>
              <a:t>38</a:t>
            </a:fld>
            <a:endParaRPr lang="en-GB" smtClean="0"/>
          </a:p>
        </p:txBody>
      </p:sp>
      <p:sp>
        <p:nvSpPr>
          <p:cNvPr id="49155" name="Rectangle 2"/>
          <p:cNvSpPr>
            <a:spLocks noGrp="1" noRot="1" noChangeAspect="1" noChangeArrowheads="1" noTextEdit="1"/>
          </p:cNvSpPr>
          <p:nvPr>
            <p:ph type="sldImg"/>
          </p:nvPr>
        </p:nvSpPr>
        <p:spPr>
          <a:ln/>
        </p:spPr>
      </p:sp>
      <p:sp>
        <p:nvSpPr>
          <p:cNvPr id="49156" name="Rectangle 3"/>
          <p:cNvSpPr>
            <a:spLocks noGrp="1" noChangeArrowheads="1"/>
          </p:cNvSpPr>
          <p:nvPr>
            <p:ph type="body" idx="1"/>
          </p:nvPr>
        </p:nvSpPr>
        <p:spPr>
          <a:noFill/>
          <a:ln/>
        </p:spPr>
        <p:txBody>
          <a:bodyPr/>
          <a:lstStyle/>
          <a:p>
            <a:pPr eaLnBrk="1" hangingPunct="1"/>
            <a:r>
              <a:rPr lang="en-GB" b="1" smtClean="0"/>
              <a:t>Semi-structured interviews:</a:t>
            </a:r>
            <a:r>
              <a:rPr lang="en-GB" smtClean="0"/>
              <a:t>    Interview schedules should be composed of neutral open-ended questions, which will elicit in-depth responses from participants regarding their experiences.  The interview schedules should form a prompt to the interviewer but do not have to be adhered to in the ordering of questions.  This will allow the interview to flow smoothly and ensure that participants are able to talk about issues important to them rather than be directed to a certain response (Smith &amp; Osborn, 2003).  Semi-structured interviews should enable participants to express their beliefs, opinions and feelings freely, and prevented imposing pre-specific cognitive variables upon patients through the use of structured questionnaires (Ogden, 2003).</a:t>
            </a:r>
            <a:endParaRPr lang="en-GB" b="1" smtClean="0"/>
          </a:p>
          <a:p>
            <a:pPr eaLnBrk="1" hangingPunct="1"/>
            <a:r>
              <a:rPr lang="en-GB" b="1" smtClean="0"/>
              <a:t>Telephone interviewing </a:t>
            </a:r>
            <a:endParaRPr lang="en-GB" smtClean="0"/>
          </a:p>
          <a:p>
            <a:pPr eaLnBrk="1" hangingPunct="1"/>
            <a:r>
              <a:rPr lang="en-GB" smtClean="0"/>
              <a:t>Depending on the complexity of the topic under investigation, telephone interviews can yield similar data to face-to-face interviews (Frey &amp; Oishi 1995).   Telephone interviews can have the advantage of being a more cost-effective and faster means of data collection than other methods (Breakwell 2004).  Groves &amp; Kahn (1979) report there are fewer negative interviewer effects in telephone interviews because visual cues (race or facial expressions) cannot be observed and so do not affect the response. Telephone interviews may be selected due to the wide geographical location of target sample, meaning that travelling to, or bringing in, interviewees would not be an option given the resource constraints (funding, personnel, time).</a:t>
            </a:r>
          </a:p>
        </p:txBody>
      </p:sp>
    </p:spTree>
    <p:extLst>
      <p:ext uri="{BB962C8B-B14F-4D97-AF65-F5344CB8AC3E}">
        <p14:creationId xmlns:p14="http://schemas.microsoft.com/office/powerpoint/2010/main" val="5712225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p:spPr>
        <p:txBody>
          <a:bodyPr/>
          <a:lstStyle/>
          <a:p>
            <a:fld id="{C2896A34-35CD-4DB7-8236-40212E9F02F8}" type="slidenum">
              <a:rPr lang="en-GB" smtClean="0"/>
              <a:pPr/>
              <a:t>39</a:t>
            </a:fld>
            <a:endParaRPr lang="en-GB" smtClean="0"/>
          </a:p>
        </p:txBody>
      </p:sp>
      <p:sp>
        <p:nvSpPr>
          <p:cNvPr id="50179" name="Rectangle 2"/>
          <p:cNvSpPr>
            <a:spLocks noGrp="1" noRot="1" noChangeAspect="1" noChangeArrowheads="1" noTextEdit="1"/>
          </p:cNvSpPr>
          <p:nvPr>
            <p:ph type="sldImg"/>
          </p:nvPr>
        </p:nvSpPr>
        <p:spPr>
          <a:ln/>
        </p:spPr>
      </p:sp>
      <p:sp>
        <p:nvSpPr>
          <p:cNvPr id="50180"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4887683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a:noFill/>
        </p:spPr>
        <p:txBody>
          <a:bodyPr/>
          <a:lstStyle/>
          <a:p>
            <a:fld id="{E05CCF6F-3245-439C-B2CD-F1A29B09BD2B}" type="slidenum">
              <a:rPr lang="en-GB" smtClean="0"/>
              <a:pPr/>
              <a:t>40</a:t>
            </a:fld>
            <a:endParaRPr lang="en-GB" smtClean="0"/>
          </a:p>
        </p:txBody>
      </p:sp>
      <p:sp>
        <p:nvSpPr>
          <p:cNvPr id="52227" name="Rectangle 2"/>
          <p:cNvSpPr>
            <a:spLocks noGrp="1" noRot="1" noChangeAspect="1" noChangeArrowheads="1" noTextEdit="1"/>
          </p:cNvSpPr>
          <p:nvPr>
            <p:ph type="sldImg"/>
          </p:nvPr>
        </p:nvSpPr>
        <p:spPr>
          <a:ln/>
        </p:spPr>
      </p:sp>
      <p:sp>
        <p:nvSpPr>
          <p:cNvPr id="52228"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41169866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eitl y Sleid">
    <p:spTree>
      <p:nvGrpSpPr>
        <p:cNvPr id="1" name=""/>
        <p:cNvGrpSpPr/>
        <p:nvPr/>
      </p:nvGrpSpPr>
      <p:grpSpPr>
        <a:xfrm>
          <a:off x="0" y="0"/>
          <a:ext cx="0" cy="0"/>
          <a:chOff x="0" y="0"/>
          <a:chExt cx="0" cy="0"/>
        </a:xfrm>
      </p:grpSpPr>
      <p:sp>
        <p:nvSpPr>
          <p:cNvPr id="2" name="Teitl 1"/>
          <p:cNvSpPr>
            <a:spLocks noGrp="1"/>
          </p:cNvSpPr>
          <p:nvPr>
            <p:ph type="ctrTitle"/>
          </p:nvPr>
        </p:nvSpPr>
        <p:spPr>
          <a:xfrm>
            <a:off x="685800" y="2130425"/>
            <a:ext cx="7772400" cy="1470025"/>
          </a:xfrm>
        </p:spPr>
        <p:txBody>
          <a:bodyPr/>
          <a:lstStyle/>
          <a:p>
            <a:r>
              <a:rPr lang="cy-GB" smtClean="0"/>
              <a:t>Cliciwch i olygu arddull y Meistr teitl</a:t>
            </a:r>
            <a:endParaRPr lang="cy-GB"/>
          </a:p>
        </p:txBody>
      </p:sp>
      <p:sp>
        <p:nvSpPr>
          <p:cNvPr id="3" name="Isdeitl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cy-GB" smtClean="0"/>
              <a:t>Cliciwch i olygu arddull is-deitl y Meistr</a:t>
            </a:r>
            <a:endParaRPr lang="cy-GB"/>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8DA5DB9B-6F82-4893-BA75-DDDAB495ECE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917016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eitl a Chynnwys">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cy-GB" smtClean="0"/>
              <a:t>Cliciwch i olygu arddull y Meistr teitl</a:t>
            </a:r>
            <a:endParaRPr lang="cy-GB"/>
          </a:p>
        </p:txBody>
      </p:sp>
      <p:sp>
        <p:nvSpPr>
          <p:cNvPr id="3" name="Dalfan Cynnwys 2"/>
          <p:cNvSpPr>
            <a:spLocks noGrp="1"/>
          </p:cNvSpPr>
          <p:nvPr>
            <p:ph idx="1"/>
          </p:nvPr>
        </p:nvSpPr>
        <p:spPr/>
        <p:txBody>
          <a:bodyPr/>
          <a:lstStyle/>
          <a:p>
            <a:pPr lvl="0"/>
            <a:r>
              <a:rPr lang="cy-GB" smtClean="0"/>
              <a:t>Cliciwch i olygu arddulliau'r Meistr testun</a:t>
            </a:r>
          </a:p>
          <a:p>
            <a:pPr lvl="1"/>
            <a:r>
              <a:rPr lang="cy-GB" smtClean="0"/>
              <a:t>Ail lefel</a:t>
            </a:r>
          </a:p>
          <a:p>
            <a:pPr lvl="2"/>
            <a:r>
              <a:rPr lang="cy-GB" smtClean="0"/>
              <a:t>Trydydd lefel</a:t>
            </a:r>
          </a:p>
          <a:p>
            <a:pPr lvl="3"/>
            <a:r>
              <a:rPr lang="cy-GB" smtClean="0"/>
              <a:t>Pedwerydd lefel</a:t>
            </a:r>
          </a:p>
          <a:p>
            <a:pPr lvl="4"/>
            <a:r>
              <a:rPr lang="cy-GB" smtClean="0"/>
              <a:t>Pumed lefel</a:t>
            </a:r>
            <a:endParaRPr lang="cy-GB"/>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E7711E3E-B5FA-41FE-BCD8-454145FC8A7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450370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Pennyn Adran">
    <p:spTree>
      <p:nvGrpSpPr>
        <p:cNvPr id="1" name=""/>
        <p:cNvGrpSpPr/>
        <p:nvPr/>
      </p:nvGrpSpPr>
      <p:grpSpPr>
        <a:xfrm>
          <a:off x="0" y="0"/>
          <a:ext cx="0" cy="0"/>
          <a:chOff x="0" y="0"/>
          <a:chExt cx="0" cy="0"/>
        </a:xfrm>
      </p:grpSpPr>
      <p:sp>
        <p:nvSpPr>
          <p:cNvPr id="2" name="Teitl 1"/>
          <p:cNvSpPr>
            <a:spLocks noGrp="1"/>
          </p:cNvSpPr>
          <p:nvPr>
            <p:ph type="title"/>
          </p:nvPr>
        </p:nvSpPr>
        <p:spPr>
          <a:xfrm>
            <a:off x="722313" y="4406900"/>
            <a:ext cx="7772400" cy="1362075"/>
          </a:xfrm>
        </p:spPr>
        <p:txBody>
          <a:bodyPr anchor="t"/>
          <a:lstStyle>
            <a:lvl1pPr algn="l">
              <a:defRPr sz="4000" b="1" cap="all"/>
            </a:lvl1pPr>
          </a:lstStyle>
          <a:p>
            <a:r>
              <a:rPr lang="cy-GB" smtClean="0"/>
              <a:t>Cliciwch i olygu arddull y Meistr teitl</a:t>
            </a:r>
            <a:endParaRPr lang="cy-GB"/>
          </a:p>
        </p:txBody>
      </p:sp>
      <p:sp>
        <p:nvSpPr>
          <p:cNvPr id="3" name="Dalfan Testun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cy-GB" smtClean="0"/>
              <a:t>Cliciwch i olygu arddulliau'r Meistr testun</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7F7A5AE3-218B-4FCE-BA93-1BCF2BDC7DC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6612080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au Gynnwys">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cy-GB" smtClean="0"/>
              <a:t>Cliciwch i olygu arddull y Meistr teitl</a:t>
            </a:r>
            <a:endParaRPr lang="cy-GB"/>
          </a:p>
        </p:txBody>
      </p:sp>
      <p:sp>
        <p:nvSpPr>
          <p:cNvPr id="3" name="Dalfan Cynnwys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Cliciwch i olygu arddulliau'r Meistr testun</a:t>
            </a:r>
          </a:p>
          <a:p>
            <a:pPr lvl="1"/>
            <a:r>
              <a:rPr lang="cy-GB" smtClean="0"/>
              <a:t>Ail lefel</a:t>
            </a:r>
          </a:p>
          <a:p>
            <a:pPr lvl="2"/>
            <a:r>
              <a:rPr lang="cy-GB" smtClean="0"/>
              <a:t>Trydydd lefel</a:t>
            </a:r>
          </a:p>
          <a:p>
            <a:pPr lvl="3"/>
            <a:r>
              <a:rPr lang="cy-GB" smtClean="0"/>
              <a:t>Pedwerydd lefel</a:t>
            </a:r>
          </a:p>
          <a:p>
            <a:pPr lvl="4"/>
            <a:r>
              <a:rPr lang="cy-GB" smtClean="0"/>
              <a:t>Pumed lefel</a:t>
            </a:r>
            <a:endParaRPr lang="cy-GB"/>
          </a:p>
        </p:txBody>
      </p:sp>
      <p:sp>
        <p:nvSpPr>
          <p:cNvPr id="4" name="Dalfan Cynnwys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Cliciwch i olygu arddulliau'r Meistr testun</a:t>
            </a:r>
          </a:p>
          <a:p>
            <a:pPr lvl="1"/>
            <a:r>
              <a:rPr lang="cy-GB" smtClean="0"/>
              <a:t>Ail lefel</a:t>
            </a:r>
          </a:p>
          <a:p>
            <a:pPr lvl="2"/>
            <a:r>
              <a:rPr lang="cy-GB" smtClean="0"/>
              <a:t>Trydydd lefel</a:t>
            </a:r>
          </a:p>
          <a:p>
            <a:pPr lvl="3"/>
            <a:r>
              <a:rPr lang="cy-GB" smtClean="0"/>
              <a:t>Pedwerydd lefel</a:t>
            </a:r>
          </a:p>
          <a:p>
            <a:pPr lvl="4"/>
            <a:r>
              <a:rPr lang="cy-GB" smtClean="0"/>
              <a:t>Pumed lefel</a:t>
            </a:r>
            <a:endParaRPr lang="cy-GB"/>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fld id="{5583B3C2-EC10-4F86-AACB-4A77E57128B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295252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ymhariaeth">
    <p:spTree>
      <p:nvGrpSpPr>
        <p:cNvPr id="1" name=""/>
        <p:cNvGrpSpPr/>
        <p:nvPr/>
      </p:nvGrpSpPr>
      <p:grpSpPr>
        <a:xfrm>
          <a:off x="0" y="0"/>
          <a:ext cx="0" cy="0"/>
          <a:chOff x="0" y="0"/>
          <a:chExt cx="0" cy="0"/>
        </a:xfrm>
      </p:grpSpPr>
      <p:sp>
        <p:nvSpPr>
          <p:cNvPr id="2" name="Teitl 1"/>
          <p:cNvSpPr>
            <a:spLocks noGrp="1"/>
          </p:cNvSpPr>
          <p:nvPr>
            <p:ph type="title"/>
          </p:nvPr>
        </p:nvSpPr>
        <p:spPr>
          <a:xfrm>
            <a:off x="457200" y="274638"/>
            <a:ext cx="8229600" cy="1143000"/>
          </a:xfrm>
        </p:spPr>
        <p:txBody>
          <a:bodyPr/>
          <a:lstStyle>
            <a:lvl1pPr>
              <a:defRPr/>
            </a:lvl1pPr>
          </a:lstStyle>
          <a:p>
            <a:r>
              <a:rPr lang="cy-GB" smtClean="0"/>
              <a:t>Cliciwch i olygu arddull y Meistr teitl</a:t>
            </a:r>
            <a:endParaRPr lang="cy-GB"/>
          </a:p>
        </p:txBody>
      </p:sp>
      <p:sp>
        <p:nvSpPr>
          <p:cNvPr id="3" name="Dalfan Testun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Cliciwch i olygu arddulliau'r Meistr testun</a:t>
            </a:r>
          </a:p>
        </p:txBody>
      </p:sp>
      <p:sp>
        <p:nvSpPr>
          <p:cNvPr id="4" name="Dalfan Cynnwys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Cliciwch i olygu arddulliau'r Meistr testun</a:t>
            </a:r>
          </a:p>
          <a:p>
            <a:pPr lvl="1"/>
            <a:r>
              <a:rPr lang="cy-GB" smtClean="0"/>
              <a:t>Ail lefel</a:t>
            </a:r>
          </a:p>
          <a:p>
            <a:pPr lvl="2"/>
            <a:r>
              <a:rPr lang="cy-GB" smtClean="0"/>
              <a:t>Trydydd lefel</a:t>
            </a:r>
          </a:p>
          <a:p>
            <a:pPr lvl="3"/>
            <a:r>
              <a:rPr lang="cy-GB" smtClean="0"/>
              <a:t>Pedwerydd lefel</a:t>
            </a:r>
          </a:p>
          <a:p>
            <a:pPr lvl="4"/>
            <a:r>
              <a:rPr lang="cy-GB" smtClean="0"/>
              <a:t>Pumed lefel</a:t>
            </a:r>
            <a:endParaRPr lang="cy-GB"/>
          </a:p>
        </p:txBody>
      </p:sp>
      <p:sp>
        <p:nvSpPr>
          <p:cNvPr id="5" name="Dalfan Testun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Cliciwch i olygu arddulliau'r Meistr testun</a:t>
            </a:r>
          </a:p>
        </p:txBody>
      </p:sp>
      <p:sp>
        <p:nvSpPr>
          <p:cNvPr id="6" name="Dalfan Cynnwys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Cliciwch i olygu arddulliau'r Meistr testun</a:t>
            </a:r>
          </a:p>
          <a:p>
            <a:pPr lvl="1"/>
            <a:r>
              <a:rPr lang="cy-GB" smtClean="0"/>
              <a:t>Ail lefel</a:t>
            </a:r>
          </a:p>
          <a:p>
            <a:pPr lvl="2"/>
            <a:r>
              <a:rPr lang="cy-GB" smtClean="0"/>
              <a:t>Trydydd lefel</a:t>
            </a:r>
          </a:p>
          <a:p>
            <a:pPr lvl="3"/>
            <a:r>
              <a:rPr lang="cy-GB" smtClean="0"/>
              <a:t>Pedwerydd lefel</a:t>
            </a:r>
          </a:p>
          <a:p>
            <a:pPr lvl="4"/>
            <a:r>
              <a:rPr lang="cy-GB" smtClean="0"/>
              <a:t>Pumed lefel</a:t>
            </a:r>
            <a:endParaRPr lang="cy-GB"/>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fld id="{D8FF4640-B239-44AF-8D9C-AEC5C576BD7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1727017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eitl yn Unig">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cy-GB" smtClean="0"/>
              <a:t>Cliciwch i olygu arddull y Meistr teitl</a:t>
            </a:r>
            <a:endParaRPr lang="cy-GB"/>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fld id="{ECE79024-0ECE-4476-9E19-20151D1ACDA2}"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802677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Gwag">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fld id="{5B1A9007-12EF-4914-9F51-62EFD71CA715}"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028854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ynnwys gyda Phennawd">
    <p:spTree>
      <p:nvGrpSpPr>
        <p:cNvPr id="1" name=""/>
        <p:cNvGrpSpPr/>
        <p:nvPr/>
      </p:nvGrpSpPr>
      <p:grpSpPr>
        <a:xfrm>
          <a:off x="0" y="0"/>
          <a:ext cx="0" cy="0"/>
          <a:chOff x="0" y="0"/>
          <a:chExt cx="0" cy="0"/>
        </a:xfrm>
      </p:grpSpPr>
      <p:sp>
        <p:nvSpPr>
          <p:cNvPr id="2" name="Teitl 1"/>
          <p:cNvSpPr>
            <a:spLocks noGrp="1"/>
          </p:cNvSpPr>
          <p:nvPr>
            <p:ph type="title"/>
          </p:nvPr>
        </p:nvSpPr>
        <p:spPr>
          <a:xfrm>
            <a:off x="457200" y="273050"/>
            <a:ext cx="3008313" cy="1162050"/>
          </a:xfrm>
        </p:spPr>
        <p:txBody>
          <a:bodyPr anchor="b"/>
          <a:lstStyle>
            <a:lvl1pPr algn="l">
              <a:defRPr sz="2000" b="1"/>
            </a:lvl1pPr>
          </a:lstStyle>
          <a:p>
            <a:r>
              <a:rPr lang="cy-GB" smtClean="0"/>
              <a:t>Cliciwch i olygu arddull y Meistr teitl</a:t>
            </a:r>
            <a:endParaRPr lang="cy-GB"/>
          </a:p>
        </p:txBody>
      </p:sp>
      <p:sp>
        <p:nvSpPr>
          <p:cNvPr id="3" name="Dalfan Cynnwys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y-GB" smtClean="0"/>
              <a:t>Cliciwch i olygu arddulliau'r Meistr testun</a:t>
            </a:r>
          </a:p>
          <a:p>
            <a:pPr lvl="1"/>
            <a:r>
              <a:rPr lang="cy-GB" smtClean="0"/>
              <a:t>Ail lefel</a:t>
            </a:r>
          </a:p>
          <a:p>
            <a:pPr lvl="2"/>
            <a:r>
              <a:rPr lang="cy-GB" smtClean="0"/>
              <a:t>Trydydd lefel</a:t>
            </a:r>
          </a:p>
          <a:p>
            <a:pPr lvl="3"/>
            <a:r>
              <a:rPr lang="cy-GB" smtClean="0"/>
              <a:t>Pedwerydd lefel</a:t>
            </a:r>
          </a:p>
          <a:p>
            <a:pPr lvl="4"/>
            <a:r>
              <a:rPr lang="cy-GB" smtClean="0"/>
              <a:t>Pumed lefel</a:t>
            </a:r>
            <a:endParaRPr lang="cy-GB"/>
          </a:p>
        </p:txBody>
      </p:sp>
      <p:sp>
        <p:nvSpPr>
          <p:cNvPr id="4" name="Dalfan Testun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Cliciwch i olygu arddulliau'r Meistr testun</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fld id="{0A4327A8-8D02-4C67-A735-7AE244D61DA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895457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Llun gyda Phennawd">
    <p:spTree>
      <p:nvGrpSpPr>
        <p:cNvPr id="1" name=""/>
        <p:cNvGrpSpPr/>
        <p:nvPr/>
      </p:nvGrpSpPr>
      <p:grpSpPr>
        <a:xfrm>
          <a:off x="0" y="0"/>
          <a:ext cx="0" cy="0"/>
          <a:chOff x="0" y="0"/>
          <a:chExt cx="0" cy="0"/>
        </a:xfrm>
      </p:grpSpPr>
      <p:sp>
        <p:nvSpPr>
          <p:cNvPr id="2" name="Teitl 1"/>
          <p:cNvSpPr>
            <a:spLocks noGrp="1"/>
          </p:cNvSpPr>
          <p:nvPr>
            <p:ph type="title"/>
          </p:nvPr>
        </p:nvSpPr>
        <p:spPr>
          <a:xfrm>
            <a:off x="1792288" y="4800600"/>
            <a:ext cx="5486400" cy="566738"/>
          </a:xfrm>
        </p:spPr>
        <p:txBody>
          <a:bodyPr anchor="b"/>
          <a:lstStyle>
            <a:lvl1pPr algn="l">
              <a:defRPr sz="2000" b="1"/>
            </a:lvl1pPr>
          </a:lstStyle>
          <a:p>
            <a:r>
              <a:rPr lang="cy-GB" smtClean="0"/>
              <a:t>Cliciwch i olygu arddull y Meistr teitl</a:t>
            </a:r>
            <a:endParaRPr lang="cy-GB"/>
          </a:p>
        </p:txBody>
      </p:sp>
      <p:sp>
        <p:nvSpPr>
          <p:cNvPr id="3" name="Dalfan Llun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y-GB" noProof="0" smtClean="0"/>
          </a:p>
        </p:txBody>
      </p:sp>
      <p:sp>
        <p:nvSpPr>
          <p:cNvPr id="4" name="Dalfan Testun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Cliciwch i olygu arddulliau'r Meistr testun</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fld id="{216DD606-6AAA-4E17-8432-365344EF167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3219120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eitl a Thestun Fertigol">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cy-GB" smtClean="0"/>
              <a:t>Cliciwch i olygu arddull y Meistr teitl</a:t>
            </a:r>
            <a:endParaRPr lang="cy-GB"/>
          </a:p>
        </p:txBody>
      </p:sp>
      <p:sp>
        <p:nvSpPr>
          <p:cNvPr id="3" name="Dalfan Testun ar i fyny 2"/>
          <p:cNvSpPr>
            <a:spLocks noGrp="1"/>
          </p:cNvSpPr>
          <p:nvPr>
            <p:ph type="body" orient="vert" idx="1"/>
          </p:nvPr>
        </p:nvSpPr>
        <p:spPr/>
        <p:txBody>
          <a:bodyPr vert="eaVert"/>
          <a:lstStyle/>
          <a:p>
            <a:pPr lvl="0"/>
            <a:r>
              <a:rPr lang="cy-GB" smtClean="0"/>
              <a:t>Cliciwch i olygu arddulliau'r Meistr testun</a:t>
            </a:r>
          </a:p>
          <a:p>
            <a:pPr lvl="1"/>
            <a:r>
              <a:rPr lang="cy-GB" smtClean="0"/>
              <a:t>Ail lefel</a:t>
            </a:r>
          </a:p>
          <a:p>
            <a:pPr lvl="2"/>
            <a:r>
              <a:rPr lang="cy-GB" smtClean="0"/>
              <a:t>Trydydd lefel</a:t>
            </a:r>
          </a:p>
          <a:p>
            <a:pPr lvl="3"/>
            <a:r>
              <a:rPr lang="cy-GB" smtClean="0"/>
              <a:t>Pedwerydd lefel</a:t>
            </a:r>
          </a:p>
          <a:p>
            <a:pPr lvl="4"/>
            <a:r>
              <a:rPr lang="cy-GB" smtClean="0"/>
              <a:t>Pumed lefel</a:t>
            </a:r>
            <a:endParaRPr lang="cy-GB"/>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8412ABE3-839C-483E-B882-85F845B80079}"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5318060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eitl Fertigol a Thestun">
    <p:spTree>
      <p:nvGrpSpPr>
        <p:cNvPr id="1" name=""/>
        <p:cNvGrpSpPr/>
        <p:nvPr/>
      </p:nvGrpSpPr>
      <p:grpSpPr>
        <a:xfrm>
          <a:off x="0" y="0"/>
          <a:ext cx="0" cy="0"/>
          <a:chOff x="0" y="0"/>
          <a:chExt cx="0" cy="0"/>
        </a:xfrm>
      </p:grpSpPr>
      <p:sp>
        <p:nvSpPr>
          <p:cNvPr id="2" name="Teitl Fertigol 1"/>
          <p:cNvSpPr>
            <a:spLocks noGrp="1"/>
          </p:cNvSpPr>
          <p:nvPr>
            <p:ph type="title" orient="vert"/>
          </p:nvPr>
        </p:nvSpPr>
        <p:spPr>
          <a:xfrm>
            <a:off x="6515100" y="609600"/>
            <a:ext cx="1943100" cy="5486400"/>
          </a:xfrm>
        </p:spPr>
        <p:txBody>
          <a:bodyPr vert="eaVert"/>
          <a:lstStyle/>
          <a:p>
            <a:r>
              <a:rPr lang="cy-GB" smtClean="0"/>
              <a:t>Cliciwch i olygu arddull y Meistr teitl</a:t>
            </a:r>
            <a:endParaRPr lang="cy-GB"/>
          </a:p>
        </p:txBody>
      </p:sp>
      <p:sp>
        <p:nvSpPr>
          <p:cNvPr id="3" name="Dalfan Testun ar i fyny 2"/>
          <p:cNvSpPr>
            <a:spLocks noGrp="1"/>
          </p:cNvSpPr>
          <p:nvPr>
            <p:ph type="body" orient="vert" idx="1"/>
          </p:nvPr>
        </p:nvSpPr>
        <p:spPr>
          <a:xfrm>
            <a:off x="685800" y="609600"/>
            <a:ext cx="5676900" cy="5486400"/>
          </a:xfrm>
        </p:spPr>
        <p:txBody>
          <a:bodyPr vert="eaVert"/>
          <a:lstStyle/>
          <a:p>
            <a:pPr lvl="0"/>
            <a:r>
              <a:rPr lang="cy-GB" smtClean="0"/>
              <a:t>Cliciwch i olygu arddulliau'r Meistr testun</a:t>
            </a:r>
          </a:p>
          <a:p>
            <a:pPr lvl="1"/>
            <a:r>
              <a:rPr lang="cy-GB" smtClean="0"/>
              <a:t>Ail lefel</a:t>
            </a:r>
          </a:p>
          <a:p>
            <a:pPr lvl="2"/>
            <a:r>
              <a:rPr lang="cy-GB" smtClean="0"/>
              <a:t>Trydydd lefel</a:t>
            </a:r>
          </a:p>
          <a:p>
            <a:pPr lvl="3"/>
            <a:r>
              <a:rPr lang="cy-GB" smtClean="0"/>
              <a:t>Pedwerydd lefel</a:t>
            </a:r>
          </a:p>
          <a:p>
            <a:pPr lvl="4"/>
            <a:r>
              <a:rPr lang="cy-GB" smtClean="0"/>
              <a:t>Pumed lefel</a:t>
            </a:r>
            <a:endParaRPr lang="cy-GB"/>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F555D85C-183D-4A8E-BB28-5B2ABF0FABD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2154816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p>
        </p:txBody>
      </p:sp>
      <p:sp>
        <p:nvSpPr>
          <p:cNvPr id="1027" name="Rectangle 3"/>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2"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Arial" charset="0"/>
                <a:ea typeface="ＭＳ Ｐゴシック" charset="0"/>
                <a:cs typeface="ＭＳ Ｐゴシック" charset="0"/>
              </a:defRPr>
            </a:lvl1pPr>
          </a:lstStyle>
          <a:p>
            <a:pPr eaLnBrk="0" fontAlgn="base" hangingPunct="0">
              <a:spcBef>
                <a:spcPct val="0"/>
              </a:spcBef>
              <a:spcAft>
                <a:spcPct val="0"/>
              </a:spcAft>
              <a:defRPr/>
            </a:pPr>
            <a:endParaRPr lang="en-US">
              <a:solidFill>
                <a:srgbClr val="000000"/>
              </a:solidFill>
            </a:endParaRPr>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Arial" charset="0"/>
                <a:ea typeface="ＭＳ Ｐゴシック" charset="0"/>
                <a:cs typeface="ＭＳ Ｐゴシック" charset="0"/>
              </a:defRPr>
            </a:lvl1pPr>
          </a:lstStyle>
          <a:p>
            <a:pPr eaLnBrk="0" fontAlgn="base" hangingPunct="0">
              <a:spcBef>
                <a:spcPct val="0"/>
              </a:spcBef>
              <a:spcAft>
                <a:spcPct val="0"/>
              </a:spcAft>
              <a:defRPr/>
            </a:pPr>
            <a:endParaRPr lang="en-US">
              <a:solidFill>
                <a:srgbClr val="000000"/>
              </a:solidFill>
            </a:endParaRPr>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Arial" pitchFamily="34" charset="0"/>
              </a:defRPr>
            </a:lvl1pPr>
          </a:lstStyle>
          <a:p>
            <a:pPr eaLnBrk="0" fontAlgn="base" hangingPunct="0">
              <a:spcBef>
                <a:spcPct val="0"/>
              </a:spcBef>
              <a:spcAft>
                <a:spcPct val="0"/>
              </a:spcAft>
            </a:pPr>
            <a:fld id="{18BD1F64-6B32-45EF-ADE2-BC6CC2811B8B}" type="slidenum">
              <a:rPr lang="en-US" altLang="en-US">
                <a:solidFill>
                  <a:srgbClr val="000000"/>
                </a:solidFill>
                <a:ea typeface="MS PGothic" pitchFamily="34" charset="-128"/>
              </a:rPr>
              <a:pPr eaLnBrk="0" fontAlgn="base" hangingPunct="0">
                <a:spcBef>
                  <a:spcPct val="0"/>
                </a:spcBef>
                <a:spcAft>
                  <a:spcPct val="0"/>
                </a:spcAft>
              </a:pPr>
              <a:t>‹#›</a:t>
            </a:fld>
            <a:endParaRPr lang="en-US" altLang="en-US">
              <a:solidFill>
                <a:srgbClr val="000000"/>
              </a:solidFill>
              <a:ea typeface="MS PGothic" pitchFamily="34" charset="-128"/>
            </a:endParaRPr>
          </a:p>
        </p:txBody>
      </p:sp>
      <p:pic>
        <p:nvPicPr>
          <p:cNvPr id="1031" name="Picture 2" descr="Slide-master-white2013.jpg"/>
          <p:cNvPicPr>
            <a:picLocks noChangeAspect="1"/>
          </p:cNvPicPr>
          <p:nvPr userDrawn="1"/>
        </p:nvPicPr>
        <p:blipFill>
          <a:blip r:embed="rId1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6117667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0" fontAlgn="base" hangingPunct="0">
        <a:spcBef>
          <a:spcPct val="0"/>
        </a:spcBef>
        <a:spcAft>
          <a:spcPct val="0"/>
        </a:spcAft>
        <a:defRPr sz="4400">
          <a:solidFill>
            <a:schemeClr val="tx2"/>
          </a:solidFill>
          <a:latin typeface="+mj-lt"/>
          <a:ea typeface="MS PGothic" pitchFamily="34" charset="-128"/>
          <a:cs typeface="ＭＳ Ｐゴシック" charset="0"/>
        </a:defRPr>
      </a:lvl1pPr>
      <a:lvl2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2pPr>
      <a:lvl3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3pPr>
      <a:lvl4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4pPr>
      <a:lvl5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S PGothic" pitchFamily="34" charset="-128"/>
          <a:cs typeface="ＭＳ Ｐゴシック" charset="0"/>
        </a:defRPr>
      </a:lvl1pPr>
      <a:lvl2pPr marL="742950" indent="-285750" algn="l" rtl="0" eaLnBrk="0" fontAlgn="base" hangingPunct="0">
        <a:spcBef>
          <a:spcPct val="20000"/>
        </a:spcBef>
        <a:spcAft>
          <a:spcPct val="0"/>
        </a:spcAft>
        <a:buChar char="–"/>
        <a:defRPr sz="2800">
          <a:solidFill>
            <a:schemeClr val="tx1"/>
          </a:solidFill>
          <a:latin typeface="+mn-lt"/>
          <a:ea typeface="MS PGothic" pitchFamily="34" charset="-128"/>
        </a:defRPr>
      </a:lvl2pPr>
      <a:lvl3pPr marL="1143000" indent="-228600" algn="l" rtl="0" eaLnBrk="0" fontAlgn="base" hangingPunct="0">
        <a:spcBef>
          <a:spcPct val="20000"/>
        </a:spcBef>
        <a:spcAft>
          <a:spcPct val="0"/>
        </a:spcAft>
        <a:buChar char="•"/>
        <a:defRPr sz="2400">
          <a:solidFill>
            <a:schemeClr val="tx1"/>
          </a:solidFill>
          <a:latin typeface="+mn-lt"/>
          <a:ea typeface="MS PGothic" pitchFamily="34" charset="-128"/>
        </a:defRPr>
      </a:lvl3pPr>
      <a:lvl4pPr marL="1600200" indent="-228600" algn="l" rtl="0" eaLnBrk="0" fontAlgn="base" hangingPunct="0">
        <a:spcBef>
          <a:spcPct val="20000"/>
        </a:spcBef>
        <a:spcAft>
          <a:spcPct val="0"/>
        </a:spcAft>
        <a:buChar char="–"/>
        <a:defRPr sz="2000">
          <a:solidFill>
            <a:schemeClr val="tx1"/>
          </a:solidFill>
          <a:latin typeface="+mn-lt"/>
          <a:ea typeface="MS PGothic" pitchFamily="34" charset="-128"/>
        </a:defRPr>
      </a:lvl4pPr>
      <a:lvl5pPr marL="2057400" indent="-228600" algn="l" rtl="0" eaLnBrk="0" fontAlgn="base" hangingPunct="0">
        <a:spcBef>
          <a:spcPct val="20000"/>
        </a:spcBef>
        <a:spcAft>
          <a:spcPct val="0"/>
        </a:spcAft>
        <a:buChar char="»"/>
        <a:defRPr sz="2000">
          <a:solidFill>
            <a:schemeClr val="tx1"/>
          </a:solidFill>
          <a:latin typeface="+mn-lt"/>
          <a:ea typeface="MS PGothic" pitchFamily="34" charset="-128"/>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p:bodyStyle>
    <p:other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5"/>
          <p:cNvSpPr>
            <a:spLocks noGrp="1"/>
          </p:cNvSpPr>
          <p:nvPr>
            <p:ph type="ctrTitle"/>
          </p:nvPr>
        </p:nvSpPr>
        <p:spPr>
          <a:xfrm>
            <a:off x="467544" y="1120370"/>
            <a:ext cx="8352928" cy="4241336"/>
          </a:xfrm>
        </p:spPr>
        <p:txBody>
          <a:bodyPr/>
          <a:lstStyle/>
          <a:p>
            <a:r>
              <a:rPr lang="en-US" altLang="en-US" dirty="0" smtClean="0"/>
              <a:t>Research Design and Analysis</a:t>
            </a:r>
            <a:br>
              <a:rPr lang="en-US" altLang="en-US" dirty="0" smtClean="0"/>
            </a:br>
            <a:r>
              <a:rPr lang="en-US" altLang="en-US" dirty="0" smtClean="0"/>
              <a:t/>
            </a:r>
            <a:br>
              <a:rPr lang="en-US" altLang="en-US" dirty="0" smtClean="0"/>
            </a:br>
            <a:r>
              <a:rPr lang="en-US" altLang="en-US" sz="3600" dirty="0"/>
              <a:t> </a:t>
            </a:r>
            <a:r>
              <a:rPr lang="en-US" altLang="en-US" sz="3600" dirty="0" smtClean="0"/>
              <a:t>Research Design choices and choosing appropriate measures.</a:t>
            </a:r>
            <a:br>
              <a:rPr lang="en-US" altLang="en-US" sz="3600" dirty="0" smtClean="0"/>
            </a:br>
            <a:r>
              <a:rPr lang="en-US" altLang="en-US" sz="3600" dirty="0" smtClean="0"/>
              <a:t/>
            </a:r>
            <a:br>
              <a:rPr lang="en-US" altLang="en-US" sz="3600" dirty="0" smtClean="0"/>
            </a:br>
            <a:r>
              <a:rPr lang="en-US" altLang="en-US" sz="3600" dirty="0"/>
              <a:t/>
            </a:r>
            <a:br>
              <a:rPr lang="en-US" altLang="en-US" sz="3600" dirty="0"/>
            </a:br>
            <a:r>
              <a:rPr lang="en-US" altLang="en-US" sz="3200" dirty="0" smtClean="0"/>
              <a:t>Dr. Kate Williams</a:t>
            </a:r>
            <a:endParaRPr lang="en-US" altLang="en-US" dirty="0" smtClean="0"/>
          </a:p>
        </p:txBody>
      </p:sp>
    </p:spTree>
    <p:extLst>
      <p:ext uri="{BB962C8B-B14F-4D97-AF65-F5344CB8AC3E}">
        <p14:creationId xmlns:p14="http://schemas.microsoft.com/office/powerpoint/2010/main" val="1806051762"/>
      </p:ext>
    </p:extLst>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69272"/>
            <a:ext cx="7772400" cy="745737"/>
          </a:xfrm>
        </p:spPr>
        <p:txBody>
          <a:bodyPr/>
          <a:lstStyle/>
          <a:p>
            <a:r>
              <a:rPr lang="en-GB" dirty="0" smtClean="0"/>
              <a:t>Essential Reading…</a:t>
            </a:r>
            <a:endParaRPr lang="en-GB" dirty="0"/>
          </a:p>
        </p:txBody>
      </p:sp>
      <p:sp>
        <p:nvSpPr>
          <p:cNvPr id="3" name="Content Placeholder 2"/>
          <p:cNvSpPr>
            <a:spLocks noGrp="1"/>
          </p:cNvSpPr>
          <p:nvPr>
            <p:ph idx="1"/>
          </p:nvPr>
        </p:nvSpPr>
        <p:spPr>
          <a:xfrm>
            <a:off x="367748" y="914399"/>
            <a:ext cx="8706677" cy="4015409"/>
          </a:xfrm>
          <a:solidFill>
            <a:schemeClr val="bg1"/>
          </a:solidFill>
        </p:spPr>
        <p:txBody>
          <a:bodyPr/>
          <a:lstStyle/>
          <a:p>
            <a:pPr marL="0" indent="0">
              <a:buNone/>
            </a:pPr>
            <a:r>
              <a:rPr lang="en-GB" sz="3000" dirty="0"/>
              <a:t>Brace, N., Kemp, R</a:t>
            </a:r>
            <a:r>
              <a:rPr lang="en-GB" sz="3000" dirty="0" smtClean="0"/>
              <a:t>., &amp; </a:t>
            </a:r>
            <a:r>
              <a:rPr lang="en-GB" sz="3000" dirty="0" err="1"/>
              <a:t>Snelgar</a:t>
            </a:r>
            <a:r>
              <a:rPr lang="en-GB" sz="3000" dirty="0"/>
              <a:t>, R. (2012). </a:t>
            </a:r>
            <a:r>
              <a:rPr lang="en-GB" sz="3000" dirty="0" smtClean="0"/>
              <a:t>	</a:t>
            </a:r>
            <a:r>
              <a:rPr lang="en-GB" sz="3000" i="1" dirty="0" smtClean="0"/>
              <a:t>SPSS 	for </a:t>
            </a:r>
            <a:r>
              <a:rPr lang="en-GB" sz="3000" i="1" dirty="0"/>
              <a:t>Psychologists</a:t>
            </a:r>
            <a:r>
              <a:rPr lang="en-GB" sz="3000" dirty="0"/>
              <a:t> (5</a:t>
            </a:r>
            <a:r>
              <a:rPr lang="en-GB" sz="3000" baseline="30000" dirty="0"/>
              <a:t>th</a:t>
            </a:r>
            <a:r>
              <a:rPr lang="en-GB" sz="3000" dirty="0"/>
              <a:t> ed.). Hants: </a:t>
            </a:r>
          </a:p>
          <a:p>
            <a:pPr marL="0" indent="0">
              <a:buNone/>
            </a:pPr>
            <a:r>
              <a:rPr lang="en-GB" sz="3000" dirty="0" smtClean="0"/>
              <a:t>	Palgrave </a:t>
            </a:r>
            <a:r>
              <a:rPr lang="en-GB" sz="3000" dirty="0"/>
              <a:t>Macmillan. </a:t>
            </a:r>
            <a:endParaRPr lang="en-GB" sz="3000" dirty="0" smtClean="0"/>
          </a:p>
          <a:p>
            <a:endParaRPr lang="en-GB" sz="1200" dirty="0" smtClean="0"/>
          </a:p>
          <a:p>
            <a:pPr marL="0" indent="0">
              <a:buNone/>
            </a:pPr>
            <a:r>
              <a:rPr lang="en-US" altLang="en-US" sz="3000" dirty="0" err="1"/>
              <a:t>Pallant</a:t>
            </a:r>
            <a:r>
              <a:rPr lang="en-US" altLang="en-US" sz="3000" dirty="0"/>
              <a:t>, J. (</a:t>
            </a:r>
            <a:r>
              <a:rPr lang="en-US" altLang="en-US" sz="3000" dirty="0" smtClean="0"/>
              <a:t>2010). </a:t>
            </a:r>
            <a:r>
              <a:rPr lang="en-US" altLang="en-US" sz="3000" i="1" dirty="0"/>
              <a:t>SPSS survival manual </a:t>
            </a:r>
            <a:r>
              <a:rPr lang="en-US" altLang="en-US" sz="3000" dirty="0" smtClean="0"/>
              <a:t>(4</a:t>
            </a:r>
            <a:r>
              <a:rPr lang="en-US" altLang="en-US" sz="3000" baseline="30000" dirty="0" smtClean="0"/>
              <a:t>th</a:t>
            </a:r>
            <a:r>
              <a:rPr lang="en-US" altLang="en-US" sz="3000" dirty="0" smtClean="0"/>
              <a:t> 	Ed</a:t>
            </a:r>
            <a:r>
              <a:rPr lang="en-US" altLang="en-US" sz="3000" dirty="0"/>
              <a:t>.). </a:t>
            </a:r>
            <a:r>
              <a:rPr lang="en-US" altLang="en-US" sz="3000" dirty="0" smtClean="0"/>
              <a:t>Open </a:t>
            </a:r>
            <a:r>
              <a:rPr lang="en-US" altLang="en-US" sz="3000" dirty="0"/>
              <a:t>University </a:t>
            </a:r>
            <a:r>
              <a:rPr lang="en-US" altLang="en-US" sz="3000" dirty="0" smtClean="0"/>
              <a:t>Press: McGraw-Hill.</a:t>
            </a:r>
            <a:endParaRPr lang="en-GB" altLang="en-US" sz="3000" dirty="0"/>
          </a:p>
          <a:p>
            <a:endParaRPr lang="en-GB" sz="1200" dirty="0" smtClean="0"/>
          </a:p>
          <a:p>
            <a:pPr marL="0" indent="0">
              <a:buNone/>
            </a:pPr>
            <a:r>
              <a:rPr lang="en-GB" sz="3000" dirty="0" err="1" smtClean="0"/>
              <a:t>Coolican</a:t>
            </a:r>
            <a:r>
              <a:rPr lang="en-GB" sz="3000" dirty="0"/>
              <a:t>, H. (2014). </a:t>
            </a:r>
            <a:r>
              <a:rPr lang="en-GB" sz="3000" i="1" dirty="0"/>
              <a:t>Research methods and </a:t>
            </a:r>
            <a:r>
              <a:rPr lang="en-GB" sz="3000" i="1" dirty="0" smtClean="0"/>
              <a:t>	statistics </a:t>
            </a:r>
            <a:r>
              <a:rPr lang="en-GB" sz="3000" i="1" dirty="0"/>
              <a:t>in psychology</a:t>
            </a:r>
            <a:r>
              <a:rPr lang="en-GB" sz="3000" dirty="0"/>
              <a:t>. London: Taylor &amp; </a:t>
            </a:r>
            <a:r>
              <a:rPr lang="en-GB" sz="3000" dirty="0" smtClean="0"/>
              <a:t>	Francis</a:t>
            </a:r>
            <a:r>
              <a:rPr lang="en-GB" sz="3000" dirty="0"/>
              <a:t>. </a:t>
            </a:r>
          </a:p>
          <a:p>
            <a:endParaRPr lang="en-GB" dirty="0"/>
          </a:p>
        </p:txBody>
      </p:sp>
    </p:spTree>
    <p:extLst>
      <p:ext uri="{BB962C8B-B14F-4D97-AF65-F5344CB8AC3E}">
        <p14:creationId xmlns:p14="http://schemas.microsoft.com/office/powerpoint/2010/main" val="3331624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par>
                                <p:cTn id="8" presetID="14" presetClass="entr" presetSubtype="1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4" presetClass="entr" presetSubtype="1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randombar(horizontal)">
                                      <p:cBhvr>
                                        <p:cTn id="15" dur="500"/>
                                        <p:tgtEl>
                                          <p:spTgt spid="3">
                                            <p:txEl>
                                              <p:pRg st="3" end="3"/>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4" presetClass="entr" presetSubtype="10" fill="hold" nodeType="clickEffect">
                                  <p:stCondLst>
                                    <p:cond delay="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0"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12643"/>
            <a:ext cx="7772400" cy="662609"/>
          </a:xfrm>
        </p:spPr>
        <p:txBody>
          <a:bodyPr/>
          <a:lstStyle/>
          <a:p>
            <a:r>
              <a:rPr lang="en-GB" dirty="0" smtClean="0"/>
              <a:t>Planning Research </a:t>
            </a:r>
            <a:endParaRPr lang="en-GB" dirty="0"/>
          </a:p>
        </p:txBody>
      </p:sp>
      <p:sp>
        <p:nvSpPr>
          <p:cNvPr id="3" name="Content Placeholder 2"/>
          <p:cNvSpPr>
            <a:spLocks noGrp="1"/>
          </p:cNvSpPr>
          <p:nvPr>
            <p:ph idx="1"/>
          </p:nvPr>
        </p:nvSpPr>
        <p:spPr>
          <a:xfrm>
            <a:off x="79514" y="884584"/>
            <a:ext cx="8835886" cy="5804452"/>
          </a:xfrm>
          <a:solidFill>
            <a:schemeClr val="bg1"/>
          </a:solidFill>
        </p:spPr>
        <p:txBody>
          <a:bodyPr/>
          <a:lstStyle/>
          <a:p>
            <a:pPr eaLnBrk="1" hangingPunct="1"/>
            <a:r>
              <a:rPr lang="en-GB" sz="2400" dirty="0" smtClean="0"/>
              <a:t>Thorough reading of literature related to area/topic of interest</a:t>
            </a:r>
          </a:p>
          <a:p>
            <a:pPr eaLnBrk="1" hangingPunct="1"/>
            <a:r>
              <a:rPr lang="en-GB" sz="2400" dirty="0" smtClean="0"/>
              <a:t>Discover aspect that has yet to be addressed or question that remains unanswered. </a:t>
            </a:r>
          </a:p>
          <a:p>
            <a:pPr eaLnBrk="1" hangingPunct="1"/>
            <a:r>
              <a:rPr lang="en-GB" sz="2400" dirty="0" smtClean="0"/>
              <a:t>Convert ideas into specific </a:t>
            </a:r>
            <a:r>
              <a:rPr lang="en-GB" sz="2400" dirty="0"/>
              <a:t>research </a:t>
            </a:r>
            <a:r>
              <a:rPr lang="en-GB" sz="2400" dirty="0" smtClean="0"/>
              <a:t>question and possible hypothesis </a:t>
            </a:r>
          </a:p>
          <a:p>
            <a:pPr eaLnBrk="1" hangingPunct="1"/>
            <a:r>
              <a:rPr lang="en-GB" sz="2400" dirty="0" smtClean="0"/>
              <a:t>Define </a:t>
            </a:r>
            <a:r>
              <a:rPr lang="en-GB" sz="2400" dirty="0"/>
              <a:t>and </a:t>
            </a:r>
            <a:r>
              <a:rPr lang="en-GB" sz="2400" dirty="0" smtClean="0"/>
              <a:t>measure/examine variables</a:t>
            </a:r>
          </a:p>
          <a:p>
            <a:pPr eaLnBrk="1" hangingPunct="1"/>
            <a:r>
              <a:rPr lang="en-GB" sz="2400" dirty="0" smtClean="0"/>
              <a:t>Select </a:t>
            </a:r>
            <a:r>
              <a:rPr lang="en-GB" sz="2400" dirty="0"/>
              <a:t>a strategy </a:t>
            </a:r>
            <a:r>
              <a:rPr lang="en-GB" sz="2400" dirty="0" smtClean="0"/>
              <a:t>and a study design</a:t>
            </a:r>
          </a:p>
          <a:p>
            <a:pPr eaLnBrk="1" hangingPunct="1"/>
            <a:r>
              <a:rPr lang="en-GB" sz="2400" dirty="0"/>
              <a:t>Identify </a:t>
            </a:r>
            <a:r>
              <a:rPr lang="en-GB" sz="2400" dirty="0" smtClean="0"/>
              <a:t>participants</a:t>
            </a:r>
          </a:p>
          <a:p>
            <a:pPr eaLnBrk="1" hangingPunct="1"/>
            <a:r>
              <a:rPr lang="en-GB" sz="2400" dirty="0" smtClean="0"/>
              <a:t>Prepare relevant materials and conduct the study</a:t>
            </a:r>
          </a:p>
          <a:p>
            <a:pPr eaLnBrk="1" hangingPunct="1"/>
            <a:r>
              <a:rPr lang="en-GB" sz="2400" dirty="0" smtClean="0"/>
              <a:t>Analyse data</a:t>
            </a:r>
          </a:p>
          <a:p>
            <a:pPr eaLnBrk="1" hangingPunct="1"/>
            <a:r>
              <a:rPr lang="en-GB" sz="2400" dirty="0" smtClean="0"/>
              <a:t>Evaluate and report findings</a:t>
            </a:r>
          </a:p>
          <a:p>
            <a:pPr eaLnBrk="1" hangingPunct="1"/>
            <a:r>
              <a:rPr lang="en-GB" sz="2400" dirty="0" smtClean="0"/>
              <a:t>Refine </a:t>
            </a:r>
            <a:r>
              <a:rPr lang="en-GB" sz="2400" dirty="0"/>
              <a:t>or reformulate hypothesis</a:t>
            </a:r>
          </a:p>
          <a:p>
            <a:endParaRPr lang="en-GB" dirty="0"/>
          </a:p>
        </p:txBody>
      </p:sp>
    </p:spTree>
    <p:extLst>
      <p:ext uri="{BB962C8B-B14F-4D97-AF65-F5344CB8AC3E}">
        <p14:creationId xmlns:p14="http://schemas.microsoft.com/office/powerpoint/2010/main" val="39945571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randombar(horizontal)">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randombar(horizontal)">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randombar(horizontal)">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4" presetClass="entr" presetSubtype="10"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randombar(horizontal)">
                                      <p:cBhvr>
                                        <p:cTn id="47" dur="5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4" presetClass="entr" presetSubtype="10" fill="hold"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randombar(horizontal)">
                                      <p:cBhvr>
                                        <p:cTn id="52"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96289" y="152400"/>
            <a:ext cx="6151418" cy="1143000"/>
          </a:xfrm>
          <a:solidFill>
            <a:schemeClr val="bg1"/>
          </a:solidFill>
        </p:spPr>
        <p:txBody>
          <a:bodyPr/>
          <a:lstStyle/>
          <a:p>
            <a:r>
              <a:rPr lang="en-GB" sz="3600" dirty="0" smtClean="0"/>
              <a:t>Understanding Design choices in Research</a:t>
            </a:r>
            <a:endParaRPr lang="en-GB" sz="3600" dirty="0"/>
          </a:p>
        </p:txBody>
      </p:sp>
      <p:sp>
        <p:nvSpPr>
          <p:cNvPr id="3" name="Content Placeholder 2"/>
          <p:cNvSpPr>
            <a:spLocks noGrp="1"/>
          </p:cNvSpPr>
          <p:nvPr>
            <p:ph idx="1"/>
          </p:nvPr>
        </p:nvSpPr>
        <p:spPr>
          <a:xfrm>
            <a:off x="83125" y="1441174"/>
            <a:ext cx="8977745" cy="3717236"/>
          </a:xfrm>
          <a:solidFill>
            <a:schemeClr val="bg1"/>
          </a:solidFill>
        </p:spPr>
        <p:txBody>
          <a:bodyPr/>
          <a:lstStyle/>
          <a:p>
            <a:r>
              <a:rPr lang="en-GB" sz="2800" dirty="0"/>
              <a:t>Study design choices need to be considered carefully</a:t>
            </a:r>
          </a:p>
          <a:p>
            <a:pPr marL="0" indent="0">
              <a:buNone/>
            </a:pPr>
            <a:endParaRPr lang="en-GB" sz="1200" dirty="0"/>
          </a:p>
          <a:p>
            <a:r>
              <a:rPr lang="en-GB" sz="2800" dirty="0"/>
              <a:t>Choice of variables should be based on appropriate theory and/or empirical evidence</a:t>
            </a:r>
          </a:p>
          <a:p>
            <a:pPr marL="0" indent="0">
              <a:buNone/>
            </a:pPr>
            <a:endParaRPr lang="en-GB" sz="1200" dirty="0"/>
          </a:p>
          <a:p>
            <a:r>
              <a:rPr lang="en-GB" sz="2800" dirty="0"/>
              <a:t>Need to think carefully about the type of data you need to collect </a:t>
            </a:r>
            <a:r>
              <a:rPr lang="en-GB" sz="2800" dirty="0">
                <a:solidFill>
                  <a:schemeClr val="accent6">
                    <a:lumMod val="60000"/>
                    <a:lumOff val="40000"/>
                  </a:schemeClr>
                </a:solidFill>
              </a:rPr>
              <a:t>BEFORE</a:t>
            </a:r>
            <a:r>
              <a:rPr lang="en-GB" sz="2800" dirty="0"/>
              <a:t> you collect it </a:t>
            </a:r>
          </a:p>
          <a:p>
            <a:pPr marL="0" indent="0">
              <a:buNone/>
            </a:pPr>
            <a:endParaRPr lang="en-GB" dirty="0"/>
          </a:p>
        </p:txBody>
      </p:sp>
    </p:spTree>
    <p:extLst>
      <p:ext uri="{BB962C8B-B14F-4D97-AF65-F5344CB8AC3E}">
        <p14:creationId xmlns:p14="http://schemas.microsoft.com/office/powerpoint/2010/main" val="217678246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116632"/>
            <a:ext cx="7772400" cy="864096"/>
          </a:xfrm>
        </p:spPr>
        <p:txBody>
          <a:bodyPr/>
          <a:lstStyle/>
          <a:p>
            <a:r>
              <a:rPr lang="en-GB" sz="4000" dirty="0" smtClean="0"/>
              <a:t>Hypotheses</a:t>
            </a:r>
            <a:endParaRPr lang="en-GB" sz="4000" dirty="0"/>
          </a:p>
        </p:txBody>
      </p:sp>
      <p:sp>
        <p:nvSpPr>
          <p:cNvPr id="3" name="Content Placeholder 2"/>
          <p:cNvSpPr>
            <a:spLocks noGrp="1"/>
          </p:cNvSpPr>
          <p:nvPr>
            <p:ph idx="1"/>
          </p:nvPr>
        </p:nvSpPr>
        <p:spPr>
          <a:xfrm>
            <a:off x="149087" y="1124744"/>
            <a:ext cx="8815401" cy="4242386"/>
          </a:xfrm>
          <a:solidFill>
            <a:schemeClr val="bg1"/>
          </a:solidFill>
        </p:spPr>
        <p:txBody>
          <a:bodyPr/>
          <a:lstStyle/>
          <a:p>
            <a:r>
              <a:rPr lang="en-GB" sz="2800" dirty="0" smtClean="0"/>
              <a:t>A prediction about the outcome of the research.</a:t>
            </a:r>
          </a:p>
          <a:p>
            <a:pPr marL="0" indent="0">
              <a:buNone/>
            </a:pPr>
            <a:endParaRPr lang="en-GB" sz="1600" dirty="0" smtClean="0"/>
          </a:p>
          <a:p>
            <a:r>
              <a:rPr lang="en-GB" sz="2800" b="1" dirty="0" smtClean="0"/>
              <a:t>One-tailed</a:t>
            </a:r>
            <a:r>
              <a:rPr lang="en-GB" sz="2800" b="1" dirty="0"/>
              <a:t>:</a:t>
            </a:r>
            <a:r>
              <a:rPr lang="en-GB" sz="2800" dirty="0"/>
              <a:t> makes a prediction regarding both the presence of an effect </a:t>
            </a:r>
            <a:r>
              <a:rPr lang="en-GB" sz="2800" b="1" i="1" dirty="0" smtClean="0"/>
              <a:t>and</a:t>
            </a:r>
            <a:r>
              <a:rPr lang="en-GB" sz="2800" dirty="0" smtClean="0"/>
              <a:t> </a:t>
            </a:r>
            <a:r>
              <a:rPr lang="en-GB" sz="2800" dirty="0"/>
              <a:t>the direction of this effect</a:t>
            </a:r>
            <a:r>
              <a:rPr lang="en-GB" sz="2800" dirty="0" smtClean="0"/>
              <a:t>.</a:t>
            </a:r>
            <a:endParaRPr lang="en-GB" sz="2800" dirty="0"/>
          </a:p>
          <a:p>
            <a:r>
              <a:rPr lang="en-GB" sz="2800" b="1" dirty="0"/>
              <a:t>Two-tailed:</a:t>
            </a:r>
            <a:r>
              <a:rPr lang="en-GB" sz="2800" dirty="0"/>
              <a:t> only predicts the presence of an effect, not its direction. </a:t>
            </a:r>
            <a:endParaRPr lang="en-GB" sz="2800" dirty="0" smtClean="0"/>
          </a:p>
          <a:p>
            <a:r>
              <a:rPr lang="en-GB" sz="2800" b="1" dirty="0" smtClean="0"/>
              <a:t>Null:</a:t>
            </a:r>
            <a:r>
              <a:rPr lang="en-GB" sz="2800" dirty="0" smtClean="0"/>
              <a:t> predicts </a:t>
            </a:r>
            <a:r>
              <a:rPr lang="en-GB" sz="2800" dirty="0"/>
              <a:t>a possibility that there will be </a:t>
            </a:r>
            <a:r>
              <a:rPr lang="en-GB" sz="2800" b="1" i="1" dirty="0"/>
              <a:t>no</a:t>
            </a:r>
            <a:r>
              <a:rPr lang="en-GB" sz="2800" dirty="0"/>
              <a:t> effect or association between variables.</a:t>
            </a:r>
          </a:p>
          <a:p>
            <a:endParaRPr lang="en-GB" sz="2800" dirty="0"/>
          </a:p>
          <a:p>
            <a:endParaRPr lang="en-GB" sz="2800" dirty="0" smtClean="0"/>
          </a:p>
        </p:txBody>
      </p:sp>
    </p:spTree>
    <p:extLst>
      <p:ext uri="{BB962C8B-B14F-4D97-AF65-F5344CB8AC3E}">
        <p14:creationId xmlns:p14="http://schemas.microsoft.com/office/powerpoint/2010/main" val="324893745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620688"/>
            <a:ext cx="8229600" cy="1143000"/>
          </a:xfrm>
        </p:spPr>
        <p:txBody>
          <a:bodyPr>
            <a:normAutofit fontScale="90000"/>
          </a:bodyPr>
          <a:lstStyle/>
          <a:p>
            <a:r>
              <a:rPr lang="en-GB" dirty="0" smtClean="0"/>
              <a:t>Different  types of research: </a:t>
            </a:r>
            <a:br>
              <a:rPr lang="en-GB" dirty="0" smtClean="0"/>
            </a:br>
            <a:r>
              <a:rPr lang="en-GB" dirty="0"/>
              <a:t/>
            </a:r>
            <a:br>
              <a:rPr lang="en-GB" dirty="0"/>
            </a:br>
            <a:endParaRPr lang="en-GB" dirty="0"/>
          </a:p>
        </p:txBody>
      </p:sp>
      <p:sp>
        <p:nvSpPr>
          <p:cNvPr id="3" name="Content Placeholder 2"/>
          <p:cNvSpPr>
            <a:spLocks noGrp="1"/>
          </p:cNvSpPr>
          <p:nvPr>
            <p:ph idx="1"/>
          </p:nvPr>
        </p:nvSpPr>
        <p:spPr>
          <a:xfrm>
            <a:off x="993912" y="1340768"/>
            <a:ext cx="7631223" cy="5001419"/>
          </a:xfrm>
        </p:spPr>
        <p:txBody>
          <a:bodyPr/>
          <a:lstStyle/>
          <a:p>
            <a:r>
              <a:rPr lang="en-GB" dirty="0" smtClean="0"/>
              <a:t>Basic versus applied research </a:t>
            </a:r>
          </a:p>
          <a:p>
            <a:endParaRPr lang="en-GB" dirty="0" smtClean="0"/>
          </a:p>
          <a:p>
            <a:r>
              <a:rPr lang="en-GB" dirty="0" smtClean="0"/>
              <a:t>Qualitative versus quantitative </a:t>
            </a:r>
          </a:p>
          <a:p>
            <a:endParaRPr lang="en-GB" dirty="0" smtClean="0"/>
          </a:p>
          <a:p>
            <a:r>
              <a:rPr lang="en-GB" dirty="0" smtClean="0"/>
              <a:t>Experimental versus non-experimental </a:t>
            </a:r>
            <a:endParaRPr lang="en-GB" dirty="0"/>
          </a:p>
        </p:txBody>
      </p:sp>
    </p:spTree>
    <p:extLst>
      <p:ext uri="{BB962C8B-B14F-4D97-AF65-F5344CB8AC3E}">
        <p14:creationId xmlns:p14="http://schemas.microsoft.com/office/powerpoint/2010/main" val="306043582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0263" y="95251"/>
            <a:ext cx="7772400" cy="1143000"/>
          </a:xfrm>
        </p:spPr>
        <p:txBody>
          <a:bodyPr/>
          <a:lstStyle/>
          <a:p>
            <a:pPr>
              <a:defRPr/>
            </a:pPr>
            <a:r>
              <a:rPr lang="en-GB" sz="4000" dirty="0" smtClean="0"/>
              <a:t>Review – Different Types of Data</a:t>
            </a:r>
            <a:endParaRPr lang="en-GB" sz="4000" dirty="0"/>
          </a:p>
        </p:txBody>
      </p:sp>
      <p:sp>
        <p:nvSpPr>
          <p:cNvPr id="10243" name="Content Placeholder 2"/>
          <p:cNvSpPr>
            <a:spLocks noGrp="1"/>
          </p:cNvSpPr>
          <p:nvPr>
            <p:ph idx="1"/>
          </p:nvPr>
        </p:nvSpPr>
        <p:spPr>
          <a:xfrm>
            <a:off x="830263" y="1444653"/>
            <a:ext cx="2819400" cy="1655763"/>
          </a:xfrm>
        </p:spPr>
        <p:txBody>
          <a:bodyPr/>
          <a:lstStyle/>
          <a:p>
            <a:pPr>
              <a:buFont typeface="Wingdings 2" pitchFamily="18" charset="2"/>
              <a:buNone/>
            </a:pPr>
            <a:r>
              <a:rPr lang="en-GB" dirty="0" smtClean="0"/>
              <a:t>Qualitative </a:t>
            </a:r>
          </a:p>
        </p:txBody>
      </p:sp>
      <p:cxnSp>
        <p:nvCxnSpPr>
          <p:cNvPr id="5" name="Straight Arrow Connector 4"/>
          <p:cNvCxnSpPr/>
          <p:nvPr/>
        </p:nvCxnSpPr>
        <p:spPr>
          <a:xfrm rot="5400000">
            <a:off x="1434364" y="2631310"/>
            <a:ext cx="936625" cy="1588"/>
          </a:xfrm>
          <a:prstGeom prst="straightConnector1">
            <a:avLst/>
          </a:prstGeom>
          <a:ln w="38100">
            <a:solidFill>
              <a:schemeClr val="accent2"/>
            </a:solidFill>
            <a:tailEnd type="arrow"/>
          </a:ln>
        </p:spPr>
        <p:style>
          <a:lnRef idx="1">
            <a:schemeClr val="accent1"/>
          </a:lnRef>
          <a:fillRef idx="0">
            <a:schemeClr val="accent1"/>
          </a:fillRef>
          <a:effectRef idx="0">
            <a:schemeClr val="accent1"/>
          </a:effectRef>
          <a:fontRef idx="minor">
            <a:schemeClr val="tx1"/>
          </a:fontRef>
        </p:style>
      </p:cxnSp>
      <p:sp>
        <p:nvSpPr>
          <p:cNvPr id="6" name="Content Placeholder 2"/>
          <p:cNvSpPr txBox="1">
            <a:spLocks/>
          </p:cNvSpPr>
          <p:nvPr/>
        </p:nvSpPr>
        <p:spPr bwMode="auto">
          <a:xfrm>
            <a:off x="5389794" y="1444654"/>
            <a:ext cx="2817812" cy="1655763"/>
          </a:xfrm>
          <a:prstGeom prst="rect">
            <a:avLst/>
          </a:prstGeom>
          <a:noFill/>
          <a:ln w="9525">
            <a:noFill/>
            <a:miter lim="800000"/>
            <a:headEnd/>
            <a:tailEnd/>
          </a:ln>
        </p:spPr>
        <p:txBody>
          <a:bodyPr lIns="54864" tIns="91440"/>
          <a:lstStyle/>
          <a:p>
            <a:pPr marL="438150" indent="-319088" algn="l" eaLnBrk="0" hangingPunct="0">
              <a:buClr>
                <a:schemeClr val="accent1"/>
              </a:buClr>
              <a:buSzPct val="80000"/>
              <a:buFont typeface="Wingdings 2" pitchFamily="18" charset="2"/>
              <a:buNone/>
              <a:defRPr/>
            </a:pPr>
            <a:r>
              <a:rPr lang="en-GB" sz="3200" dirty="0">
                <a:latin typeface="+mn-lt"/>
                <a:cs typeface="+mn-cs"/>
              </a:rPr>
              <a:t>Quantitative </a:t>
            </a:r>
          </a:p>
        </p:txBody>
      </p:sp>
      <p:cxnSp>
        <p:nvCxnSpPr>
          <p:cNvPr id="7" name="Straight Arrow Connector 6"/>
          <p:cNvCxnSpPr/>
          <p:nvPr/>
        </p:nvCxnSpPr>
        <p:spPr>
          <a:xfrm rot="5400000">
            <a:off x="6330387" y="2838508"/>
            <a:ext cx="935038" cy="1587"/>
          </a:xfrm>
          <a:prstGeom prst="straightConnector1">
            <a:avLst/>
          </a:prstGeom>
          <a:ln w="38100">
            <a:solidFill>
              <a:schemeClr val="accent2"/>
            </a:solidFill>
            <a:tailEnd type="arrow"/>
          </a:ln>
        </p:spPr>
        <p:style>
          <a:lnRef idx="1">
            <a:schemeClr val="accent1"/>
          </a:lnRef>
          <a:fillRef idx="0">
            <a:schemeClr val="accent1"/>
          </a:fillRef>
          <a:effectRef idx="0">
            <a:schemeClr val="accent1"/>
          </a:effectRef>
          <a:fontRef idx="minor">
            <a:schemeClr val="tx1"/>
          </a:fontRef>
        </p:style>
      </p:cxnSp>
      <p:sp>
        <p:nvSpPr>
          <p:cNvPr id="10247" name="TextBox 7"/>
          <p:cNvSpPr txBox="1">
            <a:spLocks noChangeArrowheads="1"/>
          </p:cNvSpPr>
          <p:nvPr/>
        </p:nvSpPr>
        <p:spPr bwMode="auto">
          <a:xfrm>
            <a:off x="336551" y="3426749"/>
            <a:ext cx="3313112" cy="460375"/>
          </a:xfrm>
          <a:prstGeom prst="rect">
            <a:avLst/>
          </a:prstGeom>
          <a:noFill/>
          <a:ln w="28575">
            <a:solidFill>
              <a:schemeClr val="accent2"/>
            </a:solidFill>
            <a:miter lim="800000"/>
            <a:headEnd/>
            <a:tailEnd/>
          </a:ln>
        </p:spPr>
        <p:txBody>
          <a:bodyPr>
            <a:spAutoFit/>
          </a:bodyPr>
          <a:lstStyle/>
          <a:p>
            <a:r>
              <a:rPr lang="en-GB" sz="2400"/>
              <a:t>Free text/words </a:t>
            </a:r>
          </a:p>
        </p:txBody>
      </p:sp>
      <p:sp>
        <p:nvSpPr>
          <p:cNvPr id="10248" name="TextBox 8"/>
          <p:cNvSpPr txBox="1">
            <a:spLocks noChangeArrowheads="1"/>
          </p:cNvSpPr>
          <p:nvPr/>
        </p:nvSpPr>
        <p:spPr bwMode="auto">
          <a:xfrm>
            <a:off x="4636524" y="3426749"/>
            <a:ext cx="4321175" cy="2308225"/>
          </a:xfrm>
          <a:prstGeom prst="rect">
            <a:avLst/>
          </a:prstGeom>
          <a:solidFill>
            <a:schemeClr val="bg1"/>
          </a:solidFill>
          <a:ln w="28575">
            <a:solidFill>
              <a:schemeClr val="accent2"/>
            </a:solidFill>
            <a:miter lim="800000"/>
            <a:headEnd/>
            <a:tailEnd/>
          </a:ln>
        </p:spPr>
        <p:txBody>
          <a:bodyPr>
            <a:spAutoFit/>
          </a:bodyPr>
          <a:lstStyle/>
          <a:p>
            <a:r>
              <a:rPr lang="en-GB" sz="2400"/>
              <a:t>Numbers </a:t>
            </a:r>
          </a:p>
          <a:p>
            <a:endParaRPr lang="en-GB" sz="2400"/>
          </a:p>
          <a:p>
            <a:r>
              <a:rPr lang="en-GB" sz="2400"/>
              <a:t>Categories / Continuous</a:t>
            </a:r>
          </a:p>
          <a:p>
            <a:endParaRPr lang="en-GB" sz="2400"/>
          </a:p>
          <a:p>
            <a:r>
              <a:rPr lang="en-GB" sz="2400"/>
              <a:t>Nominal, Ordinal, Ratio, Interval</a:t>
            </a:r>
          </a:p>
        </p:txBody>
      </p:sp>
    </p:spTree>
    <p:extLst>
      <p:ext uri="{BB962C8B-B14F-4D97-AF65-F5344CB8AC3E}">
        <p14:creationId xmlns:p14="http://schemas.microsoft.com/office/powerpoint/2010/main" val="354820229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body" idx="1"/>
          </p:nvPr>
        </p:nvSpPr>
        <p:spPr>
          <a:xfrm>
            <a:off x="182880" y="332656"/>
            <a:ext cx="8844742" cy="4862799"/>
          </a:xfrm>
          <a:solidFill>
            <a:schemeClr val="bg1"/>
          </a:solidFill>
        </p:spPr>
        <p:txBody>
          <a:bodyPr/>
          <a:lstStyle/>
          <a:p>
            <a:pPr algn="ctr" eaLnBrk="1" hangingPunct="1">
              <a:lnSpc>
                <a:spcPct val="90000"/>
              </a:lnSpc>
              <a:buFontTx/>
              <a:buNone/>
            </a:pPr>
            <a:r>
              <a:rPr lang="en-GB" b="1" dirty="0" smtClean="0"/>
              <a:t>Qualitative versus Quantitative Research </a:t>
            </a:r>
            <a:endParaRPr lang="en-GB" sz="2000" dirty="0" smtClean="0"/>
          </a:p>
          <a:p>
            <a:pPr lvl="1" eaLnBrk="1" hangingPunct="1">
              <a:lnSpc>
                <a:spcPct val="90000"/>
              </a:lnSpc>
              <a:buFontTx/>
              <a:buNone/>
            </a:pPr>
            <a:endParaRPr lang="en-GB" sz="2000" dirty="0" smtClean="0"/>
          </a:p>
          <a:p>
            <a:pPr eaLnBrk="1" hangingPunct="1">
              <a:lnSpc>
                <a:spcPct val="90000"/>
              </a:lnSpc>
              <a:buFontTx/>
              <a:buNone/>
            </a:pPr>
            <a:r>
              <a:rPr lang="en-GB" sz="2800" dirty="0" smtClean="0"/>
              <a:t>Quantitative research:</a:t>
            </a:r>
          </a:p>
          <a:p>
            <a:pPr lvl="1" eaLnBrk="1" hangingPunct="1">
              <a:lnSpc>
                <a:spcPct val="90000"/>
              </a:lnSpc>
            </a:pPr>
            <a:r>
              <a:rPr lang="en-GB" sz="2400" dirty="0" smtClean="0"/>
              <a:t>We are not really interested in the sample that we study – we are interested in the target population </a:t>
            </a:r>
          </a:p>
          <a:p>
            <a:pPr lvl="1" eaLnBrk="1" hangingPunct="1">
              <a:lnSpc>
                <a:spcPct val="90000"/>
              </a:lnSpc>
            </a:pPr>
            <a:r>
              <a:rPr lang="en-GB" sz="2400" dirty="0" smtClean="0"/>
              <a:t>Ability to generalise results to target population</a:t>
            </a:r>
          </a:p>
          <a:p>
            <a:pPr lvl="1" eaLnBrk="1" hangingPunct="1">
              <a:lnSpc>
                <a:spcPct val="90000"/>
              </a:lnSpc>
              <a:buFontTx/>
              <a:buNone/>
            </a:pPr>
            <a:endParaRPr lang="en-GB" sz="2400" dirty="0"/>
          </a:p>
          <a:p>
            <a:pPr eaLnBrk="1" hangingPunct="1">
              <a:lnSpc>
                <a:spcPct val="90000"/>
              </a:lnSpc>
              <a:buFontTx/>
              <a:buNone/>
            </a:pPr>
            <a:r>
              <a:rPr lang="en-GB" sz="2800" dirty="0" smtClean="0"/>
              <a:t>Qualitative research:</a:t>
            </a:r>
          </a:p>
          <a:p>
            <a:pPr lvl="1" eaLnBrk="1" hangingPunct="1">
              <a:lnSpc>
                <a:spcPct val="90000"/>
              </a:lnSpc>
              <a:buFontTx/>
              <a:buChar char="-"/>
            </a:pPr>
            <a:r>
              <a:rPr lang="en-GB" sz="2400" dirty="0" smtClean="0"/>
              <a:t>Interested in the specific experiences of our sample -  the “real-life-world” of our participants</a:t>
            </a:r>
          </a:p>
          <a:p>
            <a:pPr lvl="1" eaLnBrk="1" hangingPunct="1">
              <a:lnSpc>
                <a:spcPct val="90000"/>
              </a:lnSpc>
              <a:buFontTx/>
              <a:buChar char="-"/>
            </a:pPr>
            <a:r>
              <a:rPr lang="en-GB" sz="2400" dirty="0" smtClean="0"/>
              <a:t>Do not attempt to generalise to larger populations</a:t>
            </a:r>
          </a:p>
          <a:p>
            <a:pPr lvl="1" eaLnBrk="1" hangingPunct="1">
              <a:lnSpc>
                <a:spcPct val="90000"/>
              </a:lnSpc>
              <a:buFontTx/>
              <a:buChar char="-"/>
            </a:pPr>
            <a:endParaRPr lang="en-GB" sz="2000" dirty="0" smtClean="0"/>
          </a:p>
          <a:p>
            <a:pPr lvl="1" eaLnBrk="1" hangingPunct="1">
              <a:lnSpc>
                <a:spcPct val="90000"/>
              </a:lnSpc>
              <a:buFontTx/>
              <a:buChar char="-"/>
            </a:pPr>
            <a:endParaRPr lang="en-GB" sz="2000" dirty="0" smtClean="0"/>
          </a:p>
          <a:p>
            <a:pPr lvl="1" eaLnBrk="1" hangingPunct="1">
              <a:lnSpc>
                <a:spcPct val="90000"/>
              </a:lnSpc>
            </a:pPr>
            <a:endParaRPr lang="en-GB" sz="2000" dirty="0" smtClean="0"/>
          </a:p>
          <a:p>
            <a:pPr lvl="1" eaLnBrk="1" hangingPunct="1">
              <a:lnSpc>
                <a:spcPct val="90000"/>
              </a:lnSpc>
            </a:pPr>
            <a:endParaRPr lang="en-GB" sz="1200" dirty="0" smtClean="0"/>
          </a:p>
        </p:txBody>
      </p:sp>
    </p:spTree>
    <p:extLst>
      <p:ext uri="{BB962C8B-B14F-4D97-AF65-F5344CB8AC3E}">
        <p14:creationId xmlns:p14="http://schemas.microsoft.com/office/powerpoint/2010/main" val="175040394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2199861"/>
            <a:ext cx="7772400" cy="1143000"/>
          </a:xfrm>
        </p:spPr>
        <p:txBody>
          <a:bodyPr/>
          <a:lstStyle/>
          <a:p>
            <a:r>
              <a:rPr lang="en-GB" dirty="0" smtClean="0"/>
              <a:t>Quantitative Research</a:t>
            </a:r>
            <a:endParaRPr lang="en-GB" dirty="0"/>
          </a:p>
        </p:txBody>
      </p:sp>
    </p:spTree>
    <p:extLst>
      <p:ext uri="{BB962C8B-B14F-4D97-AF65-F5344CB8AC3E}">
        <p14:creationId xmlns:p14="http://schemas.microsoft.com/office/powerpoint/2010/main" val="109590407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850" y="0"/>
            <a:ext cx="8229600" cy="874643"/>
          </a:xfrm>
        </p:spPr>
        <p:txBody>
          <a:bodyPr/>
          <a:lstStyle/>
          <a:p>
            <a:pPr>
              <a:defRPr/>
            </a:pPr>
            <a:r>
              <a:rPr lang="en-GB" sz="4000" dirty="0" smtClean="0"/>
              <a:t>Types of data</a:t>
            </a:r>
            <a:endParaRPr lang="en-GB" sz="4000" dirty="0"/>
          </a:p>
        </p:txBody>
      </p:sp>
      <p:sp>
        <p:nvSpPr>
          <p:cNvPr id="3" name="Content Placeholder 2"/>
          <p:cNvSpPr>
            <a:spLocks noGrp="1"/>
          </p:cNvSpPr>
          <p:nvPr>
            <p:ph idx="1"/>
          </p:nvPr>
        </p:nvSpPr>
        <p:spPr>
          <a:xfrm>
            <a:off x="99390" y="796928"/>
            <a:ext cx="8905461" cy="5832475"/>
          </a:xfrm>
          <a:solidFill>
            <a:schemeClr val="bg1"/>
          </a:solidFill>
        </p:spPr>
        <p:txBody>
          <a:bodyPr>
            <a:normAutofit lnSpcReduction="10000"/>
          </a:bodyPr>
          <a:lstStyle/>
          <a:p>
            <a:pPr>
              <a:defRPr/>
            </a:pPr>
            <a:r>
              <a:rPr lang="en-GB" sz="2400" dirty="0" smtClean="0">
                <a:latin typeface="Arial" pitchFamily="34" charset="0"/>
                <a:cs typeface="Arial" pitchFamily="34" charset="0"/>
              </a:rPr>
              <a:t>Consideration of type of data important in study design</a:t>
            </a:r>
          </a:p>
          <a:p>
            <a:pPr>
              <a:defRPr/>
            </a:pPr>
            <a:r>
              <a:rPr lang="en-GB" sz="2400" dirty="0" err="1" smtClean="0">
                <a:latin typeface="Arial" pitchFamily="34" charset="0"/>
                <a:cs typeface="Arial" pitchFamily="34" charset="0"/>
              </a:rPr>
              <a:t>So.</a:t>
            </a:r>
            <a:r>
              <a:rPr lang="en-GB" sz="2400" dirty="0" smtClean="0">
                <a:latin typeface="Arial" pitchFamily="34" charset="0"/>
                <a:cs typeface="Arial" pitchFamily="34" charset="0"/>
              </a:rPr>
              <a:t>...how do you decide??</a:t>
            </a:r>
          </a:p>
          <a:p>
            <a:pPr marL="0" indent="0">
              <a:buNone/>
              <a:defRPr/>
            </a:pPr>
            <a:endParaRPr lang="en-GB" sz="2200" dirty="0" smtClean="0">
              <a:latin typeface="Arial" pitchFamily="34" charset="0"/>
              <a:cs typeface="Arial" pitchFamily="34" charset="0"/>
            </a:endParaRPr>
          </a:p>
          <a:p>
            <a:pPr>
              <a:buFont typeface="Wingdings" pitchFamily="2" charset="2"/>
              <a:buNone/>
              <a:defRPr/>
            </a:pPr>
            <a:r>
              <a:rPr lang="en-GB" sz="2400" dirty="0">
                <a:latin typeface="Arial" pitchFamily="34" charset="0"/>
                <a:cs typeface="Arial" pitchFamily="34" charset="0"/>
              </a:rPr>
              <a:t>Two broad types of data: </a:t>
            </a:r>
          </a:p>
          <a:p>
            <a:pPr>
              <a:defRPr/>
            </a:pPr>
            <a:r>
              <a:rPr lang="en-GB" sz="2000" dirty="0" smtClean="0">
                <a:latin typeface="Arial" pitchFamily="34" charset="0"/>
                <a:cs typeface="Arial" pitchFamily="34" charset="0"/>
              </a:rPr>
              <a:t>Categorical </a:t>
            </a:r>
            <a:endParaRPr lang="en-GB" sz="2000" dirty="0">
              <a:latin typeface="Arial" pitchFamily="34" charset="0"/>
              <a:cs typeface="Arial" pitchFamily="34" charset="0"/>
            </a:endParaRPr>
          </a:p>
          <a:p>
            <a:pPr lvl="1">
              <a:defRPr/>
            </a:pPr>
            <a:r>
              <a:rPr lang="en-GB" sz="2000" dirty="0">
                <a:latin typeface="Arial" pitchFamily="34" charset="0"/>
                <a:cs typeface="Arial" pitchFamily="34" charset="0"/>
              </a:rPr>
              <a:t>e.g. gender, personality type</a:t>
            </a:r>
          </a:p>
          <a:p>
            <a:pPr lvl="1">
              <a:defRPr/>
            </a:pPr>
            <a:r>
              <a:rPr lang="en-GB" sz="2000" dirty="0">
                <a:latin typeface="Arial" pitchFamily="34" charset="0"/>
                <a:cs typeface="Arial" pitchFamily="34" charset="0"/>
              </a:rPr>
              <a:t>Limited number of groups to which people can belong/can only belong to one group </a:t>
            </a:r>
          </a:p>
          <a:p>
            <a:pPr>
              <a:buNone/>
              <a:defRPr/>
            </a:pPr>
            <a:endParaRPr lang="en-GB" sz="2000" dirty="0">
              <a:latin typeface="Arial" pitchFamily="34" charset="0"/>
              <a:cs typeface="Arial" pitchFamily="34" charset="0"/>
            </a:endParaRPr>
          </a:p>
          <a:p>
            <a:pPr>
              <a:defRPr/>
            </a:pPr>
            <a:r>
              <a:rPr lang="en-GB" sz="2000" dirty="0">
                <a:latin typeface="Arial" pitchFamily="34" charset="0"/>
                <a:cs typeface="Arial" pitchFamily="34" charset="0"/>
              </a:rPr>
              <a:t>Continuous </a:t>
            </a:r>
          </a:p>
          <a:p>
            <a:pPr lvl="1">
              <a:defRPr/>
            </a:pPr>
            <a:r>
              <a:rPr lang="en-GB" sz="2000" dirty="0">
                <a:latin typeface="Arial" pitchFamily="34" charset="0"/>
                <a:cs typeface="Arial" pitchFamily="34" charset="0"/>
              </a:rPr>
              <a:t>e.g. age, scores on a stress scale, seconds taken to complete a task.</a:t>
            </a:r>
          </a:p>
          <a:p>
            <a:pPr lvl="1">
              <a:defRPr/>
            </a:pPr>
            <a:r>
              <a:rPr lang="en-GB" sz="2000" dirty="0">
                <a:latin typeface="Arial" pitchFamily="34" charset="0"/>
                <a:cs typeface="Arial" pitchFamily="34" charset="0"/>
              </a:rPr>
              <a:t>Can take a vast range of values often from zero to an infinite number of different values</a:t>
            </a:r>
          </a:p>
          <a:p>
            <a:pPr lvl="1">
              <a:defRPr/>
            </a:pPr>
            <a:endParaRPr lang="en-GB" sz="2000" dirty="0">
              <a:latin typeface="Arial" pitchFamily="34" charset="0"/>
              <a:cs typeface="Arial" pitchFamily="34" charset="0"/>
            </a:endParaRPr>
          </a:p>
          <a:p>
            <a:pPr>
              <a:defRPr/>
            </a:pPr>
            <a:r>
              <a:rPr lang="en-GB" sz="2400" dirty="0">
                <a:latin typeface="Arial" pitchFamily="34" charset="0"/>
                <a:cs typeface="Arial" pitchFamily="34" charset="0"/>
              </a:rPr>
              <a:t>You can turn continuous data into categorical but not vice versa</a:t>
            </a:r>
          </a:p>
          <a:p>
            <a:pPr>
              <a:defRPr/>
            </a:pPr>
            <a:endParaRPr lang="en-GB" sz="2400" dirty="0" smtClean="0">
              <a:latin typeface="Arial" pitchFamily="34" charset="0"/>
              <a:cs typeface="Arial" pitchFamily="34" charset="0"/>
            </a:endParaRPr>
          </a:p>
          <a:p>
            <a:pPr lvl="1">
              <a:defRPr/>
            </a:pPr>
            <a:endParaRPr lang="en-GB" sz="2400" dirty="0" smtClean="0">
              <a:latin typeface="Arial" pitchFamily="34" charset="0"/>
              <a:cs typeface="Arial" pitchFamily="34" charset="0"/>
            </a:endParaRPr>
          </a:p>
          <a:p>
            <a:pPr lvl="1">
              <a:defRPr/>
            </a:pPr>
            <a:endParaRPr lang="en-GB" sz="2400" dirty="0" smtClean="0">
              <a:latin typeface="Arial" pitchFamily="34" charset="0"/>
              <a:cs typeface="Arial" pitchFamily="34" charset="0"/>
            </a:endParaRPr>
          </a:p>
          <a:p>
            <a:pPr lvl="1">
              <a:defRPr/>
            </a:pPr>
            <a:endParaRPr lang="en-GB" sz="2400" dirty="0">
              <a:latin typeface="Arial" pitchFamily="34" charset="0"/>
              <a:cs typeface="Arial" pitchFamily="34" charset="0"/>
            </a:endParaRPr>
          </a:p>
        </p:txBody>
      </p:sp>
    </p:spTree>
    <p:extLst>
      <p:ext uri="{BB962C8B-B14F-4D97-AF65-F5344CB8AC3E}">
        <p14:creationId xmlns:p14="http://schemas.microsoft.com/office/powerpoint/2010/main" val="109376960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6287" y="72887"/>
            <a:ext cx="7772400" cy="762000"/>
          </a:xfrm>
        </p:spPr>
        <p:txBody>
          <a:bodyPr/>
          <a:lstStyle/>
          <a:p>
            <a:pPr>
              <a:defRPr/>
            </a:pPr>
            <a:r>
              <a:rPr lang="en-GB" sz="3600" dirty="0" smtClean="0"/>
              <a:t>Why does it matter?</a:t>
            </a:r>
            <a:endParaRPr lang="en-GB" sz="3600" dirty="0"/>
          </a:p>
        </p:txBody>
      </p:sp>
      <p:sp>
        <p:nvSpPr>
          <p:cNvPr id="3" name="Content Placeholder 2"/>
          <p:cNvSpPr>
            <a:spLocks noGrp="1"/>
          </p:cNvSpPr>
          <p:nvPr>
            <p:ph idx="1"/>
          </p:nvPr>
        </p:nvSpPr>
        <p:spPr>
          <a:xfrm>
            <a:off x="149086" y="834887"/>
            <a:ext cx="8855765" cy="5953539"/>
          </a:xfrm>
          <a:solidFill>
            <a:schemeClr val="bg1"/>
          </a:solidFill>
        </p:spPr>
        <p:txBody>
          <a:bodyPr>
            <a:normAutofit/>
          </a:bodyPr>
          <a:lstStyle/>
          <a:p>
            <a:pPr>
              <a:defRPr/>
            </a:pPr>
            <a:r>
              <a:rPr lang="en-GB" sz="2600" dirty="0" smtClean="0">
                <a:latin typeface="Arial" pitchFamily="34" charset="0"/>
                <a:cs typeface="Arial" pitchFamily="34" charset="0"/>
              </a:rPr>
              <a:t>It will influence the quality of your results, the type of conclusions you can draw, &amp; the type of statistical analyses you do.</a:t>
            </a:r>
          </a:p>
          <a:p>
            <a:pPr>
              <a:buFont typeface="Wingdings" pitchFamily="2" charset="2"/>
              <a:buNone/>
              <a:defRPr/>
            </a:pPr>
            <a:endParaRPr lang="en-GB" sz="1200" b="1" dirty="0" smtClean="0">
              <a:latin typeface="Arial" pitchFamily="34" charset="0"/>
              <a:cs typeface="Arial" pitchFamily="34" charset="0"/>
            </a:endParaRPr>
          </a:p>
          <a:p>
            <a:pPr>
              <a:buFont typeface="Wingdings" pitchFamily="2" charset="2"/>
              <a:buNone/>
              <a:defRPr/>
            </a:pPr>
            <a:r>
              <a:rPr lang="en-GB" sz="2600" b="1" dirty="0" smtClean="0">
                <a:latin typeface="Arial" pitchFamily="34" charset="0"/>
                <a:cs typeface="Arial" pitchFamily="34" charset="0"/>
              </a:rPr>
              <a:t>Categorical </a:t>
            </a:r>
            <a:endParaRPr lang="en-GB" sz="2600" b="1" dirty="0">
              <a:latin typeface="Arial" pitchFamily="34" charset="0"/>
              <a:cs typeface="Arial" pitchFamily="34" charset="0"/>
            </a:endParaRPr>
          </a:p>
          <a:p>
            <a:pPr>
              <a:buFont typeface="Arial" pitchFamily="34" charset="0"/>
              <a:buChar char="•"/>
              <a:defRPr/>
            </a:pPr>
            <a:r>
              <a:rPr lang="en-GB" sz="2400" dirty="0" smtClean="0">
                <a:latin typeface="Arial" pitchFamily="34" charset="0"/>
                <a:cs typeface="Arial" pitchFamily="34" charset="0"/>
              </a:rPr>
              <a:t>The </a:t>
            </a:r>
            <a:r>
              <a:rPr lang="en-GB" sz="2400" dirty="0">
                <a:latin typeface="Arial" pitchFamily="34" charset="0"/>
                <a:cs typeface="Arial" pitchFamily="34" charset="0"/>
              </a:rPr>
              <a:t>results showed that a higher proportion of people  in Group B (60%) were anxious compared to those in Group A  (10</a:t>
            </a:r>
            <a:r>
              <a:rPr lang="en-GB" sz="2400" dirty="0" smtClean="0">
                <a:latin typeface="Arial" pitchFamily="34" charset="0"/>
                <a:cs typeface="Arial" pitchFamily="34" charset="0"/>
              </a:rPr>
              <a:t>%)</a:t>
            </a:r>
          </a:p>
          <a:p>
            <a:pPr marL="0" indent="0">
              <a:buNone/>
              <a:defRPr/>
            </a:pPr>
            <a:endParaRPr lang="en-GB" sz="1200" dirty="0">
              <a:latin typeface="Arial" pitchFamily="34" charset="0"/>
              <a:cs typeface="Arial" pitchFamily="34" charset="0"/>
            </a:endParaRPr>
          </a:p>
          <a:p>
            <a:pPr>
              <a:buFont typeface="Wingdings" pitchFamily="2" charset="2"/>
              <a:buNone/>
              <a:defRPr/>
            </a:pPr>
            <a:r>
              <a:rPr lang="en-GB" sz="2600" b="1" dirty="0">
                <a:latin typeface="Arial" pitchFamily="34" charset="0"/>
                <a:cs typeface="Arial" pitchFamily="34" charset="0"/>
              </a:rPr>
              <a:t>Continuous</a:t>
            </a:r>
          </a:p>
          <a:p>
            <a:pPr>
              <a:buFont typeface="Wingdings" pitchFamily="2" charset="2"/>
              <a:buNone/>
              <a:defRPr/>
            </a:pPr>
            <a:r>
              <a:rPr lang="en-GB" sz="2400" i="1" dirty="0" smtClean="0">
                <a:latin typeface="Arial" pitchFamily="34" charset="0"/>
                <a:cs typeface="Arial" pitchFamily="34" charset="0"/>
              </a:rPr>
              <a:t>Can </a:t>
            </a:r>
            <a:r>
              <a:rPr lang="en-GB" sz="2400" i="1" dirty="0">
                <a:latin typeface="Arial" pitchFamily="34" charset="0"/>
                <a:cs typeface="Arial" pitchFamily="34" charset="0"/>
              </a:rPr>
              <a:t>use mean scores:  </a:t>
            </a:r>
          </a:p>
          <a:p>
            <a:pPr>
              <a:buFont typeface="Arial" pitchFamily="34" charset="0"/>
              <a:buChar char="•"/>
              <a:defRPr/>
            </a:pPr>
            <a:r>
              <a:rPr lang="en-GB" sz="2400" dirty="0" smtClean="0">
                <a:latin typeface="Arial" pitchFamily="34" charset="0"/>
                <a:cs typeface="Arial" pitchFamily="34" charset="0"/>
              </a:rPr>
              <a:t>The </a:t>
            </a:r>
            <a:r>
              <a:rPr lang="en-GB" sz="2400" dirty="0">
                <a:latin typeface="Arial" pitchFamily="34" charset="0"/>
                <a:cs typeface="Arial" pitchFamily="34" charset="0"/>
              </a:rPr>
              <a:t>results showed that the mean anxiety score of participants in group A was 2.3 and in group B was 24.7 (measured on a scale of 0-30)</a:t>
            </a:r>
          </a:p>
          <a:p>
            <a:pPr>
              <a:buFont typeface="Arial" pitchFamily="34" charset="0"/>
              <a:buChar char="•"/>
              <a:defRPr/>
            </a:pPr>
            <a:r>
              <a:rPr lang="en-GB" sz="2400" dirty="0" smtClean="0">
                <a:latin typeface="Arial" pitchFamily="34" charset="0"/>
                <a:cs typeface="Arial" pitchFamily="34" charset="0"/>
              </a:rPr>
              <a:t>Enables </a:t>
            </a:r>
            <a:r>
              <a:rPr lang="en-GB" sz="2400" dirty="0">
                <a:latin typeface="Arial" pitchFamily="34" charset="0"/>
                <a:cs typeface="Arial" pitchFamily="34" charset="0"/>
              </a:rPr>
              <a:t>more sophisticated option for statistical </a:t>
            </a:r>
            <a:r>
              <a:rPr lang="en-GB" sz="2400" dirty="0" smtClean="0">
                <a:latin typeface="Arial" pitchFamily="34" charset="0"/>
                <a:cs typeface="Arial" pitchFamily="34" charset="0"/>
              </a:rPr>
              <a:t>analyses</a:t>
            </a:r>
            <a:endParaRPr lang="en-GB" sz="2400" dirty="0">
              <a:latin typeface="Arial" pitchFamily="34" charset="0"/>
              <a:cs typeface="Arial" pitchFamily="34" charset="0"/>
            </a:endParaRPr>
          </a:p>
          <a:p>
            <a:pPr>
              <a:defRPr/>
            </a:pPr>
            <a:endParaRPr lang="en-GB" sz="2400" dirty="0">
              <a:latin typeface="Arial" pitchFamily="34" charset="0"/>
              <a:cs typeface="Arial" pitchFamily="34" charset="0"/>
            </a:endParaRPr>
          </a:p>
        </p:txBody>
      </p:sp>
    </p:spTree>
    <p:extLst>
      <p:ext uri="{BB962C8B-B14F-4D97-AF65-F5344CB8AC3E}">
        <p14:creationId xmlns:p14="http://schemas.microsoft.com/office/powerpoint/2010/main" val="51404318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idx="1"/>
          </p:nvPr>
        </p:nvSpPr>
        <p:spPr>
          <a:xfrm>
            <a:off x="188843" y="725557"/>
            <a:ext cx="8593207" cy="6033052"/>
          </a:xfrm>
          <a:solidFill>
            <a:schemeClr val="bg1"/>
          </a:solidFill>
        </p:spPr>
        <p:txBody>
          <a:bodyPr lIns="100012" tIns="49212" rIns="100012" bIns="49212"/>
          <a:lstStyle/>
          <a:p>
            <a:pPr marL="307975" indent="-307975" defTabSz="987425" eaLnBrk="1" hangingPunct="1">
              <a:buFont typeface="Wingdings" pitchFamily="2" charset="2"/>
              <a:buNone/>
              <a:defRPr/>
            </a:pPr>
            <a:r>
              <a:rPr lang="en-US" sz="2800" dirty="0" smtClean="0">
                <a:latin typeface="Arial Narrow" pitchFamily="1" charset="0"/>
              </a:rPr>
              <a:t>	  	</a:t>
            </a:r>
            <a:endParaRPr lang="en-US" b="1" i="1" dirty="0" smtClean="0">
              <a:latin typeface="Arial Narrow" pitchFamily="1" charset="0"/>
            </a:endParaRPr>
          </a:p>
          <a:p>
            <a:pPr marL="741363" lvl="1" indent="-247650" defTabSz="987425" eaLnBrk="1" hangingPunct="1">
              <a:buFontTx/>
              <a:buNone/>
              <a:defRPr/>
            </a:pPr>
            <a:r>
              <a:rPr lang="en-US" dirty="0" smtClean="0">
                <a:latin typeface="Arial Narrow" pitchFamily="1" charset="0"/>
              </a:rPr>
              <a:t>nominal		records differences</a:t>
            </a:r>
            <a:br>
              <a:rPr lang="en-US" dirty="0" smtClean="0">
                <a:latin typeface="Arial Narrow" pitchFamily="1" charset="0"/>
              </a:rPr>
            </a:br>
            <a:r>
              <a:rPr lang="en-US" i="1" dirty="0" smtClean="0">
                <a:latin typeface="Arial Narrow" pitchFamily="1" charset="0"/>
              </a:rPr>
              <a:t>			A is red, B is blue</a:t>
            </a:r>
          </a:p>
          <a:p>
            <a:pPr marL="741363" lvl="1" indent="-247650" defTabSz="987425" eaLnBrk="1" hangingPunct="1">
              <a:buFontTx/>
              <a:buNone/>
              <a:defRPr/>
            </a:pPr>
            <a:r>
              <a:rPr lang="en-US" dirty="0" smtClean="0">
                <a:latin typeface="Arial Narrow" pitchFamily="1" charset="0"/>
              </a:rPr>
              <a:t>ordinal		 records differences &amp;</a:t>
            </a:r>
            <a:br>
              <a:rPr lang="en-US" dirty="0" smtClean="0">
                <a:latin typeface="Arial Narrow" pitchFamily="1" charset="0"/>
              </a:rPr>
            </a:br>
            <a:r>
              <a:rPr lang="en-US" dirty="0" smtClean="0">
                <a:latin typeface="Arial Narrow" pitchFamily="1" charset="0"/>
              </a:rPr>
              <a:t>			 magnitudes</a:t>
            </a:r>
            <a:r>
              <a:rPr lang="en-US" i="1" dirty="0" smtClean="0">
                <a:latin typeface="Arial Narrow" pitchFamily="1" charset="0"/>
              </a:rPr>
              <a:t/>
            </a:r>
            <a:br>
              <a:rPr lang="en-US" i="1" dirty="0" smtClean="0">
                <a:latin typeface="Arial Narrow" pitchFamily="1" charset="0"/>
              </a:rPr>
            </a:br>
            <a:r>
              <a:rPr lang="en-US" i="1" dirty="0" smtClean="0">
                <a:latin typeface="Arial Narrow" pitchFamily="1" charset="0"/>
              </a:rPr>
              <a:t>			A is larger than B</a:t>
            </a:r>
            <a:endParaRPr lang="en-US" dirty="0" smtClean="0">
              <a:latin typeface="Arial Narrow" pitchFamily="1" charset="0"/>
            </a:endParaRPr>
          </a:p>
          <a:p>
            <a:pPr marL="741363" lvl="1" indent="-247650" defTabSz="987425" eaLnBrk="1" hangingPunct="1">
              <a:buFontTx/>
              <a:buNone/>
              <a:defRPr/>
            </a:pPr>
            <a:r>
              <a:rPr lang="en-US" dirty="0" smtClean="0">
                <a:latin typeface="Arial Narrow" pitchFamily="1" charset="0"/>
              </a:rPr>
              <a:t>interval		records differences &amp; magnitudes</a:t>
            </a:r>
            <a:br>
              <a:rPr lang="en-US" dirty="0" smtClean="0">
                <a:latin typeface="Arial Narrow" pitchFamily="1" charset="0"/>
              </a:rPr>
            </a:br>
            <a:r>
              <a:rPr lang="en-US" dirty="0" smtClean="0">
                <a:latin typeface="Arial Narrow" pitchFamily="1" charset="0"/>
              </a:rPr>
              <a:t>			&amp; has equal intervals</a:t>
            </a:r>
            <a:br>
              <a:rPr lang="en-US" dirty="0" smtClean="0">
                <a:latin typeface="Arial Narrow" pitchFamily="1" charset="0"/>
              </a:rPr>
            </a:br>
            <a:r>
              <a:rPr lang="en-US" i="1" dirty="0" smtClean="0">
                <a:latin typeface="Arial Narrow" pitchFamily="1" charset="0"/>
              </a:rPr>
              <a:t>			A is two units larger than B</a:t>
            </a:r>
          </a:p>
          <a:p>
            <a:pPr marL="741363" lvl="1" indent="-247650" defTabSz="987425" eaLnBrk="1" hangingPunct="1">
              <a:buFontTx/>
              <a:buNone/>
              <a:defRPr/>
            </a:pPr>
            <a:r>
              <a:rPr lang="en-US" dirty="0" smtClean="0">
                <a:latin typeface="Arial Narrow" pitchFamily="1" charset="0"/>
              </a:rPr>
              <a:t>ratio		records differences &amp; magnitudes,</a:t>
            </a:r>
            <a:br>
              <a:rPr lang="en-US" dirty="0" smtClean="0">
                <a:latin typeface="Arial Narrow" pitchFamily="1" charset="0"/>
              </a:rPr>
            </a:br>
            <a:r>
              <a:rPr lang="en-US" dirty="0" smtClean="0">
                <a:latin typeface="Arial Narrow" pitchFamily="1" charset="0"/>
              </a:rPr>
              <a:t>			has equal intervals &amp; a true zero</a:t>
            </a:r>
            <a:br>
              <a:rPr lang="en-US" dirty="0" smtClean="0">
                <a:latin typeface="Arial Narrow" pitchFamily="1" charset="0"/>
              </a:rPr>
            </a:br>
            <a:r>
              <a:rPr lang="en-US" i="1" dirty="0" smtClean="0">
                <a:latin typeface="Arial Narrow" pitchFamily="1" charset="0"/>
              </a:rPr>
              <a:t>			A is twice as large as B</a:t>
            </a:r>
            <a:r>
              <a:rPr lang="en-US" dirty="0" smtClean="0"/>
              <a:t>		</a:t>
            </a:r>
            <a:r>
              <a:rPr lang="en-US" sz="800" dirty="0" smtClean="0"/>
              <a:t>•</a:t>
            </a:r>
          </a:p>
        </p:txBody>
      </p:sp>
      <p:sp>
        <p:nvSpPr>
          <p:cNvPr id="18436" name="Line 4"/>
          <p:cNvSpPr>
            <a:spLocks noChangeShapeType="1"/>
          </p:cNvSpPr>
          <p:nvPr/>
        </p:nvSpPr>
        <p:spPr bwMode="auto">
          <a:xfrm flipH="1">
            <a:off x="2698336" y="848273"/>
            <a:ext cx="0" cy="5626100"/>
          </a:xfrm>
          <a:prstGeom prst="line">
            <a:avLst/>
          </a:prstGeom>
          <a:noFill/>
          <a:ln w="50800">
            <a:solidFill>
              <a:schemeClr val="accent2"/>
            </a:solidFill>
            <a:round/>
            <a:headEnd/>
            <a:tailEnd/>
          </a:ln>
        </p:spPr>
        <p:txBody>
          <a:bodyPr wrap="none" anchor="ctr"/>
          <a:lstStyle/>
          <a:p>
            <a:endParaRPr lang="en-GB"/>
          </a:p>
        </p:txBody>
      </p:sp>
      <p:sp>
        <p:nvSpPr>
          <p:cNvPr id="18437" name="Line 5"/>
          <p:cNvSpPr>
            <a:spLocks noChangeShapeType="1"/>
          </p:cNvSpPr>
          <p:nvPr/>
        </p:nvSpPr>
        <p:spPr bwMode="auto">
          <a:xfrm>
            <a:off x="381000" y="2160105"/>
            <a:ext cx="8435975" cy="0"/>
          </a:xfrm>
          <a:prstGeom prst="line">
            <a:avLst/>
          </a:prstGeom>
          <a:noFill/>
          <a:ln w="12700">
            <a:solidFill>
              <a:schemeClr val="accent2"/>
            </a:solidFill>
            <a:round/>
            <a:headEnd/>
            <a:tailEnd/>
          </a:ln>
        </p:spPr>
        <p:txBody>
          <a:bodyPr wrap="none" anchor="ctr"/>
          <a:lstStyle/>
          <a:p>
            <a:endParaRPr lang="en-GB"/>
          </a:p>
        </p:txBody>
      </p:sp>
      <p:sp>
        <p:nvSpPr>
          <p:cNvPr id="18438" name="Line 6"/>
          <p:cNvSpPr>
            <a:spLocks noChangeShapeType="1"/>
          </p:cNvSpPr>
          <p:nvPr/>
        </p:nvSpPr>
        <p:spPr bwMode="auto">
          <a:xfrm>
            <a:off x="381000" y="3541644"/>
            <a:ext cx="8435975" cy="0"/>
          </a:xfrm>
          <a:prstGeom prst="line">
            <a:avLst/>
          </a:prstGeom>
          <a:noFill/>
          <a:ln w="12700">
            <a:solidFill>
              <a:schemeClr val="accent2"/>
            </a:solidFill>
            <a:round/>
            <a:headEnd/>
            <a:tailEnd/>
          </a:ln>
        </p:spPr>
        <p:txBody>
          <a:bodyPr wrap="none" anchor="ctr"/>
          <a:lstStyle/>
          <a:p>
            <a:endParaRPr lang="en-GB"/>
          </a:p>
        </p:txBody>
      </p:sp>
      <p:sp>
        <p:nvSpPr>
          <p:cNvPr id="18439" name="Line 7"/>
          <p:cNvSpPr>
            <a:spLocks noChangeShapeType="1"/>
          </p:cNvSpPr>
          <p:nvPr/>
        </p:nvSpPr>
        <p:spPr bwMode="auto">
          <a:xfrm>
            <a:off x="381000" y="4953000"/>
            <a:ext cx="8435975" cy="0"/>
          </a:xfrm>
          <a:prstGeom prst="line">
            <a:avLst/>
          </a:prstGeom>
          <a:noFill/>
          <a:ln w="12700">
            <a:solidFill>
              <a:schemeClr val="accent2"/>
            </a:solidFill>
            <a:round/>
            <a:headEnd/>
            <a:tailEnd/>
          </a:ln>
        </p:spPr>
        <p:txBody>
          <a:bodyPr wrap="none" anchor="ctr"/>
          <a:lstStyle/>
          <a:p>
            <a:endParaRPr lang="en-GB"/>
          </a:p>
        </p:txBody>
      </p:sp>
      <p:sp>
        <p:nvSpPr>
          <p:cNvPr id="8" name="Title 1"/>
          <p:cNvSpPr>
            <a:spLocks noGrp="1"/>
          </p:cNvSpPr>
          <p:nvPr>
            <p:ph type="title"/>
          </p:nvPr>
        </p:nvSpPr>
        <p:spPr>
          <a:xfrm>
            <a:off x="323850" y="0"/>
            <a:ext cx="8229600" cy="874643"/>
          </a:xfrm>
        </p:spPr>
        <p:txBody>
          <a:bodyPr/>
          <a:lstStyle/>
          <a:p>
            <a:pPr>
              <a:defRPr/>
            </a:pPr>
            <a:r>
              <a:rPr lang="en-GB" sz="4000" dirty="0" smtClean="0"/>
              <a:t>Types of data</a:t>
            </a:r>
            <a:endParaRPr lang="en-GB" sz="4000" dirty="0"/>
          </a:p>
        </p:txBody>
      </p:sp>
    </p:spTree>
    <p:extLst>
      <p:ext uri="{BB962C8B-B14F-4D97-AF65-F5344CB8AC3E}">
        <p14:creationId xmlns:p14="http://schemas.microsoft.com/office/powerpoint/2010/main" val="2431917351"/>
      </p:ext>
    </p:extLst>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25760"/>
            <a:ext cx="7772400" cy="788640"/>
          </a:xfrm>
        </p:spPr>
        <p:txBody>
          <a:bodyPr/>
          <a:lstStyle/>
          <a:p>
            <a:r>
              <a:rPr lang="en-GB" sz="4000" dirty="0" smtClean="0"/>
              <a:t>Main Types of Variable</a:t>
            </a:r>
            <a:endParaRPr lang="en-GB" sz="4000" dirty="0"/>
          </a:p>
        </p:txBody>
      </p:sp>
      <p:sp>
        <p:nvSpPr>
          <p:cNvPr id="3" name="Content Placeholder 2"/>
          <p:cNvSpPr>
            <a:spLocks noGrp="1"/>
          </p:cNvSpPr>
          <p:nvPr>
            <p:ph idx="1"/>
          </p:nvPr>
        </p:nvSpPr>
        <p:spPr>
          <a:xfrm>
            <a:off x="99392" y="914399"/>
            <a:ext cx="8945217" cy="4412975"/>
          </a:xfrm>
          <a:solidFill>
            <a:schemeClr val="bg1"/>
          </a:solidFill>
        </p:spPr>
        <p:txBody>
          <a:bodyPr/>
          <a:lstStyle/>
          <a:p>
            <a:pPr>
              <a:defRPr/>
            </a:pPr>
            <a:r>
              <a:rPr lang="en-GB" sz="2800" dirty="0" smtClean="0"/>
              <a:t>Independent variables (IV)</a:t>
            </a:r>
            <a:endParaRPr lang="en-GB" sz="2800" dirty="0"/>
          </a:p>
          <a:p>
            <a:pPr lvl="1">
              <a:defRPr/>
            </a:pPr>
            <a:r>
              <a:rPr lang="en-GB" sz="2400" dirty="0"/>
              <a:t>Variables researchers control, manipulate or </a:t>
            </a:r>
            <a:r>
              <a:rPr lang="en-GB" sz="2400" dirty="0" smtClean="0"/>
              <a:t>collate</a:t>
            </a:r>
          </a:p>
          <a:p>
            <a:pPr lvl="1">
              <a:defRPr/>
            </a:pPr>
            <a:r>
              <a:rPr lang="en-GB" sz="2400" dirty="0" smtClean="0"/>
              <a:t>The research conditions/factors</a:t>
            </a:r>
            <a:endParaRPr lang="en-GB" sz="2400" dirty="0"/>
          </a:p>
          <a:p>
            <a:pPr>
              <a:defRPr/>
            </a:pPr>
            <a:r>
              <a:rPr lang="en-GB" sz="2800" dirty="0"/>
              <a:t>Dependent </a:t>
            </a:r>
            <a:r>
              <a:rPr lang="en-GB" sz="2800" dirty="0" smtClean="0"/>
              <a:t>variables (DV)</a:t>
            </a:r>
            <a:endParaRPr lang="en-GB" sz="2800" dirty="0"/>
          </a:p>
          <a:p>
            <a:pPr lvl="1">
              <a:defRPr/>
            </a:pPr>
            <a:r>
              <a:rPr lang="en-GB" sz="2400" dirty="0"/>
              <a:t>Scores or measurements </a:t>
            </a:r>
            <a:r>
              <a:rPr lang="en-GB" sz="2400" dirty="0" smtClean="0"/>
              <a:t>taken (the data)</a:t>
            </a:r>
            <a:endParaRPr lang="en-GB" sz="2400" dirty="0"/>
          </a:p>
          <a:p>
            <a:pPr>
              <a:defRPr/>
            </a:pPr>
            <a:r>
              <a:rPr lang="en-GB" sz="2800" dirty="0"/>
              <a:t>Often </a:t>
            </a:r>
            <a:r>
              <a:rPr lang="en-GB" sz="2800" dirty="0" smtClean="0"/>
              <a:t>want to examine </a:t>
            </a:r>
            <a:r>
              <a:rPr lang="en-GB" sz="2800" dirty="0"/>
              <a:t>a possible causal effect or association between the IV and the </a:t>
            </a:r>
            <a:r>
              <a:rPr lang="en-GB" sz="2800" dirty="0" smtClean="0"/>
              <a:t>DV</a:t>
            </a:r>
          </a:p>
          <a:p>
            <a:pPr>
              <a:defRPr/>
            </a:pPr>
            <a:r>
              <a:rPr lang="en-GB" sz="2800" dirty="0" smtClean="0"/>
              <a:t>Confounding/Extraneous Variable</a:t>
            </a:r>
          </a:p>
          <a:p>
            <a:pPr lvl="1">
              <a:defRPr/>
            </a:pPr>
            <a:r>
              <a:rPr lang="en-GB" sz="2400" dirty="0"/>
              <a:t>Variable that may effect the DV but not intended as part of your study</a:t>
            </a:r>
            <a:endParaRPr lang="en-GB" sz="2400" dirty="0" smtClean="0"/>
          </a:p>
          <a:p>
            <a:pPr lvl="1">
              <a:defRPr/>
            </a:pPr>
            <a:endParaRPr lang="en-GB" sz="2400" dirty="0"/>
          </a:p>
          <a:p>
            <a:pPr marL="0" indent="0">
              <a:buNone/>
            </a:pPr>
            <a:endParaRPr lang="en-GB" sz="2400" dirty="0"/>
          </a:p>
        </p:txBody>
      </p:sp>
    </p:spTree>
    <p:extLst>
      <p:ext uri="{BB962C8B-B14F-4D97-AF65-F5344CB8AC3E}">
        <p14:creationId xmlns:p14="http://schemas.microsoft.com/office/powerpoint/2010/main" val="224126922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876" y="948274"/>
            <a:ext cx="8957794" cy="4379100"/>
          </a:xfrm>
          <a:solidFill>
            <a:schemeClr val="bg1"/>
          </a:solidFill>
        </p:spPr>
        <p:txBody>
          <a:bodyPr/>
          <a:lstStyle/>
          <a:p>
            <a:pPr>
              <a:defRPr/>
            </a:pPr>
            <a:r>
              <a:rPr lang="en-GB" sz="2400" dirty="0" smtClean="0"/>
              <a:t>Use </a:t>
            </a:r>
            <a:r>
              <a:rPr lang="en-GB" sz="2400" dirty="0"/>
              <a:t>the </a:t>
            </a:r>
            <a:r>
              <a:rPr lang="en-GB" sz="2400" dirty="0" smtClean="0"/>
              <a:t>manipulation of </a:t>
            </a:r>
            <a:r>
              <a:rPr lang="en-GB" sz="2400" dirty="0"/>
              <a:t>IV to produce </a:t>
            </a:r>
            <a:r>
              <a:rPr lang="en-GB" sz="2400" dirty="0" smtClean="0"/>
              <a:t>conditions</a:t>
            </a:r>
            <a:endParaRPr lang="en-GB" sz="2400" dirty="0"/>
          </a:p>
          <a:p>
            <a:pPr lvl="1">
              <a:defRPr/>
            </a:pPr>
            <a:r>
              <a:rPr lang="en-GB" sz="2400" dirty="0" smtClean="0"/>
              <a:t>The </a:t>
            </a:r>
            <a:r>
              <a:rPr lang="en-GB" sz="2400" dirty="0"/>
              <a:t>‘level’ of the IV</a:t>
            </a:r>
          </a:p>
          <a:p>
            <a:pPr lvl="1">
              <a:defRPr/>
            </a:pPr>
            <a:r>
              <a:rPr lang="en-GB" sz="2400" dirty="0"/>
              <a:t>Note: an IV is not always directly manipulated</a:t>
            </a:r>
          </a:p>
          <a:p>
            <a:pPr lvl="2">
              <a:defRPr/>
            </a:pPr>
            <a:r>
              <a:rPr lang="en-GB" dirty="0"/>
              <a:t>E.g. Male and </a:t>
            </a:r>
            <a:r>
              <a:rPr lang="en-GB" dirty="0" smtClean="0"/>
              <a:t>female</a:t>
            </a:r>
          </a:p>
          <a:p>
            <a:pPr marL="914400" lvl="2" indent="0">
              <a:buNone/>
              <a:defRPr/>
            </a:pPr>
            <a:endParaRPr lang="en-GB" sz="1200" dirty="0"/>
          </a:p>
          <a:p>
            <a:r>
              <a:rPr lang="en-GB" altLang="en-US" sz="2800" dirty="0" smtClean="0"/>
              <a:t>Within-subject variation: Variation </a:t>
            </a:r>
            <a:r>
              <a:rPr lang="en-GB" altLang="en-US" sz="2800" dirty="0"/>
              <a:t>in the responses of same individual on more than one occasion.</a:t>
            </a:r>
          </a:p>
          <a:p>
            <a:pPr marL="457200" lvl="1" indent="0">
              <a:buNone/>
            </a:pPr>
            <a:endParaRPr lang="en-GB" altLang="en-US" sz="1400" dirty="0"/>
          </a:p>
          <a:p>
            <a:r>
              <a:rPr lang="en-GB" altLang="en-US" sz="2800" dirty="0" smtClean="0"/>
              <a:t>Between-subject variation: Variation </a:t>
            </a:r>
            <a:r>
              <a:rPr lang="en-GB" altLang="en-US" sz="2800" dirty="0"/>
              <a:t>between measures of different individuals</a:t>
            </a:r>
            <a:r>
              <a:rPr lang="en-GB" altLang="en-US" sz="2800" dirty="0" smtClean="0"/>
              <a:t>.</a:t>
            </a:r>
            <a:endParaRPr lang="en-GB" altLang="en-US" sz="2800" dirty="0"/>
          </a:p>
        </p:txBody>
      </p:sp>
      <p:sp>
        <p:nvSpPr>
          <p:cNvPr id="2" name="Rectangle 1"/>
          <p:cNvSpPr/>
          <p:nvPr/>
        </p:nvSpPr>
        <p:spPr>
          <a:xfrm>
            <a:off x="1796345" y="0"/>
            <a:ext cx="5518855" cy="707886"/>
          </a:xfrm>
          <a:prstGeom prst="rect">
            <a:avLst/>
          </a:prstGeom>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4000" b="0" i="0" u="none" strike="noStrike" kern="0" cap="none" spc="0" normalizeH="0" baseline="0" noProof="0" dirty="0" smtClean="0">
                <a:ln>
                  <a:noFill/>
                </a:ln>
                <a:solidFill>
                  <a:srgbClr val="000000"/>
                </a:solidFill>
                <a:effectLst/>
                <a:uLnTx/>
                <a:uFillTx/>
                <a:ea typeface="MS PGothic" pitchFamily="34" charset="-128"/>
              </a:rPr>
              <a:t>Conditions and Groups</a:t>
            </a:r>
            <a:endParaRPr kumimoji="0" lang="en-GB" sz="1600" b="0" i="0" u="none" strike="noStrike" kern="0" cap="none" spc="0" normalizeH="0" baseline="0" noProof="0" dirty="0">
              <a:ln>
                <a:noFill/>
              </a:ln>
              <a:solidFill>
                <a:sysClr val="windowText" lastClr="000000"/>
              </a:solidFill>
              <a:effectLst/>
              <a:uLnTx/>
              <a:uFillTx/>
            </a:endParaRPr>
          </a:p>
        </p:txBody>
      </p:sp>
    </p:spTree>
    <p:extLst>
      <p:ext uri="{BB962C8B-B14F-4D97-AF65-F5344CB8AC3E}">
        <p14:creationId xmlns:p14="http://schemas.microsoft.com/office/powerpoint/2010/main" val="223180479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0932" y="82826"/>
            <a:ext cx="7772400" cy="632791"/>
          </a:xfrm>
        </p:spPr>
        <p:txBody>
          <a:bodyPr/>
          <a:lstStyle/>
          <a:p>
            <a:r>
              <a:rPr lang="en-GB" altLang="en-US" sz="4000" dirty="0"/>
              <a:t>Types of designs</a:t>
            </a:r>
            <a:endParaRPr lang="en-GB" sz="4000" dirty="0"/>
          </a:p>
        </p:txBody>
      </p:sp>
      <p:sp>
        <p:nvSpPr>
          <p:cNvPr id="3" name="Content Placeholder 2"/>
          <p:cNvSpPr>
            <a:spLocks noGrp="1"/>
          </p:cNvSpPr>
          <p:nvPr>
            <p:ph idx="1"/>
          </p:nvPr>
        </p:nvSpPr>
        <p:spPr>
          <a:xfrm>
            <a:off x="119268" y="858077"/>
            <a:ext cx="8885583" cy="5811079"/>
          </a:xfrm>
          <a:solidFill>
            <a:schemeClr val="bg1"/>
          </a:solidFill>
        </p:spPr>
        <p:txBody>
          <a:bodyPr/>
          <a:lstStyle/>
          <a:p>
            <a:r>
              <a:rPr lang="en-GB" altLang="en-US" sz="2800" dirty="0" smtClean="0"/>
              <a:t>Related/Repeated </a:t>
            </a:r>
            <a:r>
              <a:rPr lang="en-GB" altLang="en-US" sz="2800" dirty="0"/>
              <a:t>or </a:t>
            </a:r>
            <a:r>
              <a:rPr lang="en-GB" altLang="en-US" sz="2800" dirty="0" smtClean="0"/>
              <a:t>Within </a:t>
            </a:r>
            <a:r>
              <a:rPr lang="en-GB" altLang="en-US" sz="2800" dirty="0"/>
              <a:t>participants:</a:t>
            </a:r>
          </a:p>
          <a:p>
            <a:pPr lvl="1"/>
            <a:r>
              <a:rPr lang="en-GB" altLang="en-US" sz="2400" dirty="0"/>
              <a:t>The same participants used in different </a:t>
            </a:r>
            <a:r>
              <a:rPr lang="en-GB" altLang="en-US" sz="2400" dirty="0" smtClean="0"/>
              <a:t>conditions</a:t>
            </a:r>
          </a:p>
          <a:p>
            <a:pPr lvl="1">
              <a:defRPr/>
            </a:pPr>
            <a:r>
              <a:rPr lang="en-GB" sz="2400" dirty="0" smtClean="0"/>
              <a:t>Issues:</a:t>
            </a:r>
          </a:p>
          <a:p>
            <a:pPr lvl="2">
              <a:defRPr/>
            </a:pPr>
            <a:r>
              <a:rPr lang="en-GB" dirty="0" smtClean="0"/>
              <a:t>Order </a:t>
            </a:r>
            <a:r>
              <a:rPr lang="en-GB" dirty="0"/>
              <a:t>effects, practice effects, </a:t>
            </a:r>
            <a:r>
              <a:rPr lang="en-GB" dirty="0" smtClean="0"/>
              <a:t>fatigue</a:t>
            </a:r>
          </a:p>
          <a:p>
            <a:pPr lvl="2">
              <a:defRPr/>
            </a:pPr>
            <a:r>
              <a:rPr lang="en-GB" dirty="0" smtClean="0"/>
              <a:t>Counterbalance </a:t>
            </a:r>
            <a:r>
              <a:rPr lang="en-GB" dirty="0"/>
              <a:t>orders of conditions to remove this as a confounding variable</a:t>
            </a:r>
          </a:p>
          <a:p>
            <a:pPr marL="914400" lvl="2" indent="0">
              <a:buNone/>
            </a:pPr>
            <a:endParaRPr lang="en-GB" altLang="en-US" dirty="0"/>
          </a:p>
          <a:p>
            <a:r>
              <a:rPr lang="en-GB" altLang="en-US" sz="2800" dirty="0" smtClean="0"/>
              <a:t>Independent </a:t>
            </a:r>
            <a:r>
              <a:rPr lang="en-GB" altLang="en-US" sz="2800" dirty="0"/>
              <a:t>or </a:t>
            </a:r>
            <a:r>
              <a:rPr lang="en-GB" altLang="en-US" sz="2800" dirty="0" smtClean="0"/>
              <a:t>Between </a:t>
            </a:r>
            <a:r>
              <a:rPr lang="en-GB" altLang="en-US" sz="2800" dirty="0"/>
              <a:t>participants:</a:t>
            </a:r>
          </a:p>
          <a:p>
            <a:pPr lvl="1"/>
            <a:r>
              <a:rPr lang="en-GB" altLang="en-US" sz="2400" dirty="0"/>
              <a:t>Different participants in different </a:t>
            </a:r>
            <a:r>
              <a:rPr lang="en-GB" altLang="en-US" sz="2400" dirty="0" smtClean="0"/>
              <a:t>conditions/groups</a:t>
            </a:r>
          </a:p>
          <a:p>
            <a:pPr lvl="1"/>
            <a:r>
              <a:rPr lang="en-GB" altLang="en-US" sz="2400" dirty="0" smtClean="0"/>
              <a:t>Issues:</a:t>
            </a:r>
          </a:p>
          <a:p>
            <a:pPr lvl="2"/>
            <a:r>
              <a:rPr lang="en-GB" altLang="en-US" dirty="0" smtClean="0"/>
              <a:t>Individual </a:t>
            </a:r>
            <a:r>
              <a:rPr lang="en-GB" altLang="en-US" dirty="0"/>
              <a:t>differences between groups</a:t>
            </a:r>
          </a:p>
          <a:p>
            <a:pPr lvl="2"/>
            <a:r>
              <a:rPr lang="en-GB" altLang="en-US" dirty="0"/>
              <a:t>Match individuals in groups as much as possible</a:t>
            </a:r>
          </a:p>
          <a:p>
            <a:pPr lvl="2"/>
            <a:endParaRPr lang="en-GB" altLang="en-US" dirty="0"/>
          </a:p>
          <a:p>
            <a:endParaRPr lang="en-GB" dirty="0"/>
          </a:p>
        </p:txBody>
      </p:sp>
    </p:spTree>
    <p:extLst>
      <p:ext uri="{BB962C8B-B14F-4D97-AF65-F5344CB8AC3E}">
        <p14:creationId xmlns:p14="http://schemas.microsoft.com/office/powerpoint/2010/main" val="33157312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82826"/>
            <a:ext cx="7772400" cy="682487"/>
          </a:xfrm>
        </p:spPr>
        <p:txBody>
          <a:bodyPr/>
          <a:lstStyle/>
          <a:p>
            <a:r>
              <a:rPr lang="en-GB" sz="4000" dirty="0" smtClean="0"/>
              <a:t>Experimental Research</a:t>
            </a:r>
            <a:endParaRPr lang="en-GB" sz="4000" dirty="0"/>
          </a:p>
        </p:txBody>
      </p:sp>
      <p:sp>
        <p:nvSpPr>
          <p:cNvPr id="3" name="Content Placeholder 2"/>
          <p:cNvSpPr>
            <a:spLocks noGrp="1"/>
          </p:cNvSpPr>
          <p:nvPr>
            <p:ph idx="1"/>
          </p:nvPr>
        </p:nvSpPr>
        <p:spPr>
          <a:xfrm>
            <a:off x="59636" y="854766"/>
            <a:ext cx="9004852" cy="6003234"/>
          </a:xfrm>
          <a:solidFill>
            <a:schemeClr val="bg1"/>
          </a:solidFill>
        </p:spPr>
        <p:txBody>
          <a:bodyPr/>
          <a:lstStyle/>
          <a:p>
            <a:r>
              <a:rPr lang="en-GB" altLang="en-US" sz="2400" dirty="0" smtClean="0">
                <a:latin typeface="Arial" panose="020B0604020202020204" pitchFamily="34" charset="0"/>
                <a:cs typeface="Arial" panose="020B0604020202020204" pitchFamily="34" charset="0"/>
              </a:rPr>
              <a:t>Mainly uses software packages for running experiments on PC</a:t>
            </a:r>
          </a:p>
          <a:p>
            <a:pPr lvl="1"/>
            <a:r>
              <a:rPr lang="en-GB" altLang="en-US" sz="2000" dirty="0" smtClean="0">
                <a:latin typeface="Arial" panose="020B0604020202020204" pitchFamily="34" charset="0"/>
                <a:cs typeface="Arial" panose="020B0604020202020204" pitchFamily="34" charset="0"/>
              </a:rPr>
              <a:t>E.g., </a:t>
            </a:r>
            <a:r>
              <a:rPr lang="en-GB" altLang="en-US" sz="2000" dirty="0" err="1" smtClean="0">
                <a:latin typeface="Arial" panose="020B0604020202020204" pitchFamily="34" charset="0"/>
                <a:cs typeface="Arial" panose="020B0604020202020204" pitchFamily="34" charset="0"/>
              </a:rPr>
              <a:t>Superlab</a:t>
            </a:r>
            <a:r>
              <a:rPr lang="en-GB" altLang="en-US" sz="2000" dirty="0" smtClean="0">
                <a:latin typeface="Arial" panose="020B0604020202020204" pitchFamily="34" charset="0"/>
                <a:cs typeface="Arial" panose="020B0604020202020204" pitchFamily="34" charset="0"/>
              </a:rPr>
              <a:t>, E-prime, etc. </a:t>
            </a:r>
            <a:endParaRPr lang="en-GB" altLang="en-US" sz="2000" dirty="0">
              <a:latin typeface="Arial" panose="020B0604020202020204" pitchFamily="34" charset="0"/>
              <a:cs typeface="Arial" panose="020B0604020202020204" pitchFamily="34" charset="0"/>
            </a:endParaRPr>
          </a:p>
          <a:p>
            <a:r>
              <a:rPr lang="en-GB" altLang="en-US" sz="2400" dirty="0" smtClean="0">
                <a:latin typeface="Arial" panose="020B0604020202020204" pitchFamily="34" charset="0"/>
                <a:cs typeface="Arial" panose="020B0604020202020204" pitchFamily="34" charset="0"/>
              </a:rPr>
              <a:t>Experimental research on the PC can involve:</a:t>
            </a:r>
          </a:p>
          <a:p>
            <a:pPr lvl="1"/>
            <a:r>
              <a:rPr lang="en-GB" altLang="en-US" sz="2000" dirty="0" smtClean="0">
                <a:latin typeface="Arial" panose="020B0604020202020204" pitchFamily="34" charset="0"/>
                <a:cs typeface="Arial" panose="020B0604020202020204" pitchFamily="34" charset="0"/>
              </a:rPr>
              <a:t>Displaying </a:t>
            </a:r>
            <a:r>
              <a:rPr lang="en-GB" altLang="en-US" sz="2000" dirty="0">
                <a:latin typeface="Arial" panose="020B0604020202020204" pitchFamily="34" charset="0"/>
                <a:cs typeface="Arial" panose="020B0604020202020204" pitchFamily="34" charset="0"/>
              </a:rPr>
              <a:t>pictures, words, films, or other forms of stimuli on the screen</a:t>
            </a:r>
          </a:p>
          <a:p>
            <a:pPr lvl="1"/>
            <a:r>
              <a:rPr lang="en-GB" altLang="en-US" sz="2000" dirty="0" smtClean="0">
                <a:latin typeface="Arial" panose="020B0604020202020204" pitchFamily="34" charset="0"/>
                <a:cs typeface="Arial" panose="020B0604020202020204" pitchFamily="34" charset="0"/>
              </a:rPr>
              <a:t>Ps can </a:t>
            </a:r>
            <a:r>
              <a:rPr lang="en-GB" altLang="en-US" sz="2000" dirty="0">
                <a:latin typeface="Arial" panose="020B0604020202020204" pitchFamily="34" charset="0"/>
                <a:cs typeface="Arial" panose="020B0604020202020204" pitchFamily="34" charset="0"/>
              </a:rPr>
              <a:t>view, respond, compare or perform other task with the stimuli </a:t>
            </a:r>
          </a:p>
          <a:p>
            <a:pPr lvl="1"/>
            <a:r>
              <a:rPr lang="en-GB" altLang="en-US" sz="2000" dirty="0">
                <a:latin typeface="Arial" panose="020B0604020202020204" pitchFamily="34" charset="0"/>
                <a:cs typeface="Arial" panose="020B0604020202020204" pitchFamily="34" charset="0"/>
              </a:rPr>
              <a:t>Play sound files: at specific points in the experiment or throughout.</a:t>
            </a:r>
          </a:p>
          <a:p>
            <a:pPr lvl="1"/>
            <a:r>
              <a:rPr lang="en-GB" altLang="en-US" sz="2000" dirty="0">
                <a:latin typeface="Arial" panose="020B0604020202020204" pitchFamily="34" charset="0"/>
                <a:cs typeface="Arial" panose="020B0604020202020204" pitchFamily="34" charset="0"/>
              </a:rPr>
              <a:t>Can randomise order of presentation of stimuli &amp; use blocks of trials</a:t>
            </a:r>
          </a:p>
          <a:p>
            <a:pPr lvl="1"/>
            <a:r>
              <a:rPr lang="en-GB" altLang="en-US" sz="2000" dirty="0">
                <a:latin typeface="Arial" panose="020B0604020202020204" pitchFamily="34" charset="0"/>
                <a:cs typeface="Arial" panose="020B0604020202020204" pitchFamily="34" charset="0"/>
              </a:rPr>
              <a:t>Can change position, colour, exposure time of stimuli </a:t>
            </a:r>
          </a:p>
          <a:p>
            <a:pPr lvl="1"/>
            <a:r>
              <a:rPr lang="en-GB" altLang="en-US" sz="2000" dirty="0">
                <a:latin typeface="Arial" panose="020B0604020202020204" pitchFamily="34" charset="0"/>
                <a:cs typeface="Arial" panose="020B0604020202020204" pitchFamily="34" charset="0"/>
              </a:rPr>
              <a:t>Can provide Ps with feedback/corrections. </a:t>
            </a:r>
          </a:p>
          <a:p>
            <a:pPr lvl="2"/>
            <a:endParaRPr lang="en-GB" altLang="en-US" sz="1100" dirty="0">
              <a:latin typeface="Arial" panose="020B0604020202020204" pitchFamily="34" charset="0"/>
              <a:cs typeface="Arial" panose="020B0604020202020204" pitchFamily="34" charset="0"/>
            </a:endParaRPr>
          </a:p>
          <a:p>
            <a:r>
              <a:rPr lang="en-GB" altLang="en-US" sz="2400" dirty="0">
                <a:latin typeface="Arial" panose="020B0604020202020204" pitchFamily="34" charset="0"/>
                <a:cs typeface="Arial" panose="020B0604020202020204" pitchFamily="34" charset="0"/>
              </a:rPr>
              <a:t>For capturing data from an experiment you can:</a:t>
            </a:r>
          </a:p>
          <a:p>
            <a:pPr lvl="1"/>
            <a:r>
              <a:rPr lang="en-GB" altLang="en-US" sz="2000" dirty="0">
                <a:latin typeface="Arial" panose="020B0604020202020204" pitchFamily="34" charset="0"/>
                <a:cs typeface="Arial" panose="020B0604020202020204" pitchFamily="34" charset="0"/>
              </a:rPr>
              <a:t>Collect response time and/or accuracy (in all trials or by blocks of trials)</a:t>
            </a:r>
          </a:p>
          <a:p>
            <a:pPr lvl="1"/>
            <a:r>
              <a:rPr lang="en-GB" altLang="en-US" sz="2000" dirty="0">
                <a:latin typeface="Arial" panose="020B0604020202020204" pitchFamily="34" charset="0"/>
                <a:cs typeface="Arial" panose="020B0604020202020204" pitchFamily="34" charset="0"/>
              </a:rPr>
              <a:t>Can specify method of response: keyboard, mouse, microphone. </a:t>
            </a:r>
            <a:endParaRPr lang="en-GB" altLang="en-US" sz="2000" dirty="0" smtClean="0">
              <a:latin typeface="Arial" panose="020B0604020202020204" pitchFamily="34" charset="0"/>
              <a:cs typeface="Arial" panose="020B0604020202020204" pitchFamily="34" charset="0"/>
            </a:endParaRPr>
          </a:p>
          <a:p>
            <a:pPr lvl="1"/>
            <a:endParaRPr lang="en-GB" altLang="en-US" sz="1200" dirty="0">
              <a:latin typeface="Arial" panose="020B0604020202020204" pitchFamily="34" charset="0"/>
              <a:cs typeface="Arial" panose="020B0604020202020204" pitchFamily="34" charset="0"/>
            </a:endParaRPr>
          </a:p>
          <a:p>
            <a:r>
              <a:rPr lang="en-GB" altLang="en-US" sz="2400" dirty="0" smtClean="0">
                <a:latin typeface="Arial" panose="020B0604020202020204" pitchFamily="34" charset="0"/>
                <a:cs typeface="Arial" panose="020B0604020202020204" pitchFamily="34" charset="0"/>
              </a:rPr>
              <a:t>Can also conduct experimental research without a PC, but this can lead to loss of standardisation, rigour and control. </a:t>
            </a:r>
            <a:endParaRPr lang="en-GB" altLang="en-US" sz="2400" dirty="0">
              <a:latin typeface="Arial" panose="020B0604020202020204" pitchFamily="34" charset="0"/>
              <a:cs typeface="Arial" panose="020B0604020202020204" pitchFamily="34" charset="0"/>
            </a:endParaRPr>
          </a:p>
          <a:p>
            <a:endParaRPr lang="en-GB" sz="2400" dirty="0"/>
          </a:p>
        </p:txBody>
      </p:sp>
    </p:spTree>
    <p:extLst>
      <p:ext uri="{BB962C8B-B14F-4D97-AF65-F5344CB8AC3E}">
        <p14:creationId xmlns:p14="http://schemas.microsoft.com/office/powerpoint/2010/main" val="386734489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lstStyle/>
          <a:p>
            <a:r>
              <a:rPr lang="en-GB" dirty="0" smtClean="0"/>
              <a:t>Measures</a:t>
            </a:r>
            <a:endParaRPr lang="en-GB" dirty="0"/>
          </a:p>
        </p:txBody>
      </p:sp>
      <p:sp>
        <p:nvSpPr>
          <p:cNvPr id="3" name="Content Placeholder 2"/>
          <p:cNvSpPr>
            <a:spLocks noGrp="1"/>
          </p:cNvSpPr>
          <p:nvPr>
            <p:ph idx="1"/>
          </p:nvPr>
        </p:nvSpPr>
        <p:spPr>
          <a:xfrm>
            <a:off x="149492" y="1005272"/>
            <a:ext cx="8855360" cy="4103441"/>
          </a:xfrm>
          <a:solidFill>
            <a:schemeClr val="bg1"/>
          </a:solidFill>
        </p:spPr>
        <p:txBody>
          <a:bodyPr>
            <a:noAutofit/>
          </a:bodyPr>
          <a:lstStyle/>
          <a:p>
            <a:r>
              <a:rPr lang="en-GB" sz="2800" dirty="0" smtClean="0">
                <a:latin typeface="Arial" pitchFamily="34" charset="0"/>
                <a:cs typeface="Arial" pitchFamily="34" charset="0"/>
              </a:rPr>
              <a:t>Choosing appropriate measures for your study is a vital aspect of study design</a:t>
            </a:r>
          </a:p>
          <a:p>
            <a:pPr marL="0" indent="0">
              <a:buNone/>
            </a:pPr>
            <a:endParaRPr lang="en-GB" sz="1400" dirty="0" smtClean="0">
              <a:latin typeface="Arial" pitchFamily="34" charset="0"/>
              <a:cs typeface="Arial" pitchFamily="34" charset="0"/>
            </a:endParaRPr>
          </a:p>
          <a:p>
            <a:r>
              <a:rPr lang="en-GB" sz="2800" dirty="0" smtClean="0">
                <a:latin typeface="Arial" pitchFamily="34" charset="0"/>
                <a:cs typeface="Arial" pitchFamily="34" charset="0"/>
              </a:rPr>
              <a:t>Need to think carefully about what it is you actually want to measure (think about your operational definition!) and the best way of measuring it</a:t>
            </a:r>
          </a:p>
          <a:p>
            <a:pPr marL="0" indent="0">
              <a:buNone/>
            </a:pPr>
            <a:endParaRPr lang="en-GB" sz="1400" dirty="0" smtClean="0">
              <a:latin typeface="Arial" pitchFamily="34" charset="0"/>
              <a:cs typeface="Arial" pitchFamily="34" charset="0"/>
            </a:endParaRPr>
          </a:p>
          <a:p>
            <a:r>
              <a:rPr lang="en-GB" sz="2800" dirty="0" smtClean="0">
                <a:latin typeface="Arial" pitchFamily="34" charset="0"/>
                <a:cs typeface="Arial" pitchFamily="34" charset="0"/>
              </a:rPr>
              <a:t>Measures capturing psychological constructs are expected to be </a:t>
            </a:r>
            <a:r>
              <a:rPr lang="en-GB" sz="2800" b="1" dirty="0" smtClean="0">
                <a:latin typeface="Arial" pitchFamily="34" charset="0"/>
                <a:cs typeface="Arial" pitchFamily="34" charset="0"/>
              </a:rPr>
              <a:t>reliable</a:t>
            </a:r>
            <a:r>
              <a:rPr lang="en-GB" sz="2800" dirty="0" smtClean="0">
                <a:latin typeface="Arial" pitchFamily="34" charset="0"/>
                <a:cs typeface="Arial" pitchFamily="34" charset="0"/>
              </a:rPr>
              <a:t> and </a:t>
            </a:r>
            <a:r>
              <a:rPr lang="en-GB" sz="2800" b="1" dirty="0" smtClean="0">
                <a:latin typeface="Arial" pitchFamily="34" charset="0"/>
                <a:cs typeface="Arial" pitchFamily="34" charset="0"/>
              </a:rPr>
              <a:t>valid.</a:t>
            </a:r>
            <a:endParaRPr lang="en-GB" sz="2800" b="1" dirty="0">
              <a:latin typeface="Arial" pitchFamily="34" charset="0"/>
              <a:cs typeface="Arial" pitchFamily="34" charset="0"/>
            </a:endParaRPr>
          </a:p>
        </p:txBody>
      </p:sp>
    </p:spTree>
    <p:extLst>
      <p:ext uri="{BB962C8B-B14F-4D97-AF65-F5344CB8AC3E}">
        <p14:creationId xmlns:p14="http://schemas.microsoft.com/office/powerpoint/2010/main" val="426694768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a:solidFill>
            <a:schemeClr val="bg1"/>
          </a:solidFill>
        </p:spPr>
        <p:txBody>
          <a:bodyPr>
            <a:normAutofit/>
          </a:bodyPr>
          <a:lstStyle/>
          <a:p>
            <a:r>
              <a:rPr lang="en-GB" sz="3600" dirty="0" smtClean="0"/>
              <a:t>Examples of Psychological Measures</a:t>
            </a:r>
            <a:endParaRPr lang="en-GB" sz="3600" dirty="0"/>
          </a:p>
        </p:txBody>
      </p:sp>
      <p:sp>
        <p:nvSpPr>
          <p:cNvPr id="3" name="Content Placeholder 2"/>
          <p:cNvSpPr>
            <a:spLocks noGrp="1"/>
          </p:cNvSpPr>
          <p:nvPr>
            <p:ph idx="1"/>
          </p:nvPr>
        </p:nvSpPr>
        <p:spPr>
          <a:xfrm>
            <a:off x="803040" y="1143000"/>
            <a:ext cx="8229600" cy="4525963"/>
          </a:xfrm>
        </p:spPr>
        <p:txBody>
          <a:bodyPr>
            <a:normAutofit lnSpcReduction="10000"/>
          </a:bodyPr>
          <a:lstStyle/>
          <a:p>
            <a:r>
              <a:rPr lang="en-GB" sz="2800" dirty="0" smtClean="0">
                <a:latin typeface="Arial" pitchFamily="34" charset="0"/>
                <a:cs typeface="Arial" pitchFamily="34" charset="0"/>
              </a:rPr>
              <a:t>Psychometric tests</a:t>
            </a:r>
          </a:p>
          <a:p>
            <a:pPr lvl="1"/>
            <a:r>
              <a:rPr lang="en-GB" dirty="0" smtClean="0">
                <a:latin typeface="Arial" pitchFamily="34" charset="0"/>
                <a:cs typeface="Arial" pitchFamily="34" charset="0"/>
              </a:rPr>
              <a:t>IQ test</a:t>
            </a:r>
          </a:p>
          <a:p>
            <a:pPr lvl="1"/>
            <a:endParaRPr lang="en-GB" dirty="0" smtClean="0">
              <a:latin typeface="Arial" pitchFamily="34" charset="0"/>
              <a:cs typeface="Arial" pitchFamily="34" charset="0"/>
            </a:endParaRPr>
          </a:p>
          <a:p>
            <a:r>
              <a:rPr lang="en-GB" sz="2800" dirty="0" smtClean="0">
                <a:latin typeface="Arial" pitchFamily="34" charset="0"/>
                <a:cs typeface="Arial" pitchFamily="34" charset="0"/>
              </a:rPr>
              <a:t>Personality tests</a:t>
            </a:r>
          </a:p>
          <a:p>
            <a:endParaRPr lang="en-GB" sz="2800" dirty="0" smtClean="0">
              <a:latin typeface="Arial" pitchFamily="34" charset="0"/>
              <a:cs typeface="Arial" pitchFamily="34" charset="0"/>
            </a:endParaRPr>
          </a:p>
          <a:p>
            <a:r>
              <a:rPr lang="en-GB" sz="2800" dirty="0" smtClean="0">
                <a:latin typeface="Arial" pitchFamily="34" charset="0"/>
                <a:cs typeface="Arial" pitchFamily="34" charset="0"/>
              </a:rPr>
              <a:t>A questionnaire measuring psychological distress</a:t>
            </a:r>
          </a:p>
          <a:p>
            <a:endParaRPr lang="en-GB" sz="2800" dirty="0" smtClean="0">
              <a:latin typeface="Arial" pitchFamily="34" charset="0"/>
              <a:cs typeface="Arial" pitchFamily="34" charset="0"/>
            </a:endParaRPr>
          </a:p>
          <a:p>
            <a:r>
              <a:rPr lang="en-GB" sz="2800" dirty="0" smtClean="0">
                <a:latin typeface="Arial" pitchFamily="34" charset="0"/>
                <a:cs typeface="Arial" pitchFamily="34" charset="0"/>
              </a:rPr>
              <a:t>A questionnaire measuring attachment style </a:t>
            </a:r>
          </a:p>
          <a:p>
            <a:endParaRPr lang="en-GB" sz="2800" dirty="0" smtClean="0">
              <a:latin typeface="Arial" pitchFamily="34" charset="0"/>
              <a:cs typeface="Arial" pitchFamily="34" charset="0"/>
            </a:endParaRPr>
          </a:p>
          <a:p>
            <a:pPr>
              <a:buNone/>
            </a:pPr>
            <a:endParaRPr lang="en-GB" sz="2400" dirty="0">
              <a:latin typeface="Arial" pitchFamily="34" charset="0"/>
              <a:cs typeface="Arial" pitchFamily="34" charset="0"/>
            </a:endParaRPr>
          </a:p>
        </p:txBody>
      </p:sp>
    </p:spTree>
    <p:extLst>
      <p:ext uri="{BB962C8B-B14F-4D97-AF65-F5344CB8AC3E}">
        <p14:creationId xmlns:p14="http://schemas.microsoft.com/office/powerpoint/2010/main" val="18414725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a:xfrm>
            <a:off x="457605" y="49493"/>
            <a:ext cx="8229600" cy="936104"/>
          </a:xfrm>
        </p:spPr>
        <p:txBody>
          <a:bodyPr/>
          <a:lstStyle/>
          <a:p>
            <a:r>
              <a:rPr lang="en-US" dirty="0"/>
              <a:t>Psychometric Standards</a:t>
            </a:r>
          </a:p>
        </p:txBody>
      </p:sp>
      <p:sp>
        <p:nvSpPr>
          <p:cNvPr id="63491" name="Rectangle 3"/>
          <p:cNvSpPr>
            <a:spLocks noGrp="1" noChangeArrowheads="1"/>
          </p:cNvSpPr>
          <p:nvPr>
            <p:ph type="body" idx="1"/>
          </p:nvPr>
        </p:nvSpPr>
        <p:spPr>
          <a:xfrm>
            <a:off x="168965" y="985597"/>
            <a:ext cx="8656983" cy="4381534"/>
          </a:xfrm>
          <a:solidFill>
            <a:schemeClr val="bg1"/>
          </a:solidFill>
        </p:spPr>
        <p:txBody>
          <a:bodyPr>
            <a:noAutofit/>
          </a:bodyPr>
          <a:lstStyle/>
          <a:p>
            <a:pPr>
              <a:buNone/>
            </a:pPr>
            <a:r>
              <a:rPr lang="en-US" sz="2800" dirty="0" smtClean="0">
                <a:latin typeface="Arial" pitchFamily="34" charset="0"/>
                <a:cs typeface="Arial" pitchFamily="34" charset="0"/>
              </a:rPr>
              <a:t>Key measurement concepts:</a:t>
            </a:r>
          </a:p>
          <a:p>
            <a:pPr>
              <a:buNone/>
            </a:pPr>
            <a:endParaRPr lang="en-US" sz="1400" dirty="0" smtClean="0">
              <a:latin typeface="Arial" pitchFamily="34" charset="0"/>
              <a:cs typeface="Arial" pitchFamily="34" charset="0"/>
            </a:endParaRPr>
          </a:p>
          <a:p>
            <a:r>
              <a:rPr lang="en-US" sz="2800" dirty="0" smtClean="0">
                <a:latin typeface="Arial" pitchFamily="34" charset="0"/>
                <a:cs typeface="Arial" pitchFamily="34" charset="0"/>
              </a:rPr>
              <a:t>Reliability</a:t>
            </a:r>
          </a:p>
          <a:p>
            <a:pPr lvl="1"/>
            <a:r>
              <a:rPr lang="en-US" dirty="0" smtClean="0">
                <a:latin typeface="Arial" pitchFamily="34" charset="0"/>
                <a:cs typeface="Arial" pitchFamily="34" charset="0"/>
              </a:rPr>
              <a:t>Is the measure consistent and stable over time?</a:t>
            </a:r>
          </a:p>
          <a:p>
            <a:pPr marL="457200" lvl="1" indent="0">
              <a:buNone/>
            </a:pPr>
            <a:endParaRPr lang="en-US" sz="1400" dirty="0" smtClean="0">
              <a:latin typeface="Arial" pitchFamily="34" charset="0"/>
              <a:cs typeface="Arial" pitchFamily="34" charset="0"/>
            </a:endParaRPr>
          </a:p>
          <a:p>
            <a:r>
              <a:rPr lang="en-US" sz="2800" dirty="0" smtClean="0">
                <a:latin typeface="Arial" pitchFamily="34" charset="0"/>
                <a:cs typeface="Arial" pitchFamily="34" charset="0"/>
              </a:rPr>
              <a:t>Validity</a:t>
            </a:r>
          </a:p>
          <a:p>
            <a:pPr lvl="1"/>
            <a:r>
              <a:rPr lang="en-US" dirty="0" smtClean="0">
                <a:latin typeface="Arial" pitchFamily="34" charset="0"/>
                <a:cs typeface="Arial" pitchFamily="34" charset="0"/>
              </a:rPr>
              <a:t>Is it an accurate and precise measure i.e., does it measure what it claims to measure?</a:t>
            </a:r>
          </a:p>
          <a:p>
            <a:pPr marL="457200" lvl="1" indent="0">
              <a:buNone/>
            </a:pPr>
            <a:endParaRPr lang="en-US" sz="1400" dirty="0" smtClean="0">
              <a:latin typeface="Arial" pitchFamily="34" charset="0"/>
              <a:cs typeface="Arial" pitchFamily="34" charset="0"/>
            </a:endParaRPr>
          </a:p>
          <a:p>
            <a:r>
              <a:rPr lang="en-US" sz="2800" dirty="0" err="1" smtClean="0">
                <a:latin typeface="Arial" pitchFamily="34" charset="0"/>
                <a:cs typeface="Arial" pitchFamily="34" charset="0"/>
              </a:rPr>
              <a:t>Standardisation</a:t>
            </a:r>
            <a:endParaRPr lang="en-US" sz="2800" dirty="0" smtClean="0">
              <a:latin typeface="Arial" pitchFamily="34" charset="0"/>
              <a:cs typeface="Arial" pitchFamily="34" charset="0"/>
            </a:endParaRPr>
          </a:p>
          <a:p>
            <a:pPr>
              <a:buNone/>
            </a:pPr>
            <a:endParaRPr lang="en-US" sz="2800" dirty="0">
              <a:latin typeface="Arial" pitchFamily="34" charset="0"/>
              <a:cs typeface="Arial" pitchFamily="34" charset="0"/>
            </a:endParaRPr>
          </a:p>
        </p:txBody>
      </p:sp>
    </p:spTree>
    <p:extLst>
      <p:ext uri="{BB962C8B-B14F-4D97-AF65-F5344CB8AC3E}">
        <p14:creationId xmlns:p14="http://schemas.microsoft.com/office/powerpoint/2010/main" val="395916765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lstStyle/>
          <a:p>
            <a:r>
              <a:rPr lang="en-GB" dirty="0" smtClean="0"/>
              <a:t>Measures</a:t>
            </a:r>
            <a:endParaRPr lang="en-GB" dirty="0"/>
          </a:p>
        </p:txBody>
      </p:sp>
      <p:sp>
        <p:nvSpPr>
          <p:cNvPr id="3" name="Content Placeholder 2"/>
          <p:cNvSpPr>
            <a:spLocks noGrp="1"/>
          </p:cNvSpPr>
          <p:nvPr>
            <p:ph idx="1"/>
          </p:nvPr>
        </p:nvSpPr>
        <p:spPr>
          <a:xfrm>
            <a:off x="178904" y="1052736"/>
            <a:ext cx="8518240" cy="4334273"/>
          </a:xfrm>
          <a:solidFill>
            <a:schemeClr val="bg1"/>
          </a:solidFill>
        </p:spPr>
        <p:txBody>
          <a:bodyPr>
            <a:normAutofit lnSpcReduction="10000"/>
          </a:bodyPr>
          <a:lstStyle/>
          <a:p>
            <a:pPr>
              <a:buNone/>
            </a:pPr>
            <a:r>
              <a:rPr lang="en-GB" sz="2400" dirty="0" smtClean="0">
                <a:latin typeface="Arial" pitchFamily="34" charset="0"/>
                <a:cs typeface="Arial" pitchFamily="34" charset="0"/>
              </a:rPr>
              <a:t>Choosing a reliable and valid scale is always the best option:</a:t>
            </a:r>
          </a:p>
          <a:p>
            <a:endParaRPr lang="en-GB" sz="2000" dirty="0" smtClean="0">
              <a:latin typeface="Arial" pitchFamily="34" charset="0"/>
              <a:cs typeface="Arial" pitchFamily="34" charset="0"/>
            </a:endParaRPr>
          </a:p>
          <a:p>
            <a:r>
              <a:rPr lang="en-GB" sz="2400" dirty="0" smtClean="0">
                <a:latin typeface="Arial" pitchFamily="34" charset="0"/>
                <a:cs typeface="Arial" pitchFamily="34" charset="0"/>
              </a:rPr>
              <a:t>you know that you measuring something in a robust way (you haven’t just made it up!)</a:t>
            </a:r>
          </a:p>
          <a:p>
            <a:endParaRPr lang="en-GB" sz="2400" dirty="0" smtClean="0">
              <a:latin typeface="Arial" pitchFamily="34" charset="0"/>
              <a:cs typeface="Arial" pitchFamily="34" charset="0"/>
            </a:endParaRPr>
          </a:p>
          <a:p>
            <a:r>
              <a:rPr lang="en-GB" sz="2400" dirty="0" smtClean="0">
                <a:latin typeface="Arial" pitchFamily="34" charset="0"/>
                <a:cs typeface="Arial" pitchFamily="34" charset="0"/>
              </a:rPr>
              <a:t>you have existing data from other studies to compare your findings with</a:t>
            </a:r>
          </a:p>
          <a:p>
            <a:endParaRPr lang="en-GB" sz="2400" dirty="0" smtClean="0">
              <a:latin typeface="Arial" pitchFamily="34" charset="0"/>
              <a:cs typeface="Arial" pitchFamily="34" charset="0"/>
            </a:endParaRPr>
          </a:p>
          <a:p>
            <a:r>
              <a:rPr lang="en-GB" sz="2400" dirty="0" smtClean="0">
                <a:latin typeface="Arial" pitchFamily="34" charset="0"/>
                <a:cs typeface="Arial" pitchFamily="34" charset="0"/>
              </a:rPr>
              <a:t>Sensitive to change within studies (if appropriate)</a:t>
            </a:r>
          </a:p>
          <a:p>
            <a:endParaRPr lang="en-GB" sz="2400" dirty="0" smtClean="0">
              <a:latin typeface="Arial" pitchFamily="34" charset="0"/>
              <a:cs typeface="Arial" pitchFamily="34" charset="0"/>
            </a:endParaRPr>
          </a:p>
          <a:p>
            <a:r>
              <a:rPr lang="en-GB" sz="2400" dirty="0" smtClean="0">
                <a:latin typeface="Arial" pitchFamily="34" charset="0"/>
                <a:cs typeface="Arial" pitchFamily="34" charset="0"/>
              </a:rPr>
              <a:t>Allows for stronger statistical analyses</a:t>
            </a:r>
          </a:p>
          <a:p>
            <a:endParaRPr lang="en-GB" sz="2000" dirty="0" smtClean="0">
              <a:latin typeface="Arial" pitchFamily="34" charset="0"/>
              <a:cs typeface="Arial" pitchFamily="34" charset="0"/>
            </a:endParaRPr>
          </a:p>
          <a:p>
            <a:pPr lvl="1">
              <a:buNone/>
            </a:pPr>
            <a:endParaRPr lang="en-GB" sz="1600" dirty="0" smtClean="0">
              <a:latin typeface="Arial" pitchFamily="34" charset="0"/>
              <a:cs typeface="Arial" pitchFamily="34" charset="0"/>
            </a:endParaRPr>
          </a:p>
          <a:p>
            <a:endParaRPr lang="en-GB" sz="2000" dirty="0" smtClean="0">
              <a:latin typeface="Arial" pitchFamily="34" charset="0"/>
              <a:cs typeface="Arial" pitchFamily="34" charset="0"/>
            </a:endParaRPr>
          </a:p>
          <a:p>
            <a:endParaRPr lang="en-GB" sz="2000" dirty="0" smtClean="0">
              <a:latin typeface="Arial" pitchFamily="34" charset="0"/>
              <a:cs typeface="Arial" pitchFamily="34" charset="0"/>
            </a:endParaRPr>
          </a:p>
          <a:p>
            <a:endParaRPr lang="en-GB" sz="2000" b="1" dirty="0" smtClean="0">
              <a:latin typeface="Arial" pitchFamily="34" charset="0"/>
              <a:cs typeface="Arial" pitchFamily="34" charset="0"/>
            </a:endParaRPr>
          </a:p>
          <a:p>
            <a:pPr lvl="1"/>
            <a:endParaRPr lang="en-GB" sz="1600" b="1" dirty="0">
              <a:latin typeface="Arial" pitchFamily="34" charset="0"/>
              <a:cs typeface="Arial" pitchFamily="34" charset="0"/>
            </a:endParaRPr>
          </a:p>
        </p:txBody>
      </p:sp>
    </p:spTree>
    <p:extLst>
      <p:ext uri="{BB962C8B-B14F-4D97-AF65-F5344CB8AC3E}">
        <p14:creationId xmlns:p14="http://schemas.microsoft.com/office/powerpoint/2010/main" val="59618214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7251" name="Rectangle 3"/>
          <p:cNvSpPr>
            <a:spLocks noGrp="1" noChangeArrowheads="1"/>
          </p:cNvSpPr>
          <p:nvPr>
            <p:ph type="body" idx="1"/>
          </p:nvPr>
        </p:nvSpPr>
        <p:spPr>
          <a:xfrm>
            <a:off x="231642" y="606287"/>
            <a:ext cx="8663880" cy="4530725"/>
          </a:xfrm>
          <a:solidFill>
            <a:schemeClr val="bg1"/>
          </a:solidFill>
        </p:spPr>
        <p:txBody>
          <a:bodyPr>
            <a:noAutofit/>
          </a:bodyPr>
          <a:lstStyle/>
          <a:p>
            <a:pPr>
              <a:lnSpc>
                <a:spcPct val="80000"/>
              </a:lnSpc>
              <a:buFont typeface="Wingdings" pitchFamily="2" charset="2"/>
              <a:buNone/>
            </a:pPr>
            <a:r>
              <a:rPr lang="en-GB" sz="2400" b="1" dirty="0" smtClean="0">
                <a:latin typeface="Arial" pitchFamily="34" charset="0"/>
                <a:cs typeface="Arial" pitchFamily="34" charset="0"/>
              </a:rPr>
              <a:t>Test–retest reliability: </a:t>
            </a:r>
            <a:r>
              <a:rPr lang="en-US" sz="2400" dirty="0" smtClean="0">
                <a:latin typeface="Arial" pitchFamily="34" charset="0"/>
                <a:cs typeface="Arial" pitchFamily="34" charset="0"/>
              </a:rPr>
              <a:t>consistency of measurement over time</a:t>
            </a:r>
          </a:p>
          <a:p>
            <a:pPr>
              <a:lnSpc>
                <a:spcPct val="80000"/>
              </a:lnSpc>
              <a:buFont typeface="Wingdings" pitchFamily="2" charset="2"/>
              <a:buNone/>
            </a:pPr>
            <a:endParaRPr lang="en-US" sz="2400" dirty="0" smtClean="0">
              <a:latin typeface="Arial" pitchFamily="34" charset="0"/>
              <a:cs typeface="Arial" pitchFamily="34" charset="0"/>
            </a:endParaRPr>
          </a:p>
          <a:p>
            <a:pPr lvl="1"/>
            <a:r>
              <a:rPr lang="en-US" sz="2400" dirty="0" smtClean="0">
                <a:latin typeface="Arial" pitchFamily="34" charset="0"/>
                <a:cs typeface="Arial" pitchFamily="34" charset="0"/>
              </a:rPr>
              <a:t>Assessed by administering the measure to the same group of participants on two or more separate occasions and correlating the sets of scores.</a:t>
            </a:r>
          </a:p>
          <a:p>
            <a:pPr marL="457200" lvl="1" indent="0">
              <a:buNone/>
            </a:pPr>
            <a:endParaRPr lang="en-US" sz="2400" dirty="0" smtClean="0">
              <a:latin typeface="Arial" pitchFamily="34" charset="0"/>
              <a:cs typeface="Arial" pitchFamily="34" charset="0"/>
            </a:endParaRPr>
          </a:p>
          <a:p>
            <a:pPr lvl="1"/>
            <a:r>
              <a:rPr lang="en-US" sz="2400" dirty="0" smtClean="0">
                <a:latin typeface="Arial" pitchFamily="34" charset="0"/>
                <a:cs typeface="Arial" pitchFamily="34" charset="0"/>
              </a:rPr>
              <a:t>If the construct being measured is stable, scores should be consistent over time.</a:t>
            </a:r>
          </a:p>
          <a:p>
            <a:pPr marL="457200" lvl="1" indent="0">
              <a:buNone/>
            </a:pPr>
            <a:endParaRPr lang="en-US" sz="2400" u="sng" dirty="0" smtClean="0">
              <a:latin typeface="Arial" pitchFamily="34" charset="0"/>
              <a:cs typeface="Arial" pitchFamily="34" charset="0"/>
            </a:endParaRPr>
          </a:p>
          <a:p>
            <a:pPr lvl="1">
              <a:lnSpc>
                <a:spcPct val="80000"/>
              </a:lnSpc>
            </a:pPr>
            <a:r>
              <a:rPr lang="en-US" sz="2400" dirty="0" smtClean="0">
                <a:latin typeface="Arial" pitchFamily="34" charset="0"/>
                <a:cs typeface="Arial" pitchFamily="34" charset="0"/>
              </a:rPr>
              <a:t>E.g., you would not expect the results of a test of IQ or personality traits to be different if measured more than once.</a:t>
            </a:r>
            <a:endParaRPr lang="en-GB" sz="2400" dirty="0">
              <a:latin typeface="Arial" pitchFamily="34" charset="0"/>
              <a:cs typeface="Arial" pitchFamily="34" charset="0"/>
            </a:endParaRPr>
          </a:p>
          <a:p>
            <a:pPr lvl="2">
              <a:lnSpc>
                <a:spcPct val="80000"/>
              </a:lnSpc>
            </a:pPr>
            <a:endParaRPr lang="en-US" dirty="0">
              <a:latin typeface="Arial" pitchFamily="34" charset="0"/>
              <a:cs typeface="Arial" pitchFamily="34" charset="0"/>
            </a:endParaRPr>
          </a:p>
        </p:txBody>
      </p:sp>
    </p:spTree>
    <p:extLst>
      <p:ext uri="{BB962C8B-B14F-4D97-AF65-F5344CB8AC3E}">
        <p14:creationId xmlns:p14="http://schemas.microsoft.com/office/powerpoint/2010/main" val="382345338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3275974038"/>
              </p:ext>
            </p:extLst>
          </p:nvPr>
        </p:nvGraphicFramePr>
        <p:xfrm>
          <a:off x="99391" y="908722"/>
          <a:ext cx="8955157" cy="5730616"/>
        </p:xfrm>
        <a:graphic>
          <a:graphicData uri="http://schemas.openxmlformats.org/drawingml/2006/table">
            <a:tbl>
              <a:tblPr>
                <a:tableStyleId>{284E427A-3D55-4303-BF80-6455036E1DE7}</a:tableStyleId>
              </a:tblPr>
              <a:tblGrid>
                <a:gridCol w="4383157">
                  <a:extLst>
                    <a:ext uri="{9D8B030D-6E8A-4147-A177-3AD203B41FA5}">
                      <a16:colId xmlns:a16="http://schemas.microsoft.com/office/drawing/2014/main" val="20000"/>
                    </a:ext>
                  </a:extLst>
                </a:gridCol>
                <a:gridCol w="954156">
                  <a:extLst>
                    <a:ext uri="{9D8B030D-6E8A-4147-A177-3AD203B41FA5}">
                      <a16:colId xmlns:a16="http://schemas.microsoft.com/office/drawing/2014/main" val="20001"/>
                    </a:ext>
                  </a:extLst>
                </a:gridCol>
                <a:gridCol w="914400">
                  <a:extLst>
                    <a:ext uri="{9D8B030D-6E8A-4147-A177-3AD203B41FA5}">
                      <a16:colId xmlns:a16="http://schemas.microsoft.com/office/drawing/2014/main" val="20002"/>
                    </a:ext>
                  </a:extLst>
                </a:gridCol>
                <a:gridCol w="914400">
                  <a:extLst>
                    <a:ext uri="{9D8B030D-6E8A-4147-A177-3AD203B41FA5}">
                      <a16:colId xmlns:a16="http://schemas.microsoft.com/office/drawing/2014/main" val="20003"/>
                    </a:ext>
                  </a:extLst>
                </a:gridCol>
                <a:gridCol w="834887">
                  <a:extLst>
                    <a:ext uri="{9D8B030D-6E8A-4147-A177-3AD203B41FA5}">
                      <a16:colId xmlns:a16="http://schemas.microsoft.com/office/drawing/2014/main" val="20004"/>
                    </a:ext>
                  </a:extLst>
                </a:gridCol>
                <a:gridCol w="954157">
                  <a:extLst>
                    <a:ext uri="{9D8B030D-6E8A-4147-A177-3AD203B41FA5}">
                      <a16:colId xmlns:a16="http://schemas.microsoft.com/office/drawing/2014/main" val="20005"/>
                    </a:ext>
                  </a:extLst>
                </a:gridCol>
              </a:tblGrid>
              <a:tr h="956602">
                <a:tc>
                  <a:txBody>
                    <a:bodyPr/>
                    <a:lstStyle/>
                    <a:p>
                      <a:pPr marL="24130" algn="ctr">
                        <a:spcAft>
                          <a:spcPts val="0"/>
                        </a:spcAft>
                      </a:pPr>
                      <a:endParaRPr lang="en-US" sz="2000" dirty="0">
                        <a:solidFill>
                          <a:srgbClr val="000000"/>
                        </a:solidFill>
                        <a:latin typeface="Times New Roman"/>
                        <a:ea typeface="Times New Roman"/>
                      </a:endParaRPr>
                    </a:p>
                  </a:txBody>
                  <a:tcPr marL="66321" marR="66321" marT="0" marB="0" anchor="b"/>
                </a:tc>
                <a:tc>
                  <a:txBody>
                    <a:bodyPr/>
                    <a:lstStyle/>
                    <a:p>
                      <a:pPr indent="8255" algn="ctr">
                        <a:spcAft>
                          <a:spcPts val="0"/>
                        </a:spcAft>
                      </a:pPr>
                      <a:r>
                        <a:rPr lang="en-US" sz="1400" dirty="0"/>
                        <a:t>Disagree</a:t>
                      </a:r>
                      <a:endParaRPr lang="en-GB" sz="2400" dirty="0"/>
                    </a:p>
                    <a:p>
                      <a:pPr indent="8255" algn="ctr">
                        <a:spcAft>
                          <a:spcPts val="0"/>
                        </a:spcAft>
                      </a:pPr>
                      <a:r>
                        <a:rPr lang="en-US" sz="1400" dirty="0"/>
                        <a:t>Strongly</a:t>
                      </a:r>
                      <a:endParaRPr lang="en-GB" sz="2400" dirty="0">
                        <a:solidFill>
                          <a:srgbClr val="000000"/>
                        </a:solidFill>
                        <a:latin typeface="Times New Roman"/>
                        <a:ea typeface="Times New Roman"/>
                      </a:endParaRPr>
                    </a:p>
                  </a:txBody>
                  <a:tcPr marL="66321" marR="66321" marT="0" marB="0" anchor="b"/>
                </a:tc>
                <a:tc>
                  <a:txBody>
                    <a:bodyPr/>
                    <a:lstStyle/>
                    <a:p>
                      <a:pPr marL="26670" indent="-26670" algn="ctr">
                        <a:spcAft>
                          <a:spcPts val="0"/>
                        </a:spcAft>
                      </a:pPr>
                      <a:r>
                        <a:rPr lang="en-US" sz="1400" dirty="0"/>
                        <a:t>Disagree</a:t>
                      </a:r>
                      <a:endParaRPr lang="en-GB" sz="2400" dirty="0"/>
                    </a:p>
                    <a:p>
                      <a:pPr marL="26670" indent="-26670" algn="ctr">
                        <a:spcAft>
                          <a:spcPts val="0"/>
                        </a:spcAft>
                      </a:pPr>
                      <a:r>
                        <a:rPr lang="en-US" sz="1400" dirty="0"/>
                        <a:t>a little</a:t>
                      </a:r>
                      <a:endParaRPr lang="en-GB" sz="2400" dirty="0">
                        <a:solidFill>
                          <a:srgbClr val="000000"/>
                        </a:solidFill>
                        <a:latin typeface="Times New Roman"/>
                        <a:ea typeface="Times New Roman"/>
                      </a:endParaRPr>
                    </a:p>
                  </a:txBody>
                  <a:tcPr marL="66321" marR="66321" marT="0" marB="0" anchor="b"/>
                </a:tc>
                <a:tc>
                  <a:txBody>
                    <a:bodyPr/>
                    <a:lstStyle/>
                    <a:p>
                      <a:pPr marL="26670" indent="-26670" algn="ctr">
                        <a:spcAft>
                          <a:spcPts val="0"/>
                        </a:spcAft>
                      </a:pPr>
                      <a:r>
                        <a:rPr lang="en-US" sz="1400"/>
                        <a:t>Neither agree</a:t>
                      </a:r>
                      <a:endParaRPr lang="en-GB" sz="2400"/>
                    </a:p>
                    <a:p>
                      <a:pPr marL="26670" indent="-26670" algn="ctr">
                        <a:spcAft>
                          <a:spcPts val="0"/>
                        </a:spcAft>
                      </a:pPr>
                      <a:r>
                        <a:rPr lang="en-US" sz="1400"/>
                        <a:t>nor disagree</a:t>
                      </a:r>
                      <a:endParaRPr lang="en-GB" sz="2400">
                        <a:solidFill>
                          <a:srgbClr val="000000"/>
                        </a:solidFill>
                        <a:latin typeface="Times New Roman"/>
                        <a:ea typeface="Times New Roman"/>
                      </a:endParaRPr>
                    </a:p>
                  </a:txBody>
                  <a:tcPr marL="66321" marR="66321" marT="0" marB="0" anchor="b"/>
                </a:tc>
                <a:tc>
                  <a:txBody>
                    <a:bodyPr/>
                    <a:lstStyle/>
                    <a:p>
                      <a:pPr marL="26670" indent="-26670" algn="ctr">
                        <a:spcAft>
                          <a:spcPts val="0"/>
                        </a:spcAft>
                      </a:pPr>
                      <a:r>
                        <a:rPr lang="en-US" sz="1400"/>
                        <a:t>Agree</a:t>
                      </a:r>
                      <a:endParaRPr lang="en-GB" sz="2400"/>
                    </a:p>
                    <a:p>
                      <a:pPr marL="26670" indent="-26670" algn="ctr">
                        <a:spcAft>
                          <a:spcPts val="0"/>
                        </a:spcAft>
                      </a:pPr>
                      <a:r>
                        <a:rPr lang="en-US" sz="1400"/>
                        <a:t>a little</a:t>
                      </a:r>
                      <a:endParaRPr lang="en-GB" sz="2400">
                        <a:solidFill>
                          <a:srgbClr val="000000"/>
                        </a:solidFill>
                        <a:latin typeface="Times New Roman"/>
                        <a:ea typeface="Times New Roman"/>
                      </a:endParaRPr>
                    </a:p>
                  </a:txBody>
                  <a:tcPr marL="66321" marR="66321" marT="0" marB="0" anchor="b"/>
                </a:tc>
                <a:tc>
                  <a:txBody>
                    <a:bodyPr/>
                    <a:lstStyle/>
                    <a:p>
                      <a:pPr marL="26670" indent="-26670" algn="ctr">
                        <a:spcAft>
                          <a:spcPts val="0"/>
                        </a:spcAft>
                      </a:pPr>
                      <a:r>
                        <a:rPr lang="en-US" sz="1400"/>
                        <a:t>Agree</a:t>
                      </a:r>
                      <a:endParaRPr lang="en-GB" sz="2400"/>
                    </a:p>
                    <a:p>
                      <a:pPr marL="26670" indent="-26670" algn="ctr">
                        <a:spcAft>
                          <a:spcPts val="0"/>
                        </a:spcAft>
                      </a:pPr>
                      <a:r>
                        <a:rPr lang="en-US" sz="1400"/>
                        <a:t>strongly</a:t>
                      </a:r>
                      <a:endParaRPr lang="en-GB" sz="2400">
                        <a:solidFill>
                          <a:srgbClr val="000000"/>
                        </a:solidFill>
                        <a:latin typeface="Times New Roman"/>
                        <a:ea typeface="Times New Roman"/>
                      </a:endParaRPr>
                    </a:p>
                  </a:txBody>
                  <a:tcPr marL="66321" marR="66321" marT="0" marB="0" anchor="b"/>
                </a:tc>
                <a:extLst>
                  <a:ext uri="{0D108BD9-81ED-4DB2-BD59-A6C34878D82A}">
                    <a16:rowId xmlns:a16="http://schemas.microsoft.com/office/drawing/2014/main" val="10000"/>
                  </a:ext>
                </a:extLst>
              </a:tr>
              <a:tr h="341001">
                <a:tc>
                  <a:txBody>
                    <a:bodyPr/>
                    <a:lstStyle/>
                    <a:p>
                      <a:pPr marL="24130">
                        <a:spcAft>
                          <a:spcPts val="0"/>
                        </a:spcAft>
                        <a:tabLst>
                          <a:tab pos="384810" algn="l"/>
                        </a:tabLst>
                      </a:pPr>
                      <a:r>
                        <a:rPr lang="en-US" sz="2000" dirty="0"/>
                        <a:t>	</a:t>
                      </a:r>
                      <a:r>
                        <a:rPr lang="en-US" sz="1800" dirty="0" smtClean="0"/>
                        <a:t>In General I </a:t>
                      </a:r>
                      <a:r>
                        <a:rPr lang="en-US" sz="1800" dirty="0"/>
                        <a:t>am someone who…</a:t>
                      </a:r>
                      <a:endParaRPr lang="en-GB" sz="1800" b="1" i="1" dirty="0">
                        <a:solidFill>
                          <a:srgbClr val="000000"/>
                        </a:solidFill>
                        <a:latin typeface="Times New Roman"/>
                        <a:ea typeface="Times New Roman"/>
                      </a:endParaRPr>
                    </a:p>
                  </a:txBody>
                  <a:tcPr marL="66321" marR="66321" marT="0" marB="0"/>
                </a:tc>
                <a:tc>
                  <a:txBody>
                    <a:bodyPr/>
                    <a:lstStyle/>
                    <a:p>
                      <a:pPr indent="8255" algn="ctr">
                        <a:spcAft>
                          <a:spcPts val="0"/>
                        </a:spcAft>
                      </a:pPr>
                      <a:r>
                        <a:rPr lang="en-US" sz="2000" dirty="0"/>
                        <a:t>1</a:t>
                      </a:r>
                      <a:endParaRPr lang="en-GB" sz="2400" dirty="0">
                        <a:solidFill>
                          <a:srgbClr val="000000"/>
                        </a:solidFill>
                        <a:latin typeface="Times New Roman"/>
                        <a:ea typeface="Times New Roman"/>
                      </a:endParaRPr>
                    </a:p>
                  </a:txBody>
                  <a:tcPr marL="66321" marR="66321" marT="0" marB="0"/>
                </a:tc>
                <a:tc>
                  <a:txBody>
                    <a:bodyPr/>
                    <a:lstStyle/>
                    <a:p>
                      <a:pPr marL="26670" indent="-26670" algn="ctr">
                        <a:spcAft>
                          <a:spcPts val="0"/>
                        </a:spcAft>
                      </a:pPr>
                      <a:r>
                        <a:rPr lang="en-US" sz="2000"/>
                        <a:t>2</a:t>
                      </a:r>
                      <a:endParaRPr lang="en-GB" sz="2400">
                        <a:solidFill>
                          <a:srgbClr val="000000"/>
                        </a:solidFill>
                        <a:latin typeface="Times New Roman"/>
                        <a:ea typeface="Times New Roman"/>
                      </a:endParaRPr>
                    </a:p>
                  </a:txBody>
                  <a:tcPr marL="66321" marR="66321" marT="0" marB="0"/>
                </a:tc>
                <a:tc>
                  <a:txBody>
                    <a:bodyPr/>
                    <a:lstStyle/>
                    <a:p>
                      <a:pPr marL="26670" indent="-26670" algn="ctr">
                        <a:spcAft>
                          <a:spcPts val="0"/>
                        </a:spcAft>
                      </a:pPr>
                      <a:r>
                        <a:rPr lang="en-US" sz="2000"/>
                        <a:t>3</a:t>
                      </a:r>
                      <a:endParaRPr lang="en-GB" sz="2400">
                        <a:solidFill>
                          <a:srgbClr val="000000"/>
                        </a:solidFill>
                        <a:latin typeface="Times New Roman"/>
                        <a:ea typeface="Times New Roman"/>
                      </a:endParaRPr>
                    </a:p>
                  </a:txBody>
                  <a:tcPr marL="66321" marR="66321" marT="0" marB="0"/>
                </a:tc>
                <a:tc>
                  <a:txBody>
                    <a:bodyPr/>
                    <a:lstStyle/>
                    <a:p>
                      <a:pPr marL="26670" indent="-26670" algn="ctr">
                        <a:spcAft>
                          <a:spcPts val="0"/>
                        </a:spcAft>
                      </a:pPr>
                      <a:r>
                        <a:rPr lang="en-US" sz="2000"/>
                        <a:t>4</a:t>
                      </a:r>
                      <a:endParaRPr lang="en-GB" sz="2400">
                        <a:solidFill>
                          <a:srgbClr val="000000"/>
                        </a:solidFill>
                        <a:latin typeface="Times New Roman"/>
                        <a:ea typeface="Times New Roman"/>
                      </a:endParaRPr>
                    </a:p>
                  </a:txBody>
                  <a:tcPr marL="66321" marR="66321" marT="0" marB="0"/>
                </a:tc>
                <a:tc>
                  <a:txBody>
                    <a:bodyPr/>
                    <a:lstStyle/>
                    <a:p>
                      <a:pPr marL="26670" indent="-26670" algn="ctr">
                        <a:spcAft>
                          <a:spcPts val="0"/>
                        </a:spcAft>
                      </a:pPr>
                      <a:r>
                        <a:rPr lang="en-US" sz="2000"/>
                        <a:t>5</a:t>
                      </a:r>
                      <a:endParaRPr lang="en-GB" sz="2400">
                        <a:solidFill>
                          <a:srgbClr val="000000"/>
                        </a:solidFill>
                        <a:latin typeface="Times New Roman"/>
                        <a:ea typeface="Times New Roman"/>
                      </a:endParaRPr>
                    </a:p>
                  </a:txBody>
                  <a:tcPr marL="66321" marR="66321" marT="0" marB="0"/>
                </a:tc>
                <a:extLst>
                  <a:ext uri="{0D108BD9-81ED-4DB2-BD59-A6C34878D82A}">
                    <a16:rowId xmlns:a16="http://schemas.microsoft.com/office/drawing/2014/main" val="10001"/>
                  </a:ext>
                </a:extLst>
              </a:tr>
              <a:tr h="341001">
                <a:tc>
                  <a:txBody>
                    <a:bodyPr/>
                    <a:lstStyle/>
                    <a:p>
                      <a:pPr marL="342900" lvl="0" indent="-342900">
                        <a:spcAft>
                          <a:spcPts val="0"/>
                        </a:spcAft>
                        <a:buFont typeface="+mj-lt"/>
                        <a:buNone/>
                        <a:tabLst>
                          <a:tab pos="-114300" algn="l"/>
                        </a:tabLst>
                      </a:pPr>
                      <a:r>
                        <a:rPr lang="en-US" sz="2000" dirty="0"/>
                        <a:t>Is talkative</a:t>
                      </a:r>
                      <a:endParaRPr lang="en-GB" sz="2400" dirty="0">
                        <a:solidFill>
                          <a:srgbClr val="000000"/>
                        </a:solidFill>
                        <a:latin typeface="Times New Roman"/>
                        <a:ea typeface="Times New Roman"/>
                      </a:endParaRPr>
                    </a:p>
                  </a:txBody>
                  <a:tcPr marL="66321" marR="66321" marT="0" marB="0"/>
                </a:tc>
                <a:tc>
                  <a:txBody>
                    <a:bodyPr/>
                    <a:lstStyle/>
                    <a:p>
                      <a:pPr indent="8255" algn="ctr">
                        <a:spcAft>
                          <a:spcPts val="0"/>
                        </a:spcAft>
                      </a:pPr>
                      <a:endParaRPr lang="en-US" sz="2000" dirty="0">
                        <a:solidFill>
                          <a:srgbClr val="000000"/>
                        </a:solidFill>
                        <a:latin typeface="Times New Roman"/>
                        <a:ea typeface="Times New Roman"/>
                      </a:endParaRPr>
                    </a:p>
                  </a:txBody>
                  <a:tcPr marL="66321" marR="66321" marT="0" marB="0"/>
                </a:tc>
                <a:tc>
                  <a:txBody>
                    <a:bodyPr/>
                    <a:lstStyle/>
                    <a:p>
                      <a:pPr marL="26670" indent="-26670" algn="ctr">
                        <a:spcAft>
                          <a:spcPts val="0"/>
                        </a:spcAft>
                      </a:pPr>
                      <a:endParaRPr lang="en-US" sz="2000" dirty="0">
                        <a:solidFill>
                          <a:srgbClr val="000000"/>
                        </a:solidFill>
                        <a:latin typeface="Times New Roman"/>
                        <a:ea typeface="Times New Roman"/>
                      </a:endParaRPr>
                    </a:p>
                  </a:txBody>
                  <a:tcPr marL="66321" marR="66321" marT="0" marB="0"/>
                </a:tc>
                <a:tc>
                  <a:txBody>
                    <a:bodyPr/>
                    <a:lstStyle/>
                    <a:p>
                      <a:pPr marL="26670" indent="-26670" algn="ctr">
                        <a:spcAft>
                          <a:spcPts val="0"/>
                        </a:spcAft>
                      </a:pPr>
                      <a:endParaRPr lang="en-US" sz="2000">
                        <a:solidFill>
                          <a:srgbClr val="000000"/>
                        </a:solidFill>
                        <a:latin typeface="Times New Roman"/>
                        <a:ea typeface="Times New Roman"/>
                      </a:endParaRPr>
                    </a:p>
                  </a:txBody>
                  <a:tcPr marL="66321" marR="66321" marT="0" marB="0"/>
                </a:tc>
                <a:tc>
                  <a:txBody>
                    <a:bodyPr/>
                    <a:lstStyle/>
                    <a:p>
                      <a:pPr marL="26670" indent="-26670" algn="ctr">
                        <a:spcAft>
                          <a:spcPts val="0"/>
                        </a:spcAft>
                      </a:pPr>
                      <a:endParaRPr lang="en-US" sz="2000">
                        <a:solidFill>
                          <a:srgbClr val="000000"/>
                        </a:solidFill>
                        <a:latin typeface="Times New Roman"/>
                        <a:ea typeface="Times New Roman"/>
                      </a:endParaRPr>
                    </a:p>
                  </a:txBody>
                  <a:tcPr marL="66321" marR="66321" marT="0" marB="0"/>
                </a:tc>
                <a:tc>
                  <a:txBody>
                    <a:bodyPr/>
                    <a:lstStyle/>
                    <a:p>
                      <a:pPr marL="26670" indent="-26670" algn="ctr">
                        <a:spcAft>
                          <a:spcPts val="0"/>
                        </a:spcAft>
                      </a:pPr>
                      <a:endParaRPr lang="en-US" sz="2000">
                        <a:solidFill>
                          <a:srgbClr val="000000"/>
                        </a:solidFill>
                        <a:latin typeface="Times New Roman"/>
                        <a:ea typeface="Times New Roman"/>
                      </a:endParaRPr>
                    </a:p>
                  </a:txBody>
                  <a:tcPr marL="66321" marR="66321" marT="0" marB="0"/>
                </a:tc>
                <a:extLst>
                  <a:ext uri="{0D108BD9-81ED-4DB2-BD59-A6C34878D82A}">
                    <a16:rowId xmlns:a16="http://schemas.microsoft.com/office/drawing/2014/main" val="10002"/>
                  </a:ext>
                </a:extLst>
              </a:tr>
              <a:tr h="341001">
                <a:tc>
                  <a:txBody>
                    <a:bodyPr/>
                    <a:lstStyle/>
                    <a:p>
                      <a:pPr marL="342900" lvl="0" indent="-342900">
                        <a:spcAft>
                          <a:spcPts val="0"/>
                        </a:spcAft>
                        <a:buFont typeface="+mj-lt"/>
                        <a:buNone/>
                        <a:tabLst>
                          <a:tab pos="-114300" algn="l"/>
                        </a:tabLst>
                      </a:pPr>
                      <a:r>
                        <a:rPr lang="en-US" sz="2000" dirty="0"/>
                        <a:t>Tends to find fault with others</a:t>
                      </a:r>
                      <a:endParaRPr lang="en-GB" sz="2400" dirty="0">
                        <a:solidFill>
                          <a:srgbClr val="000000"/>
                        </a:solidFill>
                        <a:latin typeface="Times New Roman"/>
                        <a:ea typeface="Times New Roman"/>
                      </a:endParaRPr>
                    </a:p>
                  </a:txBody>
                  <a:tcPr marL="66321" marR="66321" marT="0" marB="0"/>
                </a:tc>
                <a:tc>
                  <a:txBody>
                    <a:bodyPr/>
                    <a:lstStyle/>
                    <a:p>
                      <a:pPr indent="8255" algn="ctr">
                        <a:spcAft>
                          <a:spcPts val="0"/>
                        </a:spcAft>
                      </a:pPr>
                      <a:endParaRPr lang="en-US" sz="2000">
                        <a:solidFill>
                          <a:srgbClr val="000000"/>
                        </a:solidFill>
                        <a:latin typeface="Times New Roman"/>
                        <a:ea typeface="Times New Roman"/>
                      </a:endParaRPr>
                    </a:p>
                  </a:txBody>
                  <a:tcPr marL="66321" marR="66321" marT="0" marB="0"/>
                </a:tc>
                <a:tc>
                  <a:txBody>
                    <a:bodyPr/>
                    <a:lstStyle/>
                    <a:p>
                      <a:pPr marL="26670" indent="-26670" algn="ctr">
                        <a:spcAft>
                          <a:spcPts val="0"/>
                        </a:spcAft>
                      </a:pPr>
                      <a:endParaRPr lang="en-US" sz="2000" dirty="0">
                        <a:solidFill>
                          <a:srgbClr val="000000"/>
                        </a:solidFill>
                        <a:latin typeface="Times New Roman"/>
                        <a:ea typeface="Times New Roman"/>
                      </a:endParaRPr>
                    </a:p>
                  </a:txBody>
                  <a:tcPr marL="66321" marR="66321" marT="0" marB="0"/>
                </a:tc>
                <a:tc>
                  <a:txBody>
                    <a:bodyPr/>
                    <a:lstStyle/>
                    <a:p>
                      <a:pPr marL="26670" indent="-26670" algn="ctr">
                        <a:spcAft>
                          <a:spcPts val="0"/>
                        </a:spcAft>
                      </a:pPr>
                      <a:endParaRPr lang="en-US" sz="2000">
                        <a:solidFill>
                          <a:srgbClr val="000000"/>
                        </a:solidFill>
                        <a:latin typeface="Times New Roman"/>
                        <a:ea typeface="Times New Roman"/>
                      </a:endParaRPr>
                    </a:p>
                  </a:txBody>
                  <a:tcPr marL="66321" marR="66321" marT="0" marB="0"/>
                </a:tc>
                <a:tc>
                  <a:txBody>
                    <a:bodyPr/>
                    <a:lstStyle/>
                    <a:p>
                      <a:pPr marL="26670" indent="-26670" algn="ctr">
                        <a:spcAft>
                          <a:spcPts val="0"/>
                        </a:spcAft>
                      </a:pPr>
                      <a:endParaRPr lang="en-US" sz="2000">
                        <a:solidFill>
                          <a:srgbClr val="000000"/>
                        </a:solidFill>
                        <a:latin typeface="Times New Roman"/>
                        <a:ea typeface="Times New Roman"/>
                      </a:endParaRPr>
                    </a:p>
                  </a:txBody>
                  <a:tcPr marL="66321" marR="66321" marT="0" marB="0"/>
                </a:tc>
                <a:tc>
                  <a:txBody>
                    <a:bodyPr/>
                    <a:lstStyle/>
                    <a:p>
                      <a:pPr marL="26670" indent="-26670" algn="ctr">
                        <a:spcAft>
                          <a:spcPts val="0"/>
                        </a:spcAft>
                      </a:pPr>
                      <a:endParaRPr lang="en-US" sz="2000">
                        <a:solidFill>
                          <a:srgbClr val="000000"/>
                        </a:solidFill>
                        <a:latin typeface="Times New Roman"/>
                        <a:ea typeface="Times New Roman"/>
                      </a:endParaRPr>
                    </a:p>
                  </a:txBody>
                  <a:tcPr marL="66321" marR="66321" marT="0" marB="0"/>
                </a:tc>
                <a:extLst>
                  <a:ext uri="{0D108BD9-81ED-4DB2-BD59-A6C34878D82A}">
                    <a16:rowId xmlns:a16="http://schemas.microsoft.com/office/drawing/2014/main" val="10003"/>
                  </a:ext>
                </a:extLst>
              </a:tr>
              <a:tr h="341001">
                <a:tc>
                  <a:txBody>
                    <a:bodyPr/>
                    <a:lstStyle/>
                    <a:p>
                      <a:pPr marL="342900" lvl="0" indent="-342900">
                        <a:spcAft>
                          <a:spcPts val="0"/>
                        </a:spcAft>
                        <a:buFont typeface="+mj-lt"/>
                        <a:buNone/>
                        <a:tabLst>
                          <a:tab pos="-114300" algn="l"/>
                        </a:tabLst>
                      </a:pPr>
                      <a:r>
                        <a:rPr lang="en-US" sz="2000" dirty="0"/>
                        <a:t>Does a thorough job</a:t>
                      </a:r>
                      <a:endParaRPr lang="en-GB" sz="2400" dirty="0">
                        <a:solidFill>
                          <a:srgbClr val="000000"/>
                        </a:solidFill>
                        <a:latin typeface="Times New Roman"/>
                        <a:ea typeface="Times New Roman"/>
                      </a:endParaRPr>
                    </a:p>
                  </a:txBody>
                  <a:tcPr marL="66321" marR="66321" marT="0" marB="0"/>
                </a:tc>
                <a:tc>
                  <a:txBody>
                    <a:bodyPr/>
                    <a:lstStyle/>
                    <a:p>
                      <a:pPr indent="8255" algn="ctr">
                        <a:spcAft>
                          <a:spcPts val="0"/>
                        </a:spcAft>
                      </a:pPr>
                      <a:endParaRPr lang="en-US" sz="2000">
                        <a:solidFill>
                          <a:srgbClr val="000000"/>
                        </a:solidFill>
                        <a:latin typeface="Times New Roman"/>
                        <a:ea typeface="Times New Roman"/>
                      </a:endParaRPr>
                    </a:p>
                  </a:txBody>
                  <a:tcPr marL="66321" marR="66321" marT="0" marB="0"/>
                </a:tc>
                <a:tc>
                  <a:txBody>
                    <a:bodyPr/>
                    <a:lstStyle/>
                    <a:p>
                      <a:pPr marL="26670" indent="-26670" algn="ctr">
                        <a:spcAft>
                          <a:spcPts val="0"/>
                        </a:spcAft>
                      </a:pPr>
                      <a:endParaRPr lang="en-US" sz="2000" dirty="0">
                        <a:solidFill>
                          <a:srgbClr val="000000"/>
                        </a:solidFill>
                        <a:latin typeface="Times New Roman"/>
                        <a:ea typeface="Times New Roman"/>
                      </a:endParaRPr>
                    </a:p>
                  </a:txBody>
                  <a:tcPr marL="66321" marR="66321" marT="0" marB="0"/>
                </a:tc>
                <a:tc>
                  <a:txBody>
                    <a:bodyPr/>
                    <a:lstStyle/>
                    <a:p>
                      <a:pPr marL="26670" indent="-26670" algn="ctr">
                        <a:spcAft>
                          <a:spcPts val="0"/>
                        </a:spcAft>
                      </a:pPr>
                      <a:endParaRPr lang="en-US" sz="2000" dirty="0">
                        <a:solidFill>
                          <a:srgbClr val="000000"/>
                        </a:solidFill>
                        <a:latin typeface="Times New Roman"/>
                        <a:ea typeface="Times New Roman"/>
                      </a:endParaRPr>
                    </a:p>
                  </a:txBody>
                  <a:tcPr marL="66321" marR="66321" marT="0" marB="0"/>
                </a:tc>
                <a:tc>
                  <a:txBody>
                    <a:bodyPr/>
                    <a:lstStyle/>
                    <a:p>
                      <a:pPr marL="26670" indent="-26670" algn="ctr">
                        <a:spcAft>
                          <a:spcPts val="0"/>
                        </a:spcAft>
                      </a:pPr>
                      <a:endParaRPr lang="en-US" sz="2000">
                        <a:solidFill>
                          <a:srgbClr val="000000"/>
                        </a:solidFill>
                        <a:latin typeface="Times New Roman"/>
                        <a:ea typeface="Times New Roman"/>
                      </a:endParaRPr>
                    </a:p>
                  </a:txBody>
                  <a:tcPr marL="66321" marR="66321" marT="0" marB="0"/>
                </a:tc>
                <a:tc>
                  <a:txBody>
                    <a:bodyPr/>
                    <a:lstStyle/>
                    <a:p>
                      <a:pPr marL="26670" indent="-26670" algn="ctr">
                        <a:spcAft>
                          <a:spcPts val="0"/>
                        </a:spcAft>
                      </a:pPr>
                      <a:endParaRPr lang="en-US" sz="2000">
                        <a:solidFill>
                          <a:srgbClr val="000000"/>
                        </a:solidFill>
                        <a:latin typeface="Times New Roman"/>
                        <a:ea typeface="Times New Roman"/>
                      </a:endParaRPr>
                    </a:p>
                  </a:txBody>
                  <a:tcPr marL="66321" marR="66321" marT="0" marB="0"/>
                </a:tc>
                <a:extLst>
                  <a:ext uri="{0D108BD9-81ED-4DB2-BD59-A6C34878D82A}">
                    <a16:rowId xmlns:a16="http://schemas.microsoft.com/office/drawing/2014/main" val="10004"/>
                  </a:ext>
                </a:extLst>
              </a:tr>
              <a:tr h="341001">
                <a:tc>
                  <a:txBody>
                    <a:bodyPr/>
                    <a:lstStyle/>
                    <a:p>
                      <a:pPr marL="342900" lvl="0" indent="-342900">
                        <a:spcAft>
                          <a:spcPts val="0"/>
                        </a:spcAft>
                        <a:buFont typeface="+mj-lt"/>
                        <a:buNone/>
                        <a:tabLst>
                          <a:tab pos="-114300" algn="l"/>
                        </a:tabLst>
                      </a:pPr>
                      <a:r>
                        <a:rPr lang="en-US" sz="2000" dirty="0"/>
                        <a:t>Is depressed, blue</a:t>
                      </a:r>
                      <a:endParaRPr lang="en-GB" sz="2400" dirty="0">
                        <a:solidFill>
                          <a:srgbClr val="000000"/>
                        </a:solidFill>
                        <a:latin typeface="Times New Roman"/>
                        <a:ea typeface="Times New Roman"/>
                      </a:endParaRPr>
                    </a:p>
                  </a:txBody>
                  <a:tcPr marL="66321" marR="66321" marT="0" marB="0"/>
                </a:tc>
                <a:tc>
                  <a:txBody>
                    <a:bodyPr/>
                    <a:lstStyle/>
                    <a:p>
                      <a:pPr indent="8255" algn="ctr">
                        <a:spcAft>
                          <a:spcPts val="0"/>
                        </a:spcAft>
                      </a:pPr>
                      <a:endParaRPr lang="en-US" sz="2000">
                        <a:solidFill>
                          <a:srgbClr val="000000"/>
                        </a:solidFill>
                        <a:latin typeface="Times New Roman"/>
                        <a:ea typeface="Times New Roman"/>
                      </a:endParaRPr>
                    </a:p>
                  </a:txBody>
                  <a:tcPr marL="66321" marR="66321" marT="0" marB="0"/>
                </a:tc>
                <a:tc>
                  <a:txBody>
                    <a:bodyPr/>
                    <a:lstStyle/>
                    <a:p>
                      <a:pPr marL="26670" indent="-26670" algn="ctr">
                        <a:spcAft>
                          <a:spcPts val="0"/>
                        </a:spcAft>
                      </a:pPr>
                      <a:endParaRPr lang="en-US" sz="2000">
                        <a:solidFill>
                          <a:srgbClr val="000000"/>
                        </a:solidFill>
                        <a:latin typeface="Times New Roman"/>
                        <a:ea typeface="Times New Roman"/>
                      </a:endParaRPr>
                    </a:p>
                  </a:txBody>
                  <a:tcPr marL="66321" marR="66321" marT="0" marB="0"/>
                </a:tc>
                <a:tc>
                  <a:txBody>
                    <a:bodyPr/>
                    <a:lstStyle/>
                    <a:p>
                      <a:pPr marL="26670" indent="-26670" algn="ctr">
                        <a:spcAft>
                          <a:spcPts val="0"/>
                        </a:spcAft>
                      </a:pPr>
                      <a:endParaRPr lang="en-US" sz="2000" dirty="0">
                        <a:solidFill>
                          <a:srgbClr val="000000"/>
                        </a:solidFill>
                        <a:latin typeface="Times New Roman"/>
                        <a:ea typeface="Times New Roman"/>
                      </a:endParaRPr>
                    </a:p>
                  </a:txBody>
                  <a:tcPr marL="66321" marR="66321" marT="0" marB="0"/>
                </a:tc>
                <a:tc>
                  <a:txBody>
                    <a:bodyPr/>
                    <a:lstStyle/>
                    <a:p>
                      <a:pPr marL="26670" indent="-26670" algn="ctr">
                        <a:spcAft>
                          <a:spcPts val="0"/>
                        </a:spcAft>
                      </a:pPr>
                      <a:endParaRPr lang="en-US" sz="2000">
                        <a:solidFill>
                          <a:srgbClr val="000000"/>
                        </a:solidFill>
                        <a:latin typeface="Times New Roman"/>
                        <a:ea typeface="Times New Roman"/>
                      </a:endParaRPr>
                    </a:p>
                  </a:txBody>
                  <a:tcPr marL="66321" marR="66321" marT="0" marB="0"/>
                </a:tc>
                <a:tc>
                  <a:txBody>
                    <a:bodyPr/>
                    <a:lstStyle/>
                    <a:p>
                      <a:pPr marL="26670" indent="-26670" algn="ctr">
                        <a:spcAft>
                          <a:spcPts val="0"/>
                        </a:spcAft>
                      </a:pPr>
                      <a:endParaRPr lang="en-US" sz="2000">
                        <a:solidFill>
                          <a:srgbClr val="000000"/>
                        </a:solidFill>
                        <a:latin typeface="Times New Roman"/>
                        <a:ea typeface="Times New Roman"/>
                      </a:endParaRPr>
                    </a:p>
                  </a:txBody>
                  <a:tcPr marL="66321" marR="66321" marT="0" marB="0"/>
                </a:tc>
                <a:extLst>
                  <a:ext uri="{0D108BD9-81ED-4DB2-BD59-A6C34878D82A}">
                    <a16:rowId xmlns:a16="http://schemas.microsoft.com/office/drawing/2014/main" val="10005"/>
                  </a:ext>
                </a:extLst>
              </a:tr>
              <a:tr h="341001">
                <a:tc>
                  <a:txBody>
                    <a:bodyPr/>
                    <a:lstStyle/>
                    <a:p>
                      <a:pPr marL="342900" lvl="0" indent="-342900">
                        <a:spcAft>
                          <a:spcPts val="0"/>
                        </a:spcAft>
                        <a:buFont typeface="+mj-lt"/>
                        <a:buNone/>
                        <a:tabLst>
                          <a:tab pos="-114300" algn="l"/>
                        </a:tabLst>
                      </a:pPr>
                      <a:r>
                        <a:rPr lang="en-US" sz="2000" dirty="0"/>
                        <a:t>Is original, comes up with new ideas</a:t>
                      </a:r>
                      <a:endParaRPr lang="en-GB" sz="2400" dirty="0">
                        <a:solidFill>
                          <a:srgbClr val="000000"/>
                        </a:solidFill>
                        <a:latin typeface="Times New Roman"/>
                        <a:ea typeface="Times New Roman"/>
                      </a:endParaRPr>
                    </a:p>
                  </a:txBody>
                  <a:tcPr marL="66321" marR="66321" marT="0" marB="0"/>
                </a:tc>
                <a:tc>
                  <a:txBody>
                    <a:bodyPr/>
                    <a:lstStyle/>
                    <a:p>
                      <a:pPr indent="8255" algn="ctr">
                        <a:spcAft>
                          <a:spcPts val="0"/>
                        </a:spcAft>
                      </a:pPr>
                      <a:endParaRPr lang="en-US" sz="2000">
                        <a:solidFill>
                          <a:srgbClr val="000000"/>
                        </a:solidFill>
                        <a:latin typeface="Times New Roman"/>
                        <a:ea typeface="Times New Roman"/>
                      </a:endParaRPr>
                    </a:p>
                  </a:txBody>
                  <a:tcPr marL="66321" marR="66321" marT="0" marB="0"/>
                </a:tc>
                <a:tc>
                  <a:txBody>
                    <a:bodyPr/>
                    <a:lstStyle/>
                    <a:p>
                      <a:pPr marL="26670" indent="-26670" algn="ctr">
                        <a:spcAft>
                          <a:spcPts val="0"/>
                        </a:spcAft>
                      </a:pPr>
                      <a:endParaRPr lang="en-US" sz="2000">
                        <a:solidFill>
                          <a:srgbClr val="000000"/>
                        </a:solidFill>
                        <a:latin typeface="Times New Roman"/>
                        <a:ea typeface="Times New Roman"/>
                      </a:endParaRPr>
                    </a:p>
                  </a:txBody>
                  <a:tcPr marL="66321" marR="66321" marT="0" marB="0"/>
                </a:tc>
                <a:tc>
                  <a:txBody>
                    <a:bodyPr/>
                    <a:lstStyle/>
                    <a:p>
                      <a:pPr marL="26670" indent="-26670" algn="ctr">
                        <a:spcAft>
                          <a:spcPts val="0"/>
                        </a:spcAft>
                      </a:pPr>
                      <a:endParaRPr lang="en-US" sz="2000" dirty="0">
                        <a:solidFill>
                          <a:srgbClr val="000000"/>
                        </a:solidFill>
                        <a:latin typeface="Times New Roman"/>
                        <a:ea typeface="Times New Roman"/>
                      </a:endParaRPr>
                    </a:p>
                  </a:txBody>
                  <a:tcPr marL="66321" marR="66321" marT="0" marB="0"/>
                </a:tc>
                <a:tc>
                  <a:txBody>
                    <a:bodyPr/>
                    <a:lstStyle/>
                    <a:p>
                      <a:pPr marL="26670" indent="-26670" algn="ctr">
                        <a:spcAft>
                          <a:spcPts val="0"/>
                        </a:spcAft>
                      </a:pPr>
                      <a:endParaRPr lang="en-US" sz="2000">
                        <a:solidFill>
                          <a:srgbClr val="000000"/>
                        </a:solidFill>
                        <a:latin typeface="Times New Roman"/>
                        <a:ea typeface="Times New Roman"/>
                      </a:endParaRPr>
                    </a:p>
                  </a:txBody>
                  <a:tcPr marL="66321" marR="66321" marT="0" marB="0"/>
                </a:tc>
                <a:tc>
                  <a:txBody>
                    <a:bodyPr/>
                    <a:lstStyle/>
                    <a:p>
                      <a:pPr marL="26670" indent="-26670" algn="ctr">
                        <a:spcAft>
                          <a:spcPts val="0"/>
                        </a:spcAft>
                      </a:pPr>
                      <a:endParaRPr lang="en-US" sz="2000">
                        <a:solidFill>
                          <a:srgbClr val="000000"/>
                        </a:solidFill>
                        <a:latin typeface="Times New Roman"/>
                        <a:ea typeface="Times New Roman"/>
                      </a:endParaRPr>
                    </a:p>
                  </a:txBody>
                  <a:tcPr marL="66321" marR="66321" marT="0" marB="0"/>
                </a:tc>
                <a:extLst>
                  <a:ext uri="{0D108BD9-81ED-4DB2-BD59-A6C34878D82A}">
                    <a16:rowId xmlns:a16="http://schemas.microsoft.com/office/drawing/2014/main" val="10006"/>
                  </a:ext>
                </a:extLst>
              </a:tr>
              <a:tr h="341001">
                <a:tc>
                  <a:txBody>
                    <a:bodyPr/>
                    <a:lstStyle/>
                    <a:p>
                      <a:pPr marL="342900" lvl="0" indent="-342900">
                        <a:spcAft>
                          <a:spcPts val="0"/>
                        </a:spcAft>
                        <a:buFont typeface="+mj-lt"/>
                        <a:buNone/>
                        <a:tabLst>
                          <a:tab pos="-114300" algn="l"/>
                        </a:tabLst>
                      </a:pPr>
                      <a:r>
                        <a:rPr lang="en-US" sz="2000" dirty="0"/>
                        <a:t>Is reserved</a:t>
                      </a:r>
                      <a:endParaRPr lang="en-GB" sz="2400" dirty="0">
                        <a:solidFill>
                          <a:srgbClr val="000000"/>
                        </a:solidFill>
                        <a:latin typeface="Times New Roman"/>
                        <a:ea typeface="Times New Roman"/>
                      </a:endParaRPr>
                    </a:p>
                  </a:txBody>
                  <a:tcPr marL="66321" marR="66321" marT="0" marB="0"/>
                </a:tc>
                <a:tc>
                  <a:txBody>
                    <a:bodyPr/>
                    <a:lstStyle/>
                    <a:p>
                      <a:pPr indent="8255" algn="ctr">
                        <a:spcAft>
                          <a:spcPts val="0"/>
                        </a:spcAft>
                      </a:pPr>
                      <a:endParaRPr lang="en-US" sz="2000">
                        <a:solidFill>
                          <a:srgbClr val="000000"/>
                        </a:solidFill>
                        <a:latin typeface="Times New Roman"/>
                        <a:ea typeface="Times New Roman"/>
                      </a:endParaRPr>
                    </a:p>
                  </a:txBody>
                  <a:tcPr marL="66321" marR="66321" marT="0" marB="0"/>
                </a:tc>
                <a:tc>
                  <a:txBody>
                    <a:bodyPr/>
                    <a:lstStyle/>
                    <a:p>
                      <a:pPr marL="26670" indent="-26670" algn="ctr">
                        <a:spcAft>
                          <a:spcPts val="0"/>
                        </a:spcAft>
                      </a:pPr>
                      <a:endParaRPr lang="en-US" sz="2000">
                        <a:solidFill>
                          <a:srgbClr val="000000"/>
                        </a:solidFill>
                        <a:latin typeface="Times New Roman"/>
                        <a:ea typeface="Times New Roman"/>
                      </a:endParaRPr>
                    </a:p>
                  </a:txBody>
                  <a:tcPr marL="66321" marR="66321" marT="0" marB="0"/>
                </a:tc>
                <a:tc>
                  <a:txBody>
                    <a:bodyPr/>
                    <a:lstStyle/>
                    <a:p>
                      <a:pPr marL="26670" indent="-26670" algn="ctr">
                        <a:spcAft>
                          <a:spcPts val="0"/>
                        </a:spcAft>
                      </a:pPr>
                      <a:endParaRPr lang="en-US" sz="2000" dirty="0">
                        <a:solidFill>
                          <a:srgbClr val="000000"/>
                        </a:solidFill>
                        <a:latin typeface="Times New Roman"/>
                        <a:ea typeface="Times New Roman"/>
                      </a:endParaRPr>
                    </a:p>
                  </a:txBody>
                  <a:tcPr marL="66321" marR="66321" marT="0" marB="0"/>
                </a:tc>
                <a:tc>
                  <a:txBody>
                    <a:bodyPr/>
                    <a:lstStyle/>
                    <a:p>
                      <a:pPr marL="26670" indent="-26670" algn="ctr">
                        <a:spcAft>
                          <a:spcPts val="0"/>
                        </a:spcAft>
                      </a:pPr>
                      <a:endParaRPr lang="en-US" sz="2000" dirty="0">
                        <a:solidFill>
                          <a:srgbClr val="000000"/>
                        </a:solidFill>
                        <a:latin typeface="Times New Roman"/>
                        <a:ea typeface="Times New Roman"/>
                      </a:endParaRPr>
                    </a:p>
                  </a:txBody>
                  <a:tcPr marL="66321" marR="66321" marT="0" marB="0"/>
                </a:tc>
                <a:tc>
                  <a:txBody>
                    <a:bodyPr/>
                    <a:lstStyle/>
                    <a:p>
                      <a:pPr marL="26670" indent="-26670" algn="ctr">
                        <a:spcAft>
                          <a:spcPts val="0"/>
                        </a:spcAft>
                      </a:pPr>
                      <a:endParaRPr lang="en-US" sz="2000">
                        <a:solidFill>
                          <a:srgbClr val="000000"/>
                        </a:solidFill>
                        <a:latin typeface="Times New Roman"/>
                        <a:ea typeface="Times New Roman"/>
                      </a:endParaRPr>
                    </a:p>
                  </a:txBody>
                  <a:tcPr marL="66321" marR="66321" marT="0" marB="0"/>
                </a:tc>
                <a:extLst>
                  <a:ext uri="{0D108BD9-81ED-4DB2-BD59-A6C34878D82A}">
                    <a16:rowId xmlns:a16="http://schemas.microsoft.com/office/drawing/2014/main" val="10007"/>
                  </a:ext>
                </a:extLst>
              </a:tr>
              <a:tr h="341001">
                <a:tc>
                  <a:txBody>
                    <a:bodyPr/>
                    <a:lstStyle/>
                    <a:p>
                      <a:pPr marL="342900" lvl="0" indent="-342900">
                        <a:spcAft>
                          <a:spcPts val="0"/>
                        </a:spcAft>
                        <a:buFont typeface="+mj-lt"/>
                        <a:buNone/>
                        <a:tabLst>
                          <a:tab pos="-114300" algn="l"/>
                        </a:tabLst>
                      </a:pPr>
                      <a:r>
                        <a:rPr lang="en-US" sz="2000" dirty="0"/>
                        <a:t>Is helpful and unselfish with others</a:t>
                      </a:r>
                      <a:endParaRPr lang="en-GB" sz="2400" dirty="0">
                        <a:solidFill>
                          <a:srgbClr val="000000"/>
                        </a:solidFill>
                        <a:latin typeface="Times New Roman"/>
                        <a:ea typeface="Times New Roman"/>
                      </a:endParaRPr>
                    </a:p>
                  </a:txBody>
                  <a:tcPr marL="66321" marR="66321" marT="0" marB="0"/>
                </a:tc>
                <a:tc>
                  <a:txBody>
                    <a:bodyPr/>
                    <a:lstStyle/>
                    <a:p>
                      <a:pPr indent="8255" algn="ctr">
                        <a:spcAft>
                          <a:spcPts val="0"/>
                        </a:spcAft>
                      </a:pPr>
                      <a:endParaRPr lang="en-US" sz="2000">
                        <a:solidFill>
                          <a:srgbClr val="000000"/>
                        </a:solidFill>
                        <a:latin typeface="Times New Roman"/>
                        <a:ea typeface="Times New Roman"/>
                      </a:endParaRPr>
                    </a:p>
                  </a:txBody>
                  <a:tcPr marL="66321" marR="66321" marT="0" marB="0"/>
                </a:tc>
                <a:tc>
                  <a:txBody>
                    <a:bodyPr/>
                    <a:lstStyle/>
                    <a:p>
                      <a:pPr marL="26670" indent="-26670" algn="ctr">
                        <a:spcAft>
                          <a:spcPts val="0"/>
                        </a:spcAft>
                      </a:pPr>
                      <a:endParaRPr lang="en-US" sz="2000">
                        <a:solidFill>
                          <a:srgbClr val="000000"/>
                        </a:solidFill>
                        <a:latin typeface="Times New Roman"/>
                        <a:ea typeface="Times New Roman"/>
                      </a:endParaRPr>
                    </a:p>
                  </a:txBody>
                  <a:tcPr marL="66321" marR="66321" marT="0" marB="0"/>
                </a:tc>
                <a:tc>
                  <a:txBody>
                    <a:bodyPr/>
                    <a:lstStyle/>
                    <a:p>
                      <a:pPr marL="26670" indent="-26670" algn="ctr">
                        <a:spcAft>
                          <a:spcPts val="0"/>
                        </a:spcAft>
                      </a:pPr>
                      <a:endParaRPr lang="en-US" sz="2000">
                        <a:solidFill>
                          <a:srgbClr val="000000"/>
                        </a:solidFill>
                        <a:latin typeface="Times New Roman"/>
                        <a:ea typeface="Times New Roman"/>
                      </a:endParaRPr>
                    </a:p>
                  </a:txBody>
                  <a:tcPr marL="66321" marR="66321" marT="0" marB="0"/>
                </a:tc>
                <a:tc>
                  <a:txBody>
                    <a:bodyPr/>
                    <a:lstStyle/>
                    <a:p>
                      <a:pPr marL="26670" indent="-26670" algn="ctr">
                        <a:spcAft>
                          <a:spcPts val="0"/>
                        </a:spcAft>
                      </a:pPr>
                      <a:endParaRPr lang="en-US" sz="2000" dirty="0">
                        <a:solidFill>
                          <a:srgbClr val="000000"/>
                        </a:solidFill>
                        <a:latin typeface="Times New Roman"/>
                        <a:ea typeface="Times New Roman"/>
                      </a:endParaRPr>
                    </a:p>
                  </a:txBody>
                  <a:tcPr marL="66321" marR="66321" marT="0" marB="0"/>
                </a:tc>
                <a:tc>
                  <a:txBody>
                    <a:bodyPr/>
                    <a:lstStyle/>
                    <a:p>
                      <a:pPr marL="26670" indent="-26670" algn="ctr">
                        <a:spcAft>
                          <a:spcPts val="0"/>
                        </a:spcAft>
                      </a:pPr>
                      <a:endParaRPr lang="en-US" sz="2000">
                        <a:solidFill>
                          <a:srgbClr val="000000"/>
                        </a:solidFill>
                        <a:latin typeface="Times New Roman"/>
                        <a:ea typeface="Times New Roman"/>
                      </a:endParaRPr>
                    </a:p>
                  </a:txBody>
                  <a:tcPr marL="66321" marR="66321" marT="0" marB="0"/>
                </a:tc>
                <a:extLst>
                  <a:ext uri="{0D108BD9-81ED-4DB2-BD59-A6C34878D82A}">
                    <a16:rowId xmlns:a16="http://schemas.microsoft.com/office/drawing/2014/main" val="10008"/>
                  </a:ext>
                </a:extLst>
              </a:tr>
              <a:tr h="341001">
                <a:tc>
                  <a:txBody>
                    <a:bodyPr/>
                    <a:lstStyle/>
                    <a:p>
                      <a:pPr marL="342900" lvl="0" indent="-342900">
                        <a:spcAft>
                          <a:spcPts val="0"/>
                        </a:spcAft>
                        <a:buFont typeface="+mj-lt"/>
                        <a:buNone/>
                        <a:tabLst>
                          <a:tab pos="-114300" algn="l"/>
                        </a:tabLst>
                      </a:pPr>
                      <a:r>
                        <a:rPr lang="en-US" sz="2000" dirty="0"/>
                        <a:t>Can be somewhat careless</a:t>
                      </a:r>
                      <a:endParaRPr lang="en-GB" sz="2400" dirty="0">
                        <a:solidFill>
                          <a:srgbClr val="000000"/>
                        </a:solidFill>
                        <a:latin typeface="Times New Roman"/>
                        <a:ea typeface="Times New Roman"/>
                      </a:endParaRPr>
                    </a:p>
                  </a:txBody>
                  <a:tcPr marL="66321" marR="66321" marT="0" marB="0"/>
                </a:tc>
                <a:tc>
                  <a:txBody>
                    <a:bodyPr/>
                    <a:lstStyle/>
                    <a:p>
                      <a:pPr indent="8255" algn="ctr">
                        <a:spcAft>
                          <a:spcPts val="0"/>
                        </a:spcAft>
                      </a:pPr>
                      <a:endParaRPr lang="en-US" sz="2000">
                        <a:solidFill>
                          <a:srgbClr val="000000"/>
                        </a:solidFill>
                        <a:latin typeface="Times New Roman"/>
                        <a:ea typeface="Times New Roman"/>
                      </a:endParaRPr>
                    </a:p>
                  </a:txBody>
                  <a:tcPr marL="66321" marR="66321" marT="0" marB="0"/>
                </a:tc>
                <a:tc>
                  <a:txBody>
                    <a:bodyPr/>
                    <a:lstStyle/>
                    <a:p>
                      <a:pPr marL="26670" indent="-26670" algn="ctr">
                        <a:spcAft>
                          <a:spcPts val="0"/>
                        </a:spcAft>
                      </a:pPr>
                      <a:endParaRPr lang="en-US" sz="2000">
                        <a:solidFill>
                          <a:srgbClr val="000000"/>
                        </a:solidFill>
                        <a:latin typeface="Times New Roman"/>
                        <a:ea typeface="Times New Roman"/>
                      </a:endParaRPr>
                    </a:p>
                  </a:txBody>
                  <a:tcPr marL="66321" marR="66321" marT="0" marB="0"/>
                </a:tc>
                <a:tc>
                  <a:txBody>
                    <a:bodyPr/>
                    <a:lstStyle/>
                    <a:p>
                      <a:pPr marL="26670" indent="-26670" algn="ctr">
                        <a:spcAft>
                          <a:spcPts val="0"/>
                        </a:spcAft>
                      </a:pPr>
                      <a:endParaRPr lang="en-US" sz="2000">
                        <a:solidFill>
                          <a:srgbClr val="000000"/>
                        </a:solidFill>
                        <a:latin typeface="Times New Roman"/>
                        <a:ea typeface="Times New Roman"/>
                      </a:endParaRPr>
                    </a:p>
                  </a:txBody>
                  <a:tcPr marL="66321" marR="66321" marT="0" marB="0"/>
                </a:tc>
                <a:tc>
                  <a:txBody>
                    <a:bodyPr/>
                    <a:lstStyle/>
                    <a:p>
                      <a:pPr marL="26670" indent="-26670" algn="ctr">
                        <a:spcAft>
                          <a:spcPts val="0"/>
                        </a:spcAft>
                      </a:pPr>
                      <a:endParaRPr lang="en-US" sz="2000" dirty="0">
                        <a:solidFill>
                          <a:srgbClr val="000000"/>
                        </a:solidFill>
                        <a:latin typeface="Times New Roman"/>
                        <a:ea typeface="Times New Roman"/>
                      </a:endParaRPr>
                    </a:p>
                  </a:txBody>
                  <a:tcPr marL="66321" marR="66321" marT="0" marB="0"/>
                </a:tc>
                <a:tc>
                  <a:txBody>
                    <a:bodyPr/>
                    <a:lstStyle/>
                    <a:p>
                      <a:pPr marL="26670" indent="-26670" algn="ctr">
                        <a:spcAft>
                          <a:spcPts val="0"/>
                        </a:spcAft>
                      </a:pPr>
                      <a:endParaRPr lang="en-US" sz="2000">
                        <a:solidFill>
                          <a:srgbClr val="000000"/>
                        </a:solidFill>
                        <a:latin typeface="Times New Roman"/>
                        <a:ea typeface="Times New Roman"/>
                      </a:endParaRPr>
                    </a:p>
                  </a:txBody>
                  <a:tcPr marL="66321" marR="66321" marT="0" marB="0"/>
                </a:tc>
                <a:extLst>
                  <a:ext uri="{0D108BD9-81ED-4DB2-BD59-A6C34878D82A}">
                    <a16:rowId xmlns:a16="http://schemas.microsoft.com/office/drawing/2014/main" val="10009"/>
                  </a:ext>
                </a:extLst>
              </a:tr>
              <a:tr h="341001">
                <a:tc>
                  <a:txBody>
                    <a:bodyPr/>
                    <a:lstStyle/>
                    <a:p>
                      <a:pPr marL="342900" lvl="0" indent="-342900">
                        <a:spcAft>
                          <a:spcPts val="0"/>
                        </a:spcAft>
                        <a:buFont typeface="+mj-lt"/>
                        <a:buNone/>
                        <a:tabLst>
                          <a:tab pos="-114300" algn="l"/>
                        </a:tabLst>
                      </a:pPr>
                      <a:r>
                        <a:rPr lang="en-US" sz="2000" dirty="0"/>
                        <a:t>Is relaxed, handles stress well.  </a:t>
                      </a:r>
                      <a:endParaRPr lang="en-GB" sz="2400" dirty="0">
                        <a:solidFill>
                          <a:srgbClr val="000000"/>
                        </a:solidFill>
                        <a:latin typeface="Times New Roman"/>
                        <a:ea typeface="Times New Roman"/>
                      </a:endParaRPr>
                    </a:p>
                  </a:txBody>
                  <a:tcPr marL="66321" marR="66321" marT="0" marB="0"/>
                </a:tc>
                <a:tc>
                  <a:txBody>
                    <a:bodyPr/>
                    <a:lstStyle/>
                    <a:p>
                      <a:pPr indent="8255" algn="ctr">
                        <a:spcAft>
                          <a:spcPts val="0"/>
                        </a:spcAft>
                      </a:pPr>
                      <a:endParaRPr lang="en-US" sz="2000">
                        <a:solidFill>
                          <a:srgbClr val="000000"/>
                        </a:solidFill>
                        <a:latin typeface="Times New Roman"/>
                        <a:ea typeface="Times New Roman"/>
                      </a:endParaRPr>
                    </a:p>
                  </a:txBody>
                  <a:tcPr marL="66321" marR="66321" marT="0" marB="0"/>
                </a:tc>
                <a:tc>
                  <a:txBody>
                    <a:bodyPr/>
                    <a:lstStyle/>
                    <a:p>
                      <a:pPr marL="26670" indent="-26670" algn="ctr">
                        <a:spcAft>
                          <a:spcPts val="0"/>
                        </a:spcAft>
                      </a:pPr>
                      <a:endParaRPr lang="en-US" sz="2000">
                        <a:solidFill>
                          <a:srgbClr val="000000"/>
                        </a:solidFill>
                        <a:latin typeface="Times New Roman"/>
                        <a:ea typeface="Times New Roman"/>
                      </a:endParaRPr>
                    </a:p>
                  </a:txBody>
                  <a:tcPr marL="66321" marR="66321" marT="0" marB="0"/>
                </a:tc>
                <a:tc>
                  <a:txBody>
                    <a:bodyPr/>
                    <a:lstStyle/>
                    <a:p>
                      <a:pPr marL="26670" indent="-26670" algn="ctr">
                        <a:spcAft>
                          <a:spcPts val="0"/>
                        </a:spcAft>
                      </a:pPr>
                      <a:endParaRPr lang="en-US" sz="2000">
                        <a:solidFill>
                          <a:srgbClr val="000000"/>
                        </a:solidFill>
                        <a:latin typeface="Times New Roman"/>
                        <a:ea typeface="Times New Roman"/>
                      </a:endParaRPr>
                    </a:p>
                  </a:txBody>
                  <a:tcPr marL="66321" marR="66321" marT="0" marB="0"/>
                </a:tc>
                <a:tc>
                  <a:txBody>
                    <a:bodyPr/>
                    <a:lstStyle/>
                    <a:p>
                      <a:pPr marL="26670" indent="-26670" algn="ctr">
                        <a:spcAft>
                          <a:spcPts val="0"/>
                        </a:spcAft>
                      </a:pPr>
                      <a:endParaRPr lang="en-US" sz="2000">
                        <a:solidFill>
                          <a:srgbClr val="000000"/>
                        </a:solidFill>
                        <a:latin typeface="Times New Roman"/>
                        <a:ea typeface="Times New Roman"/>
                      </a:endParaRPr>
                    </a:p>
                  </a:txBody>
                  <a:tcPr marL="66321" marR="66321" marT="0" marB="0"/>
                </a:tc>
                <a:tc>
                  <a:txBody>
                    <a:bodyPr/>
                    <a:lstStyle/>
                    <a:p>
                      <a:pPr marL="26670" indent="-26670" algn="ctr">
                        <a:spcAft>
                          <a:spcPts val="0"/>
                        </a:spcAft>
                      </a:pPr>
                      <a:endParaRPr lang="en-US" sz="2000" dirty="0">
                        <a:solidFill>
                          <a:srgbClr val="000000"/>
                        </a:solidFill>
                        <a:latin typeface="Times New Roman"/>
                        <a:ea typeface="Times New Roman"/>
                      </a:endParaRPr>
                    </a:p>
                  </a:txBody>
                  <a:tcPr marL="66321" marR="66321" marT="0" marB="0"/>
                </a:tc>
                <a:extLst>
                  <a:ext uri="{0D108BD9-81ED-4DB2-BD59-A6C34878D82A}">
                    <a16:rowId xmlns:a16="http://schemas.microsoft.com/office/drawing/2014/main" val="10010"/>
                  </a:ext>
                </a:extLst>
              </a:tr>
              <a:tr h="341001">
                <a:tc>
                  <a:txBody>
                    <a:bodyPr/>
                    <a:lstStyle/>
                    <a:p>
                      <a:pPr marL="342900" lvl="0" indent="-342900">
                        <a:spcAft>
                          <a:spcPts val="0"/>
                        </a:spcAft>
                        <a:buFont typeface="+mj-lt"/>
                        <a:buNone/>
                        <a:tabLst>
                          <a:tab pos="-114300" algn="l"/>
                        </a:tabLst>
                      </a:pPr>
                      <a:r>
                        <a:rPr lang="en-US" sz="2000" dirty="0"/>
                        <a:t>Is curious about many different things</a:t>
                      </a:r>
                      <a:endParaRPr lang="en-GB" sz="2400" dirty="0">
                        <a:solidFill>
                          <a:srgbClr val="000000"/>
                        </a:solidFill>
                        <a:latin typeface="Times New Roman"/>
                        <a:ea typeface="Times New Roman"/>
                      </a:endParaRPr>
                    </a:p>
                  </a:txBody>
                  <a:tcPr marL="66321" marR="66321" marT="0" marB="0"/>
                </a:tc>
                <a:tc>
                  <a:txBody>
                    <a:bodyPr/>
                    <a:lstStyle/>
                    <a:p>
                      <a:pPr indent="8255" algn="ctr">
                        <a:spcAft>
                          <a:spcPts val="0"/>
                        </a:spcAft>
                      </a:pPr>
                      <a:endParaRPr lang="en-US" sz="2000">
                        <a:solidFill>
                          <a:srgbClr val="000000"/>
                        </a:solidFill>
                        <a:latin typeface="Times New Roman"/>
                        <a:ea typeface="Times New Roman"/>
                      </a:endParaRPr>
                    </a:p>
                  </a:txBody>
                  <a:tcPr marL="66321" marR="66321" marT="0" marB="0"/>
                </a:tc>
                <a:tc>
                  <a:txBody>
                    <a:bodyPr/>
                    <a:lstStyle/>
                    <a:p>
                      <a:pPr marL="26670" indent="-26670" algn="ctr">
                        <a:spcAft>
                          <a:spcPts val="0"/>
                        </a:spcAft>
                      </a:pPr>
                      <a:endParaRPr lang="en-US" sz="2000">
                        <a:solidFill>
                          <a:srgbClr val="000000"/>
                        </a:solidFill>
                        <a:latin typeface="Times New Roman"/>
                        <a:ea typeface="Times New Roman"/>
                      </a:endParaRPr>
                    </a:p>
                  </a:txBody>
                  <a:tcPr marL="66321" marR="66321" marT="0" marB="0"/>
                </a:tc>
                <a:tc>
                  <a:txBody>
                    <a:bodyPr/>
                    <a:lstStyle/>
                    <a:p>
                      <a:pPr marL="26670" indent="-26670" algn="ctr">
                        <a:spcAft>
                          <a:spcPts val="0"/>
                        </a:spcAft>
                      </a:pPr>
                      <a:endParaRPr lang="en-US" sz="2000">
                        <a:solidFill>
                          <a:srgbClr val="000000"/>
                        </a:solidFill>
                        <a:latin typeface="Times New Roman"/>
                        <a:ea typeface="Times New Roman"/>
                      </a:endParaRPr>
                    </a:p>
                  </a:txBody>
                  <a:tcPr marL="66321" marR="66321" marT="0" marB="0"/>
                </a:tc>
                <a:tc>
                  <a:txBody>
                    <a:bodyPr/>
                    <a:lstStyle/>
                    <a:p>
                      <a:pPr marL="26670" indent="-26670" algn="ctr">
                        <a:spcAft>
                          <a:spcPts val="0"/>
                        </a:spcAft>
                      </a:pPr>
                      <a:endParaRPr lang="en-US" sz="2000">
                        <a:solidFill>
                          <a:srgbClr val="000000"/>
                        </a:solidFill>
                        <a:latin typeface="Times New Roman"/>
                        <a:ea typeface="Times New Roman"/>
                      </a:endParaRPr>
                    </a:p>
                  </a:txBody>
                  <a:tcPr marL="66321" marR="66321" marT="0" marB="0"/>
                </a:tc>
                <a:tc>
                  <a:txBody>
                    <a:bodyPr/>
                    <a:lstStyle/>
                    <a:p>
                      <a:pPr marL="26670" indent="-26670" algn="ctr">
                        <a:spcAft>
                          <a:spcPts val="0"/>
                        </a:spcAft>
                      </a:pPr>
                      <a:endParaRPr lang="en-US" sz="2000" dirty="0">
                        <a:solidFill>
                          <a:srgbClr val="000000"/>
                        </a:solidFill>
                        <a:latin typeface="Times New Roman"/>
                        <a:ea typeface="Times New Roman"/>
                      </a:endParaRPr>
                    </a:p>
                  </a:txBody>
                  <a:tcPr marL="66321" marR="66321" marT="0" marB="0"/>
                </a:tc>
                <a:extLst>
                  <a:ext uri="{0D108BD9-81ED-4DB2-BD59-A6C34878D82A}">
                    <a16:rowId xmlns:a16="http://schemas.microsoft.com/office/drawing/2014/main" val="10011"/>
                  </a:ext>
                </a:extLst>
              </a:tr>
              <a:tr h="341001">
                <a:tc>
                  <a:txBody>
                    <a:bodyPr/>
                    <a:lstStyle/>
                    <a:p>
                      <a:pPr marL="342900" lvl="0" indent="-342900">
                        <a:spcAft>
                          <a:spcPts val="0"/>
                        </a:spcAft>
                        <a:buFont typeface="+mj-lt"/>
                        <a:buNone/>
                        <a:tabLst>
                          <a:tab pos="-114300" algn="l"/>
                        </a:tabLst>
                      </a:pPr>
                      <a:r>
                        <a:rPr lang="en-US" sz="2000" dirty="0"/>
                        <a:t>Is full of energy</a:t>
                      </a:r>
                      <a:endParaRPr lang="en-GB" sz="2400" dirty="0">
                        <a:solidFill>
                          <a:srgbClr val="000000"/>
                        </a:solidFill>
                        <a:latin typeface="Times New Roman"/>
                        <a:ea typeface="Times New Roman"/>
                      </a:endParaRPr>
                    </a:p>
                  </a:txBody>
                  <a:tcPr marL="66321" marR="66321" marT="0" marB="0"/>
                </a:tc>
                <a:tc>
                  <a:txBody>
                    <a:bodyPr/>
                    <a:lstStyle/>
                    <a:p>
                      <a:pPr indent="8255" algn="ctr">
                        <a:spcAft>
                          <a:spcPts val="0"/>
                        </a:spcAft>
                      </a:pPr>
                      <a:endParaRPr lang="en-US" sz="2000">
                        <a:solidFill>
                          <a:srgbClr val="000000"/>
                        </a:solidFill>
                        <a:latin typeface="Times New Roman"/>
                        <a:ea typeface="Times New Roman"/>
                      </a:endParaRPr>
                    </a:p>
                  </a:txBody>
                  <a:tcPr marL="66321" marR="66321" marT="0" marB="0"/>
                </a:tc>
                <a:tc>
                  <a:txBody>
                    <a:bodyPr/>
                    <a:lstStyle/>
                    <a:p>
                      <a:pPr marL="26670" indent="-26670" algn="ctr">
                        <a:spcAft>
                          <a:spcPts val="0"/>
                        </a:spcAft>
                      </a:pPr>
                      <a:endParaRPr lang="en-US" sz="2000">
                        <a:solidFill>
                          <a:srgbClr val="000000"/>
                        </a:solidFill>
                        <a:latin typeface="Times New Roman"/>
                        <a:ea typeface="Times New Roman"/>
                      </a:endParaRPr>
                    </a:p>
                  </a:txBody>
                  <a:tcPr marL="66321" marR="66321" marT="0" marB="0"/>
                </a:tc>
                <a:tc>
                  <a:txBody>
                    <a:bodyPr/>
                    <a:lstStyle/>
                    <a:p>
                      <a:pPr marL="26670" indent="-26670" algn="ctr">
                        <a:spcAft>
                          <a:spcPts val="0"/>
                        </a:spcAft>
                      </a:pPr>
                      <a:endParaRPr lang="en-US" sz="2000">
                        <a:solidFill>
                          <a:srgbClr val="000000"/>
                        </a:solidFill>
                        <a:latin typeface="Times New Roman"/>
                        <a:ea typeface="Times New Roman"/>
                      </a:endParaRPr>
                    </a:p>
                  </a:txBody>
                  <a:tcPr marL="66321" marR="66321" marT="0" marB="0"/>
                </a:tc>
                <a:tc>
                  <a:txBody>
                    <a:bodyPr/>
                    <a:lstStyle/>
                    <a:p>
                      <a:pPr marL="26670" indent="-26670" algn="ctr">
                        <a:spcAft>
                          <a:spcPts val="0"/>
                        </a:spcAft>
                      </a:pPr>
                      <a:endParaRPr lang="en-US" sz="2000">
                        <a:solidFill>
                          <a:srgbClr val="000000"/>
                        </a:solidFill>
                        <a:latin typeface="Times New Roman"/>
                        <a:ea typeface="Times New Roman"/>
                      </a:endParaRPr>
                    </a:p>
                  </a:txBody>
                  <a:tcPr marL="66321" marR="66321" marT="0" marB="0"/>
                </a:tc>
                <a:tc>
                  <a:txBody>
                    <a:bodyPr/>
                    <a:lstStyle/>
                    <a:p>
                      <a:pPr marL="26670" indent="-26670" algn="ctr">
                        <a:spcAft>
                          <a:spcPts val="0"/>
                        </a:spcAft>
                      </a:pPr>
                      <a:endParaRPr lang="en-US" sz="2000" dirty="0">
                        <a:solidFill>
                          <a:srgbClr val="000000"/>
                        </a:solidFill>
                        <a:latin typeface="Times New Roman"/>
                        <a:ea typeface="Times New Roman"/>
                      </a:endParaRPr>
                    </a:p>
                  </a:txBody>
                  <a:tcPr marL="66321" marR="66321" marT="0" marB="0"/>
                </a:tc>
                <a:extLst>
                  <a:ext uri="{0D108BD9-81ED-4DB2-BD59-A6C34878D82A}">
                    <a16:rowId xmlns:a16="http://schemas.microsoft.com/office/drawing/2014/main" val="10012"/>
                  </a:ext>
                </a:extLst>
              </a:tr>
              <a:tr h="341001">
                <a:tc>
                  <a:txBody>
                    <a:bodyPr/>
                    <a:lstStyle/>
                    <a:p>
                      <a:pPr marL="342900" lvl="0" indent="-342900">
                        <a:spcAft>
                          <a:spcPts val="0"/>
                        </a:spcAft>
                        <a:buFont typeface="+mj-lt"/>
                        <a:buNone/>
                        <a:tabLst>
                          <a:tab pos="-114300" algn="l"/>
                        </a:tabLst>
                      </a:pPr>
                      <a:r>
                        <a:rPr lang="en-US" sz="2000" dirty="0"/>
                        <a:t>Starts quarrels with others</a:t>
                      </a:r>
                      <a:endParaRPr lang="en-GB" sz="2400" dirty="0">
                        <a:solidFill>
                          <a:srgbClr val="000000"/>
                        </a:solidFill>
                        <a:latin typeface="Times New Roman"/>
                        <a:ea typeface="Times New Roman"/>
                      </a:endParaRPr>
                    </a:p>
                  </a:txBody>
                  <a:tcPr marL="66321" marR="66321" marT="0" marB="0"/>
                </a:tc>
                <a:tc>
                  <a:txBody>
                    <a:bodyPr/>
                    <a:lstStyle/>
                    <a:p>
                      <a:pPr indent="8255" algn="ctr">
                        <a:spcAft>
                          <a:spcPts val="0"/>
                        </a:spcAft>
                      </a:pPr>
                      <a:endParaRPr lang="en-US" sz="2000">
                        <a:solidFill>
                          <a:srgbClr val="000000"/>
                        </a:solidFill>
                        <a:latin typeface="Times New Roman"/>
                        <a:ea typeface="Times New Roman"/>
                      </a:endParaRPr>
                    </a:p>
                  </a:txBody>
                  <a:tcPr marL="66321" marR="66321" marT="0" marB="0"/>
                </a:tc>
                <a:tc>
                  <a:txBody>
                    <a:bodyPr/>
                    <a:lstStyle/>
                    <a:p>
                      <a:pPr marL="26670" indent="-26670" algn="ctr">
                        <a:spcAft>
                          <a:spcPts val="0"/>
                        </a:spcAft>
                      </a:pPr>
                      <a:endParaRPr lang="en-US" sz="2000">
                        <a:solidFill>
                          <a:srgbClr val="000000"/>
                        </a:solidFill>
                        <a:latin typeface="Times New Roman"/>
                        <a:ea typeface="Times New Roman"/>
                      </a:endParaRPr>
                    </a:p>
                  </a:txBody>
                  <a:tcPr marL="66321" marR="66321" marT="0" marB="0"/>
                </a:tc>
                <a:tc>
                  <a:txBody>
                    <a:bodyPr/>
                    <a:lstStyle/>
                    <a:p>
                      <a:pPr marL="26670" indent="-26670" algn="ctr">
                        <a:spcAft>
                          <a:spcPts val="0"/>
                        </a:spcAft>
                      </a:pPr>
                      <a:endParaRPr lang="en-US" sz="2000">
                        <a:solidFill>
                          <a:srgbClr val="000000"/>
                        </a:solidFill>
                        <a:latin typeface="Times New Roman"/>
                        <a:ea typeface="Times New Roman"/>
                      </a:endParaRPr>
                    </a:p>
                  </a:txBody>
                  <a:tcPr marL="66321" marR="66321" marT="0" marB="0"/>
                </a:tc>
                <a:tc>
                  <a:txBody>
                    <a:bodyPr/>
                    <a:lstStyle/>
                    <a:p>
                      <a:pPr marL="26670" indent="-26670" algn="ctr">
                        <a:spcAft>
                          <a:spcPts val="0"/>
                        </a:spcAft>
                      </a:pPr>
                      <a:endParaRPr lang="en-US" sz="2000">
                        <a:solidFill>
                          <a:srgbClr val="000000"/>
                        </a:solidFill>
                        <a:latin typeface="Times New Roman"/>
                        <a:ea typeface="Times New Roman"/>
                      </a:endParaRPr>
                    </a:p>
                  </a:txBody>
                  <a:tcPr marL="66321" marR="66321" marT="0" marB="0"/>
                </a:tc>
                <a:tc>
                  <a:txBody>
                    <a:bodyPr/>
                    <a:lstStyle/>
                    <a:p>
                      <a:pPr marL="26670" indent="-26670" algn="ctr">
                        <a:spcAft>
                          <a:spcPts val="0"/>
                        </a:spcAft>
                      </a:pPr>
                      <a:endParaRPr lang="en-US" sz="2000" dirty="0">
                        <a:solidFill>
                          <a:srgbClr val="000000"/>
                        </a:solidFill>
                        <a:latin typeface="Times New Roman"/>
                        <a:ea typeface="Times New Roman"/>
                      </a:endParaRPr>
                    </a:p>
                  </a:txBody>
                  <a:tcPr marL="66321" marR="66321" marT="0" marB="0"/>
                </a:tc>
                <a:extLst>
                  <a:ext uri="{0D108BD9-81ED-4DB2-BD59-A6C34878D82A}">
                    <a16:rowId xmlns:a16="http://schemas.microsoft.com/office/drawing/2014/main" val="10013"/>
                  </a:ext>
                </a:extLst>
              </a:tr>
              <a:tr h="341001">
                <a:tc>
                  <a:txBody>
                    <a:bodyPr/>
                    <a:lstStyle/>
                    <a:p>
                      <a:pPr marL="342900" lvl="0" indent="-342900">
                        <a:spcAft>
                          <a:spcPts val="0"/>
                        </a:spcAft>
                        <a:buFont typeface="+mj-lt"/>
                        <a:buNone/>
                        <a:tabLst>
                          <a:tab pos="-114300" algn="l"/>
                        </a:tabLst>
                      </a:pPr>
                      <a:r>
                        <a:rPr lang="en-US" sz="2000" dirty="0"/>
                        <a:t>Is a reliable worker</a:t>
                      </a:r>
                      <a:endParaRPr lang="en-GB" sz="2400" dirty="0">
                        <a:solidFill>
                          <a:srgbClr val="000000"/>
                        </a:solidFill>
                        <a:latin typeface="Times New Roman"/>
                        <a:ea typeface="Times New Roman"/>
                      </a:endParaRPr>
                    </a:p>
                  </a:txBody>
                  <a:tcPr marL="66321" marR="66321" marT="0" marB="0"/>
                </a:tc>
                <a:tc>
                  <a:txBody>
                    <a:bodyPr/>
                    <a:lstStyle/>
                    <a:p>
                      <a:pPr indent="8255" algn="ctr">
                        <a:spcAft>
                          <a:spcPts val="0"/>
                        </a:spcAft>
                      </a:pPr>
                      <a:endParaRPr lang="en-US" sz="2000">
                        <a:solidFill>
                          <a:srgbClr val="000000"/>
                        </a:solidFill>
                        <a:latin typeface="Times New Roman"/>
                        <a:ea typeface="Times New Roman"/>
                      </a:endParaRPr>
                    </a:p>
                  </a:txBody>
                  <a:tcPr marL="66321" marR="66321" marT="0" marB="0"/>
                </a:tc>
                <a:tc>
                  <a:txBody>
                    <a:bodyPr/>
                    <a:lstStyle/>
                    <a:p>
                      <a:pPr marL="26670" indent="-26670" algn="ctr">
                        <a:spcAft>
                          <a:spcPts val="0"/>
                        </a:spcAft>
                      </a:pPr>
                      <a:endParaRPr lang="en-US" sz="2000">
                        <a:solidFill>
                          <a:srgbClr val="000000"/>
                        </a:solidFill>
                        <a:latin typeface="Times New Roman"/>
                        <a:ea typeface="Times New Roman"/>
                      </a:endParaRPr>
                    </a:p>
                  </a:txBody>
                  <a:tcPr marL="66321" marR="66321" marT="0" marB="0"/>
                </a:tc>
                <a:tc>
                  <a:txBody>
                    <a:bodyPr/>
                    <a:lstStyle/>
                    <a:p>
                      <a:pPr marL="26670" indent="-26670" algn="ctr">
                        <a:spcAft>
                          <a:spcPts val="0"/>
                        </a:spcAft>
                      </a:pPr>
                      <a:endParaRPr lang="en-US" sz="2000">
                        <a:solidFill>
                          <a:srgbClr val="000000"/>
                        </a:solidFill>
                        <a:latin typeface="Times New Roman"/>
                        <a:ea typeface="Times New Roman"/>
                      </a:endParaRPr>
                    </a:p>
                  </a:txBody>
                  <a:tcPr marL="66321" marR="66321" marT="0" marB="0"/>
                </a:tc>
                <a:tc>
                  <a:txBody>
                    <a:bodyPr/>
                    <a:lstStyle/>
                    <a:p>
                      <a:pPr marL="26670" indent="-26670" algn="ctr">
                        <a:spcAft>
                          <a:spcPts val="0"/>
                        </a:spcAft>
                      </a:pPr>
                      <a:endParaRPr lang="en-US" sz="2000">
                        <a:solidFill>
                          <a:srgbClr val="000000"/>
                        </a:solidFill>
                        <a:latin typeface="Times New Roman"/>
                        <a:ea typeface="Times New Roman"/>
                      </a:endParaRPr>
                    </a:p>
                  </a:txBody>
                  <a:tcPr marL="66321" marR="66321" marT="0" marB="0"/>
                </a:tc>
                <a:tc>
                  <a:txBody>
                    <a:bodyPr/>
                    <a:lstStyle/>
                    <a:p>
                      <a:pPr marL="26670" indent="-26670" algn="ctr">
                        <a:spcAft>
                          <a:spcPts val="0"/>
                        </a:spcAft>
                      </a:pPr>
                      <a:endParaRPr lang="en-US" sz="2000" dirty="0">
                        <a:solidFill>
                          <a:srgbClr val="000000"/>
                        </a:solidFill>
                        <a:latin typeface="Times New Roman"/>
                        <a:ea typeface="Times New Roman"/>
                      </a:endParaRPr>
                    </a:p>
                  </a:txBody>
                  <a:tcPr marL="66321" marR="66321" marT="0" marB="0"/>
                </a:tc>
                <a:extLst>
                  <a:ext uri="{0D108BD9-81ED-4DB2-BD59-A6C34878D82A}">
                    <a16:rowId xmlns:a16="http://schemas.microsoft.com/office/drawing/2014/main" val="10014"/>
                  </a:ext>
                </a:extLst>
              </a:tr>
            </a:tbl>
          </a:graphicData>
        </a:graphic>
      </p:graphicFrame>
      <p:sp>
        <p:nvSpPr>
          <p:cNvPr id="33793" name="Rectangle 1"/>
          <p:cNvSpPr>
            <a:spLocks noChangeArrowheads="1"/>
          </p:cNvSpPr>
          <p:nvPr/>
        </p:nvSpPr>
        <p:spPr bwMode="auto">
          <a:xfrm>
            <a:off x="914600" y="24300"/>
            <a:ext cx="6732240" cy="95410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800" b="1" i="0" u="none" strike="noStrike" cap="none" normalizeH="0" baseline="0" dirty="0" smtClean="0">
                <a:ln>
                  <a:noFill/>
                </a:ln>
                <a:solidFill>
                  <a:schemeClr val="tx1"/>
                </a:solidFill>
                <a:effectLst/>
                <a:latin typeface="Calibri" pitchFamily="34" charset="0"/>
                <a:ea typeface="Times New Roman" pitchFamily="18" charset="0"/>
                <a:cs typeface="Calibri" pitchFamily="34" charset="0"/>
              </a:rPr>
              <a:t>(Some of)</a:t>
            </a:r>
            <a:r>
              <a:rPr kumimoji="0" lang="en-US" sz="2800" b="1" i="0" u="none" strike="noStrike" cap="none" normalizeH="0" dirty="0" smtClean="0">
                <a:ln>
                  <a:noFill/>
                </a:ln>
                <a:solidFill>
                  <a:schemeClr val="tx1"/>
                </a:solidFill>
                <a:effectLst/>
                <a:latin typeface="Calibri" pitchFamily="34" charset="0"/>
                <a:ea typeface="Times New Roman" pitchFamily="18" charset="0"/>
                <a:cs typeface="Calibri" pitchFamily="34" charset="0"/>
              </a:rPr>
              <a:t> The </a:t>
            </a:r>
            <a:r>
              <a:rPr kumimoji="0" lang="en-US" sz="2800" b="1" i="0" u="none" strike="noStrike" cap="none" normalizeH="0" baseline="0" dirty="0" smtClean="0">
                <a:ln>
                  <a:noFill/>
                </a:ln>
                <a:solidFill>
                  <a:schemeClr val="tx1"/>
                </a:solidFill>
                <a:effectLst/>
                <a:latin typeface="Calibri" pitchFamily="34" charset="0"/>
                <a:ea typeface="Times New Roman" pitchFamily="18" charset="0"/>
                <a:cs typeface="Calibri" pitchFamily="34" charset="0"/>
              </a:rPr>
              <a:t>Big Five Inventory</a:t>
            </a:r>
            <a:endParaRPr kumimoji="0" lang="en-GB" sz="10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2800" b="1" i="0" u="none" strike="noStrike" cap="none" normalizeH="0" baseline="0" dirty="0" smtClean="0">
                <a:ln>
                  <a:noFill/>
                </a:ln>
                <a:solidFill>
                  <a:schemeClr val="tx1"/>
                </a:solidFill>
                <a:effectLst/>
                <a:latin typeface="Calibri" pitchFamily="34" charset="0"/>
                <a:ea typeface="Times New Roman" pitchFamily="18" charset="0"/>
                <a:cs typeface="Calibri" pitchFamily="34" charset="0"/>
              </a:rPr>
              <a:t>Personality measure</a:t>
            </a:r>
            <a:endParaRPr kumimoji="0" lang="en-US" sz="2400" b="0" i="0" u="none" strike="noStrike" cap="none" normalizeH="0" baseline="0" dirty="0" smtClean="0">
              <a:ln>
                <a:noFill/>
              </a:ln>
              <a:solidFill>
                <a:schemeClr val="tx1"/>
              </a:solidFill>
              <a:effectLst/>
              <a:latin typeface="Calibri" pitchFamily="34" charset="0"/>
            </a:endParaRPr>
          </a:p>
        </p:txBody>
      </p:sp>
    </p:spTree>
    <p:extLst>
      <p:ext uri="{BB962C8B-B14F-4D97-AF65-F5344CB8AC3E}">
        <p14:creationId xmlns:p14="http://schemas.microsoft.com/office/powerpoint/2010/main" val="14574632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7251" name="Rectangle 3"/>
          <p:cNvSpPr>
            <a:spLocks noGrp="1" noChangeArrowheads="1"/>
          </p:cNvSpPr>
          <p:nvPr>
            <p:ph type="body" idx="1"/>
          </p:nvPr>
        </p:nvSpPr>
        <p:spPr>
          <a:xfrm>
            <a:off x="154563" y="200811"/>
            <a:ext cx="8800594" cy="5156380"/>
          </a:xfrm>
          <a:solidFill>
            <a:schemeClr val="bg1"/>
          </a:solidFill>
        </p:spPr>
        <p:txBody>
          <a:bodyPr>
            <a:noAutofit/>
          </a:bodyPr>
          <a:lstStyle/>
          <a:p>
            <a:pPr>
              <a:lnSpc>
                <a:spcPct val="80000"/>
              </a:lnSpc>
              <a:buFont typeface="Wingdings" pitchFamily="2" charset="2"/>
              <a:buNone/>
            </a:pPr>
            <a:r>
              <a:rPr lang="en-GB" sz="2000" dirty="0" smtClean="0">
                <a:latin typeface="Arial" pitchFamily="34" charset="0"/>
                <a:cs typeface="Arial" pitchFamily="34" charset="0"/>
              </a:rPr>
              <a:t> </a:t>
            </a:r>
            <a:r>
              <a:rPr lang="en-US" b="1" dirty="0" smtClean="0">
                <a:latin typeface="Arial" pitchFamily="34" charset="0"/>
                <a:cs typeface="Arial" pitchFamily="34" charset="0"/>
              </a:rPr>
              <a:t>Internal Consistency: </a:t>
            </a:r>
            <a:r>
              <a:rPr lang="en-US" dirty="0" smtClean="0">
                <a:latin typeface="Arial" pitchFamily="34" charset="0"/>
                <a:cs typeface="Arial" pitchFamily="34" charset="0"/>
              </a:rPr>
              <a:t>consistency of measurement within the test itself</a:t>
            </a:r>
          </a:p>
          <a:p>
            <a:pPr lvl="1"/>
            <a:endParaRPr lang="en-US" sz="2000" dirty="0" smtClean="0">
              <a:latin typeface="Arial" pitchFamily="34" charset="0"/>
              <a:cs typeface="Arial" pitchFamily="34" charset="0"/>
            </a:endParaRPr>
          </a:p>
          <a:p>
            <a:pPr lvl="2"/>
            <a:r>
              <a:rPr lang="en-US" dirty="0" smtClean="0">
                <a:latin typeface="Arial" pitchFamily="34" charset="0"/>
                <a:cs typeface="Arial" pitchFamily="34" charset="0"/>
              </a:rPr>
              <a:t>All the items on a test should measure the same thing</a:t>
            </a:r>
          </a:p>
          <a:p>
            <a:pPr lvl="2"/>
            <a:r>
              <a:rPr lang="en-US" dirty="0" smtClean="0">
                <a:latin typeface="Arial" pitchFamily="34" charset="0"/>
                <a:cs typeface="Arial" pitchFamily="34" charset="0"/>
              </a:rPr>
              <a:t>Items should correlate highly with each other</a:t>
            </a:r>
          </a:p>
          <a:p>
            <a:pPr lvl="2"/>
            <a:r>
              <a:rPr lang="en-GB" dirty="0" smtClean="0">
                <a:latin typeface="Arial" pitchFamily="34" charset="0"/>
                <a:cs typeface="Arial" pitchFamily="34" charset="0"/>
              </a:rPr>
              <a:t>Internal consistency reliability – the extent to which a test has homogenous content </a:t>
            </a:r>
          </a:p>
          <a:p>
            <a:pPr lvl="2"/>
            <a:endParaRPr lang="en-GB" sz="2000" dirty="0" smtClean="0">
              <a:latin typeface="Arial" pitchFamily="34" charset="0"/>
              <a:cs typeface="Arial" pitchFamily="34" charset="0"/>
            </a:endParaRPr>
          </a:p>
          <a:p>
            <a:pPr>
              <a:lnSpc>
                <a:spcPct val="80000"/>
              </a:lnSpc>
              <a:buNone/>
            </a:pPr>
            <a:r>
              <a:rPr lang="en-GB" dirty="0" smtClean="0">
                <a:latin typeface="Arial" pitchFamily="34" charset="0"/>
                <a:cs typeface="Arial" pitchFamily="34" charset="0"/>
              </a:rPr>
              <a:t>Cronbach’s alpha: response to each item is correlated with the response to every other item</a:t>
            </a:r>
          </a:p>
          <a:p>
            <a:pPr lvl="2">
              <a:lnSpc>
                <a:spcPct val="80000"/>
              </a:lnSpc>
              <a:buFont typeface="Wingdings" pitchFamily="2" charset="2"/>
              <a:buNone/>
            </a:pPr>
            <a:endParaRPr lang="en-GB" dirty="0" smtClean="0">
              <a:latin typeface="Arial" pitchFamily="34" charset="0"/>
              <a:cs typeface="Arial" pitchFamily="34" charset="0"/>
            </a:endParaRPr>
          </a:p>
          <a:p>
            <a:pPr lvl="1">
              <a:lnSpc>
                <a:spcPct val="80000"/>
              </a:lnSpc>
              <a:buFont typeface="Wingdings" pitchFamily="2" charset="2"/>
              <a:buNone/>
            </a:pPr>
            <a:r>
              <a:rPr lang="en-GB" dirty="0" smtClean="0">
                <a:latin typeface="Arial" pitchFamily="34" charset="0"/>
                <a:cs typeface="Arial" pitchFamily="34" charset="0"/>
              </a:rPr>
              <a:t>Note </a:t>
            </a:r>
            <a:r>
              <a:rPr lang="en-GB" dirty="0">
                <a:latin typeface="Arial" pitchFamily="34" charset="0"/>
                <a:cs typeface="Arial" pitchFamily="34" charset="0"/>
              </a:rPr>
              <a:t>: Interpreting Reliability </a:t>
            </a:r>
            <a:r>
              <a:rPr lang="en-GB" dirty="0" smtClean="0">
                <a:latin typeface="Arial" pitchFamily="34" charset="0"/>
                <a:cs typeface="Arial" pitchFamily="34" charset="0"/>
              </a:rPr>
              <a:t> </a:t>
            </a:r>
            <a:r>
              <a:rPr lang="en-GB" dirty="0">
                <a:latin typeface="Arial" pitchFamily="34" charset="0"/>
                <a:cs typeface="Arial" pitchFamily="34" charset="0"/>
              </a:rPr>
              <a:t>.70 or above</a:t>
            </a:r>
            <a:endParaRPr lang="en-US" dirty="0">
              <a:latin typeface="Arial" pitchFamily="34" charset="0"/>
              <a:cs typeface="Arial" pitchFamily="34" charset="0"/>
            </a:endParaRPr>
          </a:p>
        </p:txBody>
      </p:sp>
    </p:spTree>
    <p:extLst>
      <p:ext uri="{BB962C8B-B14F-4D97-AF65-F5344CB8AC3E}">
        <p14:creationId xmlns:p14="http://schemas.microsoft.com/office/powerpoint/2010/main" val="233347937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1"/>
          <p:cNvSpPr>
            <a:spLocks noChangeArrowheads="1"/>
          </p:cNvSpPr>
          <p:nvPr/>
        </p:nvSpPr>
        <p:spPr bwMode="auto">
          <a:xfrm>
            <a:off x="107302" y="903247"/>
            <a:ext cx="8877671" cy="4585871"/>
          </a:xfrm>
          <a:prstGeom prst="rect">
            <a:avLst/>
          </a:prstGeom>
          <a:solidFill>
            <a:schemeClr val="bg1"/>
          </a:solid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3886200" lvl="8" indent="-228600" fontAlgn="base">
              <a:spcBef>
                <a:spcPct val="0"/>
              </a:spcBef>
              <a:spcAft>
                <a:spcPct val="0"/>
              </a:spcAft>
            </a:pPr>
            <a:r>
              <a:rPr kumimoji="0" lang="en-GB" sz="1200" b="1" i="0" u="none" strike="noStrike" cap="none" normalizeH="0" baseline="0" dirty="0" smtClean="0">
                <a:ln>
                  <a:noFill/>
                </a:ln>
                <a:solidFill>
                  <a:srgbClr val="000000"/>
                </a:solidFill>
                <a:effectLst/>
                <a:latin typeface="Arial" pitchFamily="34" charset="0"/>
                <a:ea typeface="Times New Roman" pitchFamily="18" charset="0"/>
                <a:cs typeface="Arial" pitchFamily="34" charset="0"/>
              </a:rPr>
              <a:t>Very</a:t>
            </a:r>
            <a:r>
              <a:rPr kumimoji="0" lang="en-GB" sz="1200" b="1" i="0" u="none" strike="noStrike" cap="none" normalizeH="0" dirty="0" smtClean="0">
                <a:ln>
                  <a:noFill/>
                </a:ln>
                <a:solidFill>
                  <a:srgbClr val="000000"/>
                </a:solidFill>
                <a:effectLst/>
                <a:latin typeface="Arial" pitchFamily="34" charset="0"/>
                <a:ea typeface="Times New Roman" pitchFamily="18" charset="0"/>
                <a:cs typeface="Arial" pitchFamily="34" charset="0"/>
              </a:rPr>
              <a:t> much so    Moderately so   Somewhat so   Not at all so</a:t>
            </a:r>
            <a:endParaRPr kumimoji="0" lang="en-GB" sz="1200" b="1" i="0" u="none" strike="noStrike" cap="none" normalizeH="0" baseline="0" dirty="0" smtClean="0">
              <a:ln>
                <a:noFill/>
              </a:ln>
              <a:solidFill>
                <a:srgbClr val="000000"/>
              </a:solidFill>
              <a:effectLst/>
              <a:latin typeface="Arial" pitchFamily="34" charset="0"/>
              <a:ea typeface="Times New Roman" pitchFamily="18" charset="0"/>
              <a:cs typeface="Arial" pitchFamily="34" charset="0"/>
            </a:endParaRPr>
          </a:p>
          <a:p>
            <a:pPr marL="228600" marR="0" lvl="0" indent="-228600" algn="l" defTabSz="914400" rtl="0" eaLnBrk="1" fontAlgn="base" latinLnBrk="0" hangingPunct="1">
              <a:lnSpc>
                <a:spcPct val="100000"/>
              </a:lnSpc>
              <a:spcBef>
                <a:spcPct val="0"/>
              </a:spcBef>
              <a:spcAft>
                <a:spcPct val="0"/>
              </a:spcAft>
              <a:buClrTx/>
              <a:buSzTx/>
              <a:buFontTx/>
              <a:buAutoNum type="arabicPeriod"/>
              <a:tabLst/>
            </a:pPr>
            <a:r>
              <a:rPr kumimoji="0" lang="en-GB" sz="2000" b="0" i="0" u="none" strike="noStrike" cap="none" normalizeH="0" baseline="0" dirty="0" smtClean="0">
                <a:ln>
                  <a:noFill/>
                </a:ln>
                <a:solidFill>
                  <a:srgbClr val="000000"/>
                </a:solidFill>
                <a:effectLst/>
                <a:latin typeface="Arial" pitchFamily="34" charset="0"/>
                <a:ea typeface="Times New Roman" pitchFamily="18" charset="0"/>
                <a:cs typeface="Arial" pitchFamily="34" charset="0"/>
              </a:rPr>
              <a:t>I feel at ease with people.</a:t>
            </a:r>
          </a:p>
          <a:p>
            <a:pPr marL="228600" lvl="0" indent="-228600" fontAlgn="base">
              <a:spcBef>
                <a:spcPct val="0"/>
              </a:spcBef>
              <a:spcAft>
                <a:spcPct val="0"/>
              </a:spcAft>
              <a:buFontTx/>
              <a:buAutoNum type="arabicPeriod"/>
            </a:pPr>
            <a:r>
              <a:rPr kumimoji="0" lang="en-GB" sz="2000" b="0" i="0" u="none" strike="noStrike" cap="none" normalizeH="0" baseline="0" dirty="0" smtClean="0">
                <a:ln>
                  <a:noFill/>
                </a:ln>
                <a:solidFill>
                  <a:srgbClr val="000000"/>
                </a:solidFill>
                <a:effectLst/>
                <a:latin typeface="Arial" pitchFamily="34" charset="0"/>
                <a:ea typeface="Times New Roman" pitchFamily="18" charset="0"/>
                <a:cs typeface="Arial" pitchFamily="34" charset="0"/>
              </a:rPr>
              <a:t> </a:t>
            </a:r>
            <a:r>
              <a:rPr lang="en-GB" sz="2000" dirty="0" smtClean="0">
                <a:latin typeface="Arial" pitchFamily="34" charset="0"/>
                <a:cs typeface="Arial" pitchFamily="34" charset="0"/>
              </a:rPr>
              <a:t>I start conversations. </a:t>
            </a:r>
          </a:p>
          <a:p>
            <a:pPr marL="228600" lvl="0" indent="-228600" fontAlgn="base">
              <a:spcBef>
                <a:spcPct val="0"/>
              </a:spcBef>
              <a:spcAft>
                <a:spcPct val="0"/>
              </a:spcAft>
              <a:buFontTx/>
              <a:buAutoNum type="arabicPeriod"/>
            </a:pPr>
            <a:r>
              <a:rPr lang="en-GB" sz="2000" dirty="0" smtClean="0">
                <a:latin typeface="Arial" pitchFamily="34" charset="0"/>
                <a:cs typeface="Arial" pitchFamily="34" charset="0"/>
              </a:rPr>
              <a:t> I take charge. </a:t>
            </a:r>
          </a:p>
          <a:p>
            <a:pPr marL="228600" lvl="0" indent="-228600" fontAlgn="base">
              <a:spcBef>
                <a:spcPct val="0"/>
              </a:spcBef>
              <a:spcAft>
                <a:spcPct val="0"/>
              </a:spcAft>
              <a:buFontTx/>
              <a:buAutoNum type="arabicPeriod"/>
            </a:pPr>
            <a:r>
              <a:rPr lang="en-GB" sz="2000" dirty="0" smtClean="0">
                <a:latin typeface="Arial" pitchFamily="34" charset="0"/>
                <a:cs typeface="Arial" pitchFamily="34" charset="0"/>
              </a:rPr>
              <a:t> I am the life of the party. </a:t>
            </a:r>
          </a:p>
          <a:p>
            <a:pPr marL="228600" lvl="0" indent="-228600" fontAlgn="base">
              <a:spcBef>
                <a:spcPct val="0"/>
              </a:spcBef>
              <a:spcAft>
                <a:spcPct val="0"/>
              </a:spcAft>
              <a:buFontTx/>
              <a:buAutoNum type="arabicPeriod"/>
            </a:pPr>
            <a:r>
              <a:rPr lang="en-GB" sz="2000" dirty="0" smtClean="0">
                <a:latin typeface="Arial" pitchFamily="34" charset="0"/>
                <a:cs typeface="Arial" pitchFamily="34" charset="0"/>
              </a:rPr>
              <a:t> I am skilled in handling social situations. </a:t>
            </a:r>
          </a:p>
          <a:p>
            <a:pPr marL="228600" lvl="0" indent="-228600" fontAlgn="base">
              <a:spcBef>
                <a:spcPct val="0"/>
              </a:spcBef>
              <a:spcAft>
                <a:spcPct val="0"/>
              </a:spcAft>
              <a:buFontTx/>
              <a:buAutoNum type="arabicPeriod"/>
            </a:pPr>
            <a:r>
              <a:rPr lang="en-GB" sz="2000" dirty="0" smtClean="0">
                <a:latin typeface="Arial" pitchFamily="34" charset="0"/>
                <a:cs typeface="Arial" pitchFamily="34" charset="0"/>
              </a:rPr>
              <a:t> I make friends easily. </a:t>
            </a:r>
          </a:p>
          <a:p>
            <a:pPr marL="228600" indent="-228600" fontAlgn="base">
              <a:spcBef>
                <a:spcPct val="0"/>
              </a:spcBef>
              <a:spcAft>
                <a:spcPct val="0"/>
              </a:spcAft>
              <a:buFontTx/>
              <a:buAutoNum type="arabicPeriod"/>
            </a:pPr>
            <a:r>
              <a:rPr lang="en-GB" sz="2000" dirty="0" smtClean="0">
                <a:latin typeface="Arial" pitchFamily="34" charset="0"/>
                <a:cs typeface="Arial" pitchFamily="34" charset="0"/>
              </a:rPr>
              <a:t> I talk to a lot of different people at parties. </a:t>
            </a:r>
          </a:p>
          <a:p>
            <a:pPr marL="228600" lvl="0" indent="-228600" fontAlgn="base">
              <a:spcBef>
                <a:spcPct val="0"/>
              </a:spcBef>
              <a:spcAft>
                <a:spcPct val="0"/>
              </a:spcAft>
              <a:buFontTx/>
              <a:buAutoNum type="arabicPeriod"/>
            </a:pPr>
            <a:r>
              <a:rPr lang="en-GB" sz="2000" dirty="0" smtClean="0">
                <a:latin typeface="Arial" pitchFamily="34" charset="0"/>
                <a:cs typeface="Arial" pitchFamily="34" charset="0"/>
              </a:rPr>
              <a:t> I know how to captivate people. </a:t>
            </a:r>
          </a:p>
          <a:p>
            <a:pPr marL="228600" lvl="0" indent="-228600" fontAlgn="base">
              <a:spcBef>
                <a:spcPct val="0"/>
              </a:spcBef>
              <a:spcAft>
                <a:spcPct val="0"/>
              </a:spcAft>
              <a:buFontTx/>
              <a:buAutoNum type="arabicPeriod"/>
            </a:pPr>
            <a:r>
              <a:rPr lang="en-GB" sz="2000" dirty="0" smtClean="0">
                <a:latin typeface="Arial" pitchFamily="34" charset="0"/>
                <a:cs typeface="Arial" pitchFamily="34" charset="0"/>
              </a:rPr>
              <a:t> I do not mind being the centre of attention. </a:t>
            </a:r>
          </a:p>
          <a:p>
            <a:pPr marL="228600" lvl="0" indent="-228600" fontAlgn="base">
              <a:spcBef>
                <a:spcPct val="0"/>
              </a:spcBef>
              <a:spcAft>
                <a:spcPct val="0"/>
              </a:spcAft>
              <a:buFontTx/>
              <a:buAutoNum type="arabicPeriod"/>
            </a:pPr>
            <a:r>
              <a:rPr lang="en-GB" sz="2000" dirty="0" smtClean="0">
                <a:latin typeface="Arial" pitchFamily="34" charset="0"/>
                <a:cs typeface="Arial" pitchFamily="34" charset="0"/>
              </a:rPr>
              <a:t>I feel comfortable around other people. </a:t>
            </a:r>
          </a:p>
          <a:p>
            <a:pPr marL="228600" lvl="0" indent="-228600" fontAlgn="base">
              <a:spcBef>
                <a:spcPct val="0"/>
              </a:spcBef>
              <a:spcAft>
                <a:spcPct val="0"/>
              </a:spcAft>
              <a:buFontTx/>
              <a:buAutoNum type="arabicPeriod"/>
            </a:pPr>
            <a:endParaRPr kumimoji="0" lang="en-GB" sz="2000" b="0" i="0" u="none" strike="noStrike" cap="none" normalizeH="0" baseline="0" dirty="0" smtClean="0">
              <a:ln>
                <a:noFill/>
              </a:ln>
              <a:solidFill>
                <a:schemeClr val="tx1"/>
              </a:solidFill>
              <a:effectLst/>
              <a:latin typeface="Arial" pitchFamily="34" charset="0"/>
              <a:cs typeface="Arial" pitchFamily="34" charset="0"/>
            </a:endParaRPr>
          </a:p>
          <a:p>
            <a:pPr marL="228600" lvl="0" indent="-228600" fontAlgn="base">
              <a:spcBef>
                <a:spcPct val="0"/>
              </a:spcBef>
              <a:spcAft>
                <a:spcPct val="0"/>
              </a:spcAft>
            </a:pPr>
            <a:endParaRPr lang="en-GB" sz="2000" dirty="0" smtClean="0">
              <a:latin typeface="Arial" pitchFamily="34" charset="0"/>
              <a:cs typeface="Arial" pitchFamily="34" charset="0"/>
            </a:endParaRPr>
          </a:p>
          <a:p>
            <a:pPr marL="228600" lvl="0" indent="-228600" fontAlgn="base">
              <a:spcBef>
                <a:spcPct val="0"/>
              </a:spcBef>
              <a:spcAft>
                <a:spcPct val="0"/>
              </a:spcAft>
            </a:pPr>
            <a:r>
              <a:rPr lang="en-GB" sz="2000" i="1" dirty="0" smtClean="0">
                <a:latin typeface="Arial" pitchFamily="34" charset="0"/>
                <a:cs typeface="Arial" pitchFamily="34" charset="0"/>
              </a:rPr>
              <a:t>response to each item should be correlated with the response to every other item – otherwise not tapping into the same thing!</a:t>
            </a:r>
            <a:endParaRPr kumimoji="0" lang="en-GB" sz="2000" b="0" i="1" u="none" strike="noStrike" cap="none" normalizeH="0" baseline="0" dirty="0" smtClean="0">
              <a:ln>
                <a:noFill/>
              </a:ln>
              <a:solidFill>
                <a:schemeClr val="tx1"/>
              </a:solidFill>
              <a:effectLst/>
              <a:latin typeface="Arial" pitchFamily="34" charset="0"/>
              <a:cs typeface="Arial" pitchFamily="34" charset="0"/>
            </a:endParaRPr>
          </a:p>
        </p:txBody>
      </p:sp>
      <p:sp>
        <p:nvSpPr>
          <p:cNvPr id="3" name="Title 2"/>
          <p:cNvSpPr>
            <a:spLocks noGrp="1"/>
          </p:cNvSpPr>
          <p:nvPr>
            <p:ph type="title"/>
          </p:nvPr>
        </p:nvSpPr>
        <p:spPr>
          <a:xfrm>
            <a:off x="518864" y="131439"/>
            <a:ext cx="8229600" cy="782961"/>
          </a:xfrm>
        </p:spPr>
        <p:txBody>
          <a:bodyPr/>
          <a:lstStyle/>
          <a:p>
            <a:r>
              <a:rPr lang="en-GB" dirty="0" smtClean="0"/>
              <a:t>E.g., a scale of Extraversion </a:t>
            </a:r>
            <a:endParaRPr lang="en-GB" dirty="0"/>
          </a:p>
        </p:txBody>
      </p:sp>
    </p:spTree>
    <p:extLst>
      <p:ext uri="{BB962C8B-B14F-4D97-AF65-F5344CB8AC3E}">
        <p14:creationId xmlns:p14="http://schemas.microsoft.com/office/powerpoint/2010/main" val="385421133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7251" name="Rectangle 3"/>
          <p:cNvSpPr>
            <a:spLocks noGrp="1" noChangeArrowheads="1"/>
          </p:cNvSpPr>
          <p:nvPr>
            <p:ph type="body" idx="1"/>
          </p:nvPr>
        </p:nvSpPr>
        <p:spPr>
          <a:xfrm>
            <a:off x="278296" y="453954"/>
            <a:ext cx="8438726" cy="4746749"/>
          </a:xfrm>
          <a:solidFill>
            <a:schemeClr val="bg1"/>
          </a:solidFill>
        </p:spPr>
        <p:txBody>
          <a:bodyPr>
            <a:normAutofit lnSpcReduction="10000"/>
          </a:bodyPr>
          <a:lstStyle/>
          <a:p>
            <a:pPr>
              <a:lnSpc>
                <a:spcPct val="80000"/>
              </a:lnSpc>
            </a:pPr>
            <a:r>
              <a:rPr lang="en-GB" sz="2800" b="1" dirty="0" smtClean="0"/>
              <a:t>Split </a:t>
            </a:r>
            <a:r>
              <a:rPr lang="en-GB" sz="2800" b="1" dirty="0"/>
              <a:t>half reliability </a:t>
            </a:r>
            <a:endParaRPr lang="en-GB" sz="2800" b="1" dirty="0" smtClean="0"/>
          </a:p>
          <a:p>
            <a:pPr>
              <a:lnSpc>
                <a:spcPct val="80000"/>
              </a:lnSpc>
            </a:pPr>
            <a:endParaRPr lang="en-GB" sz="2800" dirty="0" smtClean="0"/>
          </a:p>
          <a:p>
            <a:pPr>
              <a:lnSpc>
                <a:spcPct val="80000"/>
              </a:lnSpc>
              <a:buNone/>
            </a:pPr>
            <a:r>
              <a:rPr lang="en-GB" sz="2800" dirty="0" smtClean="0"/>
              <a:t>	 </a:t>
            </a:r>
            <a:r>
              <a:rPr lang="en-GB" sz="2800" dirty="0"/>
              <a:t>- internal consistency between two sets of </a:t>
            </a:r>
            <a:r>
              <a:rPr lang="en-GB" sz="2800" dirty="0" smtClean="0"/>
              <a:t>scores</a:t>
            </a:r>
          </a:p>
          <a:p>
            <a:pPr>
              <a:lnSpc>
                <a:spcPct val="80000"/>
              </a:lnSpc>
            </a:pPr>
            <a:endParaRPr lang="en-GB" sz="2800" dirty="0" smtClean="0"/>
          </a:p>
          <a:p>
            <a:pPr>
              <a:lnSpc>
                <a:spcPct val="80000"/>
              </a:lnSpc>
            </a:pPr>
            <a:endParaRPr lang="en-GB" sz="2800" dirty="0" smtClean="0"/>
          </a:p>
          <a:p>
            <a:pPr>
              <a:lnSpc>
                <a:spcPct val="80000"/>
              </a:lnSpc>
            </a:pPr>
            <a:r>
              <a:rPr lang="en-GB" sz="2800" b="1" dirty="0" smtClean="0"/>
              <a:t>Inter-</a:t>
            </a:r>
            <a:r>
              <a:rPr lang="en-GB" sz="2800" b="1" dirty="0" err="1" smtClean="0"/>
              <a:t>rater</a:t>
            </a:r>
            <a:r>
              <a:rPr lang="en-GB" sz="2800" b="1" dirty="0" smtClean="0"/>
              <a:t> reliability</a:t>
            </a:r>
          </a:p>
          <a:p>
            <a:pPr>
              <a:lnSpc>
                <a:spcPct val="80000"/>
              </a:lnSpc>
            </a:pPr>
            <a:endParaRPr lang="en-GB" sz="2800" dirty="0" smtClean="0"/>
          </a:p>
          <a:p>
            <a:pPr lvl="1">
              <a:lnSpc>
                <a:spcPct val="80000"/>
              </a:lnSpc>
              <a:buNone/>
            </a:pPr>
            <a:r>
              <a:rPr lang="en-GB" sz="2400" dirty="0" smtClean="0"/>
              <a:t> </a:t>
            </a:r>
            <a:r>
              <a:rPr lang="en-GB" dirty="0" smtClean="0"/>
              <a:t>– extent to which two different </a:t>
            </a:r>
            <a:r>
              <a:rPr lang="en-GB" dirty="0" err="1" smtClean="0"/>
              <a:t>raters</a:t>
            </a:r>
            <a:r>
              <a:rPr lang="en-GB" dirty="0" smtClean="0"/>
              <a:t> agree in their evaluations </a:t>
            </a:r>
          </a:p>
          <a:p>
            <a:pPr lvl="1">
              <a:lnSpc>
                <a:spcPct val="80000"/>
              </a:lnSpc>
              <a:buNone/>
            </a:pPr>
            <a:endParaRPr lang="en-GB" dirty="0" smtClean="0"/>
          </a:p>
          <a:p>
            <a:pPr lvl="1">
              <a:lnSpc>
                <a:spcPct val="80000"/>
              </a:lnSpc>
            </a:pPr>
            <a:r>
              <a:rPr lang="en-US" dirty="0" smtClean="0"/>
              <a:t>consistency of measurement when different people observe the same event or score the same test</a:t>
            </a:r>
          </a:p>
          <a:p>
            <a:pPr>
              <a:lnSpc>
                <a:spcPct val="80000"/>
              </a:lnSpc>
            </a:pPr>
            <a:endParaRPr lang="en-GB" sz="2400" dirty="0"/>
          </a:p>
          <a:p>
            <a:pPr lvl="2">
              <a:lnSpc>
                <a:spcPct val="80000"/>
              </a:lnSpc>
            </a:pPr>
            <a:endParaRPr lang="en-GB" dirty="0"/>
          </a:p>
        </p:txBody>
      </p:sp>
    </p:spTree>
    <p:extLst>
      <p:ext uri="{BB962C8B-B14F-4D97-AF65-F5344CB8AC3E}">
        <p14:creationId xmlns:p14="http://schemas.microsoft.com/office/powerpoint/2010/main" val="210411174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3" name="Rectangle 3"/>
          <p:cNvSpPr>
            <a:spLocks noGrp="1" noChangeArrowheads="1"/>
          </p:cNvSpPr>
          <p:nvPr>
            <p:ph type="body" idx="1"/>
          </p:nvPr>
        </p:nvSpPr>
        <p:spPr>
          <a:xfrm>
            <a:off x="109735" y="904462"/>
            <a:ext cx="8885178" cy="4482548"/>
          </a:xfrm>
          <a:solidFill>
            <a:schemeClr val="bg1"/>
          </a:solidFill>
        </p:spPr>
        <p:txBody>
          <a:bodyPr>
            <a:noAutofit/>
          </a:bodyPr>
          <a:lstStyle/>
          <a:p>
            <a:pPr marL="342900" lvl="1" indent="-342900">
              <a:buNone/>
            </a:pPr>
            <a:r>
              <a:rPr lang="en-US" dirty="0"/>
              <a:t>How well a test actually measures what it is designed to </a:t>
            </a:r>
            <a:r>
              <a:rPr lang="en-US" dirty="0" smtClean="0"/>
              <a:t>measure</a:t>
            </a:r>
          </a:p>
          <a:p>
            <a:pPr marL="342900" lvl="1" indent="-342900">
              <a:buNone/>
            </a:pPr>
            <a:endParaRPr lang="en-US" sz="1400" u="sng" dirty="0">
              <a:latin typeface="Arial" pitchFamily="34" charset="0"/>
              <a:cs typeface="Arial" pitchFamily="34" charset="0"/>
            </a:endParaRPr>
          </a:p>
          <a:p>
            <a:pPr marL="342900" lvl="1" indent="-342900">
              <a:buNone/>
            </a:pPr>
            <a:r>
              <a:rPr lang="en-GB" sz="2400" b="1" dirty="0" smtClean="0">
                <a:latin typeface="Arial" pitchFamily="34" charset="0"/>
                <a:cs typeface="Arial" pitchFamily="34" charset="0"/>
              </a:rPr>
              <a:t>Face validity </a:t>
            </a:r>
          </a:p>
          <a:p>
            <a:pPr marL="342900" lvl="1" indent="-342900">
              <a:buNone/>
            </a:pPr>
            <a:r>
              <a:rPr lang="en-GB" sz="2000" dirty="0" smtClean="0">
                <a:latin typeface="Arial" pitchFamily="34" charset="0"/>
                <a:cs typeface="Arial" pitchFamily="34" charset="0"/>
              </a:rPr>
              <a:t>– test looks plausible at face value i.e., does it look like it is measuring what it claims to be measuring?</a:t>
            </a:r>
          </a:p>
          <a:p>
            <a:pPr marL="342900" lvl="1" indent="-342900">
              <a:buNone/>
            </a:pPr>
            <a:r>
              <a:rPr lang="en-GB" sz="2000" dirty="0" smtClean="0">
                <a:latin typeface="Arial" pitchFamily="34" charset="0"/>
                <a:cs typeface="Arial" pitchFamily="34" charset="0"/>
              </a:rPr>
              <a:t>E.g., Life Orientation Test (</a:t>
            </a:r>
            <a:r>
              <a:rPr lang="en-GB" sz="2000" dirty="0" err="1" smtClean="0">
                <a:latin typeface="Arial" pitchFamily="34" charset="0"/>
                <a:cs typeface="Arial" pitchFamily="34" charset="0"/>
              </a:rPr>
              <a:t>Scheier</a:t>
            </a:r>
            <a:r>
              <a:rPr lang="en-GB" sz="2000" dirty="0" smtClean="0">
                <a:latin typeface="Arial" pitchFamily="34" charset="0"/>
                <a:cs typeface="Arial" pitchFamily="34" charset="0"/>
              </a:rPr>
              <a:t> &amp; Carver, 1985): a measure of dispositional optimism</a:t>
            </a:r>
          </a:p>
          <a:p>
            <a:r>
              <a:rPr lang="en-GB" sz="2000" b="1" dirty="0" smtClean="0">
                <a:latin typeface="Arial" pitchFamily="34" charset="0"/>
                <a:cs typeface="Arial" pitchFamily="34" charset="0"/>
              </a:rPr>
              <a:t>In uncertain times I usually expect the best</a:t>
            </a:r>
          </a:p>
          <a:p>
            <a:r>
              <a:rPr lang="en-GB" sz="2000" b="1" dirty="0" smtClean="0">
                <a:latin typeface="Arial" pitchFamily="34" charset="0"/>
                <a:cs typeface="Arial" pitchFamily="34" charset="0"/>
              </a:rPr>
              <a:t>If something can go wrong for me, it will</a:t>
            </a:r>
          </a:p>
          <a:p>
            <a:r>
              <a:rPr lang="en-GB" sz="2000" b="1" dirty="0" smtClean="0">
                <a:latin typeface="Arial" pitchFamily="34" charset="0"/>
                <a:cs typeface="Arial" pitchFamily="34" charset="0"/>
              </a:rPr>
              <a:t>I’m always optimistic about my future </a:t>
            </a:r>
          </a:p>
          <a:p>
            <a:r>
              <a:rPr lang="en-GB" sz="2000" b="1" dirty="0" smtClean="0">
                <a:latin typeface="Arial" pitchFamily="34" charset="0"/>
                <a:cs typeface="Arial" pitchFamily="34" charset="0"/>
              </a:rPr>
              <a:t>I hardly ever expect things to go my way</a:t>
            </a:r>
          </a:p>
          <a:p>
            <a:pPr>
              <a:buNone/>
            </a:pPr>
            <a:r>
              <a:rPr lang="en-GB" sz="2000" dirty="0" smtClean="0">
                <a:latin typeface="Arial" pitchFamily="34" charset="0"/>
                <a:cs typeface="Arial" pitchFamily="34" charset="0"/>
              </a:rPr>
              <a:t> </a:t>
            </a:r>
          </a:p>
          <a:p>
            <a:pPr marL="342900" lvl="1" indent="-342900">
              <a:buFont typeface="Arial" pitchFamily="34" charset="0"/>
              <a:buChar char="•"/>
            </a:pPr>
            <a:endParaRPr lang="en-GB" sz="2000" dirty="0" smtClean="0">
              <a:latin typeface="Arial" pitchFamily="34" charset="0"/>
              <a:cs typeface="Arial" pitchFamily="34" charset="0"/>
            </a:endParaRPr>
          </a:p>
        </p:txBody>
      </p:sp>
      <p:sp>
        <p:nvSpPr>
          <p:cNvPr id="2" name="Rectangle 1"/>
          <p:cNvSpPr/>
          <p:nvPr/>
        </p:nvSpPr>
        <p:spPr>
          <a:xfrm>
            <a:off x="3543907" y="127703"/>
            <a:ext cx="2076874" cy="646331"/>
          </a:xfrm>
          <a:prstGeom prst="rect">
            <a:avLst/>
          </a:prstGeom>
        </p:spPr>
        <p:txBody>
          <a:bodyPr wrap="square">
            <a:spAutoFit/>
          </a:bodyPr>
          <a:lstStyle/>
          <a:p>
            <a:r>
              <a:rPr lang="en-US" sz="3600" b="1" dirty="0" smtClean="0"/>
              <a:t>Validity</a:t>
            </a:r>
            <a:endParaRPr lang="en-GB" sz="3600" dirty="0"/>
          </a:p>
        </p:txBody>
      </p:sp>
    </p:spTree>
    <p:extLst>
      <p:ext uri="{BB962C8B-B14F-4D97-AF65-F5344CB8AC3E}">
        <p14:creationId xmlns:p14="http://schemas.microsoft.com/office/powerpoint/2010/main" val="103433782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3" name="Rectangle 3"/>
          <p:cNvSpPr>
            <a:spLocks noGrp="1" noChangeArrowheads="1"/>
          </p:cNvSpPr>
          <p:nvPr>
            <p:ph type="body" idx="1"/>
          </p:nvPr>
        </p:nvSpPr>
        <p:spPr>
          <a:xfrm>
            <a:off x="159026" y="404664"/>
            <a:ext cx="8394102" cy="6363884"/>
          </a:xfrm>
          <a:solidFill>
            <a:schemeClr val="bg1"/>
          </a:solidFill>
        </p:spPr>
        <p:txBody>
          <a:bodyPr>
            <a:noAutofit/>
          </a:bodyPr>
          <a:lstStyle/>
          <a:p>
            <a:pPr>
              <a:buNone/>
            </a:pPr>
            <a:r>
              <a:rPr lang="en-US" sz="2800" b="1" dirty="0" smtClean="0">
                <a:latin typeface="Arial" pitchFamily="34" charset="0"/>
                <a:cs typeface="Arial" pitchFamily="34" charset="0"/>
              </a:rPr>
              <a:t>Construct Validity </a:t>
            </a:r>
          </a:p>
          <a:p>
            <a:pPr>
              <a:buNone/>
            </a:pPr>
            <a:r>
              <a:rPr lang="en-US" sz="2400" dirty="0" smtClean="0">
                <a:latin typeface="Arial" pitchFamily="34" charset="0"/>
                <a:cs typeface="Arial" pitchFamily="34" charset="0"/>
              </a:rPr>
              <a:t>does the </a:t>
            </a:r>
            <a:r>
              <a:rPr lang="en-US" sz="2400" dirty="0">
                <a:latin typeface="Arial" pitchFamily="34" charset="0"/>
                <a:cs typeface="Arial" pitchFamily="34" charset="0"/>
              </a:rPr>
              <a:t>test successfully </a:t>
            </a:r>
            <a:r>
              <a:rPr lang="en-US" sz="2400" dirty="0" smtClean="0">
                <a:latin typeface="Arial" pitchFamily="34" charset="0"/>
                <a:cs typeface="Arial" pitchFamily="34" charset="0"/>
              </a:rPr>
              <a:t>measure </a:t>
            </a:r>
            <a:r>
              <a:rPr lang="en-US" sz="2400" dirty="0">
                <a:latin typeface="Arial" pitchFamily="34" charset="0"/>
                <a:cs typeface="Arial" pitchFamily="34" charset="0"/>
              </a:rPr>
              <a:t>the psychological construct it is designed to </a:t>
            </a:r>
            <a:r>
              <a:rPr lang="en-US" sz="2400" dirty="0" smtClean="0">
                <a:latin typeface="Arial" pitchFamily="34" charset="0"/>
                <a:cs typeface="Arial" pitchFamily="34" charset="0"/>
              </a:rPr>
              <a:t>measure?</a:t>
            </a:r>
          </a:p>
          <a:p>
            <a:pPr lvl="1"/>
            <a:endParaRPr lang="en-US" sz="2000" dirty="0" smtClean="0">
              <a:latin typeface="Arial" pitchFamily="34" charset="0"/>
              <a:cs typeface="Arial" pitchFamily="34" charset="0"/>
            </a:endParaRPr>
          </a:p>
          <a:p>
            <a:pPr lvl="1"/>
            <a:r>
              <a:rPr lang="en-GB" sz="2000" dirty="0" smtClean="0">
                <a:latin typeface="Arial" pitchFamily="34" charset="0"/>
                <a:cs typeface="Arial" pitchFamily="34" charset="0"/>
              </a:rPr>
              <a:t>E.g., intelligence</a:t>
            </a:r>
          </a:p>
          <a:p>
            <a:pPr lvl="1">
              <a:buNone/>
            </a:pPr>
            <a:endParaRPr lang="en-US" sz="2000" dirty="0" smtClean="0">
              <a:latin typeface="Arial" pitchFamily="34" charset="0"/>
              <a:cs typeface="Arial" pitchFamily="34" charset="0"/>
            </a:endParaRPr>
          </a:p>
          <a:p>
            <a:pPr lvl="1"/>
            <a:r>
              <a:rPr lang="en-US" sz="2000" dirty="0" smtClean="0">
                <a:latin typeface="Arial" pitchFamily="34" charset="0"/>
                <a:cs typeface="Arial" pitchFamily="34" charset="0"/>
              </a:rPr>
              <a:t>Assessed </a:t>
            </a:r>
            <a:r>
              <a:rPr lang="en-US" sz="2000" dirty="0">
                <a:latin typeface="Arial" pitchFamily="34" charset="0"/>
                <a:cs typeface="Arial" pitchFamily="34" charset="0"/>
              </a:rPr>
              <a:t>by looking at the relationship between test scores and other </a:t>
            </a:r>
            <a:r>
              <a:rPr lang="en-US" sz="2000" dirty="0" smtClean="0">
                <a:latin typeface="Arial" pitchFamily="34" charset="0"/>
                <a:cs typeface="Arial" pitchFamily="34" charset="0"/>
              </a:rPr>
              <a:t>behaviours </a:t>
            </a:r>
            <a:r>
              <a:rPr lang="en-US" sz="2000" dirty="0">
                <a:latin typeface="Arial" pitchFamily="34" charset="0"/>
                <a:cs typeface="Arial" pitchFamily="34" charset="0"/>
              </a:rPr>
              <a:t>that it should be related </a:t>
            </a:r>
            <a:r>
              <a:rPr lang="en-US" sz="2000" dirty="0" smtClean="0">
                <a:latin typeface="Arial" pitchFamily="34" charset="0"/>
                <a:cs typeface="Arial" pitchFamily="34" charset="0"/>
              </a:rPr>
              <a:t>to </a:t>
            </a:r>
          </a:p>
          <a:p>
            <a:pPr lvl="2"/>
            <a:r>
              <a:rPr lang="en-US" sz="2000" dirty="0" smtClean="0">
                <a:latin typeface="Arial" pitchFamily="34" charset="0"/>
                <a:cs typeface="Arial" pitchFamily="34" charset="0"/>
              </a:rPr>
              <a:t>Does scores on a new IQ test relate to academic performance?</a:t>
            </a:r>
          </a:p>
          <a:p>
            <a:pPr lvl="2"/>
            <a:r>
              <a:rPr lang="en-US" sz="2000" dirty="0" smtClean="0">
                <a:latin typeface="Arial" pitchFamily="34" charset="0"/>
                <a:cs typeface="Arial" pitchFamily="34" charset="0"/>
              </a:rPr>
              <a:t> does a measure of psychological distress report similar scores to a psychiatric interview.</a:t>
            </a:r>
          </a:p>
          <a:p>
            <a:pPr lvl="1"/>
            <a:endParaRPr lang="en-US" sz="2000" dirty="0" smtClean="0">
              <a:latin typeface="Arial" pitchFamily="34" charset="0"/>
              <a:cs typeface="Arial" pitchFamily="34" charset="0"/>
            </a:endParaRPr>
          </a:p>
          <a:p>
            <a:pPr lvl="1">
              <a:lnSpc>
                <a:spcPct val="80000"/>
              </a:lnSpc>
              <a:buNone/>
            </a:pPr>
            <a:endParaRPr lang="en-GB" sz="2000" dirty="0" smtClean="0">
              <a:latin typeface="Arial" pitchFamily="34" charset="0"/>
              <a:cs typeface="Arial" pitchFamily="34" charset="0"/>
            </a:endParaRPr>
          </a:p>
          <a:p>
            <a:pPr lvl="1">
              <a:lnSpc>
                <a:spcPct val="80000"/>
              </a:lnSpc>
            </a:pPr>
            <a:r>
              <a:rPr lang="en-GB" sz="2000" dirty="0" smtClean="0">
                <a:latin typeface="Arial" pitchFamily="34" charset="0"/>
                <a:cs typeface="Arial" pitchFamily="34" charset="0"/>
              </a:rPr>
              <a:t>Should be related to measures of the same construct – </a:t>
            </a:r>
            <a:r>
              <a:rPr lang="en-GB" sz="2000" i="1" dirty="0" smtClean="0">
                <a:latin typeface="Arial" pitchFamily="34" charset="0"/>
                <a:cs typeface="Arial" pitchFamily="34" charset="0"/>
              </a:rPr>
              <a:t>convergent validity </a:t>
            </a:r>
            <a:r>
              <a:rPr lang="en-GB" sz="2000" dirty="0" smtClean="0">
                <a:latin typeface="Arial" pitchFamily="34" charset="0"/>
                <a:cs typeface="Arial" pitchFamily="34" charset="0"/>
              </a:rPr>
              <a:t>– and it should be unrelated to measures of unrelated constructs – </a:t>
            </a:r>
            <a:r>
              <a:rPr lang="en-GB" sz="2000" i="1" dirty="0" smtClean="0">
                <a:latin typeface="Arial" pitchFamily="34" charset="0"/>
                <a:cs typeface="Arial" pitchFamily="34" charset="0"/>
              </a:rPr>
              <a:t>discriminant</a:t>
            </a:r>
            <a:r>
              <a:rPr lang="en-GB" sz="2000" dirty="0" smtClean="0">
                <a:latin typeface="Arial" pitchFamily="34" charset="0"/>
                <a:cs typeface="Arial" pitchFamily="34" charset="0"/>
              </a:rPr>
              <a:t> validity</a:t>
            </a:r>
            <a:endParaRPr lang="en-US" sz="2000" u="sng" dirty="0" smtClean="0">
              <a:latin typeface="Arial" pitchFamily="34" charset="0"/>
              <a:cs typeface="Arial" pitchFamily="34" charset="0"/>
            </a:endParaRPr>
          </a:p>
          <a:p>
            <a:pPr lvl="2"/>
            <a:endParaRPr lang="en-US" sz="2000" u="sng" dirty="0">
              <a:latin typeface="Arial" pitchFamily="34" charset="0"/>
              <a:cs typeface="Arial" pitchFamily="34" charset="0"/>
            </a:endParaRPr>
          </a:p>
        </p:txBody>
      </p:sp>
    </p:spTree>
    <p:extLst>
      <p:ext uri="{BB962C8B-B14F-4D97-AF65-F5344CB8AC3E}">
        <p14:creationId xmlns:p14="http://schemas.microsoft.com/office/powerpoint/2010/main" val="291918826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7" name="Rectangle 3"/>
          <p:cNvSpPr>
            <a:spLocks noGrp="1" noChangeArrowheads="1"/>
          </p:cNvSpPr>
          <p:nvPr>
            <p:ph type="body" idx="1"/>
          </p:nvPr>
        </p:nvSpPr>
        <p:spPr>
          <a:xfrm>
            <a:off x="395536" y="692696"/>
            <a:ext cx="8229600" cy="4525963"/>
          </a:xfrm>
        </p:spPr>
        <p:txBody>
          <a:bodyPr>
            <a:normAutofit/>
          </a:bodyPr>
          <a:lstStyle/>
          <a:p>
            <a:pPr lvl="1">
              <a:buNone/>
            </a:pPr>
            <a:r>
              <a:rPr lang="en-US" b="1" dirty="0" smtClean="0">
                <a:latin typeface="Arial" pitchFamily="34" charset="0"/>
                <a:cs typeface="Arial" pitchFamily="34" charset="0"/>
              </a:rPr>
              <a:t>Content Validity </a:t>
            </a:r>
          </a:p>
          <a:p>
            <a:pPr lvl="1"/>
            <a:endParaRPr lang="en-US" dirty="0" smtClean="0">
              <a:latin typeface="Arial" pitchFamily="34" charset="0"/>
              <a:cs typeface="Arial" pitchFamily="34" charset="0"/>
            </a:endParaRPr>
          </a:p>
          <a:p>
            <a:pPr lvl="1"/>
            <a:r>
              <a:rPr lang="en-US" sz="2400" dirty="0" smtClean="0">
                <a:latin typeface="Arial" pitchFamily="34" charset="0"/>
                <a:cs typeface="Arial" pitchFamily="34" charset="0"/>
              </a:rPr>
              <a:t>whether </a:t>
            </a:r>
            <a:r>
              <a:rPr lang="en-US" sz="2400" dirty="0">
                <a:latin typeface="Arial" pitchFamily="34" charset="0"/>
                <a:cs typeface="Arial" pitchFamily="34" charset="0"/>
              </a:rPr>
              <a:t>the items on a test measure all the knowledge or skills that are assumed to underlie the construct of </a:t>
            </a:r>
            <a:r>
              <a:rPr lang="en-US" sz="2400" dirty="0" smtClean="0">
                <a:latin typeface="Arial" pitchFamily="34" charset="0"/>
                <a:cs typeface="Arial" pitchFamily="34" charset="0"/>
              </a:rPr>
              <a:t>interest</a:t>
            </a:r>
          </a:p>
          <a:p>
            <a:pPr lvl="1"/>
            <a:endParaRPr lang="en-US" sz="2400" dirty="0" smtClean="0">
              <a:latin typeface="Arial" pitchFamily="34" charset="0"/>
              <a:cs typeface="Arial" pitchFamily="34" charset="0"/>
            </a:endParaRPr>
          </a:p>
          <a:p>
            <a:pPr lvl="1"/>
            <a:r>
              <a:rPr lang="en-US" sz="2400" dirty="0" smtClean="0">
                <a:latin typeface="Arial" pitchFamily="34" charset="0"/>
                <a:cs typeface="Arial" pitchFamily="34" charset="0"/>
              </a:rPr>
              <a:t>E.g. does a measure of intelligence capture all types of intelligence or just certain types e.g. problem-solving ability; numerical reasoning; </a:t>
            </a:r>
            <a:endParaRPr lang="en-US" sz="2400" dirty="0">
              <a:latin typeface="Arial" pitchFamily="34" charset="0"/>
              <a:cs typeface="Arial" pitchFamily="34" charset="0"/>
            </a:endParaRPr>
          </a:p>
        </p:txBody>
      </p:sp>
    </p:spTree>
    <p:extLst>
      <p:ext uri="{BB962C8B-B14F-4D97-AF65-F5344CB8AC3E}">
        <p14:creationId xmlns:p14="http://schemas.microsoft.com/office/powerpoint/2010/main" val="3879394567"/>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9735" y="732453"/>
            <a:ext cx="8746029" cy="4485591"/>
          </a:xfrm>
          <a:solidFill>
            <a:schemeClr val="bg1"/>
          </a:solidFill>
        </p:spPr>
        <p:txBody>
          <a:bodyPr>
            <a:noAutofit/>
          </a:bodyPr>
          <a:lstStyle/>
          <a:p>
            <a:pPr>
              <a:buNone/>
            </a:pPr>
            <a:r>
              <a:rPr lang="en-US" sz="2800" b="1" dirty="0" smtClean="0">
                <a:latin typeface="Arial" pitchFamily="34" charset="0"/>
                <a:cs typeface="Arial" pitchFamily="34" charset="0"/>
              </a:rPr>
              <a:t>Criterion-related Validity </a:t>
            </a:r>
            <a:endParaRPr lang="en-US" sz="2800" dirty="0" smtClean="0">
              <a:latin typeface="Arial" pitchFamily="34" charset="0"/>
              <a:cs typeface="Arial" pitchFamily="34" charset="0"/>
            </a:endParaRPr>
          </a:p>
          <a:p>
            <a:pPr lvl="1"/>
            <a:r>
              <a:rPr lang="en-US" sz="2400" dirty="0" smtClean="0">
                <a:latin typeface="Arial" pitchFamily="34" charset="0"/>
                <a:cs typeface="Arial" pitchFamily="34" charset="0"/>
              </a:rPr>
              <a:t>the ability of test scores to correlate with meaningful criterion measures</a:t>
            </a:r>
          </a:p>
          <a:p>
            <a:pPr lvl="1"/>
            <a:r>
              <a:rPr lang="en-US" sz="2400" dirty="0" smtClean="0">
                <a:latin typeface="Arial" pitchFamily="34" charset="0"/>
                <a:cs typeface="Arial" pitchFamily="34" charset="0"/>
              </a:rPr>
              <a:t>are they able to predict future outcomes?</a:t>
            </a:r>
          </a:p>
          <a:p>
            <a:pPr marL="457200" lvl="1" indent="0">
              <a:buNone/>
            </a:pPr>
            <a:endParaRPr lang="en-US" sz="1200" dirty="0" smtClean="0">
              <a:latin typeface="Arial" pitchFamily="34" charset="0"/>
              <a:cs typeface="Arial" pitchFamily="34" charset="0"/>
            </a:endParaRPr>
          </a:p>
          <a:p>
            <a:pPr lvl="2"/>
            <a:r>
              <a:rPr lang="en-US" dirty="0" smtClean="0">
                <a:latin typeface="Arial" pitchFamily="34" charset="0"/>
                <a:cs typeface="Arial" pitchFamily="34" charset="0"/>
              </a:rPr>
              <a:t>Test should predict present or future outcomes that are influenced by the construct being measured </a:t>
            </a:r>
          </a:p>
          <a:p>
            <a:pPr lvl="2"/>
            <a:r>
              <a:rPr lang="en-US" dirty="0" smtClean="0">
                <a:latin typeface="Arial" pitchFamily="34" charset="0"/>
                <a:cs typeface="Arial" pitchFamily="34" charset="0"/>
              </a:rPr>
              <a:t>e.g. </a:t>
            </a:r>
            <a:r>
              <a:rPr lang="en-US" sz="2000" dirty="0" smtClean="0">
                <a:latin typeface="Arial" pitchFamily="34" charset="0"/>
                <a:cs typeface="Arial" pitchFamily="34" charset="0"/>
              </a:rPr>
              <a:t>does a measure of IQ successfully predict future performance/success in that job?</a:t>
            </a:r>
          </a:p>
          <a:p>
            <a:pPr lvl="2"/>
            <a:r>
              <a:rPr lang="en-US" sz="2000" dirty="0" smtClean="0">
                <a:latin typeface="Arial" pitchFamily="34" charset="0"/>
                <a:cs typeface="Arial" pitchFamily="34" charset="0"/>
              </a:rPr>
              <a:t>e.g., Do scores on a measure of conscientiousness predict  future academic performance?</a:t>
            </a:r>
          </a:p>
          <a:p>
            <a:pPr lvl="3"/>
            <a:endParaRPr lang="en-US" sz="1800" dirty="0" smtClean="0">
              <a:latin typeface="Arial" pitchFamily="34" charset="0"/>
              <a:cs typeface="Arial" pitchFamily="34" charset="0"/>
            </a:endParaRPr>
          </a:p>
          <a:p>
            <a:pPr lvl="2">
              <a:lnSpc>
                <a:spcPct val="80000"/>
              </a:lnSpc>
              <a:buNone/>
            </a:pPr>
            <a:endParaRPr lang="en-GB" sz="2800" dirty="0" smtClean="0">
              <a:latin typeface="Arial" pitchFamily="34" charset="0"/>
              <a:cs typeface="Arial" pitchFamily="34" charset="0"/>
            </a:endParaRPr>
          </a:p>
          <a:p>
            <a:endParaRPr lang="en-GB" sz="2800" dirty="0">
              <a:latin typeface="Arial" pitchFamily="34" charset="0"/>
              <a:cs typeface="Arial" pitchFamily="34" charset="0"/>
            </a:endParaRPr>
          </a:p>
        </p:txBody>
      </p:sp>
    </p:spTree>
    <p:extLst>
      <p:ext uri="{BB962C8B-B14F-4D97-AF65-F5344CB8AC3E}">
        <p14:creationId xmlns:p14="http://schemas.microsoft.com/office/powerpoint/2010/main" val="136523182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5070" y="291548"/>
            <a:ext cx="7772400" cy="1143000"/>
          </a:xfrm>
        </p:spPr>
        <p:txBody>
          <a:bodyPr>
            <a:normAutofit fontScale="90000"/>
          </a:bodyPr>
          <a:lstStyle/>
          <a:p>
            <a:r>
              <a:rPr lang="en-GB" sz="4000" dirty="0" smtClean="0"/>
              <a:t>BUT BEWARE: </a:t>
            </a:r>
            <a:r>
              <a:rPr lang="en-GB" dirty="0" smtClean="0"/>
              <a:t>scales and sub-scales</a:t>
            </a:r>
            <a:endParaRPr lang="en-GB" dirty="0"/>
          </a:p>
        </p:txBody>
      </p:sp>
      <p:sp>
        <p:nvSpPr>
          <p:cNvPr id="3" name="Content Placeholder 2"/>
          <p:cNvSpPr>
            <a:spLocks noGrp="1"/>
          </p:cNvSpPr>
          <p:nvPr>
            <p:ph idx="1"/>
          </p:nvPr>
        </p:nvSpPr>
        <p:spPr>
          <a:xfrm>
            <a:off x="467544" y="1556793"/>
            <a:ext cx="8229600" cy="3561860"/>
          </a:xfrm>
          <a:solidFill>
            <a:schemeClr val="bg1"/>
          </a:solidFill>
        </p:spPr>
        <p:txBody>
          <a:bodyPr>
            <a:noAutofit/>
          </a:bodyPr>
          <a:lstStyle/>
          <a:p>
            <a:r>
              <a:rPr lang="en-GB" sz="2400" dirty="0" smtClean="0">
                <a:latin typeface="Arial" pitchFamily="34" charset="0"/>
                <a:cs typeface="Arial" pitchFamily="34" charset="0"/>
              </a:rPr>
              <a:t>Some psychological measures may include sub-scales</a:t>
            </a:r>
          </a:p>
          <a:p>
            <a:endParaRPr lang="en-GB" sz="2400" dirty="0" smtClean="0">
              <a:latin typeface="Arial" pitchFamily="34" charset="0"/>
              <a:cs typeface="Arial" pitchFamily="34" charset="0"/>
            </a:endParaRPr>
          </a:p>
          <a:p>
            <a:r>
              <a:rPr lang="en-GB" sz="2400" dirty="0" smtClean="0">
                <a:latin typeface="Arial" pitchFamily="34" charset="0"/>
                <a:cs typeface="Arial" pitchFamily="34" charset="0"/>
              </a:rPr>
              <a:t>Sometimes can either add up all items for total score, or create separate sub-scales for each</a:t>
            </a:r>
          </a:p>
          <a:p>
            <a:endParaRPr lang="en-GB" sz="2400" dirty="0" smtClean="0">
              <a:latin typeface="Arial" pitchFamily="34" charset="0"/>
              <a:cs typeface="Arial" pitchFamily="34" charset="0"/>
            </a:endParaRPr>
          </a:p>
          <a:p>
            <a:r>
              <a:rPr lang="en-GB" sz="2400" dirty="0" smtClean="0">
                <a:latin typeface="Arial" pitchFamily="34" charset="0"/>
                <a:cs typeface="Arial" pitchFamily="34" charset="0"/>
              </a:rPr>
              <a:t>Sometimes have to keep each sub-scale separate from others.</a:t>
            </a:r>
          </a:p>
          <a:p>
            <a:endParaRPr lang="en-GB" sz="2400" dirty="0" smtClean="0">
              <a:latin typeface="Arial" pitchFamily="34" charset="0"/>
              <a:cs typeface="Arial" pitchFamily="34" charset="0"/>
            </a:endParaRPr>
          </a:p>
        </p:txBody>
      </p:sp>
    </p:spTree>
    <p:extLst>
      <p:ext uri="{BB962C8B-B14F-4D97-AF65-F5344CB8AC3E}">
        <p14:creationId xmlns:p14="http://schemas.microsoft.com/office/powerpoint/2010/main" val="406857696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3"/>
          <p:cNvSpPr>
            <a:spLocks noGrp="1" noChangeArrowheads="1"/>
          </p:cNvSpPr>
          <p:nvPr>
            <p:ph type="body" idx="1"/>
          </p:nvPr>
        </p:nvSpPr>
        <p:spPr>
          <a:xfrm>
            <a:off x="194319" y="319878"/>
            <a:ext cx="8229600" cy="4947861"/>
          </a:xfrm>
          <a:solidFill>
            <a:schemeClr val="bg1"/>
          </a:solidFill>
        </p:spPr>
        <p:txBody>
          <a:bodyPr/>
          <a:lstStyle/>
          <a:p>
            <a:r>
              <a:rPr lang="en-GB" sz="2400" dirty="0" smtClean="0">
                <a:latin typeface="Arial" pitchFamily="34" charset="0"/>
                <a:cs typeface="Arial" pitchFamily="34" charset="0"/>
              </a:rPr>
              <a:t>E.G., Impact of Event Scale, Horowitz et al. 1979</a:t>
            </a:r>
          </a:p>
          <a:p>
            <a:endParaRPr lang="en-GB" sz="2400" dirty="0" smtClean="0">
              <a:latin typeface="Arial" pitchFamily="34" charset="0"/>
              <a:cs typeface="Arial" pitchFamily="34" charset="0"/>
            </a:endParaRPr>
          </a:p>
          <a:p>
            <a:pPr lvl="1" indent="420688">
              <a:buFont typeface="Wingdings" pitchFamily="2" charset="2"/>
              <a:buChar char="Ø"/>
            </a:pPr>
            <a:r>
              <a:rPr lang="en-GB" sz="2000" dirty="0" smtClean="0">
                <a:latin typeface="Arial" pitchFamily="34" charset="0"/>
                <a:cs typeface="Arial" pitchFamily="34" charset="0"/>
              </a:rPr>
              <a:t>INTRUSION SUB-SCALE: Seven items measure intrusive thoughts “intrusion” about a stressful event (0-35)</a:t>
            </a:r>
          </a:p>
          <a:p>
            <a:pPr lvl="1" indent="420688">
              <a:buFontTx/>
              <a:buNone/>
            </a:pPr>
            <a:r>
              <a:rPr lang="en-GB" sz="1600" i="1" dirty="0" smtClean="0">
                <a:latin typeface="Arial" pitchFamily="34" charset="0"/>
                <a:cs typeface="Arial" pitchFamily="34" charset="0"/>
              </a:rPr>
              <a:t>“I thought about it when I didn’t mean to….”</a:t>
            </a:r>
          </a:p>
          <a:p>
            <a:pPr lvl="1" indent="420688">
              <a:buFontTx/>
              <a:buNone/>
            </a:pPr>
            <a:endParaRPr lang="en-GB" sz="1600" i="1" dirty="0" smtClean="0">
              <a:latin typeface="Arial" pitchFamily="34" charset="0"/>
              <a:cs typeface="Arial" pitchFamily="34" charset="0"/>
            </a:endParaRPr>
          </a:p>
          <a:p>
            <a:pPr lvl="1" indent="420688">
              <a:buFontTx/>
              <a:buNone/>
            </a:pPr>
            <a:endParaRPr lang="en-GB" sz="1600" i="1" dirty="0" smtClean="0">
              <a:latin typeface="Arial" pitchFamily="34" charset="0"/>
              <a:cs typeface="Arial" pitchFamily="34" charset="0"/>
            </a:endParaRPr>
          </a:p>
          <a:p>
            <a:pPr lvl="1" indent="420688">
              <a:buFont typeface="Wingdings" pitchFamily="2" charset="2"/>
              <a:buChar char="Ø"/>
            </a:pPr>
            <a:r>
              <a:rPr lang="en-GB" sz="2000" dirty="0" smtClean="0">
                <a:latin typeface="Arial" pitchFamily="34" charset="0"/>
                <a:cs typeface="Arial" pitchFamily="34" charset="0"/>
              </a:rPr>
              <a:t>AVOIDANCE SUB-SCALE: Eight items measure attempts to avoid those thoughts “avoidance” (0-40)</a:t>
            </a:r>
            <a:endParaRPr lang="en-GB" sz="1600" i="1" dirty="0" smtClean="0">
              <a:latin typeface="Arial" pitchFamily="34" charset="0"/>
              <a:cs typeface="Arial" pitchFamily="34" charset="0"/>
            </a:endParaRPr>
          </a:p>
          <a:p>
            <a:pPr lvl="1" indent="420688">
              <a:buFontTx/>
              <a:buNone/>
            </a:pPr>
            <a:r>
              <a:rPr lang="en-GB" sz="1600" i="1" dirty="0" smtClean="0">
                <a:latin typeface="Arial" pitchFamily="34" charset="0"/>
                <a:cs typeface="Arial" pitchFamily="34" charset="0"/>
              </a:rPr>
              <a:t>“I stayed away from reminders of it”</a:t>
            </a:r>
          </a:p>
          <a:p>
            <a:pPr lvl="1" indent="420688">
              <a:buFontTx/>
              <a:buNone/>
            </a:pPr>
            <a:endParaRPr lang="en-GB" sz="1600" i="1" dirty="0" smtClean="0">
              <a:latin typeface="Arial" pitchFamily="34" charset="0"/>
              <a:cs typeface="Arial" pitchFamily="34" charset="0"/>
            </a:endParaRPr>
          </a:p>
          <a:p>
            <a:pPr lvl="1" indent="420688">
              <a:buFontTx/>
              <a:buNone/>
            </a:pPr>
            <a:endParaRPr lang="en-GB" sz="1600" i="1" dirty="0" smtClean="0">
              <a:latin typeface="Arial" pitchFamily="34" charset="0"/>
              <a:cs typeface="Arial" pitchFamily="34" charset="0"/>
            </a:endParaRPr>
          </a:p>
          <a:p>
            <a:pPr lvl="1" indent="420688">
              <a:buFont typeface="Wingdings" pitchFamily="2" charset="2"/>
              <a:buChar char="Ø"/>
            </a:pPr>
            <a:r>
              <a:rPr lang="en-GB" sz="2000" dirty="0" smtClean="0">
                <a:latin typeface="Arial" pitchFamily="34" charset="0"/>
                <a:cs typeface="Arial" pitchFamily="34" charset="0"/>
              </a:rPr>
              <a:t>Can be combined to create a “Global distress Scale” (0-75)</a:t>
            </a:r>
          </a:p>
          <a:p>
            <a:pPr lvl="1" indent="420688">
              <a:buFont typeface="Wingdings" pitchFamily="2" charset="2"/>
              <a:buChar char="Ø"/>
            </a:pPr>
            <a:endParaRPr lang="en-GB" sz="2000" dirty="0" smtClean="0">
              <a:latin typeface="Arial" pitchFamily="34" charset="0"/>
              <a:cs typeface="Arial" pitchFamily="34" charset="0"/>
            </a:endParaRPr>
          </a:p>
          <a:p>
            <a:pPr lvl="1" indent="420688">
              <a:buFont typeface="Wingdings" pitchFamily="2" charset="2"/>
              <a:buChar char="Ø"/>
            </a:pPr>
            <a:endParaRPr lang="en-GB" sz="1600" dirty="0" smtClean="0">
              <a:latin typeface="Arial" pitchFamily="34" charset="0"/>
              <a:cs typeface="Arial" pitchFamily="34" charset="0"/>
            </a:endParaRPr>
          </a:p>
          <a:p>
            <a:endParaRPr lang="en-GB" sz="1800" i="1" dirty="0" smtClean="0">
              <a:latin typeface="Arial" pitchFamily="34" charset="0"/>
              <a:cs typeface="Arial" pitchFamily="34" charset="0"/>
            </a:endParaRPr>
          </a:p>
          <a:p>
            <a:pPr>
              <a:buFontTx/>
              <a:buNone/>
            </a:pPr>
            <a:endParaRPr lang="en-GB" sz="2000" dirty="0" smtClean="0">
              <a:latin typeface="Arial" pitchFamily="34" charset="0"/>
              <a:cs typeface="Arial" pitchFamily="34" charset="0"/>
            </a:endParaRPr>
          </a:p>
        </p:txBody>
      </p:sp>
    </p:spTree>
    <p:extLst>
      <p:ext uri="{BB962C8B-B14F-4D97-AF65-F5344CB8AC3E}">
        <p14:creationId xmlns:p14="http://schemas.microsoft.com/office/powerpoint/2010/main" val="3054816311"/>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536048313"/>
              </p:ext>
            </p:extLst>
          </p:nvPr>
        </p:nvGraphicFramePr>
        <p:xfrm>
          <a:off x="129209" y="764704"/>
          <a:ext cx="8905462" cy="5914048"/>
        </p:xfrm>
        <a:graphic>
          <a:graphicData uri="http://schemas.openxmlformats.org/drawingml/2006/table">
            <a:tbl>
              <a:tblPr/>
              <a:tblGrid>
                <a:gridCol w="4679141">
                  <a:extLst>
                    <a:ext uri="{9D8B030D-6E8A-4147-A177-3AD203B41FA5}">
                      <a16:colId xmlns:a16="http://schemas.microsoft.com/office/drawing/2014/main" val="20000"/>
                    </a:ext>
                  </a:extLst>
                </a:gridCol>
                <a:gridCol w="1132051">
                  <a:extLst>
                    <a:ext uri="{9D8B030D-6E8A-4147-A177-3AD203B41FA5}">
                      <a16:colId xmlns:a16="http://schemas.microsoft.com/office/drawing/2014/main" val="20001"/>
                    </a:ext>
                  </a:extLst>
                </a:gridCol>
                <a:gridCol w="1056580">
                  <a:extLst>
                    <a:ext uri="{9D8B030D-6E8A-4147-A177-3AD203B41FA5}">
                      <a16:colId xmlns:a16="http://schemas.microsoft.com/office/drawing/2014/main" val="20002"/>
                    </a:ext>
                  </a:extLst>
                </a:gridCol>
                <a:gridCol w="1207520">
                  <a:extLst>
                    <a:ext uri="{9D8B030D-6E8A-4147-A177-3AD203B41FA5}">
                      <a16:colId xmlns:a16="http://schemas.microsoft.com/office/drawing/2014/main" val="20003"/>
                    </a:ext>
                  </a:extLst>
                </a:gridCol>
                <a:gridCol w="830170">
                  <a:extLst>
                    <a:ext uri="{9D8B030D-6E8A-4147-A177-3AD203B41FA5}">
                      <a16:colId xmlns:a16="http://schemas.microsoft.com/office/drawing/2014/main" val="20004"/>
                    </a:ext>
                  </a:extLst>
                </a:gridCol>
              </a:tblGrid>
              <a:tr h="190240">
                <a:tc>
                  <a:txBody>
                    <a:bodyPr/>
                    <a:lstStyle/>
                    <a:p>
                      <a:pPr>
                        <a:spcAft>
                          <a:spcPts val="0"/>
                        </a:spcAft>
                        <a:tabLst>
                          <a:tab pos="787400" algn="l"/>
                        </a:tabLst>
                      </a:pPr>
                      <a:r>
                        <a:rPr lang="en-GB" sz="1200" b="1" dirty="0">
                          <a:latin typeface="Arial"/>
                          <a:ea typeface="Times New Roman"/>
                        </a:rPr>
                        <a:t>(Tick one box from each row)</a:t>
                      </a:r>
                      <a:endParaRPr lang="en-GB" sz="1200" dirty="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spcAft>
                          <a:spcPts val="0"/>
                        </a:spcAft>
                        <a:tabLst>
                          <a:tab pos="787400" algn="l"/>
                        </a:tabLst>
                      </a:pPr>
                      <a:r>
                        <a:rPr lang="en-GB" sz="1200" b="1" dirty="0">
                          <a:latin typeface="Arial"/>
                          <a:ea typeface="Times New Roman"/>
                        </a:rPr>
                        <a:t>Not at all</a:t>
                      </a:r>
                      <a:endParaRPr lang="en-GB" sz="1200" dirty="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spcAft>
                          <a:spcPts val="0"/>
                        </a:spcAft>
                        <a:tabLst>
                          <a:tab pos="787400" algn="l"/>
                        </a:tabLst>
                      </a:pPr>
                      <a:r>
                        <a:rPr lang="en-GB" sz="1200" b="1" dirty="0">
                          <a:latin typeface="Arial"/>
                          <a:ea typeface="Times New Roman"/>
                        </a:rPr>
                        <a:t>Rarely</a:t>
                      </a:r>
                      <a:endParaRPr lang="en-GB" sz="1200" dirty="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spcAft>
                          <a:spcPts val="0"/>
                        </a:spcAft>
                        <a:tabLst>
                          <a:tab pos="787400" algn="l"/>
                        </a:tabLst>
                      </a:pPr>
                      <a:r>
                        <a:rPr lang="en-GB" sz="1200" b="1" dirty="0">
                          <a:latin typeface="Arial"/>
                          <a:ea typeface="Times New Roman"/>
                        </a:rPr>
                        <a:t>Sometimes</a:t>
                      </a:r>
                      <a:endParaRPr lang="en-GB" sz="1200" dirty="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spcAft>
                          <a:spcPts val="0"/>
                        </a:spcAft>
                        <a:tabLst>
                          <a:tab pos="787400" algn="l"/>
                        </a:tabLst>
                      </a:pPr>
                      <a:r>
                        <a:rPr lang="en-GB" sz="1200" b="1" dirty="0">
                          <a:latin typeface="Arial"/>
                          <a:ea typeface="Times New Roman"/>
                        </a:rPr>
                        <a:t>Often</a:t>
                      </a:r>
                      <a:endParaRPr lang="en-GB" sz="1200" dirty="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000"/>
                  </a:ext>
                </a:extLst>
              </a:tr>
              <a:tr h="334744">
                <a:tc>
                  <a:txBody>
                    <a:bodyPr/>
                    <a:lstStyle/>
                    <a:p>
                      <a:pPr marL="342900" lvl="0" indent="-342900">
                        <a:spcAft>
                          <a:spcPts val="0"/>
                        </a:spcAft>
                        <a:buFont typeface="+mj-lt"/>
                        <a:buNone/>
                        <a:tabLst>
                          <a:tab pos="228600" algn="l"/>
                          <a:tab pos="787400" algn="l"/>
                        </a:tabLst>
                      </a:pPr>
                      <a:r>
                        <a:rPr lang="en-GB" sz="1600" b="1" dirty="0">
                          <a:latin typeface="Arial"/>
                          <a:ea typeface="Times New Roman"/>
                        </a:rPr>
                        <a:t>I thought about it when I didn’t mean to</a:t>
                      </a:r>
                      <a:endParaRPr lang="en-GB" sz="1600" b="1" dirty="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ctr">
                        <a:spcAft>
                          <a:spcPts val="0"/>
                        </a:spcAft>
                      </a:pPr>
                      <a:r>
                        <a:rPr lang="en-GB" sz="1100" dirty="0">
                          <a:latin typeface="Wingdings"/>
                          <a:ea typeface="Times New Roman"/>
                        </a:rPr>
                        <a:t>o</a:t>
                      </a:r>
                      <a:endParaRPr lang="en-GB" sz="900" dirty="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ctr">
                        <a:spcAft>
                          <a:spcPts val="0"/>
                        </a:spcAft>
                      </a:pPr>
                      <a:r>
                        <a:rPr lang="en-GB" sz="1100" dirty="0">
                          <a:latin typeface="Wingdings"/>
                          <a:ea typeface="Times New Roman"/>
                        </a:rPr>
                        <a:t>o</a:t>
                      </a:r>
                      <a:endParaRPr lang="en-GB" sz="900" dirty="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ctr">
                        <a:spcAft>
                          <a:spcPts val="0"/>
                        </a:spcAft>
                      </a:pPr>
                      <a:r>
                        <a:rPr lang="en-GB" sz="1100" dirty="0">
                          <a:latin typeface="Wingdings"/>
                          <a:ea typeface="Times New Roman"/>
                        </a:rPr>
                        <a:t>o</a:t>
                      </a:r>
                      <a:endParaRPr lang="en-GB" sz="900" dirty="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ctr">
                        <a:spcAft>
                          <a:spcPts val="0"/>
                        </a:spcAft>
                      </a:pPr>
                      <a:r>
                        <a:rPr lang="en-GB" sz="1100" dirty="0">
                          <a:latin typeface="Wingdings"/>
                          <a:ea typeface="Times New Roman"/>
                        </a:rPr>
                        <a:t>o</a:t>
                      </a:r>
                      <a:endParaRPr lang="en-GB" sz="900" dirty="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0001"/>
                  </a:ext>
                </a:extLst>
              </a:tr>
              <a:tr h="380480">
                <a:tc>
                  <a:txBody>
                    <a:bodyPr/>
                    <a:lstStyle/>
                    <a:p>
                      <a:pPr marL="342900" lvl="0" indent="-342900">
                        <a:spcAft>
                          <a:spcPts val="0"/>
                        </a:spcAft>
                        <a:buFont typeface="+mj-lt"/>
                        <a:buNone/>
                        <a:tabLst>
                          <a:tab pos="228600" algn="l"/>
                          <a:tab pos="787400" algn="l"/>
                        </a:tabLst>
                      </a:pPr>
                      <a:r>
                        <a:rPr lang="en-GB" sz="1600" b="1" dirty="0">
                          <a:latin typeface="Arial"/>
                          <a:ea typeface="Times New Roman"/>
                        </a:rPr>
                        <a:t>I avoided letting myself get upset when I thought about it or was reminded of it</a:t>
                      </a:r>
                      <a:endParaRPr lang="en-GB" sz="1600" b="1" dirty="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40000"/>
                        <a:lumOff val="60000"/>
                      </a:schemeClr>
                    </a:solidFill>
                  </a:tcPr>
                </a:tc>
                <a:tc>
                  <a:txBody>
                    <a:bodyPr/>
                    <a:lstStyle/>
                    <a:p>
                      <a:pPr algn="ctr">
                        <a:spcAft>
                          <a:spcPts val="0"/>
                        </a:spcAft>
                      </a:pPr>
                      <a:r>
                        <a:rPr lang="en-GB" sz="1100" dirty="0">
                          <a:latin typeface="Wingdings"/>
                          <a:ea typeface="Times New Roman"/>
                        </a:rPr>
                        <a:t>o</a:t>
                      </a:r>
                      <a:endParaRPr lang="en-GB" sz="900" dirty="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40000"/>
                        <a:lumOff val="60000"/>
                      </a:schemeClr>
                    </a:solidFill>
                  </a:tcPr>
                </a:tc>
                <a:tc>
                  <a:txBody>
                    <a:bodyPr/>
                    <a:lstStyle/>
                    <a:p>
                      <a:pPr algn="ctr">
                        <a:spcAft>
                          <a:spcPts val="0"/>
                        </a:spcAft>
                      </a:pPr>
                      <a:r>
                        <a:rPr lang="en-GB" sz="1100" dirty="0">
                          <a:latin typeface="Wingdings"/>
                          <a:ea typeface="Times New Roman"/>
                        </a:rPr>
                        <a:t>o</a:t>
                      </a:r>
                      <a:endParaRPr lang="en-GB" sz="900" dirty="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40000"/>
                        <a:lumOff val="60000"/>
                      </a:schemeClr>
                    </a:solidFill>
                  </a:tcPr>
                </a:tc>
                <a:tc>
                  <a:txBody>
                    <a:bodyPr/>
                    <a:lstStyle/>
                    <a:p>
                      <a:pPr algn="ctr">
                        <a:spcAft>
                          <a:spcPts val="0"/>
                        </a:spcAft>
                      </a:pPr>
                      <a:r>
                        <a:rPr lang="en-GB" sz="1100" dirty="0">
                          <a:latin typeface="Wingdings"/>
                          <a:ea typeface="Times New Roman"/>
                        </a:rPr>
                        <a:t>o</a:t>
                      </a:r>
                      <a:endParaRPr lang="en-GB" sz="900" dirty="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40000"/>
                        <a:lumOff val="60000"/>
                      </a:schemeClr>
                    </a:solidFill>
                  </a:tcPr>
                </a:tc>
                <a:tc>
                  <a:txBody>
                    <a:bodyPr/>
                    <a:lstStyle/>
                    <a:p>
                      <a:pPr algn="ctr">
                        <a:spcAft>
                          <a:spcPts val="0"/>
                        </a:spcAft>
                      </a:pPr>
                      <a:r>
                        <a:rPr lang="en-GB" sz="1100" dirty="0">
                          <a:latin typeface="Wingdings"/>
                          <a:ea typeface="Times New Roman"/>
                        </a:rPr>
                        <a:t>o</a:t>
                      </a:r>
                      <a:endParaRPr lang="en-GB" sz="900" dirty="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10002"/>
                  </a:ext>
                </a:extLst>
              </a:tr>
              <a:tr h="334744">
                <a:tc>
                  <a:txBody>
                    <a:bodyPr/>
                    <a:lstStyle/>
                    <a:p>
                      <a:pPr marL="342900" lvl="0" indent="-342900">
                        <a:spcAft>
                          <a:spcPts val="0"/>
                        </a:spcAft>
                        <a:buFont typeface="+mj-lt"/>
                        <a:buNone/>
                        <a:tabLst>
                          <a:tab pos="228600" algn="l"/>
                          <a:tab pos="787400" algn="l"/>
                        </a:tabLst>
                      </a:pPr>
                      <a:r>
                        <a:rPr lang="en-GB" sz="1600" b="1" dirty="0">
                          <a:latin typeface="Arial"/>
                          <a:ea typeface="Times New Roman"/>
                        </a:rPr>
                        <a:t>I tried to remove it from my memory</a:t>
                      </a:r>
                      <a:endParaRPr lang="en-GB" sz="1600" b="1" dirty="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40000"/>
                        <a:lumOff val="60000"/>
                      </a:schemeClr>
                    </a:solidFill>
                  </a:tcPr>
                </a:tc>
                <a:tc>
                  <a:txBody>
                    <a:bodyPr/>
                    <a:lstStyle/>
                    <a:p>
                      <a:pPr algn="ctr">
                        <a:spcAft>
                          <a:spcPts val="0"/>
                        </a:spcAft>
                      </a:pPr>
                      <a:r>
                        <a:rPr lang="en-GB" sz="1100" dirty="0">
                          <a:latin typeface="Wingdings"/>
                          <a:ea typeface="Times New Roman"/>
                        </a:rPr>
                        <a:t>o</a:t>
                      </a:r>
                      <a:endParaRPr lang="en-GB" sz="900" dirty="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40000"/>
                        <a:lumOff val="60000"/>
                      </a:schemeClr>
                    </a:solidFill>
                  </a:tcPr>
                </a:tc>
                <a:tc>
                  <a:txBody>
                    <a:bodyPr/>
                    <a:lstStyle/>
                    <a:p>
                      <a:pPr algn="ctr">
                        <a:spcAft>
                          <a:spcPts val="0"/>
                        </a:spcAft>
                      </a:pPr>
                      <a:r>
                        <a:rPr lang="en-GB" sz="1100" dirty="0">
                          <a:latin typeface="Wingdings"/>
                          <a:ea typeface="Times New Roman"/>
                        </a:rPr>
                        <a:t>o</a:t>
                      </a:r>
                      <a:endParaRPr lang="en-GB" sz="900" dirty="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40000"/>
                        <a:lumOff val="60000"/>
                      </a:schemeClr>
                    </a:solidFill>
                  </a:tcPr>
                </a:tc>
                <a:tc>
                  <a:txBody>
                    <a:bodyPr/>
                    <a:lstStyle/>
                    <a:p>
                      <a:pPr algn="ctr">
                        <a:spcAft>
                          <a:spcPts val="0"/>
                        </a:spcAft>
                      </a:pPr>
                      <a:r>
                        <a:rPr lang="en-GB" sz="1100" dirty="0">
                          <a:latin typeface="Wingdings"/>
                          <a:ea typeface="Times New Roman"/>
                        </a:rPr>
                        <a:t>o</a:t>
                      </a:r>
                      <a:endParaRPr lang="en-GB" sz="900" dirty="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40000"/>
                        <a:lumOff val="60000"/>
                      </a:schemeClr>
                    </a:solidFill>
                  </a:tcPr>
                </a:tc>
                <a:tc>
                  <a:txBody>
                    <a:bodyPr/>
                    <a:lstStyle/>
                    <a:p>
                      <a:pPr algn="ctr">
                        <a:spcAft>
                          <a:spcPts val="0"/>
                        </a:spcAft>
                      </a:pPr>
                      <a:r>
                        <a:rPr lang="en-GB" sz="1100" dirty="0">
                          <a:latin typeface="Wingdings"/>
                          <a:ea typeface="Times New Roman"/>
                        </a:rPr>
                        <a:t>o</a:t>
                      </a:r>
                      <a:endParaRPr lang="en-GB" sz="900" dirty="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10003"/>
                  </a:ext>
                </a:extLst>
              </a:tr>
              <a:tr h="478487">
                <a:tc>
                  <a:txBody>
                    <a:bodyPr/>
                    <a:lstStyle/>
                    <a:p>
                      <a:pPr marL="342900" lvl="0" indent="-342900">
                        <a:spcAft>
                          <a:spcPts val="0"/>
                        </a:spcAft>
                        <a:buFont typeface="+mj-lt"/>
                        <a:buNone/>
                        <a:tabLst>
                          <a:tab pos="228600" algn="l"/>
                          <a:tab pos="787400" algn="l"/>
                        </a:tabLst>
                      </a:pPr>
                      <a:r>
                        <a:rPr lang="en-GB" sz="1600" b="1" dirty="0">
                          <a:latin typeface="Arial"/>
                          <a:ea typeface="Times New Roman"/>
                        </a:rPr>
                        <a:t>I had trouble falling asleep or staying asleep, because of pictures or thoughts about it that came into my mind</a:t>
                      </a:r>
                      <a:endParaRPr lang="en-GB" sz="1600" b="1" dirty="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ctr">
                        <a:spcAft>
                          <a:spcPts val="0"/>
                        </a:spcAft>
                      </a:pPr>
                      <a:r>
                        <a:rPr lang="en-GB" sz="1100" dirty="0">
                          <a:latin typeface="Wingdings"/>
                          <a:ea typeface="Times New Roman"/>
                        </a:rPr>
                        <a:t>o</a:t>
                      </a:r>
                      <a:endParaRPr lang="en-GB" sz="900" dirty="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ctr">
                        <a:spcAft>
                          <a:spcPts val="0"/>
                        </a:spcAft>
                      </a:pPr>
                      <a:r>
                        <a:rPr lang="en-GB" sz="1100" dirty="0">
                          <a:latin typeface="Wingdings"/>
                          <a:ea typeface="Times New Roman"/>
                        </a:rPr>
                        <a:t>o</a:t>
                      </a:r>
                      <a:endParaRPr lang="en-GB" sz="900" dirty="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ctr">
                        <a:spcAft>
                          <a:spcPts val="0"/>
                        </a:spcAft>
                      </a:pPr>
                      <a:r>
                        <a:rPr lang="en-GB" sz="1100" dirty="0">
                          <a:latin typeface="Wingdings"/>
                          <a:ea typeface="Times New Roman"/>
                        </a:rPr>
                        <a:t>o</a:t>
                      </a:r>
                      <a:endParaRPr lang="en-GB" sz="900" dirty="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ctr">
                        <a:spcAft>
                          <a:spcPts val="0"/>
                        </a:spcAft>
                      </a:pPr>
                      <a:r>
                        <a:rPr lang="en-GB" sz="1100" dirty="0">
                          <a:latin typeface="Wingdings"/>
                          <a:ea typeface="Times New Roman"/>
                        </a:rPr>
                        <a:t>o</a:t>
                      </a:r>
                      <a:endParaRPr lang="en-GB" sz="900" dirty="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0004"/>
                  </a:ext>
                </a:extLst>
              </a:tr>
              <a:tr h="334744">
                <a:tc>
                  <a:txBody>
                    <a:bodyPr/>
                    <a:lstStyle/>
                    <a:p>
                      <a:pPr marL="342900" lvl="0" indent="-342900">
                        <a:spcAft>
                          <a:spcPts val="0"/>
                        </a:spcAft>
                        <a:buFont typeface="+mj-lt"/>
                        <a:buNone/>
                        <a:tabLst>
                          <a:tab pos="228600" algn="l"/>
                          <a:tab pos="787400" algn="l"/>
                        </a:tabLst>
                      </a:pPr>
                      <a:r>
                        <a:rPr lang="en-GB" sz="1600" b="1" dirty="0">
                          <a:latin typeface="Arial"/>
                          <a:ea typeface="Times New Roman"/>
                        </a:rPr>
                        <a:t>I had waves of strong feelings about it</a:t>
                      </a:r>
                      <a:endParaRPr lang="en-GB" sz="1600" b="1" dirty="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ctr">
                        <a:spcAft>
                          <a:spcPts val="0"/>
                        </a:spcAft>
                      </a:pPr>
                      <a:r>
                        <a:rPr lang="en-GB" sz="1100">
                          <a:latin typeface="Wingdings"/>
                          <a:ea typeface="Times New Roman"/>
                        </a:rPr>
                        <a:t>o</a:t>
                      </a:r>
                      <a:endParaRPr lang="en-GB" sz="90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ctr">
                        <a:spcAft>
                          <a:spcPts val="0"/>
                        </a:spcAft>
                      </a:pPr>
                      <a:r>
                        <a:rPr lang="en-GB" sz="1100" dirty="0">
                          <a:latin typeface="Wingdings"/>
                          <a:ea typeface="Times New Roman"/>
                        </a:rPr>
                        <a:t>o</a:t>
                      </a:r>
                      <a:endParaRPr lang="en-GB" sz="900" dirty="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ctr">
                        <a:spcAft>
                          <a:spcPts val="0"/>
                        </a:spcAft>
                      </a:pPr>
                      <a:r>
                        <a:rPr lang="en-GB" sz="1100">
                          <a:latin typeface="Wingdings"/>
                          <a:ea typeface="Times New Roman"/>
                        </a:rPr>
                        <a:t>o</a:t>
                      </a:r>
                      <a:endParaRPr lang="en-GB" sz="90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ctr">
                        <a:spcAft>
                          <a:spcPts val="0"/>
                        </a:spcAft>
                      </a:pPr>
                      <a:r>
                        <a:rPr lang="en-GB" sz="1100" dirty="0">
                          <a:latin typeface="Wingdings"/>
                          <a:ea typeface="Times New Roman"/>
                        </a:rPr>
                        <a:t>o</a:t>
                      </a:r>
                      <a:endParaRPr lang="en-GB" sz="900" dirty="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0005"/>
                  </a:ext>
                </a:extLst>
              </a:tr>
              <a:tr h="334744">
                <a:tc>
                  <a:txBody>
                    <a:bodyPr/>
                    <a:lstStyle/>
                    <a:p>
                      <a:pPr marL="342900" lvl="0" indent="-342900">
                        <a:spcAft>
                          <a:spcPts val="0"/>
                        </a:spcAft>
                        <a:buFont typeface="+mj-lt"/>
                        <a:buNone/>
                        <a:tabLst>
                          <a:tab pos="228600" algn="l"/>
                          <a:tab pos="787400" algn="l"/>
                        </a:tabLst>
                      </a:pPr>
                      <a:r>
                        <a:rPr lang="en-GB" sz="1600" b="1" dirty="0">
                          <a:latin typeface="Arial"/>
                          <a:ea typeface="Times New Roman"/>
                        </a:rPr>
                        <a:t>I had dreams about it</a:t>
                      </a:r>
                      <a:endParaRPr lang="en-GB" sz="1600" b="1" dirty="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ctr">
                        <a:spcAft>
                          <a:spcPts val="0"/>
                        </a:spcAft>
                      </a:pPr>
                      <a:r>
                        <a:rPr lang="en-GB" sz="1100">
                          <a:latin typeface="Wingdings"/>
                          <a:ea typeface="Times New Roman"/>
                        </a:rPr>
                        <a:t>o</a:t>
                      </a:r>
                      <a:endParaRPr lang="en-GB" sz="90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ctr">
                        <a:spcAft>
                          <a:spcPts val="0"/>
                        </a:spcAft>
                      </a:pPr>
                      <a:r>
                        <a:rPr lang="en-GB" sz="1100" dirty="0">
                          <a:latin typeface="Wingdings"/>
                          <a:ea typeface="Times New Roman"/>
                        </a:rPr>
                        <a:t>o</a:t>
                      </a:r>
                      <a:endParaRPr lang="en-GB" sz="900" dirty="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ctr">
                        <a:spcAft>
                          <a:spcPts val="0"/>
                        </a:spcAft>
                      </a:pPr>
                      <a:r>
                        <a:rPr lang="en-GB" sz="1100" dirty="0">
                          <a:latin typeface="Wingdings"/>
                          <a:ea typeface="Times New Roman"/>
                        </a:rPr>
                        <a:t>o</a:t>
                      </a:r>
                      <a:endParaRPr lang="en-GB" sz="900" dirty="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ctr">
                        <a:spcAft>
                          <a:spcPts val="0"/>
                        </a:spcAft>
                      </a:pPr>
                      <a:r>
                        <a:rPr lang="en-GB" sz="1100" dirty="0">
                          <a:latin typeface="Wingdings"/>
                          <a:ea typeface="Times New Roman"/>
                        </a:rPr>
                        <a:t>o</a:t>
                      </a:r>
                      <a:endParaRPr lang="en-GB" sz="900" dirty="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0006"/>
                  </a:ext>
                </a:extLst>
              </a:tr>
              <a:tr h="334744">
                <a:tc>
                  <a:txBody>
                    <a:bodyPr/>
                    <a:lstStyle/>
                    <a:p>
                      <a:pPr marL="342900" lvl="0" indent="-342900">
                        <a:spcAft>
                          <a:spcPts val="0"/>
                        </a:spcAft>
                        <a:buFont typeface="+mj-lt"/>
                        <a:buNone/>
                        <a:tabLst>
                          <a:tab pos="228600" algn="l"/>
                          <a:tab pos="787400" algn="l"/>
                        </a:tabLst>
                      </a:pPr>
                      <a:r>
                        <a:rPr lang="en-GB" sz="1600" b="1" dirty="0">
                          <a:latin typeface="Arial"/>
                          <a:ea typeface="Times New Roman"/>
                        </a:rPr>
                        <a:t>I stayed away from reminders of it</a:t>
                      </a:r>
                      <a:endParaRPr lang="en-GB" sz="1600" b="1" dirty="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40000"/>
                        <a:lumOff val="60000"/>
                      </a:schemeClr>
                    </a:solidFill>
                  </a:tcPr>
                </a:tc>
                <a:tc>
                  <a:txBody>
                    <a:bodyPr/>
                    <a:lstStyle/>
                    <a:p>
                      <a:pPr algn="ctr">
                        <a:spcAft>
                          <a:spcPts val="0"/>
                        </a:spcAft>
                      </a:pPr>
                      <a:r>
                        <a:rPr lang="en-GB" sz="1100" dirty="0">
                          <a:latin typeface="Wingdings"/>
                          <a:ea typeface="Times New Roman"/>
                        </a:rPr>
                        <a:t>o</a:t>
                      </a:r>
                      <a:endParaRPr lang="en-GB" sz="900" dirty="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40000"/>
                        <a:lumOff val="60000"/>
                      </a:schemeClr>
                    </a:solidFill>
                  </a:tcPr>
                </a:tc>
                <a:tc>
                  <a:txBody>
                    <a:bodyPr/>
                    <a:lstStyle/>
                    <a:p>
                      <a:pPr algn="ctr">
                        <a:spcAft>
                          <a:spcPts val="0"/>
                        </a:spcAft>
                      </a:pPr>
                      <a:r>
                        <a:rPr lang="en-GB" sz="1100" dirty="0">
                          <a:latin typeface="Wingdings"/>
                          <a:ea typeface="Times New Roman"/>
                        </a:rPr>
                        <a:t>o</a:t>
                      </a:r>
                      <a:endParaRPr lang="en-GB" sz="900" dirty="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40000"/>
                        <a:lumOff val="60000"/>
                      </a:schemeClr>
                    </a:solidFill>
                  </a:tcPr>
                </a:tc>
                <a:tc>
                  <a:txBody>
                    <a:bodyPr/>
                    <a:lstStyle/>
                    <a:p>
                      <a:pPr algn="ctr">
                        <a:spcAft>
                          <a:spcPts val="0"/>
                        </a:spcAft>
                      </a:pPr>
                      <a:r>
                        <a:rPr lang="en-GB" sz="1100">
                          <a:latin typeface="Wingdings"/>
                          <a:ea typeface="Times New Roman"/>
                        </a:rPr>
                        <a:t>o</a:t>
                      </a:r>
                      <a:endParaRPr lang="en-GB" sz="90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40000"/>
                        <a:lumOff val="60000"/>
                      </a:schemeClr>
                    </a:solidFill>
                  </a:tcPr>
                </a:tc>
                <a:tc>
                  <a:txBody>
                    <a:bodyPr/>
                    <a:lstStyle/>
                    <a:p>
                      <a:pPr algn="ctr">
                        <a:spcAft>
                          <a:spcPts val="0"/>
                        </a:spcAft>
                      </a:pPr>
                      <a:r>
                        <a:rPr lang="en-GB" sz="1100" dirty="0">
                          <a:latin typeface="Wingdings"/>
                          <a:ea typeface="Times New Roman"/>
                        </a:rPr>
                        <a:t>o</a:t>
                      </a:r>
                      <a:endParaRPr lang="en-GB" sz="900" dirty="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10007"/>
                  </a:ext>
                </a:extLst>
              </a:tr>
              <a:tr h="334744">
                <a:tc>
                  <a:txBody>
                    <a:bodyPr/>
                    <a:lstStyle/>
                    <a:p>
                      <a:pPr marL="342900" lvl="0" indent="-342900">
                        <a:spcAft>
                          <a:spcPts val="0"/>
                        </a:spcAft>
                        <a:buFont typeface="+mj-lt"/>
                        <a:buNone/>
                        <a:tabLst>
                          <a:tab pos="228600" algn="l"/>
                          <a:tab pos="787400" algn="l"/>
                        </a:tabLst>
                      </a:pPr>
                      <a:r>
                        <a:rPr lang="en-GB" sz="1600" b="1" dirty="0">
                          <a:latin typeface="Arial"/>
                          <a:ea typeface="Times New Roman"/>
                        </a:rPr>
                        <a:t>I felt as if it hadn’t happened or wasn’t real</a:t>
                      </a:r>
                      <a:endParaRPr lang="en-GB" sz="1600" b="1" dirty="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40000"/>
                        <a:lumOff val="60000"/>
                      </a:schemeClr>
                    </a:solidFill>
                  </a:tcPr>
                </a:tc>
                <a:tc>
                  <a:txBody>
                    <a:bodyPr/>
                    <a:lstStyle/>
                    <a:p>
                      <a:pPr algn="ctr">
                        <a:spcAft>
                          <a:spcPts val="0"/>
                        </a:spcAft>
                      </a:pPr>
                      <a:r>
                        <a:rPr lang="en-GB" sz="1100" dirty="0">
                          <a:latin typeface="Wingdings"/>
                          <a:ea typeface="Times New Roman"/>
                        </a:rPr>
                        <a:t>o</a:t>
                      </a:r>
                      <a:endParaRPr lang="en-GB" sz="900" dirty="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40000"/>
                        <a:lumOff val="60000"/>
                      </a:schemeClr>
                    </a:solidFill>
                  </a:tcPr>
                </a:tc>
                <a:tc>
                  <a:txBody>
                    <a:bodyPr/>
                    <a:lstStyle/>
                    <a:p>
                      <a:pPr algn="ctr">
                        <a:spcAft>
                          <a:spcPts val="0"/>
                        </a:spcAft>
                      </a:pPr>
                      <a:r>
                        <a:rPr lang="en-GB" sz="1100" dirty="0">
                          <a:latin typeface="Wingdings"/>
                          <a:ea typeface="Times New Roman"/>
                        </a:rPr>
                        <a:t>o</a:t>
                      </a:r>
                      <a:endParaRPr lang="en-GB" sz="900" dirty="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40000"/>
                        <a:lumOff val="60000"/>
                      </a:schemeClr>
                    </a:solidFill>
                  </a:tcPr>
                </a:tc>
                <a:tc>
                  <a:txBody>
                    <a:bodyPr/>
                    <a:lstStyle/>
                    <a:p>
                      <a:pPr algn="ctr">
                        <a:spcAft>
                          <a:spcPts val="0"/>
                        </a:spcAft>
                      </a:pPr>
                      <a:r>
                        <a:rPr lang="en-GB" sz="1100" dirty="0">
                          <a:latin typeface="Wingdings"/>
                          <a:ea typeface="Times New Roman"/>
                        </a:rPr>
                        <a:t>o</a:t>
                      </a:r>
                      <a:endParaRPr lang="en-GB" sz="900" dirty="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40000"/>
                        <a:lumOff val="60000"/>
                      </a:schemeClr>
                    </a:solidFill>
                  </a:tcPr>
                </a:tc>
                <a:tc>
                  <a:txBody>
                    <a:bodyPr/>
                    <a:lstStyle/>
                    <a:p>
                      <a:pPr algn="ctr">
                        <a:spcAft>
                          <a:spcPts val="0"/>
                        </a:spcAft>
                      </a:pPr>
                      <a:r>
                        <a:rPr lang="en-GB" sz="1100" dirty="0">
                          <a:latin typeface="Wingdings"/>
                          <a:ea typeface="Times New Roman"/>
                        </a:rPr>
                        <a:t>o</a:t>
                      </a:r>
                      <a:endParaRPr lang="en-GB" sz="900" dirty="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10008"/>
                  </a:ext>
                </a:extLst>
              </a:tr>
              <a:tr h="334744">
                <a:tc>
                  <a:txBody>
                    <a:bodyPr/>
                    <a:lstStyle/>
                    <a:p>
                      <a:pPr marL="342900" lvl="0" indent="-342900">
                        <a:spcAft>
                          <a:spcPts val="0"/>
                        </a:spcAft>
                        <a:buFont typeface="+mj-lt"/>
                        <a:buNone/>
                        <a:tabLst>
                          <a:tab pos="228600" algn="l"/>
                          <a:tab pos="787400" algn="l"/>
                        </a:tabLst>
                      </a:pPr>
                      <a:r>
                        <a:rPr lang="en-GB" sz="1600" b="1" dirty="0">
                          <a:latin typeface="Arial"/>
                          <a:ea typeface="Times New Roman"/>
                        </a:rPr>
                        <a:t>I tried not to talk about it</a:t>
                      </a:r>
                      <a:endParaRPr lang="en-GB" sz="1600" b="1" dirty="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40000"/>
                        <a:lumOff val="60000"/>
                      </a:schemeClr>
                    </a:solidFill>
                  </a:tcPr>
                </a:tc>
                <a:tc>
                  <a:txBody>
                    <a:bodyPr/>
                    <a:lstStyle/>
                    <a:p>
                      <a:pPr algn="ctr">
                        <a:spcAft>
                          <a:spcPts val="0"/>
                        </a:spcAft>
                      </a:pPr>
                      <a:r>
                        <a:rPr lang="en-GB" sz="1100">
                          <a:latin typeface="Wingdings"/>
                          <a:ea typeface="Times New Roman"/>
                        </a:rPr>
                        <a:t>o</a:t>
                      </a:r>
                      <a:endParaRPr lang="en-GB" sz="90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40000"/>
                        <a:lumOff val="60000"/>
                      </a:schemeClr>
                    </a:solidFill>
                  </a:tcPr>
                </a:tc>
                <a:tc>
                  <a:txBody>
                    <a:bodyPr/>
                    <a:lstStyle/>
                    <a:p>
                      <a:pPr algn="ctr">
                        <a:spcAft>
                          <a:spcPts val="0"/>
                        </a:spcAft>
                      </a:pPr>
                      <a:r>
                        <a:rPr lang="en-GB" sz="1100">
                          <a:latin typeface="Wingdings"/>
                          <a:ea typeface="Times New Roman"/>
                        </a:rPr>
                        <a:t>o</a:t>
                      </a:r>
                      <a:endParaRPr lang="en-GB" sz="90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40000"/>
                        <a:lumOff val="60000"/>
                      </a:schemeClr>
                    </a:solidFill>
                  </a:tcPr>
                </a:tc>
                <a:tc>
                  <a:txBody>
                    <a:bodyPr/>
                    <a:lstStyle/>
                    <a:p>
                      <a:pPr algn="ctr">
                        <a:spcAft>
                          <a:spcPts val="0"/>
                        </a:spcAft>
                      </a:pPr>
                      <a:r>
                        <a:rPr lang="en-GB" sz="1100" dirty="0">
                          <a:latin typeface="Wingdings"/>
                          <a:ea typeface="Times New Roman"/>
                        </a:rPr>
                        <a:t>o</a:t>
                      </a:r>
                      <a:endParaRPr lang="en-GB" sz="900" dirty="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40000"/>
                        <a:lumOff val="60000"/>
                      </a:schemeClr>
                    </a:solidFill>
                  </a:tcPr>
                </a:tc>
                <a:tc>
                  <a:txBody>
                    <a:bodyPr/>
                    <a:lstStyle/>
                    <a:p>
                      <a:pPr algn="ctr">
                        <a:spcAft>
                          <a:spcPts val="0"/>
                        </a:spcAft>
                      </a:pPr>
                      <a:r>
                        <a:rPr lang="en-GB" sz="1100" dirty="0">
                          <a:latin typeface="Wingdings"/>
                          <a:ea typeface="Times New Roman"/>
                        </a:rPr>
                        <a:t>o</a:t>
                      </a:r>
                      <a:endParaRPr lang="en-GB" sz="900" dirty="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10009"/>
                  </a:ext>
                </a:extLst>
              </a:tr>
              <a:tr h="334744">
                <a:tc>
                  <a:txBody>
                    <a:bodyPr/>
                    <a:lstStyle/>
                    <a:p>
                      <a:pPr marL="342900" lvl="0" indent="-342900">
                        <a:spcAft>
                          <a:spcPts val="0"/>
                        </a:spcAft>
                        <a:buFont typeface="+mj-lt"/>
                        <a:buNone/>
                        <a:tabLst>
                          <a:tab pos="228600" algn="l"/>
                          <a:tab pos="787400" algn="l"/>
                        </a:tabLst>
                      </a:pPr>
                      <a:r>
                        <a:rPr lang="en-GB" sz="1600" b="1" dirty="0">
                          <a:latin typeface="Arial"/>
                          <a:ea typeface="Times New Roman"/>
                        </a:rPr>
                        <a:t>Pictures about it popped into my mind</a:t>
                      </a:r>
                      <a:endParaRPr lang="en-GB" sz="1600" b="1" dirty="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ctr">
                        <a:spcAft>
                          <a:spcPts val="0"/>
                        </a:spcAft>
                      </a:pPr>
                      <a:r>
                        <a:rPr lang="en-GB" sz="1100">
                          <a:latin typeface="Wingdings"/>
                          <a:ea typeface="Times New Roman"/>
                        </a:rPr>
                        <a:t>o</a:t>
                      </a:r>
                      <a:endParaRPr lang="en-GB" sz="90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ctr">
                        <a:spcAft>
                          <a:spcPts val="0"/>
                        </a:spcAft>
                      </a:pPr>
                      <a:r>
                        <a:rPr lang="en-GB" sz="1100">
                          <a:latin typeface="Wingdings"/>
                          <a:ea typeface="Times New Roman"/>
                        </a:rPr>
                        <a:t>o</a:t>
                      </a:r>
                      <a:endParaRPr lang="en-GB" sz="90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ctr">
                        <a:spcAft>
                          <a:spcPts val="0"/>
                        </a:spcAft>
                      </a:pPr>
                      <a:r>
                        <a:rPr lang="en-GB" sz="1100" dirty="0">
                          <a:latin typeface="Wingdings"/>
                          <a:ea typeface="Times New Roman"/>
                        </a:rPr>
                        <a:t>o</a:t>
                      </a:r>
                      <a:endParaRPr lang="en-GB" sz="900" dirty="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ctr">
                        <a:spcAft>
                          <a:spcPts val="0"/>
                        </a:spcAft>
                      </a:pPr>
                      <a:r>
                        <a:rPr lang="en-GB" sz="1100" dirty="0">
                          <a:latin typeface="Wingdings"/>
                          <a:ea typeface="Times New Roman"/>
                        </a:rPr>
                        <a:t>o</a:t>
                      </a:r>
                      <a:endParaRPr lang="en-GB" sz="900" dirty="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0010"/>
                  </a:ext>
                </a:extLst>
              </a:tr>
              <a:tr h="334744">
                <a:tc>
                  <a:txBody>
                    <a:bodyPr/>
                    <a:lstStyle/>
                    <a:p>
                      <a:pPr marL="342900" lvl="0" indent="-342900">
                        <a:spcAft>
                          <a:spcPts val="0"/>
                        </a:spcAft>
                        <a:buFont typeface="+mj-lt"/>
                        <a:buNone/>
                        <a:tabLst>
                          <a:tab pos="228600" algn="l"/>
                          <a:tab pos="787400" algn="l"/>
                        </a:tabLst>
                      </a:pPr>
                      <a:r>
                        <a:rPr lang="en-GB" sz="1600" b="1" dirty="0">
                          <a:latin typeface="Arial"/>
                          <a:ea typeface="Times New Roman"/>
                        </a:rPr>
                        <a:t>Other things kept making me think about it</a:t>
                      </a:r>
                      <a:endParaRPr lang="en-GB" sz="1600" b="1" dirty="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ctr">
                        <a:spcAft>
                          <a:spcPts val="0"/>
                        </a:spcAft>
                      </a:pPr>
                      <a:r>
                        <a:rPr lang="en-GB" sz="1100" dirty="0">
                          <a:latin typeface="Wingdings"/>
                          <a:ea typeface="Times New Roman"/>
                        </a:rPr>
                        <a:t>o</a:t>
                      </a:r>
                      <a:endParaRPr lang="en-GB" sz="900" dirty="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ctr">
                        <a:spcAft>
                          <a:spcPts val="0"/>
                        </a:spcAft>
                      </a:pPr>
                      <a:r>
                        <a:rPr lang="en-GB" sz="1100" dirty="0">
                          <a:latin typeface="Wingdings"/>
                          <a:ea typeface="Times New Roman"/>
                        </a:rPr>
                        <a:t>o</a:t>
                      </a:r>
                      <a:endParaRPr lang="en-GB" sz="900" dirty="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ctr">
                        <a:spcAft>
                          <a:spcPts val="0"/>
                        </a:spcAft>
                      </a:pPr>
                      <a:r>
                        <a:rPr lang="en-GB" sz="1100" dirty="0">
                          <a:latin typeface="Wingdings"/>
                          <a:ea typeface="Times New Roman"/>
                        </a:rPr>
                        <a:t>o</a:t>
                      </a:r>
                      <a:endParaRPr lang="en-GB" sz="900" dirty="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ctr">
                        <a:spcAft>
                          <a:spcPts val="0"/>
                        </a:spcAft>
                      </a:pPr>
                      <a:r>
                        <a:rPr lang="en-GB" sz="1100" dirty="0">
                          <a:latin typeface="Wingdings"/>
                          <a:ea typeface="Times New Roman"/>
                        </a:rPr>
                        <a:t>o</a:t>
                      </a:r>
                      <a:endParaRPr lang="en-GB" sz="900" dirty="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0011"/>
                  </a:ext>
                </a:extLst>
              </a:tr>
              <a:tr h="478487">
                <a:tc>
                  <a:txBody>
                    <a:bodyPr/>
                    <a:lstStyle/>
                    <a:p>
                      <a:pPr marL="342900" lvl="0" indent="-342900">
                        <a:spcAft>
                          <a:spcPts val="0"/>
                        </a:spcAft>
                        <a:buFont typeface="+mj-lt"/>
                        <a:buNone/>
                        <a:tabLst>
                          <a:tab pos="228600" algn="l"/>
                          <a:tab pos="787400" algn="l"/>
                        </a:tabLst>
                      </a:pPr>
                      <a:r>
                        <a:rPr lang="en-GB" sz="1600" b="1" dirty="0">
                          <a:latin typeface="Arial"/>
                          <a:ea typeface="Times New Roman"/>
                        </a:rPr>
                        <a:t>I was aware that I still had a lot of feelings about it, but I didn’t deal with them</a:t>
                      </a:r>
                      <a:endParaRPr lang="en-GB" sz="1600" b="1" dirty="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40000"/>
                        <a:lumOff val="60000"/>
                      </a:schemeClr>
                    </a:solidFill>
                  </a:tcPr>
                </a:tc>
                <a:tc>
                  <a:txBody>
                    <a:bodyPr/>
                    <a:lstStyle/>
                    <a:p>
                      <a:pPr algn="ctr">
                        <a:spcAft>
                          <a:spcPts val="0"/>
                        </a:spcAft>
                      </a:pPr>
                      <a:r>
                        <a:rPr lang="en-GB" sz="1100">
                          <a:latin typeface="Wingdings"/>
                          <a:ea typeface="Times New Roman"/>
                        </a:rPr>
                        <a:t>o</a:t>
                      </a:r>
                      <a:endParaRPr lang="en-GB" sz="90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40000"/>
                        <a:lumOff val="60000"/>
                      </a:schemeClr>
                    </a:solidFill>
                  </a:tcPr>
                </a:tc>
                <a:tc>
                  <a:txBody>
                    <a:bodyPr/>
                    <a:lstStyle/>
                    <a:p>
                      <a:pPr algn="ctr">
                        <a:spcAft>
                          <a:spcPts val="0"/>
                        </a:spcAft>
                      </a:pPr>
                      <a:r>
                        <a:rPr lang="en-GB" sz="1100" dirty="0">
                          <a:latin typeface="Wingdings"/>
                          <a:ea typeface="Times New Roman"/>
                        </a:rPr>
                        <a:t>o</a:t>
                      </a:r>
                      <a:endParaRPr lang="en-GB" sz="900" dirty="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40000"/>
                        <a:lumOff val="60000"/>
                      </a:schemeClr>
                    </a:solidFill>
                  </a:tcPr>
                </a:tc>
                <a:tc>
                  <a:txBody>
                    <a:bodyPr/>
                    <a:lstStyle/>
                    <a:p>
                      <a:pPr algn="ctr">
                        <a:spcAft>
                          <a:spcPts val="0"/>
                        </a:spcAft>
                      </a:pPr>
                      <a:r>
                        <a:rPr lang="en-GB" sz="1100" dirty="0">
                          <a:latin typeface="Wingdings"/>
                          <a:ea typeface="Times New Roman"/>
                        </a:rPr>
                        <a:t>o</a:t>
                      </a:r>
                      <a:endParaRPr lang="en-GB" sz="900" dirty="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40000"/>
                        <a:lumOff val="60000"/>
                      </a:schemeClr>
                    </a:solidFill>
                  </a:tcPr>
                </a:tc>
                <a:tc>
                  <a:txBody>
                    <a:bodyPr/>
                    <a:lstStyle/>
                    <a:p>
                      <a:pPr algn="ctr">
                        <a:spcAft>
                          <a:spcPts val="0"/>
                        </a:spcAft>
                      </a:pPr>
                      <a:r>
                        <a:rPr lang="en-GB" sz="1100" dirty="0">
                          <a:latin typeface="Wingdings"/>
                          <a:ea typeface="Times New Roman"/>
                        </a:rPr>
                        <a:t>o</a:t>
                      </a:r>
                      <a:endParaRPr lang="en-GB" sz="900" dirty="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10012"/>
                  </a:ext>
                </a:extLst>
              </a:tr>
              <a:tr h="334744">
                <a:tc>
                  <a:txBody>
                    <a:bodyPr/>
                    <a:lstStyle/>
                    <a:p>
                      <a:pPr marL="342900" lvl="0" indent="-342900">
                        <a:spcAft>
                          <a:spcPts val="0"/>
                        </a:spcAft>
                        <a:buFont typeface="+mj-lt"/>
                        <a:buNone/>
                        <a:tabLst>
                          <a:tab pos="228600" algn="l"/>
                          <a:tab pos="787400" algn="l"/>
                        </a:tabLst>
                      </a:pPr>
                      <a:r>
                        <a:rPr lang="en-GB" sz="1600" b="1" dirty="0">
                          <a:latin typeface="Arial"/>
                          <a:ea typeface="Times New Roman"/>
                        </a:rPr>
                        <a:t>I tried not to think about it</a:t>
                      </a:r>
                      <a:endParaRPr lang="en-GB" sz="1600" b="1" dirty="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40000"/>
                        <a:lumOff val="60000"/>
                      </a:schemeClr>
                    </a:solidFill>
                  </a:tcPr>
                </a:tc>
                <a:tc>
                  <a:txBody>
                    <a:bodyPr/>
                    <a:lstStyle/>
                    <a:p>
                      <a:pPr algn="ctr">
                        <a:spcAft>
                          <a:spcPts val="0"/>
                        </a:spcAft>
                      </a:pPr>
                      <a:r>
                        <a:rPr lang="en-GB" sz="1100">
                          <a:latin typeface="Wingdings"/>
                          <a:ea typeface="Times New Roman"/>
                        </a:rPr>
                        <a:t>o</a:t>
                      </a:r>
                      <a:endParaRPr lang="en-GB" sz="90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40000"/>
                        <a:lumOff val="60000"/>
                      </a:schemeClr>
                    </a:solidFill>
                  </a:tcPr>
                </a:tc>
                <a:tc>
                  <a:txBody>
                    <a:bodyPr/>
                    <a:lstStyle/>
                    <a:p>
                      <a:pPr algn="ctr">
                        <a:spcAft>
                          <a:spcPts val="0"/>
                        </a:spcAft>
                      </a:pPr>
                      <a:r>
                        <a:rPr lang="en-GB" sz="1100" dirty="0">
                          <a:latin typeface="Wingdings"/>
                          <a:ea typeface="Times New Roman"/>
                        </a:rPr>
                        <a:t>o</a:t>
                      </a:r>
                      <a:endParaRPr lang="en-GB" sz="900" dirty="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40000"/>
                        <a:lumOff val="60000"/>
                      </a:schemeClr>
                    </a:solidFill>
                  </a:tcPr>
                </a:tc>
                <a:tc>
                  <a:txBody>
                    <a:bodyPr/>
                    <a:lstStyle/>
                    <a:p>
                      <a:pPr algn="ctr">
                        <a:spcAft>
                          <a:spcPts val="0"/>
                        </a:spcAft>
                      </a:pPr>
                      <a:r>
                        <a:rPr lang="en-GB" sz="1100" dirty="0">
                          <a:latin typeface="Wingdings"/>
                          <a:ea typeface="Times New Roman"/>
                        </a:rPr>
                        <a:t>o</a:t>
                      </a:r>
                      <a:endParaRPr lang="en-GB" sz="900" dirty="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40000"/>
                        <a:lumOff val="60000"/>
                      </a:schemeClr>
                    </a:solidFill>
                  </a:tcPr>
                </a:tc>
                <a:tc>
                  <a:txBody>
                    <a:bodyPr/>
                    <a:lstStyle/>
                    <a:p>
                      <a:pPr algn="ctr">
                        <a:spcAft>
                          <a:spcPts val="0"/>
                        </a:spcAft>
                      </a:pPr>
                      <a:r>
                        <a:rPr lang="en-GB" sz="1100" dirty="0">
                          <a:latin typeface="Wingdings"/>
                          <a:ea typeface="Times New Roman"/>
                        </a:rPr>
                        <a:t>o</a:t>
                      </a:r>
                      <a:endParaRPr lang="en-GB" sz="900" dirty="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10013"/>
                  </a:ext>
                </a:extLst>
              </a:tr>
              <a:tr h="334744">
                <a:tc>
                  <a:txBody>
                    <a:bodyPr/>
                    <a:lstStyle/>
                    <a:p>
                      <a:pPr marL="342900" lvl="0" indent="-342900">
                        <a:spcAft>
                          <a:spcPts val="0"/>
                        </a:spcAft>
                        <a:buFont typeface="+mj-lt"/>
                        <a:buNone/>
                        <a:tabLst>
                          <a:tab pos="228600" algn="l"/>
                          <a:tab pos="787400" algn="l"/>
                        </a:tabLst>
                      </a:pPr>
                      <a:r>
                        <a:rPr lang="en-GB" sz="1600" b="1" dirty="0">
                          <a:latin typeface="Arial"/>
                          <a:ea typeface="Times New Roman"/>
                        </a:rPr>
                        <a:t>Any reminder brought back feelings about it</a:t>
                      </a:r>
                      <a:endParaRPr lang="en-GB" sz="1600" b="1" dirty="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ctr">
                        <a:spcAft>
                          <a:spcPts val="0"/>
                        </a:spcAft>
                      </a:pPr>
                      <a:r>
                        <a:rPr lang="en-GB" sz="1100" dirty="0">
                          <a:latin typeface="Wingdings"/>
                          <a:ea typeface="Times New Roman"/>
                        </a:rPr>
                        <a:t>o</a:t>
                      </a:r>
                      <a:endParaRPr lang="en-GB" sz="900" dirty="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ctr">
                        <a:spcAft>
                          <a:spcPts val="0"/>
                        </a:spcAft>
                      </a:pPr>
                      <a:r>
                        <a:rPr lang="en-GB" sz="1100" dirty="0">
                          <a:latin typeface="Wingdings"/>
                          <a:ea typeface="Times New Roman"/>
                        </a:rPr>
                        <a:t>o</a:t>
                      </a:r>
                      <a:endParaRPr lang="en-GB" sz="900" dirty="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ctr">
                        <a:spcAft>
                          <a:spcPts val="0"/>
                        </a:spcAft>
                      </a:pPr>
                      <a:r>
                        <a:rPr lang="en-GB" sz="1100" dirty="0">
                          <a:latin typeface="Wingdings"/>
                          <a:ea typeface="Times New Roman"/>
                        </a:rPr>
                        <a:t>o</a:t>
                      </a:r>
                      <a:endParaRPr lang="en-GB" sz="900" dirty="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ctr">
                        <a:spcAft>
                          <a:spcPts val="0"/>
                        </a:spcAft>
                      </a:pPr>
                      <a:r>
                        <a:rPr lang="en-GB" sz="1100" dirty="0">
                          <a:latin typeface="Wingdings"/>
                          <a:ea typeface="Times New Roman"/>
                        </a:rPr>
                        <a:t>o</a:t>
                      </a:r>
                      <a:endParaRPr lang="en-GB" sz="900" dirty="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0014"/>
                  </a:ext>
                </a:extLst>
              </a:tr>
              <a:tr h="334744">
                <a:tc>
                  <a:txBody>
                    <a:bodyPr/>
                    <a:lstStyle/>
                    <a:p>
                      <a:pPr marL="342900" lvl="0" indent="-342900" algn="l">
                        <a:spcAft>
                          <a:spcPts val="0"/>
                        </a:spcAft>
                        <a:buFont typeface="+mj-lt"/>
                        <a:buNone/>
                        <a:tabLst>
                          <a:tab pos="228600" algn="l"/>
                          <a:tab pos="787400" algn="l"/>
                        </a:tabLst>
                      </a:pPr>
                      <a:r>
                        <a:rPr lang="en-GB" sz="1600" b="1" dirty="0">
                          <a:latin typeface="Arial"/>
                          <a:ea typeface="Times New Roman"/>
                        </a:rPr>
                        <a:t>My feelings about it were kind of numb </a:t>
                      </a:r>
                      <a:endParaRPr lang="en-GB" sz="1600" b="1" dirty="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40000"/>
                        <a:lumOff val="60000"/>
                      </a:schemeClr>
                    </a:solidFill>
                  </a:tcPr>
                </a:tc>
                <a:tc>
                  <a:txBody>
                    <a:bodyPr/>
                    <a:lstStyle/>
                    <a:p>
                      <a:pPr algn="l">
                        <a:spcAft>
                          <a:spcPts val="0"/>
                        </a:spcAft>
                      </a:pPr>
                      <a:r>
                        <a:rPr lang="en-GB" sz="1100" dirty="0" smtClean="0">
                          <a:latin typeface="Wingdings"/>
                          <a:ea typeface="Times New Roman"/>
                        </a:rPr>
                        <a:t>   o</a:t>
                      </a:r>
                      <a:endParaRPr lang="en-GB" sz="900" dirty="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40000"/>
                        <a:lumOff val="60000"/>
                      </a:schemeClr>
                    </a:solidFill>
                  </a:tcPr>
                </a:tc>
                <a:tc>
                  <a:txBody>
                    <a:bodyPr/>
                    <a:lstStyle/>
                    <a:p>
                      <a:pPr algn="l">
                        <a:spcAft>
                          <a:spcPts val="0"/>
                        </a:spcAft>
                      </a:pPr>
                      <a:r>
                        <a:rPr lang="en-GB" sz="1100" dirty="0" smtClean="0">
                          <a:latin typeface="Wingdings"/>
                          <a:ea typeface="Times New Roman"/>
                        </a:rPr>
                        <a:t>   o</a:t>
                      </a:r>
                      <a:endParaRPr lang="en-GB" sz="900" dirty="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40000"/>
                        <a:lumOff val="60000"/>
                      </a:schemeClr>
                    </a:solidFill>
                  </a:tcPr>
                </a:tc>
                <a:tc>
                  <a:txBody>
                    <a:bodyPr/>
                    <a:lstStyle/>
                    <a:p>
                      <a:pPr algn="l">
                        <a:spcAft>
                          <a:spcPts val="0"/>
                        </a:spcAft>
                      </a:pPr>
                      <a:r>
                        <a:rPr lang="en-GB" sz="1100" dirty="0" smtClean="0">
                          <a:latin typeface="Wingdings"/>
                          <a:ea typeface="Times New Roman"/>
                        </a:rPr>
                        <a:t>    o</a:t>
                      </a:r>
                      <a:endParaRPr lang="en-GB" sz="900" dirty="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40000"/>
                        <a:lumOff val="60000"/>
                      </a:schemeClr>
                    </a:solidFill>
                  </a:tcPr>
                </a:tc>
                <a:tc>
                  <a:txBody>
                    <a:bodyPr/>
                    <a:lstStyle/>
                    <a:p>
                      <a:pPr algn="l">
                        <a:spcAft>
                          <a:spcPts val="0"/>
                        </a:spcAft>
                      </a:pPr>
                      <a:r>
                        <a:rPr lang="en-GB" sz="1100" dirty="0" smtClean="0">
                          <a:latin typeface="Wingdings"/>
                          <a:ea typeface="Times New Roman"/>
                        </a:rPr>
                        <a:t>  o</a:t>
                      </a:r>
                      <a:endParaRPr lang="en-GB" sz="900" dirty="0">
                        <a:latin typeface="Times New Roman"/>
                        <a:ea typeface="Times New Roman"/>
                      </a:endParaRPr>
                    </a:p>
                  </a:txBody>
                  <a:tcPr marL="54187" marR="5418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10015"/>
                  </a:ext>
                </a:extLst>
              </a:tr>
            </a:tbl>
          </a:graphicData>
        </a:graphic>
      </p:graphicFrame>
      <p:sp>
        <p:nvSpPr>
          <p:cNvPr id="9322" name="TextBox 2"/>
          <p:cNvSpPr txBox="1">
            <a:spLocks noChangeArrowheads="1"/>
          </p:cNvSpPr>
          <p:nvPr/>
        </p:nvSpPr>
        <p:spPr bwMode="auto">
          <a:xfrm>
            <a:off x="1274348" y="136456"/>
            <a:ext cx="7058025" cy="523220"/>
          </a:xfrm>
          <a:prstGeom prst="rect">
            <a:avLst/>
          </a:prstGeom>
          <a:noFill/>
          <a:ln w="9525">
            <a:noFill/>
            <a:miter lim="800000"/>
            <a:headEnd/>
            <a:tailEnd/>
          </a:ln>
        </p:spPr>
        <p:txBody>
          <a:bodyPr>
            <a:spAutoFit/>
          </a:bodyPr>
          <a:lstStyle/>
          <a:p>
            <a:r>
              <a:rPr lang="en-GB" sz="2800" b="1" dirty="0">
                <a:latin typeface="Calibri" pitchFamily="34" charset="0"/>
              </a:rPr>
              <a:t>Impact of Event Scale (Horowitz et al., 1979)</a:t>
            </a:r>
          </a:p>
        </p:txBody>
      </p:sp>
    </p:spTree>
    <p:extLst>
      <p:ext uri="{BB962C8B-B14F-4D97-AF65-F5344CB8AC3E}">
        <p14:creationId xmlns:p14="http://schemas.microsoft.com/office/powerpoint/2010/main" val="3827484493"/>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0"/>
            <a:ext cx="8229600" cy="1143000"/>
          </a:xfrm>
        </p:spPr>
        <p:txBody>
          <a:bodyPr/>
          <a:lstStyle/>
          <a:p>
            <a:r>
              <a:rPr lang="en-GB" dirty="0" smtClean="0"/>
              <a:t>BUT BEWARE (AGAIN!).......</a:t>
            </a:r>
            <a:endParaRPr lang="en-GB" dirty="0"/>
          </a:p>
        </p:txBody>
      </p:sp>
      <p:sp>
        <p:nvSpPr>
          <p:cNvPr id="3" name="Content Placeholder 2"/>
          <p:cNvSpPr>
            <a:spLocks noGrp="1"/>
          </p:cNvSpPr>
          <p:nvPr>
            <p:ph idx="1"/>
          </p:nvPr>
        </p:nvSpPr>
        <p:spPr>
          <a:xfrm>
            <a:off x="178904" y="980728"/>
            <a:ext cx="8518240" cy="5678489"/>
          </a:xfrm>
          <a:solidFill>
            <a:schemeClr val="bg1"/>
          </a:solidFill>
        </p:spPr>
        <p:txBody>
          <a:bodyPr>
            <a:noAutofit/>
          </a:bodyPr>
          <a:lstStyle/>
          <a:p>
            <a:pPr>
              <a:buNone/>
            </a:pPr>
            <a:endParaRPr lang="en-GB" sz="2000" dirty="0" smtClean="0">
              <a:latin typeface="Arial" pitchFamily="34" charset="0"/>
              <a:cs typeface="Arial" pitchFamily="34" charset="0"/>
            </a:endParaRPr>
          </a:p>
          <a:p>
            <a:pPr>
              <a:buNone/>
            </a:pPr>
            <a:r>
              <a:rPr lang="en-GB" sz="2000" dirty="0" smtClean="0">
                <a:latin typeface="Arial" pitchFamily="34" charset="0"/>
                <a:cs typeface="Arial" pitchFamily="34" charset="0"/>
              </a:rPr>
              <a:t>Some scales contain items which need to be reverse-coded (to prevent demand characteristics/lazy responses)</a:t>
            </a:r>
          </a:p>
          <a:p>
            <a:endParaRPr lang="en-GB" sz="2000" dirty="0" smtClean="0">
              <a:latin typeface="Arial" pitchFamily="34" charset="0"/>
              <a:cs typeface="Arial" pitchFamily="34" charset="0"/>
            </a:endParaRPr>
          </a:p>
          <a:p>
            <a:pPr marL="742950" lvl="2" indent="-342900">
              <a:buNone/>
            </a:pPr>
            <a:r>
              <a:rPr lang="en-GB" sz="2000" dirty="0" smtClean="0">
                <a:latin typeface="Arial" pitchFamily="34" charset="0"/>
                <a:cs typeface="Arial" pitchFamily="34" charset="0"/>
              </a:rPr>
              <a:t>E.g., Life Orientation Test (</a:t>
            </a:r>
            <a:r>
              <a:rPr lang="en-GB" sz="2000" dirty="0" err="1" smtClean="0">
                <a:latin typeface="Arial" pitchFamily="34" charset="0"/>
                <a:cs typeface="Arial" pitchFamily="34" charset="0"/>
              </a:rPr>
              <a:t>Scheier</a:t>
            </a:r>
            <a:r>
              <a:rPr lang="en-GB" sz="2000" dirty="0" smtClean="0">
                <a:latin typeface="Arial" pitchFamily="34" charset="0"/>
                <a:cs typeface="Arial" pitchFamily="34" charset="0"/>
              </a:rPr>
              <a:t> &amp; Carver, 1985): a measure of dispositional optimism</a:t>
            </a:r>
          </a:p>
          <a:p>
            <a:pPr marL="342900" lvl="1" indent="-342900">
              <a:buNone/>
            </a:pPr>
            <a:endParaRPr lang="en-GB" sz="2000" dirty="0" smtClean="0">
              <a:latin typeface="Arial" pitchFamily="34" charset="0"/>
              <a:cs typeface="Arial" pitchFamily="34" charset="0"/>
            </a:endParaRPr>
          </a:p>
          <a:p>
            <a:r>
              <a:rPr lang="en-GB" sz="2000" b="1" dirty="0" smtClean="0">
                <a:latin typeface="Arial" pitchFamily="34" charset="0"/>
                <a:cs typeface="Arial" pitchFamily="34" charset="0"/>
              </a:rPr>
              <a:t>In uncertain times I usually expect the best</a:t>
            </a:r>
          </a:p>
          <a:p>
            <a:endParaRPr lang="en-GB" sz="2000" b="1" dirty="0" smtClean="0">
              <a:latin typeface="Arial" pitchFamily="34" charset="0"/>
              <a:cs typeface="Arial" pitchFamily="34" charset="0"/>
            </a:endParaRPr>
          </a:p>
          <a:p>
            <a:r>
              <a:rPr lang="en-GB" sz="2000" b="1" dirty="0" smtClean="0">
                <a:latin typeface="Arial" pitchFamily="34" charset="0"/>
                <a:cs typeface="Arial" pitchFamily="34" charset="0"/>
              </a:rPr>
              <a:t>If something can go wrong for me, it will</a:t>
            </a:r>
          </a:p>
          <a:p>
            <a:endParaRPr lang="en-GB" sz="2000" b="1" dirty="0" smtClean="0">
              <a:latin typeface="Arial" pitchFamily="34" charset="0"/>
              <a:cs typeface="Arial" pitchFamily="34" charset="0"/>
            </a:endParaRPr>
          </a:p>
          <a:p>
            <a:r>
              <a:rPr lang="en-GB" sz="2000" b="1" dirty="0" smtClean="0">
                <a:latin typeface="Arial" pitchFamily="34" charset="0"/>
                <a:cs typeface="Arial" pitchFamily="34" charset="0"/>
              </a:rPr>
              <a:t>I’m always optimistic about my future </a:t>
            </a:r>
          </a:p>
          <a:p>
            <a:endParaRPr lang="en-GB" sz="2000" b="1" dirty="0" smtClean="0">
              <a:latin typeface="Arial" pitchFamily="34" charset="0"/>
              <a:cs typeface="Arial" pitchFamily="34" charset="0"/>
            </a:endParaRPr>
          </a:p>
          <a:p>
            <a:r>
              <a:rPr lang="en-GB" sz="2000" b="1" dirty="0" smtClean="0">
                <a:latin typeface="Arial" pitchFamily="34" charset="0"/>
                <a:cs typeface="Arial" pitchFamily="34" charset="0"/>
              </a:rPr>
              <a:t>I hardly ever expect things to go my way</a:t>
            </a:r>
          </a:p>
          <a:p>
            <a:endParaRPr lang="en-GB" sz="2000" dirty="0">
              <a:latin typeface="Arial" pitchFamily="34" charset="0"/>
              <a:cs typeface="Arial" pitchFamily="34" charset="0"/>
            </a:endParaRPr>
          </a:p>
        </p:txBody>
      </p:sp>
    </p:spTree>
    <p:extLst>
      <p:ext uri="{BB962C8B-B14F-4D97-AF65-F5344CB8AC3E}">
        <p14:creationId xmlns:p14="http://schemas.microsoft.com/office/powerpoint/2010/main" val="2859895230"/>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5922" y="2120347"/>
            <a:ext cx="7772400" cy="1143000"/>
          </a:xfrm>
        </p:spPr>
        <p:txBody>
          <a:bodyPr/>
          <a:lstStyle/>
          <a:p>
            <a:r>
              <a:rPr lang="en-GB" dirty="0" smtClean="0"/>
              <a:t>Qualitative Research</a:t>
            </a:r>
            <a:endParaRPr lang="en-GB" dirty="0"/>
          </a:p>
        </p:txBody>
      </p:sp>
    </p:spTree>
    <p:extLst>
      <p:ext uri="{BB962C8B-B14F-4D97-AF65-F5344CB8AC3E}">
        <p14:creationId xmlns:p14="http://schemas.microsoft.com/office/powerpoint/2010/main" val="2497932555"/>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Rectangle 3"/>
          <p:cNvSpPr>
            <a:spLocks noGrp="1" noChangeArrowheads="1"/>
          </p:cNvSpPr>
          <p:nvPr>
            <p:ph type="body" idx="1"/>
          </p:nvPr>
        </p:nvSpPr>
        <p:spPr>
          <a:xfrm>
            <a:off x="395536" y="1184583"/>
            <a:ext cx="8229600" cy="3824740"/>
          </a:xfrm>
          <a:solidFill>
            <a:schemeClr val="bg1"/>
          </a:solidFill>
        </p:spPr>
        <p:txBody>
          <a:bodyPr/>
          <a:lstStyle/>
          <a:p>
            <a:pPr eaLnBrk="1" hangingPunct="1"/>
            <a:r>
              <a:rPr lang="en-GB" sz="2800" dirty="0" smtClean="0"/>
              <a:t>Semi-structured interviews:</a:t>
            </a:r>
            <a:r>
              <a:rPr lang="en-GB" sz="3600" dirty="0" smtClean="0"/>
              <a:t> </a:t>
            </a:r>
          </a:p>
          <a:p>
            <a:pPr lvl="1" eaLnBrk="1" hangingPunct="1"/>
            <a:r>
              <a:rPr lang="en-GB" sz="2400" dirty="0" smtClean="0"/>
              <a:t>neutral open-ended questions, aimed at eliciting in-depth responses from participants</a:t>
            </a:r>
          </a:p>
          <a:p>
            <a:pPr lvl="1" eaLnBrk="1" hangingPunct="1"/>
            <a:endParaRPr lang="en-GB" sz="2400" dirty="0" smtClean="0"/>
          </a:p>
          <a:p>
            <a:pPr lvl="1" eaLnBrk="1" hangingPunct="1"/>
            <a:r>
              <a:rPr lang="en-GB" sz="2400" dirty="0" smtClean="0"/>
              <a:t>questions form a prompt to the interviewer</a:t>
            </a:r>
          </a:p>
          <a:p>
            <a:pPr lvl="1" eaLnBrk="1" hangingPunct="1"/>
            <a:endParaRPr lang="en-GB" sz="2400" dirty="0" smtClean="0"/>
          </a:p>
          <a:p>
            <a:pPr lvl="1" eaLnBrk="1" hangingPunct="1"/>
            <a:r>
              <a:rPr lang="en-GB" sz="2400" dirty="0" smtClean="0"/>
              <a:t>should enable participants to express their beliefs, opinions and feelings freely </a:t>
            </a:r>
          </a:p>
        </p:txBody>
      </p:sp>
      <p:sp>
        <p:nvSpPr>
          <p:cNvPr id="6" name="Rectangle 2"/>
          <p:cNvSpPr>
            <a:spLocks noGrp="1" noChangeArrowheads="1"/>
          </p:cNvSpPr>
          <p:nvPr>
            <p:ph type="title"/>
          </p:nvPr>
        </p:nvSpPr>
        <p:spPr>
          <a:xfrm>
            <a:off x="1381539" y="260649"/>
            <a:ext cx="6052932" cy="703447"/>
          </a:xfrm>
          <a:solidFill>
            <a:schemeClr val="bg1"/>
          </a:solidFill>
        </p:spPr>
        <p:txBody>
          <a:bodyPr>
            <a:normAutofit/>
          </a:bodyPr>
          <a:lstStyle/>
          <a:p>
            <a:pPr eaLnBrk="1" hangingPunct="1"/>
            <a:r>
              <a:rPr lang="en-GB" sz="3600" dirty="0" smtClean="0"/>
              <a:t>Key elements</a:t>
            </a:r>
          </a:p>
        </p:txBody>
      </p:sp>
    </p:spTree>
    <p:extLst>
      <p:ext uri="{BB962C8B-B14F-4D97-AF65-F5344CB8AC3E}">
        <p14:creationId xmlns:p14="http://schemas.microsoft.com/office/powerpoint/2010/main" val="2871491573"/>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467544" y="81744"/>
            <a:ext cx="8229600" cy="733265"/>
          </a:xfrm>
        </p:spPr>
        <p:txBody>
          <a:bodyPr>
            <a:normAutofit/>
          </a:bodyPr>
          <a:lstStyle/>
          <a:p>
            <a:pPr eaLnBrk="1" hangingPunct="1"/>
            <a:r>
              <a:rPr lang="en-GB" sz="3600" dirty="0" smtClean="0"/>
              <a:t>Key elements</a:t>
            </a:r>
          </a:p>
        </p:txBody>
      </p:sp>
      <p:sp>
        <p:nvSpPr>
          <p:cNvPr id="18435" name="Rectangle 3"/>
          <p:cNvSpPr>
            <a:spLocks noGrp="1" noChangeArrowheads="1"/>
          </p:cNvSpPr>
          <p:nvPr>
            <p:ph type="body" idx="1"/>
          </p:nvPr>
        </p:nvSpPr>
        <p:spPr>
          <a:xfrm>
            <a:off x="129613" y="813790"/>
            <a:ext cx="8746029" cy="4583158"/>
          </a:xfrm>
          <a:solidFill>
            <a:schemeClr val="bg1"/>
          </a:solidFill>
        </p:spPr>
        <p:txBody>
          <a:bodyPr>
            <a:normAutofit lnSpcReduction="10000"/>
          </a:bodyPr>
          <a:lstStyle/>
          <a:p>
            <a:pPr eaLnBrk="1" hangingPunct="1"/>
            <a:r>
              <a:rPr lang="en-GB" sz="2600" dirty="0" smtClean="0">
                <a:latin typeface="Arial" pitchFamily="34" charset="0"/>
                <a:cs typeface="Arial" pitchFamily="34" charset="0"/>
              </a:rPr>
              <a:t>Homogeneous sample</a:t>
            </a:r>
          </a:p>
          <a:p>
            <a:pPr marL="0" indent="0" eaLnBrk="1" hangingPunct="1">
              <a:buNone/>
            </a:pPr>
            <a:endParaRPr lang="en-GB" sz="1500" dirty="0" smtClean="0">
              <a:latin typeface="Arial" pitchFamily="34" charset="0"/>
              <a:cs typeface="Arial" pitchFamily="34" charset="0"/>
            </a:endParaRPr>
          </a:p>
          <a:p>
            <a:pPr eaLnBrk="1" hangingPunct="1"/>
            <a:r>
              <a:rPr lang="en-GB" sz="2600" dirty="0" smtClean="0">
                <a:latin typeface="Arial" pitchFamily="34" charset="0"/>
                <a:cs typeface="Arial" pitchFamily="34" charset="0"/>
              </a:rPr>
              <a:t>Select appropriate method of data collection – semi-structured interviews, focus groups, participant diaries and self reporting tasks.</a:t>
            </a:r>
          </a:p>
          <a:p>
            <a:pPr marL="0" indent="0" eaLnBrk="1" hangingPunct="1">
              <a:buNone/>
            </a:pPr>
            <a:endParaRPr lang="en-GB" sz="1500" dirty="0" smtClean="0">
              <a:latin typeface="Arial" pitchFamily="34" charset="0"/>
              <a:cs typeface="Arial" pitchFamily="34" charset="0"/>
            </a:endParaRPr>
          </a:p>
          <a:p>
            <a:r>
              <a:rPr lang="en-GB" sz="2600" dirty="0"/>
              <a:t>an awareness of researcher’s own role in the process and any biases/preconceptions</a:t>
            </a:r>
          </a:p>
          <a:p>
            <a:pPr marL="0" indent="0">
              <a:buNone/>
            </a:pPr>
            <a:endParaRPr lang="en-GB" sz="1500" dirty="0"/>
          </a:p>
          <a:p>
            <a:r>
              <a:rPr lang="en-GB" sz="2600" dirty="0"/>
              <a:t>E.g. would a CBT therapist and a Humanistic therapist identify the same themes from an interview?</a:t>
            </a:r>
          </a:p>
          <a:p>
            <a:pPr lvl="1"/>
            <a:r>
              <a:rPr lang="en-GB" sz="2600" dirty="0"/>
              <a:t>Why? </a:t>
            </a:r>
            <a:endParaRPr lang="en-GB" sz="2400" dirty="0" smtClean="0">
              <a:latin typeface="Arial" pitchFamily="34" charset="0"/>
              <a:cs typeface="Arial" pitchFamily="34" charset="0"/>
            </a:endParaRPr>
          </a:p>
          <a:p>
            <a:pPr eaLnBrk="1" hangingPunct="1">
              <a:buFont typeface="Wingdings" pitchFamily="2" charset="2"/>
              <a:buNone/>
            </a:pPr>
            <a:endParaRPr lang="en-GB" sz="2400" dirty="0" smtClean="0">
              <a:latin typeface="Arial" pitchFamily="34" charset="0"/>
              <a:cs typeface="Arial" pitchFamily="34" charset="0"/>
            </a:endParaRPr>
          </a:p>
        </p:txBody>
      </p:sp>
    </p:spTree>
    <p:extLst>
      <p:ext uri="{BB962C8B-B14F-4D97-AF65-F5344CB8AC3E}">
        <p14:creationId xmlns:p14="http://schemas.microsoft.com/office/powerpoint/2010/main" val="2489804676"/>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Rectangle 3"/>
          <p:cNvSpPr>
            <a:spLocks noGrp="1" noChangeArrowheads="1"/>
          </p:cNvSpPr>
          <p:nvPr>
            <p:ph type="body" idx="1"/>
          </p:nvPr>
        </p:nvSpPr>
        <p:spPr>
          <a:xfrm>
            <a:off x="395536" y="1052737"/>
            <a:ext cx="8229600" cy="4364090"/>
          </a:xfrm>
          <a:solidFill>
            <a:schemeClr val="bg1"/>
          </a:solidFill>
        </p:spPr>
        <p:txBody>
          <a:bodyPr>
            <a:noAutofit/>
          </a:bodyPr>
          <a:lstStyle/>
          <a:p>
            <a:pPr eaLnBrk="1" hangingPunct="1"/>
            <a:r>
              <a:rPr lang="en-GB" sz="2800" dirty="0" smtClean="0">
                <a:latin typeface="Arial" pitchFamily="34" charset="0"/>
                <a:cs typeface="Arial" pitchFamily="34" charset="0"/>
              </a:rPr>
              <a:t>What is the aim of your research?</a:t>
            </a:r>
          </a:p>
          <a:p>
            <a:pPr eaLnBrk="1" hangingPunct="1"/>
            <a:r>
              <a:rPr lang="en-GB" sz="2800" dirty="0" smtClean="0">
                <a:latin typeface="Arial" pitchFamily="34" charset="0"/>
                <a:cs typeface="Arial" pitchFamily="34" charset="0"/>
              </a:rPr>
              <a:t>Who are your participants?  </a:t>
            </a:r>
          </a:p>
          <a:p>
            <a:pPr lvl="1" eaLnBrk="1" hangingPunct="1"/>
            <a:r>
              <a:rPr lang="en-GB" sz="2000" dirty="0" smtClean="0">
                <a:latin typeface="Arial" pitchFamily="34" charset="0"/>
                <a:cs typeface="Arial" pitchFamily="34" charset="0"/>
              </a:rPr>
              <a:t>Are they able to answer your question i.e. A relevant participant group?</a:t>
            </a:r>
          </a:p>
          <a:p>
            <a:pPr lvl="1" eaLnBrk="1" hangingPunct="1"/>
            <a:r>
              <a:rPr lang="en-GB" sz="2000" dirty="0" smtClean="0">
                <a:latin typeface="Arial" pitchFamily="34" charset="0"/>
                <a:cs typeface="Arial" pitchFamily="34" charset="0"/>
              </a:rPr>
              <a:t>Are they representative?</a:t>
            </a:r>
          </a:p>
          <a:p>
            <a:pPr lvl="1" eaLnBrk="1" hangingPunct="1"/>
            <a:r>
              <a:rPr lang="en-GB" sz="2000" dirty="0" smtClean="0">
                <a:latin typeface="Arial" pitchFamily="34" charset="0"/>
                <a:cs typeface="Arial" pitchFamily="34" charset="0"/>
              </a:rPr>
              <a:t>Any inclusion/exclusion criteria </a:t>
            </a:r>
          </a:p>
          <a:p>
            <a:pPr lvl="1" eaLnBrk="1" hangingPunct="1"/>
            <a:r>
              <a:rPr lang="en-GB" sz="2000" dirty="0" smtClean="0">
                <a:latin typeface="Arial" pitchFamily="34" charset="0"/>
                <a:cs typeface="Arial" pitchFamily="34" charset="0"/>
              </a:rPr>
              <a:t>Do you need different sub-groups?</a:t>
            </a:r>
          </a:p>
          <a:p>
            <a:pPr lvl="1" eaLnBrk="1" hangingPunct="1"/>
            <a:r>
              <a:rPr lang="en-GB" sz="2000" dirty="0" smtClean="0">
                <a:latin typeface="Arial" pitchFamily="34" charset="0"/>
                <a:cs typeface="Arial" pitchFamily="34" charset="0"/>
              </a:rPr>
              <a:t>Written informed consent?</a:t>
            </a:r>
          </a:p>
          <a:p>
            <a:pPr eaLnBrk="1" hangingPunct="1"/>
            <a:r>
              <a:rPr lang="en-GB" sz="2800" dirty="0" smtClean="0">
                <a:latin typeface="Arial" pitchFamily="34" charset="0"/>
                <a:cs typeface="Arial" pitchFamily="34" charset="0"/>
              </a:rPr>
              <a:t>How many interviews are you going to conduct? (time, cost, meeting aim of research</a:t>
            </a:r>
            <a:r>
              <a:rPr lang="en-GB" sz="2000" dirty="0" smtClean="0">
                <a:latin typeface="Arial" pitchFamily="34" charset="0"/>
                <a:cs typeface="Arial" pitchFamily="34" charset="0"/>
              </a:rPr>
              <a:t>)</a:t>
            </a:r>
          </a:p>
          <a:p>
            <a:pPr eaLnBrk="1" hangingPunct="1"/>
            <a:endParaRPr lang="en-GB" sz="2000" dirty="0" smtClean="0">
              <a:latin typeface="Arial" pitchFamily="34" charset="0"/>
              <a:cs typeface="Arial" pitchFamily="34" charset="0"/>
            </a:endParaRPr>
          </a:p>
          <a:p>
            <a:pPr eaLnBrk="1" hangingPunct="1"/>
            <a:endParaRPr lang="en-GB" sz="2000" dirty="0" smtClean="0">
              <a:latin typeface="Arial" pitchFamily="34" charset="0"/>
              <a:cs typeface="Arial" pitchFamily="34" charset="0"/>
            </a:endParaRPr>
          </a:p>
        </p:txBody>
      </p:sp>
      <p:sp>
        <p:nvSpPr>
          <p:cNvPr id="4" name="Rectangle 2"/>
          <p:cNvSpPr>
            <a:spLocks noGrp="1" noChangeArrowheads="1"/>
          </p:cNvSpPr>
          <p:nvPr>
            <p:ph type="title"/>
          </p:nvPr>
        </p:nvSpPr>
        <p:spPr>
          <a:xfrm>
            <a:off x="468313" y="0"/>
            <a:ext cx="8229600" cy="1143000"/>
          </a:xfrm>
          <a:solidFill>
            <a:schemeClr val="bg1"/>
          </a:solidFill>
        </p:spPr>
        <p:txBody>
          <a:bodyPr>
            <a:normAutofit/>
          </a:bodyPr>
          <a:lstStyle/>
          <a:p>
            <a:pPr eaLnBrk="1" hangingPunct="1"/>
            <a:r>
              <a:rPr lang="en-GB" sz="3600" dirty="0" smtClean="0"/>
              <a:t>Key elements of qualitative design</a:t>
            </a:r>
          </a:p>
        </p:txBody>
      </p:sp>
    </p:spTree>
    <p:extLst>
      <p:ext uri="{BB962C8B-B14F-4D97-AF65-F5344CB8AC3E}">
        <p14:creationId xmlns:p14="http://schemas.microsoft.com/office/powerpoint/2010/main" val="2925130257"/>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685800" y="0"/>
            <a:ext cx="7772400" cy="1143000"/>
          </a:xfrm>
        </p:spPr>
        <p:txBody>
          <a:bodyPr/>
          <a:lstStyle/>
          <a:p>
            <a:pPr eaLnBrk="1" hangingPunct="1"/>
            <a:r>
              <a:rPr lang="en-GB" sz="3200" dirty="0" smtClean="0"/>
              <a:t>The Interview Schedule </a:t>
            </a:r>
          </a:p>
        </p:txBody>
      </p:sp>
      <p:sp>
        <p:nvSpPr>
          <p:cNvPr id="15363" name="Rectangle 3"/>
          <p:cNvSpPr>
            <a:spLocks noGrp="1" noChangeArrowheads="1"/>
          </p:cNvSpPr>
          <p:nvPr>
            <p:ph type="body" idx="1"/>
          </p:nvPr>
        </p:nvSpPr>
        <p:spPr>
          <a:xfrm>
            <a:off x="228600" y="1010064"/>
            <a:ext cx="8756374" cy="4466397"/>
          </a:xfrm>
          <a:solidFill>
            <a:schemeClr val="bg1"/>
          </a:solidFill>
        </p:spPr>
        <p:txBody>
          <a:bodyPr/>
          <a:lstStyle/>
          <a:p>
            <a:pPr eaLnBrk="1" hangingPunct="1"/>
            <a:r>
              <a:rPr lang="en-GB" sz="2400" dirty="0" smtClean="0"/>
              <a:t>What information do you want to get from your participants?</a:t>
            </a:r>
          </a:p>
          <a:p>
            <a:pPr eaLnBrk="1" hangingPunct="1"/>
            <a:endParaRPr lang="en-GB" sz="2400" dirty="0" smtClean="0"/>
          </a:p>
          <a:p>
            <a:pPr eaLnBrk="1" hangingPunct="1"/>
            <a:r>
              <a:rPr lang="en-GB" sz="2400" dirty="0" smtClean="0"/>
              <a:t>An interview schedule helps to guide your questions to ensure you cover all important areas</a:t>
            </a:r>
          </a:p>
          <a:p>
            <a:pPr eaLnBrk="1" hangingPunct="1"/>
            <a:endParaRPr lang="en-GB" sz="2400" dirty="0" smtClean="0"/>
          </a:p>
          <a:p>
            <a:pPr eaLnBrk="1" hangingPunct="1"/>
            <a:r>
              <a:rPr lang="en-GB" sz="2400" dirty="0" smtClean="0"/>
              <a:t>Include: </a:t>
            </a:r>
          </a:p>
          <a:p>
            <a:pPr eaLnBrk="1" hangingPunct="1"/>
            <a:r>
              <a:rPr lang="en-GB" sz="2400" dirty="0" smtClean="0"/>
              <a:t>Introduction </a:t>
            </a:r>
          </a:p>
          <a:p>
            <a:pPr eaLnBrk="1" hangingPunct="1"/>
            <a:r>
              <a:rPr lang="en-GB" sz="2400" dirty="0" smtClean="0"/>
              <a:t>Permission to record interview/anonymity </a:t>
            </a:r>
          </a:p>
          <a:p>
            <a:pPr eaLnBrk="1" hangingPunct="1"/>
            <a:r>
              <a:rPr lang="en-GB" sz="2400" dirty="0" smtClean="0"/>
              <a:t>prompts and hints for follow-up questions</a:t>
            </a:r>
          </a:p>
          <a:p>
            <a:pPr eaLnBrk="1" hangingPunct="1"/>
            <a:r>
              <a:rPr lang="en-GB" sz="2400" dirty="0" smtClean="0"/>
              <a:t>Wrap-up at end (thank and summary of research aim)</a:t>
            </a:r>
          </a:p>
          <a:p>
            <a:pPr eaLnBrk="1" hangingPunct="1"/>
            <a:endParaRPr lang="en-GB" sz="2400" dirty="0" smtClean="0"/>
          </a:p>
          <a:p>
            <a:pPr eaLnBrk="1" hangingPunct="1"/>
            <a:endParaRPr lang="en-GB" sz="2400" dirty="0" smtClean="0"/>
          </a:p>
          <a:p>
            <a:pPr eaLnBrk="1" hangingPunct="1"/>
            <a:endParaRPr lang="en-GB" sz="2400" dirty="0" smtClean="0"/>
          </a:p>
          <a:p>
            <a:pPr eaLnBrk="1" hangingPunct="1"/>
            <a:endParaRPr lang="en-GB" sz="2400" dirty="0" smtClean="0"/>
          </a:p>
        </p:txBody>
      </p:sp>
    </p:spTree>
    <p:extLst>
      <p:ext uri="{BB962C8B-B14F-4D97-AF65-F5344CB8AC3E}">
        <p14:creationId xmlns:p14="http://schemas.microsoft.com/office/powerpoint/2010/main" val="2483318136"/>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725557" y="142461"/>
            <a:ext cx="7772400" cy="1143000"/>
          </a:xfrm>
        </p:spPr>
        <p:txBody>
          <a:bodyPr/>
          <a:lstStyle/>
          <a:p>
            <a:pPr eaLnBrk="1" hangingPunct="1"/>
            <a:r>
              <a:rPr lang="en-GB" sz="2800" b="1" dirty="0" smtClean="0"/>
              <a:t>Categories of Questions</a:t>
            </a:r>
            <a:r>
              <a:rPr lang="en-GB" sz="2800" dirty="0" smtClean="0"/>
              <a:t/>
            </a:r>
            <a:br>
              <a:rPr lang="en-GB" sz="2800" dirty="0" smtClean="0"/>
            </a:br>
            <a:endParaRPr lang="en-GB" sz="2800" dirty="0" smtClean="0"/>
          </a:p>
        </p:txBody>
      </p:sp>
      <p:sp>
        <p:nvSpPr>
          <p:cNvPr id="16387" name="Rectangle 3"/>
          <p:cNvSpPr>
            <a:spLocks noGrp="1" noChangeArrowheads="1"/>
          </p:cNvSpPr>
          <p:nvPr>
            <p:ph type="body" idx="1"/>
          </p:nvPr>
        </p:nvSpPr>
        <p:spPr>
          <a:xfrm>
            <a:off x="345592" y="975553"/>
            <a:ext cx="8229600" cy="4537075"/>
          </a:xfrm>
          <a:solidFill>
            <a:schemeClr val="bg1"/>
          </a:solidFill>
        </p:spPr>
        <p:txBody>
          <a:bodyPr/>
          <a:lstStyle/>
          <a:p>
            <a:pPr marL="0" indent="0" eaLnBrk="1" hangingPunct="1">
              <a:lnSpc>
                <a:spcPct val="80000"/>
              </a:lnSpc>
              <a:buFont typeface="Wingdings" pitchFamily="2" charset="2"/>
              <a:buChar char="Ø"/>
            </a:pPr>
            <a:r>
              <a:rPr lang="en-GB" sz="2000" b="1" dirty="0" smtClean="0"/>
              <a:t>Opening:</a:t>
            </a:r>
            <a:r>
              <a:rPr lang="en-GB" sz="2000" dirty="0" smtClean="0"/>
              <a:t> get acquainted and feel connected</a:t>
            </a:r>
          </a:p>
          <a:p>
            <a:pPr marL="0" indent="0" eaLnBrk="1" hangingPunct="1">
              <a:lnSpc>
                <a:spcPct val="80000"/>
              </a:lnSpc>
              <a:buFont typeface="Wingdings" pitchFamily="2" charset="2"/>
              <a:buChar char="Ø"/>
            </a:pPr>
            <a:endParaRPr lang="en-GB" sz="2000" dirty="0" smtClean="0"/>
          </a:p>
          <a:p>
            <a:pPr marL="0" indent="0" eaLnBrk="1" hangingPunct="1">
              <a:lnSpc>
                <a:spcPct val="80000"/>
              </a:lnSpc>
              <a:buFont typeface="Wingdings" pitchFamily="2" charset="2"/>
              <a:buChar char="Ø"/>
            </a:pPr>
            <a:r>
              <a:rPr lang="en-GB" sz="2000" b="1" dirty="0" smtClean="0"/>
              <a:t>Introductory</a:t>
            </a:r>
            <a:r>
              <a:rPr lang="en-GB" sz="2000" dirty="0" smtClean="0"/>
              <a:t>: Begins discussion of topic</a:t>
            </a:r>
          </a:p>
          <a:p>
            <a:pPr marL="0" indent="0" eaLnBrk="1" hangingPunct="1">
              <a:lnSpc>
                <a:spcPct val="80000"/>
              </a:lnSpc>
              <a:buFont typeface="Wingdings" pitchFamily="2" charset="2"/>
              <a:buChar char="Ø"/>
            </a:pPr>
            <a:endParaRPr lang="en-GB" sz="2000" dirty="0" smtClean="0"/>
          </a:p>
          <a:p>
            <a:pPr marL="0" indent="0" eaLnBrk="1" hangingPunct="1">
              <a:lnSpc>
                <a:spcPct val="80000"/>
              </a:lnSpc>
              <a:buFont typeface="Wingdings" pitchFamily="2" charset="2"/>
              <a:buChar char="Ø"/>
            </a:pPr>
            <a:r>
              <a:rPr lang="en-GB" sz="2000" b="1" dirty="0" smtClean="0"/>
              <a:t>Transition:</a:t>
            </a:r>
            <a:r>
              <a:rPr lang="en-GB" sz="2000" dirty="0" smtClean="0"/>
              <a:t> Moves smoothly and seamlessly into key questions</a:t>
            </a:r>
          </a:p>
          <a:p>
            <a:pPr marL="0" indent="0" eaLnBrk="1" hangingPunct="1">
              <a:lnSpc>
                <a:spcPct val="80000"/>
              </a:lnSpc>
              <a:buFont typeface="Wingdings" pitchFamily="2" charset="2"/>
              <a:buChar char="Ø"/>
            </a:pPr>
            <a:endParaRPr lang="en-GB" sz="2000" dirty="0" smtClean="0"/>
          </a:p>
          <a:p>
            <a:pPr marL="0" indent="0" eaLnBrk="1" hangingPunct="1">
              <a:lnSpc>
                <a:spcPct val="80000"/>
              </a:lnSpc>
              <a:buFont typeface="Wingdings" pitchFamily="2" charset="2"/>
              <a:buChar char="Ø"/>
            </a:pPr>
            <a:r>
              <a:rPr lang="en-GB" sz="2000" b="1" dirty="0" smtClean="0"/>
              <a:t>Key:</a:t>
            </a:r>
            <a:r>
              <a:rPr lang="en-GB" sz="2000" dirty="0" smtClean="0"/>
              <a:t> Obtains insight on areas of central concern in the study</a:t>
            </a:r>
          </a:p>
          <a:p>
            <a:pPr marL="0" indent="0" eaLnBrk="1" hangingPunct="1">
              <a:lnSpc>
                <a:spcPct val="80000"/>
              </a:lnSpc>
              <a:buFont typeface="Wingdings" pitchFamily="2" charset="2"/>
              <a:buChar char="Ø"/>
            </a:pPr>
            <a:endParaRPr lang="en-GB" sz="2000" dirty="0" smtClean="0"/>
          </a:p>
          <a:p>
            <a:pPr marL="0" indent="0" eaLnBrk="1" hangingPunct="1">
              <a:lnSpc>
                <a:spcPct val="80000"/>
              </a:lnSpc>
              <a:buFont typeface="Wingdings" pitchFamily="2" charset="2"/>
              <a:buChar char="Ø"/>
            </a:pPr>
            <a:r>
              <a:rPr lang="en-GB" sz="2000" b="1" dirty="0" smtClean="0"/>
              <a:t>Ending:</a:t>
            </a:r>
            <a:r>
              <a:rPr lang="en-GB" sz="2000" dirty="0" smtClean="0"/>
              <a:t> Helps researchers determine where to place emphasis and brings closure to the discussion</a:t>
            </a:r>
            <a:br>
              <a:rPr lang="en-GB" sz="2000" dirty="0" smtClean="0"/>
            </a:br>
            <a:r>
              <a:rPr lang="en-GB" sz="2000" dirty="0" smtClean="0"/>
              <a:t> </a:t>
            </a:r>
          </a:p>
          <a:p>
            <a:pPr marL="0" indent="0" eaLnBrk="1" hangingPunct="1">
              <a:lnSpc>
                <a:spcPct val="80000"/>
              </a:lnSpc>
              <a:buNone/>
            </a:pPr>
            <a:endParaRPr lang="en-GB" sz="2000" dirty="0" smtClean="0"/>
          </a:p>
          <a:p>
            <a:pPr marL="0" indent="0" eaLnBrk="1" hangingPunct="1">
              <a:lnSpc>
                <a:spcPct val="80000"/>
              </a:lnSpc>
              <a:buFont typeface="Wingdings" pitchFamily="2" charset="2"/>
              <a:buChar char="Ø"/>
            </a:pPr>
            <a:r>
              <a:rPr lang="en-GB" sz="2000" dirty="0" smtClean="0"/>
              <a:t>(Krueger, 1998)</a:t>
            </a:r>
          </a:p>
          <a:p>
            <a:pPr marL="0" indent="0" eaLnBrk="1" hangingPunct="1">
              <a:lnSpc>
                <a:spcPct val="80000"/>
              </a:lnSpc>
              <a:buFont typeface="Wingdings" pitchFamily="2" charset="2"/>
              <a:buChar char="Ø"/>
            </a:pPr>
            <a:endParaRPr lang="en-GB" sz="2000" dirty="0" smtClean="0"/>
          </a:p>
          <a:p>
            <a:pPr marL="0" indent="0" eaLnBrk="1" hangingPunct="1">
              <a:lnSpc>
                <a:spcPct val="80000"/>
              </a:lnSpc>
              <a:buFont typeface="Wingdings" pitchFamily="2" charset="2"/>
              <a:buChar char="Ø"/>
            </a:pPr>
            <a:endParaRPr lang="en-GB" sz="1800" dirty="0" smtClean="0"/>
          </a:p>
        </p:txBody>
      </p:sp>
    </p:spTree>
    <p:extLst>
      <p:ext uri="{BB962C8B-B14F-4D97-AF65-F5344CB8AC3E}">
        <p14:creationId xmlns:p14="http://schemas.microsoft.com/office/powerpoint/2010/main" val="3581172181"/>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539552" y="0"/>
            <a:ext cx="8229600" cy="1143000"/>
          </a:xfrm>
        </p:spPr>
        <p:txBody>
          <a:bodyPr/>
          <a:lstStyle/>
          <a:p>
            <a:pPr eaLnBrk="1" hangingPunct="1"/>
            <a:r>
              <a:rPr lang="en-GB" sz="2800" b="1" dirty="0" smtClean="0"/>
              <a:t>Recruiting for Qualitative Studies </a:t>
            </a:r>
          </a:p>
        </p:txBody>
      </p:sp>
      <p:sp>
        <p:nvSpPr>
          <p:cNvPr id="19459" name="Rectangle 3"/>
          <p:cNvSpPr>
            <a:spLocks noGrp="1" noChangeArrowheads="1"/>
          </p:cNvSpPr>
          <p:nvPr>
            <p:ph type="body" idx="1"/>
          </p:nvPr>
        </p:nvSpPr>
        <p:spPr>
          <a:xfrm>
            <a:off x="258823" y="953143"/>
            <a:ext cx="8229600" cy="4413988"/>
          </a:xfrm>
          <a:solidFill>
            <a:schemeClr val="bg1"/>
          </a:solidFill>
        </p:spPr>
        <p:txBody>
          <a:bodyPr>
            <a:normAutofit fontScale="92500" lnSpcReduction="10000"/>
          </a:bodyPr>
          <a:lstStyle/>
          <a:p>
            <a:pPr eaLnBrk="1" hangingPunct="1">
              <a:lnSpc>
                <a:spcPct val="80000"/>
              </a:lnSpc>
            </a:pPr>
            <a:endParaRPr lang="en-GB" sz="1200" dirty="0" smtClean="0"/>
          </a:p>
          <a:p>
            <a:pPr eaLnBrk="1" hangingPunct="1">
              <a:lnSpc>
                <a:spcPct val="80000"/>
              </a:lnSpc>
              <a:buNone/>
            </a:pPr>
            <a:r>
              <a:rPr lang="en-GB" sz="2200" b="1" dirty="0" smtClean="0"/>
              <a:t>Recruitment for qualitative interview studies notoriously difficult</a:t>
            </a:r>
          </a:p>
          <a:p>
            <a:pPr eaLnBrk="1" hangingPunct="1">
              <a:lnSpc>
                <a:spcPct val="80000"/>
              </a:lnSpc>
              <a:buNone/>
            </a:pPr>
            <a:endParaRPr lang="en-GB" sz="2000" b="1" dirty="0" smtClean="0"/>
          </a:p>
          <a:p>
            <a:pPr eaLnBrk="1" hangingPunct="1">
              <a:lnSpc>
                <a:spcPct val="80000"/>
              </a:lnSpc>
              <a:buNone/>
            </a:pPr>
            <a:endParaRPr lang="en-GB" sz="2000" b="1" dirty="0" smtClean="0"/>
          </a:p>
          <a:p>
            <a:pPr eaLnBrk="1" hangingPunct="1">
              <a:lnSpc>
                <a:spcPct val="80000"/>
              </a:lnSpc>
              <a:buFont typeface="Wingdings" pitchFamily="2" charset="2"/>
              <a:buChar char="Ø"/>
            </a:pPr>
            <a:r>
              <a:rPr lang="en-GB" sz="2000" dirty="0" smtClean="0"/>
              <a:t>Convey a sense that the research will be interesting and worthwhile</a:t>
            </a:r>
          </a:p>
          <a:p>
            <a:pPr eaLnBrk="1" hangingPunct="1">
              <a:lnSpc>
                <a:spcPct val="80000"/>
              </a:lnSpc>
              <a:buFont typeface="Wingdings" pitchFamily="2" charset="2"/>
              <a:buChar char="Ø"/>
            </a:pPr>
            <a:endParaRPr lang="en-GB" sz="2000" dirty="0" smtClean="0"/>
          </a:p>
          <a:p>
            <a:pPr eaLnBrk="1" hangingPunct="1">
              <a:lnSpc>
                <a:spcPct val="80000"/>
              </a:lnSpc>
              <a:buFont typeface="Wingdings" pitchFamily="2" charset="2"/>
              <a:buChar char="Ø"/>
            </a:pPr>
            <a:r>
              <a:rPr lang="en-GB" sz="2000" dirty="0" smtClean="0"/>
              <a:t>Make the contacts personal</a:t>
            </a:r>
          </a:p>
          <a:p>
            <a:pPr eaLnBrk="1" hangingPunct="1">
              <a:lnSpc>
                <a:spcPct val="80000"/>
              </a:lnSpc>
              <a:buFont typeface="Wingdings" pitchFamily="2" charset="2"/>
              <a:buChar char="Ø"/>
            </a:pPr>
            <a:endParaRPr lang="en-GB" sz="2000" dirty="0" smtClean="0"/>
          </a:p>
          <a:p>
            <a:pPr eaLnBrk="1" hangingPunct="1">
              <a:lnSpc>
                <a:spcPct val="80000"/>
              </a:lnSpc>
              <a:buFont typeface="Wingdings" pitchFamily="2" charset="2"/>
              <a:buChar char="Ø"/>
            </a:pPr>
            <a:r>
              <a:rPr lang="en-GB" sz="2000" dirty="0" smtClean="0"/>
              <a:t>Build on existing relationships whenever possible</a:t>
            </a:r>
          </a:p>
          <a:p>
            <a:pPr eaLnBrk="1" hangingPunct="1">
              <a:lnSpc>
                <a:spcPct val="80000"/>
              </a:lnSpc>
              <a:buFont typeface="Wingdings" pitchFamily="2" charset="2"/>
              <a:buChar char="Ø"/>
            </a:pPr>
            <a:endParaRPr lang="en-GB" sz="2000" dirty="0" smtClean="0"/>
          </a:p>
          <a:p>
            <a:pPr eaLnBrk="1" hangingPunct="1">
              <a:lnSpc>
                <a:spcPct val="80000"/>
              </a:lnSpc>
              <a:buFont typeface="Wingdings" pitchFamily="2" charset="2"/>
              <a:buChar char="Ø"/>
            </a:pPr>
            <a:r>
              <a:rPr lang="en-GB" sz="2000" dirty="0" smtClean="0"/>
              <a:t>Use appropriate screening criteria</a:t>
            </a:r>
          </a:p>
          <a:p>
            <a:pPr eaLnBrk="1" hangingPunct="1">
              <a:lnSpc>
                <a:spcPct val="80000"/>
              </a:lnSpc>
              <a:buFont typeface="Wingdings" pitchFamily="2" charset="2"/>
              <a:buChar char="Ø"/>
            </a:pPr>
            <a:endParaRPr lang="en-GB" sz="2000" dirty="0" smtClean="0"/>
          </a:p>
          <a:p>
            <a:pPr eaLnBrk="1" hangingPunct="1">
              <a:lnSpc>
                <a:spcPct val="80000"/>
              </a:lnSpc>
              <a:buFont typeface="Wingdings" pitchFamily="2" charset="2"/>
              <a:buChar char="Ø"/>
            </a:pPr>
            <a:r>
              <a:rPr lang="en-GB" sz="2000" dirty="0" smtClean="0"/>
              <a:t>Offer incentives</a:t>
            </a:r>
          </a:p>
          <a:p>
            <a:pPr eaLnBrk="1" hangingPunct="1">
              <a:lnSpc>
                <a:spcPct val="80000"/>
              </a:lnSpc>
              <a:buFont typeface="Wingdings" pitchFamily="2" charset="2"/>
              <a:buChar char="Ø"/>
            </a:pPr>
            <a:endParaRPr lang="en-GB" sz="2000" dirty="0" smtClean="0"/>
          </a:p>
          <a:p>
            <a:pPr eaLnBrk="1" hangingPunct="1">
              <a:lnSpc>
                <a:spcPct val="80000"/>
              </a:lnSpc>
              <a:buFont typeface="Wingdings" pitchFamily="2" charset="2"/>
              <a:buChar char="Ø"/>
            </a:pPr>
            <a:r>
              <a:rPr lang="en-GB" sz="2000" dirty="0" smtClean="0"/>
              <a:t>Make participation as convenient as possible</a:t>
            </a:r>
          </a:p>
          <a:p>
            <a:pPr eaLnBrk="1" hangingPunct="1">
              <a:lnSpc>
                <a:spcPct val="80000"/>
              </a:lnSpc>
              <a:buFont typeface="Wingdings" pitchFamily="2" charset="2"/>
              <a:buChar char="Ø"/>
            </a:pPr>
            <a:endParaRPr lang="en-GB" sz="2000" dirty="0" smtClean="0"/>
          </a:p>
          <a:p>
            <a:pPr eaLnBrk="1" hangingPunct="1">
              <a:lnSpc>
                <a:spcPct val="80000"/>
              </a:lnSpc>
              <a:buFont typeface="Wingdings" pitchFamily="2" charset="2"/>
              <a:buChar char="Ø"/>
            </a:pPr>
            <a:r>
              <a:rPr lang="en-GB" sz="2000" dirty="0" smtClean="0"/>
              <a:t>Follow up</a:t>
            </a:r>
          </a:p>
          <a:p>
            <a:pPr eaLnBrk="1" hangingPunct="1">
              <a:lnSpc>
                <a:spcPct val="80000"/>
              </a:lnSpc>
              <a:buFontTx/>
              <a:buNone/>
            </a:pPr>
            <a:endParaRPr lang="en-GB" sz="1600" b="1" dirty="0" smtClean="0"/>
          </a:p>
        </p:txBody>
      </p:sp>
    </p:spTree>
    <p:extLst>
      <p:ext uri="{BB962C8B-B14F-4D97-AF65-F5344CB8AC3E}">
        <p14:creationId xmlns:p14="http://schemas.microsoft.com/office/powerpoint/2010/main" val="1649669097"/>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Finally….</a:t>
            </a:r>
            <a:endParaRPr lang="en-GB" dirty="0"/>
          </a:p>
        </p:txBody>
      </p:sp>
      <p:sp>
        <p:nvSpPr>
          <p:cNvPr id="3" name="Content Placeholder 2"/>
          <p:cNvSpPr>
            <a:spLocks noGrp="1"/>
          </p:cNvSpPr>
          <p:nvPr>
            <p:ph idx="1"/>
          </p:nvPr>
        </p:nvSpPr>
        <p:spPr/>
        <p:txBody>
          <a:bodyPr/>
          <a:lstStyle/>
          <a:p>
            <a:r>
              <a:rPr lang="en-GB" dirty="0" smtClean="0"/>
              <a:t>Read your stats books!!</a:t>
            </a:r>
          </a:p>
          <a:p>
            <a:r>
              <a:rPr lang="en-GB" dirty="0" smtClean="0"/>
              <a:t>Read your Research Methods books!!</a:t>
            </a:r>
          </a:p>
          <a:p>
            <a:r>
              <a:rPr lang="en-GB" dirty="0" smtClean="0"/>
              <a:t>Read journal articles/studies in the area of research you are interested in!!</a:t>
            </a:r>
            <a:endParaRPr lang="en-GB" dirty="0"/>
          </a:p>
        </p:txBody>
      </p:sp>
    </p:spTree>
    <p:extLst>
      <p:ext uri="{BB962C8B-B14F-4D97-AF65-F5344CB8AC3E}">
        <p14:creationId xmlns:p14="http://schemas.microsoft.com/office/powerpoint/2010/main" val="2420539022"/>
      </p:ext>
    </p:extLst>
  </p:cSld>
  <p:clrMapOvr>
    <a:masterClrMapping/>
  </p:clrMapOvr>
  <p:timing>
    <p:tnLst>
      <p:par>
        <p:cTn id="1" dur="indefinite" restart="never" nodeType="tmRoot"/>
      </p:par>
    </p:tnLst>
  </p:timing>
</p:sld>
</file>

<file path=ppt/theme/theme1.xml><?xml version="1.0" encoding="utf-8"?>
<a:theme xmlns:a="http://schemas.openxmlformats.org/drawingml/2006/main" name="Blank Presentation">
  <a:themeElements>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Blank Presentatio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a:defRPr>
        </a:defPPr>
      </a:lstStyle>
    </a:lnDef>
  </a:objectDefaults>
  <a:extraClrSchemeLst>
    <a:extraClrScheme>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Blank Presentatio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Blank Presentatio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Blank Presentatio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518</TotalTime>
  <Words>3161</Words>
  <Application>Microsoft Office PowerPoint</Application>
  <PresentationFormat>On-screen Show (4:3)</PresentationFormat>
  <Paragraphs>487</Paragraphs>
  <Slides>41</Slides>
  <Notes>9</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41</vt:i4>
      </vt:variant>
    </vt:vector>
  </HeadingPairs>
  <TitlesOfParts>
    <vt:vector size="50" baseType="lpstr">
      <vt:lpstr>ＭＳ Ｐゴシック</vt:lpstr>
      <vt:lpstr>ＭＳ Ｐゴシック</vt:lpstr>
      <vt:lpstr>Arial</vt:lpstr>
      <vt:lpstr>Arial Narrow</vt:lpstr>
      <vt:lpstr>Calibri</vt:lpstr>
      <vt:lpstr>Times New Roman</vt:lpstr>
      <vt:lpstr>Wingdings</vt:lpstr>
      <vt:lpstr>Wingdings 2</vt:lpstr>
      <vt:lpstr>Blank Presentation</vt:lpstr>
      <vt:lpstr>Research Design and Analysis   Research Design choices and choosing appropriate measures.   Dr. Kate Williams</vt:lpstr>
      <vt:lpstr>Essential Reading…</vt:lpstr>
      <vt:lpstr>Planning Research </vt:lpstr>
      <vt:lpstr>Understanding Design choices in Research</vt:lpstr>
      <vt:lpstr>Hypotheses</vt:lpstr>
      <vt:lpstr>Different  types of research:   </vt:lpstr>
      <vt:lpstr>Review – Different Types of Data</vt:lpstr>
      <vt:lpstr>PowerPoint Presentation</vt:lpstr>
      <vt:lpstr>Quantitative Research</vt:lpstr>
      <vt:lpstr>Types of data</vt:lpstr>
      <vt:lpstr>Why does it matter?</vt:lpstr>
      <vt:lpstr>Types of data</vt:lpstr>
      <vt:lpstr>Main Types of Variable</vt:lpstr>
      <vt:lpstr>PowerPoint Presentation</vt:lpstr>
      <vt:lpstr>Types of designs</vt:lpstr>
      <vt:lpstr>Experimental Research</vt:lpstr>
      <vt:lpstr>Measures</vt:lpstr>
      <vt:lpstr>Examples of Psychological Measures</vt:lpstr>
      <vt:lpstr>Psychometric Standards</vt:lpstr>
      <vt:lpstr>Measures</vt:lpstr>
      <vt:lpstr>PowerPoint Presentation</vt:lpstr>
      <vt:lpstr>PowerPoint Presentation</vt:lpstr>
      <vt:lpstr>PowerPoint Presentation</vt:lpstr>
      <vt:lpstr>E.g., a scale of Extraversion </vt:lpstr>
      <vt:lpstr>PowerPoint Presentation</vt:lpstr>
      <vt:lpstr>PowerPoint Presentation</vt:lpstr>
      <vt:lpstr>PowerPoint Presentation</vt:lpstr>
      <vt:lpstr>PowerPoint Presentation</vt:lpstr>
      <vt:lpstr>PowerPoint Presentation</vt:lpstr>
      <vt:lpstr>BUT BEWARE: scales and sub-scales</vt:lpstr>
      <vt:lpstr>PowerPoint Presentation</vt:lpstr>
      <vt:lpstr>PowerPoint Presentation</vt:lpstr>
      <vt:lpstr>BUT BEWARE (AGAIN!).......</vt:lpstr>
      <vt:lpstr>Qualitative Research</vt:lpstr>
      <vt:lpstr>Key elements</vt:lpstr>
      <vt:lpstr>Key elements</vt:lpstr>
      <vt:lpstr>Key elements of qualitative design</vt:lpstr>
      <vt:lpstr>The Interview Schedule </vt:lpstr>
      <vt:lpstr>Categories of Questions </vt:lpstr>
      <vt:lpstr>Recruiting for Qualitative Studies </vt:lpstr>
      <vt:lpstr>Finally….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Design and Analysis  Lecture : Data Analaysis   Dr. Kate Williams</dc:title>
  <dc:creator>Home</dc:creator>
  <cp:lastModifiedBy>Kate Williams</cp:lastModifiedBy>
  <cp:revision>30</cp:revision>
  <dcterms:created xsi:type="dcterms:W3CDTF">2016-03-12T12:26:01Z</dcterms:created>
  <dcterms:modified xsi:type="dcterms:W3CDTF">2018-03-07T09:19:46Z</dcterms:modified>
</cp:coreProperties>
</file>