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Lst>
  <p:sldSz cx="30275213" cy="21383625"/>
  <p:notesSz cx="9144000" cy="6858000"/>
  <p:defaultTextStyle>
    <a:defPPr>
      <a:defRPr lang="en-US"/>
    </a:defPPr>
    <a:lvl1pPr marL="0" algn="l" defTabSz="2479578" rtl="0" eaLnBrk="1" latinLnBrk="0" hangingPunct="1">
      <a:defRPr sz="4881" kern="1200">
        <a:solidFill>
          <a:schemeClr val="tx1"/>
        </a:solidFill>
        <a:latin typeface="+mn-lt"/>
        <a:ea typeface="+mn-ea"/>
        <a:cs typeface="+mn-cs"/>
      </a:defRPr>
    </a:lvl1pPr>
    <a:lvl2pPr marL="1239789" algn="l" defTabSz="2479578" rtl="0" eaLnBrk="1" latinLnBrk="0" hangingPunct="1">
      <a:defRPr sz="4881" kern="1200">
        <a:solidFill>
          <a:schemeClr val="tx1"/>
        </a:solidFill>
        <a:latin typeface="+mn-lt"/>
        <a:ea typeface="+mn-ea"/>
        <a:cs typeface="+mn-cs"/>
      </a:defRPr>
    </a:lvl2pPr>
    <a:lvl3pPr marL="2479578" algn="l" defTabSz="2479578" rtl="0" eaLnBrk="1" latinLnBrk="0" hangingPunct="1">
      <a:defRPr sz="4881" kern="1200">
        <a:solidFill>
          <a:schemeClr val="tx1"/>
        </a:solidFill>
        <a:latin typeface="+mn-lt"/>
        <a:ea typeface="+mn-ea"/>
        <a:cs typeface="+mn-cs"/>
      </a:defRPr>
    </a:lvl3pPr>
    <a:lvl4pPr marL="3719368" algn="l" defTabSz="2479578" rtl="0" eaLnBrk="1" latinLnBrk="0" hangingPunct="1">
      <a:defRPr sz="4881" kern="1200">
        <a:solidFill>
          <a:schemeClr val="tx1"/>
        </a:solidFill>
        <a:latin typeface="+mn-lt"/>
        <a:ea typeface="+mn-ea"/>
        <a:cs typeface="+mn-cs"/>
      </a:defRPr>
    </a:lvl4pPr>
    <a:lvl5pPr marL="4959157" algn="l" defTabSz="2479578" rtl="0" eaLnBrk="1" latinLnBrk="0" hangingPunct="1">
      <a:defRPr sz="4881" kern="1200">
        <a:solidFill>
          <a:schemeClr val="tx1"/>
        </a:solidFill>
        <a:latin typeface="+mn-lt"/>
        <a:ea typeface="+mn-ea"/>
        <a:cs typeface="+mn-cs"/>
      </a:defRPr>
    </a:lvl5pPr>
    <a:lvl6pPr marL="6198946" algn="l" defTabSz="2479578" rtl="0" eaLnBrk="1" latinLnBrk="0" hangingPunct="1">
      <a:defRPr sz="4881" kern="1200">
        <a:solidFill>
          <a:schemeClr val="tx1"/>
        </a:solidFill>
        <a:latin typeface="+mn-lt"/>
        <a:ea typeface="+mn-ea"/>
        <a:cs typeface="+mn-cs"/>
      </a:defRPr>
    </a:lvl6pPr>
    <a:lvl7pPr marL="7438735" algn="l" defTabSz="2479578" rtl="0" eaLnBrk="1" latinLnBrk="0" hangingPunct="1">
      <a:defRPr sz="4881" kern="1200">
        <a:solidFill>
          <a:schemeClr val="tx1"/>
        </a:solidFill>
        <a:latin typeface="+mn-lt"/>
        <a:ea typeface="+mn-ea"/>
        <a:cs typeface="+mn-cs"/>
      </a:defRPr>
    </a:lvl7pPr>
    <a:lvl8pPr marL="8678525" algn="l" defTabSz="2479578" rtl="0" eaLnBrk="1" latinLnBrk="0" hangingPunct="1">
      <a:defRPr sz="4881" kern="1200">
        <a:solidFill>
          <a:schemeClr val="tx1"/>
        </a:solidFill>
        <a:latin typeface="+mn-lt"/>
        <a:ea typeface="+mn-ea"/>
        <a:cs typeface="+mn-cs"/>
      </a:defRPr>
    </a:lvl8pPr>
    <a:lvl9pPr marL="9918314" algn="l" defTabSz="2479578" rtl="0" eaLnBrk="1" latinLnBrk="0" hangingPunct="1">
      <a:defRPr sz="4881"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6735">
          <p15:clr>
            <a:srgbClr val="A4A3A4"/>
          </p15:clr>
        </p15:guide>
        <p15:guide id="2" pos="95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7575"/>
    <a:srgbClr val="B27DD9"/>
    <a:srgbClr val="FFFA00"/>
    <a:srgbClr val="9750CC"/>
    <a:srgbClr val="D6BBEB"/>
    <a:srgbClr val="CC90DC"/>
    <a:srgbClr val="F89784"/>
    <a:srgbClr val="C2F3F4"/>
    <a:srgbClr val="76F870"/>
    <a:srgbClr val="F9BD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956" autoAdjust="0"/>
    <p:restoredTop sz="94660" autoAdjust="0"/>
  </p:normalViewPr>
  <p:slideViewPr>
    <p:cSldViewPr snapToGrid="0">
      <p:cViewPr varScale="1">
        <p:scale>
          <a:sx n="22" d="100"/>
          <a:sy n="22" d="100"/>
        </p:scale>
        <p:origin x="-1440" y="-60"/>
      </p:cViewPr>
      <p:guideLst>
        <p:guide orient="horz" pos="6735"/>
        <p:guide pos="9535"/>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2" y="8256455"/>
            <a:ext cx="11826255" cy="1312717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8" name="Freeform 7"/>
          <p:cNvSpPr/>
          <p:nvPr/>
        </p:nvSpPr>
        <p:spPr>
          <a:xfrm>
            <a:off x="-7880" y="-2883"/>
            <a:ext cx="30283093" cy="213865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2" name="Title 1"/>
          <p:cNvSpPr>
            <a:spLocks noGrp="1"/>
          </p:cNvSpPr>
          <p:nvPr>
            <p:ph type="ctrTitle"/>
          </p:nvPr>
        </p:nvSpPr>
        <p:spPr>
          <a:xfrm rot="19140000">
            <a:off x="2705408" y="5395493"/>
            <a:ext cx="18702238" cy="3755093"/>
          </a:xfrm>
        </p:spPr>
        <p:txBody>
          <a:bodyPr bIns="29519" anchor="b"/>
          <a:lstStyle>
            <a:lvl1pPr>
              <a:defRPr sz="10300"/>
            </a:lvl1pPr>
          </a:lstStyle>
          <a:p>
            <a:r>
              <a:rPr lang="en-US" smtClean="0"/>
              <a:t>Click to edit Master title style</a:t>
            </a:r>
            <a:endParaRPr lang="en-US" dirty="0"/>
          </a:p>
        </p:txBody>
      </p:sp>
      <p:sp>
        <p:nvSpPr>
          <p:cNvPr id="3" name="Subtitle 2"/>
          <p:cNvSpPr>
            <a:spLocks noGrp="1"/>
          </p:cNvSpPr>
          <p:nvPr>
            <p:ph type="subTitle" idx="1"/>
          </p:nvPr>
        </p:nvSpPr>
        <p:spPr>
          <a:xfrm rot="19140000">
            <a:off x="4013775" y="7704483"/>
            <a:ext cx="21557948" cy="1026648"/>
          </a:xfrm>
        </p:spPr>
        <p:txBody>
          <a:bodyPr tIns="29519">
            <a:normAutofit/>
          </a:bodyPr>
          <a:lstStyle>
            <a:lvl1pPr marL="0" indent="0" algn="l">
              <a:buNone/>
              <a:defRPr kumimoji="0" lang="en-US" sz="4500" b="0" i="0" u="none" strike="noStrike" kern="1200" cap="all" spc="1291" normalizeH="0" baseline="0" noProof="0" dirty="0" smtClean="0">
                <a:ln>
                  <a:noFill/>
                </a:ln>
                <a:solidFill>
                  <a:schemeClr val="tx1"/>
                </a:solidFill>
                <a:effectLst/>
                <a:uLnTx/>
                <a:uFillTx/>
                <a:latin typeface="+mn-lt"/>
                <a:ea typeface="+mj-ea"/>
                <a:cs typeface="Tunga" pitchFamily="2"/>
              </a:defRPr>
            </a:lvl1pPr>
            <a:lvl2pPr marL="1475933" indent="0" algn="ctr">
              <a:buNone/>
              <a:defRPr>
                <a:solidFill>
                  <a:schemeClr val="tx1">
                    <a:tint val="75000"/>
                  </a:schemeClr>
                </a:solidFill>
              </a:defRPr>
            </a:lvl2pPr>
            <a:lvl3pPr marL="2951866" indent="0" algn="ctr">
              <a:buNone/>
              <a:defRPr>
                <a:solidFill>
                  <a:schemeClr val="tx1">
                    <a:tint val="75000"/>
                  </a:schemeClr>
                </a:solidFill>
              </a:defRPr>
            </a:lvl3pPr>
            <a:lvl4pPr marL="4427799" indent="0" algn="ctr">
              <a:buNone/>
              <a:defRPr>
                <a:solidFill>
                  <a:schemeClr val="tx1">
                    <a:tint val="75000"/>
                  </a:schemeClr>
                </a:solidFill>
              </a:defRPr>
            </a:lvl4pPr>
            <a:lvl5pPr marL="5903732" indent="0" algn="ctr">
              <a:buNone/>
              <a:defRPr>
                <a:solidFill>
                  <a:schemeClr val="tx1">
                    <a:tint val="75000"/>
                  </a:schemeClr>
                </a:solidFill>
              </a:defRPr>
            </a:lvl5pPr>
            <a:lvl6pPr marL="7379665" indent="0" algn="ctr">
              <a:buNone/>
              <a:defRPr>
                <a:solidFill>
                  <a:schemeClr val="tx1">
                    <a:tint val="75000"/>
                  </a:schemeClr>
                </a:solidFill>
              </a:defRPr>
            </a:lvl6pPr>
            <a:lvl7pPr marL="8855598" indent="0" algn="ctr">
              <a:buNone/>
              <a:defRPr>
                <a:solidFill>
                  <a:schemeClr val="tx1">
                    <a:tint val="75000"/>
                  </a:schemeClr>
                </a:solidFill>
              </a:defRPr>
            </a:lvl7pPr>
            <a:lvl8pPr marL="10331531" indent="0" algn="ctr">
              <a:buNone/>
              <a:defRPr>
                <a:solidFill>
                  <a:schemeClr val="tx1">
                    <a:tint val="75000"/>
                  </a:schemeClr>
                </a:solidFill>
              </a:defRPr>
            </a:lvl8pPr>
            <a:lvl9pPr marL="11807464" indent="0" algn="ctr">
              <a:buNone/>
              <a:defRPr>
                <a:solidFill>
                  <a:schemeClr val="tx1">
                    <a:tint val="75000"/>
                  </a:schemeClr>
                </a:solidFill>
              </a:defRPr>
            </a:lvl9pPr>
          </a:lstStyle>
          <a:p>
            <a:pPr marL="0" marR="0" lvl="0" indent="0" algn="l" defTabSz="2951866"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1D563BA-6BDC-498A-BAD9-1687FCE5C1DE}" type="datetimeFigureOut">
              <a:rPr lang="en-GB" smtClean="0"/>
              <a:t>24/08/2020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D563BA-6BDC-498A-BAD9-1687FCE5C1DE}" type="datetimeFigureOut">
              <a:rPr lang="en-GB" smtClean="0"/>
              <a:t>24/08/2020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7880" y="-2883"/>
            <a:ext cx="30283093" cy="213865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7" name="Right Triangle 6"/>
          <p:cNvSpPr/>
          <p:nvPr/>
        </p:nvSpPr>
        <p:spPr>
          <a:xfrm>
            <a:off x="2" y="8256455"/>
            <a:ext cx="11826255" cy="1312717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2" name="Title 1"/>
          <p:cNvSpPr>
            <a:spLocks noGrp="1"/>
          </p:cNvSpPr>
          <p:nvPr>
            <p:ph type="title"/>
          </p:nvPr>
        </p:nvSpPr>
        <p:spPr>
          <a:xfrm rot="19140000">
            <a:off x="2712979" y="5384064"/>
            <a:ext cx="18710082" cy="3765080"/>
          </a:xfrm>
        </p:spPr>
        <p:txBody>
          <a:bodyPr bIns="29519" anchor="b"/>
          <a:lstStyle>
            <a:lvl1pPr algn="l">
              <a:defRPr kumimoji="0" lang="en-US" sz="103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2951866"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4026603" y="7696309"/>
            <a:ext cx="21555952" cy="1026414"/>
          </a:xfrm>
        </p:spPr>
        <p:txBody>
          <a:bodyPr anchor="t">
            <a:normAutofit/>
          </a:bodyPr>
          <a:lstStyle>
            <a:lvl1pPr marL="0" indent="0">
              <a:buNone/>
              <a:defRPr kumimoji="0" lang="en-US" sz="4500" b="0" i="0" u="none" strike="noStrike" kern="1200" cap="all" spc="1291" normalizeH="0" baseline="0" noProof="0" dirty="0" smtClean="0">
                <a:ln>
                  <a:noFill/>
                </a:ln>
                <a:solidFill>
                  <a:schemeClr val="tx1"/>
                </a:solidFill>
                <a:effectLst/>
                <a:uLnTx/>
                <a:uFillTx/>
                <a:latin typeface="+mn-lt"/>
                <a:ea typeface="+mj-ea"/>
                <a:cs typeface="Tunga" pitchFamily="2"/>
              </a:defRPr>
            </a:lvl1pPr>
            <a:lvl2pPr marL="1475933" indent="0">
              <a:buNone/>
              <a:defRPr sz="5800">
                <a:solidFill>
                  <a:schemeClr val="tx1">
                    <a:tint val="75000"/>
                  </a:schemeClr>
                </a:solidFill>
              </a:defRPr>
            </a:lvl2pPr>
            <a:lvl3pPr marL="2951866" indent="0">
              <a:buNone/>
              <a:defRPr sz="5200">
                <a:solidFill>
                  <a:schemeClr val="tx1">
                    <a:tint val="75000"/>
                  </a:schemeClr>
                </a:solidFill>
              </a:defRPr>
            </a:lvl3pPr>
            <a:lvl4pPr marL="4427799" indent="0">
              <a:buNone/>
              <a:defRPr sz="4500">
                <a:solidFill>
                  <a:schemeClr val="tx1">
                    <a:tint val="75000"/>
                  </a:schemeClr>
                </a:solidFill>
              </a:defRPr>
            </a:lvl4pPr>
            <a:lvl5pPr marL="5903732" indent="0">
              <a:buNone/>
              <a:defRPr sz="4500">
                <a:solidFill>
                  <a:schemeClr val="tx1">
                    <a:tint val="75000"/>
                  </a:schemeClr>
                </a:solidFill>
              </a:defRPr>
            </a:lvl5pPr>
            <a:lvl6pPr marL="7379665" indent="0">
              <a:buNone/>
              <a:defRPr sz="4500">
                <a:solidFill>
                  <a:schemeClr val="tx1">
                    <a:tint val="75000"/>
                  </a:schemeClr>
                </a:solidFill>
              </a:defRPr>
            </a:lvl6pPr>
            <a:lvl7pPr marL="8855598" indent="0">
              <a:buNone/>
              <a:defRPr sz="4500">
                <a:solidFill>
                  <a:schemeClr val="tx1">
                    <a:tint val="75000"/>
                  </a:schemeClr>
                </a:solidFill>
              </a:defRPr>
            </a:lvl7pPr>
            <a:lvl8pPr marL="10331531" indent="0">
              <a:buNone/>
              <a:defRPr sz="4500">
                <a:solidFill>
                  <a:schemeClr val="tx1">
                    <a:tint val="75000"/>
                  </a:schemeClr>
                </a:solidFill>
              </a:defRPr>
            </a:lvl8pPr>
            <a:lvl9pPr marL="11807464" indent="0">
              <a:buNone/>
              <a:defRPr sz="4500">
                <a:solidFill>
                  <a:schemeClr val="tx1">
                    <a:tint val="75000"/>
                  </a:schemeClr>
                </a:solidFill>
              </a:defRPr>
            </a:lvl9pPr>
          </a:lstStyle>
          <a:p>
            <a:pPr marL="0" marR="0" lvl="0" indent="0" algn="l" defTabSz="2951866"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01D563BA-6BDC-498A-BAD9-1687FCE5C1DE}" type="datetimeFigureOut">
              <a:rPr lang="en-GB" smtClean="0"/>
              <a:t>24/08/2020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724769" y="3421380"/>
            <a:ext cx="10596325" cy="11575669"/>
          </a:xfrm>
        </p:spPr>
        <p:txBody>
          <a:bodyPr/>
          <a:lstStyle>
            <a:lvl1pPr>
              <a:defRPr sz="9000"/>
            </a:lvl1pPr>
            <a:lvl2pPr>
              <a:defRPr sz="77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15561459" y="3421380"/>
            <a:ext cx="10596325" cy="11575669"/>
          </a:xfrm>
        </p:spPr>
        <p:txBody>
          <a:bodyPr/>
          <a:lstStyle>
            <a:lvl1pPr>
              <a:defRPr sz="9000"/>
            </a:lvl1pPr>
            <a:lvl2pPr>
              <a:defRPr sz="77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1D563BA-6BDC-498A-BAD9-1687FCE5C1DE}" type="datetimeFigureOut">
              <a:rPr lang="en-GB" smtClean="0"/>
              <a:t>24/08/2020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02EC4-2723-4FB6-95E2-8494E92EE078}"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2724769" y="3421380"/>
            <a:ext cx="10596325" cy="1710690"/>
          </a:xfrm>
        </p:spPr>
        <p:txBody>
          <a:bodyPr anchor="b">
            <a:normAutofit/>
          </a:bodyPr>
          <a:lstStyle>
            <a:lvl1pPr marL="0" indent="0">
              <a:buNone/>
              <a:defRPr lang="en-US" sz="4500" b="0" kern="1200" cap="all" spc="1291" baseline="0" dirty="0" smtClean="0">
                <a:solidFill>
                  <a:schemeClr val="tx1"/>
                </a:solidFill>
                <a:latin typeface="+mn-lt"/>
                <a:ea typeface="+mj-ea"/>
                <a:cs typeface="Tunga" pitchFamily="2"/>
              </a:defRPr>
            </a:lvl1pPr>
            <a:lvl2pPr marL="1475933" indent="0">
              <a:buNone/>
              <a:defRPr sz="6500" b="1"/>
            </a:lvl2pPr>
            <a:lvl3pPr marL="2951866" indent="0">
              <a:buNone/>
              <a:defRPr sz="5800" b="1"/>
            </a:lvl3pPr>
            <a:lvl4pPr marL="4427799" indent="0">
              <a:buNone/>
              <a:defRPr sz="5200" b="1"/>
            </a:lvl4pPr>
            <a:lvl5pPr marL="5903732" indent="0">
              <a:buNone/>
              <a:defRPr sz="5200" b="1"/>
            </a:lvl5pPr>
            <a:lvl6pPr marL="7379665" indent="0">
              <a:buNone/>
              <a:defRPr sz="5200" b="1"/>
            </a:lvl6pPr>
            <a:lvl7pPr marL="8855598" indent="0">
              <a:buNone/>
              <a:defRPr sz="5200" b="1"/>
            </a:lvl7pPr>
            <a:lvl8pPr marL="10331531" indent="0">
              <a:buNone/>
              <a:defRPr sz="5200" b="1"/>
            </a:lvl8pPr>
            <a:lvl9pPr marL="11807464" indent="0">
              <a:buNone/>
              <a:defRPr sz="5200" b="1"/>
            </a:lvl9pPr>
          </a:lstStyle>
          <a:p>
            <a:pPr marL="0" lvl="0" indent="0" algn="l" defTabSz="2951866"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2712154" y="5306457"/>
            <a:ext cx="10596325" cy="9693910"/>
          </a:xfrm>
        </p:spPr>
        <p:txBody>
          <a:bodyPr/>
          <a:lstStyle>
            <a:lvl1pPr>
              <a:defRPr sz="77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15561459" y="3421380"/>
            <a:ext cx="10596325" cy="1710690"/>
          </a:xfrm>
        </p:spPr>
        <p:txBody>
          <a:bodyPr anchor="b">
            <a:normAutofit/>
          </a:bodyPr>
          <a:lstStyle>
            <a:lvl1pPr marL="0" indent="0">
              <a:buNone/>
              <a:defRPr lang="en-US" sz="4500" b="0" kern="1200" cap="all" spc="1291" baseline="0" dirty="0" smtClean="0">
                <a:solidFill>
                  <a:schemeClr val="tx1"/>
                </a:solidFill>
                <a:latin typeface="+mn-lt"/>
                <a:ea typeface="+mj-ea"/>
                <a:cs typeface="Tunga" pitchFamily="2"/>
              </a:defRPr>
            </a:lvl1pPr>
            <a:lvl2pPr marL="1475933" indent="0">
              <a:buNone/>
              <a:defRPr sz="6500" b="1"/>
            </a:lvl2pPr>
            <a:lvl3pPr marL="2951866" indent="0">
              <a:buNone/>
              <a:defRPr sz="5800" b="1"/>
            </a:lvl3pPr>
            <a:lvl4pPr marL="4427799" indent="0">
              <a:buNone/>
              <a:defRPr sz="5200" b="1"/>
            </a:lvl4pPr>
            <a:lvl5pPr marL="5903732" indent="0">
              <a:buNone/>
              <a:defRPr sz="5200" b="1"/>
            </a:lvl5pPr>
            <a:lvl6pPr marL="7379665" indent="0">
              <a:buNone/>
              <a:defRPr sz="5200" b="1"/>
            </a:lvl6pPr>
            <a:lvl7pPr marL="8855598" indent="0">
              <a:buNone/>
              <a:defRPr sz="5200" b="1"/>
            </a:lvl7pPr>
            <a:lvl8pPr marL="10331531" indent="0">
              <a:buNone/>
              <a:defRPr sz="5200" b="1"/>
            </a:lvl8pPr>
            <a:lvl9pPr marL="11807464" indent="0">
              <a:buNone/>
              <a:defRPr sz="5200" b="1"/>
            </a:lvl9pPr>
          </a:lstStyle>
          <a:p>
            <a:pPr marL="0" lvl="0" indent="0" algn="l" defTabSz="2951866"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15561459" y="5306457"/>
            <a:ext cx="10596325" cy="9693910"/>
          </a:xfrm>
        </p:spPr>
        <p:txBody>
          <a:bodyPr/>
          <a:lstStyle>
            <a:lvl1pPr>
              <a:defRPr sz="77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1D563BA-6BDC-498A-BAD9-1687FCE5C1DE}" type="datetimeFigureOut">
              <a:rPr lang="en-GB" smtClean="0"/>
              <a:t>24/08/2020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1D563BA-6BDC-498A-BAD9-1687FCE5C1DE}" type="datetimeFigureOut">
              <a:rPr lang="en-GB" smtClean="0"/>
              <a:t>24/08/2020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D563BA-6BDC-498A-BAD9-1687FCE5C1DE}" type="datetimeFigureOut">
              <a:rPr lang="en-GB" smtClean="0"/>
              <a:t>24/08/2020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2" y="8256455"/>
            <a:ext cx="11826255" cy="1312717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18" name="Right Triangle 17"/>
          <p:cNvSpPr/>
          <p:nvPr/>
        </p:nvSpPr>
        <p:spPr>
          <a:xfrm rot="5400000">
            <a:off x="2096316" y="-2096310"/>
            <a:ext cx="21383625" cy="2557625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marL="0" algn="ctr" defTabSz="2951866" rtl="0" eaLnBrk="1" latinLnBrk="0" hangingPunct="1"/>
            <a:endParaRPr lang="en-US" sz="5800" kern="1200">
              <a:solidFill>
                <a:schemeClr val="lt1"/>
              </a:solidFill>
              <a:latin typeface="+mn-lt"/>
              <a:ea typeface="+mn-ea"/>
              <a:cs typeface="+mn-cs"/>
            </a:endParaRPr>
          </a:p>
        </p:txBody>
      </p:sp>
      <p:sp>
        <p:nvSpPr>
          <p:cNvPr id="2" name="Title 1"/>
          <p:cNvSpPr>
            <a:spLocks noGrp="1"/>
          </p:cNvSpPr>
          <p:nvPr>
            <p:ph type="title"/>
          </p:nvPr>
        </p:nvSpPr>
        <p:spPr>
          <a:xfrm rot="19140000">
            <a:off x="2598854" y="4914378"/>
            <a:ext cx="17256871" cy="3396894"/>
          </a:xfrm>
        </p:spPr>
        <p:txBody>
          <a:bodyPr bIns="0" anchor="b"/>
          <a:lstStyle>
            <a:lvl1pPr algn="l">
              <a:defRPr kumimoji="0" lang="en-US" sz="90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2951866"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15725472" y="8165915"/>
            <a:ext cx="12607318" cy="10366559"/>
          </a:xfrm>
        </p:spPr>
        <p:txBody>
          <a:bodyPr/>
          <a:lstStyle>
            <a:lvl1pPr>
              <a:defRPr sz="10300"/>
            </a:lvl1pPr>
            <a:lvl2pPr>
              <a:defRPr sz="9000"/>
            </a:lvl2pPr>
            <a:lvl3pPr>
              <a:defRPr sz="7700"/>
            </a:lvl3pPr>
            <a:lvl4pPr>
              <a:defRPr sz="6500"/>
            </a:lvl4pPr>
            <a:lvl5pPr>
              <a:defRPr sz="6500"/>
            </a:lvl5pPr>
            <a:lvl6pPr>
              <a:defRPr sz="6500"/>
            </a:lvl6pPr>
            <a:lvl7pPr>
              <a:defRPr sz="6500"/>
            </a:lvl7pPr>
            <a:lvl8pPr>
              <a:defRPr sz="6500"/>
            </a:lvl8pPr>
            <a:lvl9pPr>
              <a:defRPr sz="6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4297444" y="7026179"/>
            <a:ext cx="19186089" cy="1943528"/>
          </a:xfrm>
        </p:spPr>
        <p:txBody>
          <a:bodyPr>
            <a:normAutofit/>
          </a:bodyPr>
          <a:lstStyle>
            <a:lvl1pPr marL="0" indent="0">
              <a:buNone/>
              <a:defRPr lang="en-US" sz="4500" b="1" kern="1200" dirty="0" smtClean="0">
                <a:solidFill>
                  <a:srgbClr val="FFFFFF"/>
                </a:solidFill>
                <a:latin typeface="+mn-lt"/>
                <a:ea typeface="+mn-ea"/>
                <a:cs typeface="+mn-cs"/>
              </a:defRPr>
            </a:lvl1pPr>
            <a:lvl2pPr marL="1475933" indent="0">
              <a:buNone/>
              <a:defRPr sz="3900"/>
            </a:lvl2pPr>
            <a:lvl3pPr marL="2951866" indent="0">
              <a:buNone/>
              <a:defRPr sz="3200"/>
            </a:lvl3pPr>
            <a:lvl4pPr marL="4427799" indent="0">
              <a:buNone/>
              <a:defRPr sz="2900"/>
            </a:lvl4pPr>
            <a:lvl5pPr marL="5903732" indent="0">
              <a:buNone/>
              <a:defRPr sz="2900"/>
            </a:lvl5pPr>
            <a:lvl6pPr marL="7379665" indent="0">
              <a:buNone/>
              <a:defRPr sz="2900"/>
            </a:lvl6pPr>
            <a:lvl7pPr marL="8855598" indent="0">
              <a:buNone/>
              <a:defRPr sz="2900"/>
            </a:lvl7pPr>
            <a:lvl8pPr marL="10331531" indent="0">
              <a:buNone/>
              <a:defRPr sz="2900"/>
            </a:lvl8pPr>
            <a:lvl9pPr marL="11807464" indent="0">
              <a:buNone/>
              <a:defRPr sz="2900"/>
            </a:lvl9pPr>
          </a:lstStyle>
          <a:p>
            <a:pPr marL="0" marR="0" lvl="0" indent="0" algn="l" defTabSz="2951866" rtl="0" eaLnBrk="1" fontAlgn="auto" latinLnBrk="0" hangingPunct="1">
              <a:lnSpc>
                <a:spcPct val="100000"/>
              </a:lnSpc>
              <a:spcBef>
                <a:spcPts val="968"/>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01D563BA-6BDC-498A-BAD9-1687FCE5C1DE}" type="datetimeFigureOut">
              <a:rPr lang="en-GB" smtClean="0"/>
              <a:t>24/08/2020</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D6202EC4-2723-4FB6-95E2-8494E92EE07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6717315" y="0"/>
            <a:ext cx="23557900" cy="21383625"/>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590373" anchor="ctr"/>
          <a:lstStyle>
            <a:lvl1pPr algn="r">
              <a:defRPr/>
            </a:lvl1pPr>
          </a:lstStyle>
          <a:p>
            <a:r>
              <a:rPr lang="en-US" smtClean="0"/>
              <a:t>Click icon to add picture</a:t>
            </a:r>
            <a:endParaRPr lang="en-US" dirty="0"/>
          </a:p>
        </p:txBody>
      </p:sp>
      <p:sp>
        <p:nvSpPr>
          <p:cNvPr id="9" name="Right Triangle 8"/>
          <p:cNvSpPr/>
          <p:nvPr/>
        </p:nvSpPr>
        <p:spPr>
          <a:xfrm>
            <a:off x="2" y="8256455"/>
            <a:ext cx="11826255" cy="1312717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10" name="Freeform 9"/>
          <p:cNvSpPr/>
          <p:nvPr/>
        </p:nvSpPr>
        <p:spPr>
          <a:xfrm>
            <a:off x="2" y="15740724"/>
            <a:ext cx="11826255" cy="5642901"/>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2" name="Title 1"/>
          <p:cNvSpPr>
            <a:spLocks noGrp="1"/>
          </p:cNvSpPr>
          <p:nvPr>
            <p:ph type="title"/>
          </p:nvPr>
        </p:nvSpPr>
        <p:spPr>
          <a:xfrm rot="19140000">
            <a:off x="2222291" y="5355263"/>
            <a:ext cx="18165128" cy="2704739"/>
          </a:xfrm>
        </p:spPr>
        <p:txBody>
          <a:bodyPr anchor="b"/>
          <a:lstStyle>
            <a:lvl1pPr algn="l">
              <a:defRPr sz="90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3785989" y="6799010"/>
            <a:ext cx="20185280" cy="2309432"/>
          </a:xfrm>
        </p:spPr>
        <p:txBody>
          <a:bodyPr/>
          <a:lstStyle>
            <a:lvl1pPr marL="0" indent="0">
              <a:buNone/>
              <a:defRPr sz="4500">
                <a:solidFill>
                  <a:schemeClr val="tx2"/>
                </a:solidFill>
              </a:defRPr>
            </a:lvl1pPr>
            <a:lvl2pPr marL="1475933" indent="0">
              <a:buNone/>
              <a:defRPr sz="3900"/>
            </a:lvl2pPr>
            <a:lvl3pPr marL="2951866" indent="0">
              <a:buNone/>
              <a:defRPr sz="3200"/>
            </a:lvl3pPr>
            <a:lvl4pPr marL="4427799" indent="0">
              <a:buNone/>
              <a:defRPr sz="2900"/>
            </a:lvl4pPr>
            <a:lvl5pPr marL="5903732" indent="0">
              <a:buNone/>
              <a:defRPr sz="2900"/>
            </a:lvl5pPr>
            <a:lvl6pPr marL="7379665" indent="0">
              <a:buNone/>
              <a:defRPr sz="2900"/>
            </a:lvl6pPr>
            <a:lvl7pPr marL="8855598" indent="0">
              <a:buNone/>
              <a:defRPr sz="2900"/>
            </a:lvl7pPr>
            <a:lvl8pPr marL="10331531" indent="0">
              <a:buNone/>
              <a:defRPr sz="2900"/>
            </a:lvl8pPr>
            <a:lvl9pPr marL="11807464" indent="0">
              <a:buNone/>
              <a:defRPr sz="2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D563BA-6BDC-498A-BAD9-1687FCE5C1DE}" type="datetimeFigureOut">
              <a:rPr lang="en-GB" smtClean="0"/>
              <a:t>24/08/2020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1D563BA-6BDC-498A-BAD9-1687FCE5C1DE}" type="datetimeFigureOut">
              <a:rPr lang="en-GB" smtClean="0"/>
              <a:t>24/08/2020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949529" y="856339"/>
            <a:ext cx="6811923" cy="1458739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513761" y="856339"/>
            <a:ext cx="19931182" cy="1458739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1D563BA-6BDC-498A-BAD9-1687FCE5C1DE}" type="datetimeFigureOut">
              <a:rPr lang="en-GB" smtClean="0"/>
              <a:t>24/08/2020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7885" y="15748154"/>
            <a:ext cx="11834142" cy="5635474"/>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8" name="Freeform 7"/>
          <p:cNvSpPr/>
          <p:nvPr/>
        </p:nvSpPr>
        <p:spPr>
          <a:xfrm>
            <a:off x="-7880" y="15750211"/>
            <a:ext cx="30283093" cy="563341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2" name="Title Placeholder 1"/>
          <p:cNvSpPr>
            <a:spLocks noGrp="1"/>
          </p:cNvSpPr>
          <p:nvPr>
            <p:ph type="title"/>
          </p:nvPr>
        </p:nvSpPr>
        <p:spPr>
          <a:xfrm>
            <a:off x="2724769" y="1140460"/>
            <a:ext cx="24901363" cy="1710690"/>
          </a:xfrm>
          <a:prstGeom prst="rect">
            <a:avLst/>
          </a:prstGeom>
        </p:spPr>
        <p:txBody>
          <a:bodyPr vert="horz" lIns="295187" tIns="147593" rIns="295187" bIns="147593"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2724769" y="3431821"/>
            <a:ext cx="24901363" cy="11162168"/>
          </a:xfrm>
          <a:prstGeom prst="rect">
            <a:avLst/>
          </a:prstGeom>
        </p:spPr>
        <p:txBody>
          <a:bodyPr vert="horz" lIns="295187" tIns="147593" rIns="295187" bIns="14759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666055" y="18304383"/>
            <a:ext cx="7205501" cy="627253"/>
          </a:xfrm>
          <a:prstGeom prst="rect">
            <a:avLst/>
          </a:prstGeom>
        </p:spPr>
        <p:txBody>
          <a:bodyPr vert="horz" lIns="295187" tIns="147593" rIns="295187" bIns="147593" rtlCol="0" anchor="ctr"/>
          <a:lstStyle>
            <a:lvl1pPr algn="l">
              <a:defRPr sz="3900">
                <a:solidFill>
                  <a:srgbClr val="FFFFFF"/>
                </a:solidFill>
              </a:defRPr>
            </a:lvl1pPr>
          </a:lstStyle>
          <a:p>
            <a:fld id="{01D563BA-6BDC-498A-BAD9-1687FCE5C1DE}" type="datetimeFigureOut">
              <a:rPr lang="en-GB" smtClean="0"/>
              <a:t>24/08/2020</a:t>
            </a:fld>
            <a:endParaRPr lang="en-GB"/>
          </a:p>
        </p:txBody>
      </p:sp>
      <p:sp>
        <p:nvSpPr>
          <p:cNvPr id="5" name="Footer Placeholder 4"/>
          <p:cNvSpPr>
            <a:spLocks noGrp="1"/>
          </p:cNvSpPr>
          <p:nvPr>
            <p:ph type="ftr" sz="quarter" idx="3"/>
          </p:nvPr>
        </p:nvSpPr>
        <p:spPr>
          <a:xfrm>
            <a:off x="11646269" y="19597360"/>
            <a:ext cx="15642193" cy="855345"/>
          </a:xfrm>
          <a:prstGeom prst="rect">
            <a:avLst/>
          </a:prstGeom>
        </p:spPr>
        <p:txBody>
          <a:bodyPr vert="horz" lIns="295187" tIns="147593" rIns="295187" bIns="147593" rtlCol="0" anchor="ctr"/>
          <a:lstStyle>
            <a:lvl1pPr algn="r">
              <a:defRPr sz="3200" cap="all" spc="646" baseline="0">
                <a:solidFill>
                  <a:srgbClr val="FFFFFF"/>
                </a:solidFill>
              </a:defRPr>
            </a:lvl1pPr>
          </a:lstStyle>
          <a:p>
            <a:endParaRPr lang="en-GB"/>
          </a:p>
        </p:txBody>
      </p:sp>
      <p:sp>
        <p:nvSpPr>
          <p:cNvPr id="6" name="Slide Number Placeholder 5"/>
          <p:cNvSpPr>
            <a:spLocks noGrp="1"/>
          </p:cNvSpPr>
          <p:nvPr>
            <p:ph type="sldNum" sz="quarter" idx="4"/>
          </p:nvPr>
        </p:nvSpPr>
        <p:spPr>
          <a:xfrm>
            <a:off x="27815312" y="19240966"/>
            <a:ext cx="1665137" cy="1568133"/>
          </a:xfrm>
          <a:prstGeom prst="ellipse">
            <a:avLst/>
          </a:prstGeom>
          <a:ln w="19050">
            <a:solidFill>
              <a:srgbClr val="FFFFFF"/>
            </a:solidFill>
          </a:ln>
        </p:spPr>
        <p:txBody>
          <a:bodyPr vert="horz" lIns="29519" tIns="29519" rIns="29519" bIns="29519" rtlCol="0" anchor="ctr">
            <a:normAutofit/>
          </a:bodyPr>
          <a:lstStyle>
            <a:lvl1pPr algn="ctr">
              <a:defRPr sz="5300">
                <a:solidFill>
                  <a:srgbClr val="FFFFFF"/>
                </a:solidFill>
              </a:defRPr>
            </a:lvl1pPr>
          </a:lstStyle>
          <a:p>
            <a:fld id="{D6202EC4-2723-4FB6-95E2-8494E92EE07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2951866" rtl="0" eaLnBrk="1" latinLnBrk="0" hangingPunct="1">
        <a:spcBef>
          <a:spcPct val="0"/>
        </a:spcBef>
        <a:buNone/>
        <a:defRPr sz="9000" kern="1200" cap="all" baseline="0">
          <a:solidFill>
            <a:schemeClr val="tx1"/>
          </a:solidFill>
          <a:latin typeface="+mj-lt"/>
          <a:ea typeface="+mj-ea"/>
          <a:cs typeface="+mj-cs"/>
        </a:defRPr>
      </a:lvl1pPr>
    </p:titleStyle>
    <p:bodyStyle>
      <a:lvl1pPr marL="1106950" indent="-1106950" algn="l" defTabSz="2951866" rtl="0" eaLnBrk="1" latinLnBrk="0" hangingPunct="1">
        <a:spcBef>
          <a:spcPts val="2583"/>
        </a:spcBef>
        <a:buFont typeface="Arial" pitchFamily="34" charset="0"/>
        <a:buNone/>
        <a:defRPr sz="5200" b="1" kern="1200">
          <a:solidFill>
            <a:schemeClr val="tx1"/>
          </a:solidFill>
          <a:latin typeface="+mn-lt"/>
          <a:ea typeface="+mn-ea"/>
          <a:cs typeface="+mn-cs"/>
        </a:defRPr>
      </a:lvl1pPr>
      <a:lvl2pPr marL="560855" indent="-560855" algn="l" defTabSz="2951866" rtl="0" eaLnBrk="1" latinLnBrk="0" hangingPunct="1">
        <a:spcBef>
          <a:spcPts val="968"/>
        </a:spcBef>
        <a:buClr>
          <a:schemeClr val="accent2"/>
        </a:buClr>
        <a:buFont typeface="Wingdings" pitchFamily="2" charset="2"/>
        <a:buChar char="§"/>
        <a:defRPr sz="5200" kern="1200">
          <a:solidFill>
            <a:schemeClr val="tx1"/>
          </a:solidFill>
          <a:latin typeface="+mn-lt"/>
          <a:ea typeface="+mn-ea"/>
          <a:cs typeface="+mn-cs"/>
        </a:defRPr>
      </a:lvl2pPr>
      <a:lvl3pPr marL="1298821" indent="-531336" algn="l" defTabSz="2951866" rtl="0" eaLnBrk="1" latinLnBrk="0" hangingPunct="1">
        <a:spcBef>
          <a:spcPts val="968"/>
        </a:spcBef>
        <a:buClr>
          <a:schemeClr val="accent2"/>
        </a:buClr>
        <a:buFont typeface="Wingdings" pitchFamily="2" charset="2"/>
        <a:buChar char="§"/>
        <a:defRPr sz="5200" kern="1200">
          <a:solidFill>
            <a:schemeClr val="tx1"/>
          </a:solidFill>
          <a:latin typeface="+mn-lt"/>
          <a:ea typeface="+mn-ea"/>
          <a:cs typeface="+mn-cs"/>
        </a:defRPr>
      </a:lvl3pPr>
      <a:lvl4pPr marL="2036788" indent="-531336" algn="l" defTabSz="2951866" rtl="0" eaLnBrk="1" latinLnBrk="0" hangingPunct="1">
        <a:spcBef>
          <a:spcPts val="968"/>
        </a:spcBef>
        <a:buClr>
          <a:schemeClr val="accent2"/>
        </a:buClr>
        <a:buFont typeface="Wingdings" pitchFamily="2" charset="2"/>
        <a:buChar char="§"/>
        <a:defRPr sz="5200" kern="1200">
          <a:solidFill>
            <a:schemeClr val="tx1"/>
          </a:solidFill>
          <a:latin typeface="+mn-lt"/>
          <a:ea typeface="+mn-ea"/>
          <a:cs typeface="+mn-cs"/>
        </a:defRPr>
      </a:lvl4pPr>
      <a:lvl5pPr marL="2774754" indent="-560855" algn="l" defTabSz="2951866" rtl="0" eaLnBrk="1" latinLnBrk="0" hangingPunct="1">
        <a:spcBef>
          <a:spcPts val="968"/>
        </a:spcBef>
        <a:buClr>
          <a:schemeClr val="accent2"/>
        </a:buClr>
        <a:buFont typeface="Wingdings" pitchFamily="2" charset="2"/>
        <a:buChar char="§"/>
        <a:defRPr sz="5200" kern="1200">
          <a:solidFill>
            <a:schemeClr val="tx1"/>
          </a:solidFill>
          <a:latin typeface="+mn-lt"/>
          <a:ea typeface="+mn-ea"/>
          <a:cs typeface="+mn-cs"/>
        </a:defRPr>
      </a:lvl5pPr>
      <a:lvl6pPr marL="3542239" indent="-560855" algn="l" defTabSz="2951866" rtl="0" eaLnBrk="1" latinLnBrk="0" hangingPunct="1">
        <a:spcBef>
          <a:spcPts val="968"/>
        </a:spcBef>
        <a:buClr>
          <a:schemeClr val="accent2"/>
        </a:buClr>
        <a:buFont typeface="Wingdings" pitchFamily="2" charset="2"/>
        <a:buChar char="§"/>
        <a:defRPr sz="4500" kern="1200">
          <a:solidFill>
            <a:schemeClr val="tx1"/>
          </a:solidFill>
          <a:latin typeface="+mn-lt"/>
          <a:ea typeface="+mn-ea"/>
          <a:cs typeface="+mn-cs"/>
        </a:defRPr>
      </a:lvl6pPr>
      <a:lvl7pPr marL="4368762" indent="-531336" algn="l" defTabSz="2951866" rtl="0" eaLnBrk="1" latinLnBrk="0" hangingPunct="1">
        <a:spcBef>
          <a:spcPts val="968"/>
        </a:spcBef>
        <a:buClr>
          <a:schemeClr val="accent2"/>
        </a:buClr>
        <a:buFont typeface="Wingdings" pitchFamily="2" charset="2"/>
        <a:buChar char="§"/>
        <a:defRPr sz="4500" kern="1200">
          <a:solidFill>
            <a:schemeClr val="tx1"/>
          </a:solidFill>
          <a:latin typeface="+mn-lt"/>
          <a:ea typeface="+mn-ea"/>
          <a:cs typeface="+mn-cs"/>
        </a:defRPr>
      </a:lvl7pPr>
      <a:lvl8pPr marL="5106728" indent="-531336" algn="l" defTabSz="2951866" rtl="0" eaLnBrk="1" latinLnBrk="0" hangingPunct="1">
        <a:spcBef>
          <a:spcPts val="968"/>
        </a:spcBef>
        <a:buClr>
          <a:schemeClr val="accent2"/>
        </a:buClr>
        <a:buFont typeface="Wingdings" pitchFamily="2" charset="2"/>
        <a:buChar char="§"/>
        <a:defRPr sz="4500" kern="1200">
          <a:solidFill>
            <a:schemeClr val="tx1"/>
          </a:solidFill>
          <a:latin typeface="+mn-lt"/>
          <a:ea typeface="+mn-ea"/>
          <a:cs typeface="+mn-cs"/>
        </a:defRPr>
      </a:lvl8pPr>
      <a:lvl9pPr marL="5785658" indent="-531336" algn="l" defTabSz="2951866" rtl="0" eaLnBrk="1" latinLnBrk="0" hangingPunct="1">
        <a:spcBef>
          <a:spcPts val="968"/>
        </a:spcBef>
        <a:buClr>
          <a:schemeClr val="accent2"/>
        </a:buClr>
        <a:buFont typeface="Wingdings" pitchFamily="2" charset="2"/>
        <a:buChar char="§"/>
        <a:defRPr sz="4500" kern="1200">
          <a:solidFill>
            <a:schemeClr val="tx1"/>
          </a:solidFill>
          <a:latin typeface="+mn-lt"/>
          <a:ea typeface="+mn-ea"/>
          <a:cs typeface="+mn-cs"/>
        </a:defRPr>
      </a:lvl9pPr>
    </p:bodyStyle>
    <p:otherStyle>
      <a:defPPr>
        <a:defRPr lang="en-US"/>
      </a:defPPr>
      <a:lvl1pPr marL="0" algn="l" defTabSz="2951866" rtl="0" eaLnBrk="1" latinLnBrk="0" hangingPunct="1">
        <a:defRPr sz="5800" kern="1200">
          <a:solidFill>
            <a:schemeClr val="tx1"/>
          </a:solidFill>
          <a:latin typeface="+mn-lt"/>
          <a:ea typeface="+mn-ea"/>
          <a:cs typeface="+mn-cs"/>
        </a:defRPr>
      </a:lvl1pPr>
      <a:lvl2pPr marL="1475933" algn="l" defTabSz="2951866" rtl="0" eaLnBrk="1" latinLnBrk="0" hangingPunct="1">
        <a:defRPr sz="5800" kern="1200">
          <a:solidFill>
            <a:schemeClr val="tx1"/>
          </a:solidFill>
          <a:latin typeface="+mn-lt"/>
          <a:ea typeface="+mn-ea"/>
          <a:cs typeface="+mn-cs"/>
        </a:defRPr>
      </a:lvl2pPr>
      <a:lvl3pPr marL="2951866" algn="l" defTabSz="2951866" rtl="0" eaLnBrk="1" latinLnBrk="0" hangingPunct="1">
        <a:defRPr sz="5800" kern="1200">
          <a:solidFill>
            <a:schemeClr val="tx1"/>
          </a:solidFill>
          <a:latin typeface="+mn-lt"/>
          <a:ea typeface="+mn-ea"/>
          <a:cs typeface="+mn-cs"/>
        </a:defRPr>
      </a:lvl3pPr>
      <a:lvl4pPr marL="4427799" algn="l" defTabSz="2951866" rtl="0" eaLnBrk="1" latinLnBrk="0" hangingPunct="1">
        <a:defRPr sz="5800" kern="1200">
          <a:solidFill>
            <a:schemeClr val="tx1"/>
          </a:solidFill>
          <a:latin typeface="+mn-lt"/>
          <a:ea typeface="+mn-ea"/>
          <a:cs typeface="+mn-cs"/>
        </a:defRPr>
      </a:lvl4pPr>
      <a:lvl5pPr marL="5903732" algn="l" defTabSz="2951866" rtl="0" eaLnBrk="1" latinLnBrk="0" hangingPunct="1">
        <a:defRPr sz="5800" kern="1200">
          <a:solidFill>
            <a:schemeClr val="tx1"/>
          </a:solidFill>
          <a:latin typeface="+mn-lt"/>
          <a:ea typeface="+mn-ea"/>
          <a:cs typeface="+mn-cs"/>
        </a:defRPr>
      </a:lvl5pPr>
      <a:lvl6pPr marL="7379665" algn="l" defTabSz="2951866" rtl="0" eaLnBrk="1" latinLnBrk="0" hangingPunct="1">
        <a:defRPr sz="5800" kern="1200">
          <a:solidFill>
            <a:schemeClr val="tx1"/>
          </a:solidFill>
          <a:latin typeface="+mn-lt"/>
          <a:ea typeface="+mn-ea"/>
          <a:cs typeface="+mn-cs"/>
        </a:defRPr>
      </a:lvl6pPr>
      <a:lvl7pPr marL="8855598" algn="l" defTabSz="2951866" rtl="0" eaLnBrk="1" latinLnBrk="0" hangingPunct="1">
        <a:defRPr sz="5800" kern="1200">
          <a:solidFill>
            <a:schemeClr val="tx1"/>
          </a:solidFill>
          <a:latin typeface="+mn-lt"/>
          <a:ea typeface="+mn-ea"/>
          <a:cs typeface="+mn-cs"/>
        </a:defRPr>
      </a:lvl7pPr>
      <a:lvl8pPr marL="10331531" algn="l" defTabSz="2951866" rtl="0" eaLnBrk="1" latinLnBrk="0" hangingPunct="1">
        <a:defRPr sz="5800" kern="1200">
          <a:solidFill>
            <a:schemeClr val="tx1"/>
          </a:solidFill>
          <a:latin typeface="+mn-lt"/>
          <a:ea typeface="+mn-ea"/>
          <a:cs typeface="+mn-cs"/>
        </a:defRPr>
      </a:lvl8pPr>
      <a:lvl9pPr marL="11807464" algn="l" defTabSz="2951866" rtl="0" eaLnBrk="1" latinLnBrk="0" hangingPunct="1">
        <a:defRPr sz="5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gov.wales/pupil-development-grant-and-early-years-pupil-development-grant-allocations" TargetMode="External"/><Relationship Id="rId2" Type="http://schemas.openxmlformats.org/officeDocument/2006/relationships/hyperlink" Target="https://seneddresearch.blog/2018/04/11/next-steps-for-the-pupil-development-grant/" TargetMode="External"/><Relationship Id="rId1" Type="http://schemas.openxmlformats.org/officeDocument/2006/relationships/slideLayout" Target="../slideLayouts/slideLayout2.xml"/><Relationship Id="rId6" Type="http://schemas.openxmlformats.org/officeDocument/2006/relationships/hyperlink" Target="https://www.valeofglamorgan.gov.uk/en/living/schools/Pupil-Development-Grant.aspx" TargetMode="External"/><Relationship Id="rId5" Type="http://schemas.openxmlformats.org/officeDocument/2006/relationships/hyperlink" Target="https://gov.wales/pupil-development-grant-access" TargetMode="External"/><Relationship Id="rId4" Type="http://schemas.openxmlformats.org/officeDocument/2006/relationships/hyperlink" Target="https://www.pembrokeshire.gov.uk/school-attendance-and-pupil-welfare/pupil-development-grant-access-pl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2005" y="18542000"/>
            <a:ext cx="15252375" cy="2744724"/>
          </a:xfrm>
          <a:prstGeom prst="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ound Diagonal Corner Rectangle 36"/>
          <p:cNvSpPr/>
          <p:nvPr/>
        </p:nvSpPr>
        <p:spPr>
          <a:xfrm flipH="1">
            <a:off x="15652180" y="15208238"/>
            <a:ext cx="14404169" cy="6103886"/>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ound Diagonal Corner Rectangle 35"/>
          <p:cNvSpPr/>
          <p:nvPr/>
        </p:nvSpPr>
        <p:spPr>
          <a:xfrm flipH="1">
            <a:off x="15586296" y="3533609"/>
            <a:ext cx="14404174" cy="8690141"/>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ound Diagonal Corner Rectangle 34"/>
          <p:cNvSpPr/>
          <p:nvPr/>
        </p:nvSpPr>
        <p:spPr>
          <a:xfrm flipH="1">
            <a:off x="495006" y="12245975"/>
            <a:ext cx="14954593" cy="6067425"/>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ound Diagonal Corner Rectangle 33"/>
          <p:cNvSpPr/>
          <p:nvPr/>
        </p:nvSpPr>
        <p:spPr>
          <a:xfrm flipH="1">
            <a:off x="228598" y="6892186"/>
            <a:ext cx="15106081" cy="5255365"/>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ound Diagonal Corner Rectangle 9"/>
          <p:cNvSpPr/>
          <p:nvPr/>
        </p:nvSpPr>
        <p:spPr>
          <a:xfrm flipH="1">
            <a:off x="252070" y="3289135"/>
            <a:ext cx="14954592" cy="3416465"/>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1">
                  <a:lumMod val="60000"/>
                  <a:lumOff val="40000"/>
                </a:schemeClr>
              </a:solidFill>
            </a:endParaRPr>
          </a:p>
        </p:txBody>
      </p:sp>
      <p:sp>
        <p:nvSpPr>
          <p:cNvPr id="8" name="Rectangle 7"/>
          <p:cNvSpPr/>
          <p:nvPr/>
        </p:nvSpPr>
        <p:spPr>
          <a:xfrm>
            <a:off x="478440" y="7149698"/>
            <a:ext cx="14856241" cy="5755422"/>
          </a:xfrm>
          <a:prstGeom prst="rect">
            <a:avLst/>
          </a:prstGeom>
        </p:spPr>
        <p:txBody>
          <a:bodyPr wrap="square">
            <a:spAutoFit/>
          </a:bodyPr>
          <a:lstStyle/>
          <a:p>
            <a:pPr marL="742950" indent="-742950">
              <a:buAutoNum type="arabicPeriod"/>
            </a:pPr>
            <a:r>
              <a:rPr lang="en-GB" sz="3600" b="1" u="sng" dirty="0" smtClean="0">
                <a:solidFill>
                  <a:srgbClr val="0070C0"/>
                </a:solidFill>
              </a:rPr>
              <a:t>What</a:t>
            </a:r>
            <a:r>
              <a:rPr lang="en-GB" sz="3600" b="1" dirty="0" smtClean="0">
                <a:solidFill>
                  <a:srgbClr val="0070C0"/>
                </a:solidFill>
              </a:rPr>
              <a:t> is The Pupil Development Grant?</a:t>
            </a:r>
          </a:p>
          <a:p>
            <a:r>
              <a:rPr lang="en-GB" sz="2300" dirty="0"/>
              <a:t>According to (Financial support Cardiff, 2019) </a:t>
            </a:r>
            <a:r>
              <a:rPr lang="en-GB" sz="2300" dirty="0" smtClean="0"/>
              <a:t>‘The </a:t>
            </a:r>
            <a:r>
              <a:rPr lang="en-GB" sz="2300" dirty="0"/>
              <a:t>Pupil Development Grant is available to assist families on a low income to buy school uniform, sports kit, uniform for enrichment activities, school bags, stationery </a:t>
            </a:r>
            <a:r>
              <a:rPr lang="en-GB" sz="2300" dirty="0" err="1" smtClean="0"/>
              <a:t>etc</a:t>
            </a:r>
            <a:r>
              <a:rPr lang="en-GB" sz="2300" dirty="0" smtClean="0"/>
              <a:t>’.</a:t>
            </a:r>
            <a:endParaRPr lang="en-GB" sz="2300" u="sng" dirty="0"/>
          </a:p>
          <a:p>
            <a:r>
              <a:rPr lang="en-GB" sz="2300" dirty="0"/>
              <a:t>(Welsh Government, 2019) explains ‘Learners eligible for free school meals can apply for this grant for the 2020 to 2021 academic year if they are: entering reception class or year 3 in primary school, entering year 7 or year 10 in secondary school  aged 4, 7, 11 or 14 in special schools, special needs resource bases or pupil referral </a:t>
            </a:r>
            <a:r>
              <a:rPr lang="en-GB" sz="2300" dirty="0" smtClean="0"/>
              <a:t>units’.</a:t>
            </a:r>
            <a:endParaRPr lang="en-GB" sz="2300" dirty="0"/>
          </a:p>
          <a:p>
            <a:r>
              <a:rPr lang="en-GB" sz="2300" dirty="0" smtClean="0"/>
              <a:t>(Welsh Government, 2019) </a:t>
            </a:r>
            <a:r>
              <a:rPr lang="en-GB" sz="2300" dirty="0"/>
              <a:t>continues to notify that parents in these criteria's are </a:t>
            </a:r>
            <a:r>
              <a:rPr lang="en-GB" sz="2300" dirty="0" smtClean="0"/>
              <a:t>‘eligible </a:t>
            </a:r>
            <a:r>
              <a:rPr lang="en-GB" sz="2300" dirty="0"/>
              <a:t>to receive £125. For Year 7 learners the grant has increased to £200, recognising the increased costs associated with starting secondary </a:t>
            </a:r>
            <a:r>
              <a:rPr lang="en-GB" sz="2300" dirty="0" smtClean="0"/>
              <a:t>school’</a:t>
            </a:r>
            <a:endParaRPr lang="en-GB" sz="2300" dirty="0" smtClean="0"/>
          </a:p>
          <a:p>
            <a:r>
              <a:rPr lang="en-GB" sz="2300" dirty="0" smtClean="0"/>
              <a:t> </a:t>
            </a:r>
          </a:p>
          <a:p>
            <a:endParaRPr lang="en-GB" sz="2300" dirty="0"/>
          </a:p>
          <a:p>
            <a:r>
              <a:rPr lang="en-GB" sz="2300" dirty="0"/>
              <a:t>The Pupil Development Grant also fund school’s individually, (Kirsty Williams, 2019) </a:t>
            </a:r>
            <a:r>
              <a:rPr lang="en-GB" sz="2300" dirty="0" smtClean="0"/>
              <a:t>defends this grant </a:t>
            </a:r>
            <a:r>
              <a:rPr lang="en-GB" sz="2300" dirty="0" smtClean="0"/>
              <a:t>‘</a:t>
            </a:r>
            <a:r>
              <a:rPr lang="en-GB" sz="2400" dirty="0"/>
              <a:t>w</a:t>
            </a:r>
            <a:r>
              <a:rPr lang="en-GB" sz="2400" dirty="0" smtClean="0"/>
              <a:t>e </a:t>
            </a:r>
            <a:r>
              <a:rPr lang="en-GB" sz="2400" dirty="0"/>
              <a:t>will continue to fund pupils eligible for free school meals (</a:t>
            </a:r>
            <a:r>
              <a:rPr lang="en-GB" sz="2400" dirty="0" err="1"/>
              <a:t>eFSM</a:t>
            </a:r>
            <a:r>
              <a:rPr lang="en-GB" sz="2400" dirty="0"/>
              <a:t>) or who are looked after in primary and secondary schools at a rate of £1,150 per </a:t>
            </a:r>
            <a:r>
              <a:rPr lang="en-GB" sz="2400" dirty="0" smtClean="0"/>
              <a:t>learner’</a:t>
            </a:r>
            <a:endParaRPr lang="en-GB" sz="2300" dirty="0"/>
          </a:p>
          <a:p>
            <a:endParaRPr lang="en-GB" sz="2300" dirty="0" smtClean="0"/>
          </a:p>
          <a:p>
            <a:endParaRPr lang="en-GB" sz="2300" dirty="0"/>
          </a:p>
          <a:p>
            <a:endParaRPr lang="en-GB" sz="700" b="1" dirty="0" smtClean="0"/>
          </a:p>
        </p:txBody>
      </p:sp>
      <p:sp>
        <p:nvSpPr>
          <p:cNvPr id="7" name="Rectangle 6"/>
          <p:cNvSpPr/>
          <p:nvPr/>
        </p:nvSpPr>
        <p:spPr>
          <a:xfrm>
            <a:off x="657484" y="3298661"/>
            <a:ext cx="14477249" cy="3970318"/>
          </a:xfrm>
          <a:prstGeom prst="rect">
            <a:avLst/>
          </a:prstGeom>
        </p:spPr>
        <p:txBody>
          <a:bodyPr wrap="square">
            <a:spAutoFit/>
          </a:bodyPr>
          <a:lstStyle/>
          <a:p>
            <a:r>
              <a:rPr lang="en-GB" sz="3600" b="1" dirty="0" smtClean="0">
                <a:solidFill>
                  <a:srgbClr val="FF0000"/>
                </a:solidFill>
              </a:rPr>
              <a:t>Main Aim &amp; Objectives</a:t>
            </a:r>
          </a:p>
          <a:p>
            <a:r>
              <a:rPr lang="en-GB" sz="2400" dirty="0" smtClean="0"/>
              <a:t>The overall aim of this </a:t>
            </a:r>
            <a:r>
              <a:rPr lang="en-GB" sz="2400" dirty="0"/>
              <a:t>poster </a:t>
            </a:r>
            <a:r>
              <a:rPr lang="en-GB" sz="2400" dirty="0" smtClean="0"/>
              <a:t>is to critically </a:t>
            </a:r>
            <a:r>
              <a:rPr lang="en-GB" sz="2400" dirty="0"/>
              <a:t>evaluate the effectiveness of the pupil development </a:t>
            </a:r>
            <a:r>
              <a:rPr lang="en-GB" sz="2400" dirty="0" smtClean="0"/>
              <a:t>grant.</a:t>
            </a:r>
            <a:endParaRPr lang="en-GB" sz="2400" dirty="0"/>
          </a:p>
          <a:p>
            <a:r>
              <a:rPr lang="en-GB" sz="2400" dirty="0" smtClean="0"/>
              <a:t>This poster will be focusing on four elements and linking to practice. </a:t>
            </a:r>
          </a:p>
          <a:p>
            <a:r>
              <a:rPr lang="en-GB" sz="2400" dirty="0" smtClean="0"/>
              <a:t>To achieve the overall aim, the following objectives will be met:</a:t>
            </a:r>
          </a:p>
          <a:p>
            <a:pPr marL="457200" lvl="0" indent="-457200">
              <a:buFont typeface="+mj-lt"/>
              <a:buAutoNum type="arabicPeriod"/>
            </a:pPr>
            <a:r>
              <a:rPr lang="en-GB" sz="2400" dirty="0" smtClean="0">
                <a:solidFill>
                  <a:srgbClr val="0070C0"/>
                </a:solidFill>
              </a:rPr>
              <a:t>What is the meaning of The Pupil Development Grant?</a:t>
            </a:r>
          </a:p>
          <a:p>
            <a:pPr marL="457200" lvl="0" indent="-457200">
              <a:buFont typeface="+mj-lt"/>
              <a:buAutoNum type="arabicPeriod"/>
            </a:pPr>
            <a:r>
              <a:rPr lang="en-GB" sz="2400" dirty="0" smtClean="0">
                <a:solidFill>
                  <a:srgbClr val="FB7575"/>
                </a:solidFill>
              </a:rPr>
              <a:t>Who implemented the grant? </a:t>
            </a:r>
          </a:p>
          <a:p>
            <a:pPr marL="457200" lvl="0" indent="-457200">
              <a:buFont typeface="+mj-lt"/>
              <a:buAutoNum type="arabicPeriod"/>
            </a:pPr>
            <a:r>
              <a:rPr lang="en-GB" sz="2400" dirty="0" smtClean="0">
                <a:solidFill>
                  <a:srgbClr val="00B050"/>
                </a:solidFill>
              </a:rPr>
              <a:t>Does it work?</a:t>
            </a:r>
          </a:p>
          <a:p>
            <a:pPr marL="457200" lvl="0" indent="-457200">
              <a:buFont typeface="+mj-lt"/>
              <a:buAutoNum type="arabicPeriod"/>
            </a:pPr>
            <a:r>
              <a:rPr lang="en-GB" sz="2400" dirty="0" smtClean="0">
                <a:solidFill>
                  <a:srgbClr val="B27DD9"/>
                </a:solidFill>
              </a:rPr>
              <a:t>Conclusion</a:t>
            </a:r>
          </a:p>
          <a:p>
            <a:pPr marL="457200" lvl="0" indent="-457200">
              <a:buFont typeface="Arial" panose="020B0604020202020204" pitchFamily="34" charset="0"/>
              <a:buChar char="•"/>
            </a:pPr>
            <a:endParaRPr lang="en-GB" sz="2400" dirty="0" smtClean="0"/>
          </a:p>
          <a:p>
            <a:pPr marL="457200" lvl="0" indent="-457200">
              <a:buFont typeface="Arial" panose="020B0604020202020204" pitchFamily="34" charset="0"/>
              <a:buChar char="•"/>
            </a:pPr>
            <a:endParaRPr lang="en-GB" sz="2400" dirty="0" smtClean="0"/>
          </a:p>
        </p:txBody>
      </p:sp>
      <p:sp>
        <p:nvSpPr>
          <p:cNvPr id="18" name="Rectangle 17"/>
          <p:cNvSpPr/>
          <p:nvPr/>
        </p:nvSpPr>
        <p:spPr>
          <a:xfrm>
            <a:off x="15791881" y="3745459"/>
            <a:ext cx="14580170" cy="8879354"/>
          </a:xfrm>
          <a:prstGeom prst="rect">
            <a:avLst/>
          </a:prstGeom>
        </p:spPr>
        <p:txBody>
          <a:bodyPr wrap="square">
            <a:spAutoFit/>
          </a:bodyPr>
          <a:lstStyle/>
          <a:p>
            <a:r>
              <a:rPr lang="en-GB" sz="3600" b="1" dirty="0" smtClean="0">
                <a:solidFill>
                  <a:srgbClr val="00B050"/>
                </a:solidFill>
              </a:rPr>
              <a:t>3.  </a:t>
            </a:r>
            <a:r>
              <a:rPr lang="en-GB" sz="3600" b="1" u="sng" dirty="0" smtClean="0">
                <a:solidFill>
                  <a:srgbClr val="00B050"/>
                </a:solidFill>
              </a:rPr>
              <a:t>Does it work </a:t>
            </a:r>
            <a:r>
              <a:rPr lang="en-GB" sz="3600" b="1" dirty="0" smtClean="0">
                <a:solidFill>
                  <a:srgbClr val="00B050"/>
                </a:solidFill>
              </a:rPr>
              <a:t>in practice?</a:t>
            </a:r>
          </a:p>
          <a:p>
            <a:endParaRPr lang="en-GB" sz="700" b="1" dirty="0" smtClean="0"/>
          </a:p>
          <a:p>
            <a:r>
              <a:rPr lang="en-GB" sz="2400" dirty="0" smtClean="0"/>
              <a:t>According too (</a:t>
            </a:r>
            <a:r>
              <a:rPr lang="en-GB" sz="2400" dirty="0" err="1" smtClean="0"/>
              <a:t>Gov.Wales</a:t>
            </a:r>
            <a:r>
              <a:rPr lang="en-GB" sz="2400" dirty="0" smtClean="0"/>
              <a:t>, 2020) in school P, there are ‘35’ pupils eligible for free school meals. (National assembly for Wales, 2018, P. 16) explains ‘</a:t>
            </a:r>
            <a:r>
              <a:rPr lang="en-GB" sz="2400" dirty="0"/>
              <a:t>Schools currently receive £1,150 per free school meals pupil from years 1 to </a:t>
            </a:r>
            <a:r>
              <a:rPr lang="en-GB" sz="2400" dirty="0" smtClean="0"/>
              <a:t>11’. Therefore school P is estimated to receiving £39,100 of the Pupil Development Grant</a:t>
            </a:r>
            <a:r>
              <a:rPr lang="en-GB" sz="2400" dirty="0"/>
              <a:t>. </a:t>
            </a:r>
            <a:endParaRPr lang="en-GB" sz="2400" dirty="0" smtClean="0"/>
          </a:p>
          <a:p>
            <a:endParaRPr lang="en-GB" sz="2400" dirty="0"/>
          </a:p>
          <a:p>
            <a:r>
              <a:rPr lang="en-GB" sz="2400" dirty="0" smtClean="0"/>
              <a:t>The main question here is how, how does the school benefit by supporting our pupils by using this funding?</a:t>
            </a:r>
          </a:p>
          <a:p>
            <a:r>
              <a:rPr lang="en-GB" sz="2400" dirty="0" smtClean="0"/>
              <a:t>(Welsh Government, 2019,p. 8) explains the policy suggests effective ways to manage and deliver the grant funding within </a:t>
            </a:r>
            <a:r>
              <a:rPr lang="en-GB" sz="2400" dirty="0"/>
              <a:t>schools </a:t>
            </a:r>
            <a:r>
              <a:rPr lang="en-GB" sz="2400" dirty="0" smtClean="0"/>
              <a:t>are: ‘recruiting a designated </a:t>
            </a:r>
            <a:r>
              <a:rPr lang="en-GB" sz="2400" dirty="0"/>
              <a:t>member of staff </a:t>
            </a:r>
            <a:r>
              <a:rPr lang="en-GB" sz="2400" dirty="0" smtClean="0"/>
              <a:t>who </a:t>
            </a:r>
            <a:r>
              <a:rPr lang="en-GB" sz="2400" dirty="0"/>
              <a:t>is a senior, experienced educational </a:t>
            </a:r>
            <a:r>
              <a:rPr lang="en-GB" sz="2400" dirty="0" smtClean="0"/>
              <a:t>professional, will be supporting children </a:t>
            </a:r>
            <a:r>
              <a:rPr lang="en-GB" sz="2400" dirty="0"/>
              <a:t>through strategic planning, clear monitoring and evaluation and networking with wider </a:t>
            </a:r>
            <a:r>
              <a:rPr lang="en-GB" sz="2400" dirty="0" smtClean="0"/>
              <a:t>stakeholders’. </a:t>
            </a:r>
          </a:p>
          <a:p>
            <a:endParaRPr lang="en-GB" sz="2400" dirty="0" smtClean="0"/>
          </a:p>
          <a:p>
            <a:r>
              <a:rPr lang="en-GB" sz="2400" dirty="0" smtClean="0"/>
              <a:t>(School P, 2019) clarifies how they spend the funding;</a:t>
            </a:r>
          </a:p>
          <a:p>
            <a:r>
              <a:rPr lang="en-GB" sz="2400" u="sng" dirty="0" smtClean="0"/>
              <a:t>Employed a Family </a:t>
            </a:r>
            <a:r>
              <a:rPr lang="en-GB" sz="2400" u="sng" dirty="0"/>
              <a:t>Liaison </a:t>
            </a:r>
            <a:r>
              <a:rPr lang="en-GB" sz="2400" u="sng" dirty="0" smtClean="0"/>
              <a:t>Officer</a:t>
            </a:r>
            <a:r>
              <a:rPr lang="en-GB" sz="2400" dirty="0" smtClean="0"/>
              <a:t>         34</a:t>
            </a:r>
            <a:r>
              <a:rPr lang="en-GB" sz="2400" dirty="0"/>
              <a:t>% Salary costs</a:t>
            </a:r>
          </a:p>
          <a:p>
            <a:r>
              <a:rPr lang="en-GB" sz="2400" dirty="0" smtClean="0"/>
              <a:t>                                                                  £12,923</a:t>
            </a:r>
            <a:endParaRPr lang="en-GB" sz="2400" dirty="0"/>
          </a:p>
          <a:p>
            <a:endParaRPr lang="en-GB" sz="2400" dirty="0"/>
          </a:p>
          <a:p>
            <a:r>
              <a:rPr lang="en-GB" sz="2400" u="sng" dirty="0" smtClean="0"/>
              <a:t>Staff training</a:t>
            </a:r>
            <a:r>
              <a:rPr lang="en-GB" sz="2400" dirty="0" smtClean="0"/>
              <a:t>                                          </a:t>
            </a:r>
          </a:p>
          <a:p>
            <a:r>
              <a:rPr lang="en-GB" sz="2400" u="sng" dirty="0"/>
              <a:t>Speech Therapy </a:t>
            </a:r>
            <a:r>
              <a:rPr lang="en-GB" sz="2400" u="sng" dirty="0" smtClean="0"/>
              <a:t>provision</a:t>
            </a:r>
          </a:p>
          <a:p>
            <a:r>
              <a:rPr lang="en-GB" sz="2400" u="sng" dirty="0" smtClean="0"/>
              <a:t>Communication across school P.</a:t>
            </a:r>
            <a:endParaRPr lang="en-GB" sz="2400" u="sng" dirty="0"/>
          </a:p>
          <a:p>
            <a:r>
              <a:rPr lang="en-GB" sz="2400" u="sng" dirty="0"/>
              <a:t>Communicative school </a:t>
            </a:r>
            <a:endParaRPr lang="en-GB" sz="2400" u="sng" dirty="0" smtClean="0"/>
          </a:p>
          <a:p>
            <a:r>
              <a:rPr lang="en-GB" sz="2400" dirty="0"/>
              <a:t> </a:t>
            </a:r>
            <a:r>
              <a:rPr lang="en-GB" sz="2400" dirty="0" smtClean="0"/>
              <a:t>                                                                £18.177</a:t>
            </a:r>
          </a:p>
          <a:p>
            <a:r>
              <a:rPr lang="en-GB" sz="2400" dirty="0" smtClean="0"/>
              <a:t>                                                                 £39.100</a:t>
            </a:r>
          </a:p>
          <a:p>
            <a:endParaRPr lang="en-GB" sz="2400" dirty="0"/>
          </a:p>
          <a:p>
            <a:endParaRPr lang="en-GB" sz="2400" dirty="0" smtClean="0"/>
          </a:p>
        </p:txBody>
      </p:sp>
      <p:sp>
        <p:nvSpPr>
          <p:cNvPr id="41" name="Rectangle 40"/>
          <p:cNvSpPr/>
          <p:nvPr/>
        </p:nvSpPr>
        <p:spPr>
          <a:xfrm>
            <a:off x="657484" y="12350751"/>
            <a:ext cx="14634902" cy="5816977"/>
          </a:xfrm>
          <a:prstGeom prst="rect">
            <a:avLst/>
          </a:prstGeom>
        </p:spPr>
        <p:txBody>
          <a:bodyPr wrap="square">
            <a:spAutoFit/>
          </a:bodyPr>
          <a:lstStyle/>
          <a:p>
            <a:r>
              <a:rPr lang="en-GB" sz="3600" b="1" dirty="0" smtClean="0">
                <a:solidFill>
                  <a:srgbClr val="FB7575"/>
                </a:solidFill>
              </a:rPr>
              <a:t>  2.    </a:t>
            </a:r>
            <a:r>
              <a:rPr lang="en-GB" sz="3600" b="1" u="sng" dirty="0" smtClean="0">
                <a:solidFill>
                  <a:srgbClr val="FB7575"/>
                </a:solidFill>
              </a:rPr>
              <a:t>Who</a:t>
            </a:r>
            <a:r>
              <a:rPr lang="en-GB" sz="3600" b="1" dirty="0" smtClean="0">
                <a:solidFill>
                  <a:srgbClr val="FB7575"/>
                </a:solidFill>
              </a:rPr>
              <a:t> implemented the grant?</a:t>
            </a:r>
            <a:endParaRPr lang="en-GB" sz="3600" b="1" dirty="0" smtClean="0"/>
          </a:p>
          <a:p>
            <a:endParaRPr lang="en-GB" sz="2400" dirty="0"/>
          </a:p>
          <a:p>
            <a:r>
              <a:rPr lang="en-GB" sz="2400" dirty="0" smtClean="0"/>
              <a:t>(</a:t>
            </a:r>
            <a:r>
              <a:rPr lang="en-GB" sz="2400" dirty="0"/>
              <a:t>Welsh Liberal </a:t>
            </a:r>
            <a:r>
              <a:rPr lang="en-GB" sz="2400" dirty="0" smtClean="0"/>
              <a:t>Democrats, 2013, p.23) clarifies ‘In </a:t>
            </a:r>
            <a:r>
              <a:rPr lang="en-GB" sz="2400" dirty="0"/>
              <a:t>2011 the Welsh Liberal Democrats agreed a budget deal with the Welsh Government which secured over £32million to help reduce the impact of poverty on educational attainment. The Pupil Deprivation Grant (PDG) was introduced in Wales in 2012 and schools were allocated £32.4million in </a:t>
            </a:r>
            <a:r>
              <a:rPr lang="en-GB" sz="2400" dirty="0" smtClean="0"/>
              <a:t>funding’ </a:t>
            </a:r>
          </a:p>
          <a:p>
            <a:r>
              <a:rPr lang="en-GB" sz="2400" dirty="0" smtClean="0"/>
              <a:t>(</a:t>
            </a:r>
            <a:r>
              <a:rPr lang="en-GB" sz="2400" dirty="0"/>
              <a:t>National Assembly for Wales, 2018, P.12) believes the Pupil Development Grant is a ‘key area of government policy. One of the Welsh Government’s three education priorities in the previous Assembly was to tackle the impact of deprivation on educational outcomes</a:t>
            </a:r>
            <a:r>
              <a:rPr lang="en-GB" sz="2400" dirty="0" smtClean="0"/>
              <a:t>.’</a:t>
            </a:r>
            <a:endParaRPr lang="en-GB" sz="2400" dirty="0" smtClean="0"/>
          </a:p>
          <a:p>
            <a:endParaRPr lang="en-GB" sz="2400" dirty="0">
              <a:solidFill>
                <a:schemeClr val="tx1">
                  <a:lumMod val="95000"/>
                  <a:lumOff val="5000"/>
                </a:schemeClr>
              </a:solidFill>
            </a:endParaRPr>
          </a:p>
          <a:p>
            <a:r>
              <a:rPr lang="en-GB" sz="2400" dirty="0" smtClean="0"/>
              <a:t>(The National Assembly for Wales, 2018, P. 15) explains ‘The </a:t>
            </a:r>
            <a:r>
              <a:rPr lang="en-GB" sz="2400" dirty="0"/>
              <a:t>Committee takes seriously its role in scrutinising how the Welsh Government allocates its budget, including value for money, prioritisation and affordability. The annual budget for the PDG is £94 million, which is 6 per cent of the total Education revenue budget,2 and the Welsh Government has invested approximately £400 million in the PDG to date. In addition, nearly £40 million was invested in Schools Challenge </a:t>
            </a:r>
            <a:r>
              <a:rPr lang="en-GB" sz="2400" dirty="0" err="1"/>
              <a:t>Cymru</a:t>
            </a:r>
            <a:r>
              <a:rPr lang="en-GB" sz="2400" dirty="0"/>
              <a:t> over three years. </a:t>
            </a:r>
            <a:r>
              <a:rPr lang="en-GB" sz="2400" b="1" dirty="0" smtClean="0">
                <a:solidFill>
                  <a:schemeClr val="tx1">
                    <a:lumMod val="95000"/>
                    <a:lumOff val="5000"/>
                  </a:schemeClr>
                </a:solidFill>
              </a:rPr>
              <a:t> </a:t>
            </a:r>
          </a:p>
        </p:txBody>
      </p:sp>
      <p:sp>
        <p:nvSpPr>
          <p:cNvPr id="42" name="Rectangle 41"/>
          <p:cNvSpPr/>
          <p:nvPr/>
        </p:nvSpPr>
        <p:spPr>
          <a:xfrm>
            <a:off x="15878094" y="15265423"/>
            <a:ext cx="14061576" cy="5816977"/>
          </a:xfrm>
          <a:prstGeom prst="rect">
            <a:avLst/>
          </a:prstGeom>
        </p:spPr>
        <p:txBody>
          <a:bodyPr wrap="square">
            <a:spAutoFit/>
          </a:bodyPr>
          <a:lstStyle/>
          <a:p>
            <a:r>
              <a:rPr lang="en-GB" sz="3600" b="1" dirty="0" smtClean="0">
                <a:solidFill>
                  <a:srgbClr val="B27DD9"/>
                </a:solidFill>
              </a:rPr>
              <a:t>4. Conclusion.</a:t>
            </a:r>
          </a:p>
          <a:p>
            <a:r>
              <a:rPr lang="en-GB" sz="2400" dirty="0" smtClean="0"/>
              <a:t>There seems to be two ways of receiving The Pupil Development Grant. On one hand parents are eligible to receiving a small amount per child for school essential items, and on the other hand schools are eligible to receiving money depending on the amount of pupils who have free school meals or are looked after.</a:t>
            </a:r>
          </a:p>
          <a:p>
            <a:r>
              <a:rPr lang="en-GB" sz="2400" dirty="0" smtClean="0"/>
              <a:t>I enjoyed completing this research as I feel it has given me a broader view of where our educational funding has come from and the reasons to how it was brought out. </a:t>
            </a:r>
          </a:p>
          <a:p>
            <a:r>
              <a:rPr lang="en-GB" sz="2400" dirty="0" smtClean="0"/>
              <a:t>This funding seems to be an extremely important part of education, it’s made me realise the following;   - The ignorance towards this funding as not everyone is aware of it. </a:t>
            </a:r>
          </a:p>
          <a:p>
            <a:r>
              <a:rPr lang="en-GB" sz="2400" dirty="0" smtClean="0"/>
              <a:t>- The important role it has towards each school by employing </a:t>
            </a:r>
            <a:r>
              <a:rPr lang="en-GB" sz="2400" dirty="0" smtClean="0"/>
              <a:t>staff, what if the funding was cut?</a:t>
            </a:r>
            <a:endParaRPr lang="en-GB" sz="2400" dirty="0" smtClean="0"/>
          </a:p>
          <a:p>
            <a:r>
              <a:rPr lang="en-GB" sz="2400" dirty="0" smtClean="0"/>
              <a:t>- The desperate need schools have towards this funding whether it’s a mainstream or additional needs                     setting regarding resources. </a:t>
            </a:r>
          </a:p>
          <a:p>
            <a:r>
              <a:rPr lang="en-GB" sz="2400" dirty="0" smtClean="0"/>
              <a:t>- And how important this funding is to maintain a inclusive approach towards every pupil in the educational settings, giving each individual an equal opportunity within these settings.</a:t>
            </a:r>
            <a:endParaRPr lang="en-GB" sz="2400" dirty="0"/>
          </a:p>
          <a:p>
            <a:pPr marL="342900" indent="-342900">
              <a:buFontTx/>
              <a:buChar char="-"/>
            </a:pPr>
            <a:r>
              <a:rPr lang="en-GB" sz="2400" dirty="0" smtClean="0"/>
              <a:t>Free </a:t>
            </a:r>
            <a:r>
              <a:rPr lang="en-GB" sz="2400" dirty="0" smtClean="0"/>
              <a:t>school meals numbers are also increasing</a:t>
            </a:r>
            <a:r>
              <a:rPr lang="en-GB" sz="2400" dirty="0" smtClean="0"/>
              <a:t>.</a:t>
            </a:r>
          </a:p>
          <a:p>
            <a:pPr marL="342900" indent="-342900">
              <a:buFontTx/>
              <a:buChar char="-"/>
            </a:pPr>
            <a:r>
              <a:rPr lang="en-GB" sz="2400" dirty="0" smtClean="0"/>
              <a:t>The funding needs to be applied for every academic year.</a:t>
            </a:r>
            <a:endParaRPr lang="en-GB" sz="2400" dirty="0" smtClean="0"/>
          </a:p>
        </p:txBody>
      </p:sp>
      <p:sp>
        <p:nvSpPr>
          <p:cNvPr id="6" name="Rectangle 5"/>
          <p:cNvSpPr/>
          <p:nvPr/>
        </p:nvSpPr>
        <p:spPr>
          <a:xfrm>
            <a:off x="213709" y="480542"/>
            <a:ext cx="6416132" cy="223042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pic>
        <p:nvPicPr>
          <p:cNvPr id="5" name="Picture 4"/>
          <p:cNvPicPr>
            <a:picLocks noChangeAspect="1"/>
          </p:cNvPicPr>
          <p:nvPr/>
        </p:nvPicPr>
        <p:blipFill>
          <a:blip r:embed="rId2">
            <a:clrChange>
              <a:clrFrom>
                <a:srgbClr val="FDFEFF"/>
              </a:clrFrom>
              <a:clrTo>
                <a:srgbClr val="FDFEFF">
                  <a:alpha val="0"/>
                </a:srgbClr>
              </a:clrTo>
            </a:clrChange>
          </a:blip>
          <a:stretch>
            <a:fillRect/>
          </a:stretch>
        </p:blipFill>
        <p:spPr>
          <a:xfrm>
            <a:off x="270859" y="518642"/>
            <a:ext cx="6378032" cy="2230421"/>
          </a:xfrm>
          <a:prstGeom prst="rect">
            <a:avLst/>
          </a:prstGeom>
        </p:spPr>
      </p:pic>
      <p:pic>
        <p:nvPicPr>
          <p:cNvPr id="1026" name="Picture 2" descr="question mark.jpg"/>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7506032" y="9090093"/>
            <a:ext cx="2408238" cy="2679486"/>
          </a:xfrm>
          <a:prstGeom prst="rect">
            <a:avLst/>
          </a:prstGeom>
          <a:noFill/>
          <a:extLst>
            <a:ext uri="{909E8E84-426E-40DD-AFC4-6F175D3DCCD1}">
              <a14:hiddenFill xmlns:a14="http://schemas.microsoft.com/office/drawing/2010/main">
                <a:solidFill>
                  <a:srgbClr val="FFFFFF"/>
                </a:solidFill>
              </a14:hiddenFill>
            </a:ext>
          </a:extLst>
        </p:spPr>
      </p:pic>
      <p:sp>
        <p:nvSpPr>
          <p:cNvPr id="15" name="Title 1"/>
          <p:cNvSpPr txBox="1">
            <a:spLocks/>
          </p:cNvSpPr>
          <p:nvPr/>
        </p:nvSpPr>
        <p:spPr>
          <a:xfrm>
            <a:off x="10348144" y="1024252"/>
            <a:ext cx="16626656" cy="3623948"/>
          </a:xfrm>
          <a:prstGeom prst="rect">
            <a:avLst/>
          </a:prstGeom>
        </p:spPr>
        <p:txBody>
          <a:bodyPr vert="horz" lIns="295187" tIns="147593" rIns="295187" bIns="29519" rtlCol="0" anchor="b">
            <a:noAutofit/>
          </a:bodyPr>
          <a:lstStyle>
            <a:lvl1pPr algn="l" defTabSz="2951866" rtl="0" eaLnBrk="1" latinLnBrk="0" hangingPunct="1">
              <a:spcBef>
                <a:spcPct val="0"/>
              </a:spcBef>
              <a:buNone/>
              <a:defRPr sz="10300" kern="1200" cap="all" baseline="0">
                <a:solidFill>
                  <a:schemeClr val="tx1"/>
                </a:solidFill>
                <a:latin typeface="+mj-lt"/>
                <a:ea typeface="+mj-ea"/>
                <a:cs typeface="+mj-cs"/>
              </a:defRPr>
            </a:lvl1pPr>
          </a:lstStyle>
          <a:p>
            <a:endParaRPr lang="en-GB" dirty="0"/>
          </a:p>
        </p:txBody>
      </p:sp>
      <p:sp>
        <p:nvSpPr>
          <p:cNvPr id="16" name="Rectangle 15"/>
          <p:cNvSpPr/>
          <p:nvPr/>
        </p:nvSpPr>
        <p:spPr>
          <a:xfrm>
            <a:off x="5675052" y="701605"/>
            <a:ext cx="19822487" cy="2123658"/>
          </a:xfrm>
          <a:prstGeom prst="rect">
            <a:avLst/>
          </a:prstGeom>
          <a:noFill/>
        </p:spPr>
        <p:txBody>
          <a:bodyPr wrap="square" lIns="91440" tIns="45720" rIns="91440" bIns="45720">
            <a:spAutoFit/>
          </a:bodyPr>
          <a:lstStyle/>
          <a:p>
            <a:pPr algn="ctr"/>
            <a:r>
              <a:rPr lang="en-GB" sz="6600" b="1" u="sng" dirty="0" smtClean="0"/>
              <a:t>The effectiveness of the </a:t>
            </a:r>
          </a:p>
          <a:p>
            <a:pPr algn="ctr"/>
            <a:r>
              <a:rPr lang="en-GB" sz="6600" b="1" u="sng" dirty="0" smtClean="0"/>
              <a:t>Pupil Development Grant</a:t>
            </a:r>
          </a:p>
        </p:txBody>
      </p:sp>
      <p:sp>
        <p:nvSpPr>
          <p:cNvPr id="17" name="Round Diagonal Corner Rectangle 16"/>
          <p:cNvSpPr/>
          <p:nvPr/>
        </p:nvSpPr>
        <p:spPr>
          <a:xfrm>
            <a:off x="15791881" y="12426951"/>
            <a:ext cx="14189285" cy="2635249"/>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15817281" y="12546029"/>
            <a:ext cx="14717183" cy="3231654"/>
          </a:xfrm>
          <a:prstGeom prst="rect">
            <a:avLst/>
          </a:prstGeom>
        </p:spPr>
        <p:txBody>
          <a:bodyPr wrap="square">
            <a:spAutoFit/>
          </a:bodyPr>
          <a:lstStyle/>
          <a:p>
            <a:pPr marL="742950" indent="-742950">
              <a:buAutoNum type="arabicPeriod" startAt="3"/>
            </a:pPr>
            <a:r>
              <a:rPr lang="en-GB" sz="3600" b="1" u="sng" dirty="0" smtClean="0">
                <a:solidFill>
                  <a:srgbClr val="00B050"/>
                </a:solidFill>
              </a:rPr>
              <a:t>How </a:t>
            </a:r>
            <a:r>
              <a:rPr lang="en-GB" sz="3600" b="1" dirty="0" smtClean="0">
                <a:solidFill>
                  <a:srgbClr val="00B050"/>
                </a:solidFill>
              </a:rPr>
              <a:t>do other schools benefit from this funding?</a:t>
            </a:r>
          </a:p>
          <a:p>
            <a:r>
              <a:rPr lang="en-GB" sz="2400" dirty="0" smtClean="0"/>
              <a:t> School Y is a mainstream setting with 140 pupils. (School Y, 2020) estimates that they receive </a:t>
            </a:r>
            <a:r>
              <a:rPr lang="en-GB" sz="2400" dirty="0" smtClean="0"/>
              <a:t>‘£36,400’,</a:t>
            </a:r>
          </a:p>
          <a:p>
            <a:r>
              <a:rPr lang="en-GB" sz="2400" dirty="0" smtClean="0"/>
              <a:t> </a:t>
            </a:r>
            <a:r>
              <a:rPr lang="en-GB" sz="2400" dirty="0" smtClean="0"/>
              <a:t>this initiates that there are 24 pupils who receive free school meals or are looked after children. </a:t>
            </a:r>
          </a:p>
          <a:p>
            <a:r>
              <a:rPr lang="en-GB" sz="2400" dirty="0" smtClean="0"/>
              <a:t>(School Y, 2020) </a:t>
            </a:r>
            <a:r>
              <a:rPr lang="en-GB" sz="2400" dirty="0"/>
              <a:t>explains ‘In </a:t>
            </a:r>
            <a:r>
              <a:rPr lang="en-GB" sz="2400" dirty="0" smtClean="0"/>
              <a:t>2019-2020 </a:t>
            </a:r>
            <a:r>
              <a:rPr lang="en-GB" sz="2400" dirty="0"/>
              <a:t>the school allocation is £</a:t>
            </a:r>
            <a:r>
              <a:rPr lang="en-GB" sz="2400" dirty="0" smtClean="0"/>
              <a:t>31,000 </a:t>
            </a:r>
            <a:r>
              <a:rPr lang="en-GB" sz="2400" dirty="0"/>
              <a:t>(this money has been utilised for staffing costs to work with pupils). Early Years Pupil Development Grant is £5,400 (utilised for staffing and resources</a:t>
            </a:r>
            <a:r>
              <a:rPr lang="en-GB" sz="2400" dirty="0" smtClean="0"/>
              <a:t>)’.</a:t>
            </a:r>
            <a:endParaRPr lang="en-GB" sz="2400" dirty="0" smtClean="0"/>
          </a:p>
          <a:p>
            <a:endParaRPr lang="en-GB" sz="2400" dirty="0"/>
          </a:p>
          <a:p>
            <a:endParaRPr lang="en-GB" sz="2400" dirty="0" smtClean="0"/>
          </a:p>
        </p:txBody>
      </p:sp>
      <p:sp>
        <p:nvSpPr>
          <p:cNvPr id="3" name="Rectangle 2"/>
          <p:cNvSpPr/>
          <p:nvPr/>
        </p:nvSpPr>
        <p:spPr>
          <a:xfrm>
            <a:off x="213710" y="18617695"/>
            <a:ext cx="15150114" cy="2677656"/>
          </a:xfrm>
          <a:prstGeom prst="rect">
            <a:avLst/>
          </a:prstGeom>
        </p:spPr>
        <p:txBody>
          <a:bodyPr wrap="square">
            <a:spAutoFit/>
          </a:bodyPr>
          <a:lstStyle/>
          <a:p>
            <a:pPr algn="ctr"/>
            <a:r>
              <a:rPr lang="en-GB" sz="2400" dirty="0">
                <a:solidFill>
                  <a:schemeClr val="tx1">
                    <a:lumMod val="95000"/>
                    <a:lumOff val="5000"/>
                  </a:schemeClr>
                </a:solidFill>
              </a:rPr>
              <a:t>Kirsty Williams, 2019) ‘</a:t>
            </a:r>
            <a:r>
              <a:rPr lang="en-GB" sz="2400" dirty="0"/>
              <a:t>I want Wales to have strong and inclusive schools committed to excellence, equity and well-being; a system there to support our most disadvantaged learners’.</a:t>
            </a:r>
            <a:endParaRPr lang="en-GB" sz="2400" dirty="0">
              <a:solidFill>
                <a:schemeClr val="tx1">
                  <a:lumMod val="95000"/>
                  <a:lumOff val="5000"/>
                </a:schemeClr>
              </a:solidFill>
            </a:endParaRPr>
          </a:p>
          <a:p>
            <a:pPr algn="ctr"/>
            <a:r>
              <a:rPr lang="en-GB" sz="2400" dirty="0">
                <a:solidFill>
                  <a:schemeClr val="tx1">
                    <a:lumMod val="95000"/>
                    <a:lumOff val="5000"/>
                  </a:schemeClr>
                </a:solidFill>
              </a:rPr>
              <a:t>(pembrokeshire.gov. 2018) disagrees with Kirsty Williams age categorising </a:t>
            </a:r>
            <a:r>
              <a:rPr lang="en-GB" sz="2400" dirty="0"/>
              <a:t>‘the Welsh Government should consider the benefits of extending the Pupil Deprivation Grant to pupils under the age of five. This could enhance the positive impact of Welsh Government programmes that aim to support children from disadvantaged backgrounds such as Communities First, Flying Start and Families First, and ensure a smooth transition to statutory school age and beyond’</a:t>
            </a:r>
            <a:endParaRPr lang="en-GB" sz="2400" dirty="0">
              <a:solidFill>
                <a:schemeClr val="tx1">
                  <a:lumMod val="95000"/>
                  <a:lumOff val="5000"/>
                </a:schemeClr>
              </a:solidFill>
            </a:endParaRPr>
          </a:p>
        </p:txBody>
      </p:sp>
    </p:spTree>
    <p:extLst>
      <p:ext uri="{BB962C8B-B14F-4D97-AF65-F5344CB8AC3E}">
        <p14:creationId xmlns:p14="http://schemas.microsoft.com/office/powerpoint/2010/main" val="15804571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62360" y="2947495"/>
            <a:ext cx="29582651" cy="24745236"/>
          </a:xfrm>
          <a:prstGeom prst="rect">
            <a:avLst/>
          </a:prstGeom>
        </p:spPr>
        <p:txBody>
          <a:bodyPr wrap="square">
            <a:spAutoFit/>
          </a:bodyPr>
          <a:lstStyle/>
          <a:p>
            <a:pPr lvl="0">
              <a:lnSpc>
                <a:spcPct val="200000"/>
              </a:lnSpc>
              <a:buFont typeface="+mj-lt"/>
              <a:buAutoNum type="arabicPeriod"/>
            </a:pPr>
            <a:r>
              <a:rPr lang="en-GB" sz="3200" dirty="0" smtClean="0"/>
              <a:t> </a:t>
            </a:r>
            <a:r>
              <a:rPr lang="en-GB" sz="3200" dirty="0" err="1" smtClean="0"/>
              <a:t>Dauncey</a:t>
            </a:r>
            <a:r>
              <a:rPr lang="en-GB" sz="3200" dirty="0" smtClean="0"/>
              <a:t>, M. (2018) </a:t>
            </a:r>
            <a:r>
              <a:rPr lang="en-GB" sz="3200" i="1" dirty="0" smtClean="0"/>
              <a:t>Next steps for the Pupil Development Grant. </a:t>
            </a:r>
            <a:r>
              <a:rPr lang="en-GB" sz="3200" dirty="0" smtClean="0"/>
              <a:t>Available at: </a:t>
            </a:r>
            <a:r>
              <a:rPr lang="en-GB" sz="3200" u="sng" dirty="0" smtClean="0">
                <a:hlinkClick r:id="rId2"/>
              </a:rPr>
              <a:t>https://seneddre </a:t>
            </a:r>
            <a:r>
              <a:rPr lang="en-GB" sz="3200" u="sng" dirty="0" err="1" smtClean="0">
                <a:hlinkClick r:id="rId2"/>
              </a:rPr>
              <a:t>search.blog</a:t>
            </a:r>
            <a:r>
              <a:rPr lang="en-GB" sz="3200" u="sng" dirty="0" smtClean="0">
                <a:hlinkClick r:id="rId2"/>
              </a:rPr>
              <a:t>/2018 /04/11/ next-steps-for-the-pupil-development-grant/</a:t>
            </a:r>
            <a:r>
              <a:rPr lang="en-GB" sz="3200" dirty="0" smtClean="0"/>
              <a:t>. (Accessed on: 15.08.2020)</a:t>
            </a:r>
          </a:p>
          <a:p>
            <a:pPr lvl="0">
              <a:lnSpc>
                <a:spcPct val="200000"/>
              </a:lnSpc>
              <a:buFont typeface="+mj-lt"/>
              <a:buAutoNum type="arabicPeriod"/>
            </a:pPr>
            <a:r>
              <a:rPr lang="en-GB" sz="3200" dirty="0" smtClean="0"/>
              <a:t> </a:t>
            </a:r>
            <a:r>
              <a:rPr lang="en-GB" sz="3200" dirty="0"/>
              <a:t>Financial support </a:t>
            </a:r>
            <a:r>
              <a:rPr lang="en-GB" sz="3200" dirty="0" err="1"/>
              <a:t>cardiff</a:t>
            </a:r>
            <a:r>
              <a:rPr lang="en-GB" sz="3200" dirty="0"/>
              <a:t>, (2019), Pupil Development Grant (Previously School Uniform Grant) Available at: https://www.cardiff.gov.uk/ENG/resident/Schools-and-learning/Financial-support/pupil-development-grant/Pages/default.aspx#:~:text=A%20Pupil%20Development%20Grant%20is,is%20excluded%20from%20this%20grant. (Accessed: 17.07.2020)</a:t>
            </a:r>
          </a:p>
          <a:p>
            <a:pPr lvl="0">
              <a:lnSpc>
                <a:spcPct val="200000"/>
              </a:lnSpc>
              <a:buFont typeface="+mj-lt"/>
              <a:buAutoNum type="arabicPeriod"/>
            </a:pPr>
            <a:r>
              <a:rPr lang="en-GB" sz="3200" dirty="0" smtClean="0"/>
              <a:t> </a:t>
            </a:r>
            <a:r>
              <a:rPr lang="en-GB" sz="3200" dirty="0"/>
              <a:t>Government Social Research. (2019) </a:t>
            </a:r>
            <a:r>
              <a:rPr lang="en-GB" sz="3200" i="1" dirty="0"/>
              <a:t>Evaluation of the Implementation of the Pupil Development Grant for Looked After Children. </a:t>
            </a:r>
            <a:r>
              <a:rPr lang="en-GB" sz="3200" dirty="0"/>
              <a:t>Wales: OGL.</a:t>
            </a:r>
          </a:p>
          <a:p>
            <a:pPr lvl="0">
              <a:lnSpc>
                <a:spcPct val="200000"/>
              </a:lnSpc>
              <a:buFont typeface="+mj-lt"/>
              <a:buAutoNum type="arabicPeriod"/>
            </a:pPr>
            <a:r>
              <a:rPr lang="en-GB" sz="3200" dirty="0" smtClean="0"/>
              <a:t> </a:t>
            </a:r>
            <a:r>
              <a:rPr lang="en-GB" sz="3200" dirty="0" err="1"/>
              <a:t>Gov.Wales</a:t>
            </a:r>
            <a:r>
              <a:rPr lang="en-GB" sz="3200" dirty="0"/>
              <a:t>. (2020) </a:t>
            </a:r>
            <a:r>
              <a:rPr lang="en-GB" sz="3200" i="1" dirty="0"/>
              <a:t>2020-21 Pupil Development Grant and Early Years Pupil Development Grant individual allocations </a:t>
            </a:r>
            <a:r>
              <a:rPr lang="en-GB" sz="3200" dirty="0"/>
              <a:t>Available at: </a:t>
            </a:r>
            <a:r>
              <a:rPr lang="en-GB" sz="3200" u="sng" dirty="0">
                <a:hlinkClick r:id="rId3"/>
              </a:rPr>
              <a:t>https://gov.wales/pupil-development-grant-and-early-years-pupil-development-grant-allocations</a:t>
            </a:r>
            <a:r>
              <a:rPr lang="en-GB" sz="3200" dirty="0"/>
              <a:t>. (Accessed on: 02.08.2020)</a:t>
            </a:r>
          </a:p>
          <a:p>
            <a:pPr lvl="0">
              <a:lnSpc>
                <a:spcPct val="200000"/>
              </a:lnSpc>
              <a:buFont typeface="+mj-lt"/>
              <a:buAutoNum type="arabicPeriod"/>
            </a:pPr>
            <a:r>
              <a:rPr lang="en-GB" sz="3200" dirty="0" smtClean="0"/>
              <a:t> </a:t>
            </a:r>
            <a:r>
              <a:rPr lang="en-GB" sz="3200" dirty="0"/>
              <a:t>Krishna, R. &amp; </a:t>
            </a:r>
            <a:r>
              <a:rPr lang="en-GB" sz="3200" dirty="0" err="1"/>
              <a:t>Kummitha</a:t>
            </a:r>
            <a:r>
              <a:rPr lang="en-GB" sz="3200" dirty="0"/>
              <a:t>, R. (2017). </a:t>
            </a:r>
            <a:r>
              <a:rPr lang="en-GB" sz="3200" i="1" dirty="0"/>
              <a:t>Social Entrepreneurship and Social Inclusion: Processes, practices and prospects</a:t>
            </a:r>
            <a:r>
              <a:rPr lang="en-GB" sz="3200" dirty="0"/>
              <a:t>. Palgrave Macmillan.</a:t>
            </a:r>
          </a:p>
          <a:p>
            <a:pPr lvl="0">
              <a:lnSpc>
                <a:spcPct val="200000"/>
              </a:lnSpc>
              <a:buFont typeface="+mj-lt"/>
              <a:buAutoNum type="arabicPeriod"/>
            </a:pPr>
            <a:r>
              <a:rPr lang="en-GB" sz="3200" dirty="0" smtClean="0"/>
              <a:t> </a:t>
            </a:r>
            <a:r>
              <a:rPr lang="en-GB" sz="3200" dirty="0"/>
              <a:t>National Assembly for Wales (2018) </a:t>
            </a:r>
            <a:r>
              <a:rPr lang="en-GB" sz="3200" i="1" dirty="0"/>
              <a:t>Targeted funding to improve educational outcomes. </a:t>
            </a:r>
            <a:r>
              <a:rPr lang="en-GB" sz="3200" dirty="0"/>
              <a:t>Cardiff: National Assembly for Wales</a:t>
            </a:r>
          </a:p>
          <a:p>
            <a:pPr lvl="0">
              <a:lnSpc>
                <a:spcPct val="200000"/>
              </a:lnSpc>
              <a:buFont typeface="+mj-lt"/>
              <a:buAutoNum type="arabicPeriod"/>
            </a:pPr>
            <a:r>
              <a:rPr lang="en-GB" sz="3200" dirty="0" smtClean="0"/>
              <a:t> </a:t>
            </a:r>
            <a:r>
              <a:rPr lang="en-GB" sz="3200" dirty="0"/>
              <a:t>Pembrokeshire, (2018) </a:t>
            </a:r>
            <a:r>
              <a:rPr lang="en-GB" sz="3200" i="1" dirty="0"/>
              <a:t>Pupil Development Grant – Access.</a:t>
            </a:r>
            <a:r>
              <a:rPr lang="en-GB" sz="3200" dirty="0"/>
              <a:t> Available at: </a:t>
            </a:r>
            <a:r>
              <a:rPr lang="en-GB" sz="3200" u="sng" dirty="0">
                <a:hlinkClick r:id="rId4"/>
              </a:rPr>
              <a:t>https://www.pembrokeshire.gov.uk/school-attendance-and-pupil-welfare/pupil-development-grant-access-plus</a:t>
            </a:r>
            <a:r>
              <a:rPr lang="en-GB" sz="3200" dirty="0"/>
              <a:t> (accessed on: 20.08.2020)</a:t>
            </a:r>
          </a:p>
          <a:p>
            <a:pPr lvl="0">
              <a:lnSpc>
                <a:spcPct val="200000"/>
              </a:lnSpc>
              <a:buFont typeface="+mj-lt"/>
              <a:buAutoNum type="arabicPeriod"/>
            </a:pPr>
            <a:r>
              <a:rPr lang="en-GB" sz="3200" dirty="0" smtClean="0"/>
              <a:t> </a:t>
            </a:r>
            <a:r>
              <a:rPr lang="en-GB" sz="3200" dirty="0"/>
              <a:t>School P, Pupil development Grant, 2018.</a:t>
            </a:r>
          </a:p>
          <a:p>
            <a:pPr lvl="0">
              <a:lnSpc>
                <a:spcPct val="200000"/>
              </a:lnSpc>
              <a:buFont typeface="+mj-lt"/>
              <a:buAutoNum type="arabicPeriod"/>
            </a:pPr>
            <a:r>
              <a:rPr lang="en-GB" sz="3200" dirty="0" smtClean="0"/>
              <a:t> </a:t>
            </a:r>
            <a:r>
              <a:rPr lang="en-GB" sz="3200" dirty="0"/>
              <a:t>School Y, Pupil Development Grant statement, 2020. </a:t>
            </a:r>
          </a:p>
          <a:p>
            <a:pPr lvl="0">
              <a:lnSpc>
                <a:spcPct val="200000"/>
              </a:lnSpc>
              <a:buFont typeface="+mj-lt"/>
              <a:buAutoNum type="arabicPeriod"/>
            </a:pPr>
            <a:r>
              <a:rPr lang="en-GB" sz="3200" dirty="0" smtClean="0"/>
              <a:t> </a:t>
            </a:r>
            <a:r>
              <a:rPr lang="en-GB" sz="3200" dirty="0"/>
              <a:t>Welsh Government, (2019) </a:t>
            </a:r>
            <a:r>
              <a:rPr lang="en-GB" sz="3200" i="1" dirty="0"/>
              <a:t>Pupil Development Grant – Access. </a:t>
            </a:r>
            <a:r>
              <a:rPr lang="en-GB" sz="3200" dirty="0"/>
              <a:t>Available at: </a:t>
            </a:r>
            <a:r>
              <a:rPr lang="en-GB" sz="3200" u="sng" dirty="0">
                <a:hlinkClick r:id="rId5"/>
              </a:rPr>
              <a:t>https://gov.wales/pupil-development-grant-access</a:t>
            </a:r>
            <a:r>
              <a:rPr lang="en-GB" sz="3200" dirty="0"/>
              <a:t> (Accessed: 19.07.2020</a:t>
            </a:r>
            <a:r>
              <a:rPr lang="en-GB" sz="3200" dirty="0" smtClean="0"/>
              <a:t>)</a:t>
            </a:r>
          </a:p>
          <a:p>
            <a:pPr>
              <a:lnSpc>
                <a:spcPct val="200000"/>
              </a:lnSpc>
              <a:buFont typeface="+mj-lt"/>
              <a:buAutoNum type="arabicPeriod"/>
            </a:pPr>
            <a:r>
              <a:rPr lang="en-GB" sz="3200" dirty="0"/>
              <a:t> Welsh Liberal Democrats, (2013) </a:t>
            </a:r>
            <a:r>
              <a:rPr lang="en-GB" sz="3200" i="1" dirty="0"/>
              <a:t>Learning lessons from the Pupil Deprivation Grant.</a:t>
            </a:r>
            <a:r>
              <a:rPr lang="en-GB" sz="3200" dirty="0"/>
              <a:t> Wales: </a:t>
            </a:r>
            <a:r>
              <a:rPr lang="en-GB" sz="3200" dirty="0" err="1"/>
              <a:t>Loberal</a:t>
            </a:r>
            <a:r>
              <a:rPr lang="en-GB" sz="3200" dirty="0"/>
              <a:t> </a:t>
            </a:r>
            <a:r>
              <a:rPr lang="en-GB" sz="3200" dirty="0" smtClean="0"/>
              <a:t>Democrats</a:t>
            </a:r>
          </a:p>
          <a:p>
            <a:pPr lvl="0">
              <a:lnSpc>
                <a:spcPct val="200000"/>
              </a:lnSpc>
              <a:buFont typeface="+mj-lt"/>
              <a:buAutoNum type="arabicPeriod"/>
            </a:pPr>
            <a:r>
              <a:rPr lang="en-GB" sz="3200" dirty="0"/>
              <a:t>Vale of Glamorgan Council, (2020) </a:t>
            </a:r>
            <a:r>
              <a:rPr lang="en-GB" sz="3200" i="1" dirty="0"/>
              <a:t>Pupil Development Grant</a:t>
            </a:r>
            <a:r>
              <a:rPr lang="en-GB" sz="3200" dirty="0"/>
              <a:t>. Available at: </a:t>
            </a:r>
            <a:r>
              <a:rPr lang="en-GB" sz="3200" u="sng" dirty="0">
                <a:hlinkClick r:id="rId6"/>
              </a:rPr>
              <a:t>https://www.Vale ofglamorgan.gov.uk/</a:t>
            </a:r>
            <a:r>
              <a:rPr lang="en-GB" sz="3200" u="sng" dirty="0" err="1">
                <a:hlinkClick r:id="rId6"/>
              </a:rPr>
              <a:t>en</a:t>
            </a:r>
            <a:r>
              <a:rPr lang="en-GB" sz="3200" u="sng" dirty="0">
                <a:hlinkClick r:id="rId6"/>
              </a:rPr>
              <a:t>/living/schools/Pupil-Development-Grant.aspx</a:t>
            </a:r>
            <a:r>
              <a:rPr lang="en-GB" sz="3200" dirty="0"/>
              <a:t>. (</a:t>
            </a:r>
            <a:r>
              <a:rPr lang="en-GB" sz="3200" dirty="0" err="1"/>
              <a:t>Accessd</a:t>
            </a:r>
            <a:r>
              <a:rPr lang="en-GB" sz="3200" dirty="0"/>
              <a:t> on: 20.08.20) </a:t>
            </a:r>
          </a:p>
          <a:p>
            <a:pPr>
              <a:lnSpc>
                <a:spcPct val="150000"/>
              </a:lnSpc>
              <a:buFont typeface="+mj-lt"/>
              <a:buAutoNum type="arabicPeriod"/>
            </a:pPr>
            <a:endParaRPr lang="en-GB" sz="4000" dirty="0" smtClean="0"/>
          </a:p>
          <a:p>
            <a:pPr lvl="0">
              <a:lnSpc>
                <a:spcPct val="150000"/>
              </a:lnSpc>
              <a:buFont typeface="+mj-lt"/>
              <a:buAutoNum type="arabicPeriod"/>
            </a:pPr>
            <a:endParaRPr lang="en-GB" sz="4000" dirty="0" smtClean="0"/>
          </a:p>
          <a:p>
            <a:pPr>
              <a:lnSpc>
                <a:spcPct val="150000"/>
              </a:lnSpc>
              <a:buFont typeface="+mj-lt"/>
              <a:buAutoNum type="arabicPeriod"/>
            </a:pPr>
            <a:endParaRPr lang="en-GB" sz="4000" dirty="0" smtClean="0"/>
          </a:p>
          <a:p>
            <a:endParaRPr lang="en-GB" sz="5400" dirty="0" smtClean="0"/>
          </a:p>
          <a:p>
            <a:endParaRPr lang="en-GB" sz="5400" dirty="0" smtClean="0"/>
          </a:p>
          <a:p>
            <a:endParaRPr lang="en-GB" sz="5400" dirty="0" smtClean="0"/>
          </a:p>
          <a:p>
            <a:endParaRPr lang="en-GB" sz="5400" dirty="0" smtClean="0"/>
          </a:p>
          <a:p>
            <a:endParaRPr lang="en-GB" sz="5400" dirty="0" smtClean="0"/>
          </a:p>
        </p:txBody>
      </p:sp>
      <p:sp>
        <p:nvSpPr>
          <p:cNvPr id="3" name="Rectangle 2"/>
          <p:cNvSpPr/>
          <p:nvPr/>
        </p:nvSpPr>
        <p:spPr>
          <a:xfrm>
            <a:off x="10951903" y="890070"/>
            <a:ext cx="8980747" cy="1569660"/>
          </a:xfrm>
          <a:prstGeom prst="rect">
            <a:avLst/>
          </a:prstGeom>
          <a:noFill/>
        </p:spPr>
        <p:txBody>
          <a:bodyPr wrap="square" lIns="91440" tIns="45720" rIns="91440" bIns="45720">
            <a:spAutoFit/>
          </a:bodyPr>
          <a:lstStyle/>
          <a:p>
            <a:pPr algn="ctr"/>
            <a:r>
              <a:rPr lang="en-GB" sz="9600" u="sng" dirty="0" smtClean="0"/>
              <a:t>Reference list</a:t>
            </a:r>
            <a:endParaRPr lang="en-GB" sz="9600" u="sng" dirty="0" smtClean="0"/>
          </a:p>
        </p:txBody>
      </p:sp>
    </p:spTree>
    <p:extLst>
      <p:ext uri="{BB962C8B-B14F-4D97-AF65-F5344CB8AC3E}">
        <p14:creationId xmlns:p14="http://schemas.microsoft.com/office/powerpoint/2010/main" val="419641247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2417</TotalTime>
  <Words>1267</Words>
  <Application>Microsoft Office PowerPoint</Application>
  <PresentationFormat>Custom</PresentationFormat>
  <Paragraphs>75</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Angles</vt:lpstr>
      <vt:lpstr>PowerPoint Presentation</vt:lpstr>
      <vt:lpstr>PowerPoint Presentation</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Jordan Randel (P152106)</dc:creator>
  <cp:lastModifiedBy>Dell</cp:lastModifiedBy>
  <cp:revision>162</cp:revision>
  <dcterms:created xsi:type="dcterms:W3CDTF">2018-04-26T15:00:28Z</dcterms:created>
  <dcterms:modified xsi:type="dcterms:W3CDTF">2020-08-24T09:20:00Z</dcterms:modified>
</cp:coreProperties>
</file>