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9" r:id="rId4"/>
    <p:sldId id="260" r:id="rId5"/>
    <p:sldId id="284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5" r:id="rId19"/>
    <p:sldId id="276" r:id="rId20"/>
    <p:sldId id="28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41" autoAdjust="0"/>
    <p:restoredTop sz="94660"/>
  </p:normalViewPr>
  <p:slideViewPr>
    <p:cSldViewPr snapToGrid="0">
      <p:cViewPr varScale="1">
        <p:scale>
          <a:sx n="74" d="100"/>
          <a:sy n="74" d="100"/>
        </p:scale>
        <p:origin x="936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image" Target="../media/image7.jpeg"/><Relationship Id="rId4" Type="http://schemas.openxmlformats.org/officeDocument/2006/relationships/image" Target="../media/image10.jpe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svg"/><Relationship Id="rId1" Type="http://schemas.openxmlformats.org/officeDocument/2006/relationships/image" Target="../media/image31.svg"/><Relationship Id="rId5" Type="http://schemas.openxmlformats.org/officeDocument/2006/relationships/image" Target="../media/image35.svg"/><Relationship Id="rId4" Type="http://schemas.openxmlformats.org/officeDocument/2006/relationships/image" Target="../media/image3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image" Target="../media/image7.jpeg"/><Relationship Id="rId4" Type="http://schemas.openxmlformats.org/officeDocument/2006/relationships/image" Target="../media/image10.jpe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svg"/><Relationship Id="rId1" Type="http://schemas.openxmlformats.org/officeDocument/2006/relationships/image" Target="../media/image31.svg"/><Relationship Id="rId5" Type="http://schemas.openxmlformats.org/officeDocument/2006/relationships/image" Target="../media/image35.svg"/><Relationship Id="rId4" Type="http://schemas.openxmlformats.org/officeDocument/2006/relationships/image" Target="../media/image3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3EB300-3631-4AC2-AC28-EBAB37A4EC9D}" type="doc">
      <dgm:prSet loTypeId="urn:microsoft.com/office/officeart/2005/8/layout/list1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5D5E024-989B-45A1-915E-D3E5FEF8365B}">
      <dgm:prSet phldrT="[Text]" custT="1"/>
      <dgm:spPr/>
      <dgm:t>
        <a:bodyPr/>
        <a:lstStyle/>
        <a:p>
          <a:r>
            <a:rPr lang="en-GB" sz="1600" dirty="0"/>
            <a:t>Biological ageing involves </a:t>
          </a:r>
        </a:p>
      </dgm:t>
    </dgm:pt>
    <dgm:pt modelId="{5D1C8061-60DF-4599-9292-AB48474FA2D0}" type="parTrans" cxnId="{83E3F2E1-4CC7-461B-9635-F69C5FA62EB4}">
      <dgm:prSet/>
      <dgm:spPr/>
      <dgm:t>
        <a:bodyPr/>
        <a:lstStyle/>
        <a:p>
          <a:endParaRPr lang="en-GB"/>
        </a:p>
      </dgm:t>
    </dgm:pt>
    <dgm:pt modelId="{234D3A21-02B3-475E-973D-D36BB8E2182B}" type="sibTrans" cxnId="{83E3F2E1-4CC7-461B-9635-F69C5FA62EB4}">
      <dgm:prSet/>
      <dgm:spPr/>
      <dgm:t>
        <a:bodyPr/>
        <a:lstStyle/>
        <a:p>
          <a:endParaRPr lang="en-GB"/>
        </a:p>
      </dgm:t>
    </dgm:pt>
    <dgm:pt modelId="{90CD656F-884A-426C-B52A-83CFE6DF5312}">
      <dgm:prSet phldrT="[Text]" custT="1"/>
      <dgm:spPr/>
      <dgm:t>
        <a:bodyPr/>
        <a:lstStyle/>
        <a:p>
          <a:r>
            <a:rPr lang="en-GB" sz="1600"/>
            <a:t>Physical decline </a:t>
          </a:r>
        </a:p>
      </dgm:t>
    </dgm:pt>
    <dgm:pt modelId="{CCAD3892-C716-475A-B54A-918E261EB54B}" type="parTrans" cxnId="{C7937796-54DB-4697-B3EE-365FD55D9209}">
      <dgm:prSet/>
      <dgm:spPr/>
      <dgm:t>
        <a:bodyPr/>
        <a:lstStyle/>
        <a:p>
          <a:endParaRPr lang="en-GB"/>
        </a:p>
      </dgm:t>
    </dgm:pt>
    <dgm:pt modelId="{3B71EF48-B36A-430F-A82A-598BF34000F0}" type="sibTrans" cxnId="{C7937796-54DB-4697-B3EE-365FD55D9209}">
      <dgm:prSet/>
      <dgm:spPr/>
      <dgm:t>
        <a:bodyPr/>
        <a:lstStyle/>
        <a:p>
          <a:endParaRPr lang="en-GB"/>
        </a:p>
      </dgm:t>
    </dgm:pt>
    <dgm:pt modelId="{04093235-8512-427C-8B6B-3E6ED83FE2FE}">
      <dgm:prSet phldrT="[Text]" custT="1"/>
      <dgm:spPr/>
      <dgm:t>
        <a:bodyPr/>
        <a:lstStyle/>
        <a:p>
          <a:r>
            <a:rPr lang="en-GB" sz="1600" dirty="0"/>
            <a:t>Psychologic ageing includes </a:t>
          </a:r>
        </a:p>
      </dgm:t>
    </dgm:pt>
    <dgm:pt modelId="{8197481E-8E83-4BE4-AFD9-3D77CF0EAFF9}" type="parTrans" cxnId="{2557224D-CD66-4D40-A2CB-90B15BCCB292}">
      <dgm:prSet/>
      <dgm:spPr/>
      <dgm:t>
        <a:bodyPr/>
        <a:lstStyle/>
        <a:p>
          <a:endParaRPr lang="en-GB"/>
        </a:p>
      </dgm:t>
    </dgm:pt>
    <dgm:pt modelId="{510999BA-9728-4499-99D0-E2CE8603D7CA}" type="sibTrans" cxnId="{2557224D-CD66-4D40-A2CB-90B15BCCB292}">
      <dgm:prSet/>
      <dgm:spPr/>
      <dgm:t>
        <a:bodyPr/>
        <a:lstStyle/>
        <a:p>
          <a:endParaRPr lang="en-GB"/>
        </a:p>
      </dgm:t>
    </dgm:pt>
    <dgm:pt modelId="{3FC47290-B4C6-47BD-8126-3CA0AB26F635}">
      <dgm:prSet phldrT="[Text]" custT="1"/>
      <dgm:spPr/>
      <dgm:t>
        <a:bodyPr/>
        <a:lstStyle/>
        <a:p>
          <a:r>
            <a:rPr lang="en-GB" sz="1600" dirty="0"/>
            <a:t>Cognitive changes </a:t>
          </a:r>
        </a:p>
      </dgm:t>
    </dgm:pt>
    <dgm:pt modelId="{4A393FC8-E2FC-41F8-9FF7-595512658301}" type="parTrans" cxnId="{00CB5354-6777-4BBD-8760-DAB42A90C4FB}">
      <dgm:prSet/>
      <dgm:spPr/>
      <dgm:t>
        <a:bodyPr/>
        <a:lstStyle/>
        <a:p>
          <a:endParaRPr lang="en-GB"/>
        </a:p>
      </dgm:t>
    </dgm:pt>
    <dgm:pt modelId="{1DBDB68A-9614-4738-B66A-FA85F798A5C2}" type="sibTrans" cxnId="{00CB5354-6777-4BBD-8760-DAB42A90C4FB}">
      <dgm:prSet/>
      <dgm:spPr/>
      <dgm:t>
        <a:bodyPr/>
        <a:lstStyle/>
        <a:p>
          <a:endParaRPr lang="en-GB"/>
        </a:p>
      </dgm:t>
    </dgm:pt>
    <dgm:pt modelId="{0BD41316-F7DA-4998-843C-8B395FFDBFDA}">
      <dgm:prSet phldrT="[Text]" custT="1"/>
      <dgm:spPr/>
      <dgm:t>
        <a:bodyPr/>
        <a:lstStyle/>
        <a:p>
          <a:r>
            <a:rPr lang="en-GB" sz="1600" dirty="0"/>
            <a:t>Frailty </a:t>
          </a:r>
        </a:p>
      </dgm:t>
    </dgm:pt>
    <dgm:pt modelId="{CA07E484-F7B6-4FB2-B0C2-364E7FB30949}" type="parTrans" cxnId="{70AF8435-2AE6-46C5-B4A9-ECCD432334EC}">
      <dgm:prSet/>
      <dgm:spPr/>
      <dgm:t>
        <a:bodyPr/>
        <a:lstStyle/>
        <a:p>
          <a:endParaRPr lang="en-GB"/>
        </a:p>
      </dgm:t>
    </dgm:pt>
    <dgm:pt modelId="{57DD25D0-61D0-4648-8114-69E9F90DD5B2}" type="sibTrans" cxnId="{70AF8435-2AE6-46C5-B4A9-ECCD432334EC}">
      <dgm:prSet/>
      <dgm:spPr/>
      <dgm:t>
        <a:bodyPr/>
        <a:lstStyle/>
        <a:p>
          <a:endParaRPr lang="en-GB"/>
        </a:p>
      </dgm:t>
    </dgm:pt>
    <dgm:pt modelId="{800A7CBD-2810-4521-AD6D-655D0F40C5A3}">
      <dgm:prSet phldrT="[Text]" custT="1"/>
      <dgm:spPr/>
      <dgm:t>
        <a:bodyPr/>
        <a:lstStyle/>
        <a:p>
          <a:r>
            <a:rPr lang="en-GB" sz="1600" dirty="0"/>
            <a:t>Chronic illness  </a:t>
          </a:r>
          <a:r>
            <a:rPr lang="en-US" altLang="en-US" sz="1600" dirty="0">
              <a:latin typeface="Arial" panose="020B0604020202020204" pitchFamily="34" charset="0"/>
              <a:cs typeface="Arial" panose="020B0604020202020204" pitchFamily="34" charset="0"/>
            </a:rPr>
            <a:t>(WHO, 2025)</a:t>
          </a:r>
          <a:endParaRPr lang="en-GB" sz="1600" dirty="0"/>
        </a:p>
      </dgm:t>
    </dgm:pt>
    <dgm:pt modelId="{8EAAA0DE-34F4-4074-81B8-41C9F4073938}" type="parTrans" cxnId="{813B7B39-9153-4EA6-B561-783B952E0E7A}">
      <dgm:prSet/>
      <dgm:spPr/>
      <dgm:t>
        <a:bodyPr/>
        <a:lstStyle/>
        <a:p>
          <a:endParaRPr lang="en-GB"/>
        </a:p>
      </dgm:t>
    </dgm:pt>
    <dgm:pt modelId="{80ED39EE-7AEF-4C68-90B1-1FF52CAC01DB}" type="sibTrans" cxnId="{813B7B39-9153-4EA6-B561-783B952E0E7A}">
      <dgm:prSet/>
      <dgm:spPr/>
      <dgm:t>
        <a:bodyPr/>
        <a:lstStyle/>
        <a:p>
          <a:endParaRPr lang="en-GB"/>
        </a:p>
      </dgm:t>
    </dgm:pt>
    <dgm:pt modelId="{0D601545-26CE-4104-B2D0-594053010105}">
      <dgm:prSet phldrT="[Text]" custT="1"/>
      <dgm:spPr/>
      <dgm:t>
        <a:bodyPr/>
        <a:lstStyle/>
        <a:p>
          <a:r>
            <a:rPr lang="en-GB" sz="1600" dirty="0"/>
            <a:t>Memory loss</a:t>
          </a:r>
        </a:p>
      </dgm:t>
    </dgm:pt>
    <dgm:pt modelId="{81CCE3B4-FF70-4C36-BF8F-95F6089A9694}" type="parTrans" cxnId="{701E5A1B-5F88-4308-B621-D236EC6A13CD}">
      <dgm:prSet/>
      <dgm:spPr/>
      <dgm:t>
        <a:bodyPr/>
        <a:lstStyle/>
        <a:p>
          <a:endParaRPr lang="en-GB"/>
        </a:p>
      </dgm:t>
    </dgm:pt>
    <dgm:pt modelId="{4B91DD35-7362-4932-BD6F-F47EFC522B22}" type="sibTrans" cxnId="{701E5A1B-5F88-4308-B621-D236EC6A13CD}">
      <dgm:prSet/>
      <dgm:spPr/>
      <dgm:t>
        <a:bodyPr/>
        <a:lstStyle/>
        <a:p>
          <a:endParaRPr lang="en-GB"/>
        </a:p>
      </dgm:t>
    </dgm:pt>
    <dgm:pt modelId="{8F03B288-CF97-47BC-817A-67B9307AA787}">
      <dgm:prSet phldrT="[Text]" custT="1"/>
      <dgm:spPr/>
      <dgm:t>
        <a:bodyPr/>
        <a:lstStyle/>
        <a:p>
          <a:r>
            <a:rPr lang="en-GB" sz="1600" dirty="0"/>
            <a:t>Emotional wellbeing </a:t>
          </a:r>
        </a:p>
      </dgm:t>
    </dgm:pt>
    <dgm:pt modelId="{ABFB9843-449E-4B66-8FA2-78B88D76615D}" type="parTrans" cxnId="{33F3ABD8-3B8F-407F-8F2B-BA59DE36AD37}">
      <dgm:prSet/>
      <dgm:spPr/>
      <dgm:t>
        <a:bodyPr/>
        <a:lstStyle/>
        <a:p>
          <a:endParaRPr lang="en-GB"/>
        </a:p>
      </dgm:t>
    </dgm:pt>
    <dgm:pt modelId="{25C34BCD-A7BD-4DFA-8FD1-E0FFC9AD4A88}" type="sibTrans" cxnId="{33F3ABD8-3B8F-407F-8F2B-BA59DE36AD37}">
      <dgm:prSet/>
      <dgm:spPr/>
      <dgm:t>
        <a:bodyPr/>
        <a:lstStyle/>
        <a:p>
          <a:endParaRPr lang="en-GB"/>
        </a:p>
      </dgm:t>
    </dgm:pt>
    <dgm:pt modelId="{BD3DC032-86D7-4E30-81F5-3DB1BB83EBD8}">
      <dgm:prSet phldrT="[Text]" custT="1"/>
      <dgm:spPr/>
      <dgm:t>
        <a:bodyPr/>
        <a:lstStyle/>
        <a:p>
          <a:r>
            <a:rPr lang="en-GB" sz="1600" dirty="0"/>
            <a:t>Dementia </a:t>
          </a:r>
          <a:r>
            <a:rPr lang="en-US" sz="1600" dirty="0"/>
            <a:t>(Wienclaw, 2019) </a:t>
          </a:r>
          <a:r>
            <a:rPr lang="en-GB" sz="1600" dirty="0"/>
            <a:t> </a:t>
          </a:r>
        </a:p>
      </dgm:t>
    </dgm:pt>
    <dgm:pt modelId="{B8E9EDA2-9D46-42E2-B5F6-690F6672AB76}" type="parTrans" cxnId="{AF1BF8C5-77F5-44C9-8E75-01D73FF9FAFA}">
      <dgm:prSet/>
      <dgm:spPr/>
      <dgm:t>
        <a:bodyPr/>
        <a:lstStyle/>
        <a:p>
          <a:endParaRPr lang="en-GB"/>
        </a:p>
      </dgm:t>
    </dgm:pt>
    <dgm:pt modelId="{8264E903-6F1B-44AC-98F3-3603981C35D5}" type="sibTrans" cxnId="{AF1BF8C5-77F5-44C9-8E75-01D73FF9FAFA}">
      <dgm:prSet/>
      <dgm:spPr/>
      <dgm:t>
        <a:bodyPr/>
        <a:lstStyle/>
        <a:p>
          <a:endParaRPr lang="en-GB"/>
        </a:p>
      </dgm:t>
    </dgm:pt>
    <dgm:pt modelId="{8224A541-19F1-44CB-B7B6-41E7228F047B}">
      <dgm:prSet phldrT="[Text]" custT="1"/>
      <dgm:spPr/>
      <dgm:t>
        <a:bodyPr/>
        <a:lstStyle/>
        <a:p>
          <a:r>
            <a:rPr lang="en-GB" sz="1600" dirty="0"/>
            <a:t>Social ageing involves </a:t>
          </a:r>
        </a:p>
      </dgm:t>
    </dgm:pt>
    <dgm:pt modelId="{2772A526-0C0B-4C19-B7D3-46C5C2DAEF86}" type="parTrans" cxnId="{40815D5A-2DB5-4491-9AC1-50B22CB29E35}">
      <dgm:prSet/>
      <dgm:spPr/>
      <dgm:t>
        <a:bodyPr/>
        <a:lstStyle/>
        <a:p>
          <a:endParaRPr lang="en-GB"/>
        </a:p>
      </dgm:t>
    </dgm:pt>
    <dgm:pt modelId="{85971F43-0BF3-49BE-A489-E8BC578C8732}" type="sibTrans" cxnId="{40815D5A-2DB5-4491-9AC1-50B22CB29E35}">
      <dgm:prSet/>
      <dgm:spPr/>
      <dgm:t>
        <a:bodyPr/>
        <a:lstStyle/>
        <a:p>
          <a:endParaRPr lang="en-GB"/>
        </a:p>
      </dgm:t>
    </dgm:pt>
    <dgm:pt modelId="{B91DAC50-1888-4CBF-B88D-E8EC26A5F375}">
      <dgm:prSet phldrT="[Text]" custT="1"/>
      <dgm:spPr/>
      <dgm:t>
        <a:bodyPr/>
        <a:lstStyle/>
        <a:p>
          <a:r>
            <a:rPr lang="en-GB" sz="1600" dirty="0"/>
            <a:t>Retirement </a:t>
          </a:r>
        </a:p>
      </dgm:t>
    </dgm:pt>
    <dgm:pt modelId="{0849B3F6-96BF-4B83-ACEC-07A6E6082A27}" type="parTrans" cxnId="{239BA390-9D56-4410-A3E9-353DBBE038F0}">
      <dgm:prSet/>
      <dgm:spPr/>
      <dgm:t>
        <a:bodyPr/>
        <a:lstStyle/>
        <a:p>
          <a:endParaRPr lang="en-GB"/>
        </a:p>
      </dgm:t>
    </dgm:pt>
    <dgm:pt modelId="{9D35CB93-D329-49BF-8606-86143B141A04}" type="sibTrans" cxnId="{239BA390-9D56-4410-A3E9-353DBBE038F0}">
      <dgm:prSet/>
      <dgm:spPr/>
      <dgm:t>
        <a:bodyPr/>
        <a:lstStyle/>
        <a:p>
          <a:endParaRPr lang="en-GB"/>
        </a:p>
      </dgm:t>
    </dgm:pt>
    <dgm:pt modelId="{253EF144-76B7-4B99-97F4-55E49929F970}">
      <dgm:prSet phldrT="[Text]" custT="1"/>
      <dgm:spPr/>
      <dgm:t>
        <a:bodyPr/>
        <a:lstStyle/>
        <a:p>
          <a:r>
            <a:rPr lang="en-GB" sz="1600" dirty="0"/>
            <a:t>Role changes </a:t>
          </a:r>
        </a:p>
      </dgm:t>
    </dgm:pt>
    <dgm:pt modelId="{1752023B-85CA-4057-A302-B6532264D2C3}" type="parTrans" cxnId="{01C4F1D8-4A87-4116-B883-FFD544E876A1}">
      <dgm:prSet/>
      <dgm:spPr/>
      <dgm:t>
        <a:bodyPr/>
        <a:lstStyle/>
        <a:p>
          <a:endParaRPr lang="en-GB"/>
        </a:p>
      </dgm:t>
    </dgm:pt>
    <dgm:pt modelId="{810B3067-CF60-4A06-B5E1-0C24BA8945EC}" type="sibTrans" cxnId="{01C4F1D8-4A87-4116-B883-FFD544E876A1}">
      <dgm:prSet/>
      <dgm:spPr/>
      <dgm:t>
        <a:bodyPr/>
        <a:lstStyle/>
        <a:p>
          <a:endParaRPr lang="en-GB"/>
        </a:p>
      </dgm:t>
    </dgm:pt>
    <dgm:pt modelId="{0756D02D-413C-4EDF-B3CF-0405FC2F352F}">
      <dgm:prSet phldrT="[Text]" custT="1"/>
      <dgm:spPr/>
      <dgm:t>
        <a:bodyPr/>
        <a:lstStyle/>
        <a:p>
          <a:r>
            <a:rPr lang="en-GB" sz="1600" dirty="0"/>
            <a:t>Increased isolation</a:t>
          </a:r>
        </a:p>
      </dgm:t>
    </dgm:pt>
    <dgm:pt modelId="{9C8E75FF-58D4-4634-BEAE-E0696C475587}" type="parTrans" cxnId="{2274A724-BA8E-40D0-938B-515F0B079C55}">
      <dgm:prSet/>
      <dgm:spPr/>
      <dgm:t>
        <a:bodyPr/>
        <a:lstStyle/>
        <a:p>
          <a:endParaRPr lang="en-GB"/>
        </a:p>
      </dgm:t>
    </dgm:pt>
    <dgm:pt modelId="{EBA0DEED-D9AA-4E08-9CA9-C093217D271A}" type="sibTrans" cxnId="{2274A724-BA8E-40D0-938B-515F0B079C55}">
      <dgm:prSet/>
      <dgm:spPr/>
      <dgm:t>
        <a:bodyPr/>
        <a:lstStyle/>
        <a:p>
          <a:endParaRPr lang="en-GB"/>
        </a:p>
      </dgm:t>
    </dgm:pt>
    <dgm:pt modelId="{D2D4B0D4-369A-49EF-A0A1-7861FE8CEA52}">
      <dgm:prSet phldrT="[Text]" custT="1"/>
      <dgm:spPr/>
      <dgm:t>
        <a:bodyPr/>
        <a:lstStyle/>
        <a:p>
          <a:r>
            <a:rPr lang="en-GB" sz="1600" dirty="0"/>
            <a:t>Community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(Sharifian 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et al., 2022)</a:t>
          </a:r>
          <a:endParaRPr lang="en-GB" sz="1600" dirty="0"/>
        </a:p>
      </dgm:t>
    </dgm:pt>
    <dgm:pt modelId="{832E1262-4004-4AA2-8BB2-75A2660DDD93}" type="parTrans" cxnId="{A527FA29-A4FE-4568-AAF7-402A20598B36}">
      <dgm:prSet/>
      <dgm:spPr/>
      <dgm:t>
        <a:bodyPr/>
        <a:lstStyle/>
        <a:p>
          <a:endParaRPr lang="en-GB"/>
        </a:p>
      </dgm:t>
    </dgm:pt>
    <dgm:pt modelId="{BB6D32DA-2002-4CB7-B28B-7BCE7F3E1CE9}" type="sibTrans" cxnId="{A527FA29-A4FE-4568-AAF7-402A20598B36}">
      <dgm:prSet/>
      <dgm:spPr/>
      <dgm:t>
        <a:bodyPr/>
        <a:lstStyle/>
        <a:p>
          <a:endParaRPr lang="en-GB"/>
        </a:p>
      </dgm:t>
    </dgm:pt>
    <dgm:pt modelId="{5466C05C-B790-47D8-B490-1A1F61B7BF2E}" type="pres">
      <dgm:prSet presAssocID="{C13EB300-3631-4AC2-AC28-EBAB37A4EC9D}" presName="linear" presStyleCnt="0">
        <dgm:presLayoutVars>
          <dgm:dir/>
          <dgm:animLvl val="lvl"/>
          <dgm:resizeHandles val="exact"/>
        </dgm:presLayoutVars>
      </dgm:prSet>
      <dgm:spPr/>
    </dgm:pt>
    <dgm:pt modelId="{395D7987-1F37-46A8-9D1A-01D13DC35F57}" type="pres">
      <dgm:prSet presAssocID="{95D5E024-989B-45A1-915E-D3E5FEF8365B}" presName="parentLin" presStyleCnt="0"/>
      <dgm:spPr/>
    </dgm:pt>
    <dgm:pt modelId="{AD069C0D-1050-467A-9BD5-CA4777C19D51}" type="pres">
      <dgm:prSet presAssocID="{95D5E024-989B-45A1-915E-D3E5FEF8365B}" presName="parentLeftMargin" presStyleLbl="node1" presStyleIdx="0" presStyleCnt="3"/>
      <dgm:spPr/>
    </dgm:pt>
    <dgm:pt modelId="{61667DB1-08C7-4DBA-A957-F96DB935B308}" type="pres">
      <dgm:prSet presAssocID="{95D5E024-989B-45A1-915E-D3E5FEF8365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9E466E7-B3E3-48AA-8A72-70C3C3325D00}" type="pres">
      <dgm:prSet presAssocID="{95D5E024-989B-45A1-915E-D3E5FEF8365B}" presName="negativeSpace" presStyleCnt="0"/>
      <dgm:spPr/>
    </dgm:pt>
    <dgm:pt modelId="{CCB30F00-5694-4673-A35F-AE96302E682D}" type="pres">
      <dgm:prSet presAssocID="{95D5E024-989B-45A1-915E-D3E5FEF8365B}" presName="childText" presStyleLbl="conFgAcc1" presStyleIdx="0" presStyleCnt="3">
        <dgm:presLayoutVars>
          <dgm:bulletEnabled val="1"/>
        </dgm:presLayoutVars>
      </dgm:prSet>
      <dgm:spPr/>
    </dgm:pt>
    <dgm:pt modelId="{14B6C6AC-9571-47B6-A8FD-7FFDCE4AB6B6}" type="pres">
      <dgm:prSet presAssocID="{234D3A21-02B3-475E-973D-D36BB8E2182B}" presName="spaceBetweenRectangles" presStyleCnt="0"/>
      <dgm:spPr/>
    </dgm:pt>
    <dgm:pt modelId="{5C054B03-6AFA-4443-8DCC-25B361A0C91E}" type="pres">
      <dgm:prSet presAssocID="{04093235-8512-427C-8B6B-3E6ED83FE2FE}" presName="parentLin" presStyleCnt="0"/>
      <dgm:spPr/>
    </dgm:pt>
    <dgm:pt modelId="{DFABDB08-23BC-4650-A0D8-3FF37562AF54}" type="pres">
      <dgm:prSet presAssocID="{04093235-8512-427C-8B6B-3E6ED83FE2FE}" presName="parentLeftMargin" presStyleLbl="node1" presStyleIdx="0" presStyleCnt="3"/>
      <dgm:spPr/>
    </dgm:pt>
    <dgm:pt modelId="{A97A678A-5C82-4785-9284-CC2483E66D25}" type="pres">
      <dgm:prSet presAssocID="{04093235-8512-427C-8B6B-3E6ED83FE2F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8E9D7D5-0D77-488B-96AA-4AA40832A165}" type="pres">
      <dgm:prSet presAssocID="{04093235-8512-427C-8B6B-3E6ED83FE2FE}" presName="negativeSpace" presStyleCnt="0"/>
      <dgm:spPr/>
    </dgm:pt>
    <dgm:pt modelId="{3EBF03DE-E4E3-4B1B-9FF4-2AFC68A28748}" type="pres">
      <dgm:prSet presAssocID="{04093235-8512-427C-8B6B-3E6ED83FE2FE}" presName="childText" presStyleLbl="conFgAcc1" presStyleIdx="1" presStyleCnt="3">
        <dgm:presLayoutVars>
          <dgm:bulletEnabled val="1"/>
        </dgm:presLayoutVars>
      </dgm:prSet>
      <dgm:spPr/>
    </dgm:pt>
    <dgm:pt modelId="{2E9177E5-CEE7-446A-A1D8-9F7A213DE5E7}" type="pres">
      <dgm:prSet presAssocID="{510999BA-9728-4499-99D0-E2CE8603D7CA}" presName="spaceBetweenRectangles" presStyleCnt="0"/>
      <dgm:spPr/>
    </dgm:pt>
    <dgm:pt modelId="{6228A7C3-F27B-4147-86E5-14A2DFD2A227}" type="pres">
      <dgm:prSet presAssocID="{8224A541-19F1-44CB-B7B6-41E7228F047B}" presName="parentLin" presStyleCnt="0"/>
      <dgm:spPr/>
    </dgm:pt>
    <dgm:pt modelId="{8EFBB338-F4CD-4947-9103-3CAFB3EDE188}" type="pres">
      <dgm:prSet presAssocID="{8224A541-19F1-44CB-B7B6-41E7228F047B}" presName="parentLeftMargin" presStyleLbl="node1" presStyleIdx="1" presStyleCnt="3"/>
      <dgm:spPr/>
    </dgm:pt>
    <dgm:pt modelId="{25CC3763-8B82-4B63-A76F-3AABCF57E109}" type="pres">
      <dgm:prSet presAssocID="{8224A541-19F1-44CB-B7B6-41E7228F047B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37BD5894-443A-4DF5-92DD-BA0972148D15}" type="pres">
      <dgm:prSet presAssocID="{8224A541-19F1-44CB-B7B6-41E7228F047B}" presName="negativeSpace" presStyleCnt="0"/>
      <dgm:spPr/>
    </dgm:pt>
    <dgm:pt modelId="{465E23A5-421F-4AF6-A909-13994AFE818A}" type="pres">
      <dgm:prSet presAssocID="{8224A541-19F1-44CB-B7B6-41E7228F047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F6C20D03-C653-49DC-8C9B-F93DBE21051C}" type="presOf" srcId="{800A7CBD-2810-4521-AD6D-655D0F40C5A3}" destId="{CCB30F00-5694-4673-A35F-AE96302E682D}" srcOrd="0" destOrd="2" presId="urn:microsoft.com/office/officeart/2005/8/layout/list1"/>
    <dgm:cxn modelId="{C39E5007-45AF-485E-963B-653971E164BE}" type="presOf" srcId="{0BD41316-F7DA-4998-843C-8B395FFDBFDA}" destId="{CCB30F00-5694-4673-A35F-AE96302E682D}" srcOrd="0" destOrd="1" presId="urn:microsoft.com/office/officeart/2005/8/layout/list1"/>
    <dgm:cxn modelId="{0682DE07-B2C7-4C14-9FFE-E684556A44B2}" type="presOf" srcId="{BD3DC032-86D7-4E30-81F5-3DB1BB83EBD8}" destId="{3EBF03DE-E4E3-4B1B-9FF4-2AFC68A28748}" srcOrd="0" destOrd="3" presId="urn:microsoft.com/office/officeart/2005/8/layout/list1"/>
    <dgm:cxn modelId="{07532F0A-69AC-4F83-AAD1-60033F1E745F}" type="presOf" srcId="{8F03B288-CF97-47BC-817A-67B9307AA787}" destId="{3EBF03DE-E4E3-4B1B-9FF4-2AFC68A28748}" srcOrd="0" destOrd="2" presId="urn:microsoft.com/office/officeart/2005/8/layout/list1"/>
    <dgm:cxn modelId="{701E5A1B-5F88-4308-B621-D236EC6A13CD}" srcId="{04093235-8512-427C-8B6B-3E6ED83FE2FE}" destId="{0D601545-26CE-4104-B2D0-594053010105}" srcOrd="1" destOrd="0" parTransId="{81CCE3B4-FF70-4C36-BF8F-95F6089A9694}" sibTransId="{4B91DD35-7362-4932-BD6F-F47EFC522B22}"/>
    <dgm:cxn modelId="{E9455D21-C7F9-44F1-A89A-78ADC77DA8E5}" type="presOf" srcId="{3FC47290-B4C6-47BD-8126-3CA0AB26F635}" destId="{3EBF03DE-E4E3-4B1B-9FF4-2AFC68A28748}" srcOrd="0" destOrd="0" presId="urn:microsoft.com/office/officeart/2005/8/layout/list1"/>
    <dgm:cxn modelId="{2274A724-BA8E-40D0-938B-515F0B079C55}" srcId="{8224A541-19F1-44CB-B7B6-41E7228F047B}" destId="{0756D02D-413C-4EDF-B3CF-0405FC2F352F}" srcOrd="2" destOrd="0" parTransId="{9C8E75FF-58D4-4634-BEAE-E0696C475587}" sibTransId="{EBA0DEED-D9AA-4E08-9CA9-C093217D271A}"/>
    <dgm:cxn modelId="{A527FA29-A4FE-4568-AAF7-402A20598B36}" srcId="{8224A541-19F1-44CB-B7B6-41E7228F047B}" destId="{D2D4B0D4-369A-49EF-A0A1-7861FE8CEA52}" srcOrd="3" destOrd="0" parTransId="{832E1262-4004-4AA2-8BB2-75A2660DDD93}" sibTransId="{BB6D32DA-2002-4CB7-B28B-7BCE7F3E1CE9}"/>
    <dgm:cxn modelId="{70AF8435-2AE6-46C5-B4A9-ECCD432334EC}" srcId="{95D5E024-989B-45A1-915E-D3E5FEF8365B}" destId="{0BD41316-F7DA-4998-843C-8B395FFDBFDA}" srcOrd="1" destOrd="0" parTransId="{CA07E484-F7B6-4FB2-B0C2-364E7FB30949}" sibTransId="{57DD25D0-61D0-4648-8114-69E9F90DD5B2}"/>
    <dgm:cxn modelId="{4E2A4238-E072-41D4-A837-CDD7B8A63753}" type="presOf" srcId="{0756D02D-413C-4EDF-B3CF-0405FC2F352F}" destId="{465E23A5-421F-4AF6-A909-13994AFE818A}" srcOrd="0" destOrd="2" presId="urn:microsoft.com/office/officeart/2005/8/layout/list1"/>
    <dgm:cxn modelId="{813B7B39-9153-4EA6-B561-783B952E0E7A}" srcId="{95D5E024-989B-45A1-915E-D3E5FEF8365B}" destId="{800A7CBD-2810-4521-AD6D-655D0F40C5A3}" srcOrd="2" destOrd="0" parTransId="{8EAAA0DE-34F4-4074-81B8-41C9F4073938}" sibTransId="{80ED39EE-7AEF-4C68-90B1-1FF52CAC01DB}"/>
    <dgm:cxn modelId="{2557224D-CD66-4D40-A2CB-90B15BCCB292}" srcId="{C13EB300-3631-4AC2-AC28-EBAB37A4EC9D}" destId="{04093235-8512-427C-8B6B-3E6ED83FE2FE}" srcOrd="1" destOrd="0" parTransId="{8197481E-8E83-4BE4-AFD9-3D77CF0EAFF9}" sibTransId="{510999BA-9728-4499-99D0-E2CE8603D7CA}"/>
    <dgm:cxn modelId="{B9915C51-7388-4D9C-8AD0-5667E8D0BB76}" type="presOf" srcId="{8224A541-19F1-44CB-B7B6-41E7228F047B}" destId="{25CC3763-8B82-4B63-A76F-3AABCF57E109}" srcOrd="1" destOrd="0" presId="urn:microsoft.com/office/officeart/2005/8/layout/list1"/>
    <dgm:cxn modelId="{00CB5354-6777-4BBD-8760-DAB42A90C4FB}" srcId="{04093235-8512-427C-8B6B-3E6ED83FE2FE}" destId="{3FC47290-B4C6-47BD-8126-3CA0AB26F635}" srcOrd="0" destOrd="0" parTransId="{4A393FC8-E2FC-41F8-9FF7-595512658301}" sibTransId="{1DBDB68A-9614-4738-B66A-FA85F798A5C2}"/>
    <dgm:cxn modelId="{40815D5A-2DB5-4491-9AC1-50B22CB29E35}" srcId="{C13EB300-3631-4AC2-AC28-EBAB37A4EC9D}" destId="{8224A541-19F1-44CB-B7B6-41E7228F047B}" srcOrd="2" destOrd="0" parTransId="{2772A526-0C0B-4C19-B7D3-46C5C2DAEF86}" sibTransId="{85971F43-0BF3-49BE-A489-E8BC578C8732}"/>
    <dgm:cxn modelId="{239BA390-9D56-4410-A3E9-353DBBE038F0}" srcId="{8224A541-19F1-44CB-B7B6-41E7228F047B}" destId="{B91DAC50-1888-4CBF-B88D-E8EC26A5F375}" srcOrd="0" destOrd="0" parTransId="{0849B3F6-96BF-4B83-ACEC-07A6E6082A27}" sibTransId="{9D35CB93-D329-49BF-8606-86143B141A04}"/>
    <dgm:cxn modelId="{C7937796-54DB-4697-B3EE-365FD55D9209}" srcId="{95D5E024-989B-45A1-915E-D3E5FEF8365B}" destId="{90CD656F-884A-426C-B52A-83CFE6DF5312}" srcOrd="0" destOrd="0" parTransId="{CCAD3892-C716-475A-B54A-918E261EB54B}" sibTransId="{3B71EF48-B36A-430F-A82A-598BF34000F0}"/>
    <dgm:cxn modelId="{86818696-4501-470B-ABB0-59E6A29596A0}" type="presOf" srcId="{0D601545-26CE-4104-B2D0-594053010105}" destId="{3EBF03DE-E4E3-4B1B-9FF4-2AFC68A28748}" srcOrd="0" destOrd="1" presId="urn:microsoft.com/office/officeart/2005/8/layout/list1"/>
    <dgm:cxn modelId="{1D9190A0-0962-49D5-9876-909AD67A6FAC}" type="presOf" srcId="{C13EB300-3631-4AC2-AC28-EBAB37A4EC9D}" destId="{5466C05C-B790-47D8-B490-1A1F61B7BF2E}" srcOrd="0" destOrd="0" presId="urn:microsoft.com/office/officeart/2005/8/layout/list1"/>
    <dgm:cxn modelId="{A5EC51A9-FE0E-4724-B05E-FEA7CD4F20C5}" type="presOf" srcId="{95D5E024-989B-45A1-915E-D3E5FEF8365B}" destId="{61667DB1-08C7-4DBA-A957-F96DB935B308}" srcOrd="1" destOrd="0" presId="urn:microsoft.com/office/officeart/2005/8/layout/list1"/>
    <dgm:cxn modelId="{EC849BAF-BAE6-4BBB-A767-4182D30B6AF4}" type="presOf" srcId="{253EF144-76B7-4B99-97F4-55E49929F970}" destId="{465E23A5-421F-4AF6-A909-13994AFE818A}" srcOrd="0" destOrd="1" presId="urn:microsoft.com/office/officeart/2005/8/layout/list1"/>
    <dgm:cxn modelId="{FEE012BA-04F9-44B6-BB2A-18CCFE3CC878}" type="presOf" srcId="{D2D4B0D4-369A-49EF-A0A1-7861FE8CEA52}" destId="{465E23A5-421F-4AF6-A909-13994AFE818A}" srcOrd="0" destOrd="3" presId="urn:microsoft.com/office/officeart/2005/8/layout/list1"/>
    <dgm:cxn modelId="{AF1BF8C5-77F5-44C9-8E75-01D73FF9FAFA}" srcId="{04093235-8512-427C-8B6B-3E6ED83FE2FE}" destId="{BD3DC032-86D7-4E30-81F5-3DB1BB83EBD8}" srcOrd="3" destOrd="0" parTransId="{B8E9EDA2-9D46-42E2-B5F6-690F6672AB76}" sibTransId="{8264E903-6F1B-44AC-98F3-3603981C35D5}"/>
    <dgm:cxn modelId="{2FA9B1CD-559F-4779-A460-AC4AA1AB6404}" type="presOf" srcId="{90CD656F-884A-426C-B52A-83CFE6DF5312}" destId="{CCB30F00-5694-4673-A35F-AE96302E682D}" srcOrd="0" destOrd="0" presId="urn:microsoft.com/office/officeart/2005/8/layout/list1"/>
    <dgm:cxn modelId="{33F3ABD8-3B8F-407F-8F2B-BA59DE36AD37}" srcId="{04093235-8512-427C-8B6B-3E6ED83FE2FE}" destId="{8F03B288-CF97-47BC-817A-67B9307AA787}" srcOrd="2" destOrd="0" parTransId="{ABFB9843-449E-4B66-8FA2-78B88D76615D}" sibTransId="{25C34BCD-A7BD-4DFA-8FD1-E0FFC9AD4A88}"/>
    <dgm:cxn modelId="{01C4F1D8-4A87-4116-B883-FFD544E876A1}" srcId="{8224A541-19F1-44CB-B7B6-41E7228F047B}" destId="{253EF144-76B7-4B99-97F4-55E49929F970}" srcOrd="1" destOrd="0" parTransId="{1752023B-85CA-4057-A302-B6532264D2C3}" sibTransId="{810B3067-CF60-4A06-B5E1-0C24BA8945EC}"/>
    <dgm:cxn modelId="{83E3F2E1-4CC7-461B-9635-F69C5FA62EB4}" srcId="{C13EB300-3631-4AC2-AC28-EBAB37A4EC9D}" destId="{95D5E024-989B-45A1-915E-D3E5FEF8365B}" srcOrd="0" destOrd="0" parTransId="{5D1C8061-60DF-4599-9292-AB48474FA2D0}" sibTransId="{234D3A21-02B3-475E-973D-D36BB8E2182B}"/>
    <dgm:cxn modelId="{E5FFA5EB-A5B7-4004-85F6-C3684E1669AB}" type="presOf" srcId="{95D5E024-989B-45A1-915E-D3E5FEF8365B}" destId="{AD069C0D-1050-467A-9BD5-CA4777C19D51}" srcOrd="0" destOrd="0" presId="urn:microsoft.com/office/officeart/2005/8/layout/list1"/>
    <dgm:cxn modelId="{FF6F4EED-C53E-4D6C-A6B5-6CEFABC44091}" type="presOf" srcId="{8224A541-19F1-44CB-B7B6-41E7228F047B}" destId="{8EFBB338-F4CD-4947-9103-3CAFB3EDE188}" srcOrd="0" destOrd="0" presId="urn:microsoft.com/office/officeart/2005/8/layout/list1"/>
    <dgm:cxn modelId="{C35D4EF3-305D-4707-92C9-211192CED158}" type="presOf" srcId="{04093235-8512-427C-8B6B-3E6ED83FE2FE}" destId="{A97A678A-5C82-4785-9284-CC2483E66D25}" srcOrd="1" destOrd="0" presId="urn:microsoft.com/office/officeart/2005/8/layout/list1"/>
    <dgm:cxn modelId="{10BE3BFD-81D7-442B-B225-727C36590E30}" type="presOf" srcId="{B91DAC50-1888-4CBF-B88D-E8EC26A5F375}" destId="{465E23A5-421F-4AF6-A909-13994AFE818A}" srcOrd="0" destOrd="0" presId="urn:microsoft.com/office/officeart/2005/8/layout/list1"/>
    <dgm:cxn modelId="{3D4C50FF-2411-4E69-9122-8D74C86BCB16}" type="presOf" srcId="{04093235-8512-427C-8B6B-3E6ED83FE2FE}" destId="{DFABDB08-23BC-4650-A0D8-3FF37562AF54}" srcOrd="0" destOrd="0" presId="urn:microsoft.com/office/officeart/2005/8/layout/list1"/>
    <dgm:cxn modelId="{6D66F225-FCA3-429C-9C8C-B41579808E4F}" type="presParOf" srcId="{5466C05C-B790-47D8-B490-1A1F61B7BF2E}" destId="{395D7987-1F37-46A8-9D1A-01D13DC35F57}" srcOrd="0" destOrd="0" presId="urn:microsoft.com/office/officeart/2005/8/layout/list1"/>
    <dgm:cxn modelId="{443E5BD8-511E-41D7-903F-73D8721BE0D7}" type="presParOf" srcId="{395D7987-1F37-46A8-9D1A-01D13DC35F57}" destId="{AD069C0D-1050-467A-9BD5-CA4777C19D51}" srcOrd="0" destOrd="0" presId="urn:microsoft.com/office/officeart/2005/8/layout/list1"/>
    <dgm:cxn modelId="{55AADDD1-FDCB-46F6-9B46-5027C30EC284}" type="presParOf" srcId="{395D7987-1F37-46A8-9D1A-01D13DC35F57}" destId="{61667DB1-08C7-4DBA-A957-F96DB935B308}" srcOrd="1" destOrd="0" presId="urn:microsoft.com/office/officeart/2005/8/layout/list1"/>
    <dgm:cxn modelId="{EDC5DEE3-CADF-4CE5-90B2-5625320436DA}" type="presParOf" srcId="{5466C05C-B790-47D8-B490-1A1F61B7BF2E}" destId="{D9E466E7-B3E3-48AA-8A72-70C3C3325D00}" srcOrd="1" destOrd="0" presId="urn:microsoft.com/office/officeart/2005/8/layout/list1"/>
    <dgm:cxn modelId="{D613C035-96CA-4062-8708-7575011C1290}" type="presParOf" srcId="{5466C05C-B790-47D8-B490-1A1F61B7BF2E}" destId="{CCB30F00-5694-4673-A35F-AE96302E682D}" srcOrd="2" destOrd="0" presId="urn:microsoft.com/office/officeart/2005/8/layout/list1"/>
    <dgm:cxn modelId="{8197432C-6EC6-4128-8518-1699936842E8}" type="presParOf" srcId="{5466C05C-B790-47D8-B490-1A1F61B7BF2E}" destId="{14B6C6AC-9571-47B6-A8FD-7FFDCE4AB6B6}" srcOrd="3" destOrd="0" presId="urn:microsoft.com/office/officeart/2005/8/layout/list1"/>
    <dgm:cxn modelId="{30320DCD-8724-48AC-93BF-2FB9C5277235}" type="presParOf" srcId="{5466C05C-B790-47D8-B490-1A1F61B7BF2E}" destId="{5C054B03-6AFA-4443-8DCC-25B361A0C91E}" srcOrd="4" destOrd="0" presId="urn:microsoft.com/office/officeart/2005/8/layout/list1"/>
    <dgm:cxn modelId="{1C05641D-55F7-4F0C-92A1-1047CF0049C5}" type="presParOf" srcId="{5C054B03-6AFA-4443-8DCC-25B361A0C91E}" destId="{DFABDB08-23BC-4650-A0D8-3FF37562AF54}" srcOrd="0" destOrd="0" presId="urn:microsoft.com/office/officeart/2005/8/layout/list1"/>
    <dgm:cxn modelId="{41DE80AA-7357-481E-BC2B-17BB53178431}" type="presParOf" srcId="{5C054B03-6AFA-4443-8DCC-25B361A0C91E}" destId="{A97A678A-5C82-4785-9284-CC2483E66D25}" srcOrd="1" destOrd="0" presId="urn:microsoft.com/office/officeart/2005/8/layout/list1"/>
    <dgm:cxn modelId="{64F1F275-9842-490A-BFB6-C5B91BEA2454}" type="presParOf" srcId="{5466C05C-B790-47D8-B490-1A1F61B7BF2E}" destId="{C8E9D7D5-0D77-488B-96AA-4AA40832A165}" srcOrd="5" destOrd="0" presId="urn:microsoft.com/office/officeart/2005/8/layout/list1"/>
    <dgm:cxn modelId="{83A7D6CB-7DC2-481F-A0A2-B7E7B9AF20F5}" type="presParOf" srcId="{5466C05C-B790-47D8-B490-1A1F61B7BF2E}" destId="{3EBF03DE-E4E3-4B1B-9FF4-2AFC68A28748}" srcOrd="6" destOrd="0" presId="urn:microsoft.com/office/officeart/2005/8/layout/list1"/>
    <dgm:cxn modelId="{D874E96C-3FB3-476A-8515-7CF4735107FE}" type="presParOf" srcId="{5466C05C-B790-47D8-B490-1A1F61B7BF2E}" destId="{2E9177E5-CEE7-446A-A1D8-9F7A213DE5E7}" srcOrd="7" destOrd="0" presId="urn:microsoft.com/office/officeart/2005/8/layout/list1"/>
    <dgm:cxn modelId="{F408F559-BB9E-4213-A5DF-EA8D86B4453A}" type="presParOf" srcId="{5466C05C-B790-47D8-B490-1A1F61B7BF2E}" destId="{6228A7C3-F27B-4147-86E5-14A2DFD2A227}" srcOrd="8" destOrd="0" presId="urn:microsoft.com/office/officeart/2005/8/layout/list1"/>
    <dgm:cxn modelId="{3CD50CC6-63E9-4F01-B539-0523A3D7987D}" type="presParOf" srcId="{6228A7C3-F27B-4147-86E5-14A2DFD2A227}" destId="{8EFBB338-F4CD-4947-9103-3CAFB3EDE188}" srcOrd="0" destOrd="0" presId="urn:microsoft.com/office/officeart/2005/8/layout/list1"/>
    <dgm:cxn modelId="{9A974DC3-8EBD-401C-A85B-26FD0C94DF99}" type="presParOf" srcId="{6228A7C3-F27B-4147-86E5-14A2DFD2A227}" destId="{25CC3763-8B82-4B63-A76F-3AABCF57E109}" srcOrd="1" destOrd="0" presId="urn:microsoft.com/office/officeart/2005/8/layout/list1"/>
    <dgm:cxn modelId="{D0741418-EE04-4CBA-89B4-8BB26F5F0264}" type="presParOf" srcId="{5466C05C-B790-47D8-B490-1A1F61B7BF2E}" destId="{37BD5894-443A-4DF5-92DD-BA0972148D15}" srcOrd="9" destOrd="0" presId="urn:microsoft.com/office/officeart/2005/8/layout/list1"/>
    <dgm:cxn modelId="{60527872-BBEF-46BF-B2A4-65BA2FA966D0}" type="presParOf" srcId="{5466C05C-B790-47D8-B490-1A1F61B7BF2E}" destId="{465E23A5-421F-4AF6-A909-13994AFE818A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CD4274-2C4F-496B-9FD5-CC52A7DC100D}" type="doc">
      <dgm:prSet loTypeId="urn:microsoft.com/office/officeart/2005/8/layout/pList2" loCatId="picture" qsTypeId="urn:microsoft.com/office/officeart/2005/8/quickstyle/simple1" qsCatId="simple" csTypeId="urn:microsoft.com/office/officeart/2005/8/colors/accent5_1" csCatId="accent5" phldr="1"/>
      <dgm:spPr/>
      <dgm:t>
        <a:bodyPr/>
        <a:lstStyle/>
        <a:p>
          <a:endParaRPr lang="en-GB"/>
        </a:p>
      </dgm:t>
    </dgm:pt>
    <dgm:pt modelId="{A3218F97-022C-49F4-9044-3B82A6F777B2}">
      <dgm:prSet phldrT="[Text]"/>
      <dgm:spPr/>
      <dgm:t>
        <a:bodyPr/>
        <a:lstStyle/>
        <a:p>
          <a:pPr>
            <a:buClrTx/>
            <a:buSzTx/>
          </a:pPr>
          <a:r>
            <a:rPr kumimoji="0" lang="en-US" altLang="en-US" b="1" i="0" u="none" strike="noStrike" cap="none" normalizeH="0" baseline="0" dirty="0">
              <a:ln/>
              <a:effectLst/>
              <a:latin typeface="Arial" panose="020B0604020202020204" pitchFamily="34" charset="0"/>
            </a:rPr>
            <a:t>Physical needs</a:t>
          </a:r>
          <a:r>
            <a:rPr kumimoji="0" lang="en-US" altLang="en-US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: mobility issues, frailty, long-term conditions, multimorbidity </a:t>
          </a:r>
        </a:p>
        <a:p>
          <a:pPr>
            <a:buClrTx/>
            <a:buSzTx/>
          </a:pPr>
          <a:r>
            <a:rPr kumimoji="0" lang="en-US" altLang="en-US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(WHO, 2024) </a:t>
          </a:r>
          <a:endParaRPr lang="en-GB" dirty="0"/>
        </a:p>
      </dgm:t>
    </dgm:pt>
    <dgm:pt modelId="{7308F0AF-BFB9-4BCF-8D2E-798B5AE9B076}" type="parTrans" cxnId="{738545DD-F75C-4093-840F-4E548958803C}">
      <dgm:prSet/>
      <dgm:spPr/>
      <dgm:t>
        <a:bodyPr/>
        <a:lstStyle/>
        <a:p>
          <a:endParaRPr lang="en-GB"/>
        </a:p>
      </dgm:t>
    </dgm:pt>
    <dgm:pt modelId="{B02AB140-3B1F-4E63-B8DC-0CDD8C5EA574}" type="sibTrans" cxnId="{738545DD-F75C-4093-840F-4E548958803C}">
      <dgm:prSet/>
      <dgm:spPr/>
      <dgm:t>
        <a:bodyPr/>
        <a:lstStyle/>
        <a:p>
          <a:endParaRPr lang="en-GB"/>
        </a:p>
      </dgm:t>
    </dgm:pt>
    <dgm:pt modelId="{0E08E639-60FC-426F-B225-B0DECF82DF4F}">
      <dgm:prSet phldrT="[Text]"/>
      <dgm:spPr/>
      <dgm:t>
        <a:bodyPr/>
        <a:lstStyle/>
        <a:p>
          <a:pPr>
            <a:buClrTx/>
            <a:buSzTx/>
            <a:buFontTx/>
            <a:buChar char="•"/>
          </a:pPr>
          <a:r>
            <a:rPr kumimoji="0" lang="en-US" altLang="en-US" b="1" i="0" u="none" strike="noStrike" cap="none" normalizeH="0" baseline="0" dirty="0">
              <a:ln/>
              <a:effectLst/>
              <a:latin typeface="Arial" panose="020B0604020202020204" pitchFamily="34" charset="0"/>
            </a:rPr>
            <a:t>Psychological needs: </a:t>
          </a:r>
          <a:r>
            <a:rPr kumimoji="0" lang="en-US" altLang="en-US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dementia, depression, anxiety, cognitive decline </a:t>
          </a:r>
          <a:r>
            <a:rPr lang="en-US" dirty="0"/>
            <a:t>(Safavi, </a:t>
          </a:r>
          <a:r>
            <a:rPr lang="en-US" i="1" dirty="0"/>
            <a:t>et al.,</a:t>
          </a:r>
          <a:r>
            <a:rPr lang="en-US" dirty="0"/>
            <a:t> 2023)</a:t>
          </a:r>
          <a:endParaRPr lang="en-GB" dirty="0"/>
        </a:p>
      </dgm:t>
    </dgm:pt>
    <dgm:pt modelId="{DFA8C1AE-662F-41E3-AB3E-1EB1716776A9}" type="parTrans" cxnId="{E1CEB20D-9D44-4177-B9B3-B4974F6A3B7C}">
      <dgm:prSet/>
      <dgm:spPr/>
      <dgm:t>
        <a:bodyPr/>
        <a:lstStyle/>
        <a:p>
          <a:endParaRPr lang="en-GB"/>
        </a:p>
      </dgm:t>
    </dgm:pt>
    <dgm:pt modelId="{E5DCE738-F62F-4B7C-ACD7-1F5C4C761595}" type="sibTrans" cxnId="{E1CEB20D-9D44-4177-B9B3-B4974F6A3B7C}">
      <dgm:prSet/>
      <dgm:spPr/>
      <dgm:t>
        <a:bodyPr/>
        <a:lstStyle/>
        <a:p>
          <a:endParaRPr lang="en-GB"/>
        </a:p>
      </dgm:t>
    </dgm:pt>
    <dgm:pt modelId="{7AFCB773-F779-4DD1-841B-CC4312808CDA}">
      <dgm:prSet phldrT="[Text]"/>
      <dgm:spPr/>
      <dgm:t>
        <a:bodyPr/>
        <a:lstStyle/>
        <a:p>
          <a:pPr>
            <a:buClrTx/>
            <a:buSzTx/>
            <a:buFontTx/>
            <a:buChar char="•"/>
          </a:pPr>
          <a:r>
            <a:rPr kumimoji="0" lang="en-US" altLang="en-US" b="1" i="0" u="none" strike="noStrike" cap="none" normalizeH="0" baseline="0" dirty="0">
              <a:ln/>
              <a:effectLst/>
              <a:latin typeface="Arial" panose="020B0604020202020204" pitchFamily="34" charset="0"/>
            </a:rPr>
            <a:t>Social needs: </a:t>
          </a:r>
          <a:r>
            <a:rPr kumimoji="0" lang="en-US" altLang="en-US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loneliness and isolation, which increase mortality risk (WHO, 2024) </a:t>
          </a:r>
          <a:endParaRPr lang="en-GB" dirty="0"/>
        </a:p>
      </dgm:t>
    </dgm:pt>
    <dgm:pt modelId="{8AB1493B-FF31-48AE-88B0-1C3666FCC7B0}" type="parTrans" cxnId="{6A330220-43CF-427E-B69D-4CF82927DAA8}">
      <dgm:prSet/>
      <dgm:spPr/>
      <dgm:t>
        <a:bodyPr/>
        <a:lstStyle/>
        <a:p>
          <a:endParaRPr lang="en-GB"/>
        </a:p>
      </dgm:t>
    </dgm:pt>
    <dgm:pt modelId="{89E64214-205E-418A-9A38-668FA7D2D6BA}" type="sibTrans" cxnId="{6A330220-43CF-427E-B69D-4CF82927DAA8}">
      <dgm:prSet/>
      <dgm:spPr/>
      <dgm:t>
        <a:bodyPr/>
        <a:lstStyle/>
        <a:p>
          <a:endParaRPr lang="en-GB"/>
        </a:p>
      </dgm:t>
    </dgm:pt>
    <dgm:pt modelId="{C2BC6B38-53A7-4791-B4FA-983935835A67}">
      <dgm:prSet phldrT="[Text]"/>
      <dgm:spPr/>
      <dgm:t>
        <a:bodyPr/>
        <a:lstStyle/>
        <a:p>
          <a:pPr>
            <a:buClrTx/>
            <a:buSzTx/>
            <a:buFontTx/>
            <a:buChar char="•"/>
          </a:pPr>
          <a:r>
            <a:rPr kumimoji="0" lang="en-US" altLang="en-US" b="1" i="0" u="none" strike="noStrike" cap="none" normalizeH="0" baseline="0" dirty="0">
              <a:ln/>
              <a:effectLst/>
              <a:latin typeface="Arial" panose="020B0604020202020204" pitchFamily="34" charset="0"/>
            </a:rPr>
            <a:t>Economic needs: </a:t>
          </a:r>
          <a:r>
            <a:rPr kumimoji="0" lang="en-US" altLang="en-US" b="0" i="0" u="none" strike="noStrike" cap="none" normalizeH="0" baseline="0" dirty="0">
              <a:ln/>
              <a:effectLst/>
              <a:latin typeface="Arial" panose="020B0604020202020204" pitchFamily="34" charset="0"/>
            </a:rPr>
            <a:t>poverty, pension dependency, housing insecurity </a:t>
          </a:r>
        </a:p>
        <a:p>
          <a:pPr>
            <a:buClrTx/>
            <a:buSzTx/>
            <a:buFontTx/>
            <a:buChar char="•"/>
          </a:pPr>
          <a:r>
            <a:rPr lang="en-US" dirty="0"/>
            <a:t>(The Housing and Ageing Alliance , 2013)</a:t>
          </a:r>
          <a:endParaRPr lang="en-GB" dirty="0"/>
        </a:p>
      </dgm:t>
    </dgm:pt>
    <dgm:pt modelId="{D03FD883-3FE2-465C-AE5F-FC4726B10709}" type="parTrans" cxnId="{3E141924-BB09-4E97-97D5-9A6AB4418E8D}">
      <dgm:prSet/>
      <dgm:spPr/>
      <dgm:t>
        <a:bodyPr/>
        <a:lstStyle/>
        <a:p>
          <a:endParaRPr lang="en-GB"/>
        </a:p>
      </dgm:t>
    </dgm:pt>
    <dgm:pt modelId="{FE84B232-9505-4AC9-92D5-863BDDB1338B}" type="sibTrans" cxnId="{3E141924-BB09-4E97-97D5-9A6AB4418E8D}">
      <dgm:prSet/>
      <dgm:spPr/>
      <dgm:t>
        <a:bodyPr/>
        <a:lstStyle/>
        <a:p>
          <a:endParaRPr lang="en-GB"/>
        </a:p>
      </dgm:t>
    </dgm:pt>
    <dgm:pt modelId="{9CF2313C-D7EB-475E-8C23-38FB228A9021}" type="pres">
      <dgm:prSet presAssocID="{0BCD4274-2C4F-496B-9FD5-CC52A7DC100D}" presName="Name0" presStyleCnt="0">
        <dgm:presLayoutVars>
          <dgm:dir/>
          <dgm:resizeHandles val="exact"/>
        </dgm:presLayoutVars>
      </dgm:prSet>
      <dgm:spPr/>
    </dgm:pt>
    <dgm:pt modelId="{7F4C179B-009E-4B4D-81E9-6BA2A20BEA26}" type="pres">
      <dgm:prSet presAssocID="{0BCD4274-2C4F-496B-9FD5-CC52A7DC100D}" presName="bkgdShp" presStyleLbl="alignAccFollowNode1" presStyleIdx="0" presStyleCnt="1"/>
      <dgm:spPr/>
    </dgm:pt>
    <dgm:pt modelId="{DFCCE0EB-3733-41AF-B53D-2AD5E4515CCB}" type="pres">
      <dgm:prSet presAssocID="{0BCD4274-2C4F-496B-9FD5-CC52A7DC100D}" presName="linComp" presStyleCnt="0"/>
      <dgm:spPr/>
    </dgm:pt>
    <dgm:pt modelId="{694AC49F-1AB7-4E46-B56C-030CEF1D6FF8}" type="pres">
      <dgm:prSet presAssocID="{A3218F97-022C-49F4-9044-3B82A6F777B2}" presName="compNode" presStyleCnt="0"/>
      <dgm:spPr/>
    </dgm:pt>
    <dgm:pt modelId="{E9DB3C4E-936D-4D38-B446-F7B0C1BE161D}" type="pres">
      <dgm:prSet presAssocID="{A3218F97-022C-49F4-9044-3B82A6F777B2}" presName="node" presStyleLbl="node1" presStyleIdx="0" presStyleCnt="4">
        <dgm:presLayoutVars>
          <dgm:bulletEnabled val="1"/>
        </dgm:presLayoutVars>
      </dgm:prSet>
      <dgm:spPr/>
    </dgm:pt>
    <dgm:pt modelId="{CD6E6414-94E1-4DF3-8D60-215CF928CC0A}" type="pres">
      <dgm:prSet presAssocID="{A3218F97-022C-49F4-9044-3B82A6F777B2}" presName="invisiNode" presStyleLbl="node1" presStyleIdx="0" presStyleCnt="4"/>
      <dgm:spPr/>
    </dgm:pt>
    <dgm:pt modelId="{887394DA-BC28-41CB-A177-5F018060C22F}" type="pres">
      <dgm:prSet presAssocID="{A3218F97-022C-49F4-9044-3B82A6F777B2}" presName="imagNode" presStyleLbl="fgImgPlace1" presStyleIdx="0" presStyleCnt="4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</dgm:spPr>
    </dgm:pt>
    <dgm:pt modelId="{0D11B0CE-EA65-4E1E-96F2-65B97845E260}" type="pres">
      <dgm:prSet presAssocID="{B02AB140-3B1F-4E63-B8DC-0CDD8C5EA574}" presName="sibTrans" presStyleLbl="sibTrans2D1" presStyleIdx="0" presStyleCnt="0"/>
      <dgm:spPr/>
    </dgm:pt>
    <dgm:pt modelId="{F0B71454-2FF6-4EA9-B49B-758A1CB15ECE}" type="pres">
      <dgm:prSet presAssocID="{0E08E639-60FC-426F-B225-B0DECF82DF4F}" presName="compNode" presStyleCnt="0"/>
      <dgm:spPr/>
    </dgm:pt>
    <dgm:pt modelId="{381264AE-14A6-4F7B-BDD2-9DBA7461BF6B}" type="pres">
      <dgm:prSet presAssocID="{0E08E639-60FC-426F-B225-B0DECF82DF4F}" presName="node" presStyleLbl="node1" presStyleIdx="1" presStyleCnt="4">
        <dgm:presLayoutVars>
          <dgm:bulletEnabled val="1"/>
        </dgm:presLayoutVars>
      </dgm:prSet>
      <dgm:spPr/>
    </dgm:pt>
    <dgm:pt modelId="{7C2C7B6E-CC4C-456A-95F5-821D2E3B6FA3}" type="pres">
      <dgm:prSet presAssocID="{0E08E639-60FC-426F-B225-B0DECF82DF4F}" presName="invisiNode" presStyleLbl="node1" presStyleIdx="1" presStyleCnt="4"/>
      <dgm:spPr/>
    </dgm:pt>
    <dgm:pt modelId="{2C112AAC-BA5A-4581-B210-65C972345C46}" type="pres">
      <dgm:prSet presAssocID="{0E08E639-60FC-426F-B225-B0DECF82DF4F}" presName="imagNode" presStyleLbl="fgImgPlace1" presStyleIdx="1" presStyleCnt="4"/>
      <dgm:spPr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</dgm:spPr>
    </dgm:pt>
    <dgm:pt modelId="{A09D2589-473B-46A2-87F3-C42B09D22FC6}" type="pres">
      <dgm:prSet presAssocID="{E5DCE738-F62F-4B7C-ACD7-1F5C4C761595}" presName="sibTrans" presStyleLbl="sibTrans2D1" presStyleIdx="0" presStyleCnt="0"/>
      <dgm:spPr/>
    </dgm:pt>
    <dgm:pt modelId="{B8EB5C37-7F37-4865-B0B9-657A2CEF94CB}" type="pres">
      <dgm:prSet presAssocID="{7AFCB773-F779-4DD1-841B-CC4312808CDA}" presName="compNode" presStyleCnt="0"/>
      <dgm:spPr/>
    </dgm:pt>
    <dgm:pt modelId="{1A1651B9-B99C-4E93-8343-2C0D30600337}" type="pres">
      <dgm:prSet presAssocID="{7AFCB773-F779-4DD1-841B-CC4312808CDA}" presName="node" presStyleLbl="node1" presStyleIdx="2" presStyleCnt="4">
        <dgm:presLayoutVars>
          <dgm:bulletEnabled val="1"/>
        </dgm:presLayoutVars>
      </dgm:prSet>
      <dgm:spPr/>
    </dgm:pt>
    <dgm:pt modelId="{66871E36-BDFE-4935-BFB4-CD52D3EE81CF}" type="pres">
      <dgm:prSet presAssocID="{7AFCB773-F779-4DD1-841B-CC4312808CDA}" presName="invisiNode" presStyleLbl="node1" presStyleIdx="2" presStyleCnt="4"/>
      <dgm:spPr/>
    </dgm:pt>
    <dgm:pt modelId="{85F793DE-55B5-423C-8584-2B280CFD76D0}" type="pres">
      <dgm:prSet presAssocID="{7AFCB773-F779-4DD1-841B-CC4312808CDA}" presName="imagNode" presStyleLbl="fgImgPlace1" presStyleIdx="2" presStyleCnt="4"/>
      <dgm:spPr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</dgm:spPr>
    </dgm:pt>
    <dgm:pt modelId="{4BFAA318-35E0-4839-9D79-6CE378B893F9}" type="pres">
      <dgm:prSet presAssocID="{89E64214-205E-418A-9A38-668FA7D2D6BA}" presName="sibTrans" presStyleLbl="sibTrans2D1" presStyleIdx="0" presStyleCnt="0"/>
      <dgm:spPr/>
    </dgm:pt>
    <dgm:pt modelId="{C030E9AE-556B-4984-82A0-7C68AE5EC66F}" type="pres">
      <dgm:prSet presAssocID="{C2BC6B38-53A7-4791-B4FA-983935835A67}" presName="compNode" presStyleCnt="0"/>
      <dgm:spPr/>
    </dgm:pt>
    <dgm:pt modelId="{73FCADC2-D0F6-4C61-B539-A0C11B9FC988}" type="pres">
      <dgm:prSet presAssocID="{C2BC6B38-53A7-4791-B4FA-983935835A67}" presName="node" presStyleLbl="node1" presStyleIdx="3" presStyleCnt="4">
        <dgm:presLayoutVars>
          <dgm:bulletEnabled val="1"/>
        </dgm:presLayoutVars>
      </dgm:prSet>
      <dgm:spPr/>
    </dgm:pt>
    <dgm:pt modelId="{CA5F8069-5F3E-4C41-9B7B-13DEB960C1F0}" type="pres">
      <dgm:prSet presAssocID="{C2BC6B38-53A7-4791-B4FA-983935835A67}" presName="invisiNode" presStyleLbl="node1" presStyleIdx="3" presStyleCnt="4"/>
      <dgm:spPr/>
    </dgm:pt>
    <dgm:pt modelId="{C287054C-CB0D-467D-8D88-37D70734C501}" type="pres">
      <dgm:prSet presAssocID="{C2BC6B38-53A7-4791-B4FA-983935835A67}" presName="imagNode" presStyleLbl="fgImgPlace1" presStyleIdx="3" presStyleCnt="4"/>
      <dgm:spPr>
        <a:blipFill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9000" r="-9000"/>
          </a:stretch>
        </a:blipFill>
      </dgm:spPr>
    </dgm:pt>
  </dgm:ptLst>
  <dgm:cxnLst>
    <dgm:cxn modelId="{E1CEB20D-9D44-4177-B9B3-B4974F6A3B7C}" srcId="{0BCD4274-2C4F-496B-9FD5-CC52A7DC100D}" destId="{0E08E639-60FC-426F-B225-B0DECF82DF4F}" srcOrd="1" destOrd="0" parTransId="{DFA8C1AE-662F-41E3-AB3E-1EB1716776A9}" sibTransId="{E5DCE738-F62F-4B7C-ACD7-1F5C4C761595}"/>
    <dgm:cxn modelId="{6A330220-43CF-427E-B69D-4CF82927DAA8}" srcId="{0BCD4274-2C4F-496B-9FD5-CC52A7DC100D}" destId="{7AFCB773-F779-4DD1-841B-CC4312808CDA}" srcOrd="2" destOrd="0" parTransId="{8AB1493B-FF31-48AE-88B0-1C3666FCC7B0}" sibTransId="{89E64214-205E-418A-9A38-668FA7D2D6BA}"/>
    <dgm:cxn modelId="{3E141924-BB09-4E97-97D5-9A6AB4418E8D}" srcId="{0BCD4274-2C4F-496B-9FD5-CC52A7DC100D}" destId="{C2BC6B38-53A7-4791-B4FA-983935835A67}" srcOrd="3" destOrd="0" parTransId="{D03FD883-3FE2-465C-AE5F-FC4726B10709}" sibTransId="{FE84B232-9505-4AC9-92D5-863BDDB1338B}"/>
    <dgm:cxn modelId="{D4043447-1BA2-4AF1-9C0C-43E2A1CDE2BC}" type="presOf" srcId="{E5DCE738-F62F-4B7C-ACD7-1F5C4C761595}" destId="{A09D2589-473B-46A2-87F3-C42B09D22FC6}" srcOrd="0" destOrd="0" presId="urn:microsoft.com/office/officeart/2005/8/layout/pList2"/>
    <dgm:cxn modelId="{557B276D-9AEF-48EB-93A8-FA10CC064BB9}" type="presOf" srcId="{B02AB140-3B1F-4E63-B8DC-0CDD8C5EA574}" destId="{0D11B0CE-EA65-4E1E-96F2-65B97845E260}" srcOrd="0" destOrd="0" presId="urn:microsoft.com/office/officeart/2005/8/layout/pList2"/>
    <dgm:cxn modelId="{978AE18A-0F38-4C84-A4C9-BBC78B1CD957}" type="presOf" srcId="{0BCD4274-2C4F-496B-9FD5-CC52A7DC100D}" destId="{9CF2313C-D7EB-475E-8C23-38FB228A9021}" srcOrd="0" destOrd="0" presId="urn:microsoft.com/office/officeart/2005/8/layout/pList2"/>
    <dgm:cxn modelId="{F3815FA6-2FA1-4599-BF5E-A30AD75CF150}" type="presOf" srcId="{7AFCB773-F779-4DD1-841B-CC4312808CDA}" destId="{1A1651B9-B99C-4E93-8343-2C0D30600337}" srcOrd="0" destOrd="0" presId="urn:microsoft.com/office/officeart/2005/8/layout/pList2"/>
    <dgm:cxn modelId="{2A5C11AE-A7B1-409B-A833-A0F43D756ED1}" type="presOf" srcId="{C2BC6B38-53A7-4791-B4FA-983935835A67}" destId="{73FCADC2-D0F6-4C61-B539-A0C11B9FC988}" srcOrd="0" destOrd="0" presId="urn:microsoft.com/office/officeart/2005/8/layout/pList2"/>
    <dgm:cxn modelId="{2484B7B9-D800-44D0-8E4A-0B0C26965625}" type="presOf" srcId="{89E64214-205E-418A-9A38-668FA7D2D6BA}" destId="{4BFAA318-35E0-4839-9D79-6CE378B893F9}" srcOrd="0" destOrd="0" presId="urn:microsoft.com/office/officeart/2005/8/layout/pList2"/>
    <dgm:cxn modelId="{FEB88FC2-EE58-4554-8241-A41863946509}" type="presOf" srcId="{0E08E639-60FC-426F-B225-B0DECF82DF4F}" destId="{381264AE-14A6-4F7B-BDD2-9DBA7461BF6B}" srcOrd="0" destOrd="0" presId="urn:microsoft.com/office/officeart/2005/8/layout/pList2"/>
    <dgm:cxn modelId="{D84790CE-FFB5-495A-97E4-60A3CFA44707}" type="presOf" srcId="{A3218F97-022C-49F4-9044-3B82A6F777B2}" destId="{E9DB3C4E-936D-4D38-B446-F7B0C1BE161D}" srcOrd="0" destOrd="0" presId="urn:microsoft.com/office/officeart/2005/8/layout/pList2"/>
    <dgm:cxn modelId="{738545DD-F75C-4093-840F-4E548958803C}" srcId="{0BCD4274-2C4F-496B-9FD5-CC52A7DC100D}" destId="{A3218F97-022C-49F4-9044-3B82A6F777B2}" srcOrd="0" destOrd="0" parTransId="{7308F0AF-BFB9-4BCF-8D2E-798B5AE9B076}" sibTransId="{B02AB140-3B1F-4E63-B8DC-0CDD8C5EA574}"/>
    <dgm:cxn modelId="{F91E3AAB-BAB2-4345-BF53-33827A76465E}" type="presParOf" srcId="{9CF2313C-D7EB-475E-8C23-38FB228A9021}" destId="{7F4C179B-009E-4B4D-81E9-6BA2A20BEA26}" srcOrd="0" destOrd="0" presId="urn:microsoft.com/office/officeart/2005/8/layout/pList2"/>
    <dgm:cxn modelId="{00848941-8822-47E6-8B23-865EF5F00068}" type="presParOf" srcId="{9CF2313C-D7EB-475E-8C23-38FB228A9021}" destId="{DFCCE0EB-3733-41AF-B53D-2AD5E4515CCB}" srcOrd="1" destOrd="0" presId="urn:microsoft.com/office/officeart/2005/8/layout/pList2"/>
    <dgm:cxn modelId="{919DAB77-EF44-456C-AE2A-D07B1E9224AA}" type="presParOf" srcId="{DFCCE0EB-3733-41AF-B53D-2AD5E4515CCB}" destId="{694AC49F-1AB7-4E46-B56C-030CEF1D6FF8}" srcOrd="0" destOrd="0" presId="urn:microsoft.com/office/officeart/2005/8/layout/pList2"/>
    <dgm:cxn modelId="{46BFC86A-8831-44CB-AC3E-ABC8EE4E0CFC}" type="presParOf" srcId="{694AC49F-1AB7-4E46-B56C-030CEF1D6FF8}" destId="{E9DB3C4E-936D-4D38-B446-F7B0C1BE161D}" srcOrd="0" destOrd="0" presId="urn:microsoft.com/office/officeart/2005/8/layout/pList2"/>
    <dgm:cxn modelId="{19E9DB76-3233-4BC7-A515-2A15342CCF95}" type="presParOf" srcId="{694AC49F-1AB7-4E46-B56C-030CEF1D6FF8}" destId="{CD6E6414-94E1-4DF3-8D60-215CF928CC0A}" srcOrd="1" destOrd="0" presId="urn:microsoft.com/office/officeart/2005/8/layout/pList2"/>
    <dgm:cxn modelId="{0BC11040-40FB-4291-BBBA-C8EF1F76E87D}" type="presParOf" srcId="{694AC49F-1AB7-4E46-B56C-030CEF1D6FF8}" destId="{887394DA-BC28-41CB-A177-5F018060C22F}" srcOrd="2" destOrd="0" presId="urn:microsoft.com/office/officeart/2005/8/layout/pList2"/>
    <dgm:cxn modelId="{C14878D0-D628-4CA8-890F-B649C76A25F9}" type="presParOf" srcId="{DFCCE0EB-3733-41AF-B53D-2AD5E4515CCB}" destId="{0D11B0CE-EA65-4E1E-96F2-65B97845E260}" srcOrd="1" destOrd="0" presId="urn:microsoft.com/office/officeart/2005/8/layout/pList2"/>
    <dgm:cxn modelId="{0D1B21E1-61DC-4507-BCFC-256F5C4C20F0}" type="presParOf" srcId="{DFCCE0EB-3733-41AF-B53D-2AD5E4515CCB}" destId="{F0B71454-2FF6-4EA9-B49B-758A1CB15ECE}" srcOrd="2" destOrd="0" presId="urn:microsoft.com/office/officeart/2005/8/layout/pList2"/>
    <dgm:cxn modelId="{A5C0B97D-9DA2-4BE2-B569-5B1F18FC2213}" type="presParOf" srcId="{F0B71454-2FF6-4EA9-B49B-758A1CB15ECE}" destId="{381264AE-14A6-4F7B-BDD2-9DBA7461BF6B}" srcOrd="0" destOrd="0" presId="urn:microsoft.com/office/officeart/2005/8/layout/pList2"/>
    <dgm:cxn modelId="{6B1B9835-B537-4CB6-BA3F-5A8925B3A562}" type="presParOf" srcId="{F0B71454-2FF6-4EA9-B49B-758A1CB15ECE}" destId="{7C2C7B6E-CC4C-456A-95F5-821D2E3B6FA3}" srcOrd="1" destOrd="0" presId="urn:microsoft.com/office/officeart/2005/8/layout/pList2"/>
    <dgm:cxn modelId="{A2BB2DAC-C4F2-4C3A-9478-BFDB5C791CE3}" type="presParOf" srcId="{F0B71454-2FF6-4EA9-B49B-758A1CB15ECE}" destId="{2C112AAC-BA5A-4581-B210-65C972345C46}" srcOrd="2" destOrd="0" presId="urn:microsoft.com/office/officeart/2005/8/layout/pList2"/>
    <dgm:cxn modelId="{5973F1B9-6225-4252-A2D6-65411FE48AD4}" type="presParOf" srcId="{DFCCE0EB-3733-41AF-B53D-2AD5E4515CCB}" destId="{A09D2589-473B-46A2-87F3-C42B09D22FC6}" srcOrd="3" destOrd="0" presId="urn:microsoft.com/office/officeart/2005/8/layout/pList2"/>
    <dgm:cxn modelId="{3DEEF066-7426-44E9-96E2-CC1F94068B48}" type="presParOf" srcId="{DFCCE0EB-3733-41AF-B53D-2AD5E4515CCB}" destId="{B8EB5C37-7F37-4865-B0B9-657A2CEF94CB}" srcOrd="4" destOrd="0" presId="urn:microsoft.com/office/officeart/2005/8/layout/pList2"/>
    <dgm:cxn modelId="{B1B2AA40-6AEF-4F86-B198-7762AE2DA524}" type="presParOf" srcId="{B8EB5C37-7F37-4865-B0B9-657A2CEF94CB}" destId="{1A1651B9-B99C-4E93-8343-2C0D30600337}" srcOrd="0" destOrd="0" presId="urn:microsoft.com/office/officeart/2005/8/layout/pList2"/>
    <dgm:cxn modelId="{EE17774F-7EB2-4136-B9C4-7916FF981312}" type="presParOf" srcId="{B8EB5C37-7F37-4865-B0B9-657A2CEF94CB}" destId="{66871E36-BDFE-4935-BFB4-CD52D3EE81CF}" srcOrd="1" destOrd="0" presId="urn:microsoft.com/office/officeart/2005/8/layout/pList2"/>
    <dgm:cxn modelId="{10BDDDF0-D344-4A1A-84B2-128480463FAB}" type="presParOf" srcId="{B8EB5C37-7F37-4865-B0B9-657A2CEF94CB}" destId="{85F793DE-55B5-423C-8584-2B280CFD76D0}" srcOrd="2" destOrd="0" presId="urn:microsoft.com/office/officeart/2005/8/layout/pList2"/>
    <dgm:cxn modelId="{9BF001AE-4ADA-4595-B14A-8122E0E90E3C}" type="presParOf" srcId="{DFCCE0EB-3733-41AF-B53D-2AD5E4515CCB}" destId="{4BFAA318-35E0-4839-9D79-6CE378B893F9}" srcOrd="5" destOrd="0" presId="urn:microsoft.com/office/officeart/2005/8/layout/pList2"/>
    <dgm:cxn modelId="{E50B17E7-01D6-4E24-A37D-55B48A018BE5}" type="presParOf" srcId="{DFCCE0EB-3733-41AF-B53D-2AD5E4515CCB}" destId="{C030E9AE-556B-4984-82A0-7C68AE5EC66F}" srcOrd="6" destOrd="0" presId="urn:microsoft.com/office/officeart/2005/8/layout/pList2"/>
    <dgm:cxn modelId="{66CE1A0E-F6E6-49B0-B35E-35A0ED1A41D6}" type="presParOf" srcId="{C030E9AE-556B-4984-82A0-7C68AE5EC66F}" destId="{73FCADC2-D0F6-4C61-B539-A0C11B9FC988}" srcOrd="0" destOrd="0" presId="urn:microsoft.com/office/officeart/2005/8/layout/pList2"/>
    <dgm:cxn modelId="{D268E290-24CF-4ADF-8B9C-3E00EAEB78AC}" type="presParOf" srcId="{C030E9AE-556B-4984-82A0-7C68AE5EC66F}" destId="{CA5F8069-5F3E-4C41-9B7B-13DEB960C1F0}" srcOrd="1" destOrd="0" presId="urn:microsoft.com/office/officeart/2005/8/layout/pList2"/>
    <dgm:cxn modelId="{B27561BC-CF72-4E60-898D-7E8DB14208C7}" type="presParOf" srcId="{C030E9AE-556B-4984-82A0-7C68AE5EC66F}" destId="{C287054C-CB0D-467D-8D88-37D70734C501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90BD8A8-6504-49E3-931B-066A1B6D7597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4765FF5-DC41-47BB-B449-D479BA4C7CAA}">
      <dgm:prSet/>
      <dgm:spPr/>
      <dgm:t>
        <a:bodyPr/>
        <a:lstStyle/>
        <a:p>
          <a:r>
            <a:rPr lang="en-US" b="0" i="0" baseline="0" dirty="0"/>
            <a:t>Increasing frailty and multimorbidity in ageing population  (WHO.2024)</a:t>
          </a:r>
          <a:endParaRPr lang="en-US" dirty="0"/>
        </a:p>
      </dgm:t>
    </dgm:pt>
    <dgm:pt modelId="{1F1AB445-AED7-4286-BC41-D4D23A61D7D2}" type="parTrans" cxnId="{AEA382CD-DC64-4F52-BC78-DEE090BF1CE8}">
      <dgm:prSet/>
      <dgm:spPr/>
      <dgm:t>
        <a:bodyPr/>
        <a:lstStyle/>
        <a:p>
          <a:endParaRPr lang="en-US"/>
        </a:p>
      </dgm:t>
    </dgm:pt>
    <dgm:pt modelId="{F2AA204B-7938-468B-ADBC-09C118CA7B67}" type="sibTrans" cxnId="{AEA382CD-DC64-4F52-BC78-DEE090BF1CE8}">
      <dgm:prSet/>
      <dgm:spPr/>
      <dgm:t>
        <a:bodyPr/>
        <a:lstStyle/>
        <a:p>
          <a:endParaRPr lang="en-US"/>
        </a:p>
      </dgm:t>
    </dgm:pt>
    <dgm:pt modelId="{F9B63D4D-DD39-42AB-B86E-DBAB8A8C5AE9}">
      <dgm:prSet/>
      <dgm:spPr/>
      <dgm:t>
        <a:bodyPr/>
        <a:lstStyle/>
        <a:p>
          <a:r>
            <a:rPr lang="en-US" b="0" i="0" baseline="0" dirty="0"/>
            <a:t>Rising dementia prevalence (</a:t>
          </a:r>
          <a:r>
            <a:rPr lang="en-GB" dirty="0"/>
            <a:t>Safavi </a:t>
          </a:r>
          <a:r>
            <a:rPr lang="en-GB" i="1" dirty="0"/>
            <a:t>et al., </a:t>
          </a:r>
          <a:r>
            <a:rPr lang="en-GB" dirty="0"/>
            <a:t>2023)</a:t>
          </a:r>
          <a:endParaRPr lang="en-US" dirty="0"/>
        </a:p>
      </dgm:t>
    </dgm:pt>
    <dgm:pt modelId="{A2C3CCC8-65FF-4924-B65C-25F0B08DCB7E}" type="parTrans" cxnId="{27A5A830-B0B1-4632-9F37-E0FD60918F7B}">
      <dgm:prSet/>
      <dgm:spPr/>
      <dgm:t>
        <a:bodyPr/>
        <a:lstStyle/>
        <a:p>
          <a:endParaRPr lang="en-US"/>
        </a:p>
      </dgm:t>
    </dgm:pt>
    <dgm:pt modelId="{942A8508-7BAA-4D14-BE31-B82034847345}" type="sibTrans" cxnId="{27A5A830-B0B1-4632-9F37-E0FD60918F7B}">
      <dgm:prSet/>
      <dgm:spPr/>
      <dgm:t>
        <a:bodyPr/>
        <a:lstStyle/>
        <a:p>
          <a:endParaRPr lang="en-US"/>
        </a:p>
      </dgm:t>
    </dgm:pt>
    <dgm:pt modelId="{C90445D8-24C0-40A2-B052-CCC13BDE7EFF}">
      <dgm:prSet/>
      <dgm:spPr/>
      <dgm:t>
        <a:bodyPr/>
        <a:lstStyle/>
        <a:p>
          <a:r>
            <a:rPr lang="en-US" b="0" i="0" baseline="0" dirty="0"/>
            <a:t>Poverty and inequality in later life  </a:t>
          </a:r>
        </a:p>
        <a:p>
          <a:r>
            <a:rPr lang="en-US" dirty="0"/>
            <a:t>(Housing and Ageing Alliance, 2013)</a:t>
          </a:r>
        </a:p>
      </dgm:t>
    </dgm:pt>
    <dgm:pt modelId="{AA675402-9236-4B22-A061-C3B75C89E174}" type="parTrans" cxnId="{988EC101-569E-467B-9142-0BD4F194FD49}">
      <dgm:prSet/>
      <dgm:spPr/>
      <dgm:t>
        <a:bodyPr/>
        <a:lstStyle/>
        <a:p>
          <a:endParaRPr lang="en-US"/>
        </a:p>
      </dgm:t>
    </dgm:pt>
    <dgm:pt modelId="{4C52F70F-8315-4C5E-862D-DB291C614548}" type="sibTrans" cxnId="{988EC101-569E-467B-9142-0BD4F194FD49}">
      <dgm:prSet/>
      <dgm:spPr/>
      <dgm:t>
        <a:bodyPr/>
        <a:lstStyle/>
        <a:p>
          <a:endParaRPr lang="en-US"/>
        </a:p>
      </dgm:t>
    </dgm:pt>
    <dgm:pt modelId="{8C25E525-7025-4E92-A35B-D0617402B4F5}">
      <dgm:prSet/>
      <dgm:spPr/>
      <dgm:t>
        <a:bodyPr/>
        <a:lstStyle/>
        <a:p>
          <a:r>
            <a:rPr lang="en-US" b="0" i="0" baseline="0" dirty="0"/>
            <a:t>Digital exclusion limits access to services and support  (Age UK, 2024)</a:t>
          </a:r>
          <a:endParaRPr lang="en-US" dirty="0"/>
        </a:p>
      </dgm:t>
    </dgm:pt>
    <dgm:pt modelId="{69C1D57A-9540-49B0-9662-91D1E5E3711E}" type="parTrans" cxnId="{490B14F7-AC6E-435B-AEF6-F5914864A35B}">
      <dgm:prSet/>
      <dgm:spPr/>
      <dgm:t>
        <a:bodyPr/>
        <a:lstStyle/>
        <a:p>
          <a:endParaRPr lang="en-US"/>
        </a:p>
      </dgm:t>
    </dgm:pt>
    <dgm:pt modelId="{5A8C50E6-F4B0-47E2-A409-668AC9558B81}" type="sibTrans" cxnId="{490B14F7-AC6E-435B-AEF6-F5914864A35B}">
      <dgm:prSet/>
      <dgm:spPr/>
      <dgm:t>
        <a:bodyPr/>
        <a:lstStyle/>
        <a:p>
          <a:endParaRPr lang="en-US"/>
        </a:p>
      </dgm:t>
    </dgm:pt>
    <dgm:pt modelId="{722CF2A0-727C-4ACC-957C-AAAE719DEC8B}">
      <dgm:prSet/>
      <dgm:spPr/>
      <dgm:t>
        <a:bodyPr/>
        <a:lstStyle/>
        <a:p>
          <a:r>
            <a:rPr lang="en-US" b="0" i="0" baseline="0" dirty="0"/>
            <a:t>Ageism can affect quality of care received </a:t>
          </a:r>
          <a:r>
            <a:rPr lang="en-GB" dirty="0"/>
            <a:t>Lynch </a:t>
          </a:r>
          <a:r>
            <a:rPr lang="en-GB" i="1" dirty="0"/>
            <a:t>et al., </a:t>
          </a:r>
          <a:r>
            <a:rPr lang="en-GB" dirty="0"/>
            <a:t>2022)</a:t>
          </a:r>
          <a:endParaRPr lang="en-US" dirty="0"/>
        </a:p>
      </dgm:t>
    </dgm:pt>
    <dgm:pt modelId="{036C8321-68C2-46FE-8BF9-D63E3B8577E3}" type="parTrans" cxnId="{97E5E945-96B7-4E07-BC1C-44AD26E3E22B}">
      <dgm:prSet/>
      <dgm:spPr/>
      <dgm:t>
        <a:bodyPr/>
        <a:lstStyle/>
        <a:p>
          <a:endParaRPr lang="en-US"/>
        </a:p>
      </dgm:t>
    </dgm:pt>
    <dgm:pt modelId="{AF6862A7-A7DD-4B30-AC00-FEE682D1F344}" type="sibTrans" cxnId="{97E5E945-96B7-4E07-BC1C-44AD26E3E22B}">
      <dgm:prSet/>
      <dgm:spPr/>
      <dgm:t>
        <a:bodyPr/>
        <a:lstStyle/>
        <a:p>
          <a:endParaRPr lang="en-US"/>
        </a:p>
      </dgm:t>
    </dgm:pt>
    <dgm:pt modelId="{F27C7C8F-E6C6-4622-8B13-A840429DC410}">
      <dgm:prSet/>
      <dgm:spPr/>
      <dgm:t>
        <a:bodyPr/>
        <a:lstStyle/>
        <a:p>
          <a:r>
            <a:rPr lang="en-US" b="0" i="0" baseline="0" dirty="0"/>
            <a:t>Social isolation and loneliness linked to poor health outcomes (WHO, 2024) </a:t>
          </a:r>
          <a:endParaRPr lang="en-US" dirty="0"/>
        </a:p>
      </dgm:t>
    </dgm:pt>
    <dgm:pt modelId="{168DE53E-7CF0-4C09-BD27-47148DE971B8}" type="parTrans" cxnId="{1EE24C6C-71FA-483D-A76B-CC180A100B6B}">
      <dgm:prSet/>
      <dgm:spPr/>
      <dgm:t>
        <a:bodyPr/>
        <a:lstStyle/>
        <a:p>
          <a:endParaRPr lang="en-US"/>
        </a:p>
      </dgm:t>
    </dgm:pt>
    <dgm:pt modelId="{240034CD-CB78-44D1-B9C4-755149FF0F84}" type="sibTrans" cxnId="{1EE24C6C-71FA-483D-A76B-CC180A100B6B}">
      <dgm:prSet/>
      <dgm:spPr/>
      <dgm:t>
        <a:bodyPr/>
        <a:lstStyle/>
        <a:p>
          <a:endParaRPr lang="en-US"/>
        </a:p>
      </dgm:t>
    </dgm:pt>
    <dgm:pt modelId="{8A954201-C6B4-491B-92CD-2AA8D216A5C1}" type="pres">
      <dgm:prSet presAssocID="{090BD8A8-6504-49E3-931B-066A1B6D7597}" presName="diagram" presStyleCnt="0">
        <dgm:presLayoutVars>
          <dgm:dir/>
          <dgm:resizeHandles val="exact"/>
        </dgm:presLayoutVars>
      </dgm:prSet>
      <dgm:spPr/>
    </dgm:pt>
    <dgm:pt modelId="{A1F4E129-B495-45EC-8514-783D5F459ECB}" type="pres">
      <dgm:prSet presAssocID="{A4765FF5-DC41-47BB-B449-D479BA4C7CAA}" presName="node" presStyleLbl="node1" presStyleIdx="0" presStyleCnt="6">
        <dgm:presLayoutVars>
          <dgm:bulletEnabled val="1"/>
        </dgm:presLayoutVars>
      </dgm:prSet>
      <dgm:spPr/>
    </dgm:pt>
    <dgm:pt modelId="{EF91F44A-BA79-445F-9D4C-B71B7583AB53}" type="pres">
      <dgm:prSet presAssocID="{F2AA204B-7938-468B-ADBC-09C118CA7B67}" presName="sibTrans" presStyleCnt="0"/>
      <dgm:spPr/>
    </dgm:pt>
    <dgm:pt modelId="{B8827BD8-E2FE-435B-829E-2B157F53AAC0}" type="pres">
      <dgm:prSet presAssocID="{F9B63D4D-DD39-42AB-B86E-DBAB8A8C5AE9}" presName="node" presStyleLbl="node1" presStyleIdx="1" presStyleCnt="6">
        <dgm:presLayoutVars>
          <dgm:bulletEnabled val="1"/>
        </dgm:presLayoutVars>
      </dgm:prSet>
      <dgm:spPr/>
    </dgm:pt>
    <dgm:pt modelId="{F24CE99D-6AE9-4347-A49E-F332A41726F7}" type="pres">
      <dgm:prSet presAssocID="{942A8508-7BAA-4D14-BE31-B82034847345}" presName="sibTrans" presStyleCnt="0"/>
      <dgm:spPr/>
    </dgm:pt>
    <dgm:pt modelId="{F96AF67A-2359-402A-953D-B19651F4A38B}" type="pres">
      <dgm:prSet presAssocID="{F27C7C8F-E6C6-4622-8B13-A840429DC410}" presName="node" presStyleLbl="node1" presStyleIdx="2" presStyleCnt="6">
        <dgm:presLayoutVars>
          <dgm:bulletEnabled val="1"/>
        </dgm:presLayoutVars>
      </dgm:prSet>
      <dgm:spPr/>
    </dgm:pt>
    <dgm:pt modelId="{2934265B-2702-42EE-BE19-9599D940C789}" type="pres">
      <dgm:prSet presAssocID="{240034CD-CB78-44D1-B9C4-755149FF0F84}" presName="sibTrans" presStyleCnt="0"/>
      <dgm:spPr/>
    </dgm:pt>
    <dgm:pt modelId="{3E8F29B8-97AD-4140-AAC4-A52DBAB986A8}" type="pres">
      <dgm:prSet presAssocID="{C90445D8-24C0-40A2-B052-CCC13BDE7EFF}" presName="node" presStyleLbl="node1" presStyleIdx="3" presStyleCnt="6">
        <dgm:presLayoutVars>
          <dgm:bulletEnabled val="1"/>
        </dgm:presLayoutVars>
      </dgm:prSet>
      <dgm:spPr/>
    </dgm:pt>
    <dgm:pt modelId="{4AA2B933-ED36-440D-9A44-18C152244F28}" type="pres">
      <dgm:prSet presAssocID="{4C52F70F-8315-4C5E-862D-DB291C614548}" presName="sibTrans" presStyleCnt="0"/>
      <dgm:spPr/>
    </dgm:pt>
    <dgm:pt modelId="{85F09464-CD77-45A2-B875-FB1188D0EB56}" type="pres">
      <dgm:prSet presAssocID="{8C25E525-7025-4E92-A35B-D0617402B4F5}" presName="node" presStyleLbl="node1" presStyleIdx="4" presStyleCnt="6">
        <dgm:presLayoutVars>
          <dgm:bulletEnabled val="1"/>
        </dgm:presLayoutVars>
      </dgm:prSet>
      <dgm:spPr/>
    </dgm:pt>
    <dgm:pt modelId="{E233D74D-A7CD-4D53-A331-308342DE19FB}" type="pres">
      <dgm:prSet presAssocID="{5A8C50E6-F4B0-47E2-A409-668AC9558B81}" presName="sibTrans" presStyleCnt="0"/>
      <dgm:spPr/>
    </dgm:pt>
    <dgm:pt modelId="{1460E222-BEAC-4CBF-B40C-31FE01C0B0A6}" type="pres">
      <dgm:prSet presAssocID="{722CF2A0-727C-4ACC-957C-AAAE719DEC8B}" presName="node" presStyleLbl="node1" presStyleIdx="5" presStyleCnt="6">
        <dgm:presLayoutVars>
          <dgm:bulletEnabled val="1"/>
        </dgm:presLayoutVars>
      </dgm:prSet>
      <dgm:spPr/>
    </dgm:pt>
  </dgm:ptLst>
  <dgm:cxnLst>
    <dgm:cxn modelId="{988EC101-569E-467B-9142-0BD4F194FD49}" srcId="{090BD8A8-6504-49E3-931B-066A1B6D7597}" destId="{C90445D8-24C0-40A2-B052-CCC13BDE7EFF}" srcOrd="3" destOrd="0" parTransId="{AA675402-9236-4B22-A061-C3B75C89E174}" sibTransId="{4C52F70F-8315-4C5E-862D-DB291C614548}"/>
    <dgm:cxn modelId="{741F111A-DC9E-4D74-8A48-E6C0E6AE7D59}" type="presOf" srcId="{A4765FF5-DC41-47BB-B449-D479BA4C7CAA}" destId="{A1F4E129-B495-45EC-8514-783D5F459ECB}" srcOrd="0" destOrd="0" presId="urn:microsoft.com/office/officeart/2005/8/layout/default"/>
    <dgm:cxn modelId="{27A5A830-B0B1-4632-9F37-E0FD60918F7B}" srcId="{090BD8A8-6504-49E3-931B-066A1B6D7597}" destId="{F9B63D4D-DD39-42AB-B86E-DBAB8A8C5AE9}" srcOrd="1" destOrd="0" parTransId="{A2C3CCC8-65FF-4924-B65C-25F0B08DCB7E}" sibTransId="{942A8508-7BAA-4D14-BE31-B82034847345}"/>
    <dgm:cxn modelId="{9500E63D-FF2D-4854-BB3B-CCAA2AE3CCA7}" type="presOf" srcId="{722CF2A0-727C-4ACC-957C-AAAE719DEC8B}" destId="{1460E222-BEAC-4CBF-B40C-31FE01C0B0A6}" srcOrd="0" destOrd="0" presId="urn:microsoft.com/office/officeart/2005/8/layout/default"/>
    <dgm:cxn modelId="{97E5E945-96B7-4E07-BC1C-44AD26E3E22B}" srcId="{090BD8A8-6504-49E3-931B-066A1B6D7597}" destId="{722CF2A0-727C-4ACC-957C-AAAE719DEC8B}" srcOrd="5" destOrd="0" parTransId="{036C8321-68C2-46FE-8BF9-D63E3B8577E3}" sibTransId="{AF6862A7-A7DD-4B30-AC00-FEE682D1F344}"/>
    <dgm:cxn modelId="{EB259649-564A-4893-A1CC-C4CAE8902E60}" type="presOf" srcId="{8C25E525-7025-4E92-A35B-D0617402B4F5}" destId="{85F09464-CD77-45A2-B875-FB1188D0EB56}" srcOrd="0" destOrd="0" presId="urn:microsoft.com/office/officeart/2005/8/layout/default"/>
    <dgm:cxn modelId="{1EE24C6C-71FA-483D-A76B-CC180A100B6B}" srcId="{090BD8A8-6504-49E3-931B-066A1B6D7597}" destId="{F27C7C8F-E6C6-4622-8B13-A840429DC410}" srcOrd="2" destOrd="0" parTransId="{168DE53E-7CF0-4C09-BD27-47148DE971B8}" sibTransId="{240034CD-CB78-44D1-B9C4-755149FF0F84}"/>
    <dgm:cxn modelId="{19180F50-C534-4B12-9369-0F6CBF3AE33A}" type="presOf" srcId="{090BD8A8-6504-49E3-931B-066A1B6D7597}" destId="{8A954201-C6B4-491B-92CD-2AA8D216A5C1}" srcOrd="0" destOrd="0" presId="urn:microsoft.com/office/officeart/2005/8/layout/default"/>
    <dgm:cxn modelId="{AEA382CD-DC64-4F52-BC78-DEE090BF1CE8}" srcId="{090BD8A8-6504-49E3-931B-066A1B6D7597}" destId="{A4765FF5-DC41-47BB-B449-D479BA4C7CAA}" srcOrd="0" destOrd="0" parTransId="{1F1AB445-AED7-4286-BC41-D4D23A61D7D2}" sibTransId="{F2AA204B-7938-468B-ADBC-09C118CA7B67}"/>
    <dgm:cxn modelId="{D0FC5CD5-BCD5-4804-BE9C-CEF81415ACCA}" type="presOf" srcId="{F27C7C8F-E6C6-4622-8B13-A840429DC410}" destId="{F96AF67A-2359-402A-953D-B19651F4A38B}" srcOrd="0" destOrd="0" presId="urn:microsoft.com/office/officeart/2005/8/layout/default"/>
    <dgm:cxn modelId="{21AE16E9-34C0-4258-99C8-0FCC85F9B6D6}" type="presOf" srcId="{C90445D8-24C0-40A2-B052-CCC13BDE7EFF}" destId="{3E8F29B8-97AD-4140-AAC4-A52DBAB986A8}" srcOrd="0" destOrd="0" presId="urn:microsoft.com/office/officeart/2005/8/layout/default"/>
    <dgm:cxn modelId="{490B14F7-AC6E-435B-AEF6-F5914864A35B}" srcId="{090BD8A8-6504-49E3-931B-066A1B6D7597}" destId="{8C25E525-7025-4E92-A35B-D0617402B4F5}" srcOrd="4" destOrd="0" parTransId="{69C1D57A-9540-49B0-9662-91D1E5E3711E}" sibTransId="{5A8C50E6-F4B0-47E2-A409-668AC9558B81}"/>
    <dgm:cxn modelId="{A8E3E5FF-9CF2-477A-A408-06CBAE7503D6}" type="presOf" srcId="{F9B63D4D-DD39-42AB-B86E-DBAB8A8C5AE9}" destId="{B8827BD8-E2FE-435B-829E-2B157F53AAC0}" srcOrd="0" destOrd="0" presId="urn:microsoft.com/office/officeart/2005/8/layout/default"/>
    <dgm:cxn modelId="{1308DF43-00AB-47D2-B983-AB1FDC9C1978}" type="presParOf" srcId="{8A954201-C6B4-491B-92CD-2AA8D216A5C1}" destId="{A1F4E129-B495-45EC-8514-783D5F459ECB}" srcOrd="0" destOrd="0" presId="urn:microsoft.com/office/officeart/2005/8/layout/default"/>
    <dgm:cxn modelId="{70162C18-2036-4652-B4F0-9B7BD88A2843}" type="presParOf" srcId="{8A954201-C6B4-491B-92CD-2AA8D216A5C1}" destId="{EF91F44A-BA79-445F-9D4C-B71B7583AB53}" srcOrd="1" destOrd="0" presId="urn:microsoft.com/office/officeart/2005/8/layout/default"/>
    <dgm:cxn modelId="{6FAFFFBF-C38D-46F6-B416-4EF79D2A67A8}" type="presParOf" srcId="{8A954201-C6B4-491B-92CD-2AA8D216A5C1}" destId="{B8827BD8-E2FE-435B-829E-2B157F53AAC0}" srcOrd="2" destOrd="0" presId="urn:microsoft.com/office/officeart/2005/8/layout/default"/>
    <dgm:cxn modelId="{F558F30D-7CF2-4254-8DD6-68861111D038}" type="presParOf" srcId="{8A954201-C6B4-491B-92CD-2AA8D216A5C1}" destId="{F24CE99D-6AE9-4347-A49E-F332A41726F7}" srcOrd="3" destOrd="0" presId="urn:microsoft.com/office/officeart/2005/8/layout/default"/>
    <dgm:cxn modelId="{5355F9B2-32F0-47A3-B7E9-891748156F51}" type="presParOf" srcId="{8A954201-C6B4-491B-92CD-2AA8D216A5C1}" destId="{F96AF67A-2359-402A-953D-B19651F4A38B}" srcOrd="4" destOrd="0" presId="urn:microsoft.com/office/officeart/2005/8/layout/default"/>
    <dgm:cxn modelId="{B309D4CC-46F9-4AB4-A846-B74BB1B67E25}" type="presParOf" srcId="{8A954201-C6B4-491B-92CD-2AA8D216A5C1}" destId="{2934265B-2702-42EE-BE19-9599D940C789}" srcOrd="5" destOrd="0" presId="urn:microsoft.com/office/officeart/2005/8/layout/default"/>
    <dgm:cxn modelId="{0A638379-899E-4F03-BC08-40EAFA4DF42F}" type="presParOf" srcId="{8A954201-C6B4-491B-92CD-2AA8D216A5C1}" destId="{3E8F29B8-97AD-4140-AAC4-A52DBAB986A8}" srcOrd="6" destOrd="0" presId="urn:microsoft.com/office/officeart/2005/8/layout/default"/>
    <dgm:cxn modelId="{185C97A0-466A-48B9-A2FA-A1CDF2EA6CD3}" type="presParOf" srcId="{8A954201-C6B4-491B-92CD-2AA8D216A5C1}" destId="{4AA2B933-ED36-440D-9A44-18C152244F28}" srcOrd="7" destOrd="0" presId="urn:microsoft.com/office/officeart/2005/8/layout/default"/>
    <dgm:cxn modelId="{6CA45E06-805E-4FA2-9978-CB4ED5ADAB4C}" type="presParOf" srcId="{8A954201-C6B4-491B-92CD-2AA8D216A5C1}" destId="{85F09464-CD77-45A2-B875-FB1188D0EB56}" srcOrd="8" destOrd="0" presId="urn:microsoft.com/office/officeart/2005/8/layout/default"/>
    <dgm:cxn modelId="{C739181E-5186-4431-AF2A-1ACDFBE8D2E8}" type="presParOf" srcId="{8A954201-C6B4-491B-92CD-2AA8D216A5C1}" destId="{E233D74D-A7CD-4D53-A331-308342DE19FB}" srcOrd="9" destOrd="0" presId="urn:microsoft.com/office/officeart/2005/8/layout/default"/>
    <dgm:cxn modelId="{B49969C7-7E19-4893-B966-FED7EA101ECD}" type="presParOf" srcId="{8A954201-C6B4-491B-92CD-2AA8D216A5C1}" destId="{1460E222-BEAC-4CBF-B40C-31FE01C0B0A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56AFC30-5EFA-4D36-A56E-52AEB69E250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A56CDC6-05BF-4B28-B4D7-285D7039389D}">
      <dgm:prSet/>
      <dgm:spPr/>
      <dgm:t>
        <a:bodyPr/>
        <a:lstStyle/>
        <a:p>
          <a:r>
            <a:rPr lang="en-US" b="0" i="0" baseline="0" dirty="0"/>
            <a:t>Increase long-term funding for adult social care (DHSC, 2022) </a:t>
          </a:r>
          <a:endParaRPr lang="en-US" dirty="0"/>
        </a:p>
      </dgm:t>
    </dgm:pt>
    <dgm:pt modelId="{61ADE541-7DFB-449D-85AF-1A15B2838A60}" type="parTrans" cxnId="{CE787189-36BB-44B5-8A31-504C80525FE7}">
      <dgm:prSet/>
      <dgm:spPr/>
      <dgm:t>
        <a:bodyPr/>
        <a:lstStyle/>
        <a:p>
          <a:endParaRPr lang="en-US"/>
        </a:p>
      </dgm:t>
    </dgm:pt>
    <dgm:pt modelId="{70094B0E-8696-478B-988A-6EAD64AB2F4A}" type="sibTrans" cxnId="{CE787189-36BB-44B5-8A31-504C80525FE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A128774D-9943-4894-9206-FBD7BE9740B0}">
      <dgm:prSet/>
      <dgm:spPr/>
      <dgm:t>
        <a:bodyPr/>
        <a:lstStyle/>
        <a:p>
          <a:r>
            <a:rPr lang="en-US" b="0" i="0" baseline="0" dirty="0"/>
            <a:t>Improve recruitment, pay and retention in care workforce (</a:t>
          </a:r>
          <a:r>
            <a:rPr lang="en-GB" dirty="0"/>
            <a:t>Skills for Care, 2024)</a:t>
          </a:r>
          <a:endParaRPr lang="en-US" dirty="0"/>
        </a:p>
      </dgm:t>
    </dgm:pt>
    <dgm:pt modelId="{B9539601-6FBA-438E-BD81-8C6DD8351734}" type="parTrans" cxnId="{C79511ED-E6EC-4CD3-A189-92065F9129AD}">
      <dgm:prSet/>
      <dgm:spPr/>
      <dgm:t>
        <a:bodyPr/>
        <a:lstStyle/>
        <a:p>
          <a:endParaRPr lang="en-US"/>
        </a:p>
      </dgm:t>
    </dgm:pt>
    <dgm:pt modelId="{FA3D42F0-99C3-4D9C-857B-9F0CD9B483C1}" type="sibTrans" cxnId="{C79511ED-E6EC-4CD3-A189-92065F9129A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EB12BB72-11A9-4979-9BF0-3B6EE63FD892}">
      <dgm:prSet/>
      <dgm:spPr/>
      <dgm:t>
        <a:bodyPr/>
        <a:lstStyle/>
        <a:p>
          <a:r>
            <a:rPr lang="en-US" b="0" i="0" baseline="0" dirty="0"/>
            <a:t>Expand community-based and </a:t>
          </a:r>
          <a:r>
            <a:rPr lang="en-US" b="0" i="0" baseline="0" dirty="0" err="1"/>
            <a:t>apreventative</a:t>
          </a:r>
          <a:r>
            <a:rPr lang="en-US" b="0" i="0" baseline="0" dirty="0"/>
            <a:t> services (</a:t>
          </a:r>
          <a:r>
            <a:rPr lang="en-GB" dirty="0"/>
            <a:t>DHSC, 2022)</a:t>
          </a:r>
          <a:endParaRPr lang="en-US" dirty="0"/>
        </a:p>
      </dgm:t>
    </dgm:pt>
    <dgm:pt modelId="{C19BE32E-7EF7-4AB8-92C6-1941583355FA}" type="parTrans" cxnId="{B2B0B98B-7502-471B-8305-8C3F95AFDC9F}">
      <dgm:prSet/>
      <dgm:spPr/>
      <dgm:t>
        <a:bodyPr/>
        <a:lstStyle/>
        <a:p>
          <a:endParaRPr lang="en-US"/>
        </a:p>
      </dgm:t>
    </dgm:pt>
    <dgm:pt modelId="{DEA8E25E-2E15-4253-AE73-00A75F1C12FA}" type="sibTrans" cxnId="{B2B0B98B-7502-471B-8305-8C3F95AFDC9F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94AB07CE-F10C-444B-B22A-F5BC030C03F2}">
      <dgm:prSet/>
      <dgm:spPr/>
      <dgm:t>
        <a:bodyPr/>
        <a:lstStyle/>
        <a:p>
          <a:r>
            <a:rPr lang="en-US" b="0" i="0" baseline="0" dirty="0"/>
            <a:t>Improve digital inclusion for older adults (</a:t>
          </a:r>
          <a:r>
            <a:rPr lang="en-GB" dirty="0"/>
            <a:t>Age UK, 2024)</a:t>
          </a:r>
          <a:endParaRPr lang="en-US" dirty="0"/>
        </a:p>
      </dgm:t>
    </dgm:pt>
    <dgm:pt modelId="{5A8BCCED-410E-496E-B535-55FCB4920D30}" type="parTrans" cxnId="{84F6BEE8-24BF-4DE8-BC22-29BCDD36562B}">
      <dgm:prSet/>
      <dgm:spPr/>
      <dgm:t>
        <a:bodyPr/>
        <a:lstStyle/>
        <a:p>
          <a:endParaRPr lang="en-US"/>
        </a:p>
      </dgm:t>
    </dgm:pt>
    <dgm:pt modelId="{3FE60853-AA8C-43AC-8087-204B1E08BE61}" type="sibTrans" cxnId="{84F6BEE8-24BF-4DE8-BC22-29BCDD36562B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B62D2233-1ADC-43D6-A918-307C4176B4DE}">
      <dgm:prSet/>
      <dgm:spPr/>
      <dgm:t>
        <a:bodyPr/>
        <a:lstStyle/>
        <a:p>
          <a:r>
            <a:rPr lang="en-US" b="0" i="0" baseline="0" dirty="0"/>
            <a:t>Strengthen integration between NHS and social care systems (</a:t>
          </a:r>
          <a:r>
            <a:rPr lang="en-US" dirty="0"/>
            <a:t>NHS Long Term Plan, 2019)</a:t>
          </a:r>
        </a:p>
      </dgm:t>
    </dgm:pt>
    <dgm:pt modelId="{41005855-9199-4D9C-8E42-B3A0660400A2}" type="parTrans" cxnId="{89662C0E-D996-4FCC-B894-2752C2A5A245}">
      <dgm:prSet/>
      <dgm:spPr/>
      <dgm:t>
        <a:bodyPr/>
        <a:lstStyle/>
        <a:p>
          <a:endParaRPr lang="en-US"/>
        </a:p>
      </dgm:t>
    </dgm:pt>
    <dgm:pt modelId="{C3998EFD-1834-4BE0-909E-46B83089221B}" type="sibTrans" cxnId="{89662C0E-D996-4FCC-B894-2752C2A5A245}">
      <dgm:prSet phldrT="5" phldr="0"/>
      <dgm:spPr/>
      <dgm:t>
        <a:bodyPr/>
        <a:lstStyle/>
        <a:p>
          <a:endParaRPr lang="en-US"/>
        </a:p>
      </dgm:t>
    </dgm:pt>
    <dgm:pt modelId="{BF61945F-6256-421B-8569-291FA4A76A9F}" type="pres">
      <dgm:prSet presAssocID="{A56AFC30-5EFA-4D36-A56E-52AEB69E2504}" presName="Name0" presStyleCnt="0">
        <dgm:presLayoutVars>
          <dgm:dir/>
          <dgm:resizeHandles val="exact"/>
        </dgm:presLayoutVars>
      </dgm:prSet>
      <dgm:spPr/>
    </dgm:pt>
    <dgm:pt modelId="{0C8AD6D3-68DE-46AA-8B9C-89898EF7976A}" type="pres">
      <dgm:prSet presAssocID="{1A56CDC6-05BF-4B28-B4D7-285D7039389D}" presName="node" presStyleLbl="node1" presStyleIdx="0" presStyleCnt="5">
        <dgm:presLayoutVars>
          <dgm:bulletEnabled val="1"/>
        </dgm:presLayoutVars>
      </dgm:prSet>
      <dgm:spPr/>
    </dgm:pt>
    <dgm:pt modelId="{369A340E-3E31-45C2-927F-317573431C2F}" type="pres">
      <dgm:prSet presAssocID="{70094B0E-8696-478B-988A-6EAD64AB2F4A}" presName="sibTrans" presStyleLbl="sibTrans1D1" presStyleIdx="0" presStyleCnt="4"/>
      <dgm:spPr/>
    </dgm:pt>
    <dgm:pt modelId="{6C02050A-8B67-4F33-B5F7-C7B6EB3F4479}" type="pres">
      <dgm:prSet presAssocID="{70094B0E-8696-478B-988A-6EAD64AB2F4A}" presName="connectorText" presStyleLbl="sibTrans1D1" presStyleIdx="0" presStyleCnt="4"/>
      <dgm:spPr/>
    </dgm:pt>
    <dgm:pt modelId="{BAB5631C-5A40-4345-907A-D6F81E7B181E}" type="pres">
      <dgm:prSet presAssocID="{A128774D-9943-4894-9206-FBD7BE9740B0}" presName="node" presStyleLbl="node1" presStyleIdx="1" presStyleCnt="5">
        <dgm:presLayoutVars>
          <dgm:bulletEnabled val="1"/>
        </dgm:presLayoutVars>
      </dgm:prSet>
      <dgm:spPr/>
    </dgm:pt>
    <dgm:pt modelId="{56BF95FE-A574-425F-8063-F32C67065491}" type="pres">
      <dgm:prSet presAssocID="{FA3D42F0-99C3-4D9C-857B-9F0CD9B483C1}" presName="sibTrans" presStyleLbl="sibTrans1D1" presStyleIdx="1" presStyleCnt="4"/>
      <dgm:spPr/>
    </dgm:pt>
    <dgm:pt modelId="{C2ADB1EF-979F-46C4-AC1E-74FDB6C809C2}" type="pres">
      <dgm:prSet presAssocID="{FA3D42F0-99C3-4D9C-857B-9F0CD9B483C1}" presName="connectorText" presStyleLbl="sibTrans1D1" presStyleIdx="1" presStyleCnt="4"/>
      <dgm:spPr/>
    </dgm:pt>
    <dgm:pt modelId="{18B9E245-66B3-431F-99BE-2D663B767AAE}" type="pres">
      <dgm:prSet presAssocID="{EB12BB72-11A9-4979-9BF0-3B6EE63FD892}" presName="node" presStyleLbl="node1" presStyleIdx="2" presStyleCnt="5">
        <dgm:presLayoutVars>
          <dgm:bulletEnabled val="1"/>
        </dgm:presLayoutVars>
      </dgm:prSet>
      <dgm:spPr/>
    </dgm:pt>
    <dgm:pt modelId="{F65D2A65-C86D-495F-9226-7DA5E6D3C27D}" type="pres">
      <dgm:prSet presAssocID="{DEA8E25E-2E15-4253-AE73-00A75F1C12FA}" presName="sibTrans" presStyleLbl="sibTrans1D1" presStyleIdx="2" presStyleCnt="4"/>
      <dgm:spPr/>
    </dgm:pt>
    <dgm:pt modelId="{1C9A1EF4-4F7F-45F5-A1CE-2488ADE58FCD}" type="pres">
      <dgm:prSet presAssocID="{DEA8E25E-2E15-4253-AE73-00A75F1C12FA}" presName="connectorText" presStyleLbl="sibTrans1D1" presStyleIdx="2" presStyleCnt="4"/>
      <dgm:spPr/>
    </dgm:pt>
    <dgm:pt modelId="{1678625E-640F-4B6B-B282-1263ADE9EC32}" type="pres">
      <dgm:prSet presAssocID="{94AB07CE-F10C-444B-B22A-F5BC030C03F2}" presName="node" presStyleLbl="node1" presStyleIdx="3" presStyleCnt="5">
        <dgm:presLayoutVars>
          <dgm:bulletEnabled val="1"/>
        </dgm:presLayoutVars>
      </dgm:prSet>
      <dgm:spPr/>
    </dgm:pt>
    <dgm:pt modelId="{9805D033-8F00-4625-BCF8-283C25E6A5BB}" type="pres">
      <dgm:prSet presAssocID="{3FE60853-AA8C-43AC-8087-204B1E08BE61}" presName="sibTrans" presStyleLbl="sibTrans1D1" presStyleIdx="3" presStyleCnt="4"/>
      <dgm:spPr/>
    </dgm:pt>
    <dgm:pt modelId="{A7AB5CBB-8FFC-41D4-971E-70F2A348BAD1}" type="pres">
      <dgm:prSet presAssocID="{3FE60853-AA8C-43AC-8087-204B1E08BE61}" presName="connectorText" presStyleLbl="sibTrans1D1" presStyleIdx="3" presStyleCnt="4"/>
      <dgm:spPr/>
    </dgm:pt>
    <dgm:pt modelId="{7C6D4E0E-B222-4618-A312-B0338EEE1E1D}" type="pres">
      <dgm:prSet presAssocID="{B62D2233-1ADC-43D6-A918-307C4176B4DE}" presName="node" presStyleLbl="node1" presStyleIdx="4" presStyleCnt="5">
        <dgm:presLayoutVars>
          <dgm:bulletEnabled val="1"/>
        </dgm:presLayoutVars>
      </dgm:prSet>
      <dgm:spPr/>
    </dgm:pt>
  </dgm:ptLst>
  <dgm:cxnLst>
    <dgm:cxn modelId="{89662C0E-D996-4FCC-B894-2752C2A5A245}" srcId="{A56AFC30-5EFA-4D36-A56E-52AEB69E2504}" destId="{B62D2233-1ADC-43D6-A918-307C4176B4DE}" srcOrd="4" destOrd="0" parTransId="{41005855-9199-4D9C-8E42-B3A0660400A2}" sibTransId="{C3998EFD-1834-4BE0-909E-46B83089221B}"/>
    <dgm:cxn modelId="{773DFD17-5648-417E-9BDF-65FC2E05B918}" type="presOf" srcId="{B62D2233-1ADC-43D6-A918-307C4176B4DE}" destId="{7C6D4E0E-B222-4618-A312-B0338EEE1E1D}" srcOrd="0" destOrd="0" presId="urn:microsoft.com/office/officeart/2016/7/layout/RepeatingBendingProcessNew"/>
    <dgm:cxn modelId="{9C4A9E3F-776A-4DDF-B559-019EC66BF48D}" type="presOf" srcId="{DEA8E25E-2E15-4253-AE73-00A75F1C12FA}" destId="{F65D2A65-C86D-495F-9226-7DA5E6D3C27D}" srcOrd="0" destOrd="0" presId="urn:microsoft.com/office/officeart/2016/7/layout/RepeatingBendingProcessNew"/>
    <dgm:cxn modelId="{AB87A040-D074-47F2-BC9E-0BE42B5A5470}" type="presOf" srcId="{A56AFC30-5EFA-4D36-A56E-52AEB69E2504}" destId="{BF61945F-6256-421B-8569-291FA4A76A9F}" srcOrd="0" destOrd="0" presId="urn:microsoft.com/office/officeart/2016/7/layout/RepeatingBendingProcessNew"/>
    <dgm:cxn modelId="{0671755D-C223-4E0D-873F-1777C90908FF}" type="presOf" srcId="{1A56CDC6-05BF-4B28-B4D7-285D7039389D}" destId="{0C8AD6D3-68DE-46AA-8B9C-89898EF7976A}" srcOrd="0" destOrd="0" presId="urn:microsoft.com/office/officeart/2016/7/layout/RepeatingBendingProcessNew"/>
    <dgm:cxn modelId="{1710EA47-006A-470C-9198-44991AB76A73}" type="presOf" srcId="{FA3D42F0-99C3-4D9C-857B-9F0CD9B483C1}" destId="{C2ADB1EF-979F-46C4-AC1E-74FDB6C809C2}" srcOrd="1" destOrd="0" presId="urn:microsoft.com/office/officeart/2016/7/layout/RepeatingBendingProcessNew"/>
    <dgm:cxn modelId="{6710294D-8333-47AE-850D-2E13F5F3F342}" type="presOf" srcId="{A128774D-9943-4894-9206-FBD7BE9740B0}" destId="{BAB5631C-5A40-4345-907A-D6F81E7B181E}" srcOrd="0" destOrd="0" presId="urn:microsoft.com/office/officeart/2016/7/layout/RepeatingBendingProcessNew"/>
    <dgm:cxn modelId="{FCB5E787-7361-4944-A5B3-109C8B951B02}" type="presOf" srcId="{3FE60853-AA8C-43AC-8087-204B1E08BE61}" destId="{9805D033-8F00-4625-BCF8-283C25E6A5BB}" srcOrd="0" destOrd="0" presId="urn:microsoft.com/office/officeart/2016/7/layout/RepeatingBendingProcessNew"/>
    <dgm:cxn modelId="{CE787189-36BB-44B5-8A31-504C80525FE7}" srcId="{A56AFC30-5EFA-4D36-A56E-52AEB69E2504}" destId="{1A56CDC6-05BF-4B28-B4D7-285D7039389D}" srcOrd="0" destOrd="0" parTransId="{61ADE541-7DFB-449D-85AF-1A15B2838A60}" sibTransId="{70094B0E-8696-478B-988A-6EAD64AB2F4A}"/>
    <dgm:cxn modelId="{B2B0B98B-7502-471B-8305-8C3F95AFDC9F}" srcId="{A56AFC30-5EFA-4D36-A56E-52AEB69E2504}" destId="{EB12BB72-11A9-4979-9BF0-3B6EE63FD892}" srcOrd="2" destOrd="0" parTransId="{C19BE32E-7EF7-4AB8-92C6-1941583355FA}" sibTransId="{DEA8E25E-2E15-4253-AE73-00A75F1C12FA}"/>
    <dgm:cxn modelId="{4CFC0197-2F99-45FC-888B-FE89AA403DD2}" type="presOf" srcId="{EB12BB72-11A9-4979-9BF0-3B6EE63FD892}" destId="{18B9E245-66B3-431F-99BE-2D663B767AAE}" srcOrd="0" destOrd="0" presId="urn:microsoft.com/office/officeart/2016/7/layout/RepeatingBendingProcessNew"/>
    <dgm:cxn modelId="{A6965398-D58A-402C-9D38-A7C2DE204D76}" type="presOf" srcId="{70094B0E-8696-478B-988A-6EAD64AB2F4A}" destId="{6C02050A-8B67-4F33-B5F7-C7B6EB3F4479}" srcOrd="1" destOrd="0" presId="urn:microsoft.com/office/officeart/2016/7/layout/RepeatingBendingProcessNew"/>
    <dgm:cxn modelId="{B118BFC6-20B0-43E6-BE23-A3AD27CA3B63}" type="presOf" srcId="{FA3D42F0-99C3-4D9C-857B-9F0CD9B483C1}" destId="{56BF95FE-A574-425F-8063-F32C67065491}" srcOrd="0" destOrd="0" presId="urn:microsoft.com/office/officeart/2016/7/layout/RepeatingBendingProcessNew"/>
    <dgm:cxn modelId="{C8DD8DCE-1201-407B-B989-0E3F40FA5EB6}" type="presOf" srcId="{70094B0E-8696-478B-988A-6EAD64AB2F4A}" destId="{369A340E-3E31-45C2-927F-317573431C2F}" srcOrd="0" destOrd="0" presId="urn:microsoft.com/office/officeart/2016/7/layout/RepeatingBendingProcessNew"/>
    <dgm:cxn modelId="{C22BB2D2-1521-4DCE-8378-17D315F0C7FB}" type="presOf" srcId="{3FE60853-AA8C-43AC-8087-204B1E08BE61}" destId="{A7AB5CBB-8FFC-41D4-971E-70F2A348BAD1}" srcOrd="1" destOrd="0" presId="urn:microsoft.com/office/officeart/2016/7/layout/RepeatingBendingProcessNew"/>
    <dgm:cxn modelId="{5C64E7E4-FF49-4B4F-B7AE-6FEB5F22CC5D}" type="presOf" srcId="{94AB07CE-F10C-444B-B22A-F5BC030C03F2}" destId="{1678625E-640F-4B6B-B282-1263ADE9EC32}" srcOrd="0" destOrd="0" presId="urn:microsoft.com/office/officeart/2016/7/layout/RepeatingBendingProcessNew"/>
    <dgm:cxn modelId="{10009CE6-2B44-4285-8EA3-95C234E6B8B2}" type="presOf" srcId="{DEA8E25E-2E15-4253-AE73-00A75F1C12FA}" destId="{1C9A1EF4-4F7F-45F5-A1CE-2488ADE58FCD}" srcOrd="1" destOrd="0" presId="urn:microsoft.com/office/officeart/2016/7/layout/RepeatingBendingProcessNew"/>
    <dgm:cxn modelId="{84F6BEE8-24BF-4DE8-BC22-29BCDD36562B}" srcId="{A56AFC30-5EFA-4D36-A56E-52AEB69E2504}" destId="{94AB07CE-F10C-444B-B22A-F5BC030C03F2}" srcOrd="3" destOrd="0" parTransId="{5A8BCCED-410E-496E-B535-55FCB4920D30}" sibTransId="{3FE60853-AA8C-43AC-8087-204B1E08BE61}"/>
    <dgm:cxn modelId="{C79511ED-E6EC-4CD3-A189-92065F9129AD}" srcId="{A56AFC30-5EFA-4D36-A56E-52AEB69E2504}" destId="{A128774D-9943-4894-9206-FBD7BE9740B0}" srcOrd="1" destOrd="0" parTransId="{B9539601-6FBA-438E-BD81-8C6DD8351734}" sibTransId="{FA3D42F0-99C3-4D9C-857B-9F0CD9B483C1}"/>
    <dgm:cxn modelId="{2A03126A-C510-4D47-962D-58F5E995B5BA}" type="presParOf" srcId="{BF61945F-6256-421B-8569-291FA4A76A9F}" destId="{0C8AD6D3-68DE-46AA-8B9C-89898EF7976A}" srcOrd="0" destOrd="0" presId="urn:microsoft.com/office/officeart/2016/7/layout/RepeatingBendingProcessNew"/>
    <dgm:cxn modelId="{3E63E57C-B784-4761-8DC9-E839CE707057}" type="presParOf" srcId="{BF61945F-6256-421B-8569-291FA4A76A9F}" destId="{369A340E-3E31-45C2-927F-317573431C2F}" srcOrd="1" destOrd="0" presId="urn:microsoft.com/office/officeart/2016/7/layout/RepeatingBendingProcessNew"/>
    <dgm:cxn modelId="{9022F8F4-1BAE-4C43-B16E-8D88AA5B5ECD}" type="presParOf" srcId="{369A340E-3E31-45C2-927F-317573431C2F}" destId="{6C02050A-8B67-4F33-B5F7-C7B6EB3F4479}" srcOrd="0" destOrd="0" presId="urn:microsoft.com/office/officeart/2016/7/layout/RepeatingBendingProcessNew"/>
    <dgm:cxn modelId="{9D3CEF19-C1CC-4AA2-8BDB-554D6ACA4806}" type="presParOf" srcId="{BF61945F-6256-421B-8569-291FA4A76A9F}" destId="{BAB5631C-5A40-4345-907A-D6F81E7B181E}" srcOrd="2" destOrd="0" presId="urn:microsoft.com/office/officeart/2016/7/layout/RepeatingBendingProcessNew"/>
    <dgm:cxn modelId="{121813DB-8BE0-4064-ABFA-67C8D875BC87}" type="presParOf" srcId="{BF61945F-6256-421B-8569-291FA4A76A9F}" destId="{56BF95FE-A574-425F-8063-F32C67065491}" srcOrd="3" destOrd="0" presId="urn:microsoft.com/office/officeart/2016/7/layout/RepeatingBendingProcessNew"/>
    <dgm:cxn modelId="{DFAF6040-A767-46CC-9F0C-CFE2807ED5C8}" type="presParOf" srcId="{56BF95FE-A574-425F-8063-F32C67065491}" destId="{C2ADB1EF-979F-46C4-AC1E-74FDB6C809C2}" srcOrd="0" destOrd="0" presId="urn:microsoft.com/office/officeart/2016/7/layout/RepeatingBendingProcessNew"/>
    <dgm:cxn modelId="{C629B91A-4591-4FED-96FF-2EB02078F33F}" type="presParOf" srcId="{BF61945F-6256-421B-8569-291FA4A76A9F}" destId="{18B9E245-66B3-431F-99BE-2D663B767AAE}" srcOrd="4" destOrd="0" presId="urn:microsoft.com/office/officeart/2016/7/layout/RepeatingBendingProcessNew"/>
    <dgm:cxn modelId="{F6BB5005-1E0D-4281-B524-9ED935BBFC1F}" type="presParOf" srcId="{BF61945F-6256-421B-8569-291FA4A76A9F}" destId="{F65D2A65-C86D-495F-9226-7DA5E6D3C27D}" srcOrd="5" destOrd="0" presId="urn:microsoft.com/office/officeart/2016/7/layout/RepeatingBendingProcessNew"/>
    <dgm:cxn modelId="{B9569B76-3A49-4E4B-86C6-2BF4B632BAC1}" type="presParOf" srcId="{F65D2A65-C86D-495F-9226-7DA5E6D3C27D}" destId="{1C9A1EF4-4F7F-45F5-A1CE-2488ADE58FCD}" srcOrd="0" destOrd="0" presId="urn:microsoft.com/office/officeart/2016/7/layout/RepeatingBendingProcessNew"/>
    <dgm:cxn modelId="{B2A60AA8-CC67-4286-9C20-962D3F7E7E77}" type="presParOf" srcId="{BF61945F-6256-421B-8569-291FA4A76A9F}" destId="{1678625E-640F-4B6B-B282-1263ADE9EC32}" srcOrd="6" destOrd="0" presId="urn:microsoft.com/office/officeart/2016/7/layout/RepeatingBendingProcessNew"/>
    <dgm:cxn modelId="{D7666291-53FE-400A-8032-6F7DD571DE8C}" type="presParOf" srcId="{BF61945F-6256-421B-8569-291FA4A76A9F}" destId="{9805D033-8F00-4625-BCF8-283C25E6A5BB}" srcOrd="7" destOrd="0" presId="urn:microsoft.com/office/officeart/2016/7/layout/RepeatingBendingProcessNew"/>
    <dgm:cxn modelId="{687EC833-4FAE-402E-A837-19593BF80B73}" type="presParOf" srcId="{9805D033-8F00-4625-BCF8-283C25E6A5BB}" destId="{A7AB5CBB-8FFC-41D4-971E-70F2A348BAD1}" srcOrd="0" destOrd="0" presId="urn:microsoft.com/office/officeart/2016/7/layout/RepeatingBendingProcessNew"/>
    <dgm:cxn modelId="{59852F9D-508F-41B3-909A-1E1F05CDD2BA}" type="presParOf" srcId="{BF61945F-6256-421B-8569-291FA4A76A9F}" destId="{7C6D4E0E-B222-4618-A312-B0338EEE1E1D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7E16DD4-C683-4FD8-8AB7-2930BE7BA5F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E9B1264-D3C9-4C7C-972B-37F0E2B34C6C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Financial limitations and severe pressures (</a:t>
          </a:r>
          <a:r>
            <a:rPr lang="en-GB" dirty="0"/>
            <a:t>Skills for Care, 2024)</a:t>
          </a:r>
          <a:endParaRPr lang="en-US" dirty="0"/>
        </a:p>
      </dgm:t>
    </dgm:pt>
    <dgm:pt modelId="{4F279E94-1037-4BE4-9D75-33F670FD8C69}" type="parTrans" cxnId="{844A9059-A945-412C-B347-7DC20B8473B7}">
      <dgm:prSet/>
      <dgm:spPr/>
      <dgm:t>
        <a:bodyPr/>
        <a:lstStyle/>
        <a:p>
          <a:endParaRPr lang="en-US"/>
        </a:p>
      </dgm:t>
    </dgm:pt>
    <dgm:pt modelId="{32A9E087-D70A-4042-982C-DDD9D60A03AD}" type="sibTrans" cxnId="{844A9059-A945-412C-B347-7DC20B8473B7}">
      <dgm:prSet/>
      <dgm:spPr/>
      <dgm:t>
        <a:bodyPr/>
        <a:lstStyle/>
        <a:p>
          <a:endParaRPr lang="en-US"/>
        </a:p>
      </dgm:t>
    </dgm:pt>
    <dgm:pt modelId="{C7C5B9A4-4D50-4F10-ADD6-C0CCD558ED54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Political reluctance to reform social care funding (</a:t>
          </a:r>
          <a:r>
            <a:rPr lang="en-GB" dirty="0"/>
            <a:t>DHSC, 2022)</a:t>
          </a:r>
          <a:r>
            <a:rPr lang="en-US" b="0" i="0" baseline="0" dirty="0"/>
            <a:t> </a:t>
          </a:r>
          <a:endParaRPr lang="en-US" dirty="0"/>
        </a:p>
      </dgm:t>
    </dgm:pt>
    <dgm:pt modelId="{85C59B7F-C249-488E-915E-C788AD4CC691}" type="parTrans" cxnId="{4AF0A446-2C37-4BBF-90D5-E9E2A907E522}">
      <dgm:prSet/>
      <dgm:spPr/>
      <dgm:t>
        <a:bodyPr/>
        <a:lstStyle/>
        <a:p>
          <a:endParaRPr lang="en-US"/>
        </a:p>
      </dgm:t>
    </dgm:pt>
    <dgm:pt modelId="{5C1E6213-5BB2-45AA-A7F5-4AAC67C7F91A}" type="sibTrans" cxnId="{4AF0A446-2C37-4BBF-90D5-E9E2A907E522}">
      <dgm:prSet/>
      <dgm:spPr/>
      <dgm:t>
        <a:bodyPr/>
        <a:lstStyle/>
        <a:p>
          <a:endParaRPr lang="en-US"/>
        </a:p>
      </dgm:t>
    </dgm:pt>
    <dgm:pt modelId="{C404CE39-4D65-446D-A2A8-04C4F4BC67BA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Workforce shortages and high turnover (</a:t>
          </a:r>
          <a:r>
            <a:rPr lang="en-GB" dirty="0"/>
            <a:t>Skills for Care, 2024)</a:t>
          </a:r>
          <a:r>
            <a:rPr lang="en-US" b="0" i="0" baseline="0" dirty="0"/>
            <a:t> </a:t>
          </a:r>
          <a:endParaRPr lang="en-US" dirty="0"/>
        </a:p>
      </dgm:t>
    </dgm:pt>
    <dgm:pt modelId="{28D685F9-EF39-47B4-8A44-3039A6E28043}" type="parTrans" cxnId="{4E7238B8-30B6-47CC-B314-096CEDAFEDB2}">
      <dgm:prSet/>
      <dgm:spPr/>
      <dgm:t>
        <a:bodyPr/>
        <a:lstStyle/>
        <a:p>
          <a:endParaRPr lang="en-US"/>
        </a:p>
      </dgm:t>
    </dgm:pt>
    <dgm:pt modelId="{A3FBADE3-D692-4632-A443-0B69416240D2}" type="sibTrans" cxnId="{4E7238B8-30B6-47CC-B314-096CEDAFEDB2}">
      <dgm:prSet/>
      <dgm:spPr/>
      <dgm:t>
        <a:bodyPr/>
        <a:lstStyle/>
        <a:p>
          <a:endParaRPr lang="en-US"/>
        </a:p>
      </dgm:t>
    </dgm:pt>
    <dgm:pt modelId="{27C3CA24-014A-41A5-A9C0-CED5B04EC002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Resistance to digital transformation in care (</a:t>
          </a:r>
          <a:r>
            <a:rPr lang="en-GB" dirty="0"/>
            <a:t>Age UK, 2024)</a:t>
          </a:r>
          <a:r>
            <a:rPr lang="en-US" b="0" i="0" baseline="0" dirty="0"/>
            <a:t> </a:t>
          </a:r>
          <a:endParaRPr lang="en-US" dirty="0"/>
        </a:p>
      </dgm:t>
    </dgm:pt>
    <dgm:pt modelId="{EB9813AF-79E9-4BD1-8A91-F0D76AAF5AB9}" type="parTrans" cxnId="{27C82DA4-AE68-4FE9-A20A-76C2CBD5009A}">
      <dgm:prSet/>
      <dgm:spPr/>
      <dgm:t>
        <a:bodyPr/>
        <a:lstStyle/>
        <a:p>
          <a:endParaRPr lang="en-US"/>
        </a:p>
      </dgm:t>
    </dgm:pt>
    <dgm:pt modelId="{5FDE1CD8-EB79-40FD-BFFD-4DEC7FABD7E1}" type="sibTrans" cxnId="{27C82DA4-AE68-4FE9-A20A-76C2CBD5009A}">
      <dgm:prSet/>
      <dgm:spPr/>
      <dgm:t>
        <a:bodyPr/>
        <a:lstStyle/>
        <a:p>
          <a:endParaRPr lang="en-US"/>
        </a:p>
      </dgm:t>
    </dgm:pt>
    <dgm:pt modelId="{62672545-9CF5-4CDE-946F-356BAD39C0C8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Fragmented system between NHS and local authorities (</a:t>
          </a:r>
          <a:r>
            <a:rPr lang="en-GB" dirty="0"/>
            <a:t>DHSC, 2022)</a:t>
          </a:r>
          <a:r>
            <a:rPr lang="en-US" b="0" i="0" baseline="0" dirty="0"/>
            <a:t>  </a:t>
          </a:r>
          <a:endParaRPr lang="en-US" dirty="0"/>
        </a:p>
      </dgm:t>
    </dgm:pt>
    <dgm:pt modelId="{C9342DA0-936D-4FD2-99CF-1754046E0CC5}" type="parTrans" cxnId="{F0A54562-53EF-43BF-8EE0-6C12E0F230B6}">
      <dgm:prSet/>
      <dgm:spPr/>
      <dgm:t>
        <a:bodyPr/>
        <a:lstStyle/>
        <a:p>
          <a:endParaRPr lang="en-US"/>
        </a:p>
      </dgm:t>
    </dgm:pt>
    <dgm:pt modelId="{4EC447D4-818B-4DE2-8E10-4BA0B664407A}" type="sibTrans" cxnId="{F0A54562-53EF-43BF-8EE0-6C12E0F230B6}">
      <dgm:prSet/>
      <dgm:spPr/>
      <dgm:t>
        <a:bodyPr/>
        <a:lstStyle/>
        <a:p>
          <a:endParaRPr lang="en-US"/>
        </a:p>
      </dgm:t>
    </dgm:pt>
    <dgm:pt modelId="{F1D9FF09-4D68-447F-A0A7-FC9535AF9CCF}" type="pres">
      <dgm:prSet presAssocID="{E7E16DD4-C683-4FD8-8AB7-2930BE7BA5FB}" presName="root" presStyleCnt="0">
        <dgm:presLayoutVars>
          <dgm:dir/>
          <dgm:resizeHandles val="exact"/>
        </dgm:presLayoutVars>
      </dgm:prSet>
      <dgm:spPr/>
    </dgm:pt>
    <dgm:pt modelId="{A9F322AC-29DF-4576-9B17-4F87EE355FE4}" type="pres">
      <dgm:prSet presAssocID="{BE9B1264-D3C9-4C7C-972B-37F0E2B34C6C}" presName="compNode" presStyleCnt="0"/>
      <dgm:spPr/>
    </dgm:pt>
    <dgm:pt modelId="{4FDD2A2E-9597-4228-91EC-F3D4A038AFC2}" type="pres">
      <dgm:prSet presAssocID="{BE9B1264-D3C9-4C7C-972B-37F0E2B34C6C}" presName="iconBgRect" presStyleLbl="bgShp" presStyleIdx="0" presStyleCnt="5"/>
      <dgm:spPr/>
    </dgm:pt>
    <dgm:pt modelId="{B8438ADD-3A06-41BE-A585-6716A2F77852}" type="pres">
      <dgm:prSet presAssocID="{BE9B1264-D3C9-4C7C-972B-37F0E2B34C6C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E9DDED6F-BBCE-4268-BD22-BD4693DD7C29}" type="pres">
      <dgm:prSet presAssocID="{BE9B1264-D3C9-4C7C-972B-37F0E2B34C6C}" presName="spaceRect" presStyleCnt="0"/>
      <dgm:spPr/>
    </dgm:pt>
    <dgm:pt modelId="{4BEA0B24-DD03-474D-A2E7-BEC25E484A1A}" type="pres">
      <dgm:prSet presAssocID="{BE9B1264-D3C9-4C7C-972B-37F0E2B34C6C}" presName="textRect" presStyleLbl="revTx" presStyleIdx="0" presStyleCnt="5">
        <dgm:presLayoutVars>
          <dgm:chMax val="1"/>
          <dgm:chPref val="1"/>
        </dgm:presLayoutVars>
      </dgm:prSet>
      <dgm:spPr/>
    </dgm:pt>
    <dgm:pt modelId="{A34E1543-FB88-4FED-8293-C4B81F6F4362}" type="pres">
      <dgm:prSet presAssocID="{32A9E087-D70A-4042-982C-DDD9D60A03AD}" presName="sibTrans" presStyleCnt="0"/>
      <dgm:spPr/>
    </dgm:pt>
    <dgm:pt modelId="{8008B944-405A-4A88-97E9-FBB45A2F39F7}" type="pres">
      <dgm:prSet presAssocID="{C7C5B9A4-4D50-4F10-ADD6-C0CCD558ED54}" presName="compNode" presStyleCnt="0"/>
      <dgm:spPr/>
    </dgm:pt>
    <dgm:pt modelId="{686D8EC4-9BBE-40E6-A9CF-D3666F120D70}" type="pres">
      <dgm:prSet presAssocID="{C7C5B9A4-4D50-4F10-ADD6-C0CCD558ED54}" presName="iconBgRect" presStyleLbl="bgShp" presStyleIdx="1" presStyleCnt="5"/>
      <dgm:spPr/>
    </dgm:pt>
    <dgm:pt modelId="{C0FD1416-260C-4B70-AE35-BC2DC22C43DA}" type="pres">
      <dgm:prSet presAssocID="{C7C5B9A4-4D50-4F10-ADD6-C0CCD558ED54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C42EC0A2-50C3-477D-ADAA-8B56B1947E80}" type="pres">
      <dgm:prSet presAssocID="{C7C5B9A4-4D50-4F10-ADD6-C0CCD558ED54}" presName="spaceRect" presStyleCnt="0"/>
      <dgm:spPr/>
    </dgm:pt>
    <dgm:pt modelId="{12DB0A2D-9D3A-4FB7-94D4-B7DAADE6BBE6}" type="pres">
      <dgm:prSet presAssocID="{C7C5B9A4-4D50-4F10-ADD6-C0CCD558ED54}" presName="textRect" presStyleLbl="revTx" presStyleIdx="1" presStyleCnt="5">
        <dgm:presLayoutVars>
          <dgm:chMax val="1"/>
          <dgm:chPref val="1"/>
        </dgm:presLayoutVars>
      </dgm:prSet>
      <dgm:spPr/>
    </dgm:pt>
    <dgm:pt modelId="{0E86F85E-B401-46E9-9B69-2027B3DBEA7C}" type="pres">
      <dgm:prSet presAssocID="{5C1E6213-5BB2-45AA-A7F5-4AAC67C7F91A}" presName="sibTrans" presStyleCnt="0"/>
      <dgm:spPr/>
    </dgm:pt>
    <dgm:pt modelId="{A56F8F46-7C0A-4B4F-907D-4DE9A90CF8F9}" type="pres">
      <dgm:prSet presAssocID="{C404CE39-4D65-446D-A2A8-04C4F4BC67BA}" presName="compNode" presStyleCnt="0"/>
      <dgm:spPr/>
    </dgm:pt>
    <dgm:pt modelId="{C2935FB3-26CA-4136-9C29-3A67A93E386D}" type="pres">
      <dgm:prSet presAssocID="{C404CE39-4D65-446D-A2A8-04C4F4BC67BA}" presName="iconBgRect" presStyleLbl="bgShp" presStyleIdx="2" presStyleCnt="5"/>
      <dgm:spPr/>
    </dgm:pt>
    <dgm:pt modelId="{A9935B8C-5619-4106-9FE3-5834A1F3507B}" type="pres">
      <dgm:prSet presAssocID="{C404CE39-4D65-446D-A2A8-04C4F4BC67BA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CA30C51D-F95D-49C8-8C93-81788A44EB4F}" type="pres">
      <dgm:prSet presAssocID="{C404CE39-4D65-446D-A2A8-04C4F4BC67BA}" presName="spaceRect" presStyleCnt="0"/>
      <dgm:spPr/>
    </dgm:pt>
    <dgm:pt modelId="{019141D0-1B1E-40AF-8F6D-C7D9FF0F014E}" type="pres">
      <dgm:prSet presAssocID="{C404CE39-4D65-446D-A2A8-04C4F4BC67BA}" presName="textRect" presStyleLbl="revTx" presStyleIdx="2" presStyleCnt="5">
        <dgm:presLayoutVars>
          <dgm:chMax val="1"/>
          <dgm:chPref val="1"/>
        </dgm:presLayoutVars>
      </dgm:prSet>
      <dgm:spPr/>
    </dgm:pt>
    <dgm:pt modelId="{B2FF97E9-159F-4CDA-B520-EB3DA78532C5}" type="pres">
      <dgm:prSet presAssocID="{A3FBADE3-D692-4632-A443-0B69416240D2}" presName="sibTrans" presStyleCnt="0"/>
      <dgm:spPr/>
    </dgm:pt>
    <dgm:pt modelId="{57E5A704-4D32-4A26-9368-A3297863ADA3}" type="pres">
      <dgm:prSet presAssocID="{27C3CA24-014A-41A5-A9C0-CED5B04EC002}" presName="compNode" presStyleCnt="0"/>
      <dgm:spPr/>
    </dgm:pt>
    <dgm:pt modelId="{B02698A0-F132-402D-BAC6-0AAC6CC789BB}" type="pres">
      <dgm:prSet presAssocID="{27C3CA24-014A-41A5-A9C0-CED5B04EC002}" presName="iconBgRect" presStyleLbl="bgShp" presStyleIdx="3" presStyleCnt="5"/>
      <dgm:spPr/>
    </dgm:pt>
    <dgm:pt modelId="{4A81EB9C-7D7C-4EA3-BEE3-85CE5C866006}" type="pres">
      <dgm:prSet presAssocID="{27C3CA24-014A-41A5-A9C0-CED5B04EC002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5F0BF4C-0CE7-4D53-8D97-CC532CBDD839}" type="pres">
      <dgm:prSet presAssocID="{27C3CA24-014A-41A5-A9C0-CED5B04EC002}" presName="spaceRect" presStyleCnt="0"/>
      <dgm:spPr/>
    </dgm:pt>
    <dgm:pt modelId="{F465FCA1-4214-40A3-9995-1019DB638966}" type="pres">
      <dgm:prSet presAssocID="{27C3CA24-014A-41A5-A9C0-CED5B04EC002}" presName="textRect" presStyleLbl="revTx" presStyleIdx="3" presStyleCnt="5">
        <dgm:presLayoutVars>
          <dgm:chMax val="1"/>
          <dgm:chPref val="1"/>
        </dgm:presLayoutVars>
      </dgm:prSet>
      <dgm:spPr/>
    </dgm:pt>
    <dgm:pt modelId="{B2B511D1-5B9D-4785-B539-139D696A9196}" type="pres">
      <dgm:prSet presAssocID="{5FDE1CD8-EB79-40FD-BFFD-4DEC7FABD7E1}" presName="sibTrans" presStyleCnt="0"/>
      <dgm:spPr/>
    </dgm:pt>
    <dgm:pt modelId="{0A897779-B8BF-4FA1-B3A8-B917E86E447B}" type="pres">
      <dgm:prSet presAssocID="{62672545-9CF5-4CDE-946F-356BAD39C0C8}" presName="compNode" presStyleCnt="0"/>
      <dgm:spPr/>
    </dgm:pt>
    <dgm:pt modelId="{D4BFE371-7E41-46A4-B2AA-6A88EE6ABC30}" type="pres">
      <dgm:prSet presAssocID="{62672545-9CF5-4CDE-946F-356BAD39C0C8}" presName="iconBgRect" presStyleLbl="bgShp" presStyleIdx="4" presStyleCnt="5"/>
      <dgm:spPr/>
    </dgm:pt>
    <dgm:pt modelId="{F770ECDA-C9F3-4315-85B0-7AD799AFCB14}" type="pres">
      <dgm:prSet presAssocID="{62672545-9CF5-4CDE-946F-356BAD39C0C8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CDCF13BB-2543-4892-9002-3C3E6AACC219}" type="pres">
      <dgm:prSet presAssocID="{62672545-9CF5-4CDE-946F-356BAD39C0C8}" presName="spaceRect" presStyleCnt="0"/>
      <dgm:spPr/>
    </dgm:pt>
    <dgm:pt modelId="{34A83631-54E2-4EF2-BB7A-271F476D4879}" type="pres">
      <dgm:prSet presAssocID="{62672545-9CF5-4CDE-946F-356BAD39C0C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FF60A03-8D4E-42AE-B39F-329D7B44B4BE}" type="presOf" srcId="{62672545-9CF5-4CDE-946F-356BAD39C0C8}" destId="{34A83631-54E2-4EF2-BB7A-271F476D4879}" srcOrd="0" destOrd="0" presId="urn:microsoft.com/office/officeart/2018/5/layout/IconCircleLabelList"/>
    <dgm:cxn modelId="{BA9B760F-4643-4CAB-931E-1780968A3DD2}" type="presOf" srcId="{E7E16DD4-C683-4FD8-8AB7-2930BE7BA5FB}" destId="{F1D9FF09-4D68-447F-A0A7-FC9535AF9CCF}" srcOrd="0" destOrd="0" presId="urn:microsoft.com/office/officeart/2018/5/layout/IconCircleLabelList"/>
    <dgm:cxn modelId="{F70A5811-FC5F-4C18-8861-2D9AAA330425}" type="presOf" srcId="{BE9B1264-D3C9-4C7C-972B-37F0E2B34C6C}" destId="{4BEA0B24-DD03-474D-A2E7-BEC25E484A1A}" srcOrd="0" destOrd="0" presId="urn:microsoft.com/office/officeart/2018/5/layout/IconCircleLabelList"/>
    <dgm:cxn modelId="{AC999C18-F620-4A62-80DE-4515A9FDF914}" type="presOf" srcId="{C7C5B9A4-4D50-4F10-ADD6-C0CCD558ED54}" destId="{12DB0A2D-9D3A-4FB7-94D4-B7DAADE6BBE6}" srcOrd="0" destOrd="0" presId="urn:microsoft.com/office/officeart/2018/5/layout/IconCircleLabelList"/>
    <dgm:cxn modelId="{F0A54562-53EF-43BF-8EE0-6C12E0F230B6}" srcId="{E7E16DD4-C683-4FD8-8AB7-2930BE7BA5FB}" destId="{62672545-9CF5-4CDE-946F-356BAD39C0C8}" srcOrd="4" destOrd="0" parTransId="{C9342DA0-936D-4FD2-99CF-1754046E0CC5}" sibTransId="{4EC447D4-818B-4DE2-8E10-4BA0B664407A}"/>
    <dgm:cxn modelId="{4AF0A446-2C37-4BBF-90D5-E9E2A907E522}" srcId="{E7E16DD4-C683-4FD8-8AB7-2930BE7BA5FB}" destId="{C7C5B9A4-4D50-4F10-ADD6-C0CCD558ED54}" srcOrd="1" destOrd="0" parTransId="{85C59B7F-C249-488E-915E-C788AD4CC691}" sibTransId="{5C1E6213-5BB2-45AA-A7F5-4AAC67C7F91A}"/>
    <dgm:cxn modelId="{844A9059-A945-412C-B347-7DC20B8473B7}" srcId="{E7E16DD4-C683-4FD8-8AB7-2930BE7BA5FB}" destId="{BE9B1264-D3C9-4C7C-972B-37F0E2B34C6C}" srcOrd="0" destOrd="0" parTransId="{4F279E94-1037-4BE4-9D75-33F670FD8C69}" sibTransId="{32A9E087-D70A-4042-982C-DDD9D60A03AD}"/>
    <dgm:cxn modelId="{E990F759-D7DB-49D3-B34F-475CB3377CEB}" type="presOf" srcId="{C404CE39-4D65-446D-A2A8-04C4F4BC67BA}" destId="{019141D0-1B1E-40AF-8F6D-C7D9FF0F014E}" srcOrd="0" destOrd="0" presId="urn:microsoft.com/office/officeart/2018/5/layout/IconCircleLabelList"/>
    <dgm:cxn modelId="{27C82DA4-AE68-4FE9-A20A-76C2CBD5009A}" srcId="{E7E16DD4-C683-4FD8-8AB7-2930BE7BA5FB}" destId="{27C3CA24-014A-41A5-A9C0-CED5B04EC002}" srcOrd="3" destOrd="0" parTransId="{EB9813AF-79E9-4BD1-8A91-F0D76AAF5AB9}" sibTransId="{5FDE1CD8-EB79-40FD-BFFD-4DEC7FABD7E1}"/>
    <dgm:cxn modelId="{4E7238B8-30B6-47CC-B314-096CEDAFEDB2}" srcId="{E7E16DD4-C683-4FD8-8AB7-2930BE7BA5FB}" destId="{C404CE39-4D65-446D-A2A8-04C4F4BC67BA}" srcOrd="2" destOrd="0" parTransId="{28D685F9-EF39-47B4-8A44-3039A6E28043}" sibTransId="{A3FBADE3-D692-4632-A443-0B69416240D2}"/>
    <dgm:cxn modelId="{51A561C9-5518-4C25-8D4E-F07D63525528}" type="presOf" srcId="{27C3CA24-014A-41A5-A9C0-CED5B04EC002}" destId="{F465FCA1-4214-40A3-9995-1019DB638966}" srcOrd="0" destOrd="0" presId="urn:microsoft.com/office/officeart/2018/5/layout/IconCircleLabelList"/>
    <dgm:cxn modelId="{423418F7-C230-4ACA-B2F5-2FE7D7EB6A8E}" type="presParOf" srcId="{F1D9FF09-4D68-447F-A0A7-FC9535AF9CCF}" destId="{A9F322AC-29DF-4576-9B17-4F87EE355FE4}" srcOrd="0" destOrd="0" presId="urn:microsoft.com/office/officeart/2018/5/layout/IconCircleLabelList"/>
    <dgm:cxn modelId="{D263C115-B357-4CA5-B430-F34812D58A40}" type="presParOf" srcId="{A9F322AC-29DF-4576-9B17-4F87EE355FE4}" destId="{4FDD2A2E-9597-4228-91EC-F3D4A038AFC2}" srcOrd="0" destOrd="0" presId="urn:microsoft.com/office/officeart/2018/5/layout/IconCircleLabelList"/>
    <dgm:cxn modelId="{CD31D9A2-DA57-4996-9C12-D43D0205AC9E}" type="presParOf" srcId="{A9F322AC-29DF-4576-9B17-4F87EE355FE4}" destId="{B8438ADD-3A06-41BE-A585-6716A2F77852}" srcOrd="1" destOrd="0" presId="urn:microsoft.com/office/officeart/2018/5/layout/IconCircleLabelList"/>
    <dgm:cxn modelId="{41C37A78-2EF2-4E16-9836-DA4C2BEB86D7}" type="presParOf" srcId="{A9F322AC-29DF-4576-9B17-4F87EE355FE4}" destId="{E9DDED6F-BBCE-4268-BD22-BD4693DD7C29}" srcOrd="2" destOrd="0" presId="urn:microsoft.com/office/officeart/2018/5/layout/IconCircleLabelList"/>
    <dgm:cxn modelId="{847AB9A4-25EC-42D8-AD60-3073C1A33FAF}" type="presParOf" srcId="{A9F322AC-29DF-4576-9B17-4F87EE355FE4}" destId="{4BEA0B24-DD03-474D-A2E7-BEC25E484A1A}" srcOrd="3" destOrd="0" presId="urn:microsoft.com/office/officeart/2018/5/layout/IconCircleLabelList"/>
    <dgm:cxn modelId="{55B0E50A-95D8-4E40-8D43-D772D6F2D1F3}" type="presParOf" srcId="{F1D9FF09-4D68-447F-A0A7-FC9535AF9CCF}" destId="{A34E1543-FB88-4FED-8293-C4B81F6F4362}" srcOrd="1" destOrd="0" presId="urn:microsoft.com/office/officeart/2018/5/layout/IconCircleLabelList"/>
    <dgm:cxn modelId="{EF5752E6-56A8-4041-A54C-0C8F6F369399}" type="presParOf" srcId="{F1D9FF09-4D68-447F-A0A7-FC9535AF9CCF}" destId="{8008B944-405A-4A88-97E9-FBB45A2F39F7}" srcOrd="2" destOrd="0" presId="urn:microsoft.com/office/officeart/2018/5/layout/IconCircleLabelList"/>
    <dgm:cxn modelId="{E30C3B05-1CCB-4E17-8A3C-1B124B868019}" type="presParOf" srcId="{8008B944-405A-4A88-97E9-FBB45A2F39F7}" destId="{686D8EC4-9BBE-40E6-A9CF-D3666F120D70}" srcOrd="0" destOrd="0" presId="urn:microsoft.com/office/officeart/2018/5/layout/IconCircleLabelList"/>
    <dgm:cxn modelId="{E75AB744-DB29-4AB5-AB72-A11B4ECB6F1B}" type="presParOf" srcId="{8008B944-405A-4A88-97E9-FBB45A2F39F7}" destId="{C0FD1416-260C-4B70-AE35-BC2DC22C43DA}" srcOrd="1" destOrd="0" presId="urn:microsoft.com/office/officeart/2018/5/layout/IconCircleLabelList"/>
    <dgm:cxn modelId="{E3B740F0-AE66-416F-9F52-146ABE01355E}" type="presParOf" srcId="{8008B944-405A-4A88-97E9-FBB45A2F39F7}" destId="{C42EC0A2-50C3-477D-ADAA-8B56B1947E80}" srcOrd="2" destOrd="0" presId="urn:microsoft.com/office/officeart/2018/5/layout/IconCircleLabelList"/>
    <dgm:cxn modelId="{2112A5BA-0AB0-4B74-8CA8-022C89CA1F8B}" type="presParOf" srcId="{8008B944-405A-4A88-97E9-FBB45A2F39F7}" destId="{12DB0A2D-9D3A-4FB7-94D4-B7DAADE6BBE6}" srcOrd="3" destOrd="0" presId="urn:microsoft.com/office/officeart/2018/5/layout/IconCircleLabelList"/>
    <dgm:cxn modelId="{C0AD0135-5AC0-4839-95E8-4C257780E2DE}" type="presParOf" srcId="{F1D9FF09-4D68-447F-A0A7-FC9535AF9CCF}" destId="{0E86F85E-B401-46E9-9B69-2027B3DBEA7C}" srcOrd="3" destOrd="0" presId="urn:microsoft.com/office/officeart/2018/5/layout/IconCircleLabelList"/>
    <dgm:cxn modelId="{6B542188-1E24-47BC-B48E-4C2F363D8705}" type="presParOf" srcId="{F1D9FF09-4D68-447F-A0A7-FC9535AF9CCF}" destId="{A56F8F46-7C0A-4B4F-907D-4DE9A90CF8F9}" srcOrd="4" destOrd="0" presId="urn:microsoft.com/office/officeart/2018/5/layout/IconCircleLabelList"/>
    <dgm:cxn modelId="{1955C18A-2FE6-4255-9355-43E52FEC2D0D}" type="presParOf" srcId="{A56F8F46-7C0A-4B4F-907D-4DE9A90CF8F9}" destId="{C2935FB3-26CA-4136-9C29-3A67A93E386D}" srcOrd="0" destOrd="0" presId="urn:microsoft.com/office/officeart/2018/5/layout/IconCircleLabelList"/>
    <dgm:cxn modelId="{F955FBCD-C447-4132-BDF4-F16A2BC01584}" type="presParOf" srcId="{A56F8F46-7C0A-4B4F-907D-4DE9A90CF8F9}" destId="{A9935B8C-5619-4106-9FE3-5834A1F3507B}" srcOrd="1" destOrd="0" presId="urn:microsoft.com/office/officeart/2018/5/layout/IconCircleLabelList"/>
    <dgm:cxn modelId="{7DB33378-079F-4929-A59A-DC01BD76AD92}" type="presParOf" srcId="{A56F8F46-7C0A-4B4F-907D-4DE9A90CF8F9}" destId="{CA30C51D-F95D-49C8-8C93-81788A44EB4F}" srcOrd="2" destOrd="0" presId="urn:microsoft.com/office/officeart/2018/5/layout/IconCircleLabelList"/>
    <dgm:cxn modelId="{F45D1BAA-EBC6-44EC-983A-A333F21FF174}" type="presParOf" srcId="{A56F8F46-7C0A-4B4F-907D-4DE9A90CF8F9}" destId="{019141D0-1B1E-40AF-8F6D-C7D9FF0F014E}" srcOrd="3" destOrd="0" presId="urn:microsoft.com/office/officeart/2018/5/layout/IconCircleLabelList"/>
    <dgm:cxn modelId="{7ED32A0B-3333-4ABF-920A-52C59C80B500}" type="presParOf" srcId="{F1D9FF09-4D68-447F-A0A7-FC9535AF9CCF}" destId="{B2FF97E9-159F-4CDA-B520-EB3DA78532C5}" srcOrd="5" destOrd="0" presId="urn:microsoft.com/office/officeart/2018/5/layout/IconCircleLabelList"/>
    <dgm:cxn modelId="{D0A02146-678C-4B20-80CF-D312D7B62483}" type="presParOf" srcId="{F1D9FF09-4D68-447F-A0A7-FC9535AF9CCF}" destId="{57E5A704-4D32-4A26-9368-A3297863ADA3}" srcOrd="6" destOrd="0" presId="urn:microsoft.com/office/officeart/2018/5/layout/IconCircleLabelList"/>
    <dgm:cxn modelId="{C356363D-ECF5-427A-9C5A-0E4FFEC31C04}" type="presParOf" srcId="{57E5A704-4D32-4A26-9368-A3297863ADA3}" destId="{B02698A0-F132-402D-BAC6-0AAC6CC789BB}" srcOrd="0" destOrd="0" presId="urn:microsoft.com/office/officeart/2018/5/layout/IconCircleLabelList"/>
    <dgm:cxn modelId="{EE0813C7-1797-452B-A3EA-69975EA53A78}" type="presParOf" srcId="{57E5A704-4D32-4A26-9368-A3297863ADA3}" destId="{4A81EB9C-7D7C-4EA3-BEE3-85CE5C866006}" srcOrd="1" destOrd="0" presId="urn:microsoft.com/office/officeart/2018/5/layout/IconCircleLabelList"/>
    <dgm:cxn modelId="{3FA5B499-EEDE-424F-87B4-8FB94963596C}" type="presParOf" srcId="{57E5A704-4D32-4A26-9368-A3297863ADA3}" destId="{85F0BF4C-0CE7-4D53-8D97-CC532CBDD839}" srcOrd="2" destOrd="0" presId="urn:microsoft.com/office/officeart/2018/5/layout/IconCircleLabelList"/>
    <dgm:cxn modelId="{1497A934-C91D-4436-B9B3-1686649FD23F}" type="presParOf" srcId="{57E5A704-4D32-4A26-9368-A3297863ADA3}" destId="{F465FCA1-4214-40A3-9995-1019DB638966}" srcOrd="3" destOrd="0" presId="urn:microsoft.com/office/officeart/2018/5/layout/IconCircleLabelList"/>
    <dgm:cxn modelId="{3EE69081-7A0B-4BA3-A352-3B3A18D43984}" type="presParOf" srcId="{F1D9FF09-4D68-447F-A0A7-FC9535AF9CCF}" destId="{B2B511D1-5B9D-4785-B539-139D696A9196}" srcOrd="7" destOrd="0" presId="urn:microsoft.com/office/officeart/2018/5/layout/IconCircleLabelList"/>
    <dgm:cxn modelId="{2217DB26-E217-4C68-89CE-60BCDB072B1D}" type="presParOf" srcId="{F1D9FF09-4D68-447F-A0A7-FC9535AF9CCF}" destId="{0A897779-B8BF-4FA1-B3A8-B917E86E447B}" srcOrd="8" destOrd="0" presId="urn:microsoft.com/office/officeart/2018/5/layout/IconCircleLabelList"/>
    <dgm:cxn modelId="{B65104E5-015D-416E-A59F-99662AE8525C}" type="presParOf" srcId="{0A897779-B8BF-4FA1-B3A8-B917E86E447B}" destId="{D4BFE371-7E41-46A4-B2AA-6A88EE6ABC30}" srcOrd="0" destOrd="0" presId="urn:microsoft.com/office/officeart/2018/5/layout/IconCircleLabelList"/>
    <dgm:cxn modelId="{57693AE3-D050-477B-B243-AEE83AEE4FC5}" type="presParOf" srcId="{0A897779-B8BF-4FA1-B3A8-B917E86E447B}" destId="{F770ECDA-C9F3-4315-85B0-7AD799AFCB14}" srcOrd="1" destOrd="0" presId="urn:microsoft.com/office/officeart/2018/5/layout/IconCircleLabelList"/>
    <dgm:cxn modelId="{03135245-A7FF-49DB-BD4C-4C0665905D6B}" type="presParOf" srcId="{0A897779-B8BF-4FA1-B3A8-B917E86E447B}" destId="{CDCF13BB-2543-4892-9002-3C3E6AACC219}" srcOrd="2" destOrd="0" presId="urn:microsoft.com/office/officeart/2018/5/layout/IconCircleLabelList"/>
    <dgm:cxn modelId="{8A838736-D8A8-43C7-A0DF-82B89C16D781}" type="presParOf" srcId="{0A897779-B8BF-4FA1-B3A8-B917E86E447B}" destId="{34A83631-54E2-4EF2-BB7A-271F476D487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9A6CA1A-3EF1-4BA6-9A7F-F3DD0CD8624F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57F769B-17D7-419B-AEF3-EBA959DB6DDC}">
      <dgm:prSet/>
      <dgm:spPr/>
      <dgm:t>
        <a:bodyPr/>
        <a:lstStyle/>
        <a:p>
          <a:r>
            <a:rPr lang="en-US" b="0" i="0" baseline="0" dirty="0"/>
            <a:t>Ageing population is increasing demand for care services (</a:t>
          </a:r>
          <a:r>
            <a:rPr lang="en-GB" dirty="0"/>
            <a:t>ONS, 2018)</a:t>
          </a:r>
          <a:endParaRPr lang="en-US" dirty="0"/>
        </a:p>
      </dgm:t>
    </dgm:pt>
    <dgm:pt modelId="{ED0C618D-16F8-41D0-852F-F0D63446A58C}" type="parTrans" cxnId="{ED7CAF8C-68B1-4C4A-BC9D-40C94C67CCB3}">
      <dgm:prSet/>
      <dgm:spPr/>
      <dgm:t>
        <a:bodyPr/>
        <a:lstStyle/>
        <a:p>
          <a:endParaRPr lang="en-US"/>
        </a:p>
      </dgm:t>
    </dgm:pt>
    <dgm:pt modelId="{DB676B96-91ED-45D4-B115-695EB423ABCB}" type="sibTrans" cxnId="{ED7CAF8C-68B1-4C4A-BC9D-40C94C67CCB3}">
      <dgm:prSet/>
      <dgm:spPr/>
      <dgm:t>
        <a:bodyPr/>
        <a:lstStyle/>
        <a:p>
          <a:endParaRPr lang="en-US"/>
        </a:p>
      </dgm:t>
    </dgm:pt>
    <dgm:pt modelId="{54AF0969-015F-4D83-8678-659762DA30BC}">
      <dgm:prSet/>
      <dgm:spPr/>
      <dgm:t>
        <a:bodyPr/>
        <a:lstStyle/>
        <a:p>
          <a:r>
            <a:rPr lang="en-US" b="0" i="0" baseline="0" dirty="0"/>
            <a:t>Independence and wellbeing are central policy goals (</a:t>
          </a:r>
          <a:r>
            <a:rPr lang="en-US" dirty="0"/>
            <a:t>Department of Health and Social Care, 2022)</a:t>
          </a:r>
          <a:r>
            <a:rPr lang="en-US" b="0" i="0" baseline="0" dirty="0"/>
            <a:t> </a:t>
          </a:r>
          <a:endParaRPr lang="en-US" dirty="0"/>
        </a:p>
      </dgm:t>
    </dgm:pt>
    <dgm:pt modelId="{0959C647-5B45-4F00-947F-72484C1B9A1C}" type="parTrans" cxnId="{1A481C9A-8994-4FA1-85FF-BE69D72C83F9}">
      <dgm:prSet/>
      <dgm:spPr/>
      <dgm:t>
        <a:bodyPr/>
        <a:lstStyle/>
        <a:p>
          <a:endParaRPr lang="en-US"/>
        </a:p>
      </dgm:t>
    </dgm:pt>
    <dgm:pt modelId="{C3FDAF9B-3C91-4942-BC0B-E972D755E065}" type="sibTrans" cxnId="{1A481C9A-8994-4FA1-85FF-BE69D72C83F9}">
      <dgm:prSet/>
      <dgm:spPr/>
      <dgm:t>
        <a:bodyPr/>
        <a:lstStyle/>
        <a:p>
          <a:endParaRPr lang="en-US"/>
        </a:p>
      </dgm:t>
    </dgm:pt>
    <dgm:pt modelId="{4796DDFC-D697-4523-AC3C-D187FA761B93}">
      <dgm:prSet/>
      <dgm:spPr/>
      <dgm:t>
        <a:bodyPr/>
        <a:lstStyle/>
        <a:p>
          <a:r>
            <a:rPr lang="en-US" b="0" i="0" baseline="0" dirty="0"/>
            <a:t>UK system is strong in policy but weaker in delivery  (CQC, 2025)</a:t>
          </a:r>
          <a:endParaRPr lang="en-US" dirty="0"/>
        </a:p>
      </dgm:t>
    </dgm:pt>
    <dgm:pt modelId="{A655D4FA-8563-4DB0-B98D-52F384E91EE5}" type="parTrans" cxnId="{A82265B3-DB9A-4E72-BD28-BC9ECBD471B6}">
      <dgm:prSet/>
      <dgm:spPr/>
      <dgm:t>
        <a:bodyPr/>
        <a:lstStyle/>
        <a:p>
          <a:endParaRPr lang="en-US"/>
        </a:p>
      </dgm:t>
    </dgm:pt>
    <dgm:pt modelId="{746D4863-406C-4CB2-9E77-22EB7ED2A3C9}" type="sibTrans" cxnId="{A82265B3-DB9A-4E72-BD28-BC9ECBD471B6}">
      <dgm:prSet/>
      <dgm:spPr/>
      <dgm:t>
        <a:bodyPr/>
        <a:lstStyle/>
        <a:p>
          <a:endParaRPr lang="en-US"/>
        </a:p>
      </dgm:t>
    </dgm:pt>
    <dgm:pt modelId="{52A2B0CE-AD8D-47E2-9FDD-42DD1447B374}">
      <dgm:prSet/>
      <dgm:spPr/>
      <dgm:t>
        <a:bodyPr/>
        <a:lstStyle/>
        <a:p>
          <a:r>
            <a:rPr lang="en-US" b="0" i="0" baseline="0" dirty="0"/>
            <a:t>Structural reform and investment are required for sustainability (</a:t>
          </a:r>
          <a:r>
            <a:rPr lang="en-US" dirty="0"/>
            <a:t>Department of Health and Social Care, 2022)</a:t>
          </a:r>
          <a:r>
            <a:rPr lang="en-US" b="0" i="0" baseline="0" dirty="0"/>
            <a:t> </a:t>
          </a:r>
          <a:endParaRPr lang="en-US" dirty="0"/>
        </a:p>
      </dgm:t>
    </dgm:pt>
    <dgm:pt modelId="{BF6B5544-E6B4-4D2F-B8E3-D6B4244298FE}" type="parTrans" cxnId="{58A0A0A0-48FC-4AD9-BAFB-611A9B7868AB}">
      <dgm:prSet/>
      <dgm:spPr/>
      <dgm:t>
        <a:bodyPr/>
        <a:lstStyle/>
        <a:p>
          <a:endParaRPr lang="en-US"/>
        </a:p>
      </dgm:t>
    </dgm:pt>
    <dgm:pt modelId="{E5209A70-9666-4761-9E77-91E4244A6D07}" type="sibTrans" cxnId="{58A0A0A0-48FC-4AD9-BAFB-611A9B7868AB}">
      <dgm:prSet/>
      <dgm:spPr/>
      <dgm:t>
        <a:bodyPr/>
        <a:lstStyle/>
        <a:p>
          <a:endParaRPr lang="en-US"/>
        </a:p>
      </dgm:t>
    </dgm:pt>
    <dgm:pt modelId="{3924D443-418D-486E-8CBA-4C9912754BE9}">
      <dgm:prSet/>
      <dgm:spPr/>
      <dgm:t>
        <a:bodyPr/>
        <a:lstStyle/>
        <a:p>
          <a:r>
            <a:rPr lang="en-US" b="0" i="0" baseline="0" dirty="0"/>
            <a:t>Integrated care is essential for improving outcomes (</a:t>
          </a:r>
          <a:r>
            <a:rPr lang="en-US" dirty="0"/>
            <a:t>NHS Long Term Plan, 2019)</a:t>
          </a:r>
          <a:r>
            <a:rPr lang="en-US" b="0" i="0" baseline="0" dirty="0"/>
            <a:t> </a:t>
          </a:r>
          <a:endParaRPr lang="en-US" dirty="0"/>
        </a:p>
      </dgm:t>
    </dgm:pt>
    <dgm:pt modelId="{05F65D8D-F317-40D4-834F-D8356ADA621F}" type="parTrans" cxnId="{52DC551C-1AAA-4496-8DEA-86FBE6A1055F}">
      <dgm:prSet/>
      <dgm:spPr/>
      <dgm:t>
        <a:bodyPr/>
        <a:lstStyle/>
        <a:p>
          <a:endParaRPr lang="en-US"/>
        </a:p>
      </dgm:t>
    </dgm:pt>
    <dgm:pt modelId="{BC396515-DBFC-4B74-98D4-C4D4B438A037}" type="sibTrans" cxnId="{52DC551C-1AAA-4496-8DEA-86FBE6A1055F}">
      <dgm:prSet/>
      <dgm:spPr/>
      <dgm:t>
        <a:bodyPr/>
        <a:lstStyle/>
        <a:p>
          <a:endParaRPr lang="en-US"/>
        </a:p>
      </dgm:t>
    </dgm:pt>
    <dgm:pt modelId="{E119BB18-1B9E-4EE6-B9BF-A53B99218EBE}" type="pres">
      <dgm:prSet presAssocID="{79A6CA1A-3EF1-4BA6-9A7F-F3DD0CD8624F}" presName="outerComposite" presStyleCnt="0">
        <dgm:presLayoutVars>
          <dgm:chMax val="5"/>
          <dgm:dir/>
          <dgm:resizeHandles val="exact"/>
        </dgm:presLayoutVars>
      </dgm:prSet>
      <dgm:spPr/>
    </dgm:pt>
    <dgm:pt modelId="{CF62B034-03DC-4991-9065-025F17BC50F8}" type="pres">
      <dgm:prSet presAssocID="{79A6CA1A-3EF1-4BA6-9A7F-F3DD0CD8624F}" presName="dummyMaxCanvas" presStyleCnt="0">
        <dgm:presLayoutVars/>
      </dgm:prSet>
      <dgm:spPr/>
    </dgm:pt>
    <dgm:pt modelId="{1D6C5655-578D-447E-B070-35B842D55783}" type="pres">
      <dgm:prSet presAssocID="{79A6CA1A-3EF1-4BA6-9A7F-F3DD0CD8624F}" presName="FiveNodes_1" presStyleLbl="node1" presStyleIdx="0" presStyleCnt="5">
        <dgm:presLayoutVars>
          <dgm:bulletEnabled val="1"/>
        </dgm:presLayoutVars>
      </dgm:prSet>
      <dgm:spPr/>
    </dgm:pt>
    <dgm:pt modelId="{2E222E7A-86A1-4391-AC59-16FF7A0F3A59}" type="pres">
      <dgm:prSet presAssocID="{79A6CA1A-3EF1-4BA6-9A7F-F3DD0CD8624F}" presName="FiveNodes_2" presStyleLbl="node1" presStyleIdx="1" presStyleCnt="5">
        <dgm:presLayoutVars>
          <dgm:bulletEnabled val="1"/>
        </dgm:presLayoutVars>
      </dgm:prSet>
      <dgm:spPr/>
    </dgm:pt>
    <dgm:pt modelId="{541C7722-01C0-45D5-B841-7815733F9718}" type="pres">
      <dgm:prSet presAssocID="{79A6CA1A-3EF1-4BA6-9A7F-F3DD0CD8624F}" presName="FiveNodes_3" presStyleLbl="node1" presStyleIdx="2" presStyleCnt="5">
        <dgm:presLayoutVars>
          <dgm:bulletEnabled val="1"/>
        </dgm:presLayoutVars>
      </dgm:prSet>
      <dgm:spPr/>
    </dgm:pt>
    <dgm:pt modelId="{4A0FBDAF-DD46-4075-A727-5131BD8ED610}" type="pres">
      <dgm:prSet presAssocID="{79A6CA1A-3EF1-4BA6-9A7F-F3DD0CD8624F}" presName="FiveNodes_4" presStyleLbl="node1" presStyleIdx="3" presStyleCnt="5">
        <dgm:presLayoutVars>
          <dgm:bulletEnabled val="1"/>
        </dgm:presLayoutVars>
      </dgm:prSet>
      <dgm:spPr/>
    </dgm:pt>
    <dgm:pt modelId="{561AEAD9-C5B8-4499-B2D7-69B229B3E2B1}" type="pres">
      <dgm:prSet presAssocID="{79A6CA1A-3EF1-4BA6-9A7F-F3DD0CD8624F}" presName="FiveNodes_5" presStyleLbl="node1" presStyleIdx="4" presStyleCnt="5">
        <dgm:presLayoutVars>
          <dgm:bulletEnabled val="1"/>
        </dgm:presLayoutVars>
      </dgm:prSet>
      <dgm:spPr/>
    </dgm:pt>
    <dgm:pt modelId="{1EE2CC80-27C4-4241-AEF4-F4EF24DDB00F}" type="pres">
      <dgm:prSet presAssocID="{79A6CA1A-3EF1-4BA6-9A7F-F3DD0CD8624F}" presName="FiveConn_1-2" presStyleLbl="fgAccFollowNode1" presStyleIdx="0" presStyleCnt="4">
        <dgm:presLayoutVars>
          <dgm:bulletEnabled val="1"/>
        </dgm:presLayoutVars>
      </dgm:prSet>
      <dgm:spPr/>
    </dgm:pt>
    <dgm:pt modelId="{694CA32A-3428-4382-ABCE-5FF33B86C875}" type="pres">
      <dgm:prSet presAssocID="{79A6CA1A-3EF1-4BA6-9A7F-F3DD0CD8624F}" presName="FiveConn_2-3" presStyleLbl="fgAccFollowNode1" presStyleIdx="1" presStyleCnt="4">
        <dgm:presLayoutVars>
          <dgm:bulletEnabled val="1"/>
        </dgm:presLayoutVars>
      </dgm:prSet>
      <dgm:spPr/>
    </dgm:pt>
    <dgm:pt modelId="{149FF1E7-A8A6-4033-B560-893C52AAF523}" type="pres">
      <dgm:prSet presAssocID="{79A6CA1A-3EF1-4BA6-9A7F-F3DD0CD8624F}" presName="FiveConn_3-4" presStyleLbl="fgAccFollowNode1" presStyleIdx="2" presStyleCnt="4">
        <dgm:presLayoutVars>
          <dgm:bulletEnabled val="1"/>
        </dgm:presLayoutVars>
      </dgm:prSet>
      <dgm:spPr/>
    </dgm:pt>
    <dgm:pt modelId="{214CE03F-4116-4E8F-84DB-357FC909A3ED}" type="pres">
      <dgm:prSet presAssocID="{79A6CA1A-3EF1-4BA6-9A7F-F3DD0CD8624F}" presName="FiveConn_4-5" presStyleLbl="fgAccFollowNode1" presStyleIdx="3" presStyleCnt="4">
        <dgm:presLayoutVars>
          <dgm:bulletEnabled val="1"/>
        </dgm:presLayoutVars>
      </dgm:prSet>
      <dgm:spPr/>
    </dgm:pt>
    <dgm:pt modelId="{111D2636-ED77-4810-8119-7D879E5CA039}" type="pres">
      <dgm:prSet presAssocID="{79A6CA1A-3EF1-4BA6-9A7F-F3DD0CD8624F}" presName="FiveNodes_1_text" presStyleLbl="node1" presStyleIdx="4" presStyleCnt="5">
        <dgm:presLayoutVars>
          <dgm:bulletEnabled val="1"/>
        </dgm:presLayoutVars>
      </dgm:prSet>
      <dgm:spPr/>
    </dgm:pt>
    <dgm:pt modelId="{B52E4E9E-A90A-464A-ACA1-EC486E9C027E}" type="pres">
      <dgm:prSet presAssocID="{79A6CA1A-3EF1-4BA6-9A7F-F3DD0CD8624F}" presName="FiveNodes_2_text" presStyleLbl="node1" presStyleIdx="4" presStyleCnt="5">
        <dgm:presLayoutVars>
          <dgm:bulletEnabled val="1"/>
        </dgm:presLayoutVars>
      </dgm:prSet>
      <dgm:spPr/>
    </dgm:pt>
    <dgm:pt modelId="{FFBE991F-5A63-4D23-96A3-531D765C4FB8}" type="pres">
      <dgm:prSet presAssocID="{79A6CA1A-3EF1-4BA6-9A7F-F3DD0CD8624F}" presName="FiveNodes_3_text" presStyleLbl="node1" presStyleIdx="4" presStyleCnt="5">
        <dgm:presLayoutVars>
          <dgm:bulletEnabled val="1"/>
        </dgm:presLayoutVars>
      </dgm:prSet>
      <dgm:spPr/>
    </dgm:pt>
    <dgm:pt modelId="{AB030ACE-14F6-49AC-9B20-2EA6ACE31363}" type="pres">
      <dgm:prSet presAssocID="{79A6CA1A-3EF1-4BA6-9A7F-F3DD0CD8624F}" presName="FiveNodes_4_text" presStyleLbl="node1" presStyleIdx="4" presStyleCnt="5">
        <dgm:presLayoutVars>
          <dgm:bulletEnabled val="1"/>
        </dgm:presLayoutVars>
      </dgm:prSet>
      <dgm:spPr/>
    </dgm:pt>
    <dgm:pt modelId="{5E849A98-B513-4905-BD09-74B7AC16B878}" type="pres">
      <dgm:prSet presAssocID="{79A6CA1A-3EF1-4BA6-9A7F-F3DD0CD8624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8F7E608-3C98-47CB-A5E7-50CBDD553A0E}" type="presOf" srcId="{4796DDFC-D697-4523-AC3C-D187FA761B93}" destId="{541C7722-01C0-45D5-B841-7815733F9718}" srcOrd="0" destOrd="0" presId="urn:microsoft.com/office/officeart/2005/8/layout/vProcess5"/>
    <dgm:cxn modelId="{52DC551C-1AAA-4496-8DEA-86FBE6A1055F}" srcId="{79A6CA1A-3EF1-4BA6-9A7F-F3DD0CD8624F}" destId="{3924D443-418D-486E-8CBA-4C9912754BE9}" srcOrd="4" destOrd="0" parTransId="{05F65D8D-F317-40D4-834F-D8356ADA621F}" sibTransId="{BC396515-DBFC-4B74-98D4-C4D4B438A037}"/>
    <dgm:cxn modelId="{C729D61F-DA19-40CC-809B-1B7FC7B0214A}" type="presOf" srcId="{4796DDFC-D697-4523-AC3C-D187FA761B93}" destId="{FFBE991F-5A63-4D23-96A3-531D765C4FB8}" srcOrd="1" destOrd="0" presId="urn:microsoft.com/office/officeart/2005/8/layout/vProcess5"/>
    <dgm:cxn modelId="{70CF753D-DCF5-4BF8-8EA5-6186225F9AC5}" type="presOf" srcId="{79A6CA1A-3EF1-4BA6-9A7F-F3DD0CD8624F}" destId="{E119BB18-1B9E-4EE6-B9BF-A53B99218EBE}" srcOrd="0" destOrd="0" presId="urn:microsoft.com/office/officeart/2005/8/layout/vProcess5"/>
    <dgm:cxn modelId="{8F374342-6E17-47AE-A7D9-9484F4001C11}" type="presOf" srcId="{E5209A70-9666-4761-9E77-91E4244A6D07}" destId="{214CE03F-4116-4E8F-84DB-357FC909A3ED}" srcOrd="0" destOrd="0" presId="urn:microsoft.com/office/officeart/2005/8/layout/vProcess5"/>
    <dgm:cxn modelId="{9D96AD43-BE0C-4574-BBAF-5D1788736320}" type="presOf" srcId="{52A2B0CE-AD8D-47E2-9FDD-42DD1447B374}" destId="{AB030ACE-14F6-49AC-9B20-2EA6ACE31363}" srcOrd="1" destOrd="0" presId="urn:microsoft.com/office/officeart/2005/8/layout/vProcess5"/>
    <dgm:cxn modelId="{B248DB66-DC60-4448-8C6D-B38A52468F85}" type="presOf" srcId="{54AF0969-015F-4D83-8678-659762DA30BC}" destId="{2E222E7A-86A1-4391-AC59-16FF7A0F3A59}" srcOrd="0" destOrd="0" presId="urn:microsoft.com/office/officeart/2005/8/layout/vProcess5"/>
    <dgm:cxn modelId="{DF94B855-DDD4-4E2B-92ED-DB95FBAA095B}" type="presOf" srcId="{54AF0969-015F-4D83-8678-659762DA30BC}" destId="{B52E4E9E-A90A-464A-ACA1-EC486E9C027E}" srcOrd="1" destOrd="0" presId="urn:microsoft.com/office/officeart/2005/8/layout/vProcess5"/>
    <dgm:cxn modelId="{CBF32558-1A5D-48EB-946B-49850D8F4EF4}" type="presOf" srcId="{746D4863-406C-4CB2-9E77-22EB7ED2A3C9}" destId="{149FF1E7-A8A6-4033-B560-893C52AAF523}" srcOrd="0" destOrd="0" presId="urn:microsoft.com/office/officeart/2005/8/layout/vProcess5"/>
    <dgm:cxn modelId="{0794D378-6CA4-4858-B434-F3CC41EEB855}" type="presOf" srcId="{157F769B-17D7-419B-AEF3-EBA959DB6DDC}" destId="{111D2636-ED77-4810-8119-7D879E5CA039}" srcOrd="1" destOrd="0" presId="urn:microsoft.com/office/officeart/2005/8/layout/vProcess5"/>
    <dgm:cxn modelId="{C2210179-5AC0-4A91-B8E9-16520AA30A33}" type="presOf" srcId="{3924D443-418D-486E-8CBA-4C9912754BE9}" destId="{5E849A98-B513-4905-BD09-74B7AC16B878}" srcOrd="1" destOrd="0" presId="urn:microsoft.com/office/officeart/2005/8/layout/vProcess5"/>
    <dgm:cxn modelId="{ED7CAF8C-68B1-4C4A-BC9D-40C94C67CCB3}" srcId="{79A6CA1A-3EF1-4BA6-9A7F-F3DD0CD8624F}" destId="{157F769B-17D7-419B-AEF3-EBA959DB6DDC}" srcOrd="0" destOrd="0" parTransId="{ED0C618D-16F8-41D0-852F-F0D63446A58C}" sibTransId="{DB676B96-91ED-45D4-B115-695EB423ABCB}"/>
    <dgm:cxn modelId="{13E9FB8C-5187-4AC1-A380-93B73D47D5CA}" type="presOf" srcId="{52A2B0CE-AD8D-47E2-9FDD-42DD1447B374}" destId="{4A0FBDAF-DD46-4075-A727-5131BD8ED610}" srcOrd="0" destOrd="0" presId="urn:microsoft.com/office/officeart/2005/8/layout/vProcess5"/>
    <dgm:cxn modelId="{8FA4728D-584E-4CEB-982E-1F62CDC7E0D4}" type="presOf" srcId="{DB676B96-91ED-45D4-B115-695EB423ABCB}" destId="{1EE2CC80-27C4-4241-AEF4-F4EF24DDB00F}" srcOrd="0" destOrd="0" presId="urn:microsoft.com/office/officeart/2005/8/layout/vProcess5"/>
    <dgm:cxn modelId="{1CE6A28D-B4B7-4D91-A61C-EE8179FEA005}" type="presOf" srcId="{C3FDAF9B-3C91-4942-BC0B-E972D755E065}" destId="{694CA32A-3428-4382-ABCE-5FF33B86C875}" srcOrd="0" destOrd="0" presId="urn:microsoft.com/office/officeart/2005/8/layout/vProcess5"/>
    <dgm:cxn modelId="{1A481C9A-8994-4FA1-85FF-BE69D72C83F9}" srcId="{79A6CA1A-3EF1-4BA6-9A7F-F3DD0CD8624F}" destId="{54AF0969-015F-4D83-8678-659762DA30BC}" srcOrd="1" destOrd="0" parTransId="{0959C647-5B45-4F00-947F-72484C1B9A1C}" sibTransId="{C3FDAF9B-3C91-4942-BC0B-E972D755E065}"/>
    <dgm:cxn modelId="{58A0A0A0-48FC-4AD9-BAFB-611A9B7868AB}" srcId="{79A6CA1A-3EF1-4BA6-9A7F-F3DD0CD8624F}" destId="{52A2B0CE-AD8D-47E2-9FDD-42DD1447B374}" srcOrd="3" destOrd="0" parTransId="{BF6B5544-E6B4-4D2F-B8E3-D6B4244298FE}" sibTransId="{E5209A70-9666-4761-9E77-91E4244A6D07}"/>
    <dgm:cxn modelId="{66EDD3AF-DDBB-452B-96F2-313CFD7712BA}" type="presOf" srcId="{3924D443-418D-486E-8CBA-4C9912754BE9}" destId="{561AEAD9-C5B8-4499-B2D7-69B229B3E2B1}" srcOrd="0" destOrd="0" presId="urn:microsoft.com/office/officeart/2005/8/layout/vProcess5"/>
    <dgm:cxn modelId="{A82265B3-DB9A-4E72-BD28-BC9ECBD471B6}" srcId="{79A6CA1A-3EF1-4BA6-9A7F-F3DD0CD8624F}" destId="{4796DDFC-D697-4523-AC3C-D187FA761B93}" srcOrd="2" destOrd="0" parTransId="{A655D4FA-8563-4DB0-B98D-52F384E91EE5}" sibTransId="{746D4863-406C-4CB2-9E77-22EB7ED2A3C9}"/>
    <dgm:cxn modelId="{53BEC7E4-1860-4E5E-98E0-3F7A8D57CF90}" type="presOf" srcId="{157F769B-17D7-419B-AEF3-EBA959DB6DDC}" destId="{1D6C5655-578D-447E-B070-35B842D55783}" srcOrd="0" destOrd="0" presId="urn:microsoft.com/office/officeart/2005/8/layout/vProcess5"/>
    <dgm:cxn modelId="{05A752DC-05F5-41F8-A894-4EDA44E5AF14}" type="presParOf" srcId="{E119BB18-1B9E-4EE6-B9BF-A53B99218EBE}" destId="{CF62B034-03DC-4991-9065-025F17BC50F8}" srcOrd="0" destOrd="0" presId="urn:microsoft.com/office/officeart/2005/8/layout/vProcess5"/>
    <dgm:cxn modelId="{239F4536-859B-4253-8FA9-BC71C300A749}" type="presParOf" srcId="{E119BB18-1B9E-4EE6-B9BF-A53B99218EBE}" destId="{1D6C5655-578D-447E-B070-35B842D55783}" srcOrd="1" destOrd="0" presId="urn:microsoft.com/office/officeart/2005/8/layout/vProcess5"/>
    <dgm:cxn modelId="{00982ECE-115F-4AD5-BCD4-47A60831ABFB}" type="presParOf" srcId="{E119BB18-1B9E-4EE6-B9BF-A53B99218EBE}" destId="{2E222E7A-86A1-4391-AC59-16FF7A0F3A59}" srcOrd="2" destOrd="0" presId="urn:microsoft.com/office/officeart/2005/8/layout/vProcess5"/>
    <dgm:cxn modelId="{76C2EF39-C44E-4128-A262-595499C089D7}" type="presParOf" srcId="{E119BB18-1B9E-4EE6-B9BF-A53B99218EBE}" destId="{541C7722-01C0-45D5-B841-7815733F9718}" srcOrd="3" destOrd="0" presId="urn:microsoft.com/office/officeart/2005/8/layout/vProcess5"/>
    <dgm:cxn modelId="{6CD2BA5A-28F7-45D1-8A2A-AE0F704EEE2A}" type="presParOf" srcId="{E119BB18-1B9E-4EE6-B9BF-A53B99218EBE}" destId="{4A0FBDAF-DD46-4075-A727-5131BD8ED610}" srcOrd="4" destOrd="0" presId="urn:microsoft.com/office/officeart/2005/8/layout/vProcess5"/>
    <dgm:cxn modelId="{FC153723-6DDE-4525-81ED-449136B0C852}" type="presParOf" srcId="{E119BB18-1B9E-4EE6-B9BF-A53B99218EBE}" destId="{561AEAD9-C5B8-4499-B2D7-69B229B3E2B1}" srcOrd="5" destOrd="0" presId="urn:microsoft.com/office/officeart/2005/8/layout/vProcess5"/>
    <dgm:cxn modelId="{70EFBD2D-46B1-4CD6-8D5E-DB268ECF66DC}" type="presParOf" srcId="{E119BB18-1B9E-4EE6-B9BF-A53B99218EBE}" destId="{1EE2CC80-27C4-4241-AEF4-F4EF24DDB00F}" srcOrd="6" destOrd="0" presId="urn:microsoft.com/office/officeart/2005/8/layout/vProcess5"/>
    <dgm:cxn modelId="{44BA3974-BBAF-493B-9DDB-A1C9FAEE47B2}" type="presParOf" srcId="{E119BB18-1B9E-4EE6-B9BF-A53B99218EBE}" destId="{694CA32A-3428-4382-ABCE-5FF33B86C875}" srcOrd="7" destOrd="0" presId="urn:microsoft.com/office/officeart/2005/8/layout/vProcess5"/>
    <dgm:cxn modelId="{347E61A7-5D4F-4F05-9B9F-8B3FA62513B7}" type="presParOf" srcId="{E119BB18-1B9E-4EE6-B9BF-A53B99218EBE}" destId="{149FF1E7-A8A6-4033-B560-893C52AAF523}" srcOrd="8" destOrd="0" presId="urn:microsoft.com/office/officeart/2005/8/layout/vProcess5"/>
    <dgm:cxn modelId="{990B7957-A49F-4C80-AC24-715C298542A1}" type="presParOf" srcId="{E119BB18-1B9E-4EE6-B9BF-A53B99218EBE}" destId="{214CE03F-4116-4E8F-84DB-357FC909A3ED}" srcOrd="9" destOrd="0" presId="urn:microsoft.com/office/officeart/2005/8/layout/vProcess5"/>
    <dgm:cxn modelId="{6F8CAA8C-6687-4A82-B977-DF5AA279F875}" type="presParOf" srcId="{E119BB18-1B9E-4EE6-B9BF-A53B99218EBE}" destId="{111D2636-ED77-4810-8119-7D879E5CA039}" srcOrd="10" destOrd="0" presId="urn:microsoft.com/office/officeart/2005/8/layout/vProcess5"/>
    <dgm:cxn modelId="{A5448940-56D0-4654-918B-A22419C01B8F}" type="presParOf" srcId="{E119BB18-1B9E-4EE6-B9BF-A53B99218EBE}" destId="{B52E4E9E-A90A-464A-ACA1-EC486E9C027E}" srcOrd="11" destOrd="0" presId="urn:microsoft.com/office/officeart/2005/8/layout/vProcess5"/>
    <dgm:cxn modelId="{68C0A51D-BAE2-425E-BD5A-1F6778A588D8}" type="presParOf" srcId="{E119BB18-1B9E-4EE6-B9BF-A53B99218EBE}" destId="{FFBE991F-5A63-4D23-96A3-531D765C4FB8}" srcOrd="12" destOrd="0" presId="urn:microsoft.com/office/officeart/2005/8/layout/vProcess5"/>
    <dgm:cxn modelId="{2345E91A-3185-4990-B900-4F3F851A8D16}" type="presParOf" srcId="{E119BB18-1B9E-4EE6-B9BF-A53B99218EBE}" destId="{AB030ACE-14F6-49AC-9B20-2EA6ACE31363}" srcOrd="13" destOrd="0" presId="urn:microsoft.com/office/officeart/2005/8/layout/vProcess5"/>
    <dgm:cxn modelId="{C94CD232-957F-4CAA-8A3D-197EE46DCFE9}" type="presParOf" srcId="{E119BB18-1B9E-4EE6-B9BF-A53B99218EBE}" destId="{5E849A98-B513-4905-BD09-74B7AC16B87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B30F00-5694-4673-A35F-AE96302E682D}">
      <dsp:nvSpPr>
        <dsp:cNvPr id="0" name=""/>
        <dsp:cNvSpPr/>
      </dsp:nvSpPr>
      <dsp:spPr>
        <a:xfrm>
          <a:off x="0" y="144332"/>
          <a:ext cx="5362959" cy="1048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225" tIns="187452" rIns="416225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Physical decline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Frailty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Chronic illness  </a:t>
          </a:r>
          <a:r>
            <a:rPr lang="en-US" alt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(WHO, 2025)</a:t>
          </a:r>
          <a:endParaRPr lang="en-GB" sz="1600" kern="1200" dirty="0"/>
        </a:p>
      </dsp:txBody>
      <dsp:txXfrm>
        <a:off x="0" y="144332"/>
        <a:ext cx="5362959" cy="1048950"/>
      </dsp:txXfrm>
    </dsp:sp>
    <dsp:sp modelId="{61667DB1-08C7-4DBA-A957-F96DB935B308}">
      <dsp:nvSpPr>
        <dsp:cNvPr id="0" name=""/>
        <dsp:cNvSpPr/>
      </dsp:nvSpPr>
      <dsp:spPr>
        <a:xfrm>
          <a:off x="268148" y="11492"/>
          <a:ext cx="3754072" cy="265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1895" tIns="0" rIns="141895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Biological ageing involves </a:t>
          </a:r>
        </a:p>
      </dsp:txBody>
      <dsp:txXfrm>
        <a:off x="281117" y="24461"/>
        <a:ext cx="3728134" cy="239742"/>
      </dsp:txXfrm>
    </dsp:sp>
    <dsp:sp modelId="{3EBF03DE-E4E3-4B1B-9FF4-2AFC68A28748}">
      <dsp:nvSpPr>
        <dsp:cNvPr id="0" name=""/>
        <dsp:cNvSpPr/>
      </dsp:nvSpPr>
      <dsp:spPr>
        <a:xfrm>
          <a:off x="0" y="1374722"/>
          <a:ext cx="5362959" cy="13324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225" tIns="187452" rIns="416225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Cognitive changes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Memory loss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Emotional wellbeing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Dementia </a:t>
          </a:r>
          <a:r>
            <a:rPr lang="en-US" sz="1600" kern="1200" dirty="0"/>
            <a:t>(Wienclaw, 2019) </a:t>
          </a:r>
          <a:r>
            <a:rPr lang="en-GB" sz="1600" kern="1200" dirty="0"/>
            <a:t> </a:t>
          </a:r>
        </a:p>
      </dsp:txBody>
      <dsp:txXfrm>
        <a:off x="0" y="1374722"/>
        <a:ext cx="5362959" cy="1332450"/>
      </dsp:txXfrm>
    </dsp:sp>
    <dsp:sp modelId="{A97A678A-5C82-4785-9284-CC2483E66D25}">
      <dsp:nvSpPr>
        <dsp:cNvPr id="0" name=""/>
        <dsp:cNvSpPr/>
      </dsp:nvSpPr>
      <dsp:spPr>
        <a:xfrm>
          <a:off x="268148" y="1241882"/>
          <a:ext cx="3754072" cy="265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1895" tIns="0" rIns="141895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Psychologic ageing includes </a:t>
          </a:r>
        </a:p>
      </dsp:txBody>
      <dsp:txXfrm>
        <a:off x="281117" y="1254851"/>
        <a:ext cx="3728134" cy="239742"/>
      </dsp:txXfrm>
    </dsp:sp>
    <dsp:sp modelId="{465E23A5-421F-4AF6-A909-13994AFE818A}">
      <dsp:nvSpPr>
        <dsp:cNvPr id="0" name=""/>
        <dsp:cNvSpPr/>
      </dsp:nvSpPr>
      <dsp:spPr>
        <a:xfrm>
          <a:off x="0" y="2888612"/>
          <a:ext cx="5362959" cy="13324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6225" tIns="187452" rIns="416225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Retirement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Role changes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Increased isolation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Community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(Sharifian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et al., 2022)</a:t>
          </a:r>
          <a:endParaRPr lang="en-GB" sz="1600" kern="1200" dirty="0"/>
        </a:p>
      </dsp:txBody>
      <dsp:txXfrm>
        <a:off x="0" y="2888612"/>
        <a:ext cx="5362959" cy="1332450"/>
      </dsp:txXfrm>
    </dsp:sp>
    <dsp:sp modelId="{25CC3763-8B82-4B63-A76F-3AABCF57E109}">
      <dsp:nvSpPr>
        <dsp:cNvPr id="0" name=""/>
        <dsp:cNvSpPr/>
      </dsp:nvSpPr>
      <dsp:spPr>
        <a:xfrm>
          <a:off x="268148" y="2755772"/>
          <a:ext cx="3754072" cy="265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1895" tIns="0" rIns="141895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Social ageing involves </a:t>
          </a:r>
        </a:p>
      </dsp:txBody>
      <dsp:txXfrm>
        <a:off x="281117" y="2768741"/>
        <a:ext cx="3728134" cy="2397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4C179B-009E-4B4D-81E9-6BA2A20BEA26}">
      <dsp:nvSpPr>
        <dsp:cNvPr id="0" name=""/>
        <dsp:cNvSpPr/>
      </dsp:nvSpPr>
      <dsp:spPr>
        <a:xfrm>
          <a:off x="0" y="0"/>
          <a:ext cx="6588460" cy="1916408"/>
        </a:xfrm>
        <a:prstGeom prst="roundRect">
          <a:avLst>
            <a:gd name="adj" fmla="val 10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7394DA-BC28-41CB-A177-5F018060C22F}">
      <dsp:nvSpPr>
        <dsp:cNvPr id="0" name=""/>
        <dsp:cNvSpPr/>
      </dsp:nvSpPr>
      <dsp:spPr>
        <a:xfrm>
          <a:off x="199468" y="255521"/>
          <a:ext cx="1439424" cy="140536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000" r="-7000"/>
          </a:stretch>
        </a:blip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DB3C4E-936D-4D38-B446-F7B0C1BE161D}">
      <dsp:nvSpPr>
        <dsp:cNvPr id="0" name=""/>
        <dsp:cNvSpPr/>
      </dsp:nvSpPr>
      <dsp:spPr>
        <a:xfrm rot="10800000">
          <a:off x="199468" y="1916408"/>
          <a:ext cx="1439424" cy="2342277"/>
        </a:xfrm>
        <a:prstGeom prst="round2SameRect">
          <a:avLst>
            <a:gd name="adj1" fmla="val 10500"/>
            <a:gd name="adj2" fmla="val 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None/>
          </a:pPr>
          <a:r>
            <a:rPr kumimoji="0" lang="en-US" altLang="en-US" sz="1300" b="1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Physical needs</a:t>
          </a:r>
          <a:r>
            <a:rPr kumimoji="0" lang="en-US" altLang="en-US" sz="13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: mobility issues, frailty, long-term conditions, multimorbidity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None/>
          </a:pPr>
          <a:r>
            <a:rPr kumimoji="0" lang="en-US" altLang="en-US" sz="13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(WHO, 2024) </a:t>
          </a:r>
          <a:endParaRPr lang="en-GB" sz="1300" kern="1200" dirty="0"/>
        </a:p>
      </dsp:txBody>
      <dsp:txXfrm rot="10800000">
        <a:off x="243735" y="1916408"/>
        <a:ext cx="1350890" cy="2298010"/>
      </dsp:txXfrm>
    </dsp:sp>
    <dsp:sp modelId="{2C112AAC-BA5A-4581-B210-65C972345C46}">
      <dsp:nvSpPr>
        <dsp:cNvPr id="0" name=""/>
        <dsp:cNvSpPr/>
      </dsp:nvSpPr>
      <dsp:spPr>
        <a:xfrm>
          <a:off x="1782834" y="255521"/>
          <a:ext cx="1439424" cy="140536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1264AE-14A6-4F7B-BDD2-9DBA7461BF6B}">
      <dsp:nvSpPr>
        <dsp:cNvPr id="0" name=""/>
        <dsp:cNvSpPr/>
      </dsp:nvSpPr>
      <dsp:spPr>
        <a:xfrm rot="10800000">
          <a:off x="1782834" y="1916408"/>
          <a:ext cx="1439424" cy="2342277"/>
        </a:xfrm>
        <a:prstGeom prst="round2SameRect">
          <a:avLst>
            <a:gd name="adj1" fmla="val 10500"/>
            <a:gd name="adj2" fmla="val 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kumimoji="0" lang="en-US" altLang="en-US" sz="1300" b="1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Psychological needs: </a:t>
          </a:r>
          <a:r>
            <a:rPr kumimoji="0" lang="en-US" altLang="en-US" sz="13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dementia, depression, anxiety, cognitive decline </a:t>
          </a:r>
          <a:r>
            <a:rPr lang="en-US" sz="1300" kern="1200" dirty="0"/>
            <a:t>(Safavi, </a:t>
          </a:r>
          <a:r>
            <a:rPr lang="en-US" sz="1300" i="1" kern="1200" dirty="0"/>
            <a:t>et al.,</a:t>
          </a:r>
          <a:r>
            <a:rPr lang="en-US" sz="1300" kern="1200" dirty="0"/>
            <a:t> 2023)</a:t>
          </a:r>
          <a:endParaRPr lang="en-GB" sz="1300" kern="1200" dirty="0"/>
        </a:p>
      </dsp:txBody>
      <dsp:txXfrm rot="10800000">
        <a:off x="1827101" y="1916408"/>
        <a:ext cx="1350890" cy="2298010"/>
      </dsp:txXfrm>
    </dsp:sp>
    <dsp:sp modelId="{85F793DE-55B5-423C-8584-2B280CFD76D0}">
      <dsp:nvSpPr>
        <dsp:cNvPr id="0" name=""/>
        <dsp:cNvSpPr/>
      </dsp:nvSpPr>
      <dsp:spPr>
        <a:xfrm>
          <a:off x="3366201" y="255521"/>
          <a:ext cx="1439424" cy="140536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1651B9-B99C-4E93-8343-2C0D30600337}">
      <dsp:nvSpPr>
        <dsp:cNvPr id="0" name=""/>
        <dsp:cNvSpPr/>
      </dsp:nvSpPr>
      <dsp:spPr>
        <a:xfrm rot="10800000">
          <a:off x="3366201" y="1916408"/>
          <a:ext cx="1439424" cy="2342277"/>
        </a:xfrm>
        <a:prstGeom prst="round2SameRect">
          <a:avLst>
            <a:gd name="adj1" fmla="val 10500"/>
            <a:gd name="adj2" fmla="val 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kumimoji="0" lang="en-US" altLang="en-US" sz="1300" b="1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Social needs: </a:t>
          </a:r>
          <a:r>
            <a:rPr kumimoji="0" lang="en-US" altLang="en-US" sz="13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loneliness and isolation, which increase mortality risk (WHO, 2024) </a:t>
          </a:r>
          <a:endParaRPr lang="en-GB" sz="1300" kern="1200" dirty="0"/>
        </a:p>
      </dsp:txBody>
      <dsp:txXfrm rot="10800000">
        <a:off x="3410468" y="1916408"/>
        <a:ext cx="1350890" cy="2298010"/>
      </dsp:txXfrm>
    </dsp:sp>
    <dsp:sp modelId="{C287054C-CB0D-467D-8D88-37D70734C501}">
      <dsp:nvSpPr>
        <dsp:cNvPr id="0" name=""/>
        <dsp:cNvSpPr/>
      </dsp:nvSpPr>
      <dsp:spPr>
        <a:xfrm>
          <a:off x="4949567" y="255521"/>
          <a:ext cx="1439424" cy="140536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9000" r="-9000"/>
          </a:stretch>
        </a:blip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FCADC2-D0F6-4C61-B539-A0C11B9FC988}">
      <dsp:nvSpPr>
        <dsp:cNvPr id="0" name=""/>
        <dsp:cNvSpPr/>
      </dsp:nvSpPr>
      <dsp:spPr>
        <a:xfrm rot="10800000">
          <a:off x="4949567" y="1916408"/>
          <a:ext cx="1439424" cy="2342277"/>
        </a:xfrm>
        <a:prstGeom prst="round2SameRect">
          <a:avLst>
            <a:gd name="adj1" fmla="val 10500"/>
            <a:gd name="adj2" fmla="val 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kumimoji="0" lang="en-US" altLang="en-US" sz="1300" b="1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Economic needs: </a:t>
          </a:r>
          <a:r>
            <a:rPr kumimoji="0" lang="en-US" altLang="en-US" sz="1300" b="0" i="0" u="none" strike="noStrike" kern="1200" cap="none" normalizeH="0" baseline="0" dirty="0">
              <a:ln/>
              <a:effectLst/>
              <a:latin typeface="Arial" panose="020B0604020202020204" pitchFamily="34" charset="0"/>
            </a:rPr>
            <a:t>poverty, pension dependency, housing insecurity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US" sz="1300" kern="1200" dirty="0"/>
            <a:t>(The Housing and Ageing Alliance , 2013)</a:t>
          </a:r>
          <a:endParaRPr lang="en-GB" sz="1300" kern="1200" dirty="0"/>
        </a:p>
      </dsp:txBody>
      <dsp:txXfrm rot="10800000">
        <a:off x="4993834" y="1916408"/>
        <a:ext cx="1350890" cy="22980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F4E129-B495-45EC-8514-783D5F459ECB}">
      <dsp:nvSpPr>
        <dsp:cNvPr id="0" name=""/>
        <dsp:cNvSpPr/>
      </dsp:nvSpPr>
      <dsp:spPr>
        <a:xfrm>
          <a:off x="0" y="39688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Increasing frailty and multimorbidity in ageing population  (WHO.2024)</a:t>
          </a:r>
          <a:endParaRPr lang="en-US" sz="2500" kern="1200" dirty="0"/>
        </a:p>
      </dsp:txBody>
      <dsp:txXfrm>
        <a:off x="0" y="39688"/>
        <a:ext cx="3286125" cy="1971675"/>
      </dsp:txXfrm>
    </dsp:sp>
    <dsp:sp modelId="{B8827BD8-E2FE-435B-829E-2B157F53AAC0}">
      <dsp:nvSpPr>
        <dsp:cNvPr id="0" name=""/>
        <dsp:cNvSpPr/>
      </dsp:nvSpPr>
      <dsp:spPr>
        <a:xfrm>
          <a:off x="3614737" y="39688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Rising dementia prevalence (</a:t>
          </a:r>
          <a:r>
            <a:rPr lang="en-GB" sz="2500" kern="1200" dirty="0"/>
            <a:t>Safavi </a:t>
          </a:r>
          <a:r>
            <a:rPr lang="en-GB" sz="2500" i="1" kern="1200" dirty="0"/>
            <a:t>et al., </a:t>
          </a:r>
          <a:r>
            <a:rPr lang="en-GB" sz="2500" kern="1200" dirty="0"/>
            <a:t>2023)</a:t>
          </a:r>
          <a:endParaRPr lang="en-US" sz="2500" kern="1200" dirty="0"/>
        </a:p>
      </dsp:txBody>
      <dsp:txXfrm>
        <a:off x="3614737" y="39688"/>
        <a:ext cx="3286125" cy="1971675"/>
      </dsp:txXfrm>
    </dsp:sp>
    <dsp:sp modelId="{F96AF67A-2359-402A-953D-B19651F4A38B}">
      <dsp:nvSpPr>
        <dsp:cNvPr id="0" name=""/>
        <dsp:cNvSpPr/>
      </dsp:nvSpPr>
      <dsp:spPr>
        <a:xfrm>
          <a:off x="7229475" y="39688"/>
          <a:ext cx="3286125" cy="19716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Social isolation and loneliness linked to poor health outcomes (WHO, 2024) </a:t>
          </a:r>
          <a:endParaRPr lang="en-US" sz="2500" kern="1200" dirty="0"/>
        </a:p>
      </dsp:txBody>
      <dsp:txXfrm>
        <a:off x="7229475" y="39688"/>
        <a:ext cx="3286125" cy="1971675"/>
      </dsp:txXfrm>
    </dsp:sp>
    <dsp:sp modelId="{3E8F29B8-97AD-4140-AAC4-A52DBAB986A8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Poverty and inequality in later life  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(Housing and Ageing Alliance, 2013)</a:t>
          </a:r>
        </a:p>
      </dsp:txBody>
      <dsp:txXfrm>
        <a:off x="0" y="2339975"/>
        <a:ext cx="3286125" cy="1971675"/>
      </dsp:txXfrm>
    </dsp:sp>
    <dsp:sp modelId="{85F09464-CD77-45A2-B875-FB1188D0EB56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Digital exclusion limits access to services and support  (Age UK, 2024)</a:t>
          </a:r>
          <a:endParaRPr lang="en-US" sz="2500" kern="1200" dirty="0"/>
        </a:p>
      </dsp:txBody>
      <dsp:txXfrm>
        <a:off x="3614737" y="2339975"/>
        <a:ext cx="3286125" cy="1971675"/>
      </dsp:txXfrm>
    </dsp:sp>
    <dsp:sp modelId="{1460E222-BEAC-4CBF-B40C-31FE01C0B0A6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Ageism can affect quality of care received </a:t>
          </a:r>
          <a:r>
            <a:rPr lang="en-GB" sz="2500" kern="1200" dirty="0"/>
            <a:t>Lynch </a:t>
          </a:r>
          <a:r>
            <a:rPr lang="en-GB" sz="2500" i="1" kern="1200" dirty="0"/>
            <a:t>et al., </a:t>
          </a:r>
          <a:r>
            <a:rPr lang="en-GB" sz="2500" kern="1200" dirty="0"/>
            <a:t>2022)</a:t>
          </a:r>
          <a:endParaRPr lang="en-US" sz="2500" kern="1200" dirty="0"/>
        </a:p>
      </dsp:txBody>
      <dsp:txXfrm>
        <a:off x="7229475" y="2339975"/>
        <a:ext cx="3286125" cy="19716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9A340E-3E31-45C2-927F-317573431C2F}">
      <dsp:nvSpPr>
        <dsp:cNvPr id="0" name=""/>
        <dsp:cNvSpPr/>
      </dsp:nvSpPr>
      <dsp:spPr>
        <a:xfrm>
          <a:off x="2131725" y="506397"/>
          <a:ext cx="3911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48802" y="45719"/>
              </a:lnTo>
            </a:path>
            <a:path>
              <a:moveTo>
                <a:pt x="242387" y="45719"/>
              </a:moveTo>
              <a:lnTo>
                <a:pt x="391189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1</a:t>
          </a:r>
        </a:p>
      </dsp:txBody>
      <dsp:txXfrm>
        <a:off x="2280528" y="480017"/>
        <a:ext cx="93584" cy="144199"/>
      </dsp:txXfrm>
    </dsp:sp>
    <dsp:sp modelId="{0C8AD6D3-68DE-46AA-8B9C-89898EF7976A}">
      <dsp:nvSpPr>
        <dsp:cNvPr id="0" name=""/>
        <dsp:cNvSpPr/>
      </dsp:nvSpPr>
      <dsp:spPr>
        <a:xfrm>
          <a:off x="299657" y="1956"/>
          <a:ext cx="1833867" cy="110032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61" tIns="94325" rIns="89861" bIns="9432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 dirty="0"/>
            <a:t>Increase long-term funding for adult social care (DHSC, 2022) </a:t>
          </a:r>
          <a:endParaRPr lang="en-US" sz="1300" kern="1200" dirty="0"/>
        </a:p>
      </dsp:txBody>
      <dsp:txXfrm>
        <a:off x="299657" y="1956"/>
        <a:ext cx="1833867" cy="1100320"/>
      </dsp:txXfrm>
    </dsp:sp>
    <dsp:sp modelId="{56BF95FE-A574-425F-8063-F32C67065491}">
      <dsp:nvSpPr>
        <dsp:cNvPr id="0" name=""/>
        <dsp:cNvSpPr/>
      </dsp:nvSpPr>
      <dsp:spPr>
        <a:xfrm>
          <a:off x="1216591" y="1100477"/>
          <a:ext cx="2255657" cy="391189"/>
        </a:xfrm>
        <a:custGeom>
          <a:avLst/>
          <a:gdLst/>
          <a:ahLst/>
          <a:cxnLst/>
          <a:rect l="0" t="0" r="0" b="0"/>
          <a:pathLst>
            <a:path>
              <a:moveTo>
                <a:pt x="2255657" y="0"/>
              </a:moveTo>
              <a:lnTo>
                <a:pt x="2255657" y="212694"/>
              </a:lnTo>
              <a:lnTo>
                <a:pt x="0" y="212694"/>
              </a:lnTo>
              <a:lnTo>
                <a:pt x="0" y="391189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2</a:t>
          </a:r>
        </a:p>
      </dsp:txBody>
      <dsp:txXfrm>
        <a:off x="2287051" y="1223972"/>
        <a:ext cx="114737" cy="144199"/>
      </dsp:txXfrm>
    </dsp:sp>
    <dsp:sp modelId="{BAB5631C-5A40-4345-907A-D6F81E7B181E}">
      <dsp:nvSpPr>
        <dsp:cNvPr id="0" name=""/>
        <dsp:cNvSpPr/>
      </dsp:nvSpPr>
      <dsp:spPr>
        <a:xfrm>
          <a:off x="2555315" y="1956"/>
          <a:ext cx="1833867" cy="110032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61" tIns="94325" rIns="89861" bIns="9432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 dirty="0"/>
            <a:t>Improve recruitment, pay and retention in care workforce (</a:t>
          </a:r>
          <a:r>
            <a:rPr lang="en-GB" sz="1300" kern="1200" dirty="0"/>
            <a:t>Skills for Care, 2024)</a:t>
          </a:r>
          <a:endParaRPr lang="en-US" sz="1300" kern="1200" dirty="0"/>
        </a:p>
      </dsp:txBody>
      <dsp:txXfrm>
        <a:off x="2555315" y="1956"/>
        <a:ext cx="1833867" cy="1100320"/>
      </dsp:txXfrm>
    </dsp:sp>
    <dsp:sp modelId="{F65D2A65-C86D-495F-9226-7DA5E6D3C27D}">
      <dsp:nvSpPr>
        <dsp:cNvPr id="0" name=""/>
        <dsp:cNvSpPr/>
      </dsp:nvSpPr>
      <dsp:spPr>
        <a:xfrm>
          <a:off x="2131725" y="2028507"/>
          <a:ext cx="39118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48802" y="45720"/>
              </a:lnTo>
            </a:path>
            <a:path>
              <a:moveTo>
                <a:pt x="242387" y="45720"/>
              </a:moveTo>
              <a:lnTo>
                <a:pt x="391189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3</a:t>
          </a:r>
        </a:p>
      </dsp:txBody>
      <dsp:txXfrm>
        <a:off x="2280528" y="2002127"/>
        <a:ext cx="93584" cy="144199"/>
      </dsp:txXfrm>
    </dsp:sp>
    <dsp:sp modelId="{18B9E245-66B3-431F-99BE-2D663B767AAE}">
      <dsp:nvSpPr>
        <dsp:cNvPr id="0" name=""/>
        <dsp:cNvSpPr/>
      </dsp:nvSpPr>
      <dsp:spPr>
        <a:xfrm>
          <a:off x="299657" y="1524067"/>
          <a:ext cx="1833867" cy="11003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61" tIns="94325" rIns="89861" bIns="9432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 dirty="0"/>
            <a:t>Expand community-based and </a:t>
          </a:r>
          <a:r>
            <a:rPr lang="en-US" sz="1300" b="0" i="0" kern="1200" baseline="0" dirty="0" err="1"/>
            <a:t>apreventative</a:t>
          </a:r>
          <a:r>
            <a:rPr lang="en-US" sz="1300" b="0" i="0" kern="1200" baseline="0" dirty="0"/>
            <a:t> services (</a:t>
          </a:r>
          <a:r>
            <a:rPr lang="en-GB" sz="1300" kern="1200" dirty="0"/>
            <a:t>DHSC, 2022)</a:t>
          </a:r>
          <a:endParaRPr lang="en-US" sz="1300" kern="1200" dirty="0"/>
        </a:p>
      </dsp:txBody>
      <dsp:txXfrm>
        <a:off x="299657" y="1524067"/>
        <a:ext cx="1833867" cy="1100320"/>
      </dsp:txXfrm>
    </dsp:sp>
    <dsp:sp modelId="{9805D033-8F00-4625-BCF8-283C25E6A5BB}">
      <dsp:nvSpPr>
        <dsp:cNvPr id="0" name=""/>
        <dsp:cNvSpPr/>
      </dsp:nvSpPr>
      <dsp:spPr>
        <a:xfrm>
          <a:off x="1216591" y="2622587"/>
          <a:ext cx="2255657" cy="391189"/>
        </a:xfrm>
        <a:custGeom>
          <a:avLst/>
          <a:gdLst/>
          <a:ahLst/>
          <a:cxnLst/>
          <a:rect l="0" t="0" r="0" b="0"/>
          <a:pathLst>
            <a:path>
              <a:moveTo>
                <a:pt x="2255657" y="0"/>
              </a:moveTo>
              <a:lnTo>
                <a:pt x="2255657" y="212694"/>
              </a:lnTo>
              <a:lnTo>
                <a:pt x="0" y="212694"/>
              </a:lnTo>
              <a:lnTo>
                <a:pt x="0" y="39118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4</a:t>
          </a:r>
        </a:p>
      </dsp:txBody>
      <dsp:txXfrm>
        <a:off x="2287051" y="2746083"/>
        <a:ext cx="114737" cy="144199"/>
      </dsp:txXfrm>
    </dsp:sp>
    <dsp:sp modelId="{1678625E-640F-4B6B-B282-1263ADE9EC32}">
      <dsp:nvSpPr>
        <dsp:cNvPr id="0" name=""/>
        <dsp:cNvSpPr/>
      </dsp:nvSpPr>
      <dsp:spPr>
        <a:xfrm>
          <a:off x="2555315" y="1524067"/>
          <a:ext cx="1833867" cy="110032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61" tIns="94325" rIns="89861" bIns="9432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 dirty="0"/>
            <a:t>Improve digital inclusion for older adults (</a:t>
          </a:r>
          <a:r>
            <a:rPr lang="en-GB" sz="1300" kern="1200" dirty="0"/>
            <a:t>Age UK, 2024)</a:t>
          </a:r>
          <a:endParaRPr lang="en-US" sz="1300" kern="1200" dirty="0"/>
        </a:p>
      </dsp:txBody>
      <dsp:txXfrm>
        <a:off x="2555315" y="1524067"/>
        <a:ext cx="1833867" cy="1100320"/>
      </dsp:txXfrm>
    </dsp:sp>
    <dsp:sp modelId="{7C6D4E0E-B222-4618-A312-B0338EEE1E1D}">
      <dsp:nvSpPr>
        <dsp:cNvPr id="0" name=""/>
        <dsp:cNvSpPr/>
      </dsp:nvSpPr>
      <dsp:spPr>
        <a:xfrm>
          <a:off x="299657" y="3046177"/>
          <a:ext cx="1833867" cy="110032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861" tIns="94325" rIns="89861" bIns="9432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baseline="0" dirty="0"/>
            <a:t>Strengthen integration between NHS and social care systems (</a:t>
          </a:r>
          <a:r>
            <a:rPr lang="en-US" sz="1300" kern="1200" dirty="0"/>
            <a:t>NHS Long Term Plan, 2019)</a:t>
          </a:r>
        </a:p>
      </dsp:txBody>
      <dsp:txXfrm>
        <a:off x="299657" y="3046177"/>
        <a:ext cx="1833867" cy="11003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DD2A2E-9597-4228-91EC-F3D4A038AFC2}">
      <dsp:nvSpPr>
        <dsp:cNvPr id="0" name=""/>
        <dsp:cNvSpPr/>
      </dsp:nvSpPr>
      <dsp:spPr>
        <a:xfrm>
          <a:off x="343915" y="1942"/>
          <a:ext cx="731285" cy="7312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438ADD-3A06-41BE-A585-6716A2F77852}">
      <dsp:nvSpPr>
        <dsp:cNvPr id="0" name=""/>
        <dsp:cNvSpPr/>
      </dsp:nvSpPr>
      <dsp:spPr>
        <a:xfrm>
          <a:off x="499763" y="157790"/>
          <a:ext cx="419589" cy="4195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EA0B24-DD03-474D-A2E7-BEC25E484A1A}">
      <dsp:nvSpPr>
        <dsp:cNvPr id="0" name=""/>
        <dsp:cNvSpPr/>
      </dsp:nvSpPr>
      <dsp:spPr>
        <a:xfrm>
          <a:off x="110143" y="961005"/>
          <a:ext cx="1198828" cy="47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/>
            <a:t>Financial limitations and severe pressures (</a:t>
          </a:r>
          <a:r>
            <a:rPr lang="en-GB" sz="1100" kern="1200" dirty="0"/>
            <a:t>Skills for Care, 2024)</a:t>
          </a:r>
          <a:endParaRPr lang="en-US" sz="1100" kern="1200" dirty="0"/>
        </a:p>
      </dsp:txBody>
      <dsp:txXfrm>
        <a:off x="110143" y="961005"/>
        <a:ext cx="1198828" cy="479531"/>
      </dsp:txXfrm>
    </dsp:sp>
    <dsp:sp modelId="{686D8EC4-9BBE-40E6-A9CF-D3666F120D70}">
      <dsp:nvSpPr>
        <dsp:cNvPr id="0" name=""/>
        <dsp:cNvSpPr/>
      </dsp:nvSpPr>
      <dsp:spPr>
        <a:xfrm>
          <a:off x="1752538" y="1942"/>
          <a:ext cx="731285" cy="7312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FD1416-260C-4B70-AE35-BC2DC22C43DA}">
      <dsp:nvSpPr>
        <dsp:cNvPr id="0" name=""/>
        <dsp:cNvSpPr/>
      </dsp:nvSpPr>
      <dsp:spPr>
        <a:xfrm>
          <a:off x="1908386" y="157790"/>
          <a:ext cx="419589" cy="4195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DB0A2D-9D3A-4FB7-94D4-B7DAADE6BBE6}">
      <dsp:nvSpPr>
        <dsp:cNvPr id="0" name=""/>
        <dsp:cNvSpPr/>
      </dsp:nvSpPr>
      <dsp:spPr>
        <a:xfrm>
          <a:off x="1518766" y="961005"/>
          <a:ext cx="1198828" cy="47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/>
            <a:t>Political reluctance to reform social care funding (</a:t>
          </a:r>
          <a:r>
            <a:rPr lang="en-GB" sz="1100" kern="1200" dirty="0"/>
            <a:t>DHSC, 2022)</a:t>
          </a:r>
          <a:r>
            <a:rPr lang="en-US" sz="1100" b="0" i="0" kern="1200" baseline="0" dirty="0"/>
            <a:t> </a:t>
          </a:r>
          <a:endParaRPr lang="en-US" sz="1100" kern="1200" dirty="0"/>
        </a:p>
      </dsp:txBody>
      <dsp:txXfrm>
        <a:off x="1518766" y="961005"/>
        <a:ext cx="1198828" cy="479531"/>
      </dsp:txXfrm>
    </dsp:sp>
    <dsp:sp modelId="{C2935FB3-26CA-4136-9C29-3A67A93E386D}">
      <dsp:nvSpPr>
        <dsp:cNvPr id="0" name=""/>
        <dsp:cNvSpPr/>
      </dsp:nvSpPr>
      <dsp:spPr>
        <a:xfrm>
          <a:off x="3161161" y="1942"/>
          <a:ext cx="731285" cy="7312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935B8C-5619-4106-9FE3-5834A1F3507B}">
      <dsp:nvSpPr>
        <dsp:cNvPr id="0" name=""/>
        <dsp:cNvSpPr/>
      </dsp:nvSpPr>
      <dsp:spPr>
        <a:xfrm>
          <a:off x="3317009" y="157790"/>
          <a:ext cx="419589" cy="4195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9141D0-1B1E-40AF-8F6D-C7D9FF0F014E}">
      <dsp:nvSpPr>
        <dsp:cNvPr id="0" name=""/>
        <dsp:cNvSpPr/>
      </dsp:nvSpPr>
      <dsp:spPr>
        <a:xfrm>
          <a:off x="2927389" y="961005"/>
          <a:ext cx="1198828" cy="47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/>
            <a:t>Workforce shortages and high turnover (</a:t>
          </a:r>
          <a:r>
            <a:rPr lang="en-GB" sz="1100" kern="1200" dirty="0"/>
            <a:t>Skills for Care, 2024)</a:t>
          </a:r>
          <a:r>
            <a:rPr lang="en-US" sz="1100" b="0" i="0" kern="1200" baseline="0" dirty="0"/>
            <a:t> </a:t>
          </a:r>
          <a:endParaRPr lang="en-US" sz="1100" kern="1200" dirty="0"/>
        </a:p>
      </dsp:txBody>
      <dsp:txXfrm>
        <a:off x="2927389" y="961005"/>
        <a:ext cx="1198828" cy="479531"/>
      </dsp:txXfrm>
    </dsp:sp>
    <dsp:sp modelId="{B02698A0-F132-402D-BAC6-0AAC6CC789BB}">
      <dsp:nvSpPr>
        <dsp:cNvPr id="0" name=""/>
        <dsp:cNvSpPr/>
      </dsp:nvSpPr>
      <dsp:spPr>
        <a:xfrm>
          <a:off x="4569784" y="1942"/>
          <a:ext cx="731285" cy="7312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81EB9C-7D7C-4EA3-BEE3-85CE5C866006}">
      <dsp:nvSpPr>
        <dsp:cNvPr id="0" name=""/>
        <dsp:cNvSpPr/>
      </dsp:nvSpPr>
      <dsp:spPr>
        <a:xfrm>
          <a:off x="4725632" y="157790"/>
          <a:ext cx="419589" cy="4195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65FCA1-4214-40A3-9995-1019DB638966}">
      <dsp:nvSpPr>
        <dsp:cNvPr id="0" name=""/>
        <dsp:cNvSpPr/>
      </dsp:nvSpPr>
      <dsp:spPr>
        <a:xfrm>
          <a:off x="4336013" y="961005"/>
          <a:ext cx="1198828" cy="47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/>
            <a:t>Resistance to digital transformation in care (</a:t>
          </a:r>
          <a:r>
            <a:rPr lang="en-GB" sz="1100" kern="1200" dirty="0"/>
            <a:t>Age UK, 2024)</a:t>
          </a:r>
          <a:r>
            <a:rPr lang="en-US" sz="1100" b="0" i="0" kern="1200" baseline="0" dirty="0"/>
            <a:t> </a:t>
          </a:r>
          <a:endParaRPr lang="en-US" sz="1100" kern="1200" dirty="0"/>
        </a:p>
      </dsp:txBody>
      <dsp:txXfrm>
        <a:off x="4336013" y="961005"/>
        <a:ext cx="1198828" cy="479531"/>
      </dsp:txXfrm>
    </dsp:sp>
    <dsp:sp modelId="{D4BFE371-7E41-46A4-B2AA-6A88EE6ABC30}">
      <dsp:nvSpPr>
        <dsp:cNvPr id="0" name=""/>
        <dsp:cNvSpPr/>
      </dsp:nvSpPr>
      <dsp:spPr>
        <a:xfrm>
          <a:off x="2456849" y="1740243"/>
          <a:ext cx="731285" cy="73128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70ECDA-C9F3-4315-85B0-7AD799AFCB14}">
      <dsp:nvSpPr>
        <dsp:cNvPr id="0" name=""/>
        <dsp:cNvSpPr/>
      </dsp:nvSpPr>
      <dsp:spPr>
        <a:xfrm>
          <a:off x="2612697" y="1896091"/>
          <a:ext cx="419589" cy="4195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A83631-54E2-4EF2-BB7A-271F476D4879}">
      <dsp:nvSpPr>
        <dsp:cNvPr id="0" name=""/>
        <dsp:cNvSpPr/>
      </dsp:nvSpPr>
      <dsp:spPr>
        <a:xfrm>
          <a:off x="2223078" y="2699306"/>
          <a:ext cx="1198828" cy="479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/>
            <a:t>Fragmented system between NHS and local authorities (</a:t>
          </a:r>
          <a:r>
            <a:rPr lang="en-GB" sz="1100" kern="1200" dirty="0"/>
            <a:t>DHSC, 2022)</a:t>
          </a:r>
          <a:r>
            <a:rPr lang="en-US" sz="1100" b="0" i="0" kern="1200" baseline="0" dirty="0"/>
            <a:t>  </a:t>
          </a:r>
          <a:endParaRPr lang="en-US" sz="1100" kern="1200" dirty="0"/>
        </a:p>
      </dsp:txBody>
      <dsp:txXfrm>
        <a:off x="2223078" y="2699306"/>
        <a:ext cx="1198828" cy="47953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6C5655-578D-447E-B070-35B842D55783}">
      <dsp:nvSpPr>
        <dsp:cNvPr id="0" name=""/>
        <dsp:cNvSpPr/>
      </dsp:nvSpPr>
      <dsp:spPr>
        <a:xfrm>
          <a:off x="0" y="0"/>
          <a:ext cx="8097012" cy="7832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Ageing population is increasing demand for care services (</a:t>
          </a:r>
          <a:r>
            <a:rPr lang="en-GB" sz="2000" kern="1200" dirty="0"/>
            <a:t>ONS, 2018)</a:t>
          </a:r>
          <a:endParaRPr lang="en-US" sz="2000" kern="1200" dirty="0"/>
        </a:p>
      </dsp:txBody>
      <dsp:txXfrm>
        <a:off x="22940" y="22940"/>
        <a:ext cx="7160195" cy="737361"/>
      </dsp:txXfrm>
    </dsp:sp>
    <dsp:sp modelId="{2E222E7A-86A1-4391-AC59-16FF7A0F3A59}">
      <dsp:nvSpPr>
        <dsp:cNvPr id="0" name=""/>
        <dsp:cNvSpPr/>
      </dsp:nvSpPr>
      <dsp:spPr>
        <a:xfrm>
          <a:off x="604647" y="892024"/>
          <a:ext cx="8097012" cy="78324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Independence and wellbeing are central policy goals (</a:t>
          </a:r>
          <a:r>
            <a:rPr lang="en-US" sz="2000" kern="1200" dirty="0"/>
            <a:t>Department of Health and Social Care, 2022)</a:t>
          </a:r>
          <a:r>
            <a:rPr lang="en-US" sz="2000" b="0" i="0" kern="1200" baseline="0" dirty="0"/>
            <a:t> </a:t>
          </a:r>
          <a:endParaRPr lang="en-US" sz="2000" kern="1200" dirty="0"/>
        </a:p>
      </dsp:txBody>
      <dsp:txXfrm>
        <a:off x="627587" y="914964"/>
        <a:ext cx="6937378" cy="737361"/>
      </dsp:txXfrm>
    </dsp:sp>
    <dsp:sp modelId="{541C7722-01C0-45D5-B841-7815733F9718}">
      <dsp:nvSpPr>
        <dsp:cNvPr id="0" name=""/>
        <dsp:cNvSpPr/>
      </dsp:nvSpPr>
      <dsp:spPr>
        <a:xfrm>
          <a:off x="1209293" y="1784048"/>
          <a:ext cx="8097012" cy="78324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UK system is strong in policy but weaker in delivery  (CQC, 2025)</a:t>
          </a:r>
          <a:endParaRPr lang="en-US" sz="2000" kern="1200" dirty="0"/>
        </a:p>
      </dsp:txBody>
      <dsp:txXfrm>
        <a:off x="1232233" y="1806988"/>
        <a:ext cx="6937378" cy="737361"/>
      </dsp:txXfrm>
    </dsp:sp>
    <dsp:sp modelId="{4A0FBDAF-DD46-4075-A727-5131BD8ED610}">
      <dsp:nvSpPr>
        <dsp:cNvPr id="0" name=""/>
        <dsp:cNvSpPr/>
      </dsp:nvSpPr>
      <dsp:spPr>
        <a:xfrm>
          <a:off x="1813940" y="2676073"/>
          <a:ext cx="8097012" cy="78324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Structural reform and investment are required for sustainability (</a:t>
          </a:r>
          <a:r>
            <a:rPr lang="en-US" sz="2000" kern="1200" dirty="0"/>
            <a:t>Department of Health and Social Care, 2022)</a:t>
          </a:r>
          <a:r>
            <a:rPr lang="en-US" sz="2000" b="0" i="0" kern="1200" baseline="0" dirty="0"/>
            <a:t> </a:t>
          </a:r>
          <a:endParaRPr lang="en-US" sz="2000" kern="1200" dirty="0"/>
        </a:p>
      </dsp:txBody>
      <dsp:txXfrm>
        <a:off x="1836880" y="2699013"/>
        <a:ext cx="6937378" cy="737361"/>
      </dsp:txXfrm>
    </dsp:sp>
    <dsp:sp modelId="{561AEAD9-C5B8-4499-B2D7-69B229B3E2B1}">
      <dsp:nvSpPr>
        <dsp:cNvPr id="0" name=""/>
        <dsp:cNvSpPr/>
      </dsp:nvSpPr>
      <dsp:spPr>
        <a:xfrm>
          <a:off x="2418587" y="3568097"/>
          <a:ext cx="8097012" cy="78324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Integrated care is essential for improving outcomes (</a:t>
          </a:r>
          <a:r>
            <a:rPr lang="en-US" sz="2000" kern="1200" dirty="0"/>
            <a:t>NHS Long Term Plan, 2019)</a:t>
          </a:r>
          <a:r>
            <a:rPr lang="en-US" sz="2000" b="0" i="0" kern="1200" baseline="0" dirty="0"/>
            <a:t> </a:t>
          </a:r>
          <a:endParaRPr lang="en-US" sz="2000" kern="1200" dirty="0"/>
        </a:p>
      </dsp:txBody>
      <dsp:txXfrm>
        <a:off x="2441527" y="3591037"/>
        <a:ext cx="6937378" cy="737361"/>
      </dsp:txXfrm>
    </dsp:sp>
    <dsp:sp modelId="{1EE2CC80-27C4-4241-AEF4-F4EF24DDB00F}">
      <dsp:nvSpPr>
        <dsp:cNvPr id="0" name=""/>
        <dsp:cNvSpPr/>
      </dsp:nvSpPr>
      <dsp:spPr>
        <a:xfrm>
          <a:off x="7587905" y="572201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02454" y="572201"/>
        <a:ext cx="280008" cy="383102"/>
      </dsp:txXfrm>
    </dsp:sp>
    <dsp:sp modelId="{694CA32A-3428-4382-ABCE-5FF33B86C875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07101" y="1464225"/>
        <a:ext cx="280008" cy="383102"/>
      </dsp:txXfrm>
    </dsp:sp>
    <dsp:sp modelId="{149FF1E7-A8A6-4033-B560-893C52AAF523}">
      <dsp:nvSpPr>
        <dsp:cNvPr id="0" name=""/>
        <dsp:cNvSpPr/>
      </dsp:nvSpPr>
      <dsp:spPr>
        <a:xfrm>
          <a:off x="8797199" y="2343196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11748" y="2343196"/>
        <a:ext cx="280008" cy="383102"/>
      </dsp:txXfrm>
    </dsp:sp>
    <dsp:sp modelId="{214CE03F-4116-4E8F-84DB-357FC909A3ED}">
      <dsp:nvSpPr>
        <dsp:cNvPr id="0" name=""/>
        <dsp:cNvSpPr/>
      </dsp:nvSpPr>
      <dsp:spPr>
        <a:xfrm>
          <a:off x="9401846" y="3243923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516395" y="3243923"/>
        <a:ext cx="280008" cy="383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C1A0A2-294C-4E28-8734-0860C39C4568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8F2F2D-F2AE-4308-B46B-5B64264E80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744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F2F2D-F2AE-4308-B46B-5B64264E801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1952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F2F2D-F2AE-4308-B46B-5B64264E801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2888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F2F2D-F2AE-4308-B46B-5B64264E801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5037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F2F2D-F2AE-4308-B46B-5B64264E801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3903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F2F2D-F2AE-4308-B46B-5B64264E801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8812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F2F2D-F2AE-4308-B46B-5B64264E801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6298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8F2F2D-F2AE-4308-B46B-5B64264E801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9014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8F62D-C881-EB0E-67F9-D564269227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C5D271-3769-8A55-1BCE-778919ABAC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6" indent="0" algn="ctr">
              <a:buNone/>
              <a:defRPr sz="2000"/>
            </a:lvl2pPr>
            <a:lvl3pPr marL="914411" indent="0" algn="ctr">
              <a:buNone/>
              <a:defRPr sz="1801"/>
            </a:lvl3pPr>
            <a:lvl4pPr marL="1371617" indent="0" algn="ctr">
              <a:buNone/>
              <a:defRPr sz="1600"/>
            </a:lvl4pPr>
            <a:lvl5pPr marL="1828823" indent="0" algn="ctr">
              <a:buNone/>
              <a:defRPr sz="1600"/>
            </a:lvl5pPr>
            <a:lvl6pPr marL="2286029" indent="0" algn="ctr">
              <a:buNone/>
              <a:defRPr sz="1600"/>
            </a:lvl6pPr>
            <a:lvl7pPr marL="2743234" indent="0" algn="ctr">
              <a:buNone/>
              <a:defRPr sz="1600"/>
            </a:lvl7pPr>
            <a:lvl8pPr marL="3200440" indent="0" algn="ctr">
              <a:buNone/>
              <a:defRPr sz="1600"/>
            </a:lvl8pPr>
            <a:lvl9pPr marL="3657646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034D72-03B1-5B6B-B5DC-5AEFBBA55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CB06E5-6644-31A2-CBD8-3F9853547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ACF2E3-37C6-3A98-EFD4-308EC9176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073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53DC8-9CE0-5904-48EB-A8CA14648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C1735-B9ED-945A-A964-FAF44C4F0A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AA85B2-84E8-984B-A333-84ABC6D02D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5464A6-9F2D-C276-47B1-285B742C6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AD2458-0DCD-8998-3193-B20EF08B8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23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BEE9D-EBE2-4555-BFB5-2CE6BFC0F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2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11D4B1-0D85-3F37-54D2-FCEAB3024E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2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6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11" indent="0">
              <a:buNone/>
              <a:defRPr sz="1801">
                <a:solidFill>
                  <a:schemeClr val="tx1">
                    <a:tint val="82000"/>
                  </a:schemeClr>
                </a:solidFill>
              </a:defRPr>
            </a:lvl3pPr>
            <a:lvl4pPr marL="1371617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23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29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34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4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46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7C1F1-7747-C46B-DC7B-0E2CF3664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DB7C59-0D89-82F8-755E-697ED78BA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FCAA90-2567-0CDF-1452-E813D7279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80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75B32-7BB8-C17D-A4E1-FB378B54E0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20242-DD01-35A6-F95A-6DFCA4CCFE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62C1EE-D42D-0142-5042-C54FB34938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1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85D059-9250-C04E-4060-22507939A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B8CDD-30A2-C80C-914C-7A2B8B57FF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6FF49D-8091-02CA-3D64-BBA3D385C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2542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819BA-E689-B669-A3A9-344D7C11A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573411-C8A8-5893-E44A-C6F5FC99B8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6" indent="0">
              <a:buNone/>
              <a:defRPr sz="2000" b="1"/>
            </a:lvl2pPr>
            <a:lvl3pPr marL="914411" indent="0">
              <a:buNone/>
              <a:defRPr sz="1801" b="1"/>
            </a:lvl3pPr>
            <a:lvl4pPr marL="1371617" indent="0">
              <a:buNone/>
              <a:defRPr sz="1600" b="1"/>
            </a:lvl4pPr>
            <a:lvl5pPr marL="1828823" indent="0">
              <a:buNone/>
              <a:defRPr sz="1600" b="1"/>
            </a:lvl5pPr>
            <a:lvl6pPr marL="2286029" indent="0">
              <a:buNone/>
              <a:defRPr sz="1600" b="1"/>
            </a:lvl6pPr>
            <a:lvl7pPr marL="2743234" indent="0">
              <a:buNone/>
              <a:defRPr sz="1600" b="1"/>
            </a:lvl7pPr>
            <a:lvl8pPr marL="3200440" indent="0">
              <a:buNone/>
              <a:defRPr sz="1600" b="1"/>
            </a:lvl8pPr>
            <a:lvl9pPr marL="3657646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EA28EA-5B6A-695A-F76D-814569B786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6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F47ED7-97F4-7DDE-F4A2-30D982152C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2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6" indent="0">
              <a:buNone/>
              <a:defRPr sz="2000" b="1"/>
            </a:lvl2pPr>
            <a:lvl3pPr marL="914411" indent="0">
              <a:buNone/>
              <a:defRPr sz="1801" b="1"/>
            </a:lvl3pPr>
            <a:lvl4pPr marL="1371617" indent="0">
              <a:buNone/>
              <a:defRPr sz="1600" b="1"/>
            </a:lvl4pPr>
            <a:lvl5pPr marL="1828823" indent="0">
              <a:buNone/>
              <a:defRPr sz="1600" b="1"/>
            </a:lvl5pPr>
            <a:lvl6pPr marL="2286029" indent="0">
              <a:buNone/>
              <a:defRPr sz="1600" b="1"/>
            </a:lvl6pPr>
            <a:lvl7pPr marL="2743234" indent="0">
              <a:buNone/>
              <a:defRPr sz="1600" b="1"/>
            </a:lvl7pPr>
            <a:lvl8pPr marL="3200440" indent="0">
              <a:buNone/>
              <a:defRPr sz="1600" b="1"/>
            </a:lvl8pPr>
            <a:lvl9pPr marL="3657646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4A3864-80BC-ACF1-33A1-102E05053D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2" y="2505076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8DF4C0-38A9-E00C-6A9D-7A1C2B495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000B7F-FF5D-A4D5-E62E-DB4872084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BE4E13-41E0-939A-CEDE-1DE0E29DB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044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5EF4D-B3A0-C796-1E88-9B1352ED6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3006B05-743A-5B5E-0254-23266D84D0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9AB1F2-84C3-8568-BEC8-0E6A718D5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6A5D0B-DE5B-7DF0-B99C-890B450D8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58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F6C832-AF7B-A405-814F-63A09DCA6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788658-B9B8-CF0E-8F42-E706ABB12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BC580F-FADC-11D4-C8BA-59F7DA08F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214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D6284-6F72-9A2B-8176-445E4ABC2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A885A-BF2A-CB14-8E38-B56C77222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1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FAC1A0-ED56-1B8E-6405-F92AF71CA5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6" indent="0">
              <a:buNone/>
              <a:defRPr sz="1401"/>
            </a:lvl2pPr>
            <a:lvl3pPr marL="914411" indent="0">
              <a:buNone/>
              <a:defRPr sz="1200"/>
            </a:lvl3pPr>
            <a:lvl4pPr marL="1371617" indent="0">
              <a:buNone/>
              <a:defRPr sz="1001"/>
            </a:lvl4pPr>
            <a:lvl5pPr marL="1828823" indent="0">
              <a:buNone/>
              <a:defRPr sz="1001"/>
            </a:lvl5pPr>
            <a:lvl6pPr marL="2286029" indent="0">
              <a:buNone/>
              <a:defRPr sz="1001"/>
            </a:lvl6pPr>
            <a:lvl7pPr marL="2743234" indent="0">
              <a:buNone/>
              <a:defRPr sz="1001"/>
            </a:lvl7pPr>
            <a:lvl8pPr marL="3200440" indent="0">
              <a:buNone/>
              <a:defRPr sz="1001"/>
            </a:lvl8pPr>
            <a:lvl9pPr marL="3657646" indent="0">
              <a:buNone/>
              <a:defRPr sz="100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955820-81D5-4534-CC13-EB2D92E0E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754264-68C3-D1B8-959B-ED5CB1DE6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84F36-C4D9-85E7-B46E-C1BC94C9C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059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E4C02-3868-5DE5-A4B7-8F72B7466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A7489C-4D59-64C7-3174-BB47F26ECB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1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6" indent="0">
              <a:buNone/>
              <a:defRPr sz="2800"/>
            </a:lvl2pPr>
            <a:lvl3pPr marL="914411" indent="0">
              <a:buNone/>
              <a:defRPr sz="2400"/>
            </a:lvl3pPr>
            <a:lvl4pPr marL="1371617" indent="0">
              <a:buNone/>
              <a:defRPr sz="2000"/>
            </a:lvl4pPr>
            <a:lvl5pPr marL="1828823" indent="0">
              <a:buNone/>
              <a:defRPr sz="2000"/>
            </a:lvl5pPr>
            <a:lvl6pPr marL="2286029" indent="0">
              <a:buNone/>
              <a:defRPr sz="2000"/>
            </a:lvl6pPr>
            <a:lvl7pPr marL="2743234" indent="0">
              <a:buNone/>
              <a:defRPr sz="2000"/>
            </a:lvl7pPr>
            <a:lvl8pPr marL="3200440" indent="0">
              <a:buNone/>
              <a:defRPr sz="2000"/>
            </a:lvl8pPr>
            <a:lvl9pPr marL="3657646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989A3D-0277-6B4D-BFC5-493DD2354B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6" indent="0">
              <a:buNone/>
              <a:defRPr sz="1401"/>
            </a:lvl2pPr>
            <a:lvl3pPr marL="914411" indent="0">
              <a:buNone/>
              <a:defRPr sz="1200"/>
            </a:lvl3pPr>
            <a:lvl4pPr marL="1371617" indent="0">
              <a:buNone/>
              <a:defRPr sz="1001"/>
            </a:lvl4pPr>
            <a:lvl5pPr marL="1828823" indent="0">
              <a:buNone/>
              <a:defRPr sz="1001"/>
            </a:lvl5pPr>
            <a:lvl6pPr marL="2286029" indent="0">
              <a:buNone/>
              <a:defRPr sz="1001"/>
            </a:lvl6pPr>
            <a:lvl7pPr marL="2743234" indent="0">
              <a:buNone/>
              <a:defRPr sz="1001"/>
            </a:lvl7pPr>
            <a:lvl8pPr marL="3200440" indent="0">
              <a:buNone/>
              <a:defRPr sz="1001"/>
            </a:lvl8pPr>
            <a:lvl9pPr marL="3657646" indent="0">
              <a:buNone/>
              <a:defRPr sz="100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48FA0F-7C9C-4C29-26D5-24E68CA3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F44534-33E0-0BA4-A505-4005617B0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BDECBF-4009-8A1A-517E-A4E0DD50A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937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434BA-FC04-7EF3-8448-3922ECB3CF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171A0B-6339-94AF-7EC6-5244855D20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546D95-1509-BBD7-697D-729E49285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3E0D6E-7280-510A-68BB-BBCACA0FE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7D58F-F3E3-48AE-E9F1-F41A5EE62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118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48733C-5C20-4E61-3A09-4B0A8863172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899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6B491A-13B6-0F74-6028-79D4D6AEB8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77949D-9171-C412-CACB-0DC730643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ADF0DD-C3B8-CA3D-884B-64E71AB1E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936FD1-BF81-8BA9-5C1C-466E2FC48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707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A0097D-EB56-23F6-C6E6-2CF144B49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2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65ED7C-3B51-7B38-565C-615D092BB3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2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1A38B6-1B63-C98B-E055-B00DF4AC8A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1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6E6353-839E-4D83-A2A5-87E653E35D50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756A3E-BD35-521F-0E43-9D37509A5A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2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A3DC10-BCE8-15FE-0050-451C17134C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1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814544-B8A9-45E0-9CED-89AACE7310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427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11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4" indent="-228604" algn="l" defTabSz="914411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9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15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21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27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32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38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44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49" indent="-228604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6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11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17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23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29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34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40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46" algn="l" defTabSz="91441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Data" Target="../diagrams/data1.xml"/><Relationship Id="rId11" Type="http://schemas.openxmlformats.org/officeDocument/2006/relationships/image" Target="../media/image3.png"/><Relationship Id="rId5" Type="http://schemas.openxmlformats.org/officeDocument/2006/relationships/image" Target="../media/image4.png"/><Relationship Id="rId10" Type="http://schemas.microsoft.com/office/2007/relationships/diagramDrawing" Target="../diagrams/drawing1.xml"/><Relationship Id="rId4" Type="http://schemas.openxmlformats.org/officeDocument/2006/relationships/notesSlide" Target="../notesSlides/notesSlide2.xml"/><Relationship Id="rId9" Type="http://schemas.openxmlformats.org/officeDocument/2006/relationships/diagramColors" Target="../diagrams/colors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Data" Target="../diagrams/data2.xml"/><Relationship Id="rId11" Type="http://schemas.openxmlformats.org/officeDocument/2006/relationships/image" Target="../media/image3.png"/><Relationship Id="rId5" Type="http://schemas.openxmlformats.org/officeDocument/2006/relationships/image" Target="../media/image6.jpeg"/><Relationship Id="rId10" Type="http://schemas.microsoft.com/office/2007/relationships/diagramDrawing" Target="../diagrams/drawing2.xml"/><Relationship Id="rId4" Type="http://schemas.openxmlformats.org/officeDocument/2006/relationships/notesSlide" Target="../notesSlides/notesSlide3.xml"/><Relationship Id="rId9" Type="http://schemas.openxmlformats.org/officeDocument/2006/relationships/diagramColors" Target="../diagrams/colors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3.png"/><Relationship Id="rId4" Type="http://schemas.openxmlformats.org/officeDocument/2006/relationships/image" Target="../media/image14.jpeg"/><Relationship Id="rId9" Type="http://schemas.microsoft.com/office/2007/relationships/diagramDrawing" Target="../diagrams/drawing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jpe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4.jpe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.pn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3.png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13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12" Type="http://schemas.openxmlformats.org/officeDocument/2006/relationships/diagramQuickStyle" Target="../diagrams/quickStyle5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Layout" Target="../diagrams/layout4.xml"/><Relationship Id="rId11" Type="http://schemas.openxmlformats.org/officeDocument/2006/relationships/diagramLayout" Target="../diagrams/layout5.xml"/><Relationship Id="rId5" Type="http://schemas.openxmlformats.org/officeDocument/2006/relationships/diagramData" Target="../diagrams/data4.xml"/><Relationship Id="rId15" Type="http://schemas.openxmlformats.org/officeDocument/2006/relationships/image" Target="../media/image3.png"/><Relationship Id="rId10" Type="http://schemas.openxmlformats.org/officeDocument/2006/relationships/diagramData" Target="../diagrams/data5.xml"/><Relationship Id="rId4" Type="http://schemas.openxmlformats.org/officeDocument/2006/relationships/image" Target="../media/image30.jpeg"/><Relationship Id="rId9" Type="http://schemas.microsoft.com/office/2007/relationships/diagramDrawing" Target="../diagrams/drawing4.xml"/><Relationship Id="rId14" Type="http://schemas.microsoft.com/office/2007/relationships/diagramDrawing" Target="../diagrams/drawing5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3.png"/><Relationship Id="rId4" Type="http://schemas.openxmlformats.org/officeDocument/2006/relationships/image" Target="../media/image36.jpeg"/><Relationship Id="rId9" Type="http://schemas.microsoft.com/office/2007/relationships/diagramDrawing" Target="../diagrams/drawing6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14/23/contents" TargetMode="External"/><Relationship Id="rId13" Type="http://schemas.openxmlformats.org/officeDocument/2006/relationships/hyperlink" Target="https://doi.org/10.1186/s12877-024-05650-6" TargetMode="External"/><Relationship Id="rId18" Type="http://schemas.openxmlformats.org/officeDocument/2006/relationships/hyperlink" Target="https://doi.org/10.1186/s12877-022-03503-8" TargetMode="External"/><Relationship Id="rId3" Type="http://schemas.openxmlformats.org/officeDocument/2006/relationships/hyperlink" Target="https://www.ageuk.org.uk/siteassets/documents/reports-and-publications/reports-and-briefings/active-communities/internet-use-statistics-june-2024.pdf" TargetMode="External"/><Relationship Id="rId7" Type="http://schemas.openxmlformats.org/officeDocument/2006/relationships/hyperlink" Target="https://doi.org/10.1093/geronb/gbr146" TargetMode="External"/><Relationship Id="rId12" Type="http://schemas.openxmlformats.org/officeDocument/2006/relationships/hyperlink" Target="https://www.gov.uk/government/publications/people-at-the-heart-of-care-adult-social-care-reform-white-paper/people-at-the-heart-of-care-adult-social-care-reform" TargetMode="External"/><Relationship Id="rId17" Type="http://schemas.openxmlformats.org/officeDocument/2006/relationships/hyperlink" Target="https://www.ebsco.com/research-starters/sociology/activity-theory-aging" TargetMode="External"/><Relationship Id="rId2" Type="http://schemas.openxmlformats.org/officeDocument/2006/relationships/hyperlink" Target="https://www.ageuk.org.uk/southcumbria/our-services/ongoing-social-events-activities-d730e362-2c24-f011-9d48-6045bd952611/" TargetMode="External"/><Relationship Id="rId16" Type="http://schemas.openxmlformats.org/officeDocument/2006/relationships/hyperlink" Target="https://doi.org/10.1111/hsc.12921" TargetMode="External"/><Relationship Id="rId20" Type="http://schemas.openxmlformats.org/officeDocument/2006/relationships/hyperlink" Target="https://doi.org/10.1177/096973302094811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7/S0144686X16000325" TargetMode="External"/><Relationship Id="rId11" Type="http://schemas.openxmlformats.org/officeDocument/2006/relationships/hyperlink" Target="https://www.caremark.co.uk/news/dosette-box/" TargetMode="External"/><Relationship Id="rId5" Type="http://schemas.openxmlformats.org/officeDocument/2006/relationships/hyperlink" Target="https://kordamentha.com/knowledge-hub/unlocking-value-in-the-australian-healthcare-system-moving-from-recognised-problems-to-practical-action/" TargetMode="External"/><Relationship Id="rId15" Type="http://schemas.openxmlformats.org/officeDocument/2006/relationships/hyperlink" Target="https://www.gov.uk/guidance/equality-act-2010-guidance" TargetMode="External"/><Relationship Id="rId10" Type="http://schemas.openxmlformats.org/officeDocument/2006/relationships/hyperlink" Target="https://assets.publishing.service.gov.uk/media/68fa3b4fe200d653d8b63735/care-quality-commission-state-of-health-care-and-adult-social-care-England-2024-2025.pdf" TargetMode="External"/><Relationship Id="rId19" Type="http://schemas.openxmlformats.org/officeDocument/2006/relationships/hyperlink" Target="https://wastelessfuture.com/news/has-human-lifespan-hit-its-natural-limit/" TargetMode="External"/><Relationship Id="rId4" Type="http://schemas.openxmlformats.org/officeDocument/2006/relationships/hyperlink" Target="https://www.ageuk.org.uk/siteassets/documents/annual-reports-and-reviews/age-uk-annual-report-2425.pdf" TargetMode="External"/><Relationship Id="rId9" Type="http://schemas.openxmlformats.org/officeDocument/2006/relationships/hyperlink" Target="https://www.cqc.org.uk/sites/default/files/20211021_stateofcare2021_print.pdf" TargetMode="External"/><Relationship Id="rId14" Type="http://schemas.openxmlformats.org/officeDocument/2006/relationships/hyperlink" Target="https://fullfact.org/health/ageing-population-and-e/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12144-023-04538-9" TargetMode="External"/><Relationship Id="rId13" Type="http://schemas.openxmlformats.org/officeDocument/2006/relationships/hyperlink" Target="https://www.skillsforcare.org.uk/Adult-Social-Care-Workforce-Data/workforceintelligence/resources/Reports/National/The-size-and-structure-of-the-adult-social-care-sector-and-workforce-in-England-2025.pdf" TargetMode="External"/><Relationship Id="rId18" Type="http://schemas.openxmlformats.org/officeDocument/2006/relationships/hyperlink" Target="https://www.who.int/news-room/fact-sheets/detail/ageing-and-health" TargetMode="External"/><Relationship Id="rId3" Type="http://schemas.openxmlformats.org/officeDocument/2006/relationships/hyperlink" Target="https://www.nice.org.uk/guidance/qs123/chapter/quality-statement-4-length-of-home-care-visits" TargetMode="External"/><Relationship Id="rId7" Type="http://schemas.openxmlformats.org/officeDocument/2006/relationships/hyperlink" Target="https://www.premiercommunity.co.uk/guide/what-is-domiciliary-care-a-comprehensive-guide/" TargetMode="External"/><Relationship Id="rId12" Type="http://schemas.openxmlformats.org/officeDocument/2006/relationships/hyperlink" Target="https://doi.org/10.1016/B978-0-12-818697-8.00016-9" TargetMode="External"/><Relationship Id="rId17" Type="http://schemas.openxmlformats.org/officeDocument/2006/relationships/hyperlink" Target="https://www.ebsco.com/research-starters/social-sciences-and-humanities/growing-old-psychological-aging" TargetMode="External"/><Relationship Id="rId2" Type="http://schemas.openxmlformats.org/officeDocument/2006/relationships/hyperlink" Target="https://webarchive.nationalarchives.gov.uk/ukgwa/20230418155402/https:/www.longtermplan.nhs.uk/publication/nhs-long-term-plan/" TargetMode="External"/><Relationship Id="rId16" Type="http://schemas.openxmlformats.org/officeDocument/2006/relationships/hyperlink" Target="https://lordslibrary.parliament.uk/declining-birth-rates-and-population-ageing-impact-and-government-response/#heading-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ecareforum.co.uk/briefing/safe-havens-for-seniors-the-15-benefits-of-residential-care-homes/" TargetMode="External"/><Relationship Id="rId11" Type="http://schemas.openxmlformats.org/officeDocument/2006/relationships/hyperlink" Target="https://qatar-weill.cornell.edu/institute-for-population-health/stay-safe-stay-healthy-newsletters/issue/healthy-ageing" TargetMode="External"/><Relationship Id="rId5" Type="http://schemas.openxmlformats.org/officeDocument/2006/relationships/hyperlink" Target="https://doi.org/10.1017/S1041610220002926" TargetMode="External"/><Relationship Id="rId15" Type="http://schemas.openxmlformats.org/officeDocument/2006/relationships/hyperlink" Target="https://doi.org/10.1136/bmjopen-2026-117555" TargetMode="External"/><Relationship Id="rId10" Type="http://schemas.openxmlformats.org/officeDocument/2006/relationships/hyperlink" Target="https://doi.org/10.1111/bjc.12416" TargetMode="External"/><Relationship Id="rId4" Type="http://schemas.openxmlformats.org/officeDocument/2006/relationships/hyperlink" Target="https://www.simplypsychology.org/disengagement-theory.html" TargetMode="External"/><Relationship Id="rId9" Type="http://schemas.openxmlformats.org/officeDocument/2006/relationships/hyperlink" Target="https://addwill.eu/en/amendment-of-the-law-to-provide-capacity-support-measures/" TargetMode="External"/><Relationship Id="rId14" Type="http://schemas.openxmlformats.org/officeDocument/2006/relationships/hyperlink" Target="https://www.housinglin.org.uk/_assets/Resources/Housing/HAA/HAAllianceTopic_Statements_Economic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C03E3C0-E3CB-1F5E-33EE-44AAF67DDD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9" y="640082"/>
            <a:ext cx="3734014" cy="3566160"/>
          </a:xfrm>
        </p:spPr>
        <p:txBody>
          <a:bodyPr vert="horz" lIns="91440" tIns="45721" rIns="91440" bIns="45721" rtlCol="0" anchor="b">
            <a:normAutofit/>
          </a:bodyPr>
          <a:lstStyle/>
          <a:p>
            <a:pPr algn="l"/>
            <a:r>
              <a:rPr lang="en-US" sz="5001" dirty="0"/>
              <a:t>Evaluating the care and support needs of older people 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A0E6358C-F889-9996-54DE-BCED5E50D4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41" y="4636008"/>
            <a:ext cx="3734014" cy="1572768"/>
          </a:xfrm>
        </p:spPr>
        <p:txBody>
          <a:bodyPr vert="horz" lIns="91440" tIns="45721" rIns="91440" bIns="45721" rtlCol="0">
            <a:normAutofit/>
          </a:bodyPr>
          <a:lstStyle/>
          <a:p>
            <a:pPr indent="-228604" algn="l">
              <a:buFont typeface="Arial" panose="020B0604020202020204" pitchFamily="34" charset="0"/>
              <a:buChar char="•"/>
            </a:pPr>
            <a:r>
              <a:rPr lang="en-US" sz="1500"/>
              <a:t>Moduel: Empowering the older person </a:t>
            </a:r>
          </a:p>
          <a:p>
            <a:pPr indent="-228604" algn="l">
              <a:buFont typeface="Arial" panose="020B0604020202020204" pitchFamily="34" charset="0"/>
              <a:buChar char="•"/>
            </a:pPr>
            <a:r>
              <a:rPr lang="en-US" sz="1500"/>
              <a:t>Name: Halima Bibi </a:t>
            </a:r>
          </a:p>
          <a:p>
            <a:pPr indent="-228604" algn="l">
              <a:buFont typeface="Arial" panose="020B0604020202020204" pitchFamily="34" charset="0"/>
              <a:buChar char="•"/>
            </a:pPr>
            <a:r>
              <a:rPr lang="en-US" sz="1500"/>
              <a:t>Student Number: 2320004</a:t>
            </a:r>
          </a:p>
          <a:p>
            <a:pPr indent="-228604" algn="l">
              <a:buFont typeface="Arial" panose="020B0604020202020204" pitchFamily="34" charset="0"/>
              <a:buChar char="•"/>
            </a:pPr>
            <a:r>
              <a:rPr lang="en-US" sz="1500"/>
              <a:t>Lecturer: Robert Narwoski </a:t>
            </a:r>
          </a:p>
        </p:txBody>
      </p:sp>
      <p:sp>
        <p:nvSpPr>
          <p:cNvPr id="34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8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55C540F-2CEF-0AC9-70B3-D8FE57DC1C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15" r="19165"/>
          <a:stretch>
            <a:fillRect/>
          </a:stretch>
        </p:blipFill>
        <p:spPr>
          <a:xfrm>
            <a:off x="5311704" y="11"/>
            <a:ext cx="6878775" cy="6857989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327048B-7D1F-C8EF-3F58-BC843A309AC3}"/>
              </a:ext>
            </a:extLst>
          </p:cNvPr>
          <p:cNvSpPr txBox="1"/>
          <p:nvPr/>
        </p:nvSpPr>
        <p:spPr>
          <a:xfrm>
            <a:off x="9125787" y="6488668"/>
            <a:ext cx="157724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600" dirty="0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(Age UK, n.d.). </a:t>
            </a:r>
            <a:endParaRPr lang="en-GB" sz="1600" dirty="0">
              <a:solidFill>
                <a:schemeClr val="bg1"/>
              </a:solidFill>
              <a:highlight>
                <a:srgbClr val="000000"/>
              </a:highlight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92757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649"/>
    </mc:Choice>
    <mc:Fallback>
      <p:transition spd="slow" advTm="106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8" grpId="0"/>
      <p:bldP spid="9" grpId="0" build="p"/>
      <p:bldP spid="34" grpId="0" animBg="1"/>
      <p:bldP spid="1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1"/>
            <a:ext cx="12191998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id="{9A5BE164-E312-F516-84F6-7BFA58C95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2"/>
            <a:ext cx="10066123" cy="1298448"/>
          </a:xfrm>
        </p:spPr>
        <p:txBody>
          <a:bodyPr vert="horz" lIns="91440" tIns="45721" rIns="91440" bIns="45721" rtlCol="0" anchor="b">
            <a:normAutofit/>
          </a:bodyPr>
          <a:lstStyle/>
          <a:p>
            <a:r>
              <a:rPr lang="en-US" sz="4800" b="1" dirty="0"/>
              <a:t>Introduction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203081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0D07025-71A7-48B4-379A-9F4FB8FFD777}"/>
              </a:ext>
            </a:extLst>
          </p:cNvPr>
          <p:cNvSpPr txBox="1"/>
          <p:nvPr/>
        </p:nvSpPr>
        <p:spPr>
          <a:xfrm>
            <a:off x="793661" y="2599509"/>
            <a:ext cx="5920016" cy="3639451"/>
          </a:xfrm>
          <a:prstGeom prst="rect">
            <a:avLst/>
          </a:prstGeom>
        </p:spPr>
        <p:txBody>
          <a:bodyPr vert="horz" lIns="91440" tIns="45721" rIns="91440" bIns="45721" rtlCol="0" anchor="ctr">
            <a:normAutofit fontScale="92500" lnSpcReduction="20000"/>
          </a:bodyPr>
          <a:lstStyle/>
          <a:p>
            <a:pPr marL="285753" indent="-285753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1" dirty="0">
                <a:latin typeface="Arial" panose="020B0604020202020204" pitchFamily="34" charset="0"/>
              </a:rPr>
              <a:t>UK population is ageing rapidly due to increased life expectancy and declining fertility rates (ONS, 2018).</a:t>
            </a:r>
          </a:p>
          <a:p>
            <a:pPr marL="285753" indent="-285753" eaLnBrk="0" fontAlgn="base" hangingPunct="0">
              <a:lnSpc>
                <a:spcPct val="16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1" dirty="0">
                <a:latin typeface="Arial" panose="020B0604020202020204" pitchFamily="34" charset="0"/>
                <a:cs typeface="Arial" panose="020B0604020202020204" pitchFamily="34" charset="0"/>
              </a:rPr>
              <a:t>By 2049, 23.7% of the UK population will be of pensionable age, with the number of people aged 85+ increasing from 1.75 million to 3.6 million (Waitzman, 2026).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3" indent="-285753" eaLnBrk="0" fontAlgn="base" hangingPunct="0">
              <a:lnSpc>
                <a:spcPct val="16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1" dirty="0">
                <a:latin typeface="Arial" panose="020B0604020202020204" pitchFamily="34" charset="0"/>
                <a:cs typeface="Arial" panose="020B0604020202020204" pitchFamily="34" charset="0"/>
              </a:rPr>
              <a:t>An estimated 470,000 </a:t>
            </a:r>
            <a:r>
              <a:rPr lang="en-US" altLang="en-US" sz="1401" dirty="0">
                <a:latin typeface="Arial" panose="020B0604020202020204" pitchFamily="34" charset="0"/>
              </a:rPr>
              <a:t>additional adult social care workers will be needed by 2040 to meet future demand (Skills for Care, 2024).</a:t>
            </a:r>
          </a:p>
          <a:p>
            <a:pPr marL="285753" indent="-285753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1" dirty="0">
                <a:latin typeface="Arial" panose="020B0604020202020204" pitchFamily="34" charset="0"/>
              </a:rPr>
              <a:t>Growing demand is increasing pressure on NHS and adult social care services (Skills for Care, 2024).</a:t>
            </a:r>
          </a:p>
          <a:p>
            <a:pPr marL="285753" indent="-285753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1" dirty="0">
                <a:latin typeface="Arial" panose="020B0604020202020204" pitchFamily="34" charset="0"/>
              </a:rPr>
              <a:t>UK policy focuses on prevention, independence and wellbeing (NHS England, 2019).</a:t>
            </a:r>
          </a:p>
          <a:p>
            <a:pPr marL="285753" indent="-285753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401" dirty="0">
                <a:latin typeface="Arial" panose="020B0604020202020204" pitchFamily="34" charset="0"/>
              </a:rPr>
              <a:t> Biological, social and economic factors shape ageing. 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1" y="2313028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2058" name="Picture 10">
            <a:extLst>
              <a:ext uri="{FF2B5EF4-FFF2-40B4-BE49-F238E27FC236}">
                <a16:creationId xmlns:a16="http://schemas.microsoft.com/office/drawing/2014/main" id="{6BA10D2A-46DC-AC0E-A5EC-324887D49A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79"/>
          <a:stretch>
            <a:fillRect/>
          </a:stretch>
        </p:blipFill>
        <p:spPr bwMode="auto">
          <a:xfrm>
            <a:off x="6801783" y="2780068"/>
            <a:ext cx="4266155" cy="286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Rectangle 11">
            <a:extLst>
              <a:ext uri="{FF2B5EF4-FFF2-40B4-BE49-F238E27FC236}">
                <a16:creationId xmlns:a16="http://schemas.microsoft.com/office/drawing/2014/main" id="{E221A690-609A-1839-A4C4-76229CE3F2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45845" y="5368757"/>
            <a:ext cx="1263487" cy="277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(Full Fact, 2017) </a:t>
            </a:r>
            <a:endParaRPr lang="en-US" altLang="en-US" sz="1801" dirty="0">
              <a:latin typeface="Arial" panose="020B0604020202020204" pitchFamily="34" charset="0"/>
            </a:endParaRPr>
          </a:p>
        </p:txBody>
      </p:sp>
      <p:pic>
        <p:nvPicPr>
          <p:cNvPr id="5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377998C-D5F2-F9C8-54B8-FE358AB3C5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375174" y="582414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050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203"/>
    </mc:Choice>
    <mc:Fallback>
      <p:transition spd="slow" advTm="922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3"/>
                </p:tgtEl>
              </p:cMediaNode>
            </p:audio>
          </p:childTnLst>
        </p:cTn>
      </p:par>
    </p:tnLst>
    <p:bldLst>
      <p:bldP spid="38" grpId="0" animBg="1"/>
      <p:bldP spid="30" grpId="0"/>
      <p:bldP spid="40" grpId="0" animBg="1"/>
      <p:bldP spid="42" grpId="0" animBg="1"/>
      <p:bldP spid="20" grpId="0"/>
      <p:bldP spid="44" grpId="0" animBg="1"/>
      <p:bldP spid="4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66176" cy="2061836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801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6E98D38-E468-C13C-A1A9-588EAE43A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215327"/>
            <a:ext cx="9392421" cy="1330841"/>
          </a:xfrm>
        </p:spPr>
        <p:txBody>
          <a:bodyPr vert="horz" lIns="91440" tIns="45721" rIns="91440" bIns="45721" rtlCol="0" anchor="ctr">
            <a:normAutofit/>
          </a:bodyPr>
          <a:lstStyle/>
          <a:p>
            <a:r>
              <a:rPr lang="en-US" sz="3100" b="1" dirty="0"/>
              <a:t>WHAT IS AGEING?</a:t>
            </a:r>
            <a:br>
              <a:rPr lang="en-US" sz="3100" dirty="0"/>
            </a:br>
            <a:r>
              <a:rPr lang="en-US" sz="2400" dirty="0"/>
              <a:t>Ageing is a biological, psychological and social process…</a:t>
            </a:r>
            <a:endParaRPr lang="en-US" sz="3100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C9AF67C4-D656-81F8-2200-3A447CD86D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92010" y="1712630"/>
            <a:ext cx="4093641" cy="3755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5" y="6209414"/>
            <a:ext cx="6810375" cy="648587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801"/>
          </a:p>
        </p:txBody>
      </p:sp>
      <p:graphicFrame>
        <p:nvGraphicFramePr>
          <p:cNvPr id="20" name="Diagram 19">
            <a:extLst>
              <a:ext uri="{FF2B5EF4-FFF2-40B4-BE49-F238E27FC236}">
                <a16:creationId xmlns:a16="http://schemas.microsoft.com/office/drawing/2014/main" id="{D0C5B6FA-EF7E-5CE7-7C35-F679D98E4DE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67618833"/>
              </p:ext>
            </p:extLst>
          </p:nvPr>
        </p:nvGraphicFramePr>
        <p:xfrm>
          <a:off x="1122700" y="1546168"/>
          <a:ext cx="5362960" cy="42325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C82FA382-9FCE-E810-DD13-EC75F0F7FAC1}"/>
              </a:ext>
            </a:extLst>
          </p:cNvPr>
          <p:cNvSpPr txBox="1"/>
          <p:nvPr/>
        </p:nvSpPr>
        <p:spPr>
          <a:xfrm>
            <a:off x="1122700" y="6042955"/>
            <a:ext cx="1050078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+mj-lt"/>
              </a:rPr>
              <a:t>Modern care policy aligns most closely with continuity and life course approaches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D870581-CEFC-9887-2167-66BD53BA542C}"/>
              </a:ext>
            </a:extLst>
          </p:cNvPr>
          <p:cNvSpPr txBox="1"/>
          <p:nvPr/>
        </p:nvSpPr>
        <p:spPr>
          <a:xfrm>
            <a:off x="9656180" y="5460571"/>
            <a:ext cx="2334588" cy="3694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US" sz="1801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Sajish</a:t>
            </a:r>
            <a:r>
              <a:rPr lang="en-US" sz="180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801" i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 al., </a:t>
            </a:r>
            <a:r>
              <a:rPr lang="en-US" sz="180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2025)</a:t>
            </a:r>
            <a:endParaRPr lang="en-GB" sz="1801" dirty="0"/>
          </a:p>
        </p:txBody>
      </p:sp>
      <p:pic>
        <p:nvPicPr>
          <p:cNvPr id="4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05FCD64-932F-F475-977A-25ACDA42E8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78813" y="585058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638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83"/>
    </mc:Choice>
    <mc:Fallback>
      <p:transition spd="slow" advTm="65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</p:childTnLst>
        </p:cTn>
      </p:par>
    </p:tnLst>
    <p:bldLst>
      <p:bldP spid="25" grpId="0" animBg="1"/>
      <p:bldP spid="27" grpId="0" animBg="1"/>
      <p:bldP spid="11" grpId="0"/>
      <p:bldP spid="29" grpId="0" animBg="1"/>
      <p:bldGraphic spid="20" grpId="0">
        <p:bldAsOne/>
      </p:bldGraphic>
      <p:bldP spid="22" grpId="0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2" name="Rectangle 4111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1"/>
            <a:ext cx="12191998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69C198-0140-FB02-238D-152FA0F9E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15" y="525984"/>
            <a:ext cx="4282983" cy="1200361"/>
          </a:xfrm>
        </p:spPr>
        <p:txBody>
          <a:bodyPr vert="horz" lIns="91440" tIns="45721" rIns="91440" bIns="45721" rtlCol="0" anchor="b">
            <a:normAutofit/>
          </a:bodyPr>
          <a:lstStyle/>
          <a:p>
            <a:pPr algn="ctr"/>
            <a:r>
              <a:rPr lang="en-US" sz="3600" b="1" dirty="0"/>
              <a:t>THEORIES OF AGEING </a:t>
            </a:r>
          </a:p>
        </p:txBody>
      </p:sp>
      <p:sp>
        <p:nvSpPr>
          <p:cNvPr id="4114" name="Rectangle 4113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2" y="215202"/>
            <a:ext cx="740665" cy="1183349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4116" name="Rectangle 4115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6" y="354960"/>
            <a:ext cx="6184972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4098" name="Picture 2" descr="Human Lifespan May Not Have Peaked After All: Study | The Guardian Nigeria  News - Nigeria and World News">
            <a:extLst>
              <a:ext uri="{FF2B5EF4-FFF2-40B4-BE49-F238E27FC236}">
                <a16:creationId xmlns:a16="http://schemas.microsoft.com/office/drawing/2014/main" id="{6CDEA860-BA05-EC2C-5B17-DDAB6FE341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6243" y="1729684"/>
            <a:ext cx="5628018" cy="3165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8" name="Rectangle 4117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7" y="1944914"/>
            <a:ext cx="4023360" cy="2743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B62DA4-72A5-2B1E-FBFE-3150EA824A3D}"/>
              </a:ext>
            </a:extLst>
          </p:cNvPr>
          <p:cNvSpPr txBox="1"/>
          <p:nvPr/>
        </p:nvSpPr>
        <p:spPr>
          <a:xfrm>
            <a:off x="7239012" y="2031101"/>
            <a:ext cx="4282985" cy="3511943"/>
          </a:xfrm>
          <a:prstGeom prst="rect">
            <a:avLst/>
          </a:prstGeom>
        </p:spPr>
        <p:txBody>
          <a:bodyPr vert="horz" lIns="91440" tIns="45721" rIns="91440" bIns="45721" rtlCol="0" anchor="ctr">
            <a:noAutofit/>
          </a:bodyPr>
          <a:lstStyle/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endParaRPr lang="en-US" altLang="en-US" sz="17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1700" b="1" dirty="0"/>
              <a:t>Activity Theory: </a:t>
            </a:r>
            <a:r>
              <a:rPr lang="en-US" altLang="en-US" sz="1700" dirty="0"/>
              <a:t>staying active improves wellbeing (Havighurst) </a:t>
            </a:r>
            <a:r>
              <a:rPr lang="en-US" altLang="en-US" sz="1700" dirty="0">
                <a:cs typeface="Times New Roman" panose="02020603050405020304" pitchFamily="18" charset="0"/>
              </a:rPr>
              <a:t>(Janine, 2025)</a:t>
            </a:r>
            <a:endParaRPr lang="en-US" altLang="en-US" sz="17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1700" b="1" dirty="0"/>
              <a:t>Disengagement Theory</a:t>
            </a:r>
            <a:r>
              <a:rPr lang="en-US" altLang="en-US" sz="1700" dirty="0"/>
              <a:t>: withdrawal from society is natural but widely </a:t>
            </a:r>
            <a:r>
              <a:rPr lang="en-US" altLang="en-US" sz="1700" dirty="0" err="1"/>
              <a:t>criticised</a:t>
            </a:r>
            <a:r>
              <a:rPr lang="en-US" altLang="en-US" sz="1700" dirty="0"/>
              <a:t> as ageist </a:t>
            </a:r>
            <a:r>
              <a:rPr lang="en-US" altLang="en-US" sz="1700" dirty="0">
                <a:cs typeface="Times New Roman" panose="02020603050405020304" pitchFamily="18" charset="0"/>
              </a:rPr>
              <a:t>(Nickerson, 2023)</a:t>
            </a:r>
            <a:endParaRPr lang="en-US" altLang="en-US" sz="17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1700" b="1" dirty="0"/>
              <a:t>Continuity Theory: </a:t>
            </a:r>
            <a:r>
              <a:rPr lang="en-US" altLang="en-US" sz="1700" dirty="0"/>
              <a:t>maintaining identity and routines improves quality of life (Atchley) </a:t>
            </a:r>
            <a:r>
              <a:rPr lang="en-US" altLang="en-US" sz="1801" dirty="0">
                <a:cs typeface="Times New Roman" panose="02020603050405020304" pitchFamily="18" charset="0"/>
              </a:rPr>
              <a:t>(Alen, </a:t>
            </a:r>
            <a:r>
              <a:rPr lang="en-US" altLang="en-US" sz="1801" i="1" dirty="0">
                <a:cs typeface="Times New Roman" panose="02020603050405020304" pitchFamily="18" charset="0"/>
              </a:rPr>
              <a:t>et al., </a:t>
            </a:r>
            <a:r>
              <a:rPr lang="en-US" altLang="en-US" sz="1801" dirty="0">
                <a:cs typeface="Times New Roman" panose="02020603050405020304" pitchFamily="18" charset="0"/>
              </a:rPr>
              <a:t>2016)</a:t>
            </a:r>
            <a:endParaRPr lang="en-US" altLang="en-US" sz="17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1700" b="1" dirty="0"/>
              <a:t>Life Course Theory: </a:t>
            </a:r>
            <a:r>
              <a:rPr lang="en-US" altLang="en-US" sz="1700" dirty="0"/>
              <a:t>ageing outcomes are shaped by lifelong inequality and experiences (Elder, 1994) (</a:t>
            </a:r>
            <a:r>
              <a:rPr lang="en-US" sz="1600" dirty="0"/>
              <a:t>Alwin, 2012)</a:t>
            </a:r>
            <a:endParaRPr lang="en-US" altLang="en-US" sz="1700" dirty="0"/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</a:pPr>
            <a:r>
              <a:rPr lang="en-US" altLang="en-US" sz="1700" dirty="0"/>
              <a:t>Modern care policy aligns most closely with continuity and life course approaches </a:t>
            </a:r>
          </a:p>
        </p:txBody>
      </p:sp>
      <p:sp>
        <p:nvSpPr>
          <p:cNvPr id="4120" name="Rectangle 4119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5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5F3B2675-959B-BAC3-BA61-EA48D20AA5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3006" y="4596000"/>
            <a:ext cx="1541256" cy="277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(Mavropoulos, 2017)</a:t>
            </a:r>
            <a:endParaRPr lang="en-US" altLang="en-US" sz="1801" b="1" dirty="0">
              <a:latin typeface="Arial" panose="020B0604020202020204" pitchFamily="34" charset="0"/>
            </a:endParaRPr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63D2612-F47B-FE72-BBCB-CA0C0D173D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34634" y="58478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883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482"/>
    </mc:Choice>
    <mc:Fallback>
      <p:transition spd="slow" advTm="924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4112" grpId="0" animBg="1"/>
      <p:bldP spid="2" grpId="0"/>
      <p:bldP spid="4114" grpId="0" animBg="1"/>
      <p:bldP spid="4116" grpId="0" animBg="1"/>
      <p:bldP spid="4118" grpId="0" animBg="1"/>
      <p:bldP spid="5" grpId="0"/>
      <p:bldP spid="4120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801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1"/>
            <a:ext cx="8522446" cy="2285998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34A51B-D6D4-48E8-DC4D-35265DD55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7"/>
            <a:ext cx="6187637" cy="1624521"/>
          </a:xfrm>
        </p:spPr>
        <p:txBody>
          <a:bodyPr anchor="ctr">
            <a:normAutofit/>
          </a:bodyPr>
          <a:lstStyle/>
          <a:p>
            <a:r>
              <a:rPr lang="en-GB" sz="3700" b="1" dirty="0"/>
              <a:t>CARE AND SUPPORT NEEDS</a:t>
            </a:r>
            <a:br>
              <a:rPr lang="en-GB" sz="3700" b="1" dirty="0"/>
            </a:br>
            <a:endParaRPr lang="en-GB" sz="3700" dirty="0"/>
          </a:p>
        </p:txBody>
      </p:sp>
      <p:pic>
        <p:nvPicPr>
          <p:cNvPr id="5" name="Picture 4" descr="People holding hands">
            <a:extLst>
              <a:ext uri="{FF2B5EF4-FFF2-40B4-BE49-F238E27FC236}">
                <a16:creationId xmlns:a16="http://schemas.microsoft.com/office/drawing/2014/main" id="{F2D76BAF-B5E2-8AF7-D257-099498F5421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6381" r="14219" b="-2"/>
          <a:stretch>
            <a:fillRect/>
          </a:stretch>
        </p:blipFill>
        <p:spPr>
          <a:xfrm>
            <a:off x="7035500" y="2"/>
            <a:ext cx="5156498" cy="6858000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5C34741-C05D-568A-E7E5-B63E706A8F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4352693"/>
              </p:ext>
            </p:extLst>
          </p:nvPr>
        </p:nvGraphicFramePr>
        <p:xfrm>
          <a:off x="360981" y="1408158"/>
          <a:ext cx="6588460" cy="4258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3B972805-7D09-9636-9913-104A5A9E31CF}"/>
              </a:ext>
            </a:extLst>
          </p:cNvPr>
          <p:cNvSpPr txBox="1"/>
          <p:nvPr/>
        </p:nvSpPr>
        <p:spPr>
          <a:xfrm>
            <a:off x="586361" y="5861473"/>
            <a:ext cx="6112164" cy="6465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1" dirty="0">
                <a:latin typeface="Arial" panose="020B0604020202020204" pitchFamily="34" charset="0"/>
              </a:rPr>
              <a:t>Need for dignity, autonomy and safeguarding from harm or neglect </a:t>
            </a:r>
          </a:p>
        </p:txBody>
      </p:sp>
      <p:sp>
        <p:nvSpPr>
          <p:cNvPr id="12" name="Rectangle 1">
            <a:extLst>
              <a:ext uri="{FF2B5EF4-FFF2-40B4-BE49-F238E27FC236}">
                <a16:creationId xmlns:a16="http://schemas.microsoft.com/office/drawing/2014/main" id="{B4275CAF-999E-4803-111B-DDE7A6CF25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05642" y="6369305"/>
            <a:ext cx="1832105" cy="277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(Ainley and Angus, 2026)</a:t>
            </a:r>
            <a:endParaRPr lang="en-US" altLang="en-US" sz="1801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4E19C90-8624-33C8-1E00-E50D93A101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98484" y="583404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791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123"/>
    </mc:Choice>
    <mc:Fallback>
      <p:transition spd="slow" advTm="1101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9" grpId="0" animBg="1"/>
      <p:bldP spid="11" grpId="0" animBg="1"/>
      <p:bldP spid="2" grpId="0"/>
      <p:bldGraphic spid="6" grpId="0">
        <p:bldAsOne/>
      </p:bldGraphic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80" name="Rectangle 717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87DC00-7ADF-D6BD-F96C-193767D2D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2" y="365127"/>
            <a:ext cx="5251316" cy="1807305"/>
          </a:xfrm>
        </p:spPr>
        <p:txBody>
          <a:bodyPr vert="horz" lIns="91440" tIns="45721" rIns="91440" bIns="45721" rtlCol="0" anchor="ctr">
            <a:normAutofit/>
          </a:bodyPr>
          <a:lstStyle/>
          <a:p>
            <a:r>
              <a:rPr lang="en-US" b="1" dirty="0"/>
              <a:t>DOMICILIARY CARE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640F07-7C3E-4A03-A53A-C09AA68EF9E5}"/>
              </a:ext>
            </a:extLst>
          </p:cNvPr>
          <p:cNvSpPr txBox="1"/>
          <p:nvPr/>
        </p:nvSpPr>
        <p:spPr>
          <a:xfrm>
            <a:off x="838202" y="1782501"/>
            <a:ext cx="4619621" cy="4394462"/>
          </a:xfrm>
          <a:prstGeom prst="rect">
            <a:avLst/>
          </a:prstGeom>
        </p:spPr>
        <p:txBody>
          <a:bodyPr vert="horz" lIns="91440" tIns="45721" rIns="91440" bIns="45721" rtlCol="0">
            <a:normAutofit fontScale="92500" lnSpcReduction="10000"/>
          </a:bodyPr>
          <a:lstStyle/>
          <a:p>
            <a:pPr marL="285753"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Enables older people to remain independent in their own homes (Care Act, 2014) </a:t>
            </a:r>
          </a:p>
          <a:p>
            <a:pPr marL="285753"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Supports </a:t>
            </a:r>
            <a:r>
              <a:rPr lang="en-US" sz="1801" dirty="0" err="1"/>
              <a:t>personalised</a:t>
            </a:r>
            <a:r>
              <a:rPr lang="en-US" sz="1801" dirty="0"/>
              <a:t> care and promotes wellbeing  </a:t>
            </a:r>
            <a:r>
              <a:rPr lang="en-US" altLang="en-US" sz="1801" dirty="0"/>
              <a:t>(</a:t>
            </a:r>
            <a:r>
              <a:rPr lang="en-US" altLang="en-US" sz="1801" dirty="0" err="1"/>
              <a:t>Vadean</a:t>
            </a:r>
            <a:r>
              <a:rPr lang="en-US" altLang="en-US" sz="1801" dirty="0"/>
              <a:t> </a:t>
            </a:r>
            <a:r>
              <a:rPr lang="en-US" altLang="en-US" sz="1801" i="1" dirty="0"/>
              <a:t>et al., </a:t>
            </a:r>
            <a:r>
              <a:rPr lang="en-US" altLang="en-US" sz="1801" dirty="0"/>
              <a:t>2026)</a:t>
            </a:r>
            <a:endParaRPr lang="en-US" sz="1801" dirty="0"/>
          </a:p>
          <a:p>
            <a:pPr marL="285753"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Prevents unnecessary admission into residential care  </a:t>
            </a:r>
            <a:r>
              <a:rPr lang="en-US" altLang="en-US" sz="1801" dirty="0"/>
              <a:t>(</a:t>
            </a:r>
            <a:r>
              <a:rPr lang="en-US" altLang="en-US" sz="1801" dirty="0" err="1"/>
              <a:t>Vadean</a:t>
            </a:r>
            <a:r>
              <a:rPr lang="en-US" altLang="en-US" sz="1801" dirty="0"/>
              <a:t> </a:t>
            </a:r>
            <a:r>
              <a:rPr lang="en-US" altLang="en-US" sz="1801" i="1" dirty="0"/>
              <a:t>et al., </a:t>
            </a:r>
            <a:r>
              <a:rPr lang="en-US" altLang="en-US" sz="1801" dirty="0"/>
              <a:t>2026)</a:t>
            </a:r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endParaRPr lang="en-US" sz="1801" dirty="0"/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b="1" dirty="0"/>
              <a:t>Critical points:</a:t>
            </a:r>
            <a:endParaRPr lang="en-US" sz="1801" dirty="0"/>
          </a:p>
          <a:p>
            <a:pPr marL="285753"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Workforce shortages affect the quality of care </a:t>
            </a:r>
            <a:r>
              <a:rPr lang="en-US" altLang="en-US" sz="1801" dirty="0"/>
              <a:t>(Skills for Care, 2024).</a:t>
            </a:r>
            <a:endParaRPr lang="en-US" sz="1801" dirty="0"/>
          </a:p>
          <a:p>
            <a:pPr marL="285753"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Time-limited visits reduce holistic, person-</a:t>
            </a:r>
            <a:r>
              <a:rPr lang="en-US" sz="1801" dirty="0" err="1"/>
              <a:t>centred</a:t>
            </a:r>
            <a:r>
              <a:rPr lang="en-US" sz="1801" dirty="0"/>
              <a:t> care (NICE, 2016)</a:t>
            </a:r>
          </a:p>
          <a:p>
            <a:pPr marL="285753"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The quality of care delivered by private providers is often inconsistent (Hughes and Burch, 2020)</a:t>
            </a:r>
          </a:p>
          <a:p>
            <a:pPr marL="285753"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Despite limitations, it is more cost-effective than residential care </a:t>
            </a:r>
            <a:r>
              <a:rPr lang="en-US" altLang="en-US" sz="1801" dirty="0"/>
              <a:t>(</a:t>
            </a:r>
            <a:r>
              <a:rPr lang="en-US" altLang="en-US" sz="1801" dirty="0" err="1"/>
              <a:t>Vadean</a:t>
            </a:r>
            <a:r>
              <a:rPr lang="en-US" altLang="en-US" sz="1801" dirty="0"/>
              <a:t> </a:t>
            </a:r>
            <a:r>
              <a:rPr lang="en-US" altLang="en-US" sz="1801" i="1" dirty="0"/>
              <a:t>et al., </a:t>
            </a:r>
            <a:r>
              <a:rPr lang="en-US" altLang="en-US" sz="1801" dirty="0"/>
              <a:t>2026)</a:t>
            </a:r>
          </a:p>
        </p:txBody>
      </p:sp>
      <p:pic>
        <p:nvPicPr>
          <p:cNvPr id="7173" name="Picture 5" descr="Domiciliary Care Worker assisting elderly gentleman with his breakfast">
            <a:extLst>
              <a:ext uri="{FF2B5EF4-FFF2-40B4-BE49-F238E27FC236}">
                <a16:creationId xmlns:a16="http://schemas.microsoft.com/office/drawing/2014/main" id="{FFD9CA0C-DDA6-E428-05E8-1234AD6D83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6" r="37856" b="-1"/>
          <a:stretch>
            <a:fillRect/>
          </a:stretch>
        </p:blipFill>
        <p:spPr bwMode="auto">
          <a:xfrm>
            <a:off x="6229217" y="11"/>
            <a:ext cx="5962786" cy="6857989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17B1DCA-C949-68D5-10C3-C127B68B98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54290" y="6519436"/>
            <a:ext cx="2637710" cy="338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b="1" dirty="0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(Premier Community, 2024)</a:t>
            </a:r>
            <a:endParaRPr lang="en-US" altLang="en-US" sz="2400" b="1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</a:endParaRP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D31F988-7528-EA8B-8139-3E55086AE3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59432" y="593328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46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2214"/>
    </mc:Choice>
    <mc:Fallback>
      <p:transition spd="slow" advTm="1122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30" name="Rectangle 922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9220" name="Picture 4" descr="Safe Havens for Seniors: The 15 benefits of residential care homes | Care  Forum">
            <a:extLst>
              <a:ext uri="{FF2B5EF4-FFF2-40B4-BE49-F238E27FC236}">
                <a16:creationId xmlns:a16="http://schemas.microsoft.com/office/drawing/2014/main" id="{7C7D76DC-32BD-C0E7-6589-BDFFF507EA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 bwMode="auto">
          <a:xfrm>
            <a:off x="-3047" y="10"/>
            <a:ext cx="876427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32" name="Rectangle 923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2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AB98CC-CDA7-EE84-0C4A-DFF60E04A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2" y="365125"/>
            <a:ext cx="3822188" cy="1899913"/>
          </a:xfrm>
        </p:spPr>
        <p:txBody>
          <a:bodyPr vert="horz" lIns="91440" tIns="45721" rIns="91440" bIns="45721" rtlCol="0" anchor="ctr">
            <a:normAutofit/>
          </a:bodyPr>
          <a:lstStyle/>
          <a:p>
            <a:r>
              <a:rPr lang="en-US" sz="4000" b="1" dirty="0"/>
              <a:t>Residential care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79AE82-282C-799C-9B83-76AD619BD977}"/>
              </a:ext>
            </a:extLst>
          </p:cNvPr>
          <p:cNvSpPr txBox="1"/>
          <p:nvPr/>
        </p:nvSpPr>
        <p:spPr>
          <a:xfrm>
            <a:off x="7531611" y="2183114"/>
            <a:ext cx="4264149" cy="4034805"/>
          </a:xfrm>
          <a:prstGeom prst="rect">
            <a:avLst/>
          </a:prstGeom>
        </p:spPr>
        <p:txBody>
          <a:bodyPr vert="horz" lIns="91440" tIns="45721" rIns="91440" bIns="45721" rtlCol="0">
            <a:normAutofit fontScale="92500" lnSpcReduction="20000"/>
          </a:bodyPr>
          <a:lstStyle/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Provides 24-hour support for older people with high dependency needs </a:t>
            </a:r>
            <a:r>
              <a:rPr lang="en-US" altLang="en-US" sz="180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(Lynch </a:t>
            </a:r>
            <a:r>
              <a:rPr lang="en-US" altLang="en-US" sz="180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altLang="en-US" sz="180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2022)</a:t>
            </a:r>
            <a:endParaRPr lang="en-US" sz="1801" dirty="0"/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Regulated by Care Quality Commission Supports dementia care, frailty and complex health needs  (CQC, 2021)</a:t>
            </a:r>
          </a:p>
          <a:p>
            <a:pPr>
              <a:lnSpc>
                <a:spcPct val="90000"/>
              </a:lnSpc>
              <a:spcAft>
                <a:spcPts val="601"/>
              </a:spcAft>
            </a:pPr>
            <a:r>
              <a:rPr lang="en-US" sz="1801" b="1" dirty="0"/>
              <a:t>Critical points:</a:t>
            </a:r>
            <a:endParaRPr lang="en-US" sz="1801" dirty="0"/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Risk of </a:t>
            </a:r>
            <a:r>
              <a:rPr lang="en-US" sz="1801" dirty="0" err="1"/>
              <a:t>institutionalisation</a:t>
            </a:r>
            <a:r>
              <a:rPr lang="en-US" sz="1801" dirty="0"/>
              <a:t> and loss of identity (</a:t>
            </a:r>
            <a:r>
              <a:rPr lang="en-GB" sz="1801" dirty="0"/>
              <a:t>Hughes &amp; Burch, 2020)</a:t>
            </a:r>
            <a:endParaRPr lang="en-US" sz="1801" dirty="0"/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Reduced autonomy and independence compared to home care </a:t>
            </a:r>
            <a:r>
              <a:rPr lang="en-US" altLang="en-US" sz="180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(Moilanen et al., 2020)</a:t>
            </a:r>
            <a:endParaRPr lang="en-US" sz="1801" dirty="0"/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Emotional impact of relocation from home environment </a:t>
            </a:r>
            <a:r>
              <a:rPr lang="en-US" altLang="en-US" sz="180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(Robinson and Fisher, 2023)</a:t>
            </a:r>
            <a:endParaRPr lang="en-US" sz="1801" dirty="0"/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1801" dirty="0"/>
              <a:t>Quality varies depending on staffing levels and funding</a:t>
            </a:r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BDE342E8-8D2D-1DAC-7DB7-98EA02E713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77502" y="6492875"/>
            <a:ext cx="954107" cy="277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b="1" dirty="0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(Post, 2023)</a:t>
            </a:r>
            <a:endParaRPr lang="en-US" altLang="en-US" sz="1801" b="1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</a:endParaRPr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B41A584-4EDE-C301-CE8C-930F8DB909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13235" y="605059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270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9664"/>
    </mc:Choice>
    <mc:Fallback>
      <p:transition spd="slow" advTm="1196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2" grpId="0"/>
      <p:bldP spid="4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62" name="Rectangle 10261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6A1AE9-4286-170A-E2B3-F5A9532C3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6" y="467270"/>
            <a:ext cx="4195675" cy="2052523"/>
          </a:xfrm>
        </p:spPr>
        <p:txBody>
          <a:bodyPr vert="horz" lIns="91440" tIns="45721" rIns="91440" bIns="45721" rtlCol="0" anchor="b">
            <a:normAutofit/>
          </a:bodyPr>
          <a:lstStyle/>
          <a:p>
            <a:r>
              <a:rPr lang="en-US" sz="5200" b="1" dirty="0"/>
              <a:t>Maintaining independence</a:t>
            </a:r>
          </a:p>
        </p:txBody>
      </p:sp>
      <p:sp>
        <p:nvSpPr>
          <p:cNvPr id="10264" name="Oval 10263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6" y="554153"/>
            <a:ext cx="5742188" cy="5742188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41FE5A2-0A34-79F9-8052-D14CE2F1C4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21" r="23879"/>
          <a:stretch>
            <a:fillRect/>
          </a:stretch>
        </p:blipFill>
        <p:spPr>
          <a:xfrm>
            <a:off x="109721" y="467272"/>
            <a:ext cx="6027687" cy="6027687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0266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7" y="703680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sz="1801"/>
          </a:p>
        </p:txBody>
      </p:sp>
      <p:sp>
        <p:nvSpPr>
          <p:cNvPr id="10268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5" y="156269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sz="180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309143-A407-DB48-89BB-ED71731B4DDA}"/>
              </a:ext>
            </a:extLst>
          </p:cNvPr>
          <p:cNvSpPr txBox="1"/>
          <p:nvPr/>
        </p:nvSpPr>
        <p:spPr>
          <a:xfrm>
            <a:off x="6743244" y="2644708"/>
            <a:ext cx="4195673" cy="3578180"/>
          </a:xfrm>
          <a:prstGeom prst="rect">
            <a:avLst/>
          </a:prstGeom>
        </p:spPr>
        <p:txBody>
          <a:bodyPr vert="horz" lIns="91440" tIns="45721" rIns="91440" bIns="45721" rtlCol="0" anchor="t">
            <a:normAutofit lnSpcReduction="10000"/>
          </a:bodyPr>
          <a:lstStyle/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chemeClr val="tx1">
                    <a:alpha val="80000"/>
                  </a:schemeClr>
                </a:solidFill>
              </a:rPr>
              <a:t>Central aim of UK social care policy (DHSC, 2022) 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chemeClr val="tx1">
                    <a:alpha val="80000"/>
                  </a:schemeClr>
                </a:solidFill>
              </a:rPr>
              <a:t>Focus on </a:t>
            </a:r>
            <a:r>
              <a:rPr lang="en-US" altLang="en-US" sz="2000" dirty="0" err="1">
                <a:solidFill>
                  <a:schemeClr val="tx1">
                    <a:alpha val="80000"/>
                  </a:schemeClr>
                </a:solidFill>
              </a:rPr>
              <a:t>reablement</a:t>
            </a:r>
            <a:r>
              <a:rPr lang="en-US" altLang="en-US" sz="2000" dirty="0">
                <a:solidFill>
                  <a:schemeClr val="tx1">
                    <a:alpha val="80000"/>
                  </a:schemeClr>
                </a:solidFill>
              </a:rPr>
              <a:t> services after illness or hospital discharge  (DHSC, 2022) 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chemeClr val="tx1">
                    <a:alpha val="80000"/>
                  </a:schemeClr>
                </a:solidFill>
              </a:rPr>
              <a:t>Promotes functional ability rather than dependency (DHSC, 2022) 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chemeClr val="tx1">
                    <a:alpha val="80000"/>
                  </a:schemeClr>
                </a:solidFill>
              </a:rPr>
              <a:t>Helps reduce long-term care needs and hospital readmissions (DHSC, 2022) 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chemeClr val="tx1">
                    <a:alpha val="80000"/>
                  </a:schemeClr>
                </a:solidFill>
              </a:rPr>
              <a:t>Supports “ageing in place” policy approach (DHSC, 2022)  </a:t>
            </a:r>
          </a:p>
        </p:txBody>
      </p:sp>
      <p:sp>
        <p:nvSpPr>
          <p:cNvPr id="10270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7" cy="112427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sz="1801"/>
          </a:p>
        </p:txBody>
      </p:sp>
      <p:cxnSp>
        <p:nvCxnSpPr>
          <p:cNvPr id="10272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3"/>
            <a:ext cx="0" cy="3238729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7">
            <a:extLst>
              <a:ext uri="{FF2B5EF4-FFF2-40B4-BE49-F238E27FC236}">
                <a16:creationId xmlns:a16="http://schemas.microsoft.com/office/drawing/2014/main" id="{E8DBB307-DDB4-4B0E-7DEF-AB841094A3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1095" y="6200862"/>
            <a:ext cx="1285929" cy="277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b="1" dirty="0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(Davidson, 2025)</a:t>
            </a:r>
            <a:endParaRPr lang="en-US" altLang="en-US" sz="1801" b="1" dirty="0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</a:endParaRPr>
          </a:p>
        </p:txBody>
      </p:sp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7993339-7B5E-9171-0E56-84C9E4960E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79604" y="610412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562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368"/>
    </mc:Choice>
    <mc:Fallback>
      <p:transition spd="slow" advTm="853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10262" grpId="0" animBg="1"/>
      <p:bldP spid="2" grpId="0"/>
      <p:bldP spid="10264" grpId="0" animBg="1"/>
      <p:bldP spid="10266" grpId="0" animBg="1"/>
      <p:bldP spid="10268" grpId="0" animBg="1"/>
      <p:bldP spid="4" grpId="0"/>
      <p:bldP spid="10270" grpId="0" animBg="1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C28E381-1226-B566-1072-4020B239E0AC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6710"/>
          <a:stretch>
            <a:fillRect/>
          </a:stretch>
        </p:blipFill>
        <p:spPr>
          <a:xfrm>
            <a:off x="21" y="11"/>
            <a:ext cx="12191980" cy="68579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7E9A71-14CC-9303-F925-A60936A80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2" y="365127"/>
            <a:ext cx="10515600" cy="1325563"/>
          </a:xfrm>
        </p:spPr>
        <p:txBody>
          <a:bodyPr vert="horz" lIns="91440" tIns="45721" rIns="91440" bIns="45721" rtlCol="0" anchor="ctr">
            <a:normAutofit/>
          </a:bodyPr>
          <a:lstStyle/>
          <a:p>
            <a:r>
              <a:rPr lang="en-US" b="1"/>
              <a:t>Key challenges 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AA665036-2E60-8C04-CDE3-66205740F0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24861231"/>
              </p:ext>
            </p:extLst>
          </p:nvPr>
        </p:nvGraphicFramePr>
        <p:xfrm>
          <a:off x="838202" y="1825624"/>
          <a:ext cx="10515600" cy="43513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29438A-DBAB-FA77-20B8-84CB85A15F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53798" y="607637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18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372"/>
    </mc:Choice>
    <mc:Fallback>
      <p:transition spd="slow" advTm="983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91" name="Rectangle 11290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D51A1-552E-40CC-2E14-7E21C0AFD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2" y="365126"/>
            <a:ext cx="10515600" cy="1306443"/>
          </a:xfrm>
        </p:spPr>
        <p:txBody>
          <a:bodyPr vert="horz" lIns="91440" tIns="45721" rIns="91440" bIns="45721" rtlCol="0" anchor="ctr">
            <a:normAutofit/>
          </a:bodyPr>
          <a:lstStyle/>
          <a:p>
            <a:r>
              <a:rPr lang="en-US" sz="4000" b="1" dirty="0"/>
              <a:t>Policy &amp; legislation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E6C117-6F73-707A-8AEB-71ECA35444DC}"/>
              </a:ext>
            </a:extLst>
          </p:cNvPr>
          <p:cNvSpPr txBox="1"/>
          <p:nvPr/>
        </p:nvSpPr>
        <p:spPr>
          <a:xfrm>
            <a:off x="838202" y="1825625"/>
            <a:ext cx="4152773" cy="4303465"/>
          </a:xfrm>
          <a:prstGeom prst="rect">
            <a:avLst/>
          </a:prstGeom>
        </p:spPr>
        <p:txBody>
          <a:bodyPr vert="horz" lIns="91440" tIns="45721" rIns="91440" bIns="45721" rtlCol="0">
            <a:normAutofit fontScale="92500" lnSpcReduction="10000"/>
          </a:bodyPr>
          <a:lstStyle/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/>
              <a:t>Care Act 2014</a:t>
            </a:r>
            <a:r>
              <a:rPr lang="en-US" altLang="en-US" sz="2000" dirty="0"/>
              <a:t>: Promotes wellbeing, independence and </a:t>
            </a:r>
            <a:r>
              <a:rPr lang="en-US" altLang="en-US" sz="2000" dirty="0" err="1"/>
              <a:t>personalised</a:t>
            </a:r>
            <a:r>
              <a:rPr lang="en-US" altLang="en-US" sz="2000" dirty="0"/>
              <a:t> care (</a:t>
            </a:r>
            <a:r>
              <a:rPr lang="en-US" sz="1801" dirty="0"/>
              <a:t>Care Act, 2014). </a:t>
            </a:r>
            <a:endParaRPr lang="en-US" altLang="en-US" sz="20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/>
              <a:t>Equality Act 2010: </a:t>
            </a:r>
            <a:r>
              <a:rPr lang="en-US" altLang="en-US" sz="2000" dirty="0"/>
              <a:t>Protects against discrimination based on age (</a:t>
            </a:r>
            <a:r>
              <a:rPr lang="en-GB" sz="1801" dirty="0"/>
              <a:t>GOV.UK, 2013). </a:t>
            </a:r>
            <a:r>
              <a:rPr lang="en-US" altLang="en-US" sz="2000" dirty="0"/>
              <a:t> 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/>
              <a:t>NHS Long Term Plan (2019): </a:t>
            </a:r>
            <a:r>
              <a:rPr lang="en-US" altLang="en-US" sz="2000" dirty="0"/>
              <a:t>Supports integrated care systems (</a:t>
            </a:r>
            <a:r>
              <a:rPr lang="en-GB" sz="1801" dirty="0"/>
              <a:t>NHS Long Term Plan, 2019). </a:t>
            </a:r>
            <a:endParaRPr lang="en-US" altLang="en-US" sz="20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Policy focuses on prevention, early intervention and independence </a:t>
            </a:r>
            <a:r>
              <a:rPr lang="en-US" altLang="en-US" sz="2000" dirty="0">
                <a:solidFill>
                  <a:schemeClr val="tx1">
                    <a:alpha val="80000"/>
                  </a:schemeClr>
                </a:solidFill>
              </a:rPr>
              <a:t>(DHSC, 2022) </a:t>
            </a:r>
            <a:endParaRPr lang="en-US" altLang="en-US" sz="20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Legislation aims to improve coordination between health and social care </a:t>
            </a:r>
            <a:r>
              <a:rPr lang="en-US" altLang="en-US" sz="2000" dirty="0">
                <a:solidFill>
                  <a:schemeClr val="tx1">
                    <a:alpha val="80000"/>
                  </a:schemeClr>
                </a:solidFill>
              </a:rPr>
              <a:t>(DHSC, 2022) </a:t>
            </a:r>
          </a:p>
        </p:txBody>
      </p:sp>
      <p:pic>
        <p:nvPicPr>
          <p:cNvPr id="11266" name="Picture 2" descr="Policy and Legislation Services ...">
            <a:extLst>
              <a:ext uri="{FF2B5EF4-FFF2-40B4-BE49-F238E27FC236}">
                <a16:creationId xmlns:a16="http://schemas.microsoft.com/office/drawing/2014/main" id="{847929FC-4019-8C50-9722-5E12247F87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1" r="-2" b="-2"/>
          <a:stretch>
            <a:fillRect/>
          </a:stretch>
        </p:blipFill>
        <p:spPr bwMode="auto">
          <a:xfrm>
            <a:off x="5183501" y="1904283"/>
            <a:ext cx="6170299" cy="4224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1FFDADF6-091D-D05B-5809-F82C49F013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46825" y="5720397"/>
            <a:ext cx="1412110" cy="307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401" b="1">
                <a:solidFill>
                  <a:schemeClr val="bg1"/>
                </a:solidFill>
                <a:highlight>
                  <a:srgbClr val="0000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(Rojas, 2024)</a:t>
            </a:r>
            <a:endParaRPr lang="en-US" altLang="en-US" sz="2000" b="1">
              <a:solidFill>
                <a:schemeClr val="bg1"/>
              </a:solidFill>
              <a:highlight>
                <a:srgbClr val="000000"/>
              </a:highlight>
              <a:latin typeface="Arial" panose="020B0604020202020204" pitchFamily="34" charset="0"/>
            </a:endParaRP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380E855-8FA2-D6B4-4A33-ED16925555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72146" y="611812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499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3733"/>
    </mc:Choice>
    <mc:Fallback>
      <p:transition spd="slow" advTm="937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5" name="Rectangle 12294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D417A6-FD27-191C-84BA-0DE32FFB6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2" y="365126"/>
            <a:ext cx="10515600" cy="1306443"/>
          </a:xfrm>
        </p:spPr>
        <p:txBody>
          <a:bodyPr vert="horz" lIns="91440" tIns="45721" rIns="91440" bIns="45721" rtlCol="0" anchor="ctr">
            <a:normAutofit/>
          </a:bodyPr>
          <a:lstStyle/>
          <a:p>
            <a:r>
              <a:rPr lang="en-US" sz="4000" b="1"/>
              <a:t>Policy evaluation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17CC7A-7092-520D-1BE7-D6AC108FD2D0}"/>
              </a:ext>
            </a:extLst>
          </p:cNvPr>
          <p:cNvSpPr txBox="1"/>
          <p:nvPr/>
        </p:nvSpPr>
        <p:spPr>
          <a:xfrm>
            <a:off x="838202" y="1825625"/>
            <a:ext cx="4152773" cy="4303465"/>
          </a:xfrm>
          <a:prstGeom prst="rect">
            <a:avLst/>
          </a:prstGeom>
        </p:spPr>
        <p:txBody>
          <a:bodyPr vert="horz" lIns="91440" tIns="45721" rIns="91440" bIns="45721" rtlCol="0">
            <a:normAutofit/>
          </a:bodyPr>
          <a:lstStyle/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Strong legal framework supports rights and wellbeing (CQC, 2025)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Focus on prevention and person-</a:t>
            </a:r>
            <a:r>
              <a:rPr lang="en-US" altLang="en-US" sz="2000" dirty="0" err="1"/>
              <a:t>centred</a:t>
            </a:r>
            <a:r>
              <a:rPr lang="en-US" altLang="en-US" sz="2000" dirty="0"/>
              <a:t> care is positive (CQC, 2025)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However, funding constraints limit effective implementation (ONS, 2024) 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Significant regional variation in service provision (CQC, 2025)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Gap exists between policy ambition and real-world practice (CQC, 2025)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</a:pPr>
            <a:endParaRPr lang="en-US" altLang="en-US" sz="2000" dirty="0"/>
          </a:p>
        </p:txBody>
      </p:sp>
      <p:pic>
        <p:nvPicPr>
          <p:cNvPr id="12290" name="Picture 2" descr="Public policy monitoring and evaluation ...">
            <a:extLst>
              <a:ext uri="{FF2B5EF4-FFF2-40B4-BE49-F238E27FC236}">
                <a16:creationId xmlns:a16="http://schemas.microsoft.com/office/drawing/2014/main" id="{E8CDF795-8AE0-0C6E-B512-D28F224037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5" r="-1" b="-1"/>
          <a:stretch>
            <a:fillRect/>
          </a:stretch>
        </p:blipFill>
        <p:spPr bwMode="auto">
          <a:xfrm>
            <a:off x="5183501" y="1904283"/>
            <a:ext cx="6170299" cy="4224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C280A45-2134-BFFB-6C0D-1ADD4FC518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13085" y="555289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803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245"/>
    </mc:Choice>
    <mc:Fallback>
      <p:transition spd="slow" advTm="702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48" name="Rectangle 13347">
            <a:extLst>
              <a:ext uri="{FF2B5EF4-FFF2-40B4-BE49-F238E27FC236}">
                <a16:creationId xmlns:a16="http://schemas.microsoft.com/office/drawing/2014/main" id="{4513F69C-3D6D-4E72-9289-5BC3584D6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283995-2312-F0A6-1464-3E731F772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7223" y="557189"/>
            <a:ext cx="3826578" cy="1671566"/>
          </a:xfrm>
        </p:spPr>
        <p:txBody>
          <a:bodyPr vert="horz" lIns="91440" tIns="45721" rIns="91440" bIns="45721" rtlCol="0" anchor="ctr">
            <a:normAutofit/>
          </a:bodyPr>
          <a:lstStyle/>
          <a:p>
            <a:r>
              <a:rPr lang="en-US" sz="4000" b="1" dirty="0"/>
              <a:t>Technological innovation</a:t>
            </a:r>
          </a:p>
        </p:txBody>
      </p:sp>
      <p:pic>
        <p:nvPicPr>
          <p:cNvPr id="13318" name="Picture 6" descr="How can a smart home change your daily ...">
            <a:extLst>
              <a:ext uri="{FF2B5EF4-FFF2-40B4-BE49-F238E27FC236}">
                <a16:creationId xmlns:a16="http://schemas.microsoft.com/office/drawing/2014/main" id="{0D284A84-CABA-2777-CD27-7B9AB2981E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02" r="21271" b="-2"/>
          <a:stretch>
            <a:fillRect/>
          </a:stretch>
        </p:blipFill>
        <p:spPr bwMode="auto">
          <a:xfrm>
            <a:off x="19" y="0"/>
            <a:ext cx="3997732" cy="446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Blessing Health System Turns to Remote ...">
            <a:extLst>
              <a:ext uri="{FF2B5EF4-FFF2-40B4-BE49-F238E27FC236}">
                <a16:creationId xmlns:a16="http://schemas.microsoft.com/office/drawing/2014/main" id="{50A03A1F-FD7F-CD42-84FF-3E1CBF02BF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39" r="1110" b="-2"/>
          <a:stretch>
            <a:fillRect/>
          </a:stretch>
        </p:blipFill>
        <p:spPr bwMode="auto">
          <a:xfrm>
            <a:off x="4184069" y="-2"/>
            <a:ext cx="3027239" cy="2226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AI analysis of symptoms color flat icon ...">
            <a:extLst>
              <a:ext uri="{FF2B5EF4-FFF2-40B4-BE49-F238E27FC236}">
                <a16:creationId xmlns:a16="http://schemas.microsoft.com/office/drawing/2014/main" id="{8DD23B74-16AC-FF1A-C6A8-E293931A40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96" r="-3" b="7652"/>
          <a:stretch>
            <a:fillRect/>
          </a:stretch>
        </p:blipFill>
        <p:spPr bwMode="auto">
          <a:xfrm>
            <a:off x="4184069" y="2406570"/>
            <a:ext cx="3027239" cy="2050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2" name="Picture 10" descr="Digital Health Records | Impact on ...">
            <a:extLst>
              <a:ext uri="{FF2B5EF4-FFF2-40B4-BE49-F238E27FC236}">
                <a16:creationId xmlns:a16="http://schemas.microsoft.com/office/drawing/2014/main" id="{9D7A829A-739D-64C2-2CD3-DE7610A072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92" r="12298" b="3"/>
          <a:stretch>
            <a:fillRect/>
          </a:stretch>
        </p:blipFill>
        <p:spPr bwMode="auto">
          <a:xfrm>
            <a:off x="-3717" y="4638290"/>
            <a:ext cx="3020892" cy="2219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Telecare - Amplius">
            <a:extLst>
              <a:ext uri="{FF2B5EF4-FFF2-40B4-BE49-F238E27FC236}">
                <a16:creationId xmlns:a16="http://schemas.microsoft.com/office/drawing/2014/main" id="{546311BA-1D4C-F579-F0C4-DDD6A341E6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24" r="-3" b="-3"/>
          <a:stretch>
            <a:fillRect/>
          </a:stretch>
        </p:blipFill>
        <p:spPr bwMode="auto">
          <a:xfrm>
            <a:off x="3184630" y="4629237"/>
            <a:ext cx="4026679" cy="2228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511E534-42CE-D14D-B839-441B8E6E9DE1}"/>
              </a:ext>
            </a:extLst>
          </p:cNvPr>
          <p:cNvSpPr txBox="1"/>
          <p:nvPr/>
        </p:nvSpPr>
        <p:spPr>
          <a:xfrm>
            <a:off x="7527223" y="2070571"/>
            <a:ext cx="3826578" cy="4469125"/>
          </a:xfrm>
          <a:prstGeom prst="rect">
            <a:avLst/>
          </a:prstGeom>
        </p:spPr>
        <p:txBody>
          <a:bodyPr vert="horz" lIns="91440" tIns="45721" rIns="91440" bIns="45721" rtlCol="0">
            <a:normAutofit fontScale="92500" lnSpcReduction="10000"/>
          </a:bodyPr>
          <a:lstStyle/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400" dirty="0"/>
              <a:t>Telecare systems (fall detectors, emergency alarms) </a:t>
            </a:r>
            <a:r>
              <a:rPr lang="en-US" altLang="en-US" sz="2400" dirty="0">
                <a:cs typeface="Times New Roman" panose="02020603050405020304" pitchFamily="18" charset="0"/>
              </a:rPr>
              <a:t>(Fothergill </a:t>
            </a:r>
            <a:r>
              <a:rPr lang="en-US" altLang="en-US" sz="2400" i="1" dirty="0">
                <a:cs typeface="Times New Roman" panose="02020603050405020304" pitchFamily="18" charset="0"/>
              </a:rPr>
              <a:t>et al., </a:t>
            </a:r>
            <a:r>
              <a:rPr lang="en-US" altLang="en-US" sz="2400" dirty="0">
                <a:cs typeface="Times New Roman" panose="02020603050405020304" pitchFamily="18" charset="0"/>
              </a:rPr>
              <a:t>2025)</a:t>
            </a:r>
            <a:endParaRPr lang="en-US" altLang="en-US" sz="24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400" dirty="0"/>
              <a:t>Remote health monitoring for chronic conditions </a:t>
            </a:r>
            <a:r>
              <a:rPr lang="en-US" altLang="en-US" sz="2400" dirty="0">
                <a:cs typeface="Times New Roman" panose="02020603050405020304" pitchFamily="18" charset="0"/>
              </a:rPr>
              <a:t>(Fothergill </a:t>
            </a:r>
            <a:r>
              <a:rPr lang="en-US" altLang="en-US" sz="2400" i="1" dirty="0">
                <a:cs typeface="Times New Roman" panose="02020603050405020304" pitchFamily="18" charset="0"/>
              </a:rPr>
              <a:t>et al., </a:t>
            </a:r>
            <a:r>
              <a:rPr lang="en-US" altLang="en-US" sz="2400" dirty="0">
                <a:cs typeface="Times New Roman" panose="02020603050405020304" pitchFamily="18" charset="0"/>
              </a:rPr>
              <a:t>2025)</a:t>
            </a:r>
            <a:endParaRPr lang="en-US" altLang="en-US" sz="24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400" dirty="0"/>
              <a:t>Smart home technologies to support daily living </a:t>
            </a:r>
            <a:r>
              <a:rPr lang="en-US" altLang="en-US" sz="2400" dirty="0">
                <a:cs typeface="Times New Roman" panose="02020603050405020304" pitchFamily="18" charset="0"/>
              </a:rPr>
              <a:t>(Fothergill </a:t>
            </a:r>
            <a:r>
              <a:rPr lang="en-US" altLang="en-US" sz="2400" i="1" dirty="0">
                <a:cs typeface="Times New Roman" panose="02020603050405020304" pitchFamily="18" charset="0"/>
              </a:rPr>
              <a:t>et al., </a:t>
            </a:r>
            <a:r>
              <a:rPr lang="en-US" altLang="en-US" sz="2400" dirty="0">
                <a:cs typeface="Times New Roman" panose="02020603050405020304" pitchFamily="18" charset="0"/>
              </a:rPr>
              <a:t>2025)</a:t>
            </a:r>
            <a:endParaRPr lang="en-US" altLang="en-US" sz="24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400" dirty="0"/>
              <a:t>AI systems for predicting health risks and deterioration </a:t>
            </a:r>
            <a:r>
              <a:rPr lang="en-US" altLang="en-US" sz="2400" dirty="0">
                <a:cs typeface="Times New Roman" panose="02020603050405020304" pitchFamily="18" charset="0"/>
              </a:rPr>
              <a:t>(Fothergill </a:t>
            </a:r>
            <a:r>
              <a:rPr lang="en-US" altLang="en-US" sz="2400" i="1" dirty="0">
                <a:cs typeface="Times New Roman" panose="02020603050405020304" pitchFamily="18" charset="0"/>
              </a:rPr>
              <a:t>et al., </a:t>
            </a:r>
            <a:r>
              <a:rPr lang="en-US" altLang="en-US" sz="2400" dirty="0">
                <a:cs typeface="Times New Roman" panose="02020603050405020304" pitchFamily="18" charset="0"/>
              </a:rPr>
              <a:t>2025)</a:t>
            </a:r>
            <a:endParaRPr lang="en-US" altLang="en-US" sz="2400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2400" dirty="0"/>
              <a:t>Digital records improve coordination of care services </a:t>
            </a:r>
            <a:r>
              <a:rPr lang="en-US" altLang="en-US" sz="2400" dirty="0">
                <a:cs typeface="Times New Roman" panose="02020603050405020304" pitchFamily="18" charset="0"/>
              </a:rPr>
              <a:t>(Fothergill </a:t>
            </a:r>
            <a:r>
              <a:rPr lang="en-US" altLang="en-US" sz="2400" i="1" dirty="0">
                <a:cs typeface="Times New Roman" panose="02020603050405020304" pitchFamily="18" charset="0"/>
              </a:rPr>
              <a:t>et al., </a:t>
            </a:r>
            <a:r>
              <a:rPr lang="en-US" altLang="en-US" sz="2400" dirty="0">
                <a:cs typeface="Times New Roman" panose="02020603050405020304" pitchFamily="18" charset="0"/>
              </a:rPr>
              <a:t>2025)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71E04C8-8B37-AADF-C773-C56DAB37F1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61726" y="600038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807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8502"/>
    </mc:Choice>
    <mc:Fallback>
      <p:transition spd="slow" advTm="1285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71" name="Rectangle 14370">
            <a:extLst>
              <a:ext uri="{FF2B5EF4-FFF2-40B4-BE49-F238E27FC236}">
                <a16:creationId xmlns:a16="http://schemas.microsoft.com/office/drawing/2014/main" id="{12C63567-9A18-430B-817B-152D609F5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F024AB-300E-CE30-943A-86CA0536F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4019" y="296430"/>
            <a:ext cx="4766564" cy="871333"/>
          </a:xfrm>
        </p:spPr>
        <p:txBody>
          <a:bodyPr vert="horz" lIns="91440" tIns="45721" rIns="91440" bIns="45721" rtlCol="0" anchor="b">
            <a:normAutofit/>
          </a:bodyPr>
          <a:lstStyle/>
          <a:p>
            <a:r>
              <a:rPr lang="en-US" sz="4000" b="1" dirty="0"/>
              <a:t>Technology</a:t>
            </a:r>
          </a:p>
        </p:txBody>
      </p:sp>
      <p:pic>
        <p:nvPicPr>
          <p:cNvPr id="14342" name="Picture 6" descr="Research reveals elderly ...">
            <a:extLst>
              <a:ext uri="{FF2B5EF4-FFF2-40B4-BE49-F238E27FC236}">
                <a16:creationId xmlns:a16="http://schemas.microsoft.com/office/drawing/2014/main" id="{3DCB2D2B-7580-7909-95A8-D15201622A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38" r="18669"/>
          <a:stretch>
            <a:fillRect/>
          </a:stretch>
        </p:blipFill>
        <p:spPr bwMode="auto">
          <a:xfrm>
            <a:off x="189571" y="170173"/>
            <a:ext cx="2805577" cy="3172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4" name="Picture 8" descr="How automated technology makes human ...">
            <a:extLst>
              <a:ext uri="{FF2B5EF4-FFF2-40B4-BE49-F238E27FC236}">
                <a16:creationId xmlns:a16="http://schemas.microsoft.com/office/drawing/2014/main" id="{9CC2BAFE-A1FB-8804-A76A-673EEB6C12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26" r="25981" b="-2"/>
          <a:stretch>
            <a:fillRect/>
          </a:stretch>
        </p:blipFill>
        <p:spPr bwMode="auto">
          <a:xfrm>
            <a:off x="3184713" y="170178"/>
            <a:ext cx="3004885" cy="261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Technology to Help Older Adults Live Independently | CareScout">
            <a:extLst>
              <a:ext uri="{FF2B5EF4-FFF2-40B4-BE49-F238E27FC236}">
                <a16:creationId xmlns:a16="http://schemas.microsoft.com/office/drawing/2014/main" id="{C0D6D9C5-07F5-9781-617D-6D27B95D5F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82" r="3" b="3"/>
          <a:stretch>
            <a:fillRect/>
          </a:stretch>
        </p:blipFill>
        <p:spPr bwMode="auto">
          <a:xfrm>
            <a:off x="189571" y="3510993"/>
            <a:ext cx="2805577" cy="2614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Preventing hospital admissions – What ...">
            <a:extLst>
              <a:ext uri="{FF2B5EF4-FFF2-40B4-BE49-F238E27FC236}">
                <a16:creationId xmlns:a16="http://schemas.microsoft.com/office/drawing/2014/main" id="{0933A9A4-159C-968C-13EB-3F436B10F0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27" r="18804"/>
          <a:stretch>
            <a:fillRect/>
          </a:stretch>
        </p:blipFill>
        <p:spPr bwMode="auto">
          <a:xfrm>
            <a:off x="3184715" y="2957669"/>
            <a:ext cx="3004885" cy="3168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5939C96-0F17-3D34-9B53-614706D34CE9}"/>
              </a:ext>
            </a:extLst>
          </p:cNvPr>
          <p:cNvSpPr txBox="1"/>
          <p:nvPr/>
        </p:nvSpPr>
        <p:spPr>
          <a:xfrm>
            <a:off x="6564020" y="1167765"/>
            <a:ext cx="5140985" cy="4958140"/>
          </a:xfrm>
          <a:prstGeom prst="rect">
            <a:avLst/>
          </a:prstGeom>
        </p:spPr>
        <p:txBody>
          <a:bodyPr vert="horz" lIns="91440" tIns="45721" rIns="91440" bIns="45721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1"/>
              </a:spcAft>
            </a:pPr>
            <a:r>
              <a:rPr lang="en-US" sz="2000" b="1" dirty="0"/>
              <a:t>Benefits:</a:t>
            </a:r>
            <a:endParaRPr lang="en-US" sz="2000" dirty="0"/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Improves safety, independence and early intervention </a:t>
            </a:r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Reduces hospital admissions and emergency incidents </a:t>
            </a:r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Supports ageing in place </a:t>
            </a:r>
          </a:p>
          <a:p>
            <a:pPr>
              <a:lnSpc>
                <a:spcPct val="90000"/>
              </a:lnSpc>
              <a:spcAft>
                <a:spcPts val="601"/>
              </a:spcAft>
            </a:pPr>
            <a:r>
              <a:rPr lang="en-US" altLang="en-US" sz="2000" dirty="0">
                <a:cs typeface="Times New Roman" panose="02020603050405020304" pitchFamily="18" charset="0"/>
              </a:rPr>
              <a:t>                   (Fothergill </a:t>
            </a:r>
            <a:r>
              <a:rPr lang="en-US" altLang="en-US" sz="2000" i="1" dirty="0">
                <a:cs typeface="Times New Roman" panose="02020603050405020304" pitchFamily="18" charset="0"/>
              </a:rPr>
              <a:t>et al., </a:t>
            </a:r>
            <a:r>
              <a:rPr lang="en-US" altLang="en-US" sz="2000" dirty="0">
                <a:cs typeface="Times New Roman" panose="02020603050405020304" pitchFamily="18" charset="0"/>
              </a:rPr>
              <a:t>2025)</a:t>
            </a:r>
            <a:endParaRPr lang="en-US" sz="2000" b="1" dirty="0"/>
          </a:p>
          <a:p>
            <a:pPr>
              <a:lnSpc>
                <a:spcPct val="90000"/>
              </a:lnSpc>
              <a:spcAft>
                <a:spcPts val="601"/>
              </a:spcAft>
            </a:pPr>
            <a:r>
              <a:rPr lang="en-US" sz="2000" b="1" dirty="0"/>
              <a:t>Limitations:</a:t>
            </a:r>
            <a:endParaRPr lang="en-US" sz="2000" dirty="0"/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Digital exclusion affects many older adults (Age UK, 2023) </a:t>
            </a:r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Ethical concerns around privacy and surveillance </a:t>
            </a:r>
            <a:r>
              <a:rPr lang="en-US" altLang="en-US" sz="2000" dirty="0">
                <a:cs typeface="Times New Roman" panose="02020603050405020304" pitchFamily="18" charset="0"/>
              </a:rPr>
              <a:t>(Fothergill </a:t>
            </a:r>
            <a:r>
              <a:rPr lang="en-US" altLang="en-US" sz="2000" i="1" dirty="0">
                <a:cs typeface="Times New Roman" panose="02020603050405020304" pitchFamily="18" charset="0"/>
              </a:rPr>
              <a:t>et al., </a:t>
            </a:r>
            <a:r>
              <a:rPr lang="en-US" altLang="en-US" sz="2000" dirty="0">
                <a:cs typeface="Times New Roman" panose="02020603050405020304" pitchFamily="18" charset="0"/>
              </a:rPr>
              <a:t>2025)</a:t>
            </a:r>
            <a:endParaRPr lang="en-US" sz="2000" dirty="0"/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Reduced human interaction in care delivery </a:t>
            </a:r>
            <a:r>
              <a:rPr lang="en-US" altLang="en-US" sz="2000" dirty="0">
                <a:cs typeface="Times New Roman" panose="02020603050405020304" pitchFamily="18" charset="0"/>
              </a:rPr>
              <a:t>(Fothergill </a:t>
            </a:r>
            <a:r>
              <a:rPr lang="en-US" altLang="en-US" sz="2000" i="1" dirty="0">
                <a:cs typeface="Times New Roman" panose="02020603050405020304" pitchFamily="18" charset="0"/>
              </a:rPr>
              <a:t>et al., </a:t>
            </a:r>
            <a:r>
              <a:rPr lang="en-US" altLang="en-US" sz="2000" dirty="0">
                <a:cs typeface="Times New Roman" panose="02020603050405020304" pitchFamily="18" charset="0"/>
              </a:rPr>
              <a:t>2025)</a:t>
            </a:r>
            <a:r>
              <a:rPr lang="en-US" sz="2000" dirty="0"/>
              <a:t> </a:t>
            </a:r>
          </a:p>
          <a:p>
            <a:pPr indent="-228604">
              <a:lnSpc>
                <a:spcPct val="90000"/>
              </a:lnSpc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Requires training, funding and infrastructure </a:t>
            </a:r>
            <a:r>
              <a:rPr lang="en-US" altLang="en-US" sz="2000" dirty="0">
                <a:cs typeface="Times New Roman" panose="02020603050405020304" pitchFamily="18" charset="0"/>
              </a:rPr>
              <a:t>(Fothergill </a:t>
            </a:r>
            <a:r>
              <a:rPr lang="en-US" altLang="en-US" sz="2000" i="1" dirty="0">
                <a:cs typeface="Times New Roman" panose="02020603050405020304" pitchFamily="18" charset="0"/>
              </a:rPr>
              <a:t>et al., </a:t>
            </a:r>
            <a:r>
              <a:rPr lang="en-US" altLang="en-US" sz="2000" dirty="0">
                <a:cs typeface="Times New Roman" panose="02020603050405020304" pitchFamily="18" charset="0"/>
              </a:rPr>
              <a:t>2025)</a:t>
            </a:r>
            <a:endParaRPr lang="en-US" altLang="en-US" sz="2000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DA94582-CE10-168D-CFB9-8E9FCF2BE3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00103" y="576090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9796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877"/>
    </mc:Choice>
    <mc:Fallback>
      <p:transition spd="slow" advTm="768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89" name="Rectangle 1538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718276" y="729523"/>
            <a:ext cx="6858000" cy="5398953"/>
          </a:xfrm>
          <a:prstGeom prst="rect">
            <a:avLst/>
          </a:prstGeom>
          <a:ln>
            <a:noFill/>
          </a:ln>
          <a:effectLst>
            <a:outerShdw blurRad="419100" dist="152400" sx="94000" sy="94000" algn="l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15367" name="Rectangle 1536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5369" name="Group 15368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1" y="2"/>
            <a:ext cx="4724400" cy="6858000"/>
            <a:chOff x="7467600" y="0"/>
            <a:chExt cx="4724400" cy="6858000"/>
          </a:xfrm>
        </p:grpSpPr>
        <p:sp>
          <p:nvSpPr>
            <p:cNvPr id="15370" name="Rectangle 15369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11">
                <a:defRPr/>
              </a:pPr>
              <a:endParaRPr lang="en-US" sz="1801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5379" name="Rectangle 15378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411">
                <a:defRPr/>
              </a:pPr>
              <a:endParaRPr lang="en-US" sz="1801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</p:grpSp>
      <p:sp>
        <p:nvSpPr>
          <p:cNvPr id="15373" name="Freeform: Shape 15372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1" y="3"/>
            <a:ext cx="4724400" cy="6857998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5375" name="Rectangle 1537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990600"/>
            <a:ext cx="117348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5371" name="Rectangle 15370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A3C3F8-2359-9CB4-8380-5E95DC093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4" y="785366"/>
            <a:ext cx="4069054" cy="2072853"/>
          </a:xfrm>
        </p:spPr>
        <p:txBody>
          <a:bodyPr vert="horz" lIns="91440" tIns="45721" rIns="91440" bIns="45721" rtlCol="0" anchor="t">
            <a:normAutofit/>
          </a:bodyPr>
          <a:lstStyle/>
          <a:p>
            <a:r>
              <a:rPr lang="en-US" sz="4000" b="1" dirty="0"/>
              <a:t>UK case study: </a:t>
            </a:r>
            <a:r>
              <a:rPr lang="en-US" sz="4000" b="1" dirty="0" err="1"/>
              <a:t>AgeUK</a:t>
            </a:r>
            <a:r>
              <a:rPr lang="en-US" sz="4000" b="1" dirty="0"/>
              <a:t> </a:t>
            </a:r>
          </a:p>
        </p:txBody>
      </p:sp>
      <p:sp>
        <p:nvSpPr>
          <p:cNvPr id="15372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1" y="630937"/>
            <a:ext cx="18288" cy="5590380"/>
          </a:xfrm>
          <a:custGeom>
            <a:avLst/>
            <a:gdLst>
              <a:gd name="csX0" fmla="*/ 0 w 18288"/>
              <a:gd name="csY0" fmla="*/ 0 h 5590380"/>
              <a:gd name="csX1" fmla="*/ 18288 w 18288"/>
              <a:gd name="csY1" fmla="*/ 0 h 5590380"/>
              <a:gd name="csX2" fmla="*/ 18288 w 18288"/>
              <a:gd name="csY2" fmla="*/ 754701 h 5590380"/>
              <a:gd name="csX3" fmla="*/ 18288 w 18288"/>
              <a:gd name="csY3" fmla="*/ 1565306 h 5590380"/>
              <a:gd name="csX4" fmla="*/ 18288 w 18288"/>
              <a:gd name="csY4" fmla="*/ 2152296 h 5590380"/>
              <a:gd name="csX5" fmla="*/ 18288 w 18288"/>
              <a:gd name="csY5" fmla="*/ 2906998 h 5590380"/>
              <a:gd name="csX6" fmla="*/ 18288 w 18288"/>
              <a:gd name="csY6" fmla="*/ 3549891 h 5590380"/>
              <a:gd name="csX7" fmla="*/ 18288 w 18288"/>
              <a:gd name="csY7" fmla="*/ 4080977 h 5590380"/>
              <a:gd name="csX8" fmla="*/ 18288 w 18288"/>
              <a:gd name="csY8" fmla="*/ 4835679 h 5590380"/>
              <a:gd name="csX9" fmla="*/ 18288 w 18288"/>
              <a:gd name="csY9" fmla="*/ 5590380 h 5590380"/>
              <a:gd name="csX10" fmla="*/ 0 w 18288"/>
              <a:gd name="csY10" fmla="*/ 5590380 h 5590380"/>
              <a:gd name="csX11" fmla="*/ 0 w 18288"/>
              <a:gd name="csY11" fmla="*/ 4835679 h 5590380"/>
              <a:gd name="csX12" fmla="*/ 0 w 18288"/>
              <a:gd name="csY12" fmla="*/ 4304593 h 5590380"/>
              <a:gd name="csX13" fmla="*/ 0 w 18288"/>
              <a:gd name="csY13" fmla="*/ 3773507 h 5590380"/>
              <a:gd name="csX14" fmla="*/ 0 w 18288"/>
              <a:gd name="csY14" fmla="*/ 3186517 h 5590380"/>
              <a:gd name="csX15" fmla="*/ 0 w 18288"/>
              <a:gd name="csY15" fmla="*/ 2487719 h 5590380"/>
              <a:gd name="csX16" fmla="*/ 0 w 18288"/>
              <a:gd name="csY16" fmla="*/ 1956633 h 5590380"/>
              <a:gd name="csX17" fmla="*/ 0 w 18288"/>
              <a:gd name="csY17" fmla="*/ 1425547 h 5590380"/>
              <a:gd name="csX18" fmla="*/ 0 w 18288"/>
              <a:gd name="csY18" fmla="*/ 614942 h 5590380"/>
              <a:gd name="csX19" fmla="*/ 0 w 18288"/>
              <a:gd name="csY19" fmla="*/ 0 h 559038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</a:cxnLst>
            <a:rect l="l" t="t" r="r" b="b"/>
            <a:pathLst>
              <a:path w="18288" h="5590380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28436" y="1242327"/>
                  <a:pt x="18288" y="1565306"/>
                </a:cubicBezTo>
                <a:cubicBezTo>
                  <a:pt x="8140" y="1888286"/>
                  <a:pt x="7160" y="1999139"/>
                  <a:pt x="18288" y="2152296"/>
                </a:cubicBezTo>
                <a:cubicBezTo>
                  <a:pt x="29417" y="2305453"/>
                  <a:pt x="30326" y="2594473"/>
                  <a:pt x="18288" y="2906998"/>
                </a:cubicBezTo>
                <a:cubicBezTo>
                  <a:pt x="6250" y="3219523"/>
                  <a:pt x="30392" y="3328318"/>
                  <a:pt x="18288" y="3549891"/>
                </a:cubicBezTo>
                <a:cubicBezTo>
                  <a:pt x="6184" y="3771464"/>
                  <a:pt x="38561" y="3843835"/>
                  <a:pt x="18288" y="4080977"/>
                </a:cubicBezTo>
                <a:cubicBezTo>
                  <a:pt x="-1985" y="4318119"/>
                  <a:pt x="-3806" y="4511165"/>
                  <a:pt x="18288" y="4835679"/>
                </a:cubicBezTo>
                <a:cubicBezTo>
                  <a:pt x="40382" y="5160193"/>
                  <a:pt x="-13070" y="5401747"/>
                  <a:pt x="18288" y="5590380"/>
                </a:cubicBezTo>
                <a:cubicBezTo>
                  <a:pt x="12010" y="5589862"/>
                  <a:pt x="6799" y="5589981"/>
                  <a:pt x="0" y="5590380"/>
                </a:cubicBezTo>
                <a:cubicBezTo>
                  <a:pt x="-6480" y="5250522"/>
                  <a:pt x="-32148" y="5052530"/>
                  <a:pt x="0" y="4835679"/>
                </a:cubicBezTo>
                <a:cubicBezTo>
                  <a:pt x="32148" y="4618828"/>
                  <a:pt x="11187" y="4495069"/>
                  <a:pt x="0" y="4304593"/>
                </a:cubicBezTo>
                <a:cubicBezTo>
                  <a:pt x="-11187" y="4114117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5482" y="2641681"/>
                  <a:pt x="0" y="2487719"/>
                </a:cubicBezTo>
                <a:cubicBezTo>
                  <a:pt x="-15482" y="2333757"/>
                  <a:pt x="-5632" y="2105749"/>
                  <a:pt x="0" y="1956633"/>
                </a:cubicBezTo>
                <a:cubicBezTo>
                  <a:pt x="5632" y="1807517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0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4792" y="1795355"/>
                  <a:pt x="18288" y="2152296"/>
                </a:cubicBezTo>
                <a:cubicBezTo>
                  <a:pt x="1784" y="2509237"/>
                  <a:pt x="40846" y="2594423"/>
                  <a:pt x="18288" y="2739286"/>
                </a:cubicBezTo>
                <a:cubicBezTo>
                  <a:pt x="-4270" y="2884149"/>
                  <a:pt x="30361" y="3129641"/>
                  <a:pt x="18288" y="3493988"/>
                </a:cubicBezTo>
                <a:cubicBezTo>
                  <a:pt x="6215" y="3858335"/>
                  <a:pt x="54201" y="4041447"/>
                  <a:pt x="18288" y="4304593"/>
                </a:cubicBezTo>
                <a:cubicBezTo>
                  <a:pt x="-17625" y="4567740"/>
                  <a:pt x="46769" y="5149223"/>
                  <a:pt x="18288" y="5590380"/>
                </a:cubicBezTo>
                <a:cubicBezTo>
                  <a:pt x="10860" y="5590743"/>
                  <a:pt x="7568" y="5590156"/>
                  <a:pt x="0" y="5590380"/>
                </a:cubicBezTo>
                <a:cubicBezTo>
                  <a:pt x="36767" y="5266820"/>
                  <a:pt x="-16223" y="5116145"/>
                  <a:pt x="0" y="4835679"/>
                </a:cubicBezTo>
                <a:cubicBezTo>
                  <a:pt x="16223" y="4555213"/>
                  <a:pt x="-16316" y="4356489"/>
                  <a:pt x="0" y="4136881"/>
                </a:cubicBezTo>
                <a:cubicBezTo>
                  <a:pt x="16316" y="3917273"/>
                  <a:pt x="8005" y="3773464"/>
                  <a:pt x="0" y="3549891"/>
                </a:cubicBezTo>
                <a:cubicBezTo>
                  <a:pt x="-8005" y="3326318"/>
                  <a:pt x="28958" y="3052319"/>
                  <a:pt x="0" y="2851094"/>
                </a:cubicBezTo>
                <a:cubicBezTo>
                  <a:pt x="-28958" y="2649869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15362" name="Picture 2" descr="Age UK - Wikipedia">
            <a:extLst>
              <a:ext uri="{FF2B5EF4-FFF2-40B4-BE49-F238E27FC236}">
                <a16:creationId xmlns:a16="http://schemas.microsoft.com/office/drawing/2014/main" id="{6246C171-E68A-870D-DCBE-B145A5B053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4620" y="3896917"/>
            <a:ext cx="3951289" cy="1731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AE9095F-FF1A-F7B6-B8A1-2EB142FC15C6}"/>
              </a:ext>
            </a:extLst>
          </p:cNvPr>
          <p:cNvSpPr txBox="1"/>
          <p:nvPr/>
        </p:nvSpPr>
        <p:spPr>
          <a:xfrm>
            <a:off x="6096001" y="785367"/>
            <a:ext cx="5257797" cy="5310633"/>
          </a:xfrm>
          <a:prstGeom prst="rect">
            <a:avLst/>
          </a:prstGeom>
        </p:spPr>
        <p:txBody>
          <a:bodyPr vert="horz" lIns="91440" tIns="45721" rIns="91440" bIns="45721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1"/>
              </a:spcAft>
            </a:pPr>
            <a:r>
              <a:rPr lang="en-US" sz="1700" b="1" dirty="0"/>
              <a:t>	What does Age UK provide?</a:t>
            </a:r>
          </a:p>
          <a:p>
            <a:pPr marL="285753" indent="-285753">
              <a:lnSpc>
                <a:spcPct val="90000"/>
              </a:lnSpc>
              <a:spcAft>
                <a:spcPts val="601"/>
              </a:spcAft>
              <a:buFont typeface="Wingdings" panose="05000000000000000000" pitchFamily="2" charset="2"/>
              <a:buChar char="ü"/>
            </a:pPr>
            <a:r>
              <a:rPr lang="en-US" sz="1700" dirty="0"/>
              <a:t>Information and advice.</a:t>
            </a:r>
          </a:p>
          <a:p>
            <a:pPr marL="285753" indent="-285753">
              <a:lnSpc>
                <a:spcPct val="90000"/>
              </a:lnSpc>
              <a:spcAft>
                <a:spcPts val="601"/>
              </a:spcAft>
              <a:buFont typeface="Wingdings" panose="05000000000000000000" pitchFamily="2" charset="2"/>
              <a:buChar char="ü"/>
            </a:pPr>
            <a:r>
              <a:rPr lang="en-US" sz="1700" dirty="0"/>
              <a:t>Befriending services.</a:t>
            </a:r>
          </a:p>
          <a:p>
            <a:pPr marL="285753" indent="-285753">
              <a:lnSpc>
                <a:spcPct val="90000"/>
              </a:lnSpc>
              <a:spcAft>
                <a:spcPts val="601"/>
              </a:spcAft>
              <a:buFont typeface="Wingdings" panose="05000000000000000000" pitchFamily="2" charset="2"/>
              <a:buChar char="ü"/>
            </a:pPr>
            <a:r>
              <a:rPr lang="en-US" sz="1700" dirty="0"/>
              <a:t>Community activities.</a:t>
            </a:r>
          </a:p>
          <a:p>
            <a:pPr marL="285753" indent="-285753">
              <a:lnSpc>
                <a:spcPct val="90000"/>
              </a:lnSpc>
              <a:spcAft>
                <a:spcPts val="601"/>
              </a:spcAft>
              <a:buFont typeface="Wingdings" panose="05000000000000000000" pitchFamily="2" charset="2"/>
              <a:buChar char="ü"/>
            </a:pPr>
            <a:r>
              <a:rPr lang="en-US" sz="1700" dirty="0"/>
              <a:t>Benefits and financial advice.</a:t>
            </a:r>
          </a:p>
          <a:p>
            <a:pPr marL="285753" indent="-285753">
              <a:lnSpc>
                <a:spcPct val="90000"/>
              </a:lnSpc>
              <a:spcAft>
                <a:spcPts val="601"/>
              </a:spcAft>
              <a:buFont typeface="Wingdings" panose="05000000000000000000" pitchFamily="2" charset="2"/>
              <a:buChar char="ü"/>
            </a:pPr>
            <a:r>
              <a:rPr lang="en-US" sz="1700" dirty="0"/>
              <a:t>Campaigning against loneliness and age discrimination.</a:t>
            </a:r>
          </a:p>
          <a:p>
            <a:pPr algn="ctr">
              <a:lnSpc>
                <a:spcPct val="90000"/>
              </a:lnSpc>
              <a:spcAft>
                <a:spcPts val="601"/>
              </a:spcAft>
            </a:pPr>
            <a:r>
              <a:rPr lang="en-US" sz="1700" b="1" dirty="0"/>
              <a:t>Outcomes</a:t>
            </a:r>
          </a:p>
          <a:p>
            <a:pPr marL="57151" indent="-285753">
              <a:lnSpc>
                <a:spcPct val="90000"/>
              </a:lnSpc>
              <a:spcAft>
                <a:spcPts val="601"/>
              </a:spcAft>
              <a:buFont typeface="Wingdings" panose="05000000000000000000" pitchFamily="2" charset="2"/>
              <a:buChar char="ü"/>
            </a:pPr>
            <a:r>
              <a:rPr lang="en-US" sz="1700" dirty="0"/>
              <a:t>Reduces loneliness. </a:t>
            </a:r>
          </a:p>
          <a:p>
            <a:pPr marL="57151" indent="-285753">
              <a:lnSpc>
                <a:spcPct val="90000"/>
              </a:lnSpc>
              <a:spcAft>
                <a:spcPts val="601"/>
              </a:spcAft>
              <a:buFont typeface="Wingdings" panose="05000000000000000000" pitchFamily="2" charset="2"/>
              <a:buChar char="ü"/>
            </a:pPr>
            <a:r>
              <a:rPr lang="en-US" sz="1700" dirty="0"/>
              <a:t>Promotes independence. </a:t>
            </a:r>
          </a:p>
          <a:p>
            <a:pPr marL="57151" indent="-285753">
              <a:lnSpc>
                <a:spcPct val="90000"/>
              </a:lnSpc>
              <a:spcAft>
                <a:spcPts val="601"/>
              </a:spcAft>
              <a:buFont typeface="Wingdings" panose="05000000000000000000" pitchFamily="2" charset="2"/>
              <a:buChar char="ü"/>
            </a:pPr>
            <a:r>
              <a:rPr lang="en-US" sz="1700" dirty="0"/>
              <a:t>Improves emotional wellbeing. </a:t>
            </a:r>
          </a:p>
          <a:p>
            <a:pPr marL="57151" indent="-285753">
              <a:lnSpc>
                <a:spcPct val="90000"/>
              </a:lnSpc>
              <a:spcAft>
                <a:spcPts val="601"/>
              </a:spcAft>
              <a:buFont typeface="Wingdings" panose="05000000000000000000" pitchFamily="2" charset="2"/>
              <a:buChar char="ü"/>
            </a:pPr>
            <a:r>
              <a:rPr lang="en-US" sz="1700" dirty="0"/>
              <a:t>Encourages community participation. </a:t>
            </a:r>
          </a:p>
          <a:p>
            <a:pPr algn="ctr">
              <a:lnSpc>
                <a:spcPct val="90000"/>
              </a:lnSpc>
              <a:spcAft>
                <a:spcPts val="601"/>
              </a:spcAft>
            </a:pPr>
            <a:r>
              <a:rPr lang="en-US" sz="1700" b="1" dirty="0"/>
              <a:t>Critical Evaluation</a:t>
            </a:r>
          </a:p>
          <a:p>
            <a:pPr>
              <a:lnSpc>
                <a:spcPct val="90000"/>
              </a:lnSpc>
              <a:spcAft>
                <a:spcPts val="601"/>
              </a:spcAft>
            </a:pPr>
            <a:r>
              <a:rPr lang="en-US" sz="1700" dirty="0"/>
              <a:t>The voluntary sector plays an essential role in supporting older people, although increasing reliance on charities may reflect limitations within statutory services.</a:t>
            </a:r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CE49F15C-A952-F04F-5E34-D2C48D348B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97695" y="2040312"/>
            <a:ext cx="1646605" cy="369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1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en-US" sz="1801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AgeUK</a:t>
            </a:r>
            <a:r>
              <a:rPr lang="en-US" altLang="en-US" sz="1801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2025)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F66E24B8-8915-8283-84B4-F781FEA878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93354" y="4263565"/>
            <a:ext cx="1646605" cy="369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1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en-US" sz="1801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AgeUK</a:t>
            </a:r>
            <a:r>
              <a:rPr lang="en-US" altLang="en-US" sz="1801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2025)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sp>
        <p:nvSpPr>
          <p:cNvPr id="10" name="Rectangle 5">
            <a:extLst>
              <a:ext uri="{FF2B5EF4-FFF2-40B4-BE49-F238E27FC236}">
                <a16:creationId xmlns:a16="http://schemas.microsoft.com/office/drawing/2014/main" id="{C5B27D89-354A-4F2B-1977-C3B7BF84CA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38884" y="6043801"/>
            <a:ext cx="1137588" cy="261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en-US" sz="11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AgeUK</a:t>
            </a:r>
            <a:r>
              <a:rPr lang="en-US" altLang="en-US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2025)</a:t>
            </a:r>
            <a:endParaRPr lang="en-US" altLang="en-US" sz="1600" b="1" dirty="0">
              <a:latin typeface="Arial" panose="020B0604020202020204" pitchFamily="34" charset="0"/>
            </a:endParaRPr>
          </a:p>
        </p:txBody>
      </p:sp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F7CACCE-5FCE-F931-E49F-C88FC56C53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22515" y="602747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687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578"/>
    </mc:Choice>
    <mc:Fallback>
      <p:transition spd="slow" advTm="855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5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5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5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5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5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15389" grpId="0" animBg="1"/>
      <p:bldP spid="15367" grpId="0" animBg="1"/>
      <p:bldP spid="15373" grpId="0" animBg="1"/>
      <p:bldP spid="15375" grpId="0" animBg="1"/>
      <p:bldP spid="15371" grpId="0" animBg="1"/>
      <p:bldP spid="2" grpId="0"/>
      <p:bldP spid="15372" grpId="0" animBg="1"/>
      <p:bldP spid="7" grpId="0"/>
      <p:bldP spid="8" grpId="0"/>
      <p:bldP spid="9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pic>
        <p:nvPicPr>
          <p:cNvPr id="6" name="Picture 4" descr="Smoker">
            <a:extLst>
              <a:ext uri="{FF2B5EF4-FFF2-40B4-BE49-F238E27FC236}">
                <a16:creationId xmlns:a16="http://schemas.microsoft.com/office/drawing/2014/main" id="{F0361860-3C01-0BC0-5591-3B45F87C88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40" r="-2" b="13611"/>
          <a:stretch>
            <a:fillRect/>
          </a:stretch>
        </p:blipFill>
        <p:spPr bwMode="auto">
          <a:xfrm>
            <a:off x="4883026" y="10"/>
            <a:ext cx="7308974" cy="3364981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ogeweyk to Hawick: The Dutch dementia village studied by the Borders - BBC  News">
            <a:extLst>
              <a:ext uri="{FF2B5EF4-FFF2-40B4-BE49-F238E27FC236}">
                <a16:creationId xmlns:a16="http://schemas.microsoft.com/office/drawing/2014/main" id="{FF70C7FA-C82D-20B8-18FC-B61D0F39BC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99" r="-2" b="2051"/>
          <a:stretch>
            <a:fillRect/>
          </a:stretch>
        </p:blipFill>
        <p:spPr bwMode="auto">
          <a:xfrm>
            <a:off x="4883026" y="3493009"/>
            <a:ext cx="7308974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"/>
            <a:ext cx="6096002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914411">
              <a:defRPr/>
            </a:pPr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2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5CD30E-6896-D455-75E1-D30829B44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8" y="859537"/>
            <a:ext cx="4832802" cy="1243584"/>
          </a:xfrm>
        </p:spPr>
        <p:txBody>
          <a:bodyPr vert="horz" lIns="91440" tIns="45721" rIns="91440" bIns="45721" rtlCol="0" anchor="ctr">
            <a:normAutofit fontScale="90000"/>
          </a:bodyPr>
          <a:lstStyle/>
          <a:p>
            <a:pPr algn="ctr"/>
            <a:r>
              <a:rPr lang="en-US" sz="3401" b="1" dirty="0"/>
              <a:t>International case study</a:t>
            </a:r>
            <a:br>
              <a:rPr lang="en-US" sz="3401" b="1" dirty="0"/>
            </a:br>
            <a:r>
              <a:rPr lang="en-US" sz="3600" b="1" dirty="0"/>
              <a:t>Dementia Village (Netherlands)</a:t>
            </a:r>
            <a:br>
              <a:rPr lang="en-US" sz="3600" b="1" dirty="0"/>
            </a:br>
            <a:endParaRPr lang="en-US" sz="3401" b="1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152145"/>
            <a:ext cx="128016" cy="6539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2"/>
            <a:ext cx="4892041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11">
              <a:defRPr/>
            </a:pPr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2"/>
            <a:ext cx="4892041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6B9BD8-DDF2-4057-3458-B3F9B3B3FDDA}"/>
              </a:ext>
            </a:extLst>
          </p:cNvPr>
          <p:cNvSpPr txBox="1"/>
          <p:nvPr/>
        </p:nvSpPr>
        <p:spPr>
          <a:xfrm>
            <a:off x="448057" y="2512613"/>
            <a:ext cx="4832804" cy="3664350"/>
          </a:xfrm>
          <a:prstGeom prst="rect">
            <a:avLst/>
          </a:prstGeom>
        </p:spPr>
        <p:txBody>
          <a:bodyPr vert="horz" lIns="91440" tIns="45721" rIns="91440" bIns="45721" rtlCol="0">
            <a:normAutofit/>
          </a:bodyPr>
          <a:lstStyle/>
          <a:p>
            <a:pPr marL="285753" indent="-285753">
              <a:buFont typeface="Arial" panose="020B0604020202020204" pitchFamily="34" charset="0"/>
              <a:buChar char="•"/>
            </a:pPr>
            <a:r>
              <a:rPr lang="en-GB" sz="1801" dirty="0"/>
              <a:t>Innovative person-centred dementia care model </a:t>
            </a:r>
          </a:p>
          <a:p>
            <a:pPr marL="285753" indent="-285753">
              <a:buFont typeface="Arial" panose="020B0604020202020204" pitchFamily="34" charset="0"/>
              <a:buChar char="•"/>
            </a:pPr>
            <a:r>
              <a:rPr lang="en-GB" sz="1801" dirty="0"/>
              <a:t>Residents live in a normalised, community-like environment </a:t>
            </a:r>
          </a:p>
          <a:p>
            <a:pPr marL="285753" indent="-285753">
              <a:buFont typeface="Arial" panose="020B0604020202020204" pitchFamily="34" charset="0"/>
              <a:buChar char="•"/>
            </a:pPr>
            <a:r>
              <a:rPr lang="en-GB" sz="1801" dirty="0"/>
              <a:t>Encourages autonomy, dignity and independence </a:t>
            </a:r>
          </a:p>
          <a:p>
            <a:pPr algn="ctr"/>
            <a:r>
              <a:rPr lang="en-GB" sz="1801" b="1" dirty="0"/>
              <a:t>Critical points:</a:t>
            </a:r>
            <a:endParaRPr lang="en-GB" sz="1801" dirty="0"/>
          </a:p>
          <a:p>
            <a:pPr marL="285753" indent="-285753">
              <a:buFont typeface="Arial" panose="020B0604020202020204" pitchFamily="34" charset="0"/>
              <a:buChar char="•"/>
            </a:pPr>
            <a:r>
              <a:rPr lang="en-GB" sz="1801" dirty="0"/>
              <a:t>Improves wellbeing and reduces behavioural distress (WHO, 2022) </a:t>
            </a:r>
          </a:p>
          <a:p>
            <a:pPr marL="285753" indent="-285753">
              <a:buFont typeface="Arial" panose="020B0604020202020204" pitchFamily="34" charset="0"/>
              <a:buChar char="•"/>
            </a:pPr>
            <a:r>
              <a:rPr lang="en-GB" sz="1801" dirty="0"/>
              <a:t>High cost makes it difficult to replicate in the UK system </a:t>
            </a:r>
          </a:p>
          <a:p>
            <a:pPr marL="285753" indent="-285753">
              <a:buFont typeface="Arial" panose="020B0604020202020204" pitchFamily="34" charset="0"/>
              <a:buChar char="•"/>
            </a:pPr>
            <a:r>
              <a:rPr lang="en-GB" sz="1801" dirty="0"/>
              <a:t>Requires significant redesign of care infrastructure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2DD030DE-0264-E370-65F5-EF569C468F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26883" y="6082946"/>
            <a:ext cx="2033570" cy="369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1" rIns="91440" bIns="45721" numCol="1" anchor="ctr" anchorCtr="0" compatLnSpc="1">
            <a:prstTxWarp prst="textNoShape">
              <a:avLst/>
            </a:prstTxWarp>
            <a:spAutoFit/>
          </a:bodyPr>
          <a:lstStyle/>
          <a:p>
            <a:pPr defTabSz="914411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801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(Pedro et al., 2020)</a:t>
            </a:r>
            <a:endParaRPr lang="en-US" altLang="en-US" sz="2800" b="1" dirty="0">
              <a:latin typeface="Arial" panose="020B0604020202020204" pitchFamily="34" charset="0"/>
            </a:endParaRPr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A4AD313-BC6F-7893-0C1D-84B9DEBA6E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56580" y="603265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949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578"/>
    </mc:Choice>
    <mc:Fallback>
      <p:transition spd="slow" advTm="635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" grpId="0"/>
      <p:bldP spid="5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422" name="Rectangle 16421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C1560F-30C0-0EA0-B360-6DE761A3C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1" y="991444"/>
            <a:ext cx="4443154" cy="1087819"/>
          </a:xfrm>
        </p:spPr>
        <p:txBody>
          <a:bodyPr vert="horz" lIns="91440" tIns="45721" rIns="91440" bIns="45721" rtlCol="0" anchor="b">
            <a:normAutofit/>
          </a:bodyPr>
          <a:lstStyle/>
          <a:p>
            <a:r>
              <a:rPr lang="en-US" sz="3401" b="1" dirty="0"/>
              <a:t>Overall evaluation</a:t>
            </a:r>
          </a:p>
        </p:txBody>
      </p:sp>
      <p:sp>
        <p:nvSpPr>
          <p:cNvPr id="16423" name="Rectangle 16422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424" name="Rectangle 16423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1" y="2285541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5BC19B-93E5-3D53-A9CD-230D15F26983}"/>
              </a:ext>
            </a:extLst>
          </p:cNvPr>
          <p:cNvSpPr txBox="1"/>
          <p:nvPr/>
        </p:nvSpPr>
        <p:spPr>
          <a:xfrm>
            <a:off x="411481" y="2684095"/>
            <a:ext cx="4443154" cy="3492868"/>
          </a:xfrm>
          <a:prstGeom prst="rect">
            <a:avLst/>
          </a:prstGeom>
        </p:spPr>
        <p:txBody>
          <a:bodyPr vert="horz" lIns="91440" tIns="45721" rIns="91440" bIns="45721" rtlCol="0">
            <a:normAutofit/>
          </a:bodyPr>
          <a:lstStyle/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endParaRPr lang="en-US" altLang="en-US" sz="1801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1801" dirty="0"/>
              <a:t>UK has strong policy frameworks but weak implementation  (</a:t>
            </a:r>
            <a:r>
              <a:rPr lang="en-GB" sz="1801" dirty="0"/>
              <a:t>Care Act, 2014)</a:t>
            </a:r>
            <a:endParaRPr lang="en-US" altLang="en-US" sz="1801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1801" dirty="0"/>
              <a:t>Ageing population is increasing demand on services  (</a:t>
            </a:r>
            <a:r>
              <a:rPr lang="en-GB" sz="1801" dirty="0"/>
              <a:t>ONS, 2018</a:t>
            </a:r>
            <a:endParaRPr lang="en-US" altLang="en-US" sz="1801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1801" dirty="0"/>
              <a:t>Workforce shortages are a major structural issue (</a:t>
            </a:r>
            <a:r>
              <a:rPr lang="en-GB" sz="1801" dirty="0"/>
              <a:t>Skills for Care, 2024)</a:t>
            </a:r>
            <a:endParaRPr lang="en-US" altLang="en-US" sz="1801" dirty="0"/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1801" dirty="0"/>
              <a:t>Fragmentation exists between health and social care systems (CQC, 2025)</a:t>
            </a:r>
          </a:p>
          <a:p>
            <a:pPr indent="-228604" fontAlgn="base">
              <a:lnSpc>
                <a:spcPct val="90000"/>
              </a:lnSpc>
              <a:spcBef>
                <a:spcPct val="0"/>
              </a:spcBef>
              <a:spcAft>
                <a:spcPts val="601"/>
              </a:spcAft>
              <a:buFont typeface="Arial" panose="020B0604020202020204" pitchFamily="34" charset="0"/>
              <a:buChar char="•"/>
            </a:pPr>
            <a:r>
              <a:rPr lang="en-US" altLang="en-US" sz="1801" dirty="0"/>
              <a:t>Inequalities in access to care remain across regions (CQC, 2025)</a:t>
            </a:r>
          </a:p>
        </p:txBody>
      </p:sp>
      <p:pic>
        <p:nvPicPr>
          <p:cNvPr id="16386" name="Picture 2" descr="1 in 5 employees can't take time off work due to staff shortages">
            <a:extLst>
              <a:ext uri="{FF2B5EF4-FFF2-40B4-BE49-F238E27FC236}">
                <a16:creationId xmlns:a16="http://schemas.microsoft.com/office/drawing/2014/main" id="{CD77E25A-4358-1EAC-C5E9-9B41901C08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85816" y="1302819"/>
            <a:ext cx="6440425" cy="4197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664A143-D4B6-BACA-79EF-F0E4816700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38878" y="617616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304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329"/>
    </mc:Choice>
    <mc:Fallback>
      <p:transition spd="slow" advTm="973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2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73C49FB-B5E0-2A18-ACD9-D0C9A6E57CF9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7930" b="15278"/>
          <a:stretch>
            <a:fillRect/>
          </a:stretch>
        </p:blipFill>
        <p:spPr>
          <a:xfrm>
            <a:off x="21" y="11"/>
            <a:ext cx="12191980" cy="6857989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9D2087-636F-8010-CD5A-E9C700D14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4942841" cy="1460500"/>
          </a:xfrm>
        </p:spPr>
        <p:txBody>
          <a:bodyPr vert="horz" lIns="91440" tIns="45721" rIns="91440" bIns="45721" rtlCol="0" anchor="ctr">
            <a:normAutofit/>
          </a:bodyPr>
          <a:lstStyle/>
          <a:p>
            <a:pPr algn="ctr"/>
            <a:r>
              <a:rPr lang="en-US" sz="4000" b="1" dirty="0"/>
              <a:t>RECOMMENDATIONS</a:t>
            </a:r>
            <a:endParaRPr lang="en-US" sz="4000" dirty="0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1E69874A-AB54-4132-5C24-958BBF6013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93308147"/>
              </p:ext>
            </p:extLst>
          </p:nvPr>
        </p:nvGraphicFramePr>
        <p:xfrm>
          <a:off x="838200" y="1825626"/>
          <a:ext cx="4688841" cy="41484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aphicFrame>
        <p:nvGraphicFramePr>
          <p:cNvPr id="6" name="TextBox 4">
            <a:extLst>
              <a:ext uri="{FF2B5EF4-FFF2-40B4-BE49-F238E27FC236}">
                <a16:creationId xmlns:a16="http://schemas.microsoft.com/office/drawing/2014/main" id="{CC2B861C-95C4-79F6-BEF1-61DA5B710B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13961327"/>
              </p:ext>
            </p:extLst>
          </p:nvPr>
        </p:nvGraphicFramePr>
        <p:xfrm>
          <a:off x="6096000" y="2190742"/>
          <a:ext cx="5644985" cy="31807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sp>
        <p:nvSpPr>
          <p:cNvPr id="9" name="Title 1">
            <a:extLst>
              <a:ext uri="{FF2B5EF4-FFF2-40B4-BE49-F238E27FC236}">
                <a16:creationId xmlns:a16="http://schemas.microsoft.com/office/drawing/2014/main" id="{F8312883-FCB9-1823-EA12-40BD2B322241}"/>
              </a:ext>
            </a:extLst>
          </p:cNvPr>
          <p:cNvSpPr txBox="1">
            <a:spLocks/>
          </p:cNvSpPr>
          <p:nvPr/>
        </p:nvSpPr>
        <p:spPr>
          <a:xfrm>
            <a:off x="7589516" y="656509"/>
            <a:ext cx="2641604" cy="829970"/>
          </a:xfrm>
          <a:prstGeom prst="rect">
            <a:avLst/>
          </a:prstGeom>
        </p:spPr>
        <p:txBody>
          <a:bodyPr vert="horz" lIns="91440" tIns="45721" rIns="91440" bIns="45721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/>
              <a:t>BARRIERS</a:t>
            </a:r>
          </a:p>
        </p:txBody>
      </p:sp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8F40D23-3338-11C3-31BD-F837D0B7F2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339914" y="607499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439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343"/>
    </mc:Choice>
    <mc:Fallback>
      <p:transition spd="slow" advTm="1103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  <p:bldLst>
      <p:bldP spid="2" grpId="0"/>
      <p:bldGraphic spid="7" grpId="0">
        <p:bldAsOne/>
      </p:bldGraphic>
      <p:bldGraphic spid="6" grpId="0">
        <p:bldAsOne/>
      </p:bldGraphic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D381F89-9AD6-2327-0849-EEFAEA572476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0049" b="5681"/>
          <a:stretch>
            <a:fillRect/>
          </a:stretch>
        </p:blipFill>
        <p:spPr>
          <a:xfrm>
            <a:off x="21" y="11"/>
            <a:ext cx="12191980" cy="68579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EF6E0-30A8-5B72-DCAB-32A21AF05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2" y="365127"/>
            <a:ext cx="10515600" cy="1325563"/>
          </a:xfrm>
        </p:spPr>
        <p:txBody>
          <a:bodyPr vert="horz" lIns="91440" tIns="45721" rIns="91440" bIns="45721" rtlCol="0" anchor="ctr">
            <a:normAutofit/>
          </a:bodyPr>
          <a:lstStyle/>
          <a:p>
            <a:r>
              <a:rPr lang="en-US" b="1" dirty="0"/>
              <a:t>CONCLUSION</a:t>
            </a:r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4FC3D059-4066-3982-5546-959DEBF1CFC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514596"/>
              </p:ext>
            </p:extLst>
          </p:nvPr>
        </p:nvGraphicFramePr>
        <p:xfrm>
          <a:off x="838202" y="1825624"/>
          <a:ext cx="10515600" cy="43513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CACB5A3-50B3-5EE0-E522-52036E1133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529219" y="591695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58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297"/>
    </mc:Choice>
    <mc:Fallback>
      <p:transition spd="slow" advTm="812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  <p:bldGraphic spid="7" grpId="0">
        <p:bldAsOne/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4E64B-03C2-8683-4D26-AB26108B5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2" y="365126"/>
            <a:ext cx="4648198" cy="315912"/>
          </a:xfrm>
        </p:spPr>
        <p:txBody>
          <a:bodyPr>
            <a:normAutofit fontScale="9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86438EE4-4493-F2E5-6BAB-15703517C7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2" y="758536"/>
            <a:ext cx="10515600" cy="541842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Age UK (n.d.).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Our services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https://www.ageuk.org.uk/southcumbria/our-services/ongoing-social-events-activities-d730e362-2c24-f011-9d48-6045bd952611/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18/05/26).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Age UK (2024).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Facts and figures about digital inclusion and older people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https://www.ageuk.org.uk/siteassets/documents/reports-and-publications/reports-and-briefings/active-communities/internet-use-statistics-june-2024.pdf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18/05/26).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Age UK (2025).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Let’s Change How We Age: Report of Trustees and Annual Accounts 2024/25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https://www.ageuk.org.uk/siteassets/documents/annual-reports-and-reviews/age-uk-annual-report-2425.pdf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18/05/26).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Ainley, R. and Angus, D. (2026).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Unlocking value in the Australian healthcare system: moving from recognised problems to practical action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https://kordamentha.com/knowledge-hub/unlocking-value-in-the-australian-healthcare-system-moving-from-recognised-problems-to-practical-action/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18/05/26).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Alén, E., Losada, N. and De Carlos, P. (2016). ‘Understanding tourist behaviour of senior citizens: lifecycle theory, continuity theory and a generational approach’.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Ageing and Society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37(7), pp.1338–1361.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https://doi.org/10.1017/S0144686X16000325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18/05/26).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Alwin, D.F. (2012). ‘Integrating varieties of life course concepts’.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The Journals of Gerontology: Series B, Psychological Sciences and Social Sciences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67(2), pp.206–220.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https://doi.org/10.1093/geronb/gbr146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Care Act (2014).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Care Act 2014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https://www.legislation.gov.uk/ukpga/2014/23/contents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(2021).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State of Care 2020/21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https://www.cqc.org.uk/sites/default/files/20211021_stateofcare2021_print.pdf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(2025).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State of Care 2024/25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https://assets.publishing.service.gov.uk/media/68fa3b4fe200d653d8b63735/care-quality-commission-state-of-health-care-and-adult-social-care-England-2024-2025.pdf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Davidson, O. (2025).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Guide to Using a </a:t>
            </a:r>
            <a:r>
              <a:rPr lang="en-GB" sz="1000" i="1" dirty="0" err="1">
                <a:latin typeface="Arial" panose="020B0604020202020204" pitchFamily="34" charset="0"/>
                <a:cs typeface="Arial" panose="020B0604020202020204" pitchFamily="34" charset="0"/>
              </a:rPr>
              <a:t>Dosette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 Box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https://www.caremark.co.uk/news/dosette-box/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People at the Heart of Care: Adult Social Care Reform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https://www.gov.uk/government/publications/people-at-the-heart-of-care-adult-social-care-reform-white-paper/people-at-the-heart-of-care-adult-social-care-reform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Fothergill, L., Hayes, N., Latham, Y., Hamilton, J., Ahmed, S. and Holland, C. (2025). ‘Understanding how, for whom and under what circumstances telecare can support independence in community-dwelling older adults: a realist review’.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BMC Geriatrics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25(1).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https://doi.org/10.1186/s12877-024-05650-6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Full Fact (2017).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An ageing population and A&amp;E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https://fullfact.org/health/ageing-population-and-e/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GOV.UK (2013).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Equality Act 2010 Guidance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https://www.gov.uk/guidance/equality-act-2010-guidance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Hughes, S. and Burch, S. (2020). ‘I’m not just a number on a sheet, I’m a person: Domiciliary care, self and getting older’.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Health &amp; Social Care in the Community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28(3), pp.903–912.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https://doi.org/10.1111/hsc.12921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Janine, U. (2025).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Activity theory (aging)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https://www.ebsco.com/research-starters/sociology/activity-theory-aging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Lynch, B., Ryan, A.A., O’Neill, M. and Penney, S. (2022). ‘The factors that influence care home residents’ and families’ engagement with decision-making about their care and support: an integrative review of the literature’.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BMC Geriatrics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22(1).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https://doi.org/10.1186/s12877-022-03503-8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Mavropoulos, A. (2017).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Has human lifespan hit its natural limit?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19"/>
              </a:rPr>
              <a:t>https://wastelessfuture.com/news/has-human-lifespan-hit-its-natural-limit/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Moilanen, T., Kangasniemi, M.,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Papinaho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O.,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Mynttinen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Siipi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H., Suominen, S. and Suhonen, R. (2020). ‘Older people’s perceived autonomy in residential care: An integrative review’.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Nursing Ethics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28(3), pp.414–434.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20"/>
              </a:rPr>
              <a:t>https://doi.org/10.1177/0969733020948115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15604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26F6D-419A-38F1-09DA-CF740E4C6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35565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NHS Long Term Plan (2019).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NHS Long Term Plan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https://webarchive.nationalarchives.gov.uk/ukgwa/20230418155402/https:/www.longtermplan.nhs.uk/publication/nhs-long-term-plan/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NICE (2016).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Quality statement 4: Length of home care visits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https://www.nice.org.uk/guidance/qs123/chapter/quality-statement-4-length-of-home-care-visits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Nickerson, C. (2023).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Disengagement theory of aging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https://www.simplypsychology.org/disengagement-theory.html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ONS (2018).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Living Longer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https://www.ons.gov.uk/peoplepopulationandcommunity/birthsdeathsandmarriages/ageing/articles/2018-08-13.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Pedro, C., Duarte, M., Jorge, B. and Freitas, D. (2020). ‘440 – Dementia villages: rethinking dementia care’.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Psychogeriatrics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32(S1), pp.158–158.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https://doi.org/10.1017/S1041610220002926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Post, G. (2023).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Safe Havens for Seniors: The 15 Benefits of Residential Care Homes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https://thecareforum.co.uk/briefing/safe-havens-for-seniors-the-15-benefits-of-residential-care-homes/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Premier Community (2024).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What is Domiciliary Care? A Complete Guide for You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https://www.premiercommunity.co.uk/guide/what-is-domiciliary-care-a-comprehensive-guide/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Robinson, O.C. and Fisher, A. (2023). ‘Experiences of moving an older parent into a care home or nursing home in the UK: a qualitative study’.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Current Psychology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https://doi.org/10.1007/s12144-023-04538-9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Rojas, M. (2024).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Amendment of the law to provide capacity support measures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https://addwill.eu/en/amendment-of-the-law-to-provide-capacity-support-measures/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Safavi, R., Wearden, A. and Berry, K. (2023). ‘Psychological well-being in persons with dementia: The role of caregiver expressed emotion’.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Clinical Psychology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62(2).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https://doi.org/10.1111/bjc.12416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Sajish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P., Cheema, S. and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Chaabna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K. (2025).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Healthy Ageing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https://qatar-weill.cornell.edu/institute-for-population-health/stay-safe-stay-healthy-newsletters/issue/healthy-ageing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16/06/26).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Sharifian, N., Sol, K.,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Zahodne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L.B. and Antonucci, T.C. (2022). ‘Social Relationships and Adaptation in Later Life’.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Comprehensive Clinical Psychology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pp.52–72.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https://doi.org/10.1016/B978-0-12-818697-8.00016-9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Skills for Care (2024).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The Size and Structure of the Adult Social Care Sector and Workforce in England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https://www.skillsforcare.org.uk/Adult-Social-Care-Workforce-Data/workforceintelligence/resources/Reports/National/The-size-and-structure-of-the-adult-social-care-sector-and-workforce-in-England-2025.pdf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28/05/26).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The Housing and Ageing Alliance (2013).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Older People, Housing and Economic Growth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https://www.housinglin.org.uk/_assets/Resources/Housing/HAA/HAAllianceTopic_Statements_Economic.pdf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Vadean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Mamolis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G., Rand, S.,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Gousia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K., Teo, H., Birch, S., Alvarez Nishio, A., Towers, A.-M., Allan, S., Darton, R., Gregory, F., Lambert, C., Fenton, W., Davison, S., Roberts, A. and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Nizalova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O. (2026). ‘The benefits and costs of domiciliary care: a study protocol for evaluating the cost-effectiveness of domiciliary care in England’.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16(6), p.e117555.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https://doi.org/10.1136/bmjopen-2026-117555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Waitzman, E. (2026).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Declining birth rates and population ageing: Impact and government response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https://lordslibrary.parliament.uk/declining-birth-rates-and-population-ageing-impact-and-government-response/#heading-3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28/05/26).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Wienclaw, R.A. (2019).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Growing old: psychological aging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https://www.ebsco.com/research-starters/social-sciences-and-humanities/growing-old-psychological-aging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28/05/26).</a:t>
            </a:r>
          </a:p>
          <a:p>
            <a:pPr marL="0" indent="0">
              <a:buNone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(2024).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Ageing and health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900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https://www.who.int/news-room/fact-sheets/detail/ageing-and-health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. (Accessed: 22/06/26).</a:t>
            </a:r>
          </a:p>
          <a:p>
            <a:pPr marL="0" indent="0"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732C7AA-76C0-2AA9-2EE4-3723A3D13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9653"/>
            <a:ext cx="4648198" cy="315912"/>
          </a:xfrm>
        </p:spPr>
        <p:txBody>
          <a:bodyPr>
            <a:normAutofit fontScale="9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74891408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3331</Words>
  <Application>Microsoft Office PowerPoint</Application>
  <PresentationFormat>Widescreen</PresentationFormat>
  <Paragraphs>214</Paragraphs>
  <Slides>20</Slides>
  <Notes>7</Notes>
  <HiddenSlides>0</HiddenSlides>
  <MMClips>17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Aptos</vt:lpstr>
      <vt:lpstr>Aptos Display</vt:lpstr>
      <vt:lpstr>Arial</vt:lpstr>
      <vt:lpstr>Calibri</vt:lpstr>
      <vt:lpstr>Times New Roman</vt:lpstr>
      <vt:lpstr>Wingdings</vt:lpstr>
      <vt:lpstr>Office Theme</vt:lpstr>
      <vt:lpstr>Evaluating the care and support needs of older people </vt:lpstr>
      <vt:lpstr>Introduction</vt:lpstr>
      <vt:lpstr>WHAT IS AGEING? Ageing is a biological, psychological and social process…</vt:lpstr>
      <vt:lpstr>THEORIES OF AGEING </vt:lpstr>
      <vt:lpstr>CARE AND SUPPORT NEEDS </vt:lpstr>
      <vt:lpstr>DOMICILIARY CARE</vt:lpstr>
      <vt:lpstr>Residential care</vt:lpstr>
      <vt:lpstr>Maintaining independence</vt:lpstr>
      <vt:lpstr>Key challenges </vt:lpstr>
      <vt:lpstr>Policy &amp; legislation</vt:lpstr>
      <vt:lpstr>Policy evaluation</vt:lpstr>
      <vt:lpstr>Technological innovation</vt:lpstr>
      <vt:lpstr>Technology</vt:lpstr>
      <vt:lpstr>UK case study: AgeUK </vt:lpstr>
      <vt:lpstr>International case study Dementia Village (Netherlands) </vt:lpstr>
      <vt:lpstr>Overall evaluation</vt:lpstr>
      <vt:lpstr>RECOMMENDATIONS</vt:lpstr>
      <vt:lpstr>CONCLUSION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Halima Bibi (2320004)</dc:creator>
  <cp:lastModifiedBy>Halima Bibi (2320004)</cp:lastModifiedBy>
  <cp:revision>16</cp:revision>
  <dcterms:created xsi:type="dcterms:W3CDTF">2026-06-16T00:11:25Z</dcterms:created>
  <dcterms:modified xsi:type="dcterms:W3CDTF">2026-06-24T23:51:59Z</dcterms:modified>
</cp:coreProperties>
</file>