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8.jpg" ContentType="image/unknown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1140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237269-CA27-44BE-A856-0C451B72650E}" type="doc">
      <dgm:prSet loTypeId="urn:microsoft.com/office/officeart/2005/8/layout/venn1" loCatId="relationship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1686110-0782-4CC5-9DBC-7C412FF31FB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Available for guests before, during, and after a stay</a:t>
          </a:r>
        </a:p>
      </dgm:t>
    </dgm:pt>
    <dgm:pt modelId="{DA04921B-343C-4F89-9B42-3976907ECC43}" type="parTrans" cxnId="{B6752BF8-42AF-4A61-A776-45ACF75FA995}">
      <dgm:prSet/>
      <dgm:spPr/>
      <dgm:t>
        <a:bodyPr/>
        <a:lstStyle/>
        <a:p>
          <a:endParaRPr lang="en-GB"/>
        </a:p>
      </dgm:t>
    </dgm:pt>
    <dgm:pt modelId="{385CCE20-D522-4AB4-9469-3BDEA7D2FD96}" type="sibTrans" cxnId="{B6752BF8-42AF-4A61-A776-45ACF75FA995}">
      <dgm:prSet/>
      <dgm:spPr/>
      <dgm:t>
        <a:bodyPr/>
        <a:lstStyle/>
        <a:p>
          <a:endParaRPr lang="en-GB"/>
        </a:p>
      </dgm:t>
    </dgm:pt>
    <dgm:pt modelId="{2576046D-CFB2-4B06-94E7-2CD9AE6DD115}">
      <dgm:prSet custT="1"/>
      <dgm:spPr/>
      <dgm:t>
        <a:bodyPr/>
        <a:lstStyle/>
        <a:p>
          <a:r>
            <a:rPr lang="en-GB" sz="1050" dirty="0">
              <a:latin typeface="Arial" panose="020B0604020202020204" pitchFamily="34" charset="0"/>
              <a:cs typeface="Arial" panose="020B0604020202020204" pitchFamily="34" charset="0"/>
            </a:rPr>
            <a:t>Positive experience</a:t>
          </a:r>
        </a:p>
      </dgm:t>
    </dgm:pt>
    <dgm:pt modelId="{3BF44855-7EA6-4C5E-8B19-F0138D39D8F0}" type="parTrans" cxnId="{50D79678-02C1-4C5E-BDA7-8F16751ED65D}">
      <dgm:prSet/>
      <dgm:spPr/>
      <dgm:t>
        <a:bodyPr/>
        <a:lstStyle/>
        <a:p>
          <a:endParaRPr lang="en-GB"/>
        </a:p>
      </dgm:t>
    </dgm:pt>
    <dgm:pt modelId="{8FFB7ACB-FDA9-434E-BF84-F5B949534FE8}" type="sibTrans" cxnId="{50D79678-02C1-4C5E-BDA7-8F16751ED65D}">
      <dgm:prSet/>
      <dgm:spPr/>
      <dgm:t>
        <a:bodyPr/>
        <a:lstStyle/>
        <a:p>
          <a:endParaRPr lang="en-GB"/>
        </a:p>
      </dgm:t>
    </dgm:pt>
    <dgm:pt modelId="{4E00E77B-6192-45BB-AAFC-E4475E6A431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Staff’s constant effort</a:t>
          </a:r>
        </a:p>
      </dgm:t>
    </dgm:pt>
    <dgm:pt modelId="{346CA97A-5FBF-4092-A65E-8307BD7C61C5}" type="parTrans" cxnId="{C4B200A8-3B4C-451F-9D16-DEBD6FFF6B69}">
      <dgm:prSet/>
      <dgm:spPr/>
      <dgm:t>
        <a:bodyPr/>
        <a:lstStyle/>
        <a:p>
          <a:endParaRPr lang="en-GB"/>
        </a:p>
      </dgm:t>
    </dgm:pt>
    <dgm:pt modelId="{DB33FD6A-3E2C-4994-BC24-C77121428D87}" type="sibTrans" cxnId="{C4B200A8-3B4C-451F-9D16-DEBD6FFF6B69}">
      <dgm:prSet/>
      <dgm:spPr/>
      <dgm:t>
        <a:bodyPr/>
        <a:lstStyle/>
        <a:p>
          <a:endParaRPr lang="en-GB"/>
        </a:p>
      </dgm:t>
    </dgm:pt>
    <dgm:pt modelId="{3F148096-2942-419D-AFA8-E70C8C11ACF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Meet and solve problems</a:t>
          </a:r>
        </a:p>
      </dgm:t>
    </dgm:pt>
    <dgm:pt modelId="{A0CDE8AF-EDEC-43FF-A320-AF662E47C612}" type="parTrans" cxnId="{E2090C3C-96A7-480F-811C-F10F73603575}">
      <dgm:prSet/>
      <dgm:spPr/>
      <dgm:t>
        <a:bodyPr/>
        <a:lstStyle/>
        <a:p>
          <a:endParaRPr lang="en-GB"/>
        </a:p>
      </dgm:t>
    </dgm:pt>
    <dgm:pt modelId="{68352F13-DD1D-4756-91A5-A51D60BC4AA9}" type="sibTrans" cxnId="{E2090C3C-96A7-480F-811C-F10F73603575}">
      <dgm:prSet/>
      <dgm:spPr/>
      <dgm:t>
        <a:bodyPr/>
        <a:lstStyle/>
        <a:p>
          <a:endParaRPr lang="en-GB"/>
        </a:p>
      </dgm:t>
    </dgm:pt>
    <dgm:pt modelId="{9C504028-8294-4EB4-BE5F-B710972D1B27}" type="pres">
      <dgm:prSet presAssocID="{55237269-CA27-44BE-A856-0C451B72650E}" presName="compositeShape" presStyleCnt="0">
        <dgm:presLayoutVars>
          <dgm:chMax val="7"/>
          <dgm:dir/>
          <dgm:resizeHandles val="exact"/>
        </dgm:presLayoutVars>
      </dgm:prSet>
      <dgm:spPr/>
    </dgm:pt>
    <dgm:pt modelId="{D3BE7197-9276-4EDB-A5F6-7557779D5F83}" type="pres">
      <dgm:prSet presAssocID="{C1686110-0782-4CC5-9DBC-7C412FF31FB7}" presName="circ1" presStyleLbl="vennNode1" presStyleIdx="0" presStyleCnt="4"/>
      <dgm:spPr/>
    </dgm:pt>
    <dgm:pt modelId="{7E86E79A-10A8-4CEB-AF8C-6B43546C0F00}" type="pres">
      <dgm:prSet presAssocID="{C1686110-0782-4CC5-9DBC-7C412FF31FB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762C108-3F3B-472B-A3A7-85DAB6EAE89A}" type="pres">
      <dgm:prSet presAssocID="{2576046D-CFB2-4B06-94E7-2CD9AE6DD115}" presName="circ2" presStyleLbl="vennNode1" presStyleIdx="1" presStyleCnt="4"/>
      <dgm:spPr/>
    </dgm:pt>
    <dgm:pt modelId="{136BCB3A-FF55-453C-8AF5-FAF0D7737D5B}" type="pres">
      <dgm:prSet presAssocID="{2576046D-CFB2-4B06-94E7-2CD9AE6DD11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DB6471A-5972-488D-80C8-FB993BFBD456}" type="pres">
      <dgm:prSet presAssocID="{4E00E77B-6192-45BB-AAFC-E4475E6A431B}" presName="circ3" presStyleLbl="vennNode1" presStyleIdx="2" presStyleCnt="4"/>
      <dgm:spPr/>
    </dgm:pt>
    <dgm:pt modelId="{E7C8C092-C548-4809-AA70-70EB34C83983}" type="pres">
      <dgm:prSet presAssocID="{4E00E77B-6192-45BB-AAFC-E4475E6A431B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06E8A71-4B79-4297-AC8D-5BF451E8C061}" type="pres">
      <dgm:prSet presAssocID="{3F148096-2942-419D-AFA8-E70C8C11ACFB}" presName="circ4" presStyleLbl="vennNode1" presStyleIdx="3" presStyleCnt="4"/>
      <dgm:spPr/>
    </dgm:pt>
    <dgm:pt modelId="{368498F5-CC59-40C0-B126-12AF957F3F74}" type="pres">
      <dgm:prSet presAssocID="{3F148096-2942-419D-AFA8-E70C8C11ACFB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B55FFE02-E441-4886-968F-873B1D0D08D5}" type="presOf" srcId="{4E00E77B-6192-45BB-AAFC-E4475E6A431B}" destId="{DDB6471A-5972-488D-80C8-FB993BFBD456}" srcOrd="0" destOrd="0" presId="urn:microsoft.com/office/officeart/2005/8/layout/venn1"/>
    <dgm:cxn modelId="{B47D9B31-E493-438F-9CB8-599CD9256103}" type="presOf" srcId="{55237269-CA27-44BE-A856-0C451B72650E}" destId="{9C504028-8294-4EB4-BE5F-B710972D1B27}" srcOrd="0" destOrd="0" presId="urn:microsoft.com/office/officeart/2005/8/layout/venn1"/>
    <dgm:cxn modelId="{C7C22234-941A-4E8A-875A-87ED5D44F95B}" type="presOf" srcId="{C1686110-0782-4CC5-9DBC-7C412FF31FB7}" destId="{D3BE7197-9276-4EDB-A5F6-7557779D5F83}" srcOrd="0" destOrd="0" presId="urn:microsoft.com/office/officeart/2005/8/layout/venn1"/>
    <dgm:cxn modelId="{E2090C3C-96A7-480F-811C-F10F73603575}" srcId="{55237269-CA27-44BE-A856-0C451B72650E}" destId="{3F148096-2942-419D-AFA8-E70C8C11ACFB}" srcOrd="3" destOrd="0" parTransId="{A0CDE8AF-EDEC-43FF-A320-AF662E47C612}" sibTransId="{68352F13-DD1D-4756-91A5-A51D60BC4AA9}"/>
    <dgm:cxn modelId="{8396B14B-C87F-4E3D-9E44-86F4F43AE76B}" type="presOf" srcId="{2576046D-CFB2-4B06-94E7-2CD9AE6DD115}" destId="{2762C108-3F3B-472B-A3A7-85DAB6EAE89A}" srcOrd="0" destOrd="0" presId="urn:microsoft.com/office/officeart/2005/8/layout/venn1"/>
    <dgm:cxn modelId="{F705D34D-48C5-4908-B0AA-DC3200D54A95}" type="presOf" srcId="{C1686110-0782-4CC5-9DBC-7C412FF31FB7}" destId="{7E86E79A-10A8-4CEB-AF8C-6B43546C0F00}" srcOrd="1" destOrd="0" presId="urn:microsoft.com/office/officeart/2005/8/layout/venn1"/>
    <dgm:cxn modelId="{1F0B7271-7390-4A03-9DA6-3E4D837DDECA}" type="presOf" srcId="{4E00E77B-6192-45BB-AAFC-E4475E6A431B}" destId="{E7C8C092-C548-4809-AA70-70EB34C83983}" srcOrd="1" destOrd="0" presId="urn:microsoft.com/office/officeart/2005/8/layout/venn1"/>
    <dgm:cxn modelId="{574BDB73-0D12-4E0F-BA4E-1DAEE2F346F1}" type="presOf" srcId="{2576046D-CFB2-4B06-94E7-2CD9AE6DD115}" destId="{136BCB3A-FF55-453C-8AF5-FAF0D7737D5B}" srcOrd="1" destOrd="0" presId="urn:microsoft.com/office/officeart/2005/8/layout/venn1"/>
    <dgm:cxn modelId="{50D79678-02C1-4C5E-BDA7-8F16751ED65D}" srcId="{55237269-CA27-44BE-A856-0C451B72650E}" destId="{2576046D-CFB2-4B06-94E7-2CD9AE6DD115}" srcOrd="1" destOrd="0" parTransId="{3BF44855-7EA6-4C5E-8B19-F0138D39D8F0}" sibTransId="{8FFB7ACB-FDA9-434E-BF84-F5B949534FE8}"/>
    <dgm:cxn modelId="{C4B200A8-3B4C-451F-9D16-DEBD6FFF6B69}" srcId="{55237269-CA27-44BE-A856-0C451B72650E}" destId="{4E00E77B-6192-45BB-AAFC-E4475E6A431B}" srcOrd="2" destOrd="0" parTransId="{346CA97A-5FBF-4092-A65E-8307BD7C61C5}" sibTransId="{DB33FD6A-3E2C-4994-BC24-C77121428D87}"/>
    <dgm:cxn modelId="{74D0DAAE-63E0-42FE-B9EB-806AAC12756B}" type="presOf" srcId="{3F148096-2942-419D-AFA8-E70C8C11ACFB}" destId="{368498F5-CC59-40C0-B126-12AF957F3F74}" srcOrd="1" destOrd="0" presId="urn:microsoft.com/office/officeart/2005/8/layout/venn1"/>
    <dgm:cxn modelId="{72507EC8-A8FE-4ACD-BA90-0309DE4C0F23}" type="presOf" srcId="{3F148096-2942-419D-AFA8-E70C8C11ACFB}" destId="{806E8A71-4B79-4297-AC8D-5BF451E8C061}" srcOrd="0" destOrd="0" presId="urn:microsoft.com/office/officeart/2005/8/layout/venn1"/>
    <dgm:cxn modelId="{B6752BF8-42AF-4A61-A776-45ACF75FA995}" srcId="{55237269-CA27-44BE-A856-0C451B72650E}" destId="{C1686110-0782-4CC5-9DBC-7C412FF31FB7}" srcOrd="0" destOrd="0" parTransId="{DA04921B-343C-4F89-9B42-3976907ECC43}" sibTransId="{385CCE20-D522-4AB4-9469-3BDEA7D2FD96}"/>
    <dgm:cxn modelId="{9BC2F3CB-D171-4065-B7C3-7AED848E0BEC}" type="presParOf" srcId="{9C504028-8294-4EB4-BE5F-B710972D1B27}" destId="{D3BE7197-9276-4EDB-A5F6-7557779D5F83}" srcOrd="0" destOrd="0" presId="urn:microsoft.com/office/officeart/2005/8/layout/venn1"/>
    <dgm:cxn modelId="{B6107345-6D2A-41F4-8401-5C3B8FFDC03E}" type="presParOf" srcId="{9C504028-8294-4EB4-BE5F-B710972D1B27}" destId="{7E86E79A-10A8-4CEB-AF8C-6B43546C0F00}" srcOrd="1" destOrd="0" presId="urn:microsoft.com/office/officeart/2005/8/layout/venn1"/>
    <dgm:cxn modelId="{EBE3F6A2-1E3D-4F9B-B377-EF4BCE54E870}" type="presParOf" srcId="{9C504028-8294-4EB4-BE5F-B710972D1B27}" destId="{2762C108-3F3B-472B-A3A7-85DAB6EAE89A}" srcOrd="2" destOrd="0" presId="urn:microsoft.com/office/officeart/2005/8/layout/venn1"/>
    <dgm:cxn modelId="{910C9105-7F46-496D-876E-396D7DF16E1E}" type="presParOf" srcId="{9C504028-8294-4EB4-BE5F-B710972D1B27}" destId="{136BCB3A-FF55-453C-8AF5-FAF0D7737D5B}" srcOrd="3" destOrd="0" presId="urn:microsoft.com/office/officeart/2005/8/layout/venn1"/>
    <dgm:cxn modelId="{298DC347-E79B-4BB3-A3CD-9BACD45AD59F}" type="presParOf" srcId="{9C504028-8294-4EB4-BE5F-B710972D1B27}" destId="{DDB6471A-5972-488D-80C8-FB993BFBD456}" srcOrd="4" destOrd="0" presId="urn:microsoft.com/office/officeart/2005/8/layout/venn1"/>
    <dgm:cxn modelId="{6A83121F-11F3-408E-B8D5-9306AEDE46DB}" type="presParOf" srcId="{9C504028-8294-4EB4-BE5F-B710972D1B27}" destId="{E7C8C092-C548-4809-AA70-70EB34C83983}" srcOrd="5" destOrd="0" presId="urn:microsoft.com/office/officeart/2005/8/layout/venn1"/>
    <dgm:cxn modelId="{ED6839A2-C015-446B-BD84-A1068407930B}" type="presParOf" srcId="{9C504028-8294-4EB4-BE5F-B710972D1B27}" destId="{806E8A71-4B79-4297-AC8D-5BF451E8C061}" srcOrd="6" destOrd="0" presId="urn:microsoft.com/office/officeart/2005/8/layout/venn1"/>
    <dgm:cxn modelId="{5F3A1E77-D71F-4941-BD9D-3A519396DF17}" type="presParOf" srcId="{9C504028-8294-4EB4-BE5F-B710972D1B27}" destId="{368498F5-CC59-40C0-B126-12AF957F3F74}" srcOrd="7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B5D284-0DDD-4E71-BB86-9A1B95D0195A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4257707-BF46-48C5-92DA-058088C1195B}">
      <dgm:prSet phldrT="[Text]" custT="1"/>
      <dgm:spPr>
        <a:solidFill>
          <a:srgbClr val="7030A0"/>
        </a:solidFill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customer</a:t>
          </a:r>
        </a:p>
      </dgm:t>
    </dgm:pt>
    <dgm:pt modelId="{47CD144C-2986-4712-AF4B-8B77D851A8D5}" type="parTrans" cxnId="{BE5C97A3-65E5-4748-BB08-D9A6371F8301}">
      <dgm:prSet/>
      <dgm:spPr/>
      <dgm:t>
        <a:bodyPr/>
        <a:lstStyle/>
        <a:p>
          <a:endParaRPr lang="en-GB"/>
        </a:p>
      </dgm:t>
    </dgm:pt>
    <dgm:pt modelId="{9246BD5F-77E2-453E-9083-23566AAE5525}" type="sibTrans" cxnId="{BE5C97A3-65E5-4748-BB08-D9A6371F8301}">
      <dgm:prSet/>
      <dgm:spPr/>
      <dgm:t>
        <a:bodyPr/>
        <a:lstStyle/>
        <a:p>
          <a:endParaRPr lang="en-GB"/>
        </a:p>
      </dgm:t>
    </dgm:pt>
    <dgm:pt modelId="{19090493-DB6A-4564-8DF0-91BBF5F9FAD3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needs</a:t>
          </a:r>
        </a:p>
      </dgm:t>
    </dgm:pt>
    <dgm:pt modelId="{C4881971-B944-4278-8212-CF5F258F9BF9}" type="parTrans" cxnId="{8D258798-1FF2-4F0E-8035-52DAA59982C1}">
      <dgm:prSet/>
      <dgm:spPr/>
      <dgm:t>
        <a:bodyPr/>
        <a:lstStyle/>
        <a:p>
          <a:endParaRPr lang="en-GB"/>
        </a:p>
      </dgm:t>
    </dgm:pt>
    <dgm:pt modelId="{9FFD7089-D797-4AAF-8370-8E24568E8314}" type="sibTrans" cxnId="{8D258798-1FF2-4F0E-8035-52DAA59982C1}">
      <dgm:prSet/>
      <dgm:spPr/>
      <dgm:t>
        <a:bodyPr/>
        <a:lstStyle/>
        <a:p>
          <a:endParaRPr lang="en-GB"/>
        </a:p>
      </dgm:t>
    </dgm:pt>
    <dgm:pt modelId="{5FE9E5CC-B03D-47B1-B370-E1E02FEDC546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Develop marketing messages</a:t>
          </a:r>
        </a:p>
      </dgm:t>
    </dgm:pt>
    <dgm:pt modelId="{52B96913-3D09-4FF0-8226-09B70050696A}" type="parTrans" cxnId="{E26D6603-CC4D-4674-902F-95E48A00F6A1}">
      <dgm:prSet/>
      <dgm:spPr/>
      <dgm:t>
        <a:bodyPr/>
        <a:lstStyle/>
        <a:p>
          <a:endParaRPr lang="en-GB"/>
        </a:p>
      </dgm:t>
    </dgm:pt>
    <dgm:pt modelId="{4BC76478-4EBB-478B-AFEC-A5FCB755611C}" type="sibTrans" cxnId="{E26D6603-CC4D-4674-902F-95E48A00F6A1}">
      <dgm:prSet/>
      <dgm:spPr/>
      <dgm:t>
        <a:bodyPr/>
        <a:lstStyle/>
        <a:p>
          <a:endParaRPr lang="en-GB"/>
        </a:p>
      </dgm:t>
    </dgm:pt>
    <dgm:pt modelId="{480A4C57-75C0-47BC-A661-794614B90EC3}">
      <dgm:prSet phldrT="[Text]" custT="1"/>
      <dgm:spPr>
        <a:solidFill>
          <a:srgbClr val="0070C0"/>
        </a:solidFill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feedback</a:t>
          </a:r>
        </a:p>
      </dgm:t>
    </dgm:pt>
    <dgm:pt modelId="{C2CBBD53-09DC-4150-B14A-55323AE529F4}" type="parTrans" cxnId="{F1768A46-8B97-4A51-A07D-6E28E3910AA4}">
      <dgm:prSet/>
      <dgm:spPr/>
      <dgm:t>
        <a:bodyPr/>
        <a:lstStyle/>
        <a:p>
          <a:endParaRPr lang="en-GB"/>
        </a:p>
      </dgm:t>
    </dgm:pt>
    <dgm:pt modelId="{E92BB0DA-B925-4CC4-94B9-4FEBA8B5941B}" type="sibTrans" cxnId="{F1768A46-8B97-4A51-A07D-6E28E3910AA4}">
      <dgm:prSet/>
      <dgm:spPr/>
      <dgm:t>
        <a:bodyPr/>
        <a:lstStyle/>
        <a:p>
          <a:endParaRPr lang="en-GB"/>
        </a:p>
      </dgm:t>
    </dgm:pt>
    <dgm:pt modelId="{F380D70A-713B-471C-A99E-E077CB17C4B8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Create experience</a:t>
          </a:r>
        </a:p>
      </dgm:t>
    </dgm:pt>
    <dgm:pt modelId="{485CF950-7FD0-4626-A601-CA0AD2D9E70F}" type="parTrans" cxnId="{36AA5E33-A613-46E1-BF19-D02147208B88}">
      <dgm:prSet/>
      <dgm:spPr/>
      <dgm:t>
        <a:bodyPr/>
        <a:lstStyle/>
        <a:p>
          <a:endParaRPr lang="en-GB"/>
        </a:p>
      </dgm:t>
    </dgm:pt>
    <dgm:pt modelId="{B05EC572-8A1A-4C86-83D6-26218FE217CB}" type="sibTrans" cxnId="{36AA5E33-A613-46E1-BF19-D02147208B88}">
      <dgm:prSet/>
      <dgm:spPr/>
      <dgm:t>
        <a:bodyPr/>
        <a:lstStyle/>
        <a:p>
          <a:endParaRPr lang="en-GB"/>
        </a:p>
      </dgm:t>
    </dgm:pt>
    <dgm:pt modelId="{8FFD0AF4-2D77-4F3F-BB02-C41970D2CA24}" type="pres">
      <dgm:prSet presAssocID="{33B5D284-0DDD-4E71-BB86-9A1B95D0195A}" presName="cycle" presStyleCnt="0">
        <dgm:presLayoutVars>
          <dgm:dir/>
          <dgm:resizeHandles val="exact"/>
        </dgm:presLayoutVars>
      </dgm:prSet>
      <dgm:spPr/>
    </dgm:pt>
    <dgm:pt modelId="{92EF0CAD-F8DF-494C-A161-6F2E1195E649}" type="pres">
      <dgm:prSet presAssocID="{04257707-BF46-48C5-92DA-058088C1195B}" presName="node" presStyleLbl="node1" presStyleIdx="0" presStyleCnt="5">
        <dgm:presLayoutVars>
          <dgm:bulletEnabled val="1"/>
        </dgm:presLayoutVars>
      </dgm:prSet>
      <dgm:spPr/>
    </dgm:pt>
    <dgm:pt modelId="{0EA56900-1BC9-4034-A97F-6D200C612207}" type="pres">
      <dgm:prSet presAssocID="{04257707-BF46-48C5-92DA-058088C1195B}" presName="spNode" presStyleCnt="0"/>
      <dgm:spPr/>
    </dgm:pt>
    <dgm:pt modelId="{874E9DA5-3939-476C-8454-F27F4FE4F944}" type="pres">
      <dgm:prSet presAssocID="{9246BD5F-77E2-453E-9083-23566AAE5525}" presName="sibTrans" presStyleLbl="sibTrans1D1" presStyleIdx="0" presStyleCnt="5"/>
      <dgm:spPr/>
    </dgm:pt>
    <dgm:pt modelId="{B2481AD6-17FD-4DB6-BD19-9BCD3F303C91}" type="pres">
      <dgm:prSet presAssocID="{19090493-DB6A-4564-8DF0-91BBF5F9FAD3}" presName="node" presStyleLbl="node1" presStyleIdx="1" presStyleCnt="5">
        <dgm:presLayoutVars>
          <dgm:bulletEnabled val="1"/>
        </dgm:presLayoutVars>
      </dgm:prSet>
      <dgm:spPr/>
    </dgm:pt>
    <dgm:pt modelId="{A7A0CFE6-63CD-463C-82F1-EF792DD34379}" type="pres">
      <dgm:prSet presAssocID="{19090493-DB6A-4564-8DF0-91BBF5F9FAD3}" presName="spNode" presStyleCnt="0"/>
      <dgm:spPr/>
    </dgm:pt>
    <dgm:pt modelId="{388DC216-C949-4444-AC89-42B15813FE06}" type="pres">
      <dgm:prSet presAssocID="{9FFD7089-D797-4AAF-8370-8E24568E8314}" presName="sibTrans" presStyleLbl="sibTrans1D1" presStyleIdx="1" presStyleCnt="5"/>
      <dgm:spPr/>
    </dgm:pt>
    <dgm:pt modelId="{0A552280-59B2-4F48-B6EB-982084B0A53B}" type="pres">
      <dgm:prSet presAssocID="{5FE9E5CC-B03D-47B1-B370-E1E02FEDC546}" presName="node" presStyleLbl="node1" presStyleIdx="2" presStyleCnt="5">
        <dgm:presLayoutVars>
          <dgm:bulletEnabled val="1"/>
        </dgm:presLayoutVars>
      </dgm:prSet>
      <dgm:spPr/>
    </dgm:pt>
    <dgm:pt modelId="{402185A6-CAF5-4A48-B5BC-500292897189}" type="pres">
      <dgm:prSet presAssocID="{5FE9E5CC-B03D-47B1-B370-E1E02FEDC546}" presName="spNode" presStyleCnt="0"/>
      <dgm:spPr/>
    </dgm:pt>
    <dgm:pt modelId="{1662E7B9-6529-46D3-9344-7636976CBF23}" type="pres">
      <dgm:prSet presAssocID="{4BC76478-4EBB-478B-AFEC-A5FCB755611C}" presName="sibTrans" presStyleLbl="sibTrans1D1" presStyleIdx="2" presStyleCnt="5"/>
      <dgm:spPr/>
    </dgm:pt>
    <dgm:pt modelId="{D63041A5-062D-4B9E-B2B8-FD2857713D23}" type="pres">
      <dgm:prSet presAssocID="{480A4C57-75C0-47BC-A661-794614B90EC3}" presName="node" presStyleLbl="node1" presStyleIdx="3" presStyleCnt="5">
        <dgm:presLayoutVars>
          <dgm:bulletEnabled val="1"/>
        </dgm:presLayoutVars>
      </dgm:prSet>
      <dgm:spPr/>
    </dgm:pt>
    <dgm:pt modelId="{E9EEE3DE-F018-4B9E-8C28-15DBE94C3C29}" type="pres">
      <dgm:prSet presAssocID="{480A4C57-75C0-47BC-A661-794614B90EC3}" presName="spNode" presStyleCnt="0"/>
      <dgm:spPr/>
    </dgm:pt>
    <dgm:pt modelId="{7BB56121-6AE6-42A7-BEC6-819CBC96CF43}" type="pres">
      <dgm:prSet presAssocID="{E92BB0DA-B925-4CC4-94B9-4FEBA8B5941B}" presName="sibTrans" presStyleLbl="sibTrans1D1" presStyleIdx="3" presStyleCnt="5"/>
      <dgm:spPr/>
    </dgm:pt>
    <dgm:pt modelId="{D4E00FA4-553C-4242-B43E-93DAA6236D2C}" type="pres">
      <dgm:prSet presAssocID="{F380D70A-713B-471C-A99E-E077CB17C4B8}" presName="node" presStyleLbl="node1" presStyleIdx="4" presStyleCnt="5">
        <dgm:presLayoutVars>
          <dgm:bulletEnabled val="1"/>
        </dgm:presLayoutVars>
      </dgm:prSet>
      <dgm:spPr/>
    </dgm:pt>
    <dgm:pt modelId="{E37E0FAE-5830-4B2D-B253-631302D3C564}" type="pres">
      <dgm:prSet presAssocID="{F380D70A-713B-471C-A99E-E077CB17C4B8}" presName="spNode" presStyleCnt="0"/>
      <dgm:spPr/>
    </dgm:pt>
    <dgm:pt modelId="{03ED9F4D-36BF-4C03-B0A8-BA5ECD78A248}" type="pres">
      <dgm:prSet presAssocID="{B05EC572-8A1A-4C86-83D6-26218FE217CB}" presName="sibTrans" presStyleLbl="sibTrans1D1" presStyleIdx="4" presStyleCnt="5"/>
      <dgm:spPr/>
    </dgm:pt>
  </dgm:ptLst>
  <dgm:cxnLst>
    <dgm:cxn modelId="{E26D6603-CC4D-4674-902F-95E48A00F6A1}" srcId="{33B5D284-0DDD-4E71-BB86-9A1B95D0195A}" destId="{5FE9E5CC-B03D-47B1-B370-E1E02FEDC546}" srcOrd="2" destOrd="0" parTransId="{52B96913-3D09-4FF0-8226-09B70050696A}" sibTransId="{4BC76478-4EBB-478B-AFEC-A5FCB755611C}"/>
    <dgm:cxn modelId="{80E7CD05-3886-4B4F-AF5C-A456F2DCC7CE}" type="presOf" srcId="{5FE9E5CC-B03D-47B1-B370-E1E02FEDC546}" destId="{0A552280-59B2-4F48-B6EB-982084B0A53B}" srcOrd="0" destOrd="0" presId="urn:microsoft.com/office/officeart/2005/8/layout/cycle6"/>
    <dgm:cxn modelId="{F9E0CC2E-1ABB-4A08-84CE-1FA8F33CC339}" type="presOf" srcId="{9246BD5F-77E2-453E-9083-23566AAE5525}" destId="{874E9DA5-3939-476C-8454-F27F4FE4F944}" srcOrd="0" destOrd="0" presId="urn:microsoft.com/office/officeart/2005/8/layout/cycle6"/>
    <dgm:cxn modelId="{5DDD6B30-E575-4A8B-807B-6CB4641E3D25}" type="presOf" srcId="{B05EC572-8A1A-4C86-83D6-26218FE217CB}" destId="{03ED9F4D-36BF-4C03-B0A8-BA5ECD78A248}" srcOrd="0" destOrd="0" presId="urn:microsoft.com/office/officeart/2005/8/layout/cycle6"/>
    <dgm:cxn modelId="{36AA5E33-A613-46E1-BF19-D02147208B88}" srcId="{33B5D284-0DDD-4E71-BB86-9A1B95D0195A}" destId="{F380D70A-713B-471C-A99E-E077CB17C4B8}" srcOrd="4" destOrd="0" parTransId="{485CF950-7FD0-4626-A601-CA0AD2D9E70F}" sibTransId="{B05EC572-8A1A-4C86-83D6-26218FE217CB}"/>
    <dgm:cxn modelId="{B450835C-A6BE-4214-BD42-6E68EA57D27B}" type="presOf" srcId="{9FFD7089-D797-4AAF-8370-8E24568E8314}" destId="{388DC216-C949-4444-AC89-42B15813FE06}" srcOrd="0" destOrd="0" presId="urn:microsoft.com/office/officeart/2005/8/layout/cycle6"/>
    <dgm:cxn modelId="{F1768A46-8B97-4A51-A07D-6E28E3910AA4}" srcId="{33B5D284-0DDD-4E71-BB86-9A1B95D0195A}" destId="{480A4C57-75C0-47BC-A661-794614B90EC3}" srcOrd="3" destOrd="0" parTransId="{C2CBBD53-09DC-4150-B14A-55323AE529F4}" sibTransId="{E92BB0DA-B925-4CC4-94B9-4FEBA8B5941B}"/>
    <dgm:cxn modelId="{71A93D6D-29E2-4EB1-BA28-519CF7B146A1}" type="presOf" srcId="{F380D70A-713B-471C-A99E-E077CB17C4B8}" destId="{D4E00FA4-553C-4242-B43E-93DAA6236D2C}" srcOrd="0" destOrd="0" presId="urn:microsoft.com/office/officeart/2005/8/layout/cycle6"/>
    <dgm:cxn modelId="{8D258798-1FF2-4F0E-8035-52DAA59982C1}" srcId="{33B5D284-0DDD-4E71-BB86-9A1B95D0195A}" destId="{19090493-DB6A-4564-8DF0-91BBF5F9FAD3}" srcOrd="1" destOrd="0" parTransId="{C4881971-B944-4278-8212-CF5F258F9BF9}" sibTransId="{9FFD7089-D797-4AAF-8370-8E24568E8314}"/>
    <dgm:cxn modelId="{E9054AA1-A254-47D5-9346-8506CF440CB0}" type="presOf" srcId="{4BC76478-4EBB-478B-AFEC-A5FCB755611C}" destId="{1662E7B9-6529-46D3-9344-7636976CBF23}" srcOrd="0" destOrd="0" presId="urn:microsoft.com/office/officeart/2005/8/layout/cycle6"/>
    <dgm:cxn modelId="{BE5C97A3-65E5-4748-BB08-D9A6371F8301}" srcId="{33B5D284-0DDD-4E71-BB86-9A1B95D0195A}" destId="{04257707-BF46-48C5-92DA-058088C1195B}" srcOrd="0" destOrd="0" parTransId="{47CD144C-2986-4712-AF4B-8B77D851A8D5}" sibTransId="{9246BD5F-77E2-453E-9083-23566AAE5525}"/>
    <dgm:cxn modelId="{AAD5E2AC-E920-46EC-8DFC-B654B6DFFFAA}" type="presOf" srcId="{33B5D284-0DDD-4E71-BB86-9A1B95D0195A}" destId="{8FFD0AF4-2D77-4F3F-BB02-C41970D2CA24}" srcOrd="0" destOrd="0" presId="urn:microsoft.com/office/officeart/2005/8/layout/cycle6"/>
    <dgm:cxn modelId="{A60012CA-1673-433D-A5D6-B6C3DEEFD13E}" type="presOf" srcId="{480A4C57-75C0-47BC-A661-794614B90EC3}" destId="{D63041A5-062D-4B9E-B2B8-FD2857713D23}" srcOrd="0" destOrd="0" presId="urn:microsoft.com/office/officeart/2005/8/layout/cycle6"/>
    <dgm:cxn modelId="{9B61BAD7-2DCC-41D5-81F6-AB70C4A94D4C}" type="presOf" srcId="{04257707-BF46-48C5-92DA-058088C1195B}" destId="{92EF0CAD-F8DF-494C-A161-6F2E1195E649}" srcOrd="0" destOrd="0" presId="urn:microsoft.com/office/officeart/2005/8/layout/cycle6"/>
    <dgm:cxn modelId="{87E582DD-4307-4E30-B70F-2BF4AAD9A5D4}" type="presOf" srcId="{E92BB0DA-B925-4CC4-94B9-4FEBA8B5941B}" destId="{7BB56121-6AE6-42A7-BEC6-819CBC96CF43}" srcOrd="0" destOrd="0" presId="urn:microsoft.com/office/officeart/2005/8/layout/cycle6"/>
    <dgm:cxn modelId="{ADDF21E8-D20F-4343-8E60-43DAF0D3C03D}" type="presOf" srcId="{19090493-DB6A-4564-8DF0-91BBF5F9FAD3}" destId="{B2481AD6-17FD-4DB6-BD19-9BCD3F303C91}" srcOrd="0" destOrd="0" presId="urn:microsoft.com/office/officeart/2005/8/layout/cycle6"/>
    <dgm:cxn modelId="{94131A2D-BD96-4A09-89B0-1A8F79D5BDC6}" type="presParOf" srcId="{8FFD0AF4-2D77-4F3F-BB02-C41970D2CA24}" destId="{92EF0CAD-F8DF-494C-A161-6F2E1195E649}" srcOrd="0" destOrd="0" presId="urn:microsoft.com/office/officeart/2005/8/layout/cycle6"/>
    <dgm:cxn modelId="{7926B3ED-C3CE-47B9-ABEC-0435DBABC9E0}" type="presParOf" srcId="{8FFD0AF4-2D77-4F3F-BB02-C41970D2CA24}" destId="{0EA56900-1BC9-4034-A97F-6D200C612207}" srcOrd="1" destOrd="0" presId="urn:microsoft.com/office/officeart/2005/8/layout/cycle6"/>
    <dgm:cxn modelId="{7A74FC49-E53F-4FEF-A7C9-E2092B8C501A}" type="presParOf" srcId="{8FFD0AF4-2D77-4F3F-BB02-C41970D2CA24}" destId="{874E9DA5-3939-476C-8454-F27F4FE4F944}" srcOrd="2" destOrd="0" presId="urn:microsoft.com/office/officeart/2005/8/layout/cycle6"/>
    <dgm:cxn modelId="{5E218A11-81C7-438F-B8EC-3FCB2D4BFB39}" type="presParOf" srcId="{8FFD0AF4-2D77-4F3F-BB02-C41970D2CA24}" destId="{B2481AD6-17FD-4DB6-BD19-9BCD3F303C91}" srcOrd="3" destOrd="0" presId="urn:microsoft.com/office/officeart/2005/8/layout/cycle6"/>
    <dgm:cxn modelId="{4656B9A9-1480-43E2-A0DB-E6A44CFDABB8}" type="presParOf" srcId="{8FFD0AF4-2D77-4F3F-BB02-C41970D2CA24}" destId="{A7A0CFE6-63CD-463C-82F1-EF792DD34379}" srcOrd="4" destOrd="0" presId="urn:microsoft.com/office/officeart/2005/8/layout/cycle6"/>
    <dgm:cxn modelId="{E967900C-093E-47A8-8593-3E65976A1C81}" type="presParOf" srcId="{8FFD0AF4-2D77-4F3F-BB02-C41970D2CA24}" destId="{388DC216-C949-4444-AC89-42B15813FE06}" srcOrd="5" destOrd="0" presId="urn:microsoft.com/office/officeart/2005/8/layout/cycle6"/>
    <dgm:cxn modelId="{A5257C5B-2E2B-4FA9-9567-D36DB5728FE3}" type="presParOf" srcId="{8FFD0AF4-2D77-4F3F-BB02-C41970D2CA24}" destId="{0A552280-59B2-4F48-B6EB-982084B0A53B}" srcOrd="6" destOrd="0" presId="urn:microsoft.com/office/officeart/2005/8/layout/cycle6"/>
    <dgm:cxn modelId="{20AA1234-354B-4837-8718-5C9DB339A5E9}" type="presParOf" srcId="{8FFD0AF4-2D77-4F3F-BB02-C41970D2CA24}" destId="{402185A6-CAF5-4A48-B5BC-500292897189}" srcOrd="7" destOrd="0" presId="urn:microsoft.com/office/officeart/2005/8/layout/cycle6"/>
    <dgm:cxn modelId="{E7AD1FE2-CB91-411C-B25F-6BC4776712DC}" type="presParOf" srcId="{8FFD0AF4-2D77-4F3F-BB02-C41970D2CA24}" destId="{1662E7B9-6529-46D3-9344-7636976CBF23}" srcOrd="8" destOrd="0" presId="urn:microsoft.com/office/officeart/2005/8/layout/cycle6"/>
    <dgm:cxn modelId="{D9007806-1173-43C2-936E-3527CF7BBA60}" type="presParOf" srcId="{8FFD0AF4-2D77-4F3F-BB02-C41970D2CA24}" destId="{D63041A5-062D-4B9E-B2B8-FD2857713D23}" srcOrd="9" destOrd="0" presId="urn:microsoft.com/office/officeart/2005/8/layout/cycle6"/>
    <dgm:cxn modelId="{39A019D7-AEA5-4370-B965-D74B727977CD}" type="presParOf" srcId="{8FFD0AF4-2D77-4F3F-BB02-C41970D2CA24}" destId="{E9EEE3DE-F018-4B9E-8C28-15DBE94C3C29}" srcOrd="10" destOrd="0" presId="urn:microsoft.com/office/officeart/2005/8/layout/cycle6"/>
    <dgm:cxn modelId="{D8A771C5-370F-4DA2-A098-1B6960C4352F}" type="presParOf" srcId="{8FFD0AF4-2D77-4F3F-BB02-C41970D2CA24}" destId="{7BB56121-6AE6-42A7-BEC6-819CBC96CF43}" srcOrd="11" destOrd="0" presId="urn:microsoft.com/office/officeart/2005/8/layout/cycle6"/>
    <dgm:cxn modelId="{884E68BA-3E05-467D-994C-796E2D508D83}" type="presParOf" srcId="{8FFD0AF4-2D77-4F3F-BB02-C41970D2CA24}" destId="{D4E00FA4-553C-4242-B43E-93DAA6236D2C}" srcOrd="12" destOrd="0" presId="urn:microsoft.com/office/officeart/2005/8/layout/cycle6"/>
    <dgm:cxn modelId="{B706ACBB-5BD6-4CED-A9A3-3810B6A59F95}" type="presParOf" srcId="{8FFD0AF4-2D77-4F3F-BB02-C41970D2CA24}" destId="{E37E0FAE-5830-4B2D-B253-631302D3C564}" srcOrd="13" destOrd="0" presId="urn:microsoft.com/office/officeart/2005/8/layout/cycle6"/>
    <dgm:cxn modelId="{DA5FEF50-045E-49E0-8820-F2B253CA4721}" type="presParOf" srcId="{8FFD0AF4-2D77-4F3F-BB02-C41970D2CA24}" destId="{03ED9F4D-36BF-4C03-B0A8-BA5ECD78A248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BE7197-9276-4EDB-A5F6-7557779D5F83}">
      <dsp:nvSpPr>
        <dsp:cNvPr id="0" name=""/>
        <dsp:cNvSpPr/>
      </dsp:nvSpPr>
      <dsp:spPr>
        <a:xfrm>
          <a:off x="1613915" y="33676"/>
          <a:ext cx="1751187" cy="1751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Available for guests before, during, and after a stay</a:t>
          </a:r>
        </a:p>
      </dsp:txBody>
      <dsp:txXfrm>
        <a:off x="1815975" y="269413"/>
        <a:ext cx="1347067" cy="555665"/>
      </dsp:txXfrm>
    </dsp:sp>
    <dsp:sp modelId="{2762C108-3F3B-472B-A3A7-85DAB6EAE89A}">
      <dsp:nvSpPr>
        <dsp:cNvPr id="0" name=""/>
        <dsp:cNvSpPr/>
      </dsp:nvSpPr>
      <dsp:spPr>
        <a:xfrm>
          <a:off x="2388478" y="808240"/>
          <a:ext cx="1751187" cy="1751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latin typeface="Arial" panose="020B0604020202020204" pitchFamily="34" charset="0"/>
              <a:cs typeface="Arial" panose="020B0604020202020204" pitchFamily="34" charset="0"/>
            </a:rPr>
            <a:t>Positive experience</a:t>
          </a:r>
        </a:p>
      </dsp:txBody>
      <dsp:txXfrm>
        <a:off x="3331426" y="1010300"/>
        <a:ext cx="673533" cy="1347067"/>
      </dsp:txXfrm>
    </dsp:sp>
    <dsp:sp modelId="{DDB6471A-5972-488D-80C8-FB993BFBD456}">
      <dsp:nvSpPr>
        <dsp:cNvPr id="0" name=""/>
        <dsp:cNvSpPr/>
      </dsp:nvSpPr>
      <dsp:spPr>
        <a:xfrm>
          <a:off x="1613915" y="1582803"/>
          <a:ext cx="1751187" cy="1751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Staff’s constant effort</a:t>
          </a:r>
        </a:p>
      </dsp:txBody>
      <dsp:txXfrm>
        <a:off x="1815975" y="2542589"/>
        <a:ext cx="1347067" cy="555665"/>
      </dsp:txXfrm>
    </dsp:sp>
    <dsp:sp modelId="{806E8A71-4B79-4297-AC8D-5BF451E8C061}">
      <dsp:nvSpPr>
        <dsp:cNvPr id="0" name=""/>
        <dsp:cNvSpPr/>
      </dsp:nvSpPr>
      <dsp:spPr>
        <a:xfrm>
          <a:off x="839351" y="808240"/>
          <a:ext cx="1751187" cy="1751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Meet and solve problems</a:t>
          </a:r>
        </a:p>
      </dsp:txBody>
      <dsp:txXfrm>
        <a:off x="974058" y="1010300"/>
        <a:ext cx="673533" cy="13470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F0CAD-F8DF-494C-A161-6F2E1195E649}">
      <dsp:nvSpPr>
        <dsp:cNvPr id="0" name=""/>
        <dsp:cNvSpPr/>
      </dsp:nvSpPr>
      <dsp:spPr>
        <a:xfrm>
          <a:off x="2787472" y="1428"/>
          <a:ext cx="1472886" cy="957376"/>
        </a:xfrm>
        <a:prstGeom prst="roundRect">
          <a:avLst/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customer</a:t>
          </a:r>
        </a:p>
      </dsp:txBody>
      <dsp:txXfrm>
        <a:off x="2834207" y="48163"/>
        <a:ext cx="1379416" cy="863906"/>
      </dsp:txXfrm>
    </dsp:sp>
    <dsp:sp modelId="{874E9DA5-3939-476C-8454-F27F4FE4F944}">
      <dsp:nvSpPr>
        <dsp:cNvPr id="0" name=""/>
        <dsp:cNvSpPr/>
      </dsp:nvSpPr>
      <dsp:spPr>
        <a:xfrm>
          <a:off x="1610063" y="480116"/>
          <a:ext cx="3827704" cy="3827704"/>
        </a:xfrm>
        <a:custGeom>
          <a:avLst/>
          <a:gdLst/>
          <a:ahLst/>
          <a:cxnLst/>
          <a:rect l="0" t="0" r="0" b="0"/>
          <a:pathLst>
            <a:path>
              <a:moveTo>
                <a:pt x="2660427" y="151622"/>
              </a:moveTo>
              <a:arcTo wR="1913852" hR="1913852" stAng="17577608" swAng="19628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81AD6-17FD-4DB6-BD19-9BCD3F303C91}">
      <dsp:nvSpPr>
        <dsp:cNvPr id="0" name=""/>
        <dsp:cNvSpPr/>
      </dsp:nvSpPr>
      <dsp:spPr>
        <a:xfrm>
          <a:off x="4607654" y="1323867"/>
          <a:ext cx="1472886" cy="957376"/>
        </a:xfrm>
        <a:prstGeom prst="round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needs</a:t>
          </a:r>
        </a:p>
      </dsp:txBody>
      <dsp:txXfrm>
        <a:off x="4654389" y="1370602"/>
        <a:ext cx="1379416" cy="863906"/>
      </dsp:txXfrm>
    </dsp:sp>
    <dsp:sp modelId="{388DC216-C949-4444-AC89-42B15813FE06}">
      <dsp:nvSpPr>
        <dsp:cNvPr id="0" name=""/>
        <dsp:cNvSpPr/>
      </dsp:nvSpPr>
      <dsp:spPr>
        <a:xfrm>
          <a:off x="1610063" y="480116"/>
          <a:ext cx="3827704" cy="3827704"/>
        </a:xfrm>
        <a:custGeom>
          <a:avLst/>
          <a:gdLst/>
          <a:ahLst/>
          <a:cxnLst/>
          <a:rect l="0" t="0" r="0" b="0"/>
          <a:pathLst>
            <a:path>
              <a:moveTo>
                <a:pt x="3825064" y="1813366"/>
              </a:moveTo>
              <a:arcTo wR="1913852" hR="1913852" stAng="21419421" swAng="219734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552280-59B2-4F48-B6EB-982084B0A53B}">
      <dsp:nvSpPr>
        <dsp:cNvPr id="0" name=""/>
        <dsp:cNvSpPr/>
      </dsp:nvSpPr>
      <dsp:spPr>
        <a:xfrm>
          <a:off x="3912406" y="3463619"/>
          <a:ext cx="1472886" cy="957376"/>
        </a:xfrm>
        <a:prstGeom prst="roundRect">
          <a:avLst/>
        </a:prstGeom>
        <a:solidFill>
          <a:srgbClr val="00B05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Develop marketing messages</a:t>
          </a:r>
        </a:p>
      </dsp:txBody>
      <dsp:txXfrm>
        <a:off x="3959141" y="3510354"/>
        <a:ext cx="1379416" cy="863906"/>
      </dsp:txXfrm>
    </dsp:sp>
    <dsp:sp modelId="{1662E7B9-6529-46D3-9344-7636976CBF23}">
      <dsp:nvSpPr>
        <dsp:cNvPr id="0" name=""/>
        <dsp:cNvSpPr/>
      </dsp:nvSpPr>
      <dsp:spPr>
        <a:xfrm>
          <a:off x="1610063" y="480116"/>
          <a:ext cx="3827704" cy="3827704"/>
        </a:xfrm>
        <a:custGeom>
          <a:avLst/>
          <a:gdLst/>
          <a:ahLst/>
          <a:cxnLst/>
          <a:rect l="0" t="0" r="0" b="0"/>
          <a:pathLst>
            <a:path>
              <a:moveTo>
                <a:pt x="2294731" y="3789421"/>
              </a:moveTo>
              <a:arcTo wR="1913852" hR="1913852" stAng="4711249" swAng="1377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3041A5-062D-4B9E-B2B8-FD2857713D23}">
      <dsp:nvSpPr>
        <dsp:cNvPr id="0" name=""/>
        <dsp:cNvSpPr/>
      </dsp:nvSpPr>
      <dsp:spPr>
        <a:xfrm>
          <a:off x="1662538" y="3463619"/>
          <a:ext cx="1472886" cy="957376"/>
        </a:xfrm>
        <a:prstGeom prst="roundRect">
          <a:avLst/>
        </a:prstGeom>
        <a:solidFill>
          <a:srgbClr val="0070C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feedback</a:t>
          </a:r>
        </a:p>
      </dsp:txBody>
      <dsp:txXfrm>
        <a:off x="1709273" y="3510354"/>
        <a:ext cx="1379416" cy="863906"/>
      </dsp:txXfrm>
    </dsp:sp>
    <dsp:sp modelId="{7BB56121-6AE6-42A7-BEC6-819CBC96CF43}">
      <dsp:nvSpPr>
        <dsp:cNvPr id="0" name=""/>
        <dsp:cNvSpPr/>
      </dsp:nvSpPr>
      <dsp:spPr>
        <a:xfrm>
          <a:off x="1610063" y="480116"/>
          <a:ext cx="3827704" cy="3827704"/>
        </a:xfrm>
        <a:custGeom>
          <a:avLst/>
          <a:gdLst/>
          <a:ahLst/>
          <a:cxnLst/>
          <a:rect l="0" t="0" r="0" b="0"/>
          <a:pathLst>
            <a:path>
              <a:moveTo>
                <a:pt x="319999" y="2973316"/>
              </a:moveTo>
              <a:arcTo wR="1913852" hR="1913852" stAng="8783236" swAng="219734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E00FA4-553C-4242-B43E-93DAA6236D2C}">
      <dsp:nvSpPr>
        <dsp:cNvPr id="0" name=""/>
        <dsp:cNvSpPr/>
      </dsp:nvSpPr>
      <dsp:spPr>
        <a:xfrm>
          <a:off x="967291" y="1323867"/>
          <a:ext cx="1472886" cy="9573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Create experience</a:t>
          </a:r>
        </a:p>
      </dsp:txBody>
      <dsp:txXfrm>
        <a:off x="1014026" y="1370602"/>
        <a:ext cx="1379416" cy="863906"/>
      </dsp:txXfrm>
    </dsp:sp>
    <dsp:sp modelId="{03ED9F4D-36BF-4C03-B0A8-BA5ECD78A248}">
      <dsp:nvSpPr>
        <dsp:cNvPr id="0" name=""/>
        <dsp:cNvSpPr/>
      </dsp:nvSpPr>
      <dsp:spPr>
        <a:xfrm>
          <a:off x="1610063" y="480116"/>
          <a:ext cx="3827704" cy="3827704"/>
        </a:xfrm>
        <a:custGeom>
          <a:avLst/>
          <a:gdLst/>
          <a:ahLst/>
          <a:cxnLst/>
          <a:rect l="0" t="0" r="0" b="0"/>
          <a:pathLst>
            <a:path>
              <a:moveTo>
                <a:pt x="333292" y="834656"/>
              </a:moveTo>
              <a:arcTo wR="1913852" hR="1913852" stAng="12859500" swAng="19628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605A09-8064-457B-99DF-8AAE8085FF48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5BD110-0B59-4A4E-A789-25C121A29C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286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401E8FC-38BD-4806-A5A9-D4FF9458ED81}" type="datetime1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711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0A2FD-8A86-46F6-87D7-1D6082D79331}" type="datetime1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761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F6CC3-F25D-492B-A9CE-FA4A32AB69CD}" type="datetime1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40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E68B5-3100-4501-AA45-12D3E6FEDDBE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535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74F31-E4DC-4A35-940E-7EA8107D7AFB}" type="datetime1">
              <a:rPr lang="en-GB" smtClean="0"/>
              <a:t>20/01/2023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624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82F04-2E09-44F6-9514-51B2A670FB32}" type="datetime1">
              <a:rPr lang="en-GB" smtClean="0"/>
              <a:t>20/01/2023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855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8F211-BEB2-4D36-AE88-B44FB80BAAF4}" type="datetime1">
              <a:rPr lang="en-GB" smtClean="0"/>
              <a:t>20/01/2023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458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ED427-4549-4D0B-8551-79171A97D7C5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635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D9CFA-8A69-4F4F-8677-599350AA1321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494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85855-96CA-440F-8ACB-98FB05367A0F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563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B1FC7-373B-41DC-B459-406D451287D8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2178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92E35-1650-46BC-91C2-96AA5B59E34C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69992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7B080-4BE9-4BFF-BF99-FD4274DC4862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156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5A766-14EA-4B25-924E-A4EE0AE355DE}" type="datetime1">
              <a:rPr lang="en-GB" smtClean="0"/>
              <a:t>20/01/2023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0721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658DB-584F-4E07-9FA6-51AEED0432A9}" type="datetime1">
              <a:rPr lang="en-GB" smtClean="0"/>
              <a:t>20/01/2023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500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E176-442A-466D-9A00-BBC2E2C60EB6}" type="datetime1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447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39433-3202-4D5E-93D2-63DF95474F15}" type="datetime1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7939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5D471-ECF8-E360-792A-C56452A99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1E01A-B4BD-CB86-29C8-25A5B6FE8B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705905-16E7-6CF1-BAD9-307B517513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02D0D3-41E5-6655-E514-90D96B2AC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3444D-B7A1-429D-BC7C-4BA992406E16}" type="datetime1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8A76F5-5D9A-8C9F-4E0F-3DF737FD1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F3901-CC07-2E72-39A8-90ADF7E53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79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7B2AB95-5301-4DB6-916B-1FA1F7B313D3}" type="datetime1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2DEF972-306E-4E9A-A048-775A57A8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00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W_Marriott_Hotel_under_Construction_-_Eastern_Metropolitan_Bypass_-_Kolkata_2015-02-28_3586.JPG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n.wikipedia.org/wiki/JW_Marriott_Hotels" TargetMode="Externa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en.wikipedia.org/wiki/JW_Marriott_Hotel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en.wikipedia.org/wiki/JW_Marriott_Hotel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W_Marriott_Hotel_under_Construction_-_Eastern_Metropolitan_Bypass_-_Kolkata_2015-02-19_2879.JPG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en.wikipedia.org/wiki/JW_Marriott_Hotels" TargetMode="Externa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injuredly.com/review-executive-lounge-at-grosvenor-house-london-hotel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7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openxmlformats.org/officeDocument/2006/relationships/hyperlink" Target="https://en.wikipedia.org/wiki/JW_Marriott_Hotels" TargetMode="External"/><Relationship Id="rId5" Type="http://schemas.openxmlformats.org/officeDocument/2006/relationships/diagramColors" Target="../diagrams/colors1.xml"/><Relationship Id="rId10" Type="http://schemas.microsoft.com/office/2007/relationships/hdphoto" Target="../media/hdphoto1.wdp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en.wikipedia.org/wiki/JW_Marriott_Hotel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fif"/><Relationship Id="rId7" Type="http://schemas.openxmlformats.org/officeDocument/2006/relationships/hyperlink" Target="https://en.wikipedia.org/wiki/JW_Marriott_Hotels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5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dgmckelvey/39652092290" TargetMode="External"/><Relationship Id="rId3" Type="http://schemas.microsoft.com/office/2007/relationships/hdphoto" Target="../media/hdphoto1.wdp"/><Relationship Id="rId7" Type="http://schemas.openxmlformats.org/officeDocument/2006/relationships/image" Target="../media/image12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34128007@N04/7049818919/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s://en.wikipedia.org/wiki/JW_Marriott_Hotel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en.wikipedia.org/wiki/JW_Marriott_Hotels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D633991D-3F9A-E346-6D4F-3E1C3C016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55213" y="469527"/>
            <a:ext cx="5184000" cy="2916001"/>
          </a:xfrm>
          <a:prstGeom prst="rect">
            <a:avLst/>
          </a:prstGeom>
          <a:effectLst>
            <a:glow rad="127000">
              <a:schemeClr val="accent1"/>
            </a:glow>
            <a:outerShdw sx="1000" sy="1000" algn="ctr" rotWithShape="0">
              <a:srgbClr val="000000">
                <a:alpha val="88000"/>
              </a:srgbClr>
            </a:outerShdw>
            <a:reflection stA="48000" endPos="65000" dist="508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851918-F134-E8A6-108B-3ECA53ECAC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083" y="593055"/>
            <a:ext cx="9144000" cy="1500428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&amp; Importance of Hospitality &amp; Guest Services 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E2A77-A963-C69A-DE2B-BCA67FC477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448" y="2483227"/>
            <a:ext cx="5266765" cy="1978491"/>
          </a:xfrm>
          <a:effectLst/>
        </p:spPr>
        <p:txBody>
          <a:bodyPr>
            <a:normAutofit fontScale="92500" lnSpcReduction="2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Name: Mohammed Khaled Ahmed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2128054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Hospitality &amp; Guest Services: BMIH4003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Lisa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Bassler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D17676-B8A9-FD51-4D46-0702823D9A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666069" y="5283573"/>
            <a:ext cx="3143250" cy="11049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72FE0582-3ADC-C7CC-AE4A-D6D34B5F4128}"/>
              </a:ext>
            </a:extLst>
          </p:cNvPr>
          <p:cNvSpPr txBox="1"/>
          <p:nvPr/>
        </p:nvSpPr>
        <p:spPr>
          <a:xfrm>
            <a:off x="7562850" y="4762500"/>
            <a:ext cx="31432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Creative Commons, 2019</a:t>
            </a:r>
          </a:p>
        </p:txBody>
      </p:sp>
    </p:spTree>
    <p:extLst>
      <p:ext uri="{BB962C8B-B14F-4D97-AF65-F5344CB8AC3E}">
        <p14:creationId xmlns:p14="http://schemas.microsoft.com/office/powerpoint/2010/main" val="1067370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79F31-7BA6-A165-6CC7-81A82F69B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272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08C314-C391-02AB-46C6-94844F7754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3579" y="5605035"/>
            <a:ext cx="2150615" cy="755974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9FBBC0-D5C4-1BE2-01D3-9B7898B5C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2DF48B-EC73-C293-28BB-FB1D98211B58}"/>
              </a:ext>
            </a:extLst>
          </p:cNvPr>
          <p:cNvSpPr txBox="1"/>
          <p:nvPr/>
        </p:nvSpPr>
        <p:spPr>
          <a:xfrm>
            <a:off x="481263" y="1203158"/>
            <a:ext cx="9881937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Slide 3			Introduction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Slide 4			Consumer 4P’s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Slide 5			Guest Service Definition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Slide 6			Standard Facilities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Slide 7			Unique Facilities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Slide 8			Role and Functions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Slide 9			Importance of Hospitality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Slide 10 &amp; 11		References</a:t>
            </a:r>
          </a:p>
        </p:txBody>
      </p:sp>
    </p:spTree>
    <p:extLst>
      <p:ext uri="{BB962C8B-B14F-4D97-AF65-F5344CB8AC3E}">
        <p14:creationId xmlns:p14="http://schemas.microsoft.com/office/powerpoint/2010/main" val="832297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0DE15-9560-4686-98BE-5E51805E6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437" y="105054"/>
            <a:ext cx="10396882" cy="876581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32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E1AD0-D495-2FE0-8D23-8EF0B33974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763397"/>
            <a:ext cx="5181600" cy="333120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30 brands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8000+ properties – 139 COUNTRIES</a:t>
            </a:r>
          </a:p>
          <a:p>
            <a:pPr marL="0" indent="0" algn="ctr">
              <a:buNone/>
            </a:pP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J.Willard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and Alice Marriott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1927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“good food and good service at a fair price”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C2A436-5F29-C83F-D1E1-1201C2C8EA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489448"/>
            <a:ext cx="5181600" cy="3879104"/>
          </a:xfrm>
        </p:spPr>
        <p:txBody>
          <a:bodyPr/>
          <a:lstStyle/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JW Marriott</a:t>
            </a:r>
          </a:p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1984 – 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Washington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D.C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110 properties – 29 countries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Offers environment and experiences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Weddings and Honeymoons</a:t>
            </a:r>
          </a:p>
          <a:p>
            <a:pPr marL="0" indent="0" algn="ctr"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“focus on feeling present in mind, nourished body, and revitalised in spirit”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8FF41E-934F-01EC-E2A0-3380BB043D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282926" y="5620655"/>
            <a:ext cx="1994674" cy="7011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A2C349-14EC-1AC1-E489-C6D58E3A73B5}"/>
              </a:ext>
            </a:extLst>
          </p:cNvPr>
          <p:cNvSpPr txBox="1"/>
          <p:nvPr/>
        </p:nvSpPr>
        <p:spPr>
          <a:xfrm>
            <a:off x="2185639" y="5132818"/>
            <a:ext cx="20964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(Marriott International In., 2023b)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276245-120D-96FB-4663-3F35F4786DC6}"/>
              </a:ext>
            </a:extLst>
          </p:cNvPr>
          <p:cNvSpPr txBox="1"/>
          <p:nvPr/>
        </p:nvSpPr>
        <p:spPr>
          <a:xfrm>
            <a:off x="6912595" y="5168075"/>
            <a:ext cx="13170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(Shastri, 2021)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7E98D6-CD85-0C1A-C6DF-AB58313C5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056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2D85-4E2F-4452-D109-2DC1947A6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56477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Consumers – 4p’s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86C11F06-6BA4-1EA2-C7FC-F9A0ABE5956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205" b="3205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1650D3-8DB4-54C2-7D8A-641DECF660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1566052"/>
            <a:ext cx="6345301" cy="3505481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 – Luxury Brand (upscale market)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Price – first-rate experience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Place – cities and towns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Promotion – website, user-generated content, influencers, and Bonvoy loyalty program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A70AB2C-D2E0-F9EB-3EDA-D65DF14424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402048" y="5573504"/>
            <a:ext cx="2150615" cy="7559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D6F027C-6987-4F53-47F0-28692476103E}"/>
              </a:ext>
            </a:extLst>
          </p:cNvPr>
          <p:cNvSpPr txBox="1"/>
          <p:nvPr/>
        </p:nvSpPr>
        <p:spPr>
          <a:xfrm>
            <a:off x="1538868" y="5071533"/>
            <a:ext cx="31707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(Hotel Tech Report,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72FDDE-710F-E2D2-EEF2-452952C12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75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F709B-6B2D-01F0-2EDD-E391D2A0C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674649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Guest Services definition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D7D4E8-3C57-51EE-9793-A1800CCE03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3033344"/>
              </p:ext>
            </p:extLst>
          </p:nvPr>
        </p:nvGraphicFramePr>
        <p:xfrm>
          <a:off x="685802" y="1873405"/>
          <a:ext cx="4979018" cy="3367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1F3C3581-1266-98EE-7D8B-01EAD68F8B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497020" y="1360449"/>
            <a:ext cx="4979018" cy="33172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8D8723D-EA4D-EC4B-2F3B-4A22427F046D}"/>
              </a:ext>
            </a:extLst>
          </p:cNvPr>
          <p:cNvSpPr txBox="1"/>
          <p:nvPr/>
        </p:nvSpPr>
        <p:spPr>
          <a:xfrm>
            <a:off x="685801" y="5241073"/>
            <a:ext cx="2168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Daoust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D64131-9683-184B-A84D-FB9E37FDC7C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400730" y="5610405"/>
            <a:ext cx="2150615" cy="755974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223B2-6091-7BD7-7DBE-07C4DA334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35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58675-B830-98A9-85D7-A10B56E56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Standard facilities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954EE8-ABD1-9C42-99EA-95A2870A36BA}"/>
              </a:ext>
            </a:extLst>
          </p:cNvPr>
          <p:cNvSpPr txBox="1"/>
          <p:nvPr/>
        </p:nvSpPr>
        <p:spPr>
          <a:xfrm>
            <a:off x="685801" y="1837765"/>
            <a:ext cx="41413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Sustainablity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Restaurant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Fitness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Outdoor pool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Hot tub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Daily Housekeeping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Meeting rooms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15C05C-3CF5-5F24-3D65-00B33D6F5E71}"/>
              </a:ext>
            </a:extLst>
          </p:cNvPr>
          <p:cNvSpPr txBox="1"/>
          <p:nvPr/>
        </p:nvSpPr>
        <p:spPr>
          <a:xfrm>
            <a:off x="6096000" y="2041451"/>
            <a:ext cx="414138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Dry Cleaning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Laundry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Room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Wake-up calls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Free wi-fi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On-site and Valet parking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Bicycle rental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C24EDC-52CB-A29F-6CDC-1D27EADF22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02048" y="5605035"/>
            <a:ext cx="2150615" cy="755974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243881-7C91-6112-B671-9A04B4DC7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72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757B8-EF8C-0C85-D0FE-D425B6658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65" y="120775"/>
            <a:ext cx="10396882" cy="115196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Unique facilities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AD5542-0AA4-B30E-0AC1-B9120FE47F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065" y="3055065"/>
            <a:ext cx="3310128" cy="576262"/>
          </a:xfrm>
        </p:spPr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JW Marriott Bengaluru prestige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golfshire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resort &amp; Spa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1A4E7794-6C52-67C6-0959-438242BB49CC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07" b="15207"/>
          <a:stretch>
            <a:fillRect/>
          </a:stretch>
        </p:blipFill>
        <p:spPr>
          <a:xfrm>
            <a:off x="578203" y="1080639"/>
            <a:ext cx="3310128" cy="153672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87DAEA-8AD1-0C97-B6BB-A74A70C8CCE2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682065" y="3343196"/>
            <a:ext cx="3310128" cy="2341572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Wellness Spa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Golf course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Sunrise yoga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Rooms and villa modern luxury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Hi-tea experience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Entertainment Zone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Canvas painting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Kite flying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Mini football and activities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617E72E-835F-F2D3-E417-5211A5AF8A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73511" y="3083426"/>
            <a:ext cx="3310128" cy="576262"/>
          </a:xfrm>
        </p:spPr>
        <p:txBody>
          <a:bodyPr/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JW  Marriott Khao Lak Resort Suites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F1A7B8E5-C6AD-5E82-CC99-B3EF2BCDAA1A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90" b="12090"/>
          <a:stretch>
            <a:fillRect/>
          </a:stretch>
        </p:blipFill>
        <p:spPr>
          <a:xfrm>
            <a:off x="4173538" y="1042988"/>
            <a:ext cx="3309937" cy="1535112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C605893-41FA-D963-90DF-93F23EC7D19E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4173511" y="3397548"/>
            <a:ext cx="3310128" cy="2072825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Aqua fun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pak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Wave pool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Water trampoline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Water slide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Swimming pool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Global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cusines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Spa with indulgent treatment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0CEC478-CAD1-499B-CACB-CBB0A5C53A1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872681" y="2922963"/>
            <a:ext cx="3310128" cy="576262"/>
          </a:xfrm>
        </p:spPr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JW Marriott Hotel Sao Paulo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EB702BD-BA32-7ED9-8962-37EC089A2391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7872681" y="3397546"/>
            <a:ext cx="3310128" cy="207282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Rebalance Journey Package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Spa treatment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Massage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Tibetan bowl meditation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Tickets to local attractions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Luxury culinary experiences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DD12F28-2C6C-E6E5-EFFF-1CCB03BC2DEF}"/>
              </a:ext>
            </a:extLst>
          </p:cNvPr>
          <p:cNvSpPr txBox="1"/>
          <p:nvPr/>
        </p:nvSpPr>
        <p:spPr>
          <a:xfrm>
            <a:off x="1600200" y="5836024"/>
            <a:ext cx="12774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(Marriott, 2023)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30F796-C5FF-2367-0FF1-9529A657CCE2}"/>
              </a:ext>
            </a:extLst>
          </p:cNvPr>
          <p:cNvSpPr txBox="1"/>
          <p:nvPr/>
        </p:nvSpPr>
        <p:spPr>
          <a:xfrm>
            <a:off x="4778129" y="5522885"/>
            <a:ext cx="23466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(Guest Reservations LLC., 2023)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081793E-A500-DCFC-1A95-F5024A8EE91A}"/>
              </a:ext>
            </a:extLst>
          </p:cNvPr>
          <p:cNvSpPr txBox="1"/>
          <p:nvPr/>
        </p:nvSpPr>
        <p:spPr>
          <a:xfrm>
            <a:off x="1600199" y="6199094"/>
            <a:ext cx="22881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(Marriott International, Inc, 2023b</a:t>
            </a:r>
          </a:p>
        </p:txBody>
      </p:sp>
      <p:pic>
        <p:nvPicPr>
          <p:cNvPr id="1026" name="Picture 2" descr="Exterior">
            <a:extLst>
              <a:ext uri="{FF2B5EF4-FFF2-40B4-BE49-F238E27FC236}">
                <a16:creationId xmlns:a16="http://schemas.microsoft.com/office/drawing/2014/main" id="{44286965-3B0C-0DA3-C65B-9FEA849A5B50}"/>
              </a:ext>
            </a:extLst>
          </p:cNvPr>
          <p:cNvPicPr>
            <a:picLocks noGrp="1" noChangeAspect="1" noChangeArrowheads="1"/>
          </p:cNvPicPr>
          <p:nvPr>
            <p:ph type="pic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07" b="15207"/>
          <a:stretch>
            <a:fillRect/>
          </a:stretch>
        </p:blipFill>
        <p:spPr bwMode="auto">
          <a:xfrm>
            <a:off x="7872413" y="1041400"/>
            <a:ext cx="3309937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63F7967-213A-63BB-2854-64C74CE127B3}"/>
              </a:ext>
            </a:extLst>
          </p:cNvPr>
          <p:cNvSpPr txBox="1"/>
          <p:nvPr/>
        </p:nvSpPr>
        <p:spPr>
          <a:xfrm>
            <a:off x="9184341" y="5836024"/>
            <a:ext cx="189460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(Marriott, 2023a)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56C883B-B4C1-6A4C-8BDA-168EE17395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402048" y="5573504"/>
            <a:ext cx="2150615" cy="755974"/>
          </a:xfrm>
          <a:prstGeom prst="rect">
            <a:avLst/>
          </a:prstGeom>
        </p:spPr>
      </p:pic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7A20B126-9928-797A-FE8B-939A46CF5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888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C26D5-EE8C-2BA3-CFBB-797420364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Role and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B57B7-DFBE-07C6-3B8A-62BA030E80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1837765"/>
            <a:ext cx="3886199" cy="3311189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Check-in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Confirm reservations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Allocating rooms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Room keys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Payments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Handle calls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Manage administrative tasks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4CDAAE-272F-1E61-61BA-7A500C5AAAEC}"/>
              </a:ext>
            </a:extLst>
          </p:cNvPr>
          <p:cNvSpPr txBox="1"/>
          <p:nvPr/>
        </p:nvSpPr>
        <p:spPr>
          <a:xfrm>
            <a:off x="1417320" y="5349240"/>
            <a:ext cx="29032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(Marriott International Inc.,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3F750C-97F7-3A84-B95E-985E110132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02048" y="5610850"/>
            <a:ext cx="2150615" cy="75597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4E97BA1-2417-23E2-14A2-3A5B4AC7D8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20541" y="1981666"/>
            <a:ext cx="3299462" cy="220184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A41E2D2-3CD7-2647-87C7-CE0BC7E2350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911105" y="2971860"/>
            <a:ext cx="3641558" cy="2048376"/>
          </a:xfrm>
          <a:prstGeom prst="rect">
            <a:avLst/>
          </a:prstGeom>
        </p:spPr>
      </p:pic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7660307F-CCFE-FF78-3AFC-214D18B75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70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06C86-478B-EC54-F1AB-CC81CE25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843" y="272149"/>
            <a:ext cx="10396882" cy="115196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Importance of hospitality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313A740-24FA-A638-5159-8260FA1755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005303"/>
              </p:ext>
            </p:extLst>
          </p:nvPr>
        </p:nvGraphicFramePr>
        <p:xfrm>
          <a:off x="2903620" y="1124586"/>
          <a:ext cx="7047832" cy="4485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CF14F68-6A1A-5D3B-8E37-DA169EB843C5}"/>
              </a:ext>
            </a:extLst>
          </p:cNvPr>
          <p:cNvSpPr txBox="1"/>
          <p:nvPr/>
        </p:nvSpPr>
        <p:spPr>
          <a:xfrm>
            <a:off x="8554566" y="5573504"/>
            <a:ext cx="230176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(Bagdad, 2012)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Cloudbeds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FC0987-0F44-5409-926E-751A2C087F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100000"/>
                    </a14:imgEffect>
                    <a14:imgEffect>
                      <a14:brightnessContrast bright="6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432858" y="5610582"/>
            <a:ext cx="2150615" cy="755974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EECA4-8EC4-C34C-B548-9827E5249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541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3F69D-8B41-9F00-CFA8-A9052D863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81F46-6D8C-AE46-B23E-52F6A7852A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7976" y="1773405"/>
            <a:ext cx="10394707" cy="3311189"/>
          </a:xfrm>
        </p:spPr>
        <p:txBody>
          <a:bodyPr>
            <a:normAutofit fontScale="25000" lnSpcReduction="20000"/>
          </a:bodyPr>
          <a:lstStyle/>
          <a:p>
            <a:pPr marL="0" indent="0" algn="l">
              <a:lnSpc>
                <a:spcPct val="150000"/>
              </a:lnSpc>
              <a:buNone/>
            </a:pPr>
            <a:endParaRPr lang="en-GB" sz="4800" b="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Bagdad, P.J. (2012). 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Guest Service in the Hospitality </a:t>
            </a:r>
            <a:r>
              <a:rPr lang="en-GB" sz="4800" i="1" cap="none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ndustry | </a:t>
            </a:r>
            <a:r>
              <a:rPr lang="en-GB" sz="4800" i="1" cap="none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iley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4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480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iley.Com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https://www.wiley.com/en-gb/Guest+Service+in+the+Hospitality+Industry-p-9781118071809.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80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Cloudbeds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(2022). 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meet - and exceed - guest expectations in 2023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4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480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loudbeds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https://www.cloudbeds.com/articles/guest-expectations/#why [Accessed 28 Jan. 2023].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Creative Commons (2019). 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Creative Commons — Attribution-</a:t>
            </a:r>
            <a:r>
              <a:rPr lang="en-GB" sz="4800" i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4800" i="1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harealike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3.0 </a:t>
            </a:r>
            <a:r>
              <a:rPr lang="en-GB" sz="4800" i="1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Unported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— CC BY-SA 3.0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4800" cap="none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reativecommons.org. Available at: https://creativecommons.Org/licenses/by-sa/3.0/.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80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Daoust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 (2021). 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customer service in the hospitality industry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4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480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otello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https://hotello.Com/en/customer-service-hotels/.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Guest </a:t>
            </a:r>
            <a:r>
              <a:rPr lang="en-GB" sz="4800" cap="none" dirty="0">
                <a:latin typeface="Arial" panose="020B0604020202020204" pitchFamily="34" charset="0"/>
                <a:cs typeface="Arial" panose="020B0604020202020204" pitchFamily="34" charset="0"/>
              </a:rPr>
              <a:t>Re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servations, LLC. (2023). 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JW Marriott </a:t>
            </a:r>
            <a:r>
              <a:rPr lang="en-GB" sz="4800" i="1" cap="none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hao </a:t>
            </a:r>
            <a:r>
              <a:rPr lang="en-GB" sz="4800" i="1" cap="none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ak </a:t>
            </a:r>
            <a:r>
              <a:rPr lang="en-GB" sz="4800" i="1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esort and Spa - guest reservations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www.guestreservations.com. Available at: https://www.guestreservations.com/jw-marriott-khao-lak-resort-and-spa/booking?Msclkid=84daaf8885901f752448cc42f800b323 [Accessed 26 Jan. 2023].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 Tech Report (2017). </a:t>
            </a:r>
            <a:r>
              <a:rPr lang="en-GB" sz="48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 of Marriott’s Hotel Brands Explained</a:t>
            </a:r>
            <a:r>
              <a:rPr lang="en-GB" sz="48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Hotel Tech Report. Available at: https://hoteltechreport.com/news/marriott-hotel-brands.</a:t>
            </a:r>
          </a:p>
          <a:p>
            <a:pPr marL="0" indent="0">
              <a:buNone/>
            </a:pPr>
            <a:endParaRPr lang="en-GB" sz="12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30ADF-CFF4-5E35-743D-95E4B689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287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6CEAD2-9B77-1171-9E9B-4DAF797CF3A0}"/>
              </a:ext>
            </a:extLst>
          </p:cNvPr>
          <p:cNvSpPr txBox="1"/>
          <p:nvPr/>
        </p:nvSpPr>
        <p:spPr>
          <a:xfrm>
            <a:off x="593834" y="802074"/>
            <a:ext cx="11004331" cy="47671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(2023a). 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Hotels &amp; Resorts | Book your Hotel directly with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arriott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onvoy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arriott International. Available at: https://www.marriott.co.uk/search/findHotels.mi.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(2023b). 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Resort Bengaluru | JW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arriott Bengaluru Prestige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1200" i="1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olfshire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Resort &amp; Spa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www.marriott.com. Available at: https://www.marriott.com/en-us/hotels/blrnh-jw-marriott-bengaluru-prestige-golfshire-resort-and-spa/photos/ [Accessed 26 Jan. 2023].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International,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nc (2023a). 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Alluring Escapades in Bengaluru, India | JW Marriott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Marriott International. Available at: https://www.marriott.com/offers/alluring-escapades-off-67098/blrnh-jw-marriott-bengaluru-prestige-golfshire-resort-and-spa?Propertycode=blrnh [Accessed  28 Jan. 2023].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International,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nc (2023b). 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Destinations | Explore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 Hotel Locations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JW Marriott. Available at: https://jw-marriott.Marriott.Com/destinations/.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International, inc. (2023). 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Supervisor-Front Desk in Multiple Locations | St. Regis Hotels &amp; Resorts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Supervisor-Front Desk in Multiple Locations | </a:t>
            </a:r>
            <a:r>
              <a:rPr lang="en-GB" sz="120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sS.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Regis Hotels &amp; Resorts. Available at: https://jobs.marriott.com/marriott/jobs/23012976?Lang=en-us [accessed 22 Jan. 2023].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Shastri, A. (2021). 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 of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arriott international - A Case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200" i="1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tudy | IIDE</a:t>
            </a:r>
            <a:r>
              <a:rPr lang="en-GB" sz="120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IIDE. Available at: https://iide.co/case-studies/marketing-strategy-marriott-international/.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2EFFB2-AB77-2ACB-54E5-830D9CED0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EF972-306E-4E9A-A048-775A57A8583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5760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4796</TotalTime>
  <Words>965</Words>
  <Application>Microsoft Office PowerPoint</Application>
  <PresentationFormat>Widescreen</PresentationFormat>
  <Paragraphs>141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Impact</vt:lpstr>
      <vt:lpstr>Main Event</vt:lpstr>
      <vt:lpstr>The Role &amp; Importance of Hospitality &amp; Guest Services within the Hotel Industry</vt:lpstr>
      <vt:lpstr>Contents</vt:lpstr>
      <vt:lpstr>Introduction </vt:lpstr>
      <vt:lpstr>Consumers – 4p’s</vt:lpstr>
      <vt:lpstr>Guest Services definition</vt:lpstr>
      <vt:lpstr>Standard facilities</vt:lpstr>
      <vt:lpstr>Unique facilities</vt:lpstr>
      <vt:lpstr>Role and function</vt:lpstr>
      <vt:lpstr>Importance of hospitality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&amp; Importance of Hospitality &amp; Guest Services within the Hotel Industry</dc:title>
  <dc:creator>Mohammed Ahmed</dc:creator>
  <cp:lastModifiedBy>Mohammed Ahmed</cp:lastModifiedBy>
  <cp:revision>5</cp:revision>
  <dcterms:created xsi:type="dcterms:W3CDTF">2023-01-13T09:23:55Z</dcterms:created>
  <dcterms:modified xsi:type="dcterms:W3CDTF">2023-01-20T16:11:43Z</dcterms:modified>
</cp:coreProperties>
</file>