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6" autoAdjust="0"/>
    <p:restoredTop sz="94660"/>
  </p:normalViewPr>
  <p:slideViewPr>
    <p:cSldViewPr snapToGrid="0">
      <p:cViewPr varScale="1">
        <p:scale>
          <a:sx n="44" d="100"/>
          <a:sy n="44" d="100"/>
        </p:scale>
        <p:origin x="231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A1CBD-61A1-4195-A132-6532C919EDBF}"/>
              </a:ext>
            </a:extLst>
          </p:cNvPr>
          <p:cNvSpPr>
            <a:spLocks noGrp="1"/>
          </p:cNvSpPr>
          <p:nvPr>
            <p:ph type="ctrTitle"/>
          </p:nvPr>
        </p:nvSpPr>
        <p:spPr>
          <a:xfrm>
            <a:off x="857250" y="1995312"/>
            <a:ext cx="5143500" cy="4244622"/>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BA29D636-082B-4FAB-B26E-9C78D8ACAF75}"/>
              </a:ext>
            </a:extLst>
          </p:cNvPr>
          <p:cNvSpPr>
            <a:spLocks noGrp="1"/>
          </p:cNvSpPr>
          <p:nvPr>
            <p:ph type="subTitle" idx="1"/>
          </p:nvPr>
        </p:nvSpPr>
        <p:spPr>
          <a:xfrm>
            <a:off x="857250" y="6403623"/>
            <a:ext cx="5143500" cy="2943577"/>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34D5E0-E667-49C5-89E0-24A292862695}"/>
              </a:ext>
            </a:extLst>
          </p:cNvPr>
          <p:cNvSpPr>
            <a:spLocks noGrp="1"/>
          </p:cNvSpPr>
          <p:nvPr>
            <p:ph type="dt" sz="half" idx="10"/>
          </p:nvPr>
        </p:nvSpPr>
        <p:spPr/>
        <p:txBody>
          <a:bodyPr/>
          <a:lstStyle/>
          <a:p>
            <a:fld id="{A2C2E411-3AC8-45F4-8380-C80521B9AE54}" type="datetimeFigureOut">
              <a:rPr lang="en-GB" smtClean="0"/>
              <a:t>18/08/2020</a:t>
            </a:fld>
            <a:endParaRPr lang="en-GB"/>
          </a:p>
        </p:txBody>
      </p:sp>
      <p:sp>
        <p:nvSpPr>
          <p:cNvPr id="5" name="Footer Placeholder 4">
            <a:extLst>
              <a:ext uri="{FF2B5EF4-FFF2-40B4-BE49-F238E27FC236}">
                <a16:creationId xmlns:a16="http://schemas.microsoft.com/office/drawing/2014/main" id="{2BCC89CA-920A-4427-9A99-CFCDDAF5AE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91259E-03FE-43BA-AEA4-666397691720}"/>
              </a:ext>
            </a:extLst>
          </p:cNvPr>
          <p:cNvSpPr>
            <a:spLocks noGrp="1"/>
          </p:cNvSpPr>
          <p:nvPr>
            <p:ph type="sldNum" sz="quarter" idx="12"/>
          </p:nvPr>
        </p:nvSpPr>
        <p:spPr/>
        <p:txBody>
          <a:bodyPr/>
          <a:lstStyle/>
          <a:p>
            <a:fld id="{0FBD1386-445E-46A9-B74A-E57A454338E1}" type="slidenum">
              <a:rPr lang="en-GB" smtClean="0"/>
              <a:t>‹#›</a:t>
            </a:fld>
            <a:endParaRPr lang="en-GB"/>
          </a:p>
        </p:txBody>
      </p:sp>
    </p:spTree>
    <p:extLst>
      <p:ext uri="{BB962C8B-B14F-4D97-AF65-F5344CB8AC3E}">
        <p14:creationId xmlns:p14="http://schemas.microsoft.com/office/powerpoint/2010/main" val="3827109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D949E-F5FB-4D52-BEEA-B584EB6CC8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B08C24-FA08-42B5-9594-31F1804FE9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A3F9B9-3095-49DD-B2B0-1F171B8D65D9}"/>
              </a:ext>
            </a:extLst>
          </p:cNvPr>
          <p:cNvSpPr>
            <a:spLocks noGrp="1"/>
          </p:cNvSpPr>
          <p:nvPr>
            <p:ph type="dt" sz="half" idx="10"/>
          </p:nvPr>
        </p:nvSpPr>
        <p:spPr/>
        <p:txBody>
          <a:bodyPr/>
          <a:lstStyle/>
          <a:p>
            <a:fld id="{A2C2E411-3AC8-45F4-8380-C80521B9AE54}" type="datetimeFigureOut">
              <a:rPr lang="en-GB" smtClean="0"/>
              <a:t>18/08/2020</a:t>
            </a:fld>
            <a:endParaRPr lang="en-GB"/>
          </a:p>
        </p:txBody>
      </p:sp>
      <p:sp>
        <p:nvSpPr>
          <p:cNvPr id="5" name="Footer Placeholder 4">
            <a:extLst>
              <a:ext uri="{FF2B5EF4-FFF2-40B4-BE49-F238E27FC236}">
                <a16:creationId xmlns:a16="http://schemas.microsoft.com/office/drawing/2014/main" id="{238E4E5D-D4BD-4AC9-9ECE-9DB216E706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6AE405-E793-40BA-A06D-612B38D3133D}"/>
              </a:ext>
            </a:extLst>
          </p:cNvPr>
          <p:cNvSpPr>
            <a:spLocks noGrp="1"/>
          </p:cNvSpPr>
          <p:nvPr>
            <p:ph type="sldNum" sz="quarter" idx="12"/>
          </p:nvPr>
        </p:nvSpPr>
        <p:spPr/>
        <p:txBody>
          <a:bodyPr/>
          <a:lstStyle/>
          <a:p>
            <a:fld id="{0FBD1386-445E-46A9-B74A-E57A454338E1}" type="slidenum">
              <a:rPr lang="en-GB" smtClean="0"/>
              <a:t>‹#›</a:t>
            </a:fld>
            <a:endParaRPr lang="en-GB"/>
          </a:p>
        </p:txBody>
      </p:sp>
    </p:spTree>
    <p:extLst>
      <p:ext uri="{BB962C8B-B14F-4D97-AF65-F5344CB8AC3E}">
        <p14:creationId xmlns:p14="http://schemas.microsoft.com/office/powerpoint/2010/main" val="3031554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611EF-F9FB-420C-8C78-9F102E5A360A}"/>
              </a:ext>
            </a:extLst>
          </p:cNvPr>
          <p:cNvSpPr>
            <a:spLocks noGrp="1"/>
          </p:cNvSpPr>
          <p:nvPr>
            <p:ph type="title"/>
          </p:nvPr>
        </p:nvSpPr>
        <p:spPr>
          <a:xfrm>
            <a:off x="467916" y="3039535"/>
            <a:ext cx="5915025" cy="5071532"/>
          </a:xfrm>
        </p:spPr>
        <p:txBody>
          <a:bodyPr anchor="b"/>
          <a:lstStyle>
            <a:lvl1pPr>
              <a:defRPr sz="3375"/>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292950-71A3-4995-8749-156DF06A342E}"/>
              </a:ext>
            </a:extLst>
          </p:cNvPr>
          <p:cNvSpPr>
            <a:spLocks noGrp="1"/>
          </p:cNvSpPr>
          <p:nvPr>
            <p:ph type="body" idx="1"/>
          </p:nvPr>
        </p:nvSpPr>
        <p:spPr>
          <a:xfrm>
            <a:off x="467916" y="8159046"/>
            <a:ext cx="5915025" cy="2666999"/>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6615C2-0640-40DD-A1FF-4B799ED35E11}"/>
              </a:ext>
            </a:extLst>
          </p:cNvPr>
          <p:cNvSpPr>
            <a:spLocks noGrp="1"/>
          </p:cNvSpPr>
          <p:nvPr>
            <p:ph type="dt" sz="half" idx="10"/>
          </p:nvPr>
        </p:nvSpPr>
        <p:spPr/>
        <p:txBody>
          <a:bodyPr/>
          <a:lstStyle/>
          <a:p>
            <a:fld id="{A2C2E411-3AC8-45F4-8380-C80521B9AE54}" type="datetimeFigureOut">
              <a:rPr lang="en-GB" smtClean="0"/>
              <a:t>18/08/2020</a:t>
            </a:fld>
            <a:endParaRPr lang="en-GB"/>
          </a:p>
        </p:txBody>
      </p:sp>
      <p:sp>
        <p:nvSpPr>
          <p:cNvPr id="5" name="Footer Placeholder 4">
            <a:extLst>
              <a:ext uri="{FF2B5EF4-FFF2-40B4-BE49-F238E27FC236}">
                <a16:creationId xmlns:a16="http://schemas.microsoft.com/office/drawing/2014/main" id="{7268DD57-C806-4352-8A27-949F5159A0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5960A5-C130-4BAB-A389-965518C5F94D}"/>
              </a:ext>
            </a:extLst>
          </p:cNvPr>
          <p:cNvSpPr>
            <a:spLocks noGrp="1"/>
          </p:cNvSpPr>
          <p:nvPr>
            <p:ph type="sldNum" sz="quarter" idx="12"/>
          </p:nvPr>
        </p:nvSpPr>
        <p:spPr/>
        <p:txBody>
          <a:bodyPr/>
          <a:lstStyle/>
          <a:p>
            <a:fld id="{0FBD1386-445E-46A9-B74A-E57A454338E1}" type="slidenum">
              <a:rPr lang="en-GB" smtClean="0"/>
              <a:t>‹#›</a:t>
            </a:fld>
            <a:endParaRPr lang="en-GB"/>
          </a:p>
        </p:txBody>
      </p:sp>
    </p:spTree>
    <p:extLst>
      <p:ext uri="{BB962C8B-B14F-4D97-AF65-F5344CB8AC3E}">
        <p14:creationId xmlns:p14="http://schemas.microsoft.com/office/powerpoint/2010/main" val="474062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72B7F-C5BE-4288-83AE-E92DCCB1ED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3DBBE8-8D36-4745-8969-5269EBAB79FF}"/>
              </a:ext>
            </a:extLst>
          </p:cNvPr>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8D9DC4-8CFB-4FE4-84B8-4DBD53367E18}"/>
              </a:ext>
            </a:extLst>
          </p:cNvPr>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83970D-FDF9-4EEF-942D-EA990188F895}"/>
              </a:ext>
            </a:extLst>
          </p:cNvPr>
          <p:cNvSpPr>
            <a:spLocks noGrp="1"/>
          </p:cNvSpPr>
          <p:nvPr>
            <p:ph type="dt" sz="half" idx="10"/>
          </p:nvPr>
        </p:nvSpPr>
        <p:spPr/>
        <p:txBody>
          <a:bodyPr/>
          <a:lstStyle/>
          <a:p>
            <a:fld id="{A2C2E411-3AC8-45F4-8380-C80521B9AE54}" type="datetimeFigureOut">
              <a:rPr lang="en-GB" smtClean="0"/>
              <a:t>18/08/2020</a:t>
            </a:fld>
            <a:endParaRPr lang="en-GB"/>
          </a:p>
        </p:txBody>
      </p:sp>
      <p:sp>
        <p:nvSpPr>
          <p:cNvPr id="6" name="Footer Placeholder 5">
            <a:extLst>
              <a:ext uri="{FF2B5EF4-FFF2-40B4-BE49-F238E27FC236}">
                <a16:creationId xmlns:a16="http://schemas.microsoft.com/office/drawing/2014/main" id="{BD5FAB50-3BB1-41E6-9138-6DDAA4BD6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7E5205-2438-4922-9C4E-7C8B9BD7404D}"/>
              </a:ext>
            </a:extLst>
          </p:cNvPr>
          <p:cNvSpPr>
            <a:spLocks noGrp="1"/>
          </p:cNvSpPr>
          <p:nvPr>
            <p:ph type="sldNum" sz="quarter" idx="12"/>
          </p:nvPr>
        </p:nvSpPr>
        <p:spPr/>
        <p:txBody>
          <a:bodyPr/>
          <a:lstStyle/>
          <a:p>
            <a:fld id="{0FBD1386-445E-46A9-B74A-E57A454338E1}" type="slidenum">
              <a:rPr lang="en-GB" smtClean="0"/>
              <a:t>‹#›</a:t>
            </a:fld>
            <a:endParaRPr lang="en-GB"/>
          </a:p>
        </p:txBody>
      </p:sp>
    </p:spTree>
    <p:extLst>
      <p:ext uri="{BB962C8B-B14F-4D97-AF65-F5344CB8AC3E}">
        <p14:creationId xmlns:p14="http://schemas.microsoft.com/office/powerpoint/2010/main" val="635652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87968-8EE5-4830-9782-B64E3F0EB181}"/>
              </a:ext>
            </a:extLst>
          </p:cNvPr>
          <p:cNvSpPr>
            <a:spLocks noGrp="1"/>
          </p:cNvSpPr>
          <p:nvPr>
            <p:ph type="title"/>
          </p:nvPr>
        </p:nvSpPr>
        <p:spPr>
          <a:xfrm>
            <a:off x="472381" y="649112"/>
            <a:ext cx="5915025" cy="235655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C3A37E-FD67-4BD4-A6FB-93CF0E0FA29A}"/>
              </a:ext>
            </a:extLst>
          </p:cNvPr>
          <p:cNvSpPr>
            <a:spLocks noGrp="1"/>
          </p:cNvSpPr>
          <p:nvPr>
            <p:ph type="body" idx="1"/>
          </p:nvPr>
        </p:nvSpPr>
        <p:spPr>
          <a:xfrm>
            <a:off x="472381" y="2988734"/>
            <a:ext cx="2901255"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a:extLst>
              <a:ext uri="{FF2B5EF4-FFF2-40B4-BE49-F238E27FC236}">
                <a16:creationId xmlns:a16="http://schemas.microsoft.com/office/drawing/2014/main" id="{6D3B72BC-A6C8-4EC0-B77B-55C0C219A759}"/>
              </a:ext>
            </a:extLst>
          </p:cNvPr>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44B543-27D5-4BEF-9546-4699BD20820C}"/>
              </a:ext>
            </a:extLst>
          </p:cNvPr>
          <p:cNvSpPr>
            <a:spLocks noGrp="1"/>
          </p:cNvSpPr>
          <p:nvPr>
            <p:ph type="body" sz="quarter" idx="3"/>
          </p:nvPr>
        </p:nvSpPr>
        <p:spPr>
          <a:xfrm>
            <a:off x="3471863" y="2988734"/>
            <a:ext cx="2915543"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a:extLst>
              <a:ext uri="{FF2B5EF4-FFF2-40B4-BE49-F238E27FC236}">
                <a16:creationId xmlns:a16="http://schemas.microsoft.com/office/drawing/2014/main" id="{AA621FC5-9B48-4A52-B144-26719A67F680}"/>
              </a:ext>
            </a:extLst>
          </p:cNvPr>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447E2F-9F53-412E-90C0-68BDA8FACA6B}"/>
              </a:ext>
            </a:extLst>
          </p:cNvPr>
          <p:cNvSpPr>
            <a:spLocks noGrp="1"/>
          </p:cNvSpPr>
          <p:nvPr>
            <p:ph type="dt" sz="half" idx="10"/>
          </p:nvPr>
        </p:nvSpPr>
        <p:spPr/>
        <p:txBody>
          <a:bodyPr/>
          <a:lstStyle/>
          <a:p>
            <a:fld id="{A2C2E411-3AC8-45F4-8380-C80521B9AE54}" type="datetimeFigureOut">
              <a:rPr lang="en-GB" smtClean="0"/>
              <a:t>18/08/2020</a:t>
            </a:fld>
            <a:endParaRPr lang="en-GB"/>
          </a:p>
        </p:txBody>
      </p:sp>
      <p:sp>
        <p:nvSpPr>
          <p:cNvPr id="8" name="Footer Placeholder 7">
            <a:extLst>
              <a:ext uri="{FF2B5EF4-FFF2-40B4-BE49-F238E27FC236}">
                <a16:creationId xmlns:a16="http://schemas.microsoft.com/office/drawing/2014/main" id="{3A201D06-DDF5-473D-BD41-E910E91744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685F95-BFB1-44B7-BAEF-A114C6E9F3D0}"/>
              </a:ext>
            </a:extLst>
          </p:cNvPr>
          <p:cNvSpPr>
            <a:spLocks noGrp="1"/>
          </p:cNvSpPr>
          <p:nvPr>
            <p:ph type="sldNum" sz="quarter" idx="12"/>
          </p:nvPr>
        </p:nvSpPr>
        <p:spPr/>
        <p:txBody>
          <a:bodyPr/>
          <a:lstStyle/>
          <a:p>
            <a:fld id="{0FBD1386-445E-46A9-B74A-E57A454338E1}" type="slidenum">
              <a:rPr lang="en-GB" smtClean="0"/>
              <a:t>‹#›</a:t>
            </a:fld>
            <a:endParaRPr lang="en-GB"/>
          </a:p>
        </p:txBody>
      </p:sp>
    </p:spTree>
    <p:extLst>
      <p:ext uri="{BB962C8B-B14F-4D97-AF65-F5344CB8AC3E}">
        <p14:creationId xmlns:p14="http://schemas.microsoft.com/office/powerpoint/2010/main" val="764197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24FAF-85CF-4F88-824C-5E1CD47C24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2F239C-730C-4F9B-9628-DDF42AFC71C5}"/>
              </a:ext>
            </a:extLst>
          </p:cNvPr>
          <p:cNvSpPr>
            <a:spLocks noGrp="1"/>
          </p:cNvSpPr>
          <p:nvPr>
            <p:ph type="dt" sz="half" idx="10"/>
          </p:nvPr>
        </p:nvSpPr>
        <p:spPr/>
        <p:txBody>
          <a:bodyPr/>
          <a:lstStyle/>
          <a:p>
            <a:fld id="{A2C2E411-3AC8-45F4-8380-C80521B9AE54}" type="datetimeFigureOut">
              <a:rPr lang="en-GB" smtClean="0"/>
              <a:t>18/08/2020</a:t>
            </a:fld>
            <a:endParaRPr lang="en-GB"/>
          </a:p>
        </p:txBody>
      </p:sp>
      <p:sp>
        <p:nvSpPr>
          <p:cNvPr id="4" name="Footer Placeholder 3">
            <a:extLst>
              <a:ext uri="{FF2B5EF4-FFF2-40B4-BE49-F238E27FC236}">
                <a16:creationId xmlns:a16="http://schemas.microsoft.com/office/drawing/2014/main" id="{7CD98FCA-DE5E-4AAA-BDD8-5F5FBEC476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785387-6842-44DD-A52C-CD37AF5FC374}"/>
              </a:ext>
            </a:extLst>
          </p:cNvPr>
          <p:cNvSpPr>
            <a:spLocks noGrp="1"/>
          </p:cNvSpPr>
          <p:nvPr>
            <p:ph type="sldNum" sz="quarter" idx="12"/>
          </p:nvPr>
        </p:nvSpPr>
        <p:spPr/>
        <p:txBody>
          <a:bodyPr/>
          <a:lstStyle/>
          <a:p>
            <a:fld id="{0FBD1386-445E-46A9-B74A-E57A454338E1}" type="slidenum">
              <a:rPr lang="en-GB" smtClean="0"/>
              <a:t>‹#›</a:t>
            </a:fld>
            <a:endParaRPr lang="en-GB"/>
          </a:p>
        </p:txBody>
      </p:sp>
    </p:spTree>
    <p:extLst>
      <p:ext uri="{BB962C8B-B14F-4D97-AF65-F5344CB8AC3E}">
        <p14:creationId xmlns:p14="http://schemas.microsoft.com/office/powerpoint/2010/main" val="3880647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16FF14-20C2-4895-8B2B-E7ABDFE4DCF6}"/>
              </a:ext>
            </a:extLst>
          </p:cNvPr>
          <p:cNvSpPr>
            <a:spLocks noGrp="1"/>
          </p:cNvSpPr>
          <p:nvPr>
            <p:ph type="dt" sz="half" idx="10"/>
          </p:nvPr>
        </p:nvSpPr>
        <p:spPr/>
        <p:txBody>
          <a:bodyPr/>
          <a:lstStyle/>
          <a:p>
            <a:fld id="{A2C2E411-3AC8-45F4-8380-C80521B9AE54}" type="datetimeFigureOut">
              <a:rPr lang="en-GB" smtClean="0"/>
              <a:t>18/08/2020</a:t>
            </a:fld>
            <a:endParaRPr lang="en-GB"/>
          </a:p>
        </p:txBody>
      </p:sp>
      <p:sp>
        <p:nvSpPr>
          <p:cNvPr id="3" name="Footer Placeholder 2">
            <a:extLst>
              <a:ext uri="{FF2B5EF4-FFF2-40B4-BE49-F238E27FC236}">
                <a16:creationId xmlns:a16="http://schemas.microsoft.com/office/drawing/2014/main" id="{B59C20D0-8D50-48B4-9342-4C458EFE61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0F8F55-F26C-454D-B40B-F60180B542E4}"/>
              </a:ext>
            </a:extLst>
          </p:cNvPr>
          <p:cNvSpPr>
            <a:spLocks noGrp="1"/>
          </p:cNvSpPr>
          <p:nvPr>
            <p:ph type="sldNum" sz="quarter" idx="12"/>
          </p:nvPr>
        </p:nvSpPr>
        <p:spPr/>
        <p:txBody>
          <a:bodyPr/>
          <a:lstStyle/>
          <a:p>
            <a:fld id="{0FBD1386-445E-46A9-B74A-E57A454338E1}" type="slidenum">
              <a:rPr lang="en-GB" smtClean="0"/>
              <a:t>‹#›</a:t>
            </a:fld>
            <a:endParaRPr lang="en-GB"/>
          </a:p>
        </p:txBody>
      </p:sp>
    </p:spTree>
    <p:extLst>
      <p:ext uri="{BB962C8B-B14F-4D97-AF65-F5344CB8AC3E}">
        <p14:creationId xmlns:p14="http://schemas.microsoft.com/office/powerpoint/2010/main" val="2948168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E99DC-5647-44C1-9324-59F474FE5604}"/>
              </a:ext>
            </a:extLst>
          </p:cNvPr>
          <p:cNvSpPr>
            <a:spLocks noGrp="1"/>
          </p:cNvSpPr>
          <p:nvPr>
            <p:ph type="title"/>
          </p:nvPr>
        </p:nvSpPr>
        <p:spPr>
          <a:xfrm>
            <a:off x="472381" y="812800"/>
            <a:ext cx="2211883" cy="2844800"/>
          </a:xfrm>
        </p:spPr>
        <p:txBody>
          <a:bodyPr anchor="b"/>
          <a:lstStyle>
            <a:lvl1pPr>
              <a:defRPr sz="1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C63058-DDA4-4EE8-BDE4-6A55FCF2AD4E}"/>
              </a:ext>
            </a:extLst>
          </p:cNvPr>
          <p:cNvSpPr>
            <a:spLocks noGrp="1"/>
          </p:cNvSpPr>
          <p:nvPr>
            <p:ph idx="1"/>
          </p:nvPr>
        </p:nvSpPr>
        <p:spPr>
          <a:xfrm>
            <a:off x="2915543" y="1755423"/>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1787F6-8057-4B1B-B389-A831264EEF4B}"/>
              </a:ext>
            </a:extLst>
          </p:cNvPr>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a:extLst>
              <a:ext uri="{FF2B5EF4-FFF2-40B4-BE49-F238E27FC236}">
                <a16:creationId xmlns:a16="http://schemas.microsoft.com/office/drawing/2014/main" id="{39168514-A37D-4711-ADC5-8D6EF9E4DFC1}"/>
              </a:ext>
            </a:extLst>
          </p:cNvPr>
          <p:cNvSpPr>
            <a:spLocks noGrp="1"/>
          </p:cNvSpPr>
          <p:nvPr>
            <p:ph type="dt" sz="half" idx="10"/>
          </p:nvPr>
        </p:nvSpPr>
        <p:spPr/>
        <p:txBody>
          <a:bodyPr/>
          <a:lstStyle/>
          <a:p>
            <a:fld id="{A2C2E411-3AC8-45F4-8380-C80521B9AE54}" type="datetimeFigureOut">
              <a:rPr lang="en-GB" smtClean="0"/>
              <a:t>18/08/2020</a:t>
            </a:fld>
            <a:endParaRPr lang="en-GB"/>
          </a:p>
        </p:txBody>
      </p:sp>
      <p:sp>
        <p:nvSpPr>
          <p:cNvPr id="6" name="Footer Placeholder 5">
            <a:extLst>
              <a:ext uri="{FF2B5EF4-FFF2-40B4-BE49-F238E27FC236}">
                <a16:creationId xmlns:a16="http://schemas.microsoft.com/office/drawing/2014/main" id="{31438640-79C8-47E0-80DC-78A867391E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6CB0B0-316E-41AA-AE71-5F3E50C642A7}"/>
              </a:ext>
            </a:extLst>
          </p:cNvPr>
          <p:cNvSpPr>
            <a:spLocks noGrp="1"/>
          </p:cNvSpPr>
          <p:nvPr>
            <p:ph type="sldNum" sz="quarter" idx="12"/>
          </p:nvPr>
        </p:nvSpPr>
        <p:spPr/>
        <p:txBody>
          <a:bodyPr/>
          <a:lstStyle/>
          <a:p>
            <a:fld id="{0FBD1386-445E-46A9-B74A-E57A454338E1}" type="slidenum">
              <a:rPr lang="en-GB" smtClean="0"/>
              <a:t>‹#›</a:t>
            </a:fld>
            <a:endParaRPr lang="en-GB"/>
          </a:p>
        </p:txBody>
      </p:sp>
    </p:spTree>
    <p:extLst>
      <p:ext uri="{BB962C8B-B14F-4D97-AF65-F5344CB8AC3E}">
        <p14:creationId xmlns:p14="http://schemas.microsoft.com/office/powerpoint/2010/main" val="4089530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F6528-5435-497F-9743-DF0F7AD75F55}"/>
              </a:ext>
            </a:extLst>
          </p:cNvPr>
          <p:cNvSpPr>
            <a:spLocks noGrp="1"/>
          </p:cNvSpPr>
          <p:nvPr>
            <p:ph type="title"/>
          </p:nvPr>
        </p:nvSpPr>
        <p:spPr>
          <a:xfrm>
            <a:off x="472381" y="812800"/>
            <a:ext cx="2211883" cy="2844800"/>
          </a:xfrm>
        </p:spPr>
        <p:txBody>
          <a:bodyPr anchor="b"/>
          <a:lstStyle>
            <a:lvl1pPr>
              <a:defRPr sz="18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11D524-FB87-4201-B9CD-C8D08F6B17B2}"/>
              </a:ext>
            </a:extLst>
          </p:cNvPr>
          <p:cNvSpPr>
            <a:spLocks noGrp="1"/>
          </p:cNvSpPr>
          <p:nvPr>
            <p:ph type="pic" idx="1"/>
          </p:nvPr>
        </p:nvSpPr>
        <p:spPr>
          <a:xfrm>
            <a:off x="2915543" y="1755423"/>
            <a:ext cx="3471863" cy="8664222"/>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GB"/>
          </a:p>
        </p:txBody>
      </p:sp>
      <p:sp>
        <p:nvSpPr>
          <p:cNvPr id="4" name="Text Placeholder 3">
            <a:extLst>
              <a:ext uri="{FF2B5EF4-FFF2-40B4-BE49-F238E27FC236}">
                <a16:creationId xmlns:a16="http://schemas.microsoft.com/office/drawing/2014/main" id="{799860A5-FEF7-4CA2-9608-5A3473EBBAA0}"/>
              </a:ext>
            </a:extLst>
          </p:cNvPr>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a:extLst>
              <a:ext uri="{FF2B5EF4-FFF2-40B4-BE49-F238E27FC236}">
                <a16:creationId xmlns:a16="http://schemas.microsoft.com/office/drawing/2014/main" id="{94E19820-6BF3-4F95-9690-9F07E2A84E51}"/>
              </a:ext>
            </a:extLst>
          </p:cNvPr>
          <p:cNvSpPr>
            <a:spLocks noGrp="1"/>
          </p:cNvSpPr>
          <p:nvPr>
            <p:ph type="dt" sz="half" idx="10"/>
          </p:nvPr>
        </p:nvSpPr>
        <p:spPr/>
        <p:txBody>
          <a:bodyPr/>
          <a:lstStyle/>
          <a:p>
            <a:fld id="{A2C2E411-3AC8-45F4-8380-C80521B9AE54}" type="datetimeFigureOut">
              <a:rPr lang="en-GB" smtClean="0"/>
              <a:t>18/08/2020</a:t>
            </a:fld>
            <a:endParaRPr lang="en-GB"/>
          </a:p>
        </p:txBody>
      </p:sp>
      <p:sp>
        <p:nvSpPr>
          <p:cNvPr id="6" name="Footer Placeholder 5">
            <a:extLst>
              <a:ext uri="{FF2B5EF4-FFF2-40B4-BE49-F238E27FC236}">
                <a16:creationId xmlns:a16="http://schemas.microsoft.com/office/drawing/2014/main" id="{1E4A1647-2DBC-47BA-BB86-77428DF75E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3C4395-E340-4B14-A369-60AAECEFA8DE}"/>
              </a:ext>
            </a:extLst>
          </p:cNvPr>
          <p:cNvSpPr>
            <a:spLocks noGrp="1"/>
          </p:cNvSpPr>
          <p:nvPr>
            <p:ph type="sldNum" sz="quarter" idx="12"/>
          </p:nvPr>
        </p:nvSpPr>
        <p:spPr/>
        <p:txBody>
          <a:bodyPr/>
          <a:lstStyle/>
          <a:p>
            <a:fld id="{0FBD1386-445E-46A9-B74A-E57A454338E1}" type="slidenum">
              <a:rPr lang="en-GB" smtClean="0"/>
              <a:t>‹#›</a:t>
            </a:fld>
            <a:endParaRPr lang="en-GB"/>
          </a:p>
        </p:txBody>
      </p:sp>
    </p:spTree>
    <p:extLst>
      <p:ext uri="{BB962C8B-B14F-4D97-AF65-F5344CB8AC3E}">
        <p14:creationId xmlns:p14="http://schemas.microsoft.com/office/powerpoint/2010/main" val="3661761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AB5ED-8A7F-48AA-9C51-4D17C4929D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DE9CED-30D3-43A4-902D-F8508FAE82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E61097-0EDB-4973-BEF7-4F73A5FA9C75}"/>
              </a:ext>
            </a:extLst>
          </p:cNvPr>
          <p:cNvSpPr>
            <a:spLocks noGrp="1"/>
          </p:cNvSpPr>
          <p:nvPr>
            <p:ph type="dt" sz="half" idx="10"/>
          </p:nvPr>
        </p:nvSpPr>
        <p:spPr/>
        <p:txBody>
          <a:bodyPr/>
          <a:lstStyle/>
          <a:p>
            <a:fld id="{A2C2E411-3AC8-45F4-8380-C80521B9AE54}" type="datetimeFigureOut">
              <a:rPr lang="en-GB" smtClean="0"/>
              <a:t>18/08/2020</a:t>
            </a:fld>
            <a:endParaRPr lang="en-GB"/>
          </a:p>
        </p:txBody>
      </p:sp>
      <p:sp>
        <p:nvSpPr>
          <p:cNvPr id="5" name="Footer Placeholder 4">
            <a:extLst>
              <a:ext uri="{FF2B5EF4-FFF2-40B4-BE49-F238E27FC236}">
                <a16:creationId xmlns:a16="http://schemas.microsoft.com/office/drawing/2014/main" id="{DE63795B-A9E8-4F53-9FD7-50DA783A9C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09D8E7-9761-498C-B020-FC55B2A46F22}"/>
              </a:ext>
            </a:extLst>
          </p:cNvPr>
          <p:cNvSpPr>
            <a:spLocks noGrp="1"/>
          </p:cNvSpPr>
          <p:nvPr>
            <p:ph type="sldNum" sz="quarter" idx="12"/>
          </p:nvPr>
        </p:nvSpPr>
        <p:spPr/>
        <p:txBody>
          <a:bodyPr/>
          <a:lstStyle/>
          <a:p>
            <a:fld id="{0FBD1386-445E-46A9-B74A-E57A454338E1}" type="slidenum">
              <a:rPr lang="en-GB" smtClean="0"/>
              <a:t>‹#›</a:t>
            </a:fld>
            <a:endParaRPr lang="en-GB"/>
          </a:p>
        </p:txBody>
      </p:sp>
    </p:spTree>
    <p:extLst>
      <p:ext uri="{BB962C8B-B14F-4D97-AF65-F5344CB8AC3E}">
        <p14:creationId xmlns:p14="http://schemas.microsoft.com/office/powerpoint/2010/main" val="2294815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563885-7319-44AB-A227-9C38E9D7A9B0}"/>
              </a:ext>
            </a:extLst>
          </p:cNvPr>
          <p:cNvSpPr>
            <a:spLocks noGrp="1"/>
          </p:cNvSpPr>
          <p:nvPr>
            <p:ph type="title" orient="vert"/>
          </p:nvPr>
        </p:nvSpPr>
        <p:spPr>
          <a:xfrm>
            <a:off x="4907756" y="649111"/>
            <a:ext cx="1478756" cy="10332156"/>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5E954A-95FA-4C65-9A50-1BA2B1AEF08C}"/>
              </a:ext>
            </a:extLst>
          </p:cNvPr>
          <p:cNvSpPr>
            <a:spLocks noGrp="1"/>
          </p:cNvSpPr>
          <p:nvPr>
            <p:ph type="body" orient="vert" idx="1"/>
          </p:nvPr>
        </p:nvSpPr>
        <p:spPr>
          <a:xfrm>
            <a:off x="471487"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387CE8-65C1-42E3-A42B-F64D8D298B83}"/>
              </a:ext>
            </a:extLst>
          </p:cNvPr>
          <p:cNvSpPr>
            <a:spLocks noGrp="1"/>
          </p:cNvSpPr>
          <p:nvPr>
            <p:ph type="dt" sz="half" idx="10"/>
          </p:nvPr>
        </p:nvSpPr>
        <p:spPr/>
        <p:txBody>
          <a:bodyPr/>
          <a:lstStyle/>
          <a:p>
            <a:fld id="{A2C2E411-3AC8-45F4-8380-C80521B9AE54}" type="datetimeFigureOut">
              <a:rPr lang="en-GB" smtClean="0"/>
              <a:t>18/08/2020</a:t>
            </a:fld>
            <a:endParaRPr lang="en-GB"/>
          </a:p>
        </p:txBody>
      </p:sp>
      <p:sp>
        <p:nvSpPr>
          <p:cNvPr id="5" name="Footer Placeholder 4">
            <a:extLst>
              <a:ext uri="{FF2B5EF4-FFF2-40B4-BE49-F238E27FC236}">
                <a16:creationId xmlns:a16="http://schemas.microsoft.com/office/drawing/2014/main" id="{66F15047-815A-4658-82AA-59A46B3C14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922E9F-ACC3-4912-BFD3-6EB539EA795E}"/>
              </a:ext>
            </a:extLst>
          </p:cNvPr>
          <p:cNvSpPr>
            <a:spLocks noGrp="1"/>
          </p:cNvSpPr>
          <p:nvPr>
            <p:ph type="sldNum" sz="quarter" idx="12"/>
          </p:nvPr>
        </p:nvSpPr>
        <p:spPr/>
        <p:txBody>
          <a:bodyPr/>
          <a:lstStyle/>
          <a:p>
            <a:fld id="{0FBD1386-445E-46A9-B74A-E57A454338E1}" type="slidenum">
              <a:rPr lang="en-GB" smtClean="0"/>
              <a:t>‹#›</a:t>
            </a:fld>
            <a:endParaRPr lang="en-GB"/>
          </a:p>
        </p:txBody>
      </p:sp>
    </p:spTree>
    <p:extLst>
      <p:ext uri="{BB962C8B-B14F-4D97-AF65-F5344CB8AC3E}">
        <p14:creationId xmlns:p14="http://schemas.microsoft.com/office/powerpoint/2010/main" val="3758331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5814E5-1CBD-4A36-ABDA-E61C2632C2A7}"/>
              </a:ext>
            </a:extLst>
          </p:cNvPr>
          <p:cNvSpPr>
            <a:spLocks noGrp="1"/>
          </p:cNvSpPr>
          <p:nvPr>
            <p:ph type="title"/>
          </p:nvPr>
        </p:nvSpPr>
        <p:spPr>
          <a:xfrm>
            <a:off x="471488" y="649112"/>
            <a:ext cx="5915025" cy="235655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3835A3-8B3A-4AA9-A1AF-E0927019F61C}"/>
              </a:ext>
            </a:extLst>
          </p:cNvPr>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2BC53C-4251-449D-A681-59CA3B9EA98A}"/>
              </a:ext>
            </a:extLst>
          </p:cNvPr>
          <p:cNvSpPr>
            <a:spLocks noGrp="1"/>
          </p:cNvSpPr>
          <p:nvPr>
            <p:ph type="dt" sz="half" idx="2"/>
          </p:nvPr>
        </p:nvSpPr>
        <p:spPr>
          <a:xfrm>
            <a:off x="471488" y="11300179"/>
            <a:ext cx="1543050" cy="649111"/>
          </a:xfrm>
          <a:prstGeom prst="rect">
            <a:avLst/>
          </a:prstGeom>
        </p:spPr>
        <p:txBody>
          <a:bodyPr vert="horz" lIns="91440" tIns="45720" rIns="91440" bIns="45720" rtlCol="0" anchor="ctr"/>
          <a:lstStyle>
            <a:lvl1pPr algn="l">
              <a:defRPr sz="675">
                <a:solidFill>
                  <a:schemeClr val="tx1">
                    <a:tint val="75000"/>
                  </a:schemeClr>
                </a:solidFill>
              </a:defRPr>
            </a:lvl1pPr>
          </a:lstStyle>
          <a:p>
            <a:fld id="{A2C2E411-3AC8-45F4-8380-C80521B9AE54}" type="datetimeFigureOut">
              <a:rPr lang="en-GB" smtClean="0"/>
              <a:t>18/08/2020</a:t>
            </a:fld>
            <a:endParaRPr lang="en-GB"/>
          </a:p>
        </p:txBody>
      </p:sp>
      <p:sp>
        <p:nvSpPr>
          <p:cNvPr id="5" name="Footer Placeholder 4">
            <a:extLst>
              <a:ext uri="{FF2B5EF4-FFF2-40B4-BE49-F238E27FC236}">
                <a16:creationId xmlns:a16="http://schemas.microsoft.com/office/drawing/2014/main" id="{F1855292-39C6-4F93-A7C8-EB6AA641BE5E}"/>
              </a:ext>
            </a:extLst>
          </p:cNvPr>
          <p:cNvSpPr>
            <a:spLocks noGrp="1"/>
          </p:cNvSpPr>
          <p:nvPr>
            <p:ph type="ftr" sz="quarter" idx="3"/>
          </p:nvPr>
        </p:nvSpPr>
        <p:spPr>
          <a:xfrm>
            <a:off x="2271713" y="11300179"/>
            <a:ext cx="2314575" cy="649111"/>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E8A2D5-FC04-40E0-BEE2-EFF652FACED5}"/>
              </a:ext>
            </a:extLst>
          </p:cNvPr>
          <p:cNvSpPr>
            <a:spLocks noGrp="1"/>
          </p:cNvSpPr>
          <p:nvPr>
            <p:ph type="sldNum" sz="quarter" idx="4"/>
          </p:nvPr>
        </p:nvSpPr>
        <p:spPr>
          <a:xfrm>
            <a:off x="4843463" y="11300179"/>
            <a:ext cx="1543050" cy="649111"/>
          </a:xfrm>
          <a:prstGeom prst="rect">
            <a:avLst/>
          </a:prstGeom>
        </p:spPr>
        <p:txBody>
          <a:bodyPr vert="horz" lIns="91440" tIns="45720" rIns="91440" bIns="45720" rtlCol="0" anchor="ctr"/>
          <a:lstStyle>
            <a:lvl1pPr algn="r">
              <a:defRPr sz="675">
                <a:solidFill>
                  <a:schemeClr val="tx1">
                    <a:tint val="75000"/>
                  </a:schemeClr>
                </a:solidFill>
              </a:defRPr>
            </a:lvl1pPr>
          </a:lstStyle>
          <a:p>
            <a:fld id="{0FBD1386-445E-46A9-B74A-E57A454338E1}" type="slidenum">
              <a:rPr lang="en-GB" smtClean="0"/>
              <a:t>‹#›</a:t>
            </a:fld>
            <a:endParaRPr lang="en-GB"/>
          </a:p>
        </p:txBody>
      </p:sp>
    </p:spTree>
    <p:extLst>
      <p:ext uri="{BB962C8B-B14F-4D97-AF65-F5344CB8AC3E}">
        <p14:creationId xmlns:p14="http://schemas.microsoft.com/office/powerpoint/2010/main" val="346530861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www.mentalhealth.org.uk/learning-disabilities/a-to-z/s/social-model-disability#:~:text=The%20social%20model%20of%20disability,attitudes%20and%20structures%20of%20society.&amp;text=The%20social%20model%20of%20disability%20says%20that%20it%20is%20society,prejudice" TargetMode="External"/><Relationship Id="rId7" Type="http://schemas.openxmlformats.org/officeDocument/2006/relationships/hyperlink" Target="https://www.bbc.co.uk/programmes/p08gthqb"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s://www.shutterstock.com/image-vector/young-woman-wheelchair-front-cafe-stairs-393155347" TargetMode="External"/><Relationship Id="rId4" Type="http://schemas.openxmlformats.org/officeDocument/2006/relationships/image" Target="../media/image2.png"/><Relationship Id="rId9" Type="http://schemas.openxmlformats.org/officeDocument/2006/relationships/hyperlink" Target="https://www.clipartkey.com/search/opinion/"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bbc.co.uk/programmes/p08gthqb" TargetMode="External"/><Relationship Id="rId2" Type="http://schemas.openxmlformats.org/officeDocument/2006/relationships/hyperlink" Target="https://www.vecteezy.com/free-vector/poster-background" TargetMode="External"/><Relationship Id="rId1" Type="http://schemas.openxmlformats.org/officeDocument/2006/relationships/slideLayout" Target="../slideLayouts/slideLayout7.xml"/><Relationship Id="rId4" Type="http://schemas.openxmlformats.org/officeDocument/2006/relationships/hyperlink" Target="https://www.clipartkey.com/search/opin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AF361B-DDC7-4698-B622-C81DD6E550CB}"/>
              </a:ext>
            </a:extLst>
          </p:cNvPr>
          <p:cNvSpPr txBox="1"/>
          <p:nvPr/>
        </p:nvSpPr>
        <p:spPr>
          <a:xfrm>
            <a:off x="-4343400" y="1197427"/>
            <a:ext cx="3712029" cy="1200329"/>
          </a:xfrm>
          <a:prstGeom prst="rect">
            <a:avLst/>
          </a:prstGeom>
          <a:noFill/>
        </p:spPr>
        <p:txBody>
          <a:bodyPr wrap="square" rtlCol="0">
            <a:spAutoFit/>
          </a:bodyPr>
          <a:lstStyle/>
          <a:p>
            <a:r>
              <a:rPr lang="en-GB" dirty="0"/>
              <a:t>What is the social model of disability?</a:t>
            </a:r>
          </a:p>
          <a:p>
            <a:r>
              <a:rPr lang="en-GB" dirty="0"/>
              <a:t>Refer to reputable academic texts or policies</a:t>
            </a:r>
          </a:p>
        </p:txBody>
      </p:sp>
      <p:pic>
        <p:nvPicPr>
          <p:cNvPr id="3" name="Picture 2">
            <a:extLst>
              <a:ext uri="{FF2B5EF4-FFF2-40B4-BE49-F238E27FC236}">
                <a16:creationId xmlns:a16="http://schemas.microsoft.com/office/drawing/2014/main" id="{8712E029-CE5B-43C8-8F27-82E6FDA08145}"/>
              </a:ext>
            </a:extLst>
          </p:cNvPr>
          <p:cNvPicPr>
            <a:picLocks noChangeAspect="1"/>
          </p:cNvPicPr>
          <p:nvPr/>
        </p:nvPicPr>
        <p:blipFill>
          <a:blip r:embed="rId2"/>
          <a:stretch>
            <a:fillRect/>
          </a:stretch>
        </p:blipFill>
        <p:spPr>
          <a:xfrm>
            <a:off x="0" y="0"/>
            <a:ext cx="6858000" cy="12192000"/>
          </a:xfrm>
          <a:prstGeom prst="rect">
            <a:avLst/>
          </a:prstGeom>
        </p:spPr>
      </p:pic>
      <p:sp>
        <p:nvSpPr>
          <p:cNvPr id="4" name="Oval 3">
            <a:extLst>
              <a:ext uri="{FF2B5EF4-FFF2-40B4-BE49-F238E27FC236}">
                <a16:creationId xmlns:a16="http://schemas.microsoft.com/office/drawing/2014/main" id="{A122A6EA-507A-41EB-A760-6405CE322B51}"/>
              </a:ext>
            </a:extLst>
          </p:cNvPr>
          <p:cNvSpPr/>
          <p:nvPr/>
        </p:nvSpPr>
        <p:spPr>
          <a:xfrm>
            <a:off x="0" y="0"/>
            <a:ext cx="2198914" cy="1371600"/>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Social model of disability</a:t>
            </a:r>
          </a:p>
        </p:txBody>
      </p:sp>
      <p:sp>
        <p:nvSpPr>
          <p:cNvPr id="6" name="TextBox 5">
            <a:extLst>
              <a:ext uri="{FF2B5EF4-FFF2-40B4-BE49-F238E27FC236}">
                <a16:creationId xmlns:a16="http://schemas.microsoft.com/office/drawing/2014/main" id="{5B76B2F3-5DF1-4F38-9960-843A87BD93DF}"/>
              </a:ext>
            </a:extLst>
          </p:cNvPr>
          <p:cNvSpPr txBox="1"/>
          <p:nvPr/>
        </p:nvSpPr>
        <p:spPr>
          <a:xfrm>
            <a:off x="8888185" y="1797591"/>
            <a:ext cx="5627914" cy="2585323"/>
          </a:xfrm>
          <a:prstGeom prst="rect">
            <a:avLst/>
          </a:prstGeom>
          <a:noFill/>
        </p:spPr>
        <p:txBody>
          <a:bodyPr wrap="square">
            <a:spAutoFit/>
          </a:bodyPr>
          <a:lstStyle/>
          <a:p>
            <a:pPr algn="l"/>
            <a:r>
              <a:rPr lang="en-GB" b="0" i="0" dirty="0">
                <a:solidFill>
                  <a:srgbClr val="555555"/>
                </a:solidFill>
                <a:effectLst/>
                <a:highlight>
                  <a:srgbClr val="FFFF00"/>
                </a:highlight>
                <a:latin typeface="Arial" panose="020B0604020202020204" pitchFamily="34" charset="0"/>
              </a:rPr>
              <a:t>An illustration of the social model of disability in practice would be a town designed with wheelchairs in mind, with no stairs or escalators. If we designed our environment this way, wheelchair users would be able to be as independent as everyone else. It is society which puts these barriers on people by not making our environments accessible to everyone.</a:t>
            </a:r>
          </a:p>
          <a:p>
            <a:br>
              <a:rPr lang="en-GB" b="0" i="0" dirty="0">
                <a:solidFill>
                  <a:srgbClr val="555555"/>
                </a:solidFill>
                <a:effectLst/>
                <a:highlight>
                  <a:srgbClr val="FFFF00"/>
                </a:highlight>
                <a:latin typeface="Arial" panose="020B0604020202020204" pitchFamily="34" charset="0"/>
              </a:rPr>
            </a:br>
            <a:endParaRPr lang="en-GB" dirty="0">
              <a:highlight>
                <a:srgbClr val="FFFF00"/>
              </a:highlight>
            </a:endParaRPr>
          </a:p>
        </p:txBody>
      </p:sp>
      <p:sp>
        <p:nvSpPr>
          <p:cNvPr id="8" name="TextBox 7">
            <a:extLst>
              <a:ext uri="{FF2B5EF4-FFF2-40B4-BE49-F238E27FC236}">
                <a16:creationId xmlns:a16="http://schemas.microsoft.com/office/drawing/2014/main" id="{EEC7BAA8-0B52-4FC1-8A24-1A913D6FE80E}"/>
              </a:ext>
            </a:extLst>
          </p:cNvPr>
          <p:cNvSpPr txBox="1"/>
          <p:nvPr/>
        </p:nvSpPr>
        <p:spPr>
          <a:xfrm>
            <a:off x="8888185" y="6470259"/>
            <a:ext cx="5627914" cy="2031325"/>
          </a:xfrm>
          <a:prstGeom prst="rect">
            <a:avLst/>
          </a:prstGeom>
          <a:noFill/>
        </p:spPr>
        <p:txBody>
          <a:bodyPr wrap="square">
            <a:spAutoFit/>
          </a:bodyPr>
          <a:lstStyle/>
          <a:p>
            <a:pPr algn="l">
              <a:buFont typeface="Arial" panose="020B0604020202020204" pitchFamily="34" charset="0"/>
              <a:buChar char="•"/>
            </a:pPr>
            <a:r>
              <a:rPr lang="en-GB" b="0" i="0" dirty="0">
                <a:solidFill>
                  <a:srgbClr val="555555"/>
                </a:solidFill>
                <a:effectLst/>
                <a:highlight>
                  <a:srgbClr val="FFFF00"/>
                </a:highlight>
                <a:latin typeface="Arial" panose="020B0604020202020204" pitchFamily="34" charset="0"/>
              </a:rPr>
              <a:t>prejudice</a:t>
            </a:r>
          </a:p>
          <a:p>
            <a:pPr algn="l">
              <a:buFont typeface="Arial" panose="020B0604020202020204" pitchFamily="34" charset="0"/>
              <a:buChar char="•"/>
            </a:pPr>
            <a:r>
              <a:rPr lang="en-GB" b="0" i="0" dirty="0">
                <a:solidFill>
                  <a:srgbClr val="555555"/>
                </a:solidFill>
                <a:effectLst/>
                <a:highlight>
                  <a:srgbClr val="FFFF00"/>
                </a:highlight>
                <a:latin typeface="Arial" panose="020B0604020202020204" pitchFamily="34" charset="0"/>
              </a:rPr>
              <a:t>labelling</a:t>
            </a:r>
          </a:p>
          <a:p>
            <a:pPr algn="l">
              <a:buFont typeface="Arial" panose="020B0604020202020204" pitchFamily="34" charset="0"/>
              <a:buChar char="•"/>
            </a:pPr>
            <a:r>
              <a:rPr lang="en-GB" b="0" i="0" dirty="0">
                <a:solidFill>
                  <a:srgbClr val="555555"/>
                </a:solidFill>
                <a:effectLst/>
                <a:highlight>
                  <a:srgbClr val="FFFF00"/>
                </a:highlight>
                <a:latin typeface="Arial" panose="020B0604020202020204" pitchFamily="34" charset="0"/>
              </a:rPr>
              <a:t>ignorance</a:t>
            </a:r>
          </a:p>
          <a:p>
            <a:pPr algn="l">
              <a:buFont typeface="Arial" panose="020B0604020202020204" pitchFamily="34" charset="0"/>
              <a:buChar char="•"/>
            </a:pPr>
            <a:r>
              <a:rPr lang="en-GB" b="0" i="0" dirty="0">
                <a:solidFill>
                  <a:srgbClr val="555555"/>
                </a:solidFill>
                <a:effectLst/>
                <a:highlight>
                  <a:srgbClr val="FFFF00"/>
                </a:highlight>
                <a:latin typeface="Arial" panose="020B0604020202020204" pitchFamily="34" charset="0"/>
              </a:rPr>
              <a:t>lack of financial independence</a:t>
            </a:r>
          </a:p>
          <a:p>
            <a:pPr algn="l">
              <a:buFont typeface="Arial" panose="020B0604020202020204" pitchFamily="34" charset="0"/>
              <a:buChar char="•"/>
            </a:pPr>
            <a:r>
              <a:rPr lang="en-GB" b="0" i="0" dirty="0">
                <a:solidFill>
                  <a:srgbClr val="555555"/>
                </a:solidFill>
                <a:effectLst/>
                <a:highlight>
                  <a:srgbClr val="FFFF00"/>
                </a:highlight>
                <a:latin typeface="Arial" panose="020B0604020202020204" pitchFamily="34" charset="0"/>
              </a:rPr>
              <a:t>families being over protective</a:t>
            </a:r>
          </a:p>
          <a:p>
            <a:pPr algn="l">
              <a:buFont typeface="Arial" panose="020B0604020202020204" pitchFamily="34" charset="0"/>
              <a:buChar char="•"/>
            </a:pPr>
            <a:r>
              <a:rPr lang="en-GB" b="0" i="0" dirty="0">
                <a:solidFill>
                  <a:srgbClr val="555555"/>
                </a:solidFill>
                <a:effectLst/>
                <a:highlight>
                  <a:srgbClr val="FFFF00"/>
                </a:highlight>
                <a:latin typeface="Arial" panose="020B0604020202020204" pitchFamily="34" charset="0"/>
              </a:rPr>
              <a:t>not having information in formats which are accessible to them.</a:t>
            </a:r>
          </a:p>
        </p:txBody>
      </p:sp>
      <p:sp>
        <p:nvSpPr>
          <p:cNvPr id="10" name="TextBox 9">
            <a:extLst>
              <a:ext uri="{FF2B5EF4-FFF2-40B4-BE49-F238E27FC236}">
                <a16:creationId xmlns:a16="http://schemas.microsoft.com/office/drawing/2014/main" id="{B13ADB37-5460-475F-A508-767E3E597548}"/>
              </a:ext>
            </a:extLst>
          </p:cNvPr>
          <p:cNvSpPr txBox="1"/>
          <p:nvPr/>
        </p:nvSpPr>
        <p:spPr>
          <a:xfrm>
            <a:off x="8888185" y="4706079"/>
            <a:ext cx="5627914" cy="1754326"/>
          </a:xfrm>
          <a:prstGeom prst="rect">
            <a:avLst/>
          </a:prstGeom>
          <a:noFill/>
        </p:spPr>
        <p:txBody>
          <a:bodyPr wrap="square">
            <a:spAutoFit/>
          </a:bodyPr>
          <a:lstStyle/>
          <a:p>
            <a:r>
              <a:rPr lang="en-GB" dirty="0">
                <a:highlight>
                  <a:srgbClr val="FFFF00"/>
                </a:highlight>
                <a:hlinkClick r:id="rId3"/>
              </a:rPr>
              <a:t>https://www.mentalhealth.org.uk/learning-disabilities/a-to-z/s/social-model-disability#:~:text=The%20social%20model%20of%20disability,attitudes%20and%20structures%20of%20society.&amp;text=The%20social%20model%20of%20disability%20says%20that%20it%20is%20society,prejudice</a:t>
            </a:r>
            <a:endParaRPr lang="en-GB" dirty="0">
              <a:highlight>
                <a:srgbClr val="FFFF00"/>
              </a:highlight>
            </a:endParaRPr>
          </a:p>
        </p:txBody>
      </p:sp>
      <p:sp>
        <p:nvSpPr>
          <p:cNvPr id="12" name="TextBox 11">
            <a:extLst>
              <a:ext uri="{FF2B5EF4-FFF2-40B4-BE49-F238E27FC236}">
                <a16:creationId xmlns:a16="http://schemas.microsoft.com/office/drawing/2014/main" id="{4E23F0A8-3F6D-425F-B28E-708B6FF8BC08}"/>
              </a:ext>
            </a:extLst>
          </p:cNvPr>
          <p:cNvSpPr txBox="1"/>
          <p:nvPr/>
        </p:nvSpPr>
        <p:spPr>
          <a:xfrm>
            <a:off x="8888185" y="4059748"/>
            <a:ext cx="5627914" cy="646331"/>
          </a:xfrm>
          <a:prstGeom prst="rect">
            <a:avLst/>
          </a:prstGeom>
          <a:noFill/>
        </p:spPr>
        <p:txBody>
          <a:bodyPr wrap="square">
            <a:spAutoFit/>
          </a:bodyPr>
          <a:lstStyle/>
          <a:p>
            <a:r>
              <a:rPr lang="en-GB" b="1" i="0">
                <a:solidFill>
                  <a:srgbClr val="555555"/>
                </a:solidFill>
                <a:effectLst/>
                <a:highlight>
                  <a:srgbClr val="FFFF00"/>
                </a:highlight>
                <a:latin typeface="Arial Rounded"/>
              </a:rPr>
              <a:t>Mental Health Foundation</a:t>
            </a:r>
            <a:r>
              <a:rPr lang="en-GB" b="0" i="0">
                <a:solidFill>
                  <a:srgbClr val="555555"/>
                </a:solidFill>
                <a:effectLst/>
                <a:highlight>
                  <a:srgbClr val="FFFF00"/>
                </a:highlight>
                <a:latin typeface="Arial Rounded"/>
              </a:rPr>
              <a:t> Copyright © 2020. </a:t>
            </a:r>
            <a:r>
              <a:rPr lang="en-GB" b="0" i="0" dirty="0">
                <a:solidFill>
                  <a:srgbClr val="555555"/>
                </a:solidFill>
                <a:effectLst/>
                <a:highlight>
                  <a:srgbClr val="FFFF00"/>
                </a:highlight>
                <a:latin typeface="Arial Rounded"/>
              </a:rPr>
              <a:t>All Rights Reserved</a:t>
            </a:r>
            <a:endParaRPr lang="en-GB" dirty="0">
              <a:highlight>
                <a:srgbClr val="FFFF00"/>
              </a:highlight>
            </a:endParaRPr>
          </a:p>
        </p:txBody>
      </p:sp>
      <p:pic>
        <p:nvPicPr>
          <p:cNvPr id="5" name="Picture 4">
            <a:extLst>
              <a:ext uri="{FF2B5EF4-FFF2-40B4-BE49-F238E27FC236}">
                <a16:creationId xmlns:a16="http://schemas.microsoft.com/office/drawing/2014/main" id="{67B407D4-3210-4CF6-AE63-CE7EA07B04CE}"/>
              </a:ext>
            </a:extLst>
          </p:cNvPr>
          <p:cNvPicPr>
            <a:picLocks noChangeAspect="1"/>
          </p:cNvPicPr>
          <p:nvPr/>
        </p:nvPicPr>
        <p:blipFill>
          <a:blip r:embed="rId4"/>
          <a:stretch>
            <a:fillRect/>
          </a:stretch>
        </p:blipFill>
        <p:spPr>
          <a:xfrm>
            <a:off x="3999693" y="454137"/>
            <a:ext cx="2198914" cy="2048655"/>
          </a:xfrm>
          <a:prstGeom prst="rect">
            <a:avLst/>
          </a:prstGeom>
        </p:spPr>
      </p:pic>
      <p:sp>
        <p:nvSpPr>
          <p:cNvPr id="11" name="TextBox 10">
            <a:extLst>
              <a:ext uri="{FF2B5EF4-FFF2-40B4-BE49-F238E27FC236}">
                <a16:creationId xmlns:a16="http://schemas.microsoft.com/office/drawing/2014/main" id="{CE7C6BEA-3A46-4A3A-9752-06E2667C0987}"/>
              </a:ext>
            </a:extLst>
          </p:cNvPr>
          <p:cNvSpPr txBox="1"/>
          <p:nvPr/>
        </p:nvSpPr>
        <p:spPr>
          <a:xfrm>
            <a:off x="-7843157" y="4059747"/>
            <a:ext cx="4620986" cy="923330"/>
          </a:xfrm>
          <a:prstGeom prst="rect">
            <a:avLst/>
          </a:prstGeom>
          <a:noFill/>
        </p:spPr>
        <p:txBody>
          <a:bodyPr wrap="square">
            <a:spAutoFit/>
          </a:bodyPr>
          <a:lstStyle/>
          <a:p>
            <a:r>
              <a:rPr lang="en-GB" dirty="0">
                <a:highlight>
                  <a:srgbClr val="00FF00"/>
                </a:highlight>
                <a:hlinkClick r:id="rId5"/>
              </a:rPr>
              <a:t>https://www.shutterstock.com/image-vector/young-woman-wheelchair-front-cafe-stairs-393155347</a:t>
            </a:r>
            <a:endParaRPr lang="en-GB" dirty="0">
              <a:highlight>
                <a:srgbClr val="00FF00"/>
              </a:highlight>
            </a:endParaRPr>
          </a:p>
        </p:txBody>
      </p:sp>
      <p:sp>
        <p:nvSpPr>
          <p:cNvPr id="14" name="TextBox 13">
            <a:extLst>
              <a:ext uri="{FF2B5EF4-FFF2-40B4-BE49-F238E27FC236}">
                <a16:creationId xmlns:a16="http://schemas.microsoft.com/office/drawing/2014/main" id="{F6202C24-A2BB-4921-BD1E-6B85F7C54F07}"/>
              </a:ext>
            </a:extLst>
          </p:cNvPr>
          <p:cNvSpPr txBox="1"/>
          <p:nvPr/>
        </p:nvSpPr>
        <p:spPr>
          <a:xfrm>
            <a:off x="-7843157" y="5213910"/>
            <a:ext cx="3135086" cy="369332"/>
          </a:xfrm>
          <a:prstGeom prst="rect">
            <a:avLst/>
          </a:prstGeom>
          <a:noFill/>
        </p:spPr>
        <p:txBody>
          <a:bodyPr wrap="square">
            <a:spAutoFit/>
          </a:bodyPr>
          <a:lstStyle/>
          <a:p>
            <a:r>
              <a:rPr lang="en-GB" b="0" i="0" dirty="0">
                <a:effectLst/>
                <a:highlight>
                  <a:srgbClr val="00FF00"/>
                </a:highlight>
                <a:latin typeface="Shutterstock-DINNextW1G"/>
              </a:rPr>
              <a:t>© 2003-2020 Shutterstock, Inc.</a:t>
            </a:r>
            <a:endParaRPr lang="en-GB" dirty="0">
              <a:highlight>
                <a:srgbClr val="00FF00"/>
              </a:highlight>
            </a:endParaRPr>
          </a:p>
        </p:txBody>
      </p:sp>
      <p:graphicFrame>
        <p:nvGraphicFramePr>
          <p:cNvPr id="15" name="Table 15">
            <a:extLst>
              <a:ext uri="{FF2B5EF4-FFF2-40B4-BE49-F238E27FC236}">
                <a16:creationId xmlns:a16="http://schemas.microsoft.com/office/drawing/2014/main" id="{41BB7FC2-9DE9-4783-B806-4894642AF04F}"/>
              </a:ext>
            </a:extLst>
          </p:cNvPr>
          <p:cNvGraphicFramePr>
            <a:graphicFrameLocks noGrp="1"/>
          </p:cNvGraphicFramePr>
          <p:nvPr>
            <p:extLst>
              <p:ext uri="{D42A27DB-BD31-4B8C-83A1-F6EECF244321}">
                <p14:modId xmlns:p14="http://schemas.microsoft.com/office/powerpoint/2010/main" val="2407341254"/>
              </p:ext>
            </p:extLst>
          </p:nvPr>
        </p:nvGraphicFramePr>
        <p:xfrm>
          <a:off x="163285" y="10711542"/>
          <a:ext cx="6498772" cy="1282338"/>
        </p:xfrm>
        <a:graphic>
          <a:graphicData uri="http://schemas.openxmlformats.org/drawingml/2006/table">
            <a:tbl>
              <a:tblPr firstRow="1" bandRow="1">
                <a:tableStyleId>{5C22544A-7EE6-4342-B048-85BDC9FD1C3A}</a:tableStyleId>
              </a:tblPr>
              <a:tblGrid>
                <a:gridCol w="3249386">
                  <a:extLst>
                    <a:ext uri="{9D8B030D-6E8A-4147-A177-3AD203B41FA5}">
                      <a16:colId xmlns:a16="http://schemas.microsoft.com/office/drawing/2014/main" val="3097198490"/>
                    </a:ext>
                  </a:extLst>
                </a:gridCol>
                <a:gridCol w="3249386">
                  <a:extLst>
                    <a:ext uri="{9D8B030D-6E8A-4147-A177-3AD203B41FA5}">
                      <a16:colId xmlns:a16="http://schemas.microsoft.com/office/drawing/2014/main" val="3188158418"/>
                    </a:ext>
                  </a:extLst>
                </a:gridCol>
              </a:tblGrid>
              <a:tr h="337458">
                <a:tc>
                  <a:txBody>
                    <a:bodyPr/>
                    <a:lstStyle/>
                    <a:p>
                      <a:r>
                        <a:rPr lang="en-GB" sz="1400" dirty="0"/>
                        <a:t>Medical model of disability</a:t>
                      </a:r>
                    </a:p>
                  </a:txBody>
                  <a:tcPr/>
                </a:tc>
                <a:tc>
                  <a:txBody>
                    <a:bodyPr/>
                    <a:lstStyle/>
                    <a:p>
                      <a:r>
                        <a:rPr lang="en-GB" sz="1400" dirty="0"/>
                        <a:t>Social model of disability</a:t>
                      </a:r>
                    </a:p>
                  </a:txBody>
                  <a:tcPr/>
                </a:tc>
                <a:extLst>
                  <a:ext uri="{0D108BD9-81ED-4DB2-BD59-A6C34878D82A}">
                    <a16:rowId xmlns:a16="http://schemas.microsoft.com/office/drawing/2014/main" val="1786414455"/>
                  </a:ext>
                </a:extLst>
              </a:tr>
              <a:tr h="337458">
                <a:tc>
                  <a:txBody>
                    <a:bodyPr/>
                    <a:lstStyle/>
                    <a:p>
                      <a:r>
                        <a:rPr lang="en-GB" sz="1400" dirty="0"/>
                        <a:t>You cant do this because:</a:t>
                      </a:r>
                    </a:p>
                    <a:p>
                      <a:pPr marL="285750" indent="-285750">
                        <a:buFont typeface="Arial" panose="020B0604020202020204" pitchFamily="34" charset="0"/>
                        <a:buChar char="•"/>
                      </a:pPr>
                      <a:r>
                        <a:rPr lang="en-GB" sz="1400" dirty="0"/>
                        <a:t>Your in a wheel chair</a:t>
                      </a:r>
                    </a:p>
                    <a:p>
                      <a:pPr marL="285750" indent="-285750">
                        <a:buFont typeface="Arial" panose="020B0604020202020204" pitchFamily="34" charset="0"/>
                        <a:buChar char="•"/>
                      </a:pPr>
                      <a:r>
                        <a:rPr lang="en-GB" sz="1400" dirty="0"/>
                        <a:t>Limited control</a:t>
                      </a:r>
                    </a:p>
                    <a:p>
                      <a:pPr marL="285750" indent="-285750">
                        <a:buFont typeface="Arial" panose="020B0604020202020204" pitchFamily="34" charset="0"/>
                        <a:buChar char="•"/>
                      </a:pPr>
                      <a:r>
                        <a:rPr lang="en-GB" sz="1400" dirty="0"/>
                        <a:t>Mentally incapable</a:t>
                      </a:r>
                    </a:p>
                  </a:txBody>
                  <a:tcPr/>
                </a:tc>
                <a:tc>
                  <a:txBody>
                    <a:bodyPr/>
                    <a:lstStyle/>
                    <a:p>
                      <a:r>
                        <a:rPr lang="en-GB" sz="1400" dirty="0"/>
                        <a:t>You can do this if we change theses to:</a:t>
                      </a:r>
                    </a:p>
                    <a:p>
                      <a:pPr marL="285750" indent="-285750">
                        <a:buFont typeface="Arial" panose="020B0604020202020204" pitchFamily="34" charset="0"/>
                        <a:buChar char="•"/>
                      </a:pPr>
                      <a:r>
                        <a:rPr lang="en-GB" sz="1400" dirty="0"/>
                        <a:t>Introduce a ramp</a:t>
                      </a:r>
                    </a:p>
                    <a:p>
                      <a:pPr marL="285750" indent="-285750">
                        <a:buFont typeface="Arial" panose="020B0604020202020204" pitchFamily="34" charset="0"/>
                        <a:buChar char="•"/>
                      </a:pPr>
                      <a:r>
                        <a:rPr lang="en-GB" sz="1400" dirty="0"/>
                        <a:t>Change to make it easier</a:t>
                      </a:r>
                    </a:p>
                    <a:p>
                      <a:pPr marL="285750" indent="-285750">
                        <a:buFont typeface="Arial" panose="020B0604020202020204" pitchFamily="34" charset="0"/>
                        <a:buChar char="•"/>
                      </a:pPr>
                      <a:r>
                        <a:rPr lang="en-GB" sz="1400" dirty="0"/>
                        <a:t>Changes to explain it</a:t>
                      </a:r>
                    </a:p>
                  </a:txBody>
                  <a:tcPr/>
                </a:tc>
                <a:extLst>
                  <a:ext uri="{0D108BD9-81ED-4DB2-BD59-A6C34878D82A}">
                    <a16:rowId xmlns:a16="http://schemas.microsoft.com/office/drawing/2014/main" val="532528632"/>
                  </a:ext>
                </a:extLst>
              </a:tr>
            </a:tbl>
          </a:graphicData>
        </a:graphic>
      </p:graphicFrame>
      <p:pic>
        <p:nvPicPr>
          <p:cNvPr id="16" name="Picture 15">
            <a:extLst>
              <a:ext uri="{FF2B5EF4-FFF2-40B4-BE49-F238E27FC236}">
                <a16:creationId xmlns:a16="http://schemas.microsoft.com/office/drawing/2014/main" id="{0F803E91-3BC8-4AC7-A2D0-15EBFECF29BE}"/>
              </a:ext>
            </a:extLst>
          </p:cNvPr>
          <p:cNvPicPr>
            <a:picLocks noChangeAspect="1"/>
          </p:cNvPicPr>
          <p:nvPr/>
        </p:nvPicPr>
        <p:blipFill>
          <a:blip r:embed="rId6"/>
          <a:stretch>
            <a:fillRect/>
          </a:stretch>
        </p:blipFill>
        <p:spPr>
          <a:xfrm>
            <a:off x="3301093" y="7086567"/>
            <a:ext cx="3048000" cy="1714500"/>
          </a:xfrm>
          <a:prstGeom prst="rect">
            <a:avLst/>
          </a:prstGeom>
        </p:spPr>
      </p:pic>
      <p:sp>
        <p:nvSpPr>
          <p:cNvPr id="18" name="TextBox 17">
            <a:extLst>
              <a:ext uri="{FF2B5EF4-FFF2-40B4-BE49-F238E27FC236}">
                <a16:creationId xmlns:a16="http://schemas.microsoft.com/office/drawing/2014/main" id="{0A304DF8-E319-4474-B5DD-5E0B44171189}"/>
              </a:ext>
            </a:extLst>
          </p:cNvPr>
          <p:cNvSpPr txBox="1"/>
          <p:nvPr/>
        </p:nvSpPr>
        <p:spPr>
          <a:xfrm>
            <a:off x="3865939" y="2447964"/>
            <a:ext cx="2466421" cy="307777"/>
          </a:xfrm>
          <a:prstGeom prst="rect">
            <a:avLst/>
          </a:prstGeom>
          <a:noFill/>
        </p:spPr>
        <p:txBody>
          <a:bodyPr wrap="square">
            <a:spAutoFit/>
          </a:bodyPr>
          <a:lstStyle/>
          <a:p>
            <a:r>
              <a:rPr lang="en-GB" sz="1400" b="0" i="0" dirty="0">
                <a:effectLst/>
                <a:latin typeface="Shutterstock-DINNextW1G"/>
              </a:rPr>
              <a:t>© 2003-2020 Shutterstock, Inc.</a:t>
            </a:r>
            <a:endParaRPr lang="en-GB" sz="1400" dirty="0"/>
          </a:p>
        </p:txBody>
      </p:sp>
      <p:sp>
        <p:nvSpPr>
          <p:cNvPr id="20" name="TextBox 19">
            <a:extLst>
              <a:ext uri="{FF2B5EF4-FFF2-40B4-BE49-F238E27FC236}">
                <a16:creationId xmlns:a16="http://schemas.microsoft.com/office/drawing/2014/main" id="{000FBC63-8872-4B74-A10F-826B36460A20}"/>
              </a:ext>
            </a:extLst>
          </p:cNvPr>
          <p:cNvSpPr txBox="1"/>
          <p:nvPr/>
        </p:nvSpPr>
        <p:spPr>
          <a:xfrm>
            <a:off x="-7971064" y="7024258"/>
            <a:ext cx="4876800" cy="369332"/>
          </a:xfrm>
          <a:prstGeom prst="rect">
            <a:avLst/>
          </a:prstGeom>
          <a:noFill/>
        </p:spPr>
        <p:txBody>
          <a:bodyPr wrap="square">
            <a:spAutoFit/>
          </a:bodyPr>
          <a:lstStyle/>
          <a:p>
            <a:r>
              <a:rPr lang="en-GB" dirty="0">
                <a:highlight>
                  <a:srgbClr val="FF0000"/>
                </a:highlight>
                <a:hlinkClick r:id="rId7"/>
              </a:rPr>
              <a:t>https://www.bbc.co.uk/programmes/p08gthqb</a:t>
            </a:r>
            <a:endParaRPr lang="en-GB" dirty="0">
              <a:highlight>
                <a:srgbClr val="FF0000"/>
              </a:highlight>
            </a:endParaRPr>
          </a:p>
        </p:txBody>
      </p:sp>
      <p:sp>
        <p:nvSpPr>
          <p:cNvPr id="22" name="TextBox 21">
            <a:extLst>
              <a:ext uri="{FF2B5EF4-FFF2-40B4-BE49-F238E27FC236}">
                <a16:creationId xmlns:a16="http://schemas.microsoft.com/office/drawing/2014/main" id="{FEE8A62A-E1BA-4866-AA9C-FCE4DCF15B1F}"/>
              </a:ext>
            </a:extLst>
          </p:cNvPr>
          <p:cNvSpPr txBox="1"/>
          <p:nvPr/>
        </p:nvSpPr>
        <p:spPr>
          <a:xfrm>
            <a:off x="-7043056" y="7624423"/>
            <a:ext cx="2699656" cy="369332"/>
          </a:xfrm>
          <a:prstGeom prst="rect">
            <a:avLst/>
          </a:prstGeom>
          <a:noFill/>
        </p:spPr>
        <p:txBody>
          <a:bodyPr wrap="square">
            <a:spAutoFit/>
          </a:bodyPr>
          <a:lstStyle/>
          <a:p>
            <a:r>
              <a:rPr lang="en-GB" b="1" i="1" dirty="0">
                <a:solidFill>
                  <a:srgbClr val="FFFFFF"/>
                </a:solidFill>
                <a:effectLst/>
                <a:highlight>
                  <a:srgbClr val="FF0000"/>
                </a:highlight>
                <a:latin typeface="ReithSans"/>
              </a:rPr>
              <a:t>Copyright © 2020 BBC</a:t>
            </a:r>
            <a:endParaRPr lang="en-GB" dirty="0">
              <a:highlight>
                <a:srgbClr val="FF0000"/>
              </a:highlight>
            </a:endParaRPr>
          </a:p>
        </p:txBody>
      </p:sp>
      <p:sp>
        <p:nvSpPr>
          <p:cNvPr id="23" name="Rectangle 22">
            <a:extLst>
              <a:ext uri="{FF2B5EF4-FFF2-40B4-BE49-F238E27FC236}">
                <a16:creationId xmlns:a16="http://schemas.microsoft.com/office/drawing/2014/main" id="{460DC20F-2C67-493D-9A82-214AD1A3B090}"/>
              </a:ext>
            </a:extLst>
          </p:cNvPr>
          <p:cNvSpPr/>
          <p:nvPr/>
        </p:nvSpPr>
        <p:spPr>
          <a:xfrm>
            <a:off x="3147404" y="8801067"/>
            <a:ext cx="3552896" cy="707886"/>
          </a:xfrm>
          <a:prstGeom prst="rect">
            <a:avLst/>
          </a:prstGeom>
          <a:noFill/>
        </p:spPr>
        <p:txBody>
          <a:bodyPr wrap="none" lIns="91440" tIns="45720" rIns="91440" bIns="45720">
            <a:spAutoFit/>
          </a:bodyPr>
          <a:lstStyle/>
          <a:p>
            <a:pPr algn="ctr"/>
            <a:r>
              <a:rPr lang="en-US" sz="2000" b="1" cap="none" spc="0" dirty="0">
                <a:ln w="22225">
                  <a:solidFill>
                    <a:schemeClr val="accent2"/>
                  </a:solidFill>
                  <a:prstDash val="solid"/>
                </a:ln>
                <a:solidFill>
                  <a:schemeClr val="accent2">
                    <a:lumMod val="40000"/>
                    <a:lumOff val="60000"/>
                  </a:schemeClr>
                </a:solidFill>
                <a:effectLst/>
              </a:rPr>
              <a:t>First </a:t>
            </a:r>
            <a:r>
              <a:rPr lang="en-US" sz="2000" b="1" cap="none" spc="0" dirty="0" err="1">
                <a:ln w="22225">
                  <a:solidFill>
                    <a:schemeClr val="accent2"/>
                  </a:solidFill>
                  <a:prstDash val="solid"/>
                </a:ln>
                <a:solidFill>
                  <a:schemeClr val="accent2">
                    <a:lumMod val="40000"/>
                    <a:lumOff val="60000"/>
                  </a:schemeClr>
                </a:solidFill>
                <a:effectLst/>
              </a:rPr>
              <a:t>WCMX</a:t>
            </a:r>
            <a:r>
              <a:rPr lang="en-US" sz="2000" b="1" cap="none" spc="0" dirty="0">
                <a:ln w="22225">
                  <a:solidFill>
                    <a:schemeClr val="accent2"/>
                  </a:solidFill>
                  <a:prstDash val="solid"/>
                </a:ln>
                <a:solidFill>
                  <a:schemeClr val="accent2">
                    <a:lumMod val="40000"/>
                    <a:lumOff val="60000"/>
                  </a:schemeClr>
                </a:solidFill>
                <a:effectLst/>
              </a:rPr>
              <a:t> champion of the uk</a:t>
            </a:r>
          </a:p>
          <a:p>
            <a:pPr algn="ctr"/>
            <a:r>
              <a:rPr lang="en-US" sz="2000" b="1" dirty="0">
                <a:ln w="22225">
                  <a:solidFill>
                    <a:schemeClr val="accent2"/>
                  </a:solidFill>
                  <a:prstDash val="solid"/>
                </a:ln>
                <a:solidFill>
                  <a:schemeClr val="accent2">
                    <a:lumMod val="40000"/>
                    <a:lumOff val="60000"/>
                  </a:schemeClr>
                </a:solidFill>
              </a:rPr>
              <a:t>Lily Rice</a:t>
            </a:r>
            <a:endParaRPr lang="en-US" sz="2000" b="1" cap="none" spc="0" dirty="0">
              <a:ln w="22225">
                <a:solidFill>
                  <a:schemeClr val="accent2"/>
                </a:solidFill>
                <a:prstDash val="solid"/>
              </a:ln>
              <a:solidFill>
                <a:schemeClr val="accent2">
                  <a:lumMod val="40000"/>
                  <a:lumOff val="60000"/>
                </a:schemeClr>
              </a:solidFill>
              <a:effectLst/>
            </a:endParaRPr>
          </a:p>
        </p:txBody>
      </p:sp>
      <p:sp>
        <p:nvSpPr>
          <p:cNvPr id="25" name="TextBox 24">
            <a:extLst>
              <a:ext uri="{FF2B5EF4-FFF2-40B4-BE49-F238E27FC236}">
                <a16:creationId xmlns:a16="http://schemas.microsoft.com/office/drawing/2014/main" id="{4386CD7E-3255-4BDD-9310-34D2633F6BEC}"/>
              </a:ext>
            </a:extLst>
          </p:cNvPr>
          <p:cNvSpPr txBox="1"/>
          <p:nvPr/>
        </p:nvSpPr>
        <p:spPr>
          <a:xfrm>
            <a:off x="3749321" y="9404693"/>
            <a:ext cx="2699656" cy="369332"/>
          </a:xfrm>
          <a:prstGeom prst="rect">
            <a:avLst/>
          </a:prstGeom>
          <a:noFill/>
        </p:spPr>
        <p:txBody>
          <a:bodyPr wrap="square">
            <a:spAutoFit/>
          </a:bodyPr>
          <a:lstStyle/>
          <a:p>
            <a:r>
              <a:rPr lang="en-GB" b="1" i="1" dirty="0">
                <a:effectLst/>
                <a:latin typeface="ReithSans"/>
              </a:rPr>
              <a:t>Copyright © 2020 BBC</a:t>
            </a:r>
            <a:endParaRPr lang="en-GB" dirty="0"/>
          </a:p>
        </p:txBody>
      </p:sp>
      <p:sp>
        <p:nvSpPr>
          <p:cNvPr id="7" name="Rectangle 6">
            <a:extLst>
              <a:ext uri="{FF2B5EF4-FFF2-40B4-BE49-F238E27FC236}">
                <a16:creationId xmlns:a16="http://schemas.microsoft.com/office/drawing/2014/main" id="{4EDDE4F3-ABA2-4CB2-B58E-6E102FC5B615}"/>
              </a:ext>
            </a:extLst>
          </p:cNvPr>
          <p:cNvSpPr/>
          <p:nvPr/>
        </p:nvSpPr>
        <p:spPr>
          <a:xfrm>
            <a:off x="147943" y="2021070"/>
            <a:ext cx="3038972" cy="1938992"/>
          </a:xfrm>
          <a:prstGeom prst="rect">
            <a:avLst/>
          </a:prstGeom>
          <a:noFill/>
        </p:spPr>
        <p:txBody>
          <a:bodyPr wrap="none" lIns="91440" tIns="45720" rIns="91440" bIns="45720">
            <a:spAutoFit/>
          </a:bodyPr>
          <a:lstStyle/>
          <a:p>
            <a:pPr algn="ctr"/>
            <a:r>
              <a:rPr lang="en-US" sz="4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Environment </a:t>
            </a:r>
          </a:p>
          <a:p>
            <a:pPr algn="ctr"/>
            <a:r>
              <a:rPr lang="en-US"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Not </a:t>
            </a:r>
          </a:p>
          <a:p>
            <a:pPr algn="ctr"/>
            <a:r>
              <a:rPr lang="en-US" sz="4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Person </a:t>
            </a:r>
          </a:p>
        </p:txBody>
      </p:sp>
      <p:pic>
        <p:nvPicPr>
          <p:cNvPr id="9" name="Picture 8">
            <a:extLst>
              <a:ext uri="{FF2B5EF4-FFF2-40B4-BE49-F238E27FC236}">
                <a16:creationId xmlns:a16="http://schemas.microsoft.com/office/drawing/2014/main" id="{CCCAB4F5-D1E4-421B-A1B5-86BDF4384620}"/>
              </a:ext>
            </a:extLst>
          </p:cNvPr>
          <p:cNvPicPr>
            <a:picLocks noChangeAspect="1"/>
          </p:cNvPicPr>
          <p:nvPr/>
        </p:nvPicPr>
        <p:blipFill>
          <a:blip r:embed="rId8"/>
          <a:stretch>
            <a:fillRect/>
          </a:stretch>
        </p:blipFill>
        <p:spPr>
          <a:xfrm>
            <a:off x="352979" y="4594642"/>
            <a:ext cx="2628900" cy="1733550"/>
          </a:xfrm>
          <a:prstGeom prst="rect">
            <a:avLst/>
          </a:prstGeom>
        </p:spPr>
      </p:pic>
      <p:sp>
        <p:nvSpPr>
          <p:cNvPr id="24" name="TextBox 23">
            <a:extLst>
              <a:ext uri="{FF2B5EF4-FFF2-40B4-BE49-F238E27FC236}">
                <a16:creationId xmlns:a16="http://schemas.microsoft.com/office/drawing/2014/main" id="{FDBECC66-4770-4CAF-8639-529FDD8F04C4}"/>
              </a:ext>
            </a:extLst>
          </p:cNvPr>
          <p:cNvSpPr txBox="1"/>
          <p:nvPr/>
        </p:nvSpPr>
        <p:spPr>
          <a:xfrm>
            <a:off x="-5532664" y="8801067"/>
            <a:ext cx="4509407" cy="369332"/>
          </a:xfrm>
          <a:prstGeom prst="rect">
            <a:avLst/>
          </a:prstGeom>
          <a:noFill/>
        </p:spPr>
        <p:txBody>
          <a:bodyPr wrap="square">
            <a:spAutoFit/>
          </a:bodyPr>
          <a:lstStyle/>
          <a:p>
            <a:r>
              <a:rPr lang="en-GB" dirty="0">
                <a:highlight>
                  <a:srgbClr val="00FFFF"/>
                </a:highlight>
                <a:hlinkClick r:id="rId9"/>
              </a:rPr>
              <a:t>https://www.clipartkey.com/search/opinion/</a:t>
            </a:r>
            <a:endParaRPr lang="en-GB" dirty="0">
              <a:highlight>
                <a:srgbClr val="00FFFF"/>
              </a:highlight>
            </a:endParaRPr>
          </a:p>
        </p:txBody>
      </p:sp>
      <p:sp>
        <p:nvSpPr>
          <p:cNvPr id="26" name="TextBox 25">
            <a:extLst>
              <a:ext uri="{FF2B5EF4-FFF2-40B4-BE49-F238E27FC236}">
                <a16:creationId xmlns:a16="http://schemas.microsoft.com/office/drawing/2014/main" id="{8D86862C-BFA0-4E4B-BD70-9EF82CED8FF7}"/>
              </a:ext>
            </a:extLst>
          </p:cNvPr>
          <p:cNvSpPr txBox="1"/>
          <p:nvPr/>
        </p:nvSpPr>
        <p:spPr>
          <a:xfrm>
            <a:off x="331208" y="6285593"/>
            <a:ext cx="2628900" cy="369332"/>
          </a:xfrm>
          <a:prstGeom prst="rect">
            <a:avLst/>
          </a:prstGeom>
          <a:noFill/>
        </p:spPr>
        <p:txBody>
          <a:bodyPr wrap="square">
            <a:spAutoFit/>
          </a:bodyPr>
          <a:lstStyle/>
          <a:p>
            <a:r>
              <a:rPr lang="en-GB" b="0" i="0" dirty="0">
                <a:solidFill>
                  <a:srgbClr val="888888"/>
                </a:solidFill>
                <a:effectLst/>
                <a:latin typeface="open sans"/>
              </a:rPr>
              <a:t> © 2019 clipartkey.com</a:t>
            </a:r>
            <a:endParaRPr lang="en-GB" dirty="0"/>
          </a:p>
        </p:txBody>
      </p:sp>
      <p:sp>
        <p:nvSpPr>
          <p:cNvPr id="19" name="Rectangle 18">
            <a:extLst>
              <a:ext uri="{FF2B5EF4-FFF2-40B4-BE49-F238E27FC236}">
                <a16:creationId xmlns:a16="http://schemas.microsoft.com/office/drawing/2014/main" id="{794086AB-EC94-4A36-9A06-7909EF1D7A8E}"/>
              </a:ext>
            </a:extLst>
          </p:cNvPr>
          <p:cNvSpPr/>
          <p:nvPr/>
        </p:nvSpPr>
        <p:spPr>
          <a:xfrm>
            <a:off x="3775728" y="4348864"/>
            <a:ext cx="1895262" cy="2585323"/>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Fact</a:t>
            </a:r>
          </a:p>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Or </a:t>
            </a:r>
          </a:p>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Views</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3700818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7D38AF-48CC-4682-B589-D90B5EC86BAF}"/>
              </a:ext>
            </a:extLst>
          </p:cNvPr>
          <p:cNvSpPr txBox="1"/>
          <p:nvPr/>
        </p:nvSpPr>
        <p:spPr>
          <a:xfrm>
            <a:off x="0" y="0"/>
            <a:ext cx="6858000" cy="2031325"/>
          </a:xfrm>
          <a:prstGeom prst="rect">
            <a:avLst/>
          </a:prstGeom>
          <a:noFill/>
        </p:spPr>
        <p:txBody>
          <a:bodyPr wrap="square" rtlCol="0">
            <a:spAutoFit/>
          </a:bodyPr>
          <a:lstStyle/>
          <a:p>
            <a:pPr marL="285750" indent="-285750">
              <a:buFont typeface="Arial" panose="020B0604020202020204" pitchFamily="34" charset="0"/>
              <a:buChar char="•"/>
            </a:pPr>
            <a:r>
              <a:rPr lang="en-GB" dirty="0">
                <a:hlinkClick r:id="rId2"/>
              </a:rPr>
              <a:t>https://www.vecteezy.com/free-vector/poster-background</a:t>
            </a:r>
            <a:endParaRPr lang="en-GB" dirty="0"/>
          </a:p>
          <a:p>
            <a:r>
              <a:rPr lang="en-GB" b="0" i="0" dirty="0">
                <a:solidFill>
                  <a:srgbClr val="777777"/>
                </a:solidFill>
                <a:effectLst/>
                <a:latin typeface="-apple-system"/>
              </a:rPr>
              <a:t>	© 2020 </a:t>
            </a:r>
            <a:r>
              <a:rPr lang="en-GB" b="0" i="0" dirty="0" err="1">
                <a:solidFill>
                  <a:srgbClr val="777777"/>
                </a:solidFill>
                <a:effectLst/>
                <a:latin typeface="-apple-system"/>
              </a:rPr>
              <a:t>Eezy</a:t>
            </a:r>
            <a:r>
              <a:rPr lang="en-GB" b="0" i="0" dirty="0">
                <a:solidFill>
                  <a:srgbClr val="777777"/>
                </a:solidFill>
                <a:effectLst/>
                <a:latin typeface="-apple-system"/>
              </a:rPr>
              <a:t> Inc. All rights reserved</a:t>
            </a:r>
          </a:p>
          <a:p>
            <a:pPr marL="285750" indent="-285750">
              <a:buFont typeface="Arial" panose="020B0604020202020204" pitchFamily="34" charset="0"/>
              <a:buChar char="•"/>
            </a:pPr>
            <a:r>
              <a:rPr lang="en-GB" dirty="0">
                <a:hlinkClick r:id="rId3"/>
              </a:rPr>
              <a:t>https://www.bbc.co.uk/programmes/p08gthqb</a:t>
            </a:r>
            <a:endParaRPr lang="en-GB" dirty="0"/>
          </a:p>
          <a:p>
            <a:r>
              <a:rPr lang="en-GB" dirty="0">
                <a:effectLst/>
                <a:latin typeface="ReithSans"/>
              </a:rPr>
              <a:t>	Copyright © 2020 BBC</a:t>
            </a:r>
          </a:p>
          <a:p>
            <a:pPr marL="285750" indent="-285750">
              <a:buFont typeface="Arial" panose="020B0604020202020204" pitchFamily="34" charset="0"/>
              <a:buChar char="•"/>
            </a:pPr>
            <a:r>
              <a:rPr lang="en-GB" dirty="0">
                <a:hlinkClick r:id="rId4"/>
              </a:rPr>
              <a:t>https://www.clipartkey.com/search/opinion/</a:t>
            </a:r>
            <a:endParaRPr lang="en-GB" dirty="0"/>
          </a:p>
          <a:p>
            <a:r>
              <a:rPr lang="en-GB" b="0" i="0" dirty="0">
                <a:solidFill>
                  <a:srgbClr val="888888"/>
                </a:solidFill>
                <a:effectLst/>
                <a:latin typeface="open sans"/>
              </a:rPr>
              <a:t>	© 2019 clipartkey.com</a:t>
            </a:r>
            <a:endParaRPr lang="en-GB" dirty="0"/>
          </a:p>
          <a:p>
            <a:pPr marL="285750" indent="-285750">
              <a:buFont typeface="Arial" panose="020B0604020202020204" pitchFamily="34" charset="0"/>
              <a:buChar char="•"/>
            </a:pPr>
            <a:endParaRPr lang="en-GB" b="0" i="0" dirty="0">
              <a:solidFill>
                <a:srgbClr val="777777"/>
              </a:solidFill>
              <a:effectLst/>
              <a:latin typeface="-apple-system"/>
            </a:endParaRPr>
          </a:p>
        </p:txBody>
      </p:sp>
    </p:spTree>
    <p:extLst>
      <p:ext uri="{BB962C8B-B14F-4D97-AF65-F5344CB8AC3E}">
        <p14:creationId xmlns:p14="http://schemas.microsoft.com/office/powerpoint/2010/main" val="8934849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9545</TotalTime>
  <Words>357</Words>
  <Application>Microsoft Office PowerPoint</Application>
  <PresentationFormat>Widescreen</PresentationFormat>
  <Paragraphs>45</Paragraphs>
  <Slides>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vt:i4>
      </vt:variant>
    </vt:vector>
  </HeadingPairs>
  <TitlesOfParts>
    <vt:vector size="11" baseType="lpstr">
      <vt:lpstr>-apple-system</vt:lpstr>
      <vt:lpstr>Arial</vt:lpstr>
      <vt:lpstr>Arial Rounded</vt:lpstr>
      <vt:lpstr>Calibri</vt:lpstr>
      <vt:lpstr>Calibri Light</vt:lpstr>
      <vt:lpstr>open sans</vt:lpstr>
      <vt:lpstr>ReithSans</vt:lpstr>
      <vt:lpstr>Shutterstock-DINNextW1G</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Josh Church</dc:creator>
  <cp:lastModifiedBy>Josh Church</cp:lastModifiedBy>
  <cp:revision>19</cp:revision>
  <dcterms:created xsi:type="dcterms:W3CDTF">2020-07-01T12:08:03Z</dcterms:created>
  <dcterms:modified xsi:type="dcterms:W3CDTF">2020-08-18T14:13:46Z</dcterms:modified>
</cp:coreProperties>
</file>