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61" r:id="rId2"/>
    <p:sldId id="262" r:id="rId3"/>
    <p:sldId id="274" r:id="rId4"/>
    <p:sldId id="268" r:id="rId5"/>
    <p:sldId id="275" r:id="rId6"/>
    <p:sldId id="271" r:id="rId7"/>
    <p:sldId id="265" r:id="rId8"/>
    <p:sldId id="264" r:id="rId9"/>
    <p:sldId id="276" r:id="rId10"/>
    <p:sldId id="27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82EC319-5DF4-CD00-019B-BE08572A6378}" name="Dulce Ribeiro Silva" initials="DRS" userId="5ad5b4b876e86c1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596" autoAdjust="0"/>
    <p:restoredTop sz="79973" autoAdjust="0"/>
  </p:normalViewPr>
  <p:slideViewPr>
    <p:cSldViewPr snapToGrid="0">
      <p:cViewPr varScale="1">
        <p:scale>
          <a:sx n="81" d="100"/>
          <a:sy n="81" d="100"/>
        </p:scale>
        <p:origin x="11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1A5D43-D56D-4CDA-AA80-5E2C8A086B18}"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073E4674-994E-402F-BA09-E213704F964B}">
      <dgm:prSet custT="1"/>
      <dgm:spPr/>
      <dgm:t>
        <a:bodyPr/>
        <a:lstStyle/>
        <a:p>
          <a:pPr>
            <a:buFont typeface="Arial" panose="020B0604020202020204" pitchFamily="34" charset="0"/>
            <a:buNone/>
          </a:pPr>
          <a:r>
            <a:rPr lang="en-GB" sz="2400" b="0" i="0" u="none" dirty="0">
              <a:latin typeface="Arial" panose="020B0604020202020204" pitchFamily="34" charset="0"/>
              <a:cs typeface="Arial" panose="020B0604020202020204" pitchFamily="34" charset="0"/>
            </a:rPr>
            <a:t>Eat a healthy diet.</a:t>
          </a:r>
          <a:endParaRPr lang="en-US" sz="2400" dirty="0">
            <a:latin typeface="Arial" panose="020B0604020202020204" pitchFamily="34" charset="0"/>
            <a:cs typeface="Arial" panose="020B0604020202020204" pitchFamily="34" charset="0"/>
          </a:endParaRPr>
        </a:p>
      </dgm:t>
    </dgm:pt>
    <dgm:pt modelId="{FD9424FE-21D3-48DC-87C6-67243A7D449C}" type="parTrans" cxnId="{1F0F4B64-A470-4515-A672-6563C0D4138C}">
      <dgm:prSet/>
      <dgm:spPr/>
      <dgm:t>
        <a:bodyPr/>
        <a:lstStyle/>
        <a:p>
          <a:endParaRPr lang="en-US"/>
        </a:p>
      </dgm:t>
    </dgm:pt>
    <dgm:pt modelId="{86D39D9B-3AF6-48E1-B790-C598A0118DE3}" type="sibTrans" cxnId="{1F0F4B64-A470-4515-A672-6563C0D4138C}">
      <dgm:prSet/>
      <dgm:spPr/>
      <dgm:t>
        <a:bodyPr/>
        <a:lstStyle/>
        <a:p>
          <a:endParaRPr lang="en-US"/>
        </a:p>
      </dgm:t>
    </dgm:pt>
    <dgm:pt modelId="{9116EE04-4D45-DA45-8DF3-AC4ABCC094A7}">
      <dgm:prSet custT="1"/>
      <dgm:spPr/>
      <dgm:t>
        <a:bodyPr/>
        <a:lstStyle/>
        <a:p>
          <a:r>
            <a:rPr lang="en-GB" sz="2400" dirty="0">
              <a:latin typeface="Arial" panose="020B0604020202020204" pitchFamily="34" charset="0"/>
              <a:cs typeface="Arial" panose="020B0604020202020204" pitchFamily="34" charset="0"/>
            </a:rPr>
            <a:t>Quit smoking.</a:t>
          </a:r>
        </a:p>
      </dgm:t>
    </dgm:pt>
    <dgm:pt modelId="{9A97E28E-AC3E-794A-B2A8-6E5FF384DE99}" type="parTrans" cxnId="{C31370E3-3379-0D44-B260-53A49F2D0169}">
      <dgm:prSet/>
      <dgm:spPr/>
      <dgm:t>
        <a:bodyPr/>
        <a:lstStyle/>
        <a:p>
          <a:endParaRPr lang="en-GB"/>
        </a:p>
      </dgm:t>
    </dgm:pt>
    <dgm:pt modelId="{C47C214D-56F4-2241-AFED-A59F04783027}" type="sibTrans" cxnId="{C31370E3-3379-0D44-B260-53A49F2D0169}">
      <dgm:prSet/>
      <dgm:spPr/>
      <dgm:t>
        <a:bodyPr/>
        <a:lstStyle/>
        <a:p>
          <a:endParaRPr lang="en-GB"/>
        </a:p>
      </dgm:t>
    </dgm:pt>
    <dgm:pt modelId="{69C6AB58-088C-E443-9AE9-8489E69B75EA}">
      <dgm:prSet custT="1"/>
      <dgm:spPr/>
      <dgm:t>
        <a:bodyPr/>
        <a:lstStyle/>
        <a:p>
          <a:r>
            <a:rPr lang="en-GB" sz="2000" dirty="0"/>
            <a:t>    </a:t>
          </a:r>
          <a:r>
            <a:rPr lang="en-GB" sz="2400" dirty="0">
              <a:latin typeface="Arial" panose="020B0604020202020204" pitchFamily="34" charset="0"/>
              <a:cs typeface="Arial" panose="020B0604020202020204" pitchFamily="34" charset="0"/>
            </a:rPr>
            <a:t>Avoid or reduce intake of alcohol.</a:t>
          </a:r>
        </a:p>
        <a:p>
          <a:endParaRPr lang="en-GB" sz="2000" dirty="0">
            <a:latin typeface="Arial" panose="020B0604020202020204" pitchFamily="34" charset="0"/>
            <a:cs typeface="Arial" panose="020B0604020202020204" pitchFamily="34" charset="0"/>
          </a:endParaRPr>
        </a:p>
        <a:p>
          <a:r>
            <a:rPr lang="en-GB" sz="2000" b="0" i="0" u="none" dirty="0">
              <a:latin typeface="Arial" panose="020B0604020202020204" pitchFamily="34" charset="0"/>
              <a:cs typeface="Arial" panose="020B0604020202020204" pitchFamily="34" charset="0"/>
            </a:rPr>
            <a:t>        (NHS Choices, 2019</a:t>
          </a:r>
          <a:r>
            <a:rPr lang="en-GB" sz="2400" b="0" i="0" u="none"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dgm:t>
    </dgm:pt>
    <dgm:pt modelId="{B7BDA8C4-67F6-4346-8ACA-40BB1216F365}" type="parTrans" cxnId="{0C565069-7A3A-ED49-B316-313E27570665}">
      <dgm:prSet/>
      <dgm:spPr/>
      <dgm:t>
        <a:bodyPr/>
        <a:lstStyle/>
        <a:p>
          <a:endParaRPr lang="en-GB"/>
        </a:p>
      </dgm:t>
    </dgm:pt>
    <dgm:pt modelId="{92CB1077-823F-8E40-AE63-9D1BA9A7742B}" type="sibTrans" cxnId="{0C565069-7A3A-ED49-B316-313E27570665}">
      <dgm:prSet/>
      <dgm:spPr/>
      <dgm:t>
        <a:bodyPr/>
        <a:lstStyle/>
        <a:p>
          <a:endParaRPr lang="en-GB"/>
        </a:p>
      </dgm:t>
    </dgm:pt>
    <dgm:pt modelId="{E113B715-0251-2D48-B596-5988E0C66C7A}">
      <dgm:prSet custT="1"/>
      <dgm:spPr/>
      <dgm:t>
        <a:bodyPr/>
        <a:lstStyle/>
        <a:p>
          <a:pPr>
            <a:buFont typeface="Arial" panose="020B0604020202020204" pitchFamily="34" charset="0"/>
            <a:buChar char="•"/>
          </a:pPr>
          <a:r>
            <a:rPr lang="en-US" sz="2400" dirty="0">
              <a:latin typeface="Arial" panose="020B0604020202020204" pitchFamily="34" charset="0"/>
              <a:cs typeface="Arial" panose="020B0604020202020204" pitchFamily="34" charset="0"/>
            </a:rPr>
            <a:t>Do gentle exercise. </a:t>
          </a:r>
        </a:p>
      </dgm:t>
    </dgm:pt>
    <dgm:pt modelId="{0B093FEE-BF59-6648-ACEA-B8B8BD589E5A}" type="parTrans" cxnId="{DC8822D5-FB84-4F4D-AA36-86BFB0681CED}">
      <dgm:prSet/>
      <dgm:spPr/>
      <dgm:t>
        <a:bodyPr/>
        <a:lstStyle/>
        <a:p>
          <a:endParaRPr lang="en-GB"/>
        </a:p>
      </dgm:t>
    </dgm:pt>
    <dgm:pt modelId="{B21E8C53-6DDA-8E45-83CB-8FA40D8E3F4A}" type="sibTrans" cxnId="{DC8822D5-FB84-4F4D-AA36-86BFB0681CED}">
      <dgm:prSet/>
      <dgm:spPr/>
      <dgm:t>
        <a:bodyPr/>
        <a:lstStyle/>
        <a:p>
          <a:endParaRPr lang="en-GB"/>
        </a:p>
      </dgm:t>
    </dgm:pt>
    <dgm:pt modelId="{8EBD1A25-E51F-2E45-AFDF-471641CD176C}">
      <dgm:prSet custT="1"/>
      <dgm:spPr/>
      <dgm:t>
        <a:bodyPr/>
        <a:lstStyle/>
        <a:p>
          <a:r>
            <a:rPr lang="en-GB" sz="2400" dirty="0">
              <a:latin typeface="Arial" panose="020B0604020202020204" pitchFamily="34" charset="0"/>
              <a:cs typeface="Arial" panose="020B0604020202020204" pitchFamily="34" charset="0"/>
            </a:rPr>
            <a:t>Manage stress.</a:t>
          </a:r>
        </a:p>
      </dgm:t>
    </dgm:pt>
    <dgm:pt modelId="{51BB1E56-A5F6-364C-971F-621CFDB3EBF0}" type="parTrans" cxnId="{DB29D7DB-AD2E-AD46-91D1-1AD1FD954FBD}">
      <dgm:prSet/>
      <dgm:spPr/>
      <dgm:t>
        <a:bodyPr/>
        <a:lstStyle/>
        <a:p>
          <a:endParaRPr lang="en-GB"/>
        </a:p>
      </dgm:t>
    </dgm:pt>
    <dgm:pt modelId="{90A3EC5C-F49B-B047-A80E-449424CB4B8A}" type="sibTrans" cxnId="{DB29D7DB-AD2E-AD46-91D1-1AD1FD954FBD}">
      <dgm:prSet/>
      <dgm:spPr/>
      <dgm:t>
        <a:bodyPr/>
        <a:lstStyle/>
        <a:p>
          <a:endParaRPr lang="en-GB"/>
        </a:p>
      </dgm:t>
    </dgm:pt>
    <dgm:pt modelId="{AE53DDDB-2E38-6049-A9D8-0E6CDF7D2D5F}" type="pres">
      <dgm:prSet presAssocID="{891A5D43-D56D-4CDA-AA80-5E2C8A086B18}" presName="vert0" presStyleCnt="0">
        <dgm:presLayoutVars>
          <dgm:dir/>
          <dgm:animOne val="branch"/>
          <dgm:animLvl val="lvl"/>
        </dgm:presLayoutVars>
      </dgm:prSet>
      <dgm:spPr/>
    </dgm:pt>
    <dgm:pt modelId="{1A0C18B1-4E9A-5E42-AA78-71E67C6D7855}" type="pres">
      <dgm:prSet presAssocID="{073E4674-994E-402F-BA09-E213704F964B}" presName="thickLine" presStyleLbl="alignNode1" presStyleIdx="0" presStyleCnt="5"/>
      <dgm:spPr/>
    </dgm:pt>
    <dgm:pt modelId="{0A499DAC-69F6-9441-9524-E91E6B663D28}" type="pres">
      <dgm:prSet presAssocID="{073E4674-994E-402F-BA09-E213704F964B}" presName="horz1" presStyleCnt="0"/>
      <dgm:spPr/>
    </dgm:pt>
    <dgm:pt modelId="{71B72CED-0C04-2049-8392-187CE2E101C7}" type="pres">
      <dgm:prSet presAssocID="{073E4674-994E-402F-BA09-E213704F964B}" presName="tx1" presStyleLbl="revTx" presStyleIdx="0" presStyleCnt="5"/>
      <dgm:spPr/>
    </dgm:pt>
    <dgm:pt modelId="{8265D728-D46E-1142-9332-8C249AF9DBB7}" type="pres">
      <dgm:prSet presAssocID="{073E4674-994E-402F-BA09-E213704F964B}" presName="vert1" presStyleCnt="0"/>
      <dgm:spPr/>
    </dgm:pt>
    <dgm:pt modelId="{329A9294-4B1C-A944-ACED-AA618A87E63A}" type="pres">
      <dgm:prSet presAssocID="{E113B715-0251-2D48-B596-5988E0C66C7A}" presName="thickLine" presStyleLbl="alignNode1" presStyleIdx="1" presStyleCnt="5"/>
      <dgm:spPr/>
    </dgm:pt>
    <dgm:pt modelId="{9F4CFC19-2D58-BC42-813A-B921A2F77516}" type="pres">
      <dgm:prSet presAssocID="{E113B715-0251-2D48-B596-5988E0C66C7A}" presName="horz1" presStyleCnt="0"/>
      <dgm:spPr/>
    </dgm:pt>
    <dgm:pt modelId="{5AA4495F-6B59-1741-B83B-807CC37F3BA5}" type="pres">
      <dgm:prSet presAssocID="{E113B715-0251-2D48-B596-5988E0C66C7A}" presName="tx1" presStyleLbl="revTx" presStyleIdx="1" presStyleCnt="5"/>
      <dgm:spPr/>
    </dgm:pt>
    <dgm:pt modelId="{1BEBA82D-9A1F-FF48-8505-D2A6D7C40DD2}" type="pres">
      <dgm:prSet presAssocID="{E113B715-0251-2D48-B596-5988E0C66C7A}" presName="vert1" presStyleCnt="0"/>
      <dgm:spPr/>
    </dgm:pt>
    <dgm:pt modelId="{2184849A-3A5D-C04B-888F-6330FB611551}" type="pres">
      <dgm:prSet presAssocID="{8EBD1A25-E51F-2E45-AFDF-471641CD176C}" presName="thickLine" presStyleLbl="alignNode1" presStyleIdx="2" presStyleCnt="5"/>
      <dgm:spPr/>
    </dgm:pt>
    <dgm:pt modelId="{2827CF55-06A7-0D48-BBC3-1844D13E834A}" type="pres">
      <dgm:prSet presAssocID="{8EBD1A25-E51F-2E45-AFDF-471641CD176C}" presName="horz1" presStyleCnt="0"/>
      <dgm:spPr/>
    </dgm:pt>
    <dgm:pt modelId="{08B42754-7DC9-1444-8E92-3033EC914580}" type="pres">
      <dgm:prSet presAssocID="{8EBD1A25-E51F-2E45-AFDF-471641CD176C}" presName="tx1" presStyleLbl="revTx" presStyleIdx="2" presStyleCnt="5"/>
      <dgm:spPr/>
    </dgm:pt>
    <dgm:pt modelId="{55C38ED8-0BBF-3548-9A71-7956FAFEE76F}" type="pres">
      <dgm:prSet presAssocID="{8EBD1A25-E51F-2E45-AFDF-471641CD176C}" presName="vert1" presStyleCnt="0"/>
      <dgm:spPr/>
    </dgm:pt>
    <dgm:pt modelId="{C609892C-CC87-BD41-8CF1-701BB97A9787}" type="pres">
      <dgm:prSet presAssocID="{9116EE04-4D45-DA45-8DF3-AC4ABCC094A7}" presName="thickLine" presStyleLbl="alignNode1" presStyleIdx="3" presStyleCnt="5"/>
      <dgm:spPr/>
    </dgm:pt>
    <dgm:pt modelId="{C0CD1AB4-C5F6-C64B-9CF4-E8EF698A6FE6}" type="pres">
      <dgm:prSet presAssocID="{9116EE04-4D45-DA45-8DF3-AC4ABCC094A7}" presName="horz1" presStyleCnt="0"/>
      <dgm:spPr/>
    </dgm:pt>
    <dgm:pt modelId="{A04F7D69-0B71-D44A-971B-A6BBE93CCC4C}" type="pres">
      <dgm:prSet presAssocID="{9116EE04-4D45-DA45-8DF3-AC4ABCC094A7}" presName="tx1" presStyleLbl="revTx" presStyleIdx="3" presStyleCnt="5" custScaleY="90608"/>
      <dgm:spPr/>
    </dgm:pt>
    <dgm:pt modelId="{109E226D-5716-6E4A-8AAB-CB0E7DBA035E}" type="pres">
      <dgm:prSet presAssocID="{9116EE04-4D45-DA45-8DF3-AC4ABCC094A7}" presName="vert1" presStyleCnt="0"/>
      <dgm:spPr/>
    </dgm:pt>
    <dgm:pt modelId="{CD6443B3-4E66-714B-BD63-46DFF04B6E43}" type="pres">
      <dgm:prSet presAssocID="{69C6AB58-088C-E443-9AE9-8489E69B75EA}" presName="thickLine" presStyleLbl="alignNode1" presStyleIdx="4" presStyleCnt="5"/>
      <dgm:spPr/>
    </dgm:pt>
    <dgm:pt modelId="{693F5972-116E-B545-B2F8-5DE6C80F61EA}" type="pres">
      <dgm:prSet presAssocID="{69C6AB58-088C-E443-9AE9-8489E69B75EA}" presName="horz1" presStyleCnt="0"/>
      <dgm:spPr/>
    </dgm:pt>
    <dgm:pt modelId="{663712E2-9FD5-934A-B6B7-5CCA12D8FF41}" type="pres">
      <dgm:prSet presAssocID="{69C6AB58-088C-E443-9AE9-8489E69B75EA}" presName="tx1" presStyleLbl="revTx" presStyleIdx="4" presStyleCnt="5"/>
      <dgm:spPr/>
    </dgm:pt>
    <dgm:pt modelId="{408E09E5-7E28-D64C-812F-3F50F85D5B5A}" type="pres">
      <dgm:prSet presAssocID="{69C6AB58-088C-E443-9AE9-8489E69B75EA}" presName="vert1" presStyleCnt="0"/>
      <dgm:spPr/>
    </dgm:pt>
  </dgm:ptLst>
  <dgm:cxnLst>
    <dgm:cxn modelId="{DEFC7F27-DDE9-6343-A98E-E8339099B2E8}" type="presOf" srcId="{69C6AB58-088C-E443-9AE9-8489E69B75EA}" destId="{663712E2-9FD5-934A-B6B7-5CCA12D8FF41}" srcOrd="0" destOrd="0" presId="urn:microsoft.com/office/officeart/2008/layout/LinedList"/>
    <dgm:cxn modelId="{31818F5E-05CC-014B-AF15-54C617EF5B61}" type="presOf" srcId="{8EBD1A25-E51F-2E45-AFDF-471641CD176C}" destId="{08B42754-7DC9-1444-8E92-3033EC914580}" srcOrd="0" destOrd="0" presId="urn:microsoft.com/office/officeart/2008/layout/LinedList"/>
    <dgm:cxn modelId="{1F0F4B64-A470-4515-A672-6563C0D4138C}" srcId="{891A5D43-D56D-4CDA-AA80-5E2C8A086B18}" destId="{073E4674-994E-402F-BA09-E213704F964B}" srcOrd="0" destOrd="0" parTransId="{FD9424FE-21D3-48DC-87C6-67243A7D449C}" sibTransId="{86D39D9B-3AF6-48E1-B790-C598A0118DE3}"/>
    <dgm:cxn modelId="{0C565069-7A3A-ED49-B316-313E27570665}" srcId="{891A5D43-D56D-4CDA-AA80-5E2C8A086B18}" destId="{69C6AB58-088C-E443-9AE9-8489E69B75EA}" srcOrd="4" destOrd="0" parTransId="{B7BDA8C4-67F6-4346-8ACA-40BB1216F365}" sibTransId="{92CB1077-823F-8E40-AE63-9D1BA9A7742B}"/>
    <dgm:cxn modelId="{48F1D76A-E6F5-C04E-A0CA-C550597D28A4}" type="presOf" srcId="{E113B715-0251-2D48-B596-5988E0C66C7A}" destId="{5AA4495F-6B59-1741-B83B-807CC37F3BA5}" srcOrd="0" destOrd="0" presId="urn:microsoft.com/office/officeart/2008/layout/LinedList"/>
    <dgm:cxn modelId="{FBB12292-4992-A641-A983-A4B7080644EA}" type="presOf" srcId="{9116EE04-4D45-DA45-8DF3-AC4ABCC094A7}" destId="{A04F7D69-0B71-D44A-971B-A6BBE93CCC4C}" srcOrd="0" destOrd="0" presId="urn:microsoft.com/office/officeart/2008/layout/LinedList"/>
    <dgm:cxn modelId="{44CD39C3-1F8D-E04F-983C-8FAD485044EA}" type="presOf" srcId="{073E4674-994E-402F-BA09-E213704F964B}" destId="{71B72CED-0C04-2049-8392-187CE2E101C7}" srcOrd="0" destOrd="0" presId="urn:microsoft.com/office/officeart/2008/layout/LinedList"/>
    <dgm:cxn modelId="{E34DA5C5-1511-6148-91ED-83230A87159D}" type="presOf" srcId="{891A5D43-D56D-4CDA-AA80-5E2C8A086B18}" destId="{AE53DDDB-2E38-6049-A9D8-0E6CDF7D2D5F}" srcOrd="0" destOrd="0" presId="urn:microsoft.com/office/officeart/2008/layout/LinedList"/>
    <dgm:cxn modelId="{DC8822D5-FB84-4F4D-AA36-86BFB0681CED}" srcId="{891A5D43-D56D-4CDA-AA80-5E2C8A086B18}" destId="{E113B715-0251-2D48-B596-5988E0C66C7A}" srcOrd="1" destOrd="0" parTransId="{0B093FEE-BF59-6648-ACEA-B8B8BD589E5A}" sibTransId="{B21E8C53-6DDA-8E45-83CB-8FA40D8E3F4A}"/>
    <dgm:cxn modelId="{DB29D7DB-AD2E-AD46-91D1-1AD1FD954FBD}" srcId="{891A5D43-D56D-4CDA-AA80-5E2C8A086B18}" destId="{8EBD1A25-E51F-2E45-AFDF-471641CD176C}" srcOrd="2" destOrd="0" parTransId="{51BB1E56-A5F6-364C-971F-621CFDB3EBF0}" sibTransId="{90A3EC5C-F49B-B047-A80E-449424CB4B8A}"/>
    <dgm:cxn modelId="{C31370E3-3379-0D44-B260-53A49F2D0169}" srcId="{891A5D43-D56D-4CDA-AA80-5E2C8A086B18}" destId="{9116EE04-4D45-DA45-8DF3-AC4ABCC094A7}" srcOrd="3" destOrd="0" parTransId="{9A97E28E-AC3E-794A-B2A8-6E5FF384DE99}" sibTransId="{C47C214D-56F4-2241-AFED-A59F04783027}"/>
    <dgm:cxn modelId="{7B97E4C5-1497-AC46-A45C-151569196CAE}" type="presParOf" srcId="{AE53DDDB-2E38-6049-A9D8-0E6CDF7D2D5F}" destId="{1A0C18B1-4E9A-5E42-AA78-71E67C6D7855}" srcOrd="0" destOrd="0" presId="urn:microsoft.com/office/officeart/2008/layout/LinedList"/>
    <dgm:cxn modelId="{726B18B8-F9FE-B045-9674-15EFC9CA3154}" type="presParOf" srcId="{AE53DDDB-2E38-6049-A9D8-0E6CDF7D2D5F}" destId="{0A499DAC-69F6-9441-9524-E91E6B663D28}" srcOrd="1" destOrd="0" presId="urn:microsoft.com/office/officeart/2008/layout/LinedList"/>
    <dgm:cxn modelId="{A29344DB-124E-CD4A-959B-AE4C786F0323}" type="presParOf" srcId="{0A499DAC-69F6-9441-9524-E91E6B663D28}" destId="{71B72CED-0C04-2049-8392-187CE2E101C7}" srcOrd="0" destOrd="0" presId="urn:microsoft.com/office/officeart/2008/layout/LinedList"/>
    <dgm:cxn modelId="{88EEEE69-A861-B84B-9FE0-C3B30E1929AB}" type="presParOf" srcId="{0A499DAC-69F6-9441-9524-E91E6B663D28}" destId="{8265D728-D46E-1142-9332-8C249AF9DBB7}" srcOrd="1" destOrd="0" presId="urn:microsoft.com/office/officeart/2008/layout/LinedList"/>
    <dgm:cxn modelId="{F78D9D65-FBA9-B848-9B3B-A5E684FF4D77}" type="presParOf" srcId="{AE53DDDB-2E38-6049-A9D8-0E6CDF7D2D5F}" destId="{329A9294-4B1C-A944-ACED-AA618A87E63A}" srcOrd="2" destOrd="0" presId="urn:microsoft.com/office/officeart/2008/layout/LinedList"/>
    <dgm:cxn modelId="{643D7566-0026-6144-94BA-DA92F2F6EA9B}" type="presParOf" srcId="{AE53DDDB-2E38-6049-A9D8-0E6CDF7D2D5F}" destId="{9F4CFC19-2D58-BC42-813A-B921A2F77516}" srcOrd="3" destOrd="0" presId="urn:microsoft.com/office/officeart/2008/layout/LinedList"/>
    <dgm:cxn modelId="{686361D0-C431-EE48-873E-4D8D0E246388}" type="presParOf" srcId="{9F4CFC19-2D58-BC42-813A-B921A2F77516}" destId="{5AA4495F-6B59-1741-B83B-807CC37F3BA5}" srcOrd="0" destOrd="0" presId="urn:microsoft.com/office/officeart/2008/layout/LinedList"/>
    <dgm:cxn modelId="{B109222A-1CCF-FD40-9840-67929739C214}" type="presParOf" srcId="{9F4CFC19-2D58-BC42-813A-B921A2F77516}" destId="{1BEBA82D-9A1F-FF48-8505-D2A6D7C40DD2}" srcOrd="1" destOrd="0" presId="urn:microsoft.com/office/officeart/2008/layout/LinedList"/>
    <dgm:cxn modelId="{FD41A91F-0D24-F24E-8B4C-AE0665B051F2}" type="presParOf" srcId="{AE53DDDB-2E38-6049-A9D8-0E6CDF7D2D5F}" destId="{2184849A-3A5D-C04B-888F-6330FB611551}" srcOrd="4" destOrd="0" presId="urn:microsoft.com/office/officeart/2008/layout/LinedList"/>
    <dgm:cxn modelId="{0239F75F-20FA-C446-A399-CBEE5FDEF10E}" type="presParOf" srcId="{AE53DDDB-2E38-6049-A9D8-0E6CDF7D2D5F}" destId="{2827CF55-06A7-0D48-BBC3-1844D13E834A}" srcOrd="5" destOrd="0" presId="urn:microsoft.com/office/officeart/2008/layout/LinedList"/>
    <dgm:cxn modelId="{D6CCBD7B-B9D4-974D-AB7F-5B94AD698EC6}" type="presParOf" srcId="{2827CF55-06A7-0D48-BBC3-1844D13E834A}" destId="{08B42754-7DC9-1444-8E92-3033EC914580}" srcOrd="0" destOrd="0" presId="urn:microsoft.com/office/officeart/2008/layout/LinedList"/>
    <dgm:cxn modelId="{942C6E57-4208-1045-836B-3364C39B84F9}" type="presParOf" srcId="{2827CF55-06A7-0D48-BBC3-1844D13E834A}" destId="{55C38ED8-0BBF-3548-9A71-7956FAFEE76F}" srcOrd="1" destOrd="0" presId="urn:microsoft.com/office/officeart/2008/layout/LinedList"/>
    <dgm:cxn modelId="{E41DEFFB-821B-1241-A05A-EB1CA366D6F5}" type="presParOf" srcId="{AE53DDDB-2E38-6049-A9D8-0E6CDF7D2D5F}" destId="{C609892C-CC87-BD41-8CF1-701BB97A9787}" srcOrd="6" destOrd="0" presId="urn:microsoft.com/office/officeart/2008/layout/LinedList"/>
    <dgm:cxn modelId="{C6B7153C-58C3-E843-89D7-E209CA8264A5}" type="presParOf" srcId="{AE53DDDB-2E38-6049-A9D8-0E6CDF7D2D5F}" destId="{C0CD1AB4-C5F6-C64B-9CF4-E8EF698A6FE6}" srcOrd="7" destOrd="0" presId="urn:microsoft.com/office/officeart/2008/layout/LinedList"/>
    <dgm:cxn modelId="{67480D3F-F726-1344-A3D1-D8985AB88118}" type="presParOf" srcId="{C0CD1AB4-C5F6-C64B-9CF4-E8EF698A6FE6}" destId="{A04F7D69-0B71-D44A-971B-A6BBE93CCC4C}" srcOrd="0" destOrd="0" presId="urn:microsoft.com/office/officeart/2008/layout/LinedList"/>
    <dgm:cxn modelId="{D91C30F2-7000-3A4E-B00F-DB2D1D89D959}" type="presParOf" srcId="{C0CD1AB4-C5F6-C64B-9CF4-E8EF698A6FE6}" destId="{109E226D-5716-6E4A-8AAB-CB0E7DBA035E}" srcOrd="1" destOrd="0" presId="urn:microsoft.com/office/officeart/2008/layout/LinedList"/>
    <dgm:cxn modelId="{6AF11D73-0C53-224D-82A1-DDBF09A8A4FF}" type="presParOf" srcId="{AE53DDDB-2E38-6049-A9D8-0E6CDF7D2D5F}" destId="{CD6443B3-4E66-714B-BD63-46DFF04B6E43}" srcOrd="8" destOrd="0" presId="urn:microsoft.com/office/officeart/2008/layout/LinedList"/>
    <dgm:cxn modelId="{C1C426D9-3DF4-C445-B24C-F0264A40F547}" type="presParOf" srcId="{AE53DDDB-2E38-6049-A9D8-0E6CDF7D2D5F}" destId="{693F5972-116E-B545-B2F8-5DE6C80F61EA}" srcOrd="9" destOrd="0" presId="urn:microsoft.com/office/officeart/2008/layout/LinedList"/>
    <dgm:cxn modelId="{0FD2C92C-B52E-1E4A-844C-2C152D8B7474}" type="presParOf" srcId="{693F5972-116E-B545-B2F8-5DE6C80F61EA}" destId="{663712E2-9FD5-934A-B6B7-5CCA12D8FF41}" srcOrd="0" destOrd="0" presId="urn:microsoft.com/office/officeart/2008/layout/LinedList"/>
    <dgm:cxn modelId="{CE877FE8-0FAE-8647-A611-19C78D605480}" type="presParOf" srcId="{693F5972-116E-B545-B2F8-5DE6C80F61EA}" destId="{408E09E5-7E28-D64C-812F-3F50F85D5B5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C18B1-4E9A-5E42-AA78-71E67C6D7855}">
      <dsp:nvSpPr>
        <dsp:cNvPr id="0" name=""/>
        <dsp:cNvSpPr/>
      </dsp:nvSpPr>
      <dsp:spPr>
        <a:xfrm>
          <a:off x="0" y="2322"/>
          <a:ext cx="4842931"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B72CED-0C04-2049-8392-187CE2E101C7}">
      <dsp:nvSpPr>
        <dsp:cNvPr id="0" name=""/>
        <dsp:cNvSpPr/>
      </dsp:nvSpPr>
      <dsp:spPr>
        <a:xfrm>
          <a:off x="0" y="2322"/>
          <a:ext cx="4842931" cy="8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GB" sz="2400" b="0" i="0" u="none" kern="1200" dirty="0">
              <a:latin typeface="Arial" panose="020B0604020202020204" pitchFamily="34" charset="0"/>
              <a:cs typeface="Arial" panose="020B0604020202020204" pitchFamily="34" charset="0"/>
            </a:rPr>
            <a:t>Eat a healthy diet.</a:t>
          </a:r>
          <a:endParaRPr lang="en-US" sz="2400" kern="1200" dirty="0">
            <a:latin typeface="Arial" panose="020B0604020202020204" pitchFamily="34" charset="0"/>
            <a:cs typeface="Arial" panose="020B0604020202020204" pitchFamily="34" charset="0"/>
          </a:endParaRPr>
        </a:p>
      </dsp:txBody>
      <dsp:txXfrm>
        <a:off x="0" y="2322"/>
        <a:ext cx="4842931" cy="894673"/>
      </dsp:txXfrm>
    </dsp:sp>
    <dsp:sp modelId="{329A9294-4B1C-A944-ACED-AA618A87E63A}">
      <dsp:nvSpPr>
        <dsp:cNvPr id="0" name=""/>
        <dsp:cNvSpPr/>
      </dsp:nvSpPr>
      <dsp:spPr>
        <a:xfrm>
          <a:off x="0" y="896995"/>
          <a:ext cx="4842931"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A4495F-6B59-1741-B83B-807CC37F3BA5}">
      <dsp:nvSpPr>
        <dsp:cNvPr id="0" name=""/>
        <dsp:cNvSpPr/>
      </dsp:nvSpPr>
      <dsp:spPr>
        <a:xfrm>
          <a:off x="0" y="896995"/>
          <a:ext cx="4842931" cy="8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kern="1200" dirty="0">
              <a:latin typeface="Arial" panose="020B0604020202020204" pitchFamily="34" charset="0"/>
              <a:cs typeface="Arial" panose="020B0604020202020204" pitchFamily="34" charset="0"/>
            </a:rPr>
            <a:t>Do gentle exercise. </a:t>
          </a:r>
        </a:p>
      </dsp:txBody>
      <dsp:txXfrm>
        <a:off x="0" y="896995"/>
        <a:ext cx="4842931" cy="894673"/>
      </dsp:txXfrm>
    </dsp:sp>
    <dsp:sp modelId="{2184849A-3A5D-C04B-888F-6330FB611551}">
      <dsp:nvSpPr>
        <dsp:cNvPr id="0" name=""/>
        <dsp:cNvSpPr/>
      </dsp:nvSpPr>
      <dsp:spPr>
        <a:xfrm>
          <a:off x="0" y="1791668"/>
          <a:ext cx="4842931"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8B42754-7DC9-1444-8E92-3033EC914580}">
      <dsp:nvSpPr>
        <dsp:cNvPr id="0" name=""/>
        <dsp:cNvSpPr/>
      </dsp:nvSpPr>
      <dsp:spPr>
        <a:xfrm>
          <a:off x="0" y="1791668"/>
          <a:ext cx="4842931" cy="8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Manage stress.</a:t>
          </a:r>
        </a:p>
      </dsp:txBody>
      <dsp:txXfrm>
        <a:off x="0" y="1791668"/>
        <a:ext cx="4842931" cy="894673"/>
      </dsp:txXfrm>
    </dsp:sp>
    <dsp:sp modelId="{C609892C-CC87-BD41-8CF1-701BB97A9787}">
      <dsp:nvSpPr>
        <dsp:cNvPr id="0" name=""/>
        <dsp:cNvSpPr/>
      </dsp:nvSpPr>
      <dsp:spPr>
        <a:xfrm>
          <a:off x="0" y="2686341"/>
          <a:ext cx="4842931"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4F7D69-0B71-D44A-971B-A6BBE93CCC4C}">
      <dsp:nvSpPr>
        <dsp:cNvPr id="0" name=""/>
        <dsp:cNvSpPr/>
      </dsp:nvSpPr>
      <dsp:spPr>
        <a:xfrm>
          <a:off x="0" y="2686341"/>
          <a:ext cx="4842931" cy="810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Quit smoking.</a:t>
          </a:r>
        </a:p>
      </dsp:txBody>
      <dsp:txXfrm>
        <a:off x="0" y="2686341"/>
        <a:ext cx="4842931" cy="810645"/>
      </dsp:txXfrm>
    </dsp:sp>
    <dsp:sp modelId="{CD6443B3-4E66-714B-BD63-46DFF04B6E43}">
      <dsp:nvSpPr>
        <dsp:cNvPr id="0" name=""/>
        <dsp:cNvSpPr/>
      </dsp:nvSpPr>
      <dsp:spPr>
        <a:xfrm>
          <a:off x="0" y="3496986"/>
          <a:ext cx="4842931"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3712E2-9FD5-934A-B6B7-5CCA12D8FF41}">
      <dsp:nvSpPr>
        <dsp:cNvPr id="0" name=""/>
        <dsp:cNvSpPr/>
      </dsp:nvSpPr>
      <dsp:spPr>
        <a:xfrm>
          <a:off x="0" y="3496986"/>
          <a:ext cx="4842931" cy="8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a:t>
          </a:r>
          <a:r>
            <a:rPr lang="en-GB" sz="2400" kern="1200" dirty="0">
              <a:latin typeface="Arial" panose="020B0604020202020204" pitchFamily="34" charset="0"/>
              <a:cs typeface="Arial" panose="020B0604020202020204" pitchFamily="34" charset="0"/>
            </a:rPr>
            <a:t>Avoid or reduce intake of alcohol.</a:t>
          </a:r>
        </a:p>
        <a:p>
          <a:pPr marL="0" lvl="0" indent="0" algn="l"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r>
            <a:rPr lang="en-GB" sz="2000" b="0" i="0" u="none" kern="1200" dirty="0">
              <a:latin typeface="Arial" panose="020B0604020202020204" pitchFamily="34" charset="0"/>
              <a:cs typeface="Arial" panose="020B0604020202020204" pitchFamily="34" charset="0"/>
            </a:rPr>
            <a:t>        (NHS Choices, 2019</a:t>
          </a:r>
          <a:r>
            <a:rPr lang="en-GB" sz="2400" b="0" i="0" u="none" kern="1200" dirty="0">
              <a:latin typeface="Arial" panose="020B0604020202020204" pitchFamily="34" charset="0"/>
              <a:cs typeface="Arial" panose="020B0604020202020204" pitchFamily="34" charset="0"/>
            </a:rPr>
            <a:t>)</a:t>
          </a:r>
          <a:endParaRPr lang="en-GB" sz="2400" kern="1200" dirty="0">
            <a:latin typeface="Arial" panose="020B0604020202020204" pitchFamily="34" charset="0"/>
            <a:cs typeface="Arial" panose="020B0604020202020204" pitchFamily="34" charset="0"/>
          </a:endParaRPr>
        </a:p>
      </dsp:txBody>
      <dsp:txXfrm>
        <a:off x="0" y="3496986"/>
        <a:ext cx="4842931" cy="89467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9B5EA-D8AE-4F4B-9F2E-4B503F071719}" type="datetimeFigureOut">
              <a:rPr lang="en-US" smtClean="0"/>
              <a:t>9/7/2022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575215-30F1-774B-BBE0-2E48BFDD7D15}" type="slidenum">
              <a:rPr lang="en-US" smtClean="0"/>
              <a:t>‹#›</a:t>
            </a:fld>
            <a:endParaRPr lang="en-US"/>
          </a:p>
        </p:txBody>
      </p:sp>
    </p:spTree>
    <p:extLst>
      <p:ext uri="{BB962C8B-B14F-4D97-AF65-F5344CB8AC3E}">
        <p14:creationId xmlns:p14="http://schemas.microsoft.com/office/powerpoint/2010/main" val="864435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575215-30F1-774B-BBE0-2E48BFDD7D15}" type="slidenum">
              <a:rPr lang="en-US" smtClean="0"/>
              <a:t>1</a:t>
            </a:fld>
            <a:endParaRPr lang="en-US"/>
          </a:p>
        </p:txBody>
      </p:sp>
    </p:spTree>
    <p:extLst>
      <p:ext uri="{BB962C8B-B14F-4D97-AF65-F5344CB8AC3E}">
        <p14:creationId xmlns:p14="http://schemas.microsoft.com/office/powerpoint/2010/main" val="2542285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purpose of this presentation is to investigate lifestyle-related diseases that have the potential to be a factor that impacts and influences the health and well-being of an individual.</a:t>
            </a:r>
          </a:p>
          <a:p>
            <a:r>
              <a:rPr lang="en-GB" sz="1200" b="0" i="0" u="none" strike="noStrike" kern="1200" dirty="0">
                <a:solidFill>
                  <a:schemeClr val="tx1"/>
                </a:solidFill>
                <a:effectLst/>
                <a:latin typeface="+mn-lt"/>
                <a:ea typeface="+mn-ea"/>
                <a:cs typeface="+mn-cs"/>
              </a:rPr>
              <a:t>(tutor2u, 2022). Cardiomyopathy, often known as "Broken Heart Syndrome," is caused by a sedentary lifestyle. A disease known as cardiomyopathy can cause the heart muscle to enlarge, get thicker, or become rigid. The information on health-related lifestyle choices is measured by the Department of Health and Social Care for various reasons, including monitoring changes in health and lifestyle choices. By tracking the incidence of various diseases and disorders in the population (NHS Digital, 2022).</a:t>
            </a:r>
          </a:p>
          <a:p>
            <a:pPr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575215-30F1-774B-BBE0-2E48BFDD7D15}" type="slidenum">
              <a:rPr lang="en-US" smtClean="0"/>
              <a:t>2</a:t>
            </a:fld>
            <a:endParaRPr lang="en-US"/>
          </a:p>
        </p:txBody>
      </p:sp>
    </p:spTree>
    <p:extLst>
      <p:ext uri="{BB962C8B-B14F-4D97-AF65-F5344CB8AC3E}">
        <p14:creationId xmlns:p14="http://schemas.microsoft.com/office/powerpoint/2010/main" val="2255063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heart comprises four chambers: the left atrium, the left ventricle, the right atrium, and the right ventricle. The atria are the heart's upper chambers, and the ventricles are the lower chambers (Harvard Health Publishing, 2020). The left atrium and left ventricle make up the left side of the heart, and the right atrium and right ventricle make up the right side of the heart (Shor </a:t>
            </a:r>
            <a:r>
              <a:rPr lang="en-US" dirty="0" err="1"/>
              <a:t>Wittstein</a:t>
            </a:r>
            <a:r>
              <a:rPr lang="en-US" dirty="0"/>
              <a:t>, 2022). The heart has four valves: the tricuspid valve, the pulmonary valve, the mitral valve, and the aortic valve. The tricuspid and pulmonary valves are on the right side of the heart, with the mitral and aortic valves on the left side (Cleveland Clinic, 2022). The seat also has four arteries: the pulmonary artery, the aorta, the left coronary artery, and the right coronary artery (BELLEZA, 2021b). The pulmonary artery with the aorta is on the left side of the heart, and the left and right coronary arteries are on the right side of the heart (</a:t>
            </a:r>
            <a:r>
              <a:rPr lang="en-US" dirty="0" err="1"/>
              <a:t>Kenhub</a:t>
            </a:r>
            <a:r>
              <a:rPr lang="en-US" dirty="0"/>
              <a:t>, n.d.).</a:t>
            </a:r>
          </a:p>
        </p:txBody>
      </p:sp>
      <p:sp>
        <p:nvSpPr>
          <p:cNvPr id="4" name="Slide Number Placeholder 3"/>
          <p:cNvSpPr>
            <a:spLocks noGrp="1"/>
          </p:cNvSpPr>
          <p:nvPr>
            <p:ph type="sldNum" sz="quarter" idx="5"/>
          </p:nvPr>
        </p:nvSpPr>
        <p:spPr/>
        <p:txBody>
          <a:bodyPr/>
          <a:lstStyle/>
          <a:p>
            <a:fld id="{0A575215-30F1-774B-BBE0-2E48BFDD7D15}" type="slidenum">
              <a:rPr lang="en-US" smtClean="0"/>
              <a:t>3</a:t>
            </a:fld>
            <a:endParaRPr lang="en-US"/>
          </a:p>
        </p:txBody>
      </p:sp>
    </p:spTree>
    <p:extLst>
      <p:ext uri="{BB962C8B-B14F-4D97-AF65-F5344CB8AC3E}">
        <p14:creationId xmlns:p14="http://schemas.microsoft.com/office/powerpoint/2010/main" val="109396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health risks of lifestyle-related disease are congestive heart failure, low blood pressure, shock, and potentially life-threatening heart rhythm abnormalities (NHS Choices, 2019). These health risks are associated with lifestyle choices that may contribute to these conditions. Moreover, these risks may be exacerbated by underlying medical conditions that Patient A may have. Patient A may risk developing congestive heart failure due to lifestyle choices or health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(Shor </a:t>
            </a:r>
            <a:r>
              <a:rPr lang="en-US" dirty="0" err="1">
                <a:latin typeface="Times New Roman" panose="02020603050405020304" pitchFamily="18" charset="0"/>
                <a:cs typeface="Times New Roman" panose="02020603050405020304" pitchFamily="18" charset="0"/>
              </a:rPr>
              <a:t>Wittstein</a:t>
            </a:r>
            <a:r>
              <a:rPr lang="en-US" dirty="0">
                <a:latin typeface="Times New Roman" panose="02020603050405020304" pitchFamily="18" charset="0"/>
                <a:cs typeface="Times New Roman" panose="02020603050405020304" pitchFamily="18" charset="0"/>
              </a:rPr>
              <a:t>,  2022). For example, if Patient A consumes large amounts of salt, this can lead to fluid retention and increased blood pressure, which can strain the heart and lead to congestive heart failure (Mayo Clinic Staff, 2022). In addition, Patient A may be at risk for low blood pressure if they do not consume enough fluids or have a medical condition that causes them to lose fluids excessively. Or if they do not follow a healthy lifestyle which can contribute to health risks associated with cardiomyopathy.</a:t>
            </a:r>
          </a:p>
        </p:txBody>
      </p:sp>
      <p:sp>
        <p:nvSpPr>
          <p:cNvPr id="4" name="Slide Number Placeholder 3"/>
          <p:cNvSpPr>
            <a:spLocks noGrp="1"/>
          </p:cNvSpPr>
          <p:nvPr>
            <p:ph type="sldNum" sz="quarter" idx="5"/>
          </p:nvPr>
        </p:nvSpPr>
        <p:spPr/>
        <p:txBody>
          <a:bodyPr/>
          <a:lstStyle/>
          <a:p>
            <a:fld id="{0A575215-30F1-774B-BBE0-2E48BFDD7D15}" type="slidenum">
              <a:rPr lang="en-US" smtClean="0"/>
              <a:t>6</a:t>
            </a:fld>
            <a:endParaRPr lang="en-US"/>
          </a:p>
        </p:txBody>
      </p:sp>
    </p:spTree>
    <p:extLst>
      <p:ext uri="{BB962C8B-B14F-4D97-AF65-F5344CB8AC3E}">
        <p14:creationId xmlns:p14="http://schemas.microsoft.com/office/powerpoint/2010/main" val="4080242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latin typeface="Arial" panose="020B0604020202020204" pitchFamily="34" charset="0"/>
                <a:cs typeface="Arial" panose="020B0604020202020204" pitchFamily="34" charset="0"/>
              </a:rPr>
              <a:t>The recommendations for improving or managing cardiomyopathy include eating a healthy diet, doing gentle exercise, managing stress, quitting smoking, and avoiding or reducing intake of alcohol (National Cancer Institute n.d.). The recommendations are based on the premise that lifestyle choices or health behaviours can impact the health risks associated with congestive heart failure, low blood pressure, shock, and potentially life-threatening heart rhythm abnormalities. As per the NHS, making these changes may help improve or manage Patient A's care (</a:t>
            </a:r>
            <a:r>
              <a:rPr lang="en-GB" sz="2400" dirty="0" err="1">
                <a:latin typeface="Arial" panose="020B0604020202020204" pitchFamily="34" charset="0"/>
                <a:cs typeface="Arial" panose="020B0604020202020204" pitchFamily="34" charset="0"/>
              </a:rPr>
              <a:t>www.cardiomyopathy.org</a:t>
            </a:r>
            <a:r>
              <a:rPr lang="en-GB" sz="2400" dirty="0">
                <a:latin typeface="Arial" panose="020B0604020202020204" pitchFamily="34" charset="0"/>
                <a:cs typeface="Arial" panose="020B0604020202020204" pitchFamily="34" charset="0"/>
              </a:rPr>
              <a:t>, n.d.). Moreover, these recommendations may also help to reduce the risk of exacerbating underlying medical conditions that might arise in the future.</a:t>
            </a: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A575215-30F1-774B-BBE0-2E48BFDD7D15}" type="slidenum">
              <a:rPr lang="en-US" smtClean="0"/>
              <a:t>7</a:t>
            </a:fld>
            <a:endParaRPr lang="en-US"/>
          </a:p>
        </p:txBody>
      </p:sp>
    </p:spTree>
    <p:extLst>
      <p:ext uri="{BB962C8B-B14F-4D97-AF65-F5344CB8AC3E}">
        <p14:creationId xmlns:p14="http://schemas.microsoft.com/office/powerpoint/2010/main" val="2734275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575215-30F1-774B-BBE0-2E48BFDD7D15}" type="slidenum">
              <a:rPr lang="en-US" smtClean="0"/>
              <a:t>8</a:t>
            </a:fld>
            <a:endParaRPr lang="en-US"/>
          </a:p>
        </p:txBody>
      </p:sp>
    </p:spTree>
    <p:extLst>
      <p:ext uri="{BB962C8B-B14F-4D97-AF65-F5344CB8AC3E}">
        <p14:creationId xmlns:p14="http://schemas.microsoft.com/office/powerpoint/2010/main" val="671356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CC85B-7E76-1547-873B-E865995020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EF4070-DF97-634C-AD69-C7BE9EC347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6E4B90B-651D-064C-A8FE-1F7B953F9371}"/>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5" name="Footer Placeholder 4">
            <a:extLst>
              <a:ext uri="{FF2B5EF4-FFF2-40B4-BE49-F238E27FC236}">
                <a16:creationId xmlns:a16="http://schemas.microsoft.com/office/drawing/2014/main" id="{DC0EEE32-55B3-414D-819D-5CD686493A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51653B-323F-574F-8F91-32B365B46C3C}"/>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3824114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6A02E-CF75-9E48-B4CC-C0BC95EB0B3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A50412-C4D7-4A4C-B77D-A07375F983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76E4D1-3CA0-4341-B60A-86789A6B519C}"/>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5" name="Footer Placeholder 4">
            <a:extLst>
              <a:ext uri="{FF2B5EF4-FFF2-40B4-BE49-F238E27FC236}">
                <a16:creationId xmlns:a16="http://schemas.microsoft.com/office/drawing/2014/main" id="{7D6EA2F7-B691-B443-A3A9-7175C037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8D8112-4137-794D-AC97-5AA80087337F}"/>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1432960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7BC6F-CA5E-194F-B18F-FE7D441546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CA802A-8BF6-794D-BA72-76162CA20F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AD2E9D4-1356-C245-BF22-1B7546C569E9}"/>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5" name="Footer Placeholder 4">
            <a:extLst>
              <a:ext uri="{FF2B5EF4-FFF2-40B4-BE49-F238E27FC236}">
                <a16:creationId xmlns:a16="http://schemas.microsoft.com/office/drawing/2014/main" id="{7138C9BA-0CDF-EC41-8EA0-8277F7AA65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262B3-E066-1D45-9BBE-E9547B92530F}"/>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3145132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DD8F1-B6BC-7841-939B-7A7A98A190D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9521A4-E5E9-5143-8261-53E3B3E770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49130C1-29FF-3845-BCB5-CA03315E3D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836D571-4167-3F41-8FAF-88255BB02785}"/>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6" name="Footer Placeholder 5">
            <a:extLst>
              <a:ext uri="{FF2B5EF4-FFF2-40B4-BE49-F238E27FC236}">
                <a16:creationId xmlns:a16="http://schemas.microsoft.com/office/drawing/2014/main" id="{DFE4D541-662F-884D-AA41-A11C530F14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A74D24-42B9-D24C-BEAF-9444EED99DE8}"/>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1086829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FAA54-0250-D349-A5D0-4F6EA8755B1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22524A-1186-4645-9F20-19EF39D0C8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1E2679-1D76-8744-87D2-E95F696ED41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DFF2481-5CEE-9747-BFD5-2FCB0DCCAD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4AEADE0-D2DE-4B45-AC57-028E2958D2A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38EA056-82E3-4944-A75C-257FCD488E79}"/>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8" name="Footer Placeholder 7">
            <a:extLst>
              <a:ext uri="{FF2B5EF4-FFF2-40B4-BE49-F238E27FC236}">
                <a16:creationId xmlns:a16="http://schemas.microsoft.com/office/drawing/2014/main" id="{65F999B2-9CDB-464E-9F8E-CC9B6EF0CD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B0F38E-A8C5-DD49-ACDC-8A27947A5932}"/>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1012803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0BA8D-C74E-254C-B11E-B6527BD43C2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D5816AC-DAF3-AD4D-B142-D915F4C3EEE5}"/>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4" name="Footer Placeholder 3">
            <a:extLst>
              <a:ext uri="{FF2B5EF4-FFF2-40B4-BE49-F238E27FC236}">
                <a16:creationId xmlns:a16="http://schemas.microsoft.com/office/drawing/2014/main" id="{218597CA-5AC6-AF4F-A07A-8C47E288AD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A7CEC6-4929-3F4D-AE32-CFB09ADFA7A5}"/>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927619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110B24-AF29-4147-99B2-CFB2F37715DA}"/>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3" name="Footer Placeholder 2">
            <a:extLst>
              <a:ext uri="{FF2B5EF4-FFF2-40B4-BE49-F238E27FC236}">
                <a16:creationId xmlns:a16="http://schemas.microsoft.com/office/drawing/2014/main" id="{A6F60531-5C57-4742-9545-947DE0408D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3C9E7C-F0BD-4548-8E0A-14C7E88D010A}"/>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1317465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4FF56-AC36-A344-BEB7-7D3DC83125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6C4B32-C2E8-7441-BEED-203C41DB61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A7F53DE-3774-074F-A0C4-5D1A7CC9A5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D88831-5D45-F241-A978-D59E5B40099A}"/>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6" name="Footer Placeholder 5">
            <a:extLst>
              <a:ext uri="{FF2B5EF4-FFF2-40B4-BE49-F238E27FC236}">
                <a16:creationId xmlns:a16="http://schemas.microsoft.com/office/drawing/2014/main" id="{18D4C240-1F03-F249-BF72-928070C506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B9980-F515-0749-855B-65FB0BD34B35}"/>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750423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970F3-9753-D64A-B130-2E15646902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F965F4C-F911-A641-ADAC-2A2A62C00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0FE9DC4-60CB-4645-B436-591EF1B326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5E8C3C-D8F5-F244-9004-C3419953EF23}"/>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6" name="Footer Placeholder 5">
            <a:extLst>
              <a:ext uri="{FF2B5EF4-FFF2-40B4-BE49-F238E27FC236}">
                <a16:creationId xmlns:a16="http://schemas.microsoft.com/office/drawing/2014/main" id="{CD53EE20-7C6C-734F-A9FB-BAD969477E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477CDA-36FA-8D46-860A-0AFD1704F84A}"/>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541766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CCC7-8CF3-4A49-84DB-9AF4DC82D46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F56CA8-BE42-9D45-8B90-46895E3460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9F28DA-9753-FE4C-9B32-4B3A8B356DD1}"/>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5" name="Footer Placeholder 4">
            <a:extLst>
              <a:ext uri="{FF2B5EF4-FFF2-40B4-BE49-F238E27FC236}">
                <a16:creationId xmlns:a16="http://schemas.microsoft.com/office/drawing/2014/main" id="{64BC96DA-E5BF-B746-B442-E8C3289079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18E209-D6B7-E341-B4E4-D00A07D44F24}"/>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343967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7443E4-22A1-8A4D-8F18-D0F9B849EDC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B9642E-291C-3542-B563-87354BB6718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B40C11-9AAC-4142-A78B-F2A8FF917572}"/>
              </a:ext>
            </a:extLst>
          </p:cNvPr>
          <p:cNvSpPr>
            <a:spLocks noGrp="1"/>
          </p:cNvSpPr>
          <p:nvPr>
            <p:ph type="dt" sz="half" idx="10"/>
          </p:nvPr>
        </p:nvSpPr>
        <p:spPr/>
        <p:txBody>
          <a:bodyPr/>
          <a:lstStyle/>
          <a:p>
            <a:fld id="{41A3FE04-0A58-44A4-801D-B636989E3630}" type="datetimeFigureOut">
              <a:rPr lang="en-GB" smtClean="0"/>
              <a:t>07/09/2022</a:t>
            </a:fld>
            <a:endParaRPr lang="en-GB"/>
          </a:p>
        </p:txBody>
      </p:sp>
      <p:sp>
        <p:nvSpPr>
          <p:cNvPr id="5" name="Footer Placeholder 4">
            <a:extLst>
              <a:ext uri="{FF2B5EF4-FFF2-40B4-BE49-F238E27FC236}">
                <a16:creationId xmlns:a16="http://schemas.microsoft.com/office/drawing/2014/main" id="{B9110B88-DD7F-C544-8849-D119CB7BC5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DA856B-C6BD-2A41-82C8-6B82A1FD37FC}"/>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336940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D5EEF-ECA8-EE48-B1A2-02BABC2CBD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A7EDB1-4227-1B48-AB10-183EE56FEC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F49902-BE27-8B48-B5FF-36BFE1F97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A3FE04-0A58-44A4-801D-B636989E3630}" type="datetimeFigureOut">
              <a:rPr lang="en-GB" smtClean="0"/>
              <a:t>07/09/2022</a:t>
            </a:fld>
            <a:endParaRPr lang="en-GB"/>
          </a:p>
        </p:txBody>
      </p:sp>
      <p:sp>
        <p:nvSpPr>
          <p:cNvPr id="5" name="Footer Placeholder 4">
            <a:extLst>
              <a:ext uri="{FF2B5EF4-FFF2-40B4-BE49-F238E27FC236}">
                <a16:creationId xmlns:a16="http://schemas.microsoft.com/office/drawing/2014/main" id="{CA9FD1A3-4D7A-B34C-B792-9F610ECFBD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B88F14-C02D-1C42-9337-C5F39B9417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A37323-23C7-44A8-BA76-36276B9FC04D}" type="slidenum">
              <a:rPr lang="en-GB" smtClean="0"/>
              <a:t>‹#›</a:t>
            </a:fld>
            <a:endParaRPr lang="en-GB"/>
          </a:p>
        </p:txBody>
      </p:sp>
    </p:spTree>
    <p:extLst>
      <p:ext uri="{BB962C8B-B14F-4D97-AF65-F5344CB8AC3E}">
        <p14:creationId xmlns:p14="http://schemas.microsoft.com/office/powerpoint/2010/main" val="332055019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athologic.gamepedia.com/Heart"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pn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goopenva.org/courseware/lesson/1805" TargetMode="Externa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806C340-755C-0744-86D1-1D8CFB917D3A}"/>
              </a:ext>
            </a:extLst>
          </p:cNvPr>
          <p:cNvPicPr>
            <a:picLocks noChangeAspect="1"/>
          </p:cNvPicPr>
          <p:nvPr/>
        </p:nvPicPr>
        <p:blipFill rotWithShape="1">
          <a:blip r:embed="rId3"/>
          <a:srcRect t="9091" r="13818"/>
          <a:stretch/>
        </p:blipFill>
        <p:spPr>
          <a:xfrm>
            <a:off x="1977059" y="304800"/>
            <a:ext cx="10303823"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18754" y="458675"/>
            <a:ext cx="5260769" cy="3403260"/>
          </a:xfrm>
        </p:spPr>
        <p:txBody>
          <a:bodyPr anchor="b">
            <a:normAutofit/>
          </a:bodyPr>
          <a:lstStyle/>
          <a:p>
            <a:pPr algn="l"/>
            <a:r>
              <a:rPr lang="en-GB" sz="2400" dirty="0">
                <a:latin typeface="Arial" panose="020B0604020202020204" pitchFamily="34" charset="0"/>
                <a:cs typeface="Arial" panose="020B0604020202020204" pitchFamily="34" charset="0"/>
              </a:rPr>
              <a:t>Module: Introduction to Physiology</a:t>
            </a:r>
            <a:br>
              <a:rPr lang="en-GB" sz="2400" dirty="0">
                <a:latin typeface="Arial" panose="020B0604020202020204" pitchFamily="34" charset="0"/>
                <a:cs typeface="Arial" panose="020B0604020202020204" pitchFamily="34" charset="0"/>
              </a:rPr>
            </a:br>
            <a:br>
              <a:rPr lang="en-GB" sz="2400" i="1"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code: BMHP5003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Assessment: Case study on lifestyle related disease</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Topic: Broken heart syndrome</a:t>
            </a:r>
            <a:endParaRPr lang="en-GB" sz="2400" i="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18754" y="4697695"/>
            <a:ext cx="5346740" cy="1949261"/>
          </a:xfrm>
        </p:spPr>
        <p:txBody>
          <a:bodyPr>
            <a:noAutofit/>
          </a:bodyPr>
          <a:lstStyle/>
          <a:p>
            <a:pPr algn="l"/>
            <a:r>
              <a:rPr lang="en-GB" dirty="0"/>
              <a:t> </a:t>
            </a:r>
          </a:p>
          <a:p>
            <a:pPr algn="l"/>
            <a:r>
              <a:rPr lang="en-GB" dirty="0">
                <a:latin typeface="Arial" panose="020B0604020202020204" pitchFamily="34" charset="0"/>
                <a:cs typeface="Arial" panose="020B0604020202020204" pitchFamily="34" charset="0"/>
              </a:rPr>
              <a:t>Student Name: Adriana Ribeiro Silva </a:t>
            </a:r>
          </a:p>
          <a:p>
            <a:pPr algn="l"/>
            <a:r>
              <a:rPr lang="en-GB" dirty="0">
                <a:latin typeface="Arial" panose="020B0604020202020204" pitchFamily="34" charset="0"/>
                <a:cs typeface="Arial" panose="020B0604020202020204" pitchFamily="34" charset="0"/>
              </a:rPr>
              <a:t>Student ID Number</a:t>
            </a:r>
            <a:r>
              <a:rPr lang="en-GB" b="1"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2008480</a:t>
            </a:r>
          </a:p>
          <a:p>
            <a:pPr algn="l"/>
            <a:r>
              <a:rPr lang="en-GB" dirty="0">
                <a:latin typeface="Arial" panose="020B0604020202020204" pitchFamily="34" charset="0"/>
                <a:cs typeface="Arial" panose="020B0604020202020204" pitchFamily="34" charset="0"/>
              </a:rPr>
              <a:t>Lecturer: Dr Laila </a:t>
            </a:r>
            <a:r>
              <a:rPr lang="en-GB" dirty="0" err="1">
                <a:latin typeface="Arial" panose="020B0604020202020204" pitchFamily="34" charset="0"/>
                <a:cs typeface="Arial" panose="020B0604020202020204" pitchFamily="34" charset="0"/>
              </a:rPr>
              <a:t>Surani</a:t>
            </a:r>
            <a:r>
              <a:rPr lang="en-GB" dirty="0">
                <a:latin typeface="Arial" panose="020B0604020202020204" pitchFamily="34" charset="0"/>
                <a:cs typeface="Arial" panose="020B0604020202020204" pitchFamily="34" charset="0"/>
              </a:rPr>
              <a:t>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036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4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2000"/>
                                  </p:stCondLst>
                                  <p:iterate type="lt">
                                    <p:tmPct val="10000"/>
                                  </p:iterate>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391EF-9687-42D9-A057-A6488BF8800B}"/>
              </a:ext>
            </a:extLst>
          </p:cNvPr>
          <p:cNvSpPr>
            <a:spLocks noGrp="1"/>
          </p:cNvSpPr>
          <p:nvPr>
            <p:ph type="title"/>
          </p:nvPr>
        </p:nvSpPr>
        <p:spPr>
          <a:xfrm>
            <a:off x="1430762" y="-114499"/>
            <a:ext cx="5251316" cy="1159037"/>
          </a:xfrm>
        </p:spPr>
        <p:txBody>
          <a:bodyPr>
            <a:normAutofit/>
          </a:bodyPr>
          <a:lstStyle/>
          <a:p>
            <a:r>
              <a:rPr lang="en-GB" sz="2400" dirty="0">
                <a:latin typeface="Arial" panose="020B0604020202020204" pitchFamily="34" charset="0"/>
                <a:cs typeface="Arial" panose="020B0604020202020204" pitchFamily="34" charset="0"/>
              </a:rPr>
              <a:t>Introduction</a:t>
            </a:r>
          </a:p>
        </p:txBody>
      </p:sp>
      <p:sp>
        <p:nvSpPr>
          <p:cNvPr id="52" name="Content Placeholder 2">
            <a:extLst>
              <a:ext uri="{FF2B5EF4-FFF2-40B4-BE49-F238E27FC236}">
                <a16:creationId xmlns:a16="http://schemas.microsoft.com/office/drawing/2014/main" id="{1791C2D0-BC1C-4AC3-905E-D960C48F7F26}"/>
              </a:ext>
            </a:extLst>
          </p:cNvPr>
          <p:cNvSpPr>
            <a:spLocks noGrp="1"/>
          </p:cNvSpPr>
          <p:nvPr>
            <p:ph idx="1"/>
          </p:nvPr>
        </p:nvSpPr>
        <p:spPr>
          <a:xfrm>
            <a:off x="26459" y="586251"/>
            <a:ext cx="5831475" cy="5806729"/>
          </a:xfrm>
        </p:spPr>
        <p:txBody>
          <a:bodyPr>
            <a:normAutofit/>
          </a:bodyPr>
          <a:lstStyle/>
          <a:p>
            <a:pPr>
              <a:buFont typeface="Courier New" panose="02070309020205020404" pitchFamily="49" charset="0"/>
              <a:buChar char="o"/>
            </a:pPr>
            <a:r>
              <a:rPr lang="en-GB" sz="2400" dirty="0">
                <a:latin typeface="Arial" panose="020B0604020202020204" pitchFamily="34" charset="0"/>
                <a:cs typeface="Arial" panose="020B0604020202020204" pitchFamily="34" charset="0"/>
              </a:rPr>
              <a:t>Aims </a:t>
            </a:r>
          </a:p>
          <a:p>
            <a:pPr>
              <a:buFont typeface="Courier New" panose="02070309020205020404" pitchFamily="49" charset="0"/>
              <a:buChar char="o"/>
            </a:pPr>
            <a:r>
              <a:rPr lang="en-GB" sz="2400" i="1" dirty="0">
                <a:latin typeface="Arial" panose="020B0604020202020204" pitchFamily="34" charset="0"/>
                <a:cs typeface="Arial" panose="020B0604020202020204" pitchFamily="34" charset="0"/>
              </a:rPr>
              <a:t>The aim is to explore the lifestyle related disease that could be a factor that </a:t>
            </a:r>
            <a:r>
              <a:rPr lang="en-GB" sz="2400" dirty="0">
                <a:latin typeface="Arial" panose="020B0604020202020204" pitchFamily="34" charset="0"/>
                <a:cs typeface="Arial" panose="020B0604020202020204" pitchFamily="34" charset="0"/>
              </a:rPr>
              <a:t> affects  and influence an individual’s health and wellbeing</a:t>
            </a:r>
            <a:r>
              <a:rPr lang="en-GB" sz="2400" b="1" dirty="0">
                <a:latin typeface="Arial" panose="020B0604020202020204" pitchFamily="34" charset="0"/>
                <a:cs typeface="Arial" panose="020B0604020202020204" pitchFamily="34" charset="0"/>
              </a:rPr>
              <a:t>. </a:t>
            </a:r>
          </a:p>
          <a:p>
            <a:pPr>
              <a:buFont typeface="Courier New" panose="02070309020205020404" pitchFamily="49" charset="0"/>
              <a:buChar char="o"/>
            </a:pPr>
            <a:r>
              <a:rPr lang="en-GB" sz="2400" dirty="0">
                <a:latin typeface="Arial" panose="020B0604020202020204" pitchFamily="34" charset="0"/>
                <a:cs typeface="Arial" panose="020B0604020202020204" pitchFamily="34" charset="0"/>
              </a:rPr>
              <a:t>(tutor2u, 2022)</a:t>
            </a: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a:buFont typeface="Courier New" panose="02070309020205020404" pitchFamily="49" charset="0"/>
              <a:buChar char="o"/>
            </a:pPr>
            <a:r>
              <a:rPr lang="en-GB" sz="2400" i="1" dirty="0">
                <a:latin typeface="Arial" panose="020B0604020202020204" pitchFamily="34" charset="0"/>
                <a:cs typeface="Arial" panose="020B0604020202020204" pitchFamily="34" charset="0"/>
              </a:rPr>
              <a:t>The lifestyle related disease is </a:t>
            </a:r>
            <a:r>
              <a:rPr lang="en-GB" sz="2400" dirty="0">
                <a:latin typeface="Arial" panose="020B0604020202020204" pitchFamily="34" charset="0"/>
                <a:cs typeface="Arial" panose="020B0604020202020204" pitchFamily="34" charset="0"/>
              </a:rPr>
              <a:t>cardiomyopathy also known as  "Broken Heart Syndrome”. </a:t>
            </a:r>
            <a:r>
              <a:rPr lang="en-GB" sz="2400" dirty="0"/>
              <a:t>Cardiomyopathy is a disease which causes the heart muscle to become bigger, thicker or stiff. </a:t>
            </a:r>
          </a:p>
          <a:p>
            <a:pPr marL="0" indent="0">
              <a:buNone/>
            </a:pPr>
            <a:r>
              <a:rPr lang="en-GB" sz="2400" dirty="0"/>
              <a:t>                  (Health, 2022)</a:t>
            </a:r>
            <a:endParaRPr lang="en-GB" sz="2400" i="1" dirty="0"/>
          </a:p>
        </p:txBody>
      </p:sp>
      <p:pic>
        <p:nvPicPr>
          <p:cNvPr id="5" name="Picture 4" descr="A close-up of a human body&#10;&#10;Description automatically generated with low confidence">
            <a:extLst>
              <a:ext uri="{FF2B5EF4-FFF2-40B4-BE49-F238E27FC236}">
                <a16:creationId xmlns:a16="http://schemas.microsoft.com/office/drawing/2014/main" id="{BCB5F8CD-F032-5F44-B3BE-09D87C30F2E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209" r="6844"/>
          <a:stretch/>
        </p:blipFill>
        <p:spPr>
          <a:xfrm>
            <a:off x="5735781" y="586251"/>
            <a:ext cx="2527239" cy="6279265"/>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1"/>
          </a:solidFill>
          <a:ln>
            <a:noFill/>
          </a:ln>
        </p:spPr>
      </p:pic>
      <p:sp>
        <p:nvSpPr>
          <p:cNvPr id="3" name="TextBox 2">
            <a:extLst>
              <a:ext uri="{FF2B5EF4-FFF2-40B4-BE49-F238E27FC236}">
                <a16:creationId xmlns:a16="http://schemas.microsoft.com/office/drawing/2014/main" id="{B90C4EA2-5504-0A41-B18B-472C869CB420}"/>
              </a:ext>
            </a:extLst>
          </p:cNvPr>
          <p:cNvSpPr txBox="1"/>
          <p:nvPr/>
        </p:nvSpPr>
        <p:spPr>
          <a:xfrm>
            <a:off x="7876046" y="1771507"/>
            <a:ext cx="4315954" cy="4893647"/>
          </a:xfrm>
          <a:prstGeom prst="rect">
            <a:avLst/>
          </a:prstGeom>
          <a:noFill/>
        </p:spPr>
        <p:txBody>
          <a:bodyPr wrap="square" rtlCol="0">
            <a:spAutoFit/>
          </a:bodyPr>
          <a:lstStyle/>
          <a:p>
            <a:pPr>
              <a:buFont typeface="Courier New" panose="02070309020205020404" pitchFamily="49" charset="0"/>
              <a:buChar char="o"/>
            </a:pPr>
            <a:r>
              <a:rPr lang="en-GB" sz="2400" dirty="0">
                <a:latin typeface="Arial" panose="020B0604020202020204" pitchFamily="34" charset="0"/>
                <a:cs typeface="Arial" panose="020B0604020202020204" pitchFamily="34" charset="0"/>
              </a:rPr>
              <a:t>The Department of Health &amp; Social Care measure lifestyle- related health information for a range of different purposes, including:</a:t>
            </a:r>
          </a:p>
          <a:p>
            <a:endParaRPr lang="en-GB" sz="2400" dirty="0">
              <a:latin typeface="Arial" panose="020B0604020202020204" pitchFamily="34" charset="0"/>
              <a:cs typeface="Arial" panose="020B0604020202020204" pitchFamily="34" charset="0"/>
            </a:endParaRPr>
          </a:p>
          <a:p>
            <a:pPr>
              <a:buFont typeface="Courier New" panose="02070309020205020404" pitchFamily="49" charset="0"/>
              <a:buChar char="o"/>
            </a:pPr>
            <a:r>
              <a:rPr lang="en-GB" sz="2400" dirty="0">
                <a:latin typeface="Arial" panose="020B0604020202020204" pitchFamily="34" charset="0"/>
                <a:cs typeface="Arial" panose="020B0604020202020204" pitchFamily="34" charset="0"/>
              </a:rPr>
              <a:t>Monitoring changes in health and lifestyles.</a:t>
            </a:r>
          </a:p>
          <a:p>
            <a:endParaRPr lang="en-GB" sz="2400" dirty="0">
              <a:latin typeface="Arial" panose="020B0604020202020204" pitchFamily="34" charset="0"/>
              <a:cs typeface="Arial" panose="020B0604020202020204" pitchFamily="34" charset="0"/>
            </a:endParaRPr>
          </a:p>
          <a:p>
            <a:pPr>
              <a:buFont typeface="Courier New" panose="02070309020205020404" pitchFamily="49" charset="0"/>
              <a:buChar char="o"/>
            </a:pPr>
            <a:r>
              <a:rPr lang="en-GB" sz="2400" dirty="0">
                <a:latin typeface="Arial" panose="020B0604020202020204" pitchFamily="34" charset="0"/>
                <a:cs typeface="Arial" panose="020B0604020202020204" pitchFamily="34" charset="0"/>
              </a:rPr>
              <a:t>Monitoring the prevalence of specific health conditions.</a:t>
            </a:r>
          </a:p>
          <a:p>
            <a:pPr>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(NHS Digital, 2022)</a:t>
            </a:r>
          </a:p>
        </p:txBody>
      </p:sp>
    </p:spTree>
    <p:extLst>
      <p:ext uri="{BB962C8B-B14F-4D97-AF65-F5344CB8AC3E}">
        <p14:creationId xmlns:p14="http://schemas.microsoft.com/office/powerpoint/2010/main" val="16671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D309B-A9DE-0149-8D4A-B9637149A60D}"/>
              </a:ext>
            </a:extLst>
          </p:cNvPr>
          <p:cNvSpPr>
            <a:spLocks noGrp="1"/>
          </p:cNvSpPr>
          <p:nvPr>
            <p:ph type="title"/>
          </p:nvPr>
        </p:nvSpPr>
        <p:spPr>
          <a:xfrm>
            <a:off x="1958130" y="-659219"/>
            <a:ext cx="10515600" cy="1873145"/>
          </a:xfrm>
        </p:spPr>
        <p:txBody>
          <a:bodyPr>
            <a:normAutofit/>
          </a:bodyPr>
          <a:lstStyle/>
          <a:p>
            <a:r>
              <a:rPr lang="en-US" sz="2400" dirty="0">
                <a:latin typeface="Arial" panose="020B0604020202020204" pitchFamily="34" charset="0"/>
                <a:cs typeface="Arial" panose="020B0604020202020204" pitchFamily="34" charset="0"/>
              </a:rPr>
              <a:t>Anatomy and physiology of the cardiovascular system </a:t>
            </a:r>
          </a:p>
        </p:txBody>
      </p:sp>
      <p:sp>
        <p:nvSpPr>
          <p:cNvPr id="3" name="Content Placeholder 2">
            <a:extLst>
              <a:ext uri="{FF2B5EF4-FFF2-40B4-BE49-F238E27FC236}">
                <a16:creationId xmlns:a16="http://schemas.microsoft.com/office/drawing/2014/main" id="{5E36869B-A96F-F44E-AA85-7AD839D3D207}"/>
              </a:ext>
            </a:extLst>
          </p:cNvPr>
          <p:cNvSpPr>
            <a:spLocks noGrp="1"/>
          </p:cNvSpPr>
          <p:nvPr>
            <p:ph idx="1"/>
          </p:nvPr>
        </p:nvSpPr>
        <p:spPr>
          <a:xfrm>
            <a:off x="69144" y="751562"/>
            <a:ext cx="12053711" cy="6106437"/>
          </a:xfrm>
        </p:spPr>
        <p:txBody>
          <a:bodyPr/>
          <a:lstStyle/>
          <a:p>
            <a:pPr marL="0" indent="0">
              <a:buNone/>
            </a:pPr>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dirty="0">
              <a:latin typeface="Arial" panose="020B0604020202020204" pitchFamily="34" charset="0"/>
              <a:cs typeface="Arial" panose="020B0604020202020204" pitchFamily="34" charset="0"/>
            </a:endParaRPr>
          </a:p>
          <a:p>
            <a:pPr marL="0" indent="0">
              <a:buNone/>
            </a:pPr>
            <a:endParaRPr lang="en-US" dirty="0"/>
          </a:p>
        </p:txBody>
      </p:sp>
      <p:sp>
        <p:nvSpPr>
          <p:cNvPr id="9" name="Rectangle 8">
            <a:extLst>
              <a:ext uri="{FF2B5EF4-FFF2-40B4-BE49-F238E27FC236}">
                <a16:creationId xmlns:a16="http://schemas.microsoft.com/office/drawing/2014/main" id="{CE9CF294-7C8D-C74E-B444-CBC66A2F6208}"/>
              </a:ext>
            </a:extLst>
          </p:cNvPr>
          <p:cNvSpPr/>
          <p:nvPr/>
        </p:nvSpPr>
        <p:spPr>
          <a:xfrm>
            <a:off x="6096000" y="520995"/>
            <a:ext cx="6095999" cy="63370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The heart beats or contracts, the blood makes continuous round trips- into and out of the heart, through the rest of the body, and then back to the heart- only to be sent out again (</a:t>
            </a:r>
            <a:r>
              <a:rPr lang="en-GB" sz="2400" dirty="0">
                <a:effectLst/>
                <a:latin typeface="Arial" panose="020B0604020202020204" pitchFamily="34" charset="0"/>
                <a:ea typeface="Calibri" panose="020F0502020204030204" pitchFamily="34" charset="0"/>
                <a:cs typeface="Arial" panose="020B0604020202020204" pitchFamily="34" charset="0"/>
              </a:rPr>
              <a:t>Harvard Health Publishing , 2020</a:t>
            </a:r>
            <a:r>
              <a:rPr lang="en-GB" sz="2400" dirty="0">
                <a:latin typeface="Arial" panose="020B0604020202020204" pitchFamily="34" charset="0"/>
                <a:cs typeface="Arial" panose="020B0604020202020204" pitchFamily="34" charset="0"/>
              </a:rPr>
              <a:t>).</a:t>
            </a: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i="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GB" sz="2400" i="1" dirty="0">
                <a:latin typeface="Arial" panose="020B0604020202020204" pitchFamily="34" charset="0"/>
                <a:cs typeface="Arial" panose="020B0604020202020204" pitchFamily="34" charset="0"/>
              </a:rPr>
              <a:t>The green arrows show blood flow through the heart</a:t>
            </a:r>
            <a:r>
              <a:rPr lang="en-GB" sz="2400" dirty="0"/>
              <a:t>  (BELLEZA, 2021)</a:t>
            </a:r>
            <a:endParaRPr lang="en-GB" sz="2400" i="1" dirty="0">
              <a:latin typeface="Arial" panose="020B0604020202020204" pitchFamily="34" charset="0"/>
              <a:cs typeface="Arial" panose="020B0604020202020204" pitchFamily="34" charset="0"/>
            </a:endParaRPr>
          </a:p>
          <a:p>
            <a:r>
              <a:rPr lang="en-GB" sz="2400" dirty="0"/>
              <a:t> </a:t>
            </a:r>
          </a:p>
        </p:txBody>
      </p:sp>
      <p:sp>
        <p:nvSpPr>
          <p:cNvPr id="11" name="Rectangle 10">
            <a:extLst>
              <a:ext uri="{FF2B5EF4-FFF2-40B4-BE49-F238E27FC236}">
                <a16:creationId xmlns:a16="http://schemas.microsoft.com/office/drawing/2014/main" id="{229C6753-679E-C54E-B0EA-87B26B430ADC}"/>
              </a:ext>
            </a:extLst>
          </p:cNvPr>
          <p:cNvSpPr/>
          <p:nvPr/>
        </p:nvSpPr>
        <p:spPr>
          <a:xfrm>
            <a:off x="205529" y="1329208"/>
            <a:ext cx="5890470" cy="5413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2400" dirty="0">
              <a:latin typeface="Arial" panose="020B0604020202020204" pitchFamily="34" charset="0"/>
              <a:cs typeface="Arial" panose="020B0604020202020204" pitchFamily="34" charset="0"/>
            </a:endParaRPr>
          </a:p>
          <a:p>
            <a:pPr algn="ctr"/>
            <a:endParaRPr lang="en-US" sz="2400" dirty="0">
              <a:latin typeface="Arial" panose="020B0604020202020204" pitchFamily="34" charset="0"/>
              <a:cs typeface="Arial" panose="020B0604020202020204" pitchFamily="34" charset="0"/>
            </a:endParaRPr>
          </a:p>
          <a:p>
            <a:pPr algn="ctr"/>
            <a:endParaRPr lang="en-US"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   </a:t>
            </a:r>
          </a:p>
          <a:p>
            <a:pPr algn="ctr"/>
            <a:r>
              <a:rPr lang="en-US"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The heart is made up of four  chambers:                                </a:t>
            </a:r>
          </a:p>
          <a:p>
            <a:r>
              <a:rPr lang="en-GB" sz="2400" b="1" dirty="0">
                <a:latin typeface="Arial" panose="020B0604020202020204" pitchFamily="34" charset="0"/>
                <a:cs typeface="Arial" panose="020B0604020202020204" pitchFamily="34" charset="0"/>
              </a:rPr>
              <a:t>                                                                                                                         </a:t>
            </a:r>
          </a:p>
          <a:p>
            <a:pPr marL="285750" indent="-285750">
              <a:buFont typeface="Courier New" panose="02070309020205020404" pitchFamily="49" charset="0"/>
              <a:buChar char="o"/>
            </a:pPr>
            <a:r>
              <a:rPr lang="en-GB" sz="2400" dirty="0">
                <a:latin typeface="Arial" panose="020B0604020202020204" pitchFamily="34" charset="0"/>
                <a:cs typeface="Arial" panose="020B0604020202020204" pitchFamily="34" charset="0"/>
              </a:rPr>
              <a:t>Two upper chambers known as</a:t>
            </a:r>
          </a:p>
          <a:p>
            <a:pPr marL="285750" indent="-285750">
              <a:buFont typeface="Courier New" panose="02070309020205020404" pitchFamily="49" charset="0"/>
              <a:buChar char="o"/>
            </a:pPr>
            <a:r>
              <a:rPr lang="en-GB" sz="2400" dirty="0">
                <a:latin typeface="Arial" panose="020B0604020202020204" pitchFamily="34" charset="0"/>
                <a:cs typeface="Arial" panose="020B0604020202020204" pitchFamily="34" charset="0"/>
              </a:rPr>
              <a:t>The left atrium.</a:t>
            </a:r>
          </a:p>
          <a:p>
            <a:pPr marL="285750" indent="-285750">
              <a:buFont typeface="Courier New" panose="02070309020205020404" pitchFamily="49" charset="0"/>
              <a:buChar char="o"/>
            </a:pPr>
            <a:r>
              <a:rPr lang="en-GB" sz="2400" dirty="0">
                <a:latin typeface="Arial" panose="020B0604020202020204" pitchFamily="34" charset="0"/>
                <a:cs typeface="Arial" panose="020B0604020202020204" pitchFamily="34" charset="0"/>
              </a:rPr>
              <a:t>The right atrium.</a:t>
            </a:r>
          </a:p>
          <a:p>
            <a:r>
              <a:rPr lang="en-GB" sz="2400" dirty="0">
                <a:latin typeface="Arial" panose="020B060402020202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Kenhub</a:t>
            </a:r>
            <a:r>
              <a:rPr lang="en-GB" sz="2400" dirty="0">
                <a:effectLst/>
                <a:latin typeface="Arial" panose="020B0604020202020204" pitchFamily="34" charset="0"/>
                <a:ea typeface="Calibri" panose="020F0502020204030204" pitchFamily="34" charset="0"/>
                <a:cs typeface="Arial" panose="020B0604020202020204" pitchFamily="34" charset="0"/>
              </a:rPr>
              <a:t> n.d.</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Two lower chambers:</a:t>
            </a: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The left ventricle.</a:t>
            </a: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The right ventricle.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The heart is made of two major arteries:</a:t>
            </a: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Left main coronary artery. (LMCA)</a:t>
            </a:r>
          </a:p>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Right coronary artery (RCA)                    (BELLEZA, 2021)</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285750" indent="-285750" algn="ctr">
              <a:buFont typeface="Courier New" panose="02070309020205020404" pitchFamily="49" charset="0"/>
              <a:buChar char="o"/>
            </a:pPr>
            <a:endParaRPr lang="en-US" sz="2400" dirty="0">
              <a:latin typeface="Arial" panose="020B0604020202020204" pitchFamily="34" charset="0"/>
              <a:cs typeface="Arial" panose="020B0604020202020204" pitchFamily="34" charset="0"/>
            </a:endParaRPr>
          </a:p>
          <a:p>
            <a:pPr algn="ctr"/>
            <a:endParaRPr lang="en-US" sz="24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0CA9EBB3-D618-B341-957C-E7A28D60D8D2}"/>
              </a:ext>
            </a:extLst>
          </p:cNvPr>
          <p:cNvPicPr>
            <a:picLocks noChangeAspect="1"/>
          </p:cNvPicPr>
          <p:nvPr/>
        </p:nvPicPr>
        <p:blipFill>
          <a:blip r:embed="rId3"/>
          <a:stretch>
            <a:fillRect/>
          </a:stretch>
        </p:blipFill>
        <p:spPr>
          <a:xfrm>
            <a:off x="3430806" y="2062716"/>
            <a:ext cx="2498650" cy="2936402"/>
          </a:xfrm>
          <a:prstGeom prst="rect">
            <a:avLst/>
          </a:prstGeom>
        </p:spPr>
      </p:pic>
      <p:pic>
        <p:nvPicPr>
          <p:cNvPr id="14" name="Picture 13">
            <a:extLst>
              <a:ext uri="{FF2B5EF4-FFF2-40B4-BE49-F238E27FC236}">
                <a16:creationId xmlns:a16="http://schemas.microsoft.com/office/drawing/2014/main" id="{C2FF5282-97E5-E94E-8C3B-AD4712B21F96}"/>
              </a:ext>
            </a:extLst>
          </p:cNvPr>
          <p:cNvPicPr>
            <a:picLocks noChangeAspect="1"/>
          </p:cNvPicPr>
          <p:nvPr/>
        </p:nvPicPr>
        <p:blipFill>
          <a:blip r:embed="rId4"/>
          <a:stretch>
            <a:fillRect/>
          </a:stretch>
        </p:blipFill>
        <p:spPr>
          <a:xfrm>
            <a:off x="6299791" y="2866679"/>
            <a:ext cx="5794744" cy="2546383"/>
          </a:xfrm>
          <a:prstGeom prst="rect">
            <a:avLst/>
          </a:prstGeom>
        </p:spPr>
      </p:pic>
    </p:spTree>
    <p:extLst>
      <p:ext uri="{BB962C8B-B14F-4D97-AF65-F5344CB8AC3E}">
        <p14:creationId xmlns:p14="http://schemas.microsoft.com/office/powerpoint/2010/main" val="1525231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3A173-AC7C-4B73-83BC-EAC551CC3371}"/>
              </a:ext>
            </a:extLst>
          </p:cNvPr>
          <p:cNvSpPr>
            <a:spLocks noGrp="1"/>
          </p:cNvSpPr>
          <p:nvPr>
            <p:ph type="title"/>
          </p:nvPr>
        </p:nvSpPr>
        <p:spPr>
          <a:xfrm>
            <a:off x="1136911" y="-304800"/>
            <a:ext cx="10515600" cy="1325563"/>
          </a:xfrm>
        </p:spPr>
        <p:txBody>
          <a:bodyPr>
            <a:normAutofit/>
          </a:bodyPr>
          <a:lstStyle/>
          <a:p>
            <a:r>
              <a:rPr lang="en-GB" sz="2400" dirty="0">
                <a:latin typeface="Arial" panose="020B0604020202020204" pitchFamily="34" charset="0"/>
                <a:cs typeface="Arial" panose="020B0604020202020204" pitchFamily="34" charset="0"/>
              </a:rPr>
              <a:t>                         Lifestyle questionnaire of patient A</a:t>
            </a:r>
          </a:p>
        </p:txBody>
      </p:sp>
      <p:sp>
        <p:nvSpPr>
          <p:cNvPr id="3" name="Content Placeholder 2">
            <a:extLst>
              <a:ext uri="{FF2B5EF4-FFF2-40B4-BE49-F238E27FC236}">
                <a16:creationId xmlns:a16="http://schemas.microsoft.com/office/drawing/2014/main" id="{2F36E5B4-3FB7-4958-B363-89E1E7F6F299}"/>
              </a:ext>
            </a:extLst>
          </p:cNvPr>
          <p:cNvSpPr>
            <a:spLocks noGrp="1"/>
          </p:cNvSpPr>
          <p:nvPr>
            <p:ph idx="1"/>
          </p:nvPr>
        </p:nvSpPr>
        <p:spPr>
          <a:xfrm>
            <a:off x="-1" y="1541720"/>
            <a:ext cx="12290961" cy="5316279"/>
          </a:xfrm>
        </p:spPr>
        <p:txBody>
          <a:bodyPr>
            <a:normAutofit/>
          </a:bodyPr>
          <a:lstStyle/>
          <a:p>
            <a:endParaRPr lang="en-GB" i="1" dirty="0"/>
          </a:p>
          <a:p>
            <a:endParaRPr lang="en-GB" i="1" dirty="0"/>
          </a:p>
          <a:p>
            <a:endParaRPr lang="en-GB" i="1" dirty="0"/>
          </a:p>
          <a:p>
            <a:endParaRPr lang="en-GB" i="1" dirty="0"/>
          </a:p>
        </p:txBody>
      </p:sp>
      <p:graphicFrame>
        <p:nvGraphicFramePr>
          <p:cNvPr id="7" name="Table 7">
            <a:extLst>
              <a:ext uri="{FF2B5EF4-FFF2-40B4-BE49-F238E27FC236}">
                <a16:creationId xmlns:a16="http://schemas.microsoft.com/office/drawing/2014/main" id="{EC7695C9-76ED-0249-9021-D65EC6C52670}"/>
              </a:ext>
            </a:extLst>
          </p:cNvPr>
          <p:cNvGraphicFramePr>
            <a:graphicFrameLocks noGrp="1"/>
          </p:cNvGraphicFramePr>
          <p:nvPr>
            <p:extLst>
              <p:ext uri="{D42A27DB-BD31-4B8C-83A1-F6EECF244321}">
                <p14:modId xmlns:p14="http://schemas.microsoft.com/office/powerpoint/2010/main" val="2889713204"/>
              </p:ext>
            </p:extLst>
          </p:nvPr>
        </p:nvGraphicFramePr>
        <p:xfrm>
          <a:off x="943417" y="915558"/>
          <a:ext cx="9765676" cy="5843204"/>
        </p:xfrm>
        <a:graphic>
          <a:graphicData uri="http://schemas.openxmlformats.org/drawingml/2006/table">
            <a:tbl>
              <a:tblPr firstRow="1" bandRow="1">
                <a:tableStyleId>{EB9631B5-78F2-41C9-869B-9F39066F8104}</a:tableStyleId>
              </a:tblPr>
              <a:tblGrid>
                <a:gridCol w="9765676">
                  <a:extLst>
                    <a:ext uri="{9D8B030D-6E8A-4147-A177-3AD203B41FA5}">
                      <a16:colId xmlns:a16="http://schemas.microsoft.com/office/drawing/2014/main" val="2207132083"/>
                    </a:ext>
                  </a:extLst>
                </a:gridCol>
              </a:tblGrid>
              <a:tr h="0">
                <a:tc>
                  <a:txBody>
                    <a:bodyPr/>
                    <a:lstStyle/>
                    <a:p>
                      <a:endParaRPr lang="en-US"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35296260"/>
                  </a:ext>
                </a:extLst>
              </a:tr>
              <a:tr h="878508">
                <a:tc>
                  <a:txBody>
                    <a:bodyPr/>
                    <a:lstStyle/>
                    <a:p>
                      <a:pPr marL="342900" indent="-342900">
                        <a:buFont typeface="Courier New" panose="02070309020205020404" pitchFamily="49" charset="0"/>
                        <a:buChar char="o"/>
                      </a:pPr>
                      <a:r>
                        <a:rPr lang="en-US" sz="2400" dirty="0">
                          <a:latin typeface="Arial" panose="020B0604020202020204" pitchFamily="34" charset="0"/>
                          <a:cs typeface="Arial" panose="020B0604020202020204" pitchFamily="34" charset="0"/>
                        </a:rPr>
                        <a:t>Alcohol intake information </a:t>
                      </a:r>
                    </a:p>
                  </a:txBody>
                  <a:tcPr/>
                </a:tc>
                <a:extLst>
                  <a:ext uri="{0D108BD9-81ED-4DB2-BD59-A6C34878D82A}">
                    <a16:rowId xmlns:a16="http://schemas.microsoft.com/office/drawing/2014/main" val="2895307378"/>
                  </a:ext>
                </a:extLst>
              </a:tr>
              <a:tr h="956930">
                <a:tc>
                  <a:txBody>
                    <a:bodyPr/>
                    <a:lstStyle/>
                    <a:p>
                      <a:pPr marL="342900" indent="-342900">
                        <a:buFont typeface="Courier New" panose="02070309020205020404" pitchFamily="49" charset="0"/>
                        <a:buChar char="o"/>
                      </a:pPr>
                      <a:endParaRPr lang="en-US" sz="24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US" sz="2400" dirty="0">
                          <a:latin typeface="Arial" panose="020B0604020202020204" pitchFamily="34" charset="0"/>
                          <a:cs typeface="Arial" panose="020B0604020202020204" pitchFamily="34" charset="0"/>
                        </a:rPr>
                        <a:t>Family history ( Inherited or health condition )</a:t>
                      </a:r>
                    </a:p>
                  </a:txBody>
                  <a:tcPr/>
                </a:tc>
                <a:extLst>
                  <a:ext uri="{0D108BD9-81ED-4DB2-BD59-A6C34878D82A}">
                    <a16:rowId xmlns:a16="http://schemas.microsoft.com/office/drawing/2014/main" val="4228530165"/>
                  </a:ext>
                </a:extLst>
              </a:tr>
              <a:tr h="914400">
                <a:tc>
                  <a:txBody>
                    <a:bodyPr/>
                    <a:lstStyle/>
                    <a:p>
                      <a:pPr marL="342900" indent="-342900">
                        <a:buFont typeface="Courier New" panose="02070309020205020404" pitchFamily="49" charset="0"/>
                        <a:buChar char="o"/>
                      </a:pPr>
                      <a:endParaRPr lang="en-US" sz="20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US" sz="2400" dirty="0">
                          <a:latin typeface="Arial" panose="020B0604020202020204" pitchFamily="34" charset="0"/>
                          <a:cs typeface="Arial" panose="020B0604020202020204" pitchFamily="34" charset="0"/>
                        </a:rPr>
                        <a:t>Medical history </a:t>
                      </a:r>
                    </a:p>
                  </a:txBody>
                  <a:tcPr/>
                </a:tc>
                <a:extLst>
                  <a:ext uri="{0D108BD9-81ED-4DB2-BD59-A6C34878D82A}">
                    <a16:rowId xmlns:a16="http://schemas.microsoft.com/office/drawing/2014/main" val="1945906302"/>
                  </a:ext>
                </a:extLst>
              </a:tr>
              <a:tr h="967563">
                <a:tc>
                  <a:txBody>
                    <a:bodyPr/>
                    <a:lstStyle/>
                    <a:p>
                      <a:pPr marL="342900" indent="-342900">
                        <a:buFont typeface="Courier New" panose="02070309020205020404" pitchFamily="49" charset="0"/>
                        <a:buChar char="o"/>
                      </a:pPr>
                      <a:endParaRPr lang="en-US" sz="20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US" sz="2400" dirty="0">
                          <a:latin typeface="Arial" panose="020B0604020202020204" pitchFamily="34" charset="0"/>
                          <a:cs typeface="Arial" panose="020B0604020202020204" pitchFamily="34" charset="0"/>
                        </a:rPr>
                        <a:t>Ethnicity  background  </a:t>
                      </a:r>
                    </a:p>
                  </a:txBody>
                  <a:tcPr/>
                </a:tc>
                <a:extLst>
                  <a:ext uri="{0D108BD9-81ED-4DB2-BD59-A6C34878D82A}">
                    <a16:rowId xmlns:a16="http://schemas.microsoft.com/office/drawing/2014/main" val="3544597495"/>
                  </a:ext>
                </a:extLst>
              </a:tr>
              <a:tr h="967563">
                <a:tc>
                  <a:txBody>
                    <a:bodyPr/>
                    <a:lstStyle/>
                    <a:p>
                      <a:pPr marL="342900" indent="-342900">
                        <a:buFont typeface="Courier New" panose="02070309020205020404" pitchFamily="49" charset="0"/>
                        <a:buChar char="o"/>
                      </a:pPr>
                      <a:endParaRPr lang="en-US" sz="20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US" sz="2400" dirty="0">
                          <a:latin typeface="Arial" panose="020B0604020202020204" pitchFamily="34" charset="0"/>
                          <a:cs typeface="Arial" panose="020B0604020202020204" pitchFamily="34" charset="0"/>
                        </a:rPr>
                        <a:t>Age Group </a:t>
                      </a:r>
                    </a:p>
                  </a:txBody>
                  <a:tcPr/>
                </a:tc>
                <a:extLst>
                  <a:ext uri="{0D108BD9-81ED-4DB2-BD59-A6C34878D82A}">
                    <a16:rowId xmlns:a16="http://schemas.microsoft.com/office/drawing/2014/main" val="4131229373"/>
                  </a:ext>
                </a:extLst>
              </a:tr>
              <a:tr h="735950">
                <a:tc>
                  <a:txBody>
                    <a:bodyPr/>
                    <a:lstStyle/>
                    <a:p>
                      <a:pPr marL="342900" indent="-342900">
                        <a:buFont typeface="Courier New" panose="02070309020205020404" pitchFamily="49" charset="0"/>
                        <a:buChar char="o"/>
                      </a:pPr>
                      <a:endParaRPr lang="en-US" sz="20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r>
                        <a:rPr lang="en-US" sz="2400" dirty="0">
                          <a:latin typeface="Arial" panose="020B0604020202020204" pitchFamily="34" charset="0"/>
                          <a:cs typeface="Arial" panose="020B0604020202020204" pitchFamily="34" charset="0"/>
                        </a:rPr>
                        <a:t>Gender</a:t>
                      </a:r>
                    </a:p>
                  </a:txBody>
                  <a:tcPr/>
                </a:tc>
                <a:extLst>
                  <a:ext uri="{0D108BD9-81ED-4DB2-BD59-A6C34878D82A}">
                    <a16:rowId xmlns:a16="http://schemas.microsoft.com/office/drawing/2014/main" val="572740762"/>
                  </a:ext>
                </a:extLst>
              </a:tr>
            </a:tbl>
          </a:graphicData>
        </a:graphic>
      </p:graphicFrame>
    </p:spTree>
    <p:extLst>
      <p:ext uri="{BB962C8B-B14F-4D97-AF65-F5344CB8AC3E}">
        <p14:creationId xmlns:p14="http://schemas.microsoft.com/office/powerpoint/2010/main" val="151997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1958D-0535-B14C-93A1-33F3CE6A080C}"/>
              </a:ext>
            </a:extLst>
          </p:cNvPr>
          <p:cNvSpPr>
            <a:spLocks noGrp="1"/>
          </p:cNvSpPr>
          <p:nvPr>
            <p:ph type="title"/>
          </p:nvPr>
        </p:nvSpPr>
        <p:spPr>
          <a:xfrm>
            <a:off x="2426677" y="-10012"/>
            <a:ext cx="11095892" cy="959581"/>
          </a:xfrm>
        </p:spPr>
        <p:txBody>
          <a:bodyPr>
            <a:normAutofit/>
          </a:bodyPr>
          <a:lstStyle/>
          <a:p>
            <a:r>
              <a:rPr lang="en-US" sz="2400" dirty="0">
                <a:latin typeface="Arial" panose="020B0604020202020204" pitchFamily="34" charset="0"/>
                <a:cs typeface="Arial" panose="020B0604020202020204" pitchFamily="34" charset="0"/>
              </a:rPr>
              <a:t>Lifestyle health- related information of patient A</a:t>
            </a:r>
          </a:p>
        </p:txBody>
      </p:sp>
      <p:sp>
        <p:nvSpPr>
          <p:cNvPr id="3" name="Content Placeholder 2">
            <a:extLst>
              <a:ext uri="{FF2B5EF4-FFF2-40B4-BE49-F238E27FC236}">
                <a16:creationId xmlns:a16="http://schemas.microsoft.com/office/drawing/2014/main" id="{B71B56C3-262F-354B-9C77-03D1A59EC7E2}"/>
              </a:ext>
            </a:extLst>
          </p:cNvPr>
          <p:cNvSpPr>
            <a:spLocks noGrp="1"/>
          </p:cNvSpPr>
          <p:nvPr>
            <p:ph idx="1"/>
          </p:nvPr>
        </p:nvSpPr>
        <p:spPr>
          <a:xfrm>
            <a:off x="555754" y="949569"/>
            <a:ext cx="10515600" cy="5908431"/>
          </a:xfrm>
        </p:spPr>
        <p:txBody>
          <a:bodyPr>
            <a:normAutofit fontScale="92500" lnSpcReduction="10000"/>
          </a:bodyPr>
          <a:lstStyle/>
          <a:p>
            <a:pPr algn="ctr">
              <a:buFont typeface="Courier New" panose="02070309020205020404" pitchFamily="49" charset="0"/>
              <a:buChar char="o"/>
            </a:pPr>
            <a:r>
              <a:rPr lang="en-US" sz="2600" dirty="0">
                <a:latin typeface="Arial" panose="020B0604020202020204" pitchFamily="34" charset="0"/>
                <a:cs typeface="Arial" panose="020B0604020202020204" pitchFamily="34" charset="0"/>
              </a:rPr>
              <a:t>Patient A does not smoke</a:t>
            </a:r>
          </a:p>
          <a:p>
            <a:pPr marL="0" indent="0" algn="ctr">
              <a:buNone/>
            </a:pPr>
            <a:endParaRPr lang="en-US" sz="2600" dirty="0">
              <a:latin typeface="Arial" panose="020B0604020202020204" pitchFamily="34" charset="0"/>
              <a:cs typeface="Arial" panose="020B0604020202020204" pitchFamily="34" charset="0"/>
            </a:endParaRPr>
          </a:p>
          <a:p>
            <a:pPr algn="ctr">
              <a:buFont typeface="Courier New" panose="02070309020205020404" pitchFamily="49" charset="0"/>
              <a:buChar char="o"/>
            </a:pPr>
            <a:r>
              <a:rPr lang="en-US" sz="2600" dirty="0">
                <a:latin typeface="Arial" panose="020B0604020202020204" pitchFamily="34" charset="0"/>
                <a:cs typeface="Arial" panose="020B0604020202020204" pitchFamily="34" charset="0"/>
              </a:rPr>
              <a:t>Immense alcohol intake per day. (3,4 times a day)</a:t>
            </a:r>
          </a:p>
          <a:p>
            <a:pPr marL="0" indent="0" algn="ctr">
              <a:buNone/>
            </a:pPr>
            <a:endParaRPr lang="en-US" sz="2600" dirty="0">
              <a:latin typeface="Arial" panose="020B0604020202020204" pitchFamily="34" charset="0"/>
              <a:cs typeface="Arial" panose="020B0604020202020204" pitchFamily="34" charset="0"/>
            </a:endParaRPr>
          </a:p>
          <a:p>
            <a:pPr algn="ctr">
              <a:buFont typeface="Courier New" panose="02070309020205020404" pitchFamily="49" charset="0"/>
              <a:buChar char="o"/>
            </a:pPr>
            <a:r>
              <a:rPr lang="en-US" sz="2600" dirty="0">
                <a:latin typeface="Arial" panose="020B0604020202020204" pitchFamily="34" charset="0"/>
                <a:cs typeface="Arial" panose="020B0604020202020204" pitchFamily="34" charset="0"/>
              </a:rPr>
              <a:t>Patient A does not have a relative who suffers from a heart condition</a:t>
            </a:r>
          </a:p>
          <a:p>
            <a:pPr marL="0" indent="0" algn="ctr">
              <a:buNone/>
            </a:pPr>
            <a:r>
              <a:rPr lang="en-US" sz="2600" dirty="0">
                <a:latin typeface="Arial" panose="020B0604020202020204" pitchFamily="34" charset="0"/>
                <a:cs typeface="Arial" panose="020B0604020202020204" pitchFamily="34" charset="0"/>
              </a:rPr>
              <a:t>suffered from a heart condition in the past, neither is inherited</a:t>
            </a:r>
          </a:p>
          <a:p>
            <a:pPr marL="0" indent="0" algn="ctr">
              <a:buNone/>
            </a:pPr>
            <a:endParaRPr lang="en-US" sz="2600" dirty="0">
              <a:latin typeface="Arial" panose="020B0604020202020204" pitchFamily="34" charset="0"/>
              <a:cs typeface="Arial" panose="020B0604020202020204" pitchFamily="34" charset="0"/>
            </a:endParaRPr>
          </a:p>
          <a:p>
            <a:pPr algn="ctr">
              <a:buFont typeface="Courier New" panose="02070309020205020404" pitchFamily="49" charset="0"/>
              <a:buChar char="o"/>
            </a:pPr>
            <a:r>
              <a:rPr lang="en-US" sz="2600" dirty="0">
                <a:latin typeface="Arial" panose="020B0604020202020204" pitchFamily="34" charset="0"/>
                <a:cs typeface="Arial" panose="020B0604020202020204" pitchFamily="34" charset="0"/>
              </a:rPr>
              <a:t>Patient A is suffering from cardiomyopathy</a:t>
            </a:r>
          </a:p>
          <a:p>
            <a:pPr marL="0" indent="0" algn="ctr">
              <a:buNone/>
            </a:pPr>
            <a:endParaRPr lang="en-US" sz="2600" dirty="0">
              <a:latin typeface="Arial" panose="020B0604020202020204" pitchFamily="34" charset="0"/>
              <a:cs typeface="Arial" panose="020B0604020202020204" pitchFamily="34" charset="0"/>
            </a:endParaRPr>
          </a:p>
          <a:p>
            <a:pPr algn="ctr">
              <a:buFont typeface="Courier New" panose="02070309020205020404" pitchFamily="49" charset="0"/>
              <a:buChar char="o"/>
            </a:pPr>
            <a:r>
              <a:rPr lang="en-US" sz="2600" dirty="0">
                <a:latin typeface="Arial" panose="020B0604020202020204" pitchFamily="34" charset="0"/>
                <a:cs typeface="Arial" panose="020B0604020202020204" pitchFamily="34" charset="0"/>
              </a:rPr>
              <a:t>Black Caribbean background</a:t>
            </a:r>
          </a:p>
          <a:p>
            <a:pPr marL="0" indent="0" algn="ctr">
              <a:buNone/>
            </a:pPr>
            <a:endParaRPr lang="en-US" sz="2600" dirty="0">
              <a:latin typeface="Arial" panose="020B0604020202020204" pitchFamily="34" charset="0"/>
              <a:cs typeface="Arial" panose="020B0604020202020204" pitchFamily="34" charset="0"/>
            </a:endParaRPr>
          </a:p>
          <a:p>
            <a:pPr algn="ctr">
              <a:buFont typeface="Courier New" panose="02070309020205020404" pitchFamily="49" charset="0"/>
              <a:buChar char="o"/>
            </a:pPr>
            <a:r>
              <a:rPr lang="en-US" sz="2600" dirty="0">
                <a:latin typeface="Arial" panose="020B0604020202020204" pitchFamily="34" charset="0"/>
                <a:cs typeface="Arial" panose="020B0604020202020204" pitchFamily="34" charset="0"/>
              </a:rPr>
              <a:t>34 years old </a:t>
            </a:r>
          </a:p>
          <a:p>
            <a:pPr marL="0" indent="0" algn="ctr">
              <a:buNone/>
            </a:pPr>
            <a:endParaRPr lang="en-US" sz="2600" dirty="0">
              <a:latin typeface="Arial" panose="020B0604020202020204" pitchFamily="34" charset="0"/>
              <a:cs typeface="Arial" panose="020B0604020202020204" pitchFamily="34" charset="0"/>
            </a:endParaRPr>
          </a:p>
          <a:p>
            <a:pPr algn="ctr">
              <a:buFont typeface="Courier New" panose="02070309020205020404" pitchFamily="49" charset="0"/>
              <a:buChar char="o"/>
            </a:pPr>
            <a:r>
              <a:rPr lang="en-US" sz="2600" dirty="0">
                <a:latin typeface="Arial" panose="020B0604020202020204" pitchFamily="34" charset="0"/>
                <a:cs typeface="Arial" panose="020B0604020202020204" pitchFamily="34" charset="0"/>
              </a:rPr>
              <a:t>Female</a:t>
            </a:r>
          </a:p>
          <a:p>
            <a:pPr>
              <a:buFont typeface="Courier New" panose="02070309020205020404" pitchFamily="49" charset="0"/>
              <a:buChar char="o"/>
            </a:pPr>
            <a:endParaRPr lang="en-US" dirty="0"/>
          </a:p>
          <a:p>
            <a:pPr>
              <a:buFont typeface="Courier New" panose="02070309020205020404" pitchFamily="49" charset="0"/>
              <a:buChar char="o"/>
            </a:pPr>
            <a:endParaRPr lang="en-US" dirty="0"/>
          </a:p>
          <a:p>
            <a:pPr>
              <a:buFont typeface="Courier New" panose="02070309020205020404" pitchFamily="49" charset="0"/>
              <a:buChar char="o"/>
            </a:pPr>
            <a:endParaRPr lang="en-US" dirty="0"/>
          </a:p>
        </p:txBody>
      </p:sp>
    </p:spTree>
    <p:extLst>
      <p:ext uri="{BB962C8B-B14F-4D97-AF65-F5344CB8AC3E}">
        <p14:creationId xmlns:p14="http://schemas.microsoft.com/office/powerpoint/2010/main" val="935161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58AAA-F2DD-FF42-9328-F036E0DA2458}"/>
              </a:ext>
            </a:extLst>
          </p:cNvPr>
          <p:cNvSpPr>
            <a:spLocks noGrp="1"/>
          </p:cNvSpPr>
          <p:nvPr>
            <p:ph type="title"/>
          </p:nvPr>
        </p:nvSpPr>
        <p:spPr>
          <a:xfrm>
            <a:off x="735046" y="-899095"/>
            <a:ext cx="10323776" cy="1946712"/>
          </a:xfrm>
        </p:spPr>
        <p:txBody>
          <a:bodyPr anchor="b">
            <a:normAutofit/>
          </a:bodyPr>
          <a:lstStyle/>
          <a:p>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The health risks in terms of lifestyle or health behavior choices of Patient A </a:t>
            </a:r>
          </a:p>
        </p:txBody>
      </p:sp>
      <p:sp>
        <p:nvSpPr>
          <p:cNvPr id="34"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70DFE0-0DED-BF46-B8CF-68B0EB2F5B03}"/>
              </a:ext>
            </a:extLst>
          </p:cNvPr>
          <p:cNvSpPr>
            <a:spLocks noGrp="1"/>
          </p:cNvSpPr>
          <p:nvPr>
            <p:ph idx="1"/>
          </p:nvPr>
        </p:nvSpPr>
        <p:spPr>
          <a:xfrm>
            <a:off x="172338" y="2416121"/>
            <a:ext cx="4530898" cy="3639450"/>
          </a:xfrm>
        </p:spPr>
        <p:txBody>
          <a:bodyPr anchor="ctr">
            <a:noAutofit/>
          </a:bodyPr>
          <a:lstStyle/>
          <a:p>
            <a:pPr marL="0" indent="0">
              <a:buNone/>
            </a:pPr>
            <a:r>
              <a:rPr lang="en-US" sz="2400" dirty="0">
                <a:latin typeface="Arial" panose="020B0604020202020204" pitchFamily="34" charset="0"/>
                <a:cs typeface="Arial" panose="020B0604020202020204" pitchFamily="34" charset="0"/>
              </a:rPr>
              <a:t>  </a:t>
            </a:r>
          </a:p>
          <a:p>
            <a:pPr marL="285750" indent="-285750" fontAlgn="base">
              <a:buFont typeface="Courier New" panose="02070309020205020404" pitchFamily="49" charset="0"/>
              <a:buChar char="o"/>
            </a:pPr>
            <a:r>
              <a:rPr lang="en-US"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Congestive heart failure </a:t>
            </a:r>
          </a:p>
          <a:p>
            <a:pPr fontAlgn="base"/>
            <a:endParaRPr lang="en-GB" sz="2400" dirty="0">
              <a:latin typeface="Arial" panose="020B0604020202020204" pitchFamily="34" charset="0"/>
              <a:cs typeface="Arial" panose="020B0604020202020204" pitchFamily="34" charset="0"/>
            </a:endParaRPr>
          </a:p>
          <a:p>
            <a:pPr marL="285750" indent="-285750" fontAlgn="base">
              <a:buFont typeface="Courier New" panose="02070309020205020404" pitchFamily="49" charset="0"/>
              <a:buChar char="o"/>
            </a:pPr>
            <a:r>
              <a:rPr lang="en-GB" sz="2400" dirty="0">
                <a:latin typeface="Arial" panose="020B0604020202020204" pitchFamily="34" charset="0"/>
                <a:cs typeface="Arial" panose="020B0604020202020204" pitchFamily="34" charset="0"/>
              </a:rPr>
              <a:t>Low blood pressure.</a:t>
            </a:r>
          </a:p>
          <a:p>
            <a:pPr fontAlgn="base"/>
            <a:endParaRPr lang="en-GB" sz="2400" dirty="0">
              <a:latin typeface="Arial" panose="020B0604020202020204" pitchFamily="34" charset="0"/>
              <a:cs typeface="Arial" panose="020B0604020202020204" pitchFamily="34" charset="0"/>
            </a:endParaRPr>
          </a:p>
          <a:p>
            <a:pPr marL="285750" indent="-285750" fontAlgn="base">
              <a:buFont typeface="Courier New" panose="02070309020205020404" pitchFamily="49" charset="0"/>
              <a:buChar char="o"/>
            </a:pPr>
            <a:r>
              <a:rPr lang="en-GB" sz="2400" dirty="0">
                <a:latin typeface="Arial" panose="020B0604020202020204" pitchFamily="34" charset="0"/>
                <a:cs typeface="Arial" panose="020B0604020202020204" pitchFamily="34" charset="0"/>
              </a:rPr>
              <a:t>Shock </a:t>
            </a:r>
          </a:p>
          <a:p>
            <a:pPr fontAlgn="base"/>
            <a:endParaRPr lang="en-GB" sz="2400" dirty="0">
              <a:latin typeface="Arial" panose="020B0604020202020204" pitchFamily="34" charset="0"/>
              <a:cs typeface="Arial" panose="020B0604020202020204" pitchFamily="34" charset="0"/>
            </a:endParaRPr>
          </a:p>
          <a:p>
            <a:pPr marL="285750" indent="-285750" fontAlgn="base">
              <a:buFont typeface="Courier New" panose="02070309020205020404" pitchFamily="49" charset="0"/>
              <a:buChar char="o"/>
            </a:pPr>
            <a:r>
              <a:rPr lang="en-GB" sz="2400" dirty="0">
                <a:latin typeface="Arial" panose="020B0604020202020204" pitchFamily="34" charset="0"/>
                <a:cs typeface="Arial" panose="020B0604020202020204" pitchFamily="34" charset="0"/>
              </a:rPr>
              <a:t>Potentially life-threatening heart rhythm abnormalities.</a:t>
            </a:r>
          </a:p>
          <a:p>
            <a:pPr marL="0" indent="0">
              <a:buNone/>
            </a:pPr>
            <a:r>
              <a:rPr lang="en-US"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(Broken Heart Syndrome, 2022)</a:t>
            </a:r>
            <a:endParaRPr lang="en-US" sz="1600" dirty="0">
              <a:latin typeface="Arial" panose="020B0604020202020204" pitchFamily="34" charset="0"/>
              <a:cs typeface="Arial" panose="020B0604020202020204" pitchFamily="34" charset="0"/>
            </a:endParaRPr>
          </a:p>
        </p:txBody>
      </p:sp>
      <p:sp>
        <p:nvSpPr>
          <p:cNvPr id="36"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B4D6616-5AF9-854B-8F79-842EFFF9951B}"/>
              </a:ext>
            </a:extLst>
          </p:cNvPr>
          <p:cNvSpPr txBox="1"/>
          <p:nvPr/>
        </p:nvSpPr>
        <p:spPr>
          <a:xfrm>
            <a:off x="4143737" y="3727048"/>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0FE866F7-5DD7-5C43-B66E-613A4BCA4516}"/>
              </a:ext>
            </a:extLst>
          </p:cNvPr>
          <p:cNvSpPr txBox="1"/>
          <p:nvPr/>
        </p:nvSpPr>
        <p:spPr>
          <a:xfrm>
            <a:off x="6671822" y="5784310"/>
            <a:ext cx="4536586" cy="338554"/>
          </a:xfrm>
          <a:prstGeom prst="rect">
            <a:avLst/>
          </a:prstGeom>
          <a:noFill/>
        </p:spPr>
        <p:txBody>
          <a:bodyPr wrap="square" rtlCol="0">
            <a:spAutoFit/>
          </a:bodyPr>
          <a:lstStyle/>
          <a:p>
            <a:r>
              <a:rPr lang="en-GB" sz="1600" dirty="0"/>
              <a:t>                    </a:t>
            </a:r>
            <a:r>
              <a:rPr lang="en-GB" sz="1600" dirty="0">
                <a:latin typeface="Arial" panose="020B0604020202020204" pitchFamily="34" charset="0"/>
                <a:cs typeface="Arial" panose="020B0604020202020204" pitchFamily="34" charset="0"/>
              </a:rPr>
              <a:t>(Cardiomyopathy UK, 2021)</a:t>
            </a:r>
            <a:endParaRPr lang="en-US" sz="24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AE41711-9063-2B4D-9BBD-237D27A168F3}"/>
              </a:ext>
            </a:extLst>
          </p:cNvPr>
          <p:cNvPicPr>
            <a:picLocks noChangeAspect="1"/>
          </p:cNvPicPr>
          <p:nvPr/>
        </p:nvPicPr>
        <p:blipFill>
          <a:blip r:embed="rId3"/>
          <a:stretch>
            <a:fillRect/>
          </a:stretch>
        </p:blipFill>
        <p:spPr>
          <a:xfrm>
            <a:off x="6025916" y="2348810"/>
            <a:ext cx="5357446" cy="3402807"/>
          </a:xfrm>
          <a:prstGeom prst="rect">
            <a:avLst/>
          </a:prstGeom>
        </p:spPr>
      </p:pic>
    </p:spTree>
    <p:extLst>
      <p:ext uri="{BB962C8B-B14F-4D97-AF65-F5344CB8AC3E}">
        <p14:creationId xmlns:p14="http://schemas.microsoft.com/office/powerpoint/2010/main" val="1731652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416301-C987-44AC-9300-A3F6458556A5}"/>
              </a:ext>
            </a:extLst>
          </p:cNvPr>
          <p:cNvSpPr>
            <a:spLocks noGrp="1"/>
          </p:cNvSpPr>
          <p:nvPr>
            <p:ph type="title"/>
          </p:nvPr>
        </p:nvSpPr>
        <p:spPr>
          <a:xfrm>
            <a:off x="1373039" y="79375"/>
            <a:ext cx="10905066" cy="1135737"/>
          </a:xfrm>
        </p:spPr>
        <p:txBody>
          <a:bodyPr>
            <a:normAutofit/>
          </a:bodyPr>
          <a:lstStyle/>
          <a:p>
            <a:r>
              <a:rPr lang="en-US" sz="2400" dirty="0">
                <a:latin typeface="Arial" panose="020B0604020202020204" pitchFamily="34" charset="0"/>
                <a:cs typeface="Arial" panose="020B0604020202020204" pitchFamily="34" charset="0"/>
              </a:rPr>
              <a:t>Recommendations for improving or managing the care of Patient A</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grpSp>
        <p:nvGrpSpPr>
          <p:cNvPr id="60" name="Group 59">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61" name="Isosceles Triangle 6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 name="Picture 12" descr="A picture containing shape&#10;&#10;Description automatically generated">
            <a:extLst>
              <a:ext uri="{FF2B5EF4-FFF2-40B4-BE49-F238E27FC236}">
                <a16:creationId xmlns:a16="http://schemas.microsoft.com/office/drawing/2014/main" id="{68374038-49F0-8D43-91F7-646F4570AAB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221" r="27107"/>
          <a:stretch/>
        </p:blipFill>
        <p:spPr>
          <a:xfrm>
            <a:off x="7061114" y="1135737"/>
            <a:ext cx="5130886" cy="5722262"/>
          </a:xfrm>
          <a:prstGeom prst="rect">
            <a:avLst/>
          </a:prstGeom>
        </p:spPr>
      </p:pic>
      <p:grpSp>
        <p:nvGrpSpPr>
          <p:cNvPr id="64" name="Group 63">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65" name="Rectangle 64">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Isosceles Triangle 65">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5" name="Content Placeholder 2">
            <a:extLst>
              <a:ext uri="{FF2B5EF4-FFF2-40B4-BE49-F238E27FC236}">
                <a16:creationId xmlns:a16="http://schemas.microsoft.com/office/drawing/2014/main" id="{06C03CE1-1C51-04A0-106D-0CB8B1710D51}"/>
              </a:ext>
            </a:extLst>
          </p:cNvPr>
          <p:cNvGraphicFramePr>
            <a:graphicFrameLocks noGrp="1"/>
          </p:cNvGraphicFramePr>
          <p:nvPr>
            <p:ph idx="1"/>
            <p:extLst>
              <p:ext uri="{D42A27DB-BD31-4B8C-83A1-F6EECF244321}">
                <p14:modId xmlns:p14="http://schemas.microsoft.com/office/powerpoint/2010/main" val="3594164232"/>
              </p:ext>
            </p:extLst>
          </p:nvPr>
        </p:nvGraphicFramePr>
        <p:xfrm>
          <a:off x="643468" y="1782981"/>
          <a:ext cx="4842931"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5440B6A7-6A5D-6646-BC47-D008592EED5F}"/>
              </a:ext>
            </a:extLst>
          </p:cNvPr>
          <p:cNvSpPr txBox="1"/>
          <p:nvPr/>
        </p:nvSpPr>
        <p:spPr>
          <a:xfrm>
            <a:off x="459193" y="1183426"/>
            <a:ext cx="5915402"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According to NHS it is recommended to: </a:t>
            </a:r>
          </a:p>
        </p:txBody>
      </p:sp>
    </p:spTree>
    <p:extLst>
      <p:ext uri="{BB962C8B-B14F-4D97-AF65-F5344CB8AC3E}">
        <p14:creationId xmlns:p14="http://schemas.microsoft.com/office/powerpoint/2010/main" val="1212710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0DF3-6785-479D-B3B1-21EDBBCAF361}"/>
              </a:ext>
            </a:extLst>
          </p:cNvPr>
          <p:cNvSpPr>
            <a:spLocks noGrp="1"/>
          </p:cNvSpPr>
          <p:nvPr>
            <p:ph type="title"/>
          </p:nvPr>
        </p:nvSpPr>
        <p:spPr>
          <a:xfrm>
            <a:off x="4200426" y="-207871"/>
            <a:ext cx="6347855" cy="1675608"/>
          </a:xfrm>
        </p:spPr>
        <p:txBody>
          <a:bodyPr>
            <a:normAutofit/>
          </a:bodyPr>
          <a:lstStyle/>
          <a:p>
            <a:r>
              <a:rPr lang="en-GB" sz="24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A044C4A-0A0A-4231-98EF-6C8A4BDE1E4F}"/>
              </a:ext>
            </a:extLst>
          </p:cNvPr>
          <p:cNvSpPr>
            <a:spLocks noGrp="1"/>
          </p:cNvSpPr>
          <p:nvPr>
            <p:ph idx="1"/>
          </p:nvPr>
        </p:nvSpPr>
        <p:spPr>
          <a:xfrm>
            <a:off x="475398" y="1433870"/>
            <a:ext cx="10902538" cy="5327270"/>
          </a:xfrm>
        </p:spPr>
        <p:txBody>
          <a:bodyPr>
            <a:normAutofit/>
          </a:bodyPr>
          <a:lstStyle/>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In conclusion, you must adhere to all the healthy lifestyle choices to maintain an active lifestyle.</a:t>
            </a:r>
          </a:p>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It is possible to improve one's heart health and prevent broken heart syndrome by taking action to control one's emotional stress. Protecting the heart can be done in a few different ways: by staying active and maintaining a healthy diet; by taking steps to look after the heart; by seeking guidance on how to manage the condition; and by leading a healthy life by determining the causes of the disease to prevent it.</a:t>
            </a:r>
          </a:p>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o It is generally recommended that individuals with this condition try to avoid stressful situations if it is possible to do so. Interventions to relieve stress, such as meditation, physical rehabilitation, or yoga, can be very helpful to an individual with this syndrome. </a:t>
            </a:r>
          </a:p>
        </p:txBody>
      </p:sp>
    </p:spTree>
    <p:extLst>
      <p:ext uri="{BB962C8B-B14F-4D97-AF65-F5344CB8AC3E}">
        <p14:creationId xmlns:p14="http://schemas.microsoft.com/office/powerpoint/2010/main" val="3079278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B0CDD-1789-0B4C-93C6-536CD3ABD19D}"/>
              </a:ext>
            </a:extLst>
          </p:cNvPr>
          <p:cNvSpPr>
            <a:spLocks noGrp="1"/>
          </p:cNvSpPr>
          <p:nvPr>
            <p:ph type="title"/>
          </p:nvPr>
        </p:nvSpPr>
        <p:spPr>
          <a:xfrm>
            <a:off x="3092303" y="-320343"/>
            <a:ext cx="10515600" cy="1412874"/>
          </a:xfrm>
        </p:spPr>
        <p:txBody>
          <a:bodyPr>
            <a:normAutofit/>
          </a:bodyPr>
          <a:lstStyle/>
          <a:p>
            <a:r>
              <a:rPr lang="en-US" sz="2400" dirty="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AE80683E-3B94-E34E-AB2C-7365DB664AC3}"/>
              </a:ext>
            </a:extLst>
          </p:cNvPr>
          <p:cNvSpPr>
            <a:spLocks noGrp="1"/>
          </p:cNvSpPr>
          <p:nvPr>
            <p:ph idx="1"/>
          </p:nvPr>
        </p:nvSpPr>
        <p:spPr>
          <a:xfrm>
            <a:off x="660070" y="866899"/>
            <a:ext cx="10515600" cy="6151418"/>
          </a:xfrm>
        </p:spPr>
        <p:txBody>
          <a:bodyPr>
            <a:normAutofit fontScale="85000" lnSpcReduction="20000"/>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Harvard Health Publishing (2020). </a:t>
            </a:r>
            <a:r>
              <a:rPr lang="en-GB" i="1" dirty="0">
                <a:latin typeface="Arial" panose="020B0604020202020204" pitchFamily="34" charset="0"/>
                <a:cs typeface="Arial" panose="020B0604020202020204" pitchFamily="34" charset="0"/>
              </a:rPr>
              <a:t>Takotsubo cardiomyopathy (broken-heart syndrome) - Harvard Health</a:t>
            </a:r>
            <a:r>
              <a:rPr lang="en-GB" dirty="0">
                <a:latin typeface="Arial" panose="020B0604020202020204" pitchFamily="34" charset="0"/>
                <a:cs typeface="Arial" panose="020B0604020202020204" pitchFamily="34" charset="0"/>
              </a:rPr>
              <a:t>. [online] Harvard Health. Available at: https://</a:t>
            </a:r>
            <a:r>
              <a:rPr lang="en-GB" dirty="0" err="1">
                <a:latin typeface="Arial" panose="020B0604020202020204" pitchFamily="34" charset="0"/>
                <a:cs typeface="Arial" panose="020B0604020202020204" pitchFamily="34" charset="0"/>
              </a:rPr>
              <a:t>www.health.harvard.edu</a:t>
            </a:r>
            <a:r>
              <a:rPr lang="en-GB" dirty="0">
                <a:latin typeface="Arial" panose="020B0604020202020204" pitchFamily="34" charset="0"/>
                <a:cs typeface="Arial" panose="020B0604020202020204" pitchFamily="34" charset="0"/>
              </a:rPr>
              <a:t>/heart-health/takotsubo-cardiomyopathy-broken-heart-syndrome [Accessed 28 Mar. 2022].</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Kenhub</a:t>
            </a:r>
            <a:r>
              <a:rPr lang="en-GB" dirty="0">
                <a:latin typeface="Arial" panose="020B0604020202020204" pitchFamily="34" charset="0"/>
                <a:cs typeface="Arial" panose="020B0604020202020204" pitchFamily="34" charset="0"/>
              </a:rPr>
              <a:t> (n.d.). </a:t>
            </a:r>
            <a:r>
              <a:rPr lang="en-GB" i="1" dirty="0">
                <a:latin typeface="Arial" panose="020B0604020202020204" pitchFamily="34" charset="0"/>
                <a:cs typeface="Arial" panose="020B0604020202020204" pitchFamily="34" charset="0"/>
              </a:rPr>
              <a:t>Heart</a:t>
            </a:r>
            <a:r>
              <a:rPr lang="en-GB" dirty="0">
                <a:latin typeface="Arial" panose="020B0604020202020204" pitchFamily="34" charset="0"/>
                <a:cs typeface="Arial" panose="020B0604020202020204" pitchFamily="34" charset="0"/>
              </a:rPr>
              <a:t>. [online] </a:t>
            </a:r>
            <a:r>
              <a:rPr lang="en-GB" dirty="0" err="1">
                <a:latin typeface="Arial" panose="020B0604020202020204" pitchFamily="34" charset="0"/>
                <a:cs typeface="Arial" panose="020B0604020202020204" pitchFamily="34" charset="0"/>
              </a:rPr>
              <a:t>Kenhub</a:t>
            </a:r>
            <a:r>
              <a:rPr lang="en-GB" dirty="0">
                <a:latin typeface="Arial" panose="020B0604020202020204" pitchFamily="34" charset="0"/>
                <a:cs typeface="Arial" panose="020B0604020202020204" pitchFamily="34" charset="0"/>
              </a:rPr>
              <a:t>. Available at: https://</a:t>
            </a:r>
            <a:r>
              <a:rPr lang="en-GB" dirty="0" err="1">
                <a:latin typeface="Arial" panose="020B0604020202020204" pitchFamily="34" charset="0"/>
                <a:cs typeface="Arial" panose="020B0604020202020204" pitchFamily="34" charset="0"/>
              </a:rPr>
              <a:t>www.kenhub.com</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en</a:t>
            </a:r>
            <a:r>
              <a:rPr lang="en-GB" dirty="0">
                <a:latin typeface="Arial" panose="020B0604020202020204" pitchFamily="34" charset="0"/>
                <a:cs typeface="Arial" panose="020B0604020202020204" pitchFamily="34" charset="0"/>
              </a:rPr>
              <a:t>/library/anatomy/heart [Accessed 31 Mar. 2022].</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 Mayo Clinic Staff (2022). </a:t>
            </a:r>
            <a:r>
              <a:rPr lang="en-GB" i="1" dirty="0">
                <a:latin typeface="Arial" panose="020B0604020202020204" pitchFamily="34" charset="0"/>
                <a:cs typeface="Arial" panose="020B0604020202020204" pitchFamily="34" charset="0"/>
              </a:rPr>
              <a:t>Broken heart syndrome - Symptoms and causes</a:t>
            </a:r>
            <a:r>
              <a:rPr lang="en-GB" dirty="0">
                <a:latin typeface="Arial" panose="020B0604020202020204" pitchFamily="34" charset="0"/>
                <a:cs typeface="Arial" panose="020B0604020202020204" pitchFamily="34" charset="0"/>
              </a:rPr>
              <a:t>. [online] Mayo Clinic. Available at: https://</a:t>
            </a:r>
            <a:r>
              <a:rPr lang="en-GB" dirty="0" err="1">
                <a:latin typeface="Arial" panose="020B0604020202020204" pitchFamily="34" charset="0"/>
                <a:cs typeface="Arial" panose="020B0604020202020204" pitchFamily="34" charset="0"/>
              </a:rPr>
              <a:t>www.mayoclinic.org</a:t>
            </a:r>
            <a:r>
              <a:rPr lang="en-GB" dirty="0">
                <a:latin typeface="Arial" panose="020B0604020202020204" pitchFamily="34" charset="0"/>
                <a:cs typeface="Arial" panose="020B0604020202020204" pitchFamily="34" charset="0"/>
              </a:rPr>
              <a:t>/diseases-conditions/broken-heart-syndrome/symptoms-causes/syc-20354617 [Accessed 29 Mar. 2022].</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 National Cancer Institute (n.d.). </a:t>
            </a:r>
            <a:r>
              <a:rPr lang="en-GB" i="1" dirty="0">
                <a:latin typeface="Arial" panose="020B0604020202020204" pitchFamily="34" charset="0"/>
                <a:cs typeface="Arial" panose="020B0604020202020204" pitchFamily="34" charset="0"/>
              </a:rPr>
              <a:t>Physiology of the Heart | SEER Training</a:t>
            </a:r>
            <a:r>
              <a:rPr lang="en-GB" dirty="0">
                <a:latin typeface="Arial" panose="020B0604020202020204" pitchFamily="34" charset="0"/>
                <a:cs typeface="Arial" panose="020B0604020202020204" pitchFamily="34" charset="0"/>
              </a:rPr>
              <a:t>. [online] </a:t>
            </a:r>
            <a:r>
              <a:rPr lang="en-GB" dirty="0" err="1">
                <a:latin typeface="Arial" panose="020B0604020202020204" pitchFamily="34" charset="0"/>
                <a:cs typeface="Arial" panose="020B0604020202020204" pitchFamily="34" charset="0"/>
              </a:rPr>
              <a:t>Cancer.gov</a:t>
            </a:r>
            <a:r>
              <a:rPr lang="en-GB" dirty="0">
                <a:latin typeface="Arial" panose="020B0604020202020204" pitchFamily="34" charset="0"/>
                <a:cs typeface="Arial" panose="020B0604020202020204" pitchFamily="34" charset="0"/>
              </a:rPr>
              <a:t>. Available at: https://</a:t>
            </a:r>
            <a:r>
              <a:rPr lang="en-GB" dirty="0" err="1">
                <a:latin typeface="Arial" panose="020B0604020202020204" pitchFamily="34" charset="0"/>
                <a:cs typeface="Arial" panose="020B0604020202020204" pitchFamily="34" charset="0"/>
              </a:rPr>
              <a:t>training.seer.cancer.gov</a:t>
            </a:r>
            <a:r>
              <a:rPr lang="en-GB" dirty="0">
                <a:latin typeface="Arial" panose="020B0604020202020204" pitchFamily="34" charset="0"/>
                <a:cs typeface="Arial" panose="020B0604020202020204" pitchFamily="34" charset="0"/>
              </a:rPr>
              <a:t>/anatomy/cardiovascular/heart/</a:t>
            </a:r>
            <a:r>
              <a:rPr lang="en-GB" dirty="0" err="1">
                <a:latin typeface="Arial" panose="020B0604020202020204" pitchFamily="34" charset="0"/>
                <a:cs typeface="Arial" panose="020B0604020202020204" pitchFamily="34" charset="0"/>
              </a:rPr>
              <a:t>physiology.html</a:t>
            </a:r>
            <a:r>
              <a:rPr lang="en-GB" dirty="0">
                <a:latin typeface="Arial" panose="020B0604020202020204" pitchFamily="34" charset="0"/>
                <a:cs typeface="Arial" panose="020B0604020202020204" pitchFamily="34" charset="0"/>
              </a:rPr>
              <a:t> [Accessed 30 Mar. 2022].</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BELLEZA, M. (2021b). </a:t>
            </a:r>
            <a:r>
              <a:rPr lang="en-GB" i="1" dirty="0">
                <a:latin typeface="Arial" panose="020B0604020202020204" pitchFamily="34" charset="0"/>
                <a:cs typeface="Arial" panose="020B0604020202020204" pitchFamily="34" charset="0"/>
              </a:rPr>
              <a:t>Cardiovascular System Anatomy and Physiology: Study Guide for Nurses</a:t>
            </a:r>
            <a:r>
              <a:rPr lang="en-GB" dirty="0">
                <a:latin typeface="Arial" panose="020B0604020202020204" pitchFamily="34" charset="0"/>
                <a:cs typeface="Arial" panose="020B0604020202020204" pitchFamily="34" charset="0"/>
              </a:rPr>
              <a:t>. [online] </a:t>
            </a:r>
            <a:r>
              <a:rPr lang="en-GB" dirty="0" err="1">
                <a:latin typeface="Arial" panose="020B0604020202020204" pitchFamily="34" charset="0"/>
                <a:cs typeface="Arial" panose="020B0604020202020204" pitchFamily="34" charset="0"/>
              </a:rPr>
              <a:t>Nurseslabs</a:t>
            </a:r>
            <a:r>
              <a:rPr lang="en-GB" dirty="0">
                <a:latin typeface="Arial" panose="020B0604020202020204" pitchFamily="34" charset="0"/>
                <a:cs typeface="Arial" panose="020B0604020202020204" pitchFamily="34" charset="0"/>
              </a:rPr>
              <a:t>. Available at: https://</a:t>
            </a:r>
            <a:r>
              <a:rPr lang="en-GB" dirty="0" err="1">
                <a:latin typeface="Arial" panose="020B0604020202020204" pitchFamily="34" charset="0"/>
                <a:cs typeface="Arial" panose="020B0604020202020204" pitchFamily="34" charset="0"/>
              </a:rPr>
              <a:t>nurseslabs.com</a:t>
            </a:r>
            <a:r>
              <a:rPr lang="en-GB" dirty="0">
                <a:latin typeface="Arial" panose="020B0604020202020204" pitchFamily="34" charset="0"/>
                <a:cs typeface="Arial" panose="020B0604020202020204" pitchFamily="34" charset="0"/>
              </a:rPr>
              <a:t>/cardiovascular-system-anatomy-physiology/ [Accessed 31 Mar. 2022].</a:t>
            </a:r>
          </a:p>
          <a:p>
            <a:pPr marL="0" indent="0">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79820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55B814-21C7-6C41-8709-B0282463D080}"/>
              </a:ext>
            </a:extLst>
          </p:cNvPr>
          <p:cNvSpPr>
            <a:spLocks noGrp="1"/>
          </p:cNvSpPr>
          <p:nvPr>
            <p:ph idx="1"/>
          </p:nvPr>
        </p:nvSpPr>
        <p:spPr>
          <a:xfrm>
            <a:off x="838200" y="691116"/>
            <a:ext cx="10515600" cy="6166884"/>
          </a:xfrm>
        </p:spPr>
        <p:txBody>
          <a:bodyPr>
            <a:normAutofit fontScale="85000" lnSpcReduction="20000"/>
          </a:bodyPr>
          <a:lstStyle/>
          <a:p>
            <a:pPr>
              <a:buFont typeface="Courier New" panose="02070309020205020404" pitchFamily="49" charset="0"/>
              <a:buChar char="o"/>
            </a:pPr>
            <a:r>
              <a:rPr lang="en-GB" sz="2600" dirty="0">
                <a:latin typeface="Arial" panose="020B0604020202020204" pitchFamily="34" charset="0"/>
                <a:cs typeface="Arial" panose="020B0604020202020204" pitchFamily="34" charset="0"/>
              </a:rPr>
              <a:t>NHS Choices (2019). </a:t>
            </a:r>
            <a:r>
              <a:rPr lang="en-GB" sz="2600" i="1" dirty="0">
                <a:latin typeface="Arial" panose="020B0604020202020204" pitchFamily="34" charset="0"/>
                <a:cs typeface="Arial" panose="020B0604020202020204" pitchFamily="34" charset="0"/>
              </a:rPr>
              <a:t>Cardiomyopathy</a:t>
            </a:r>
            <a:r>
              <a:rPr lang="en-GB" sz="2600" dirty="0">
                <a:latin typeface="Arial" panose="020B0604020202020204" pitchFamily="34" charset="0"/>
                <a:cs typeface="Arial" panose="020B0604020202020204" pitchFamily="34" charset="0"/>
              </a:rPr>
              <a:t>. [online] NHS. Available at: https://</a:t>
            </a:r>
            <a:r>
              <a:rPr lang="en-GB" sz="2600" dirty="0" err="1">
                <a:latin typeface="Arial" panose="020B0604020202020204" pitchFamily="34" charset="0"/>
                <a:cs typeface="Arial" panose="020B0604020202020204" pitchFamily="34" charset="0"/>
              </a:rPr>
              <a:t>www.nhs.uk</a:t>
            </a:r>
            <a:r>
              <a:rPr lang="en-GB" sz="2600" dirty="0">
                <a:latin typeface="Arial" panose="020B0604020202020204" pitchFamily="34" charset="0"/>
                <a:cs typeface="Arial" panose="020B0604020202020204" pitchFamily="34" charset="0"/>
              </a:rPr>
              <a:t>/conditions/cardiomyopathy/ [Accessed 25 Mar. 2022].</a:t>
            </a:r>
          </a:p>
          <a:p>
            <a:pPr>
              <a:buFont typeface="Courier New" panose="02070309020205020404" pitchFamily="49" charset="0"/>
              <a:buChar char="o"/>
            </a:pPr>
            <a:r>
              <a:rPr lang="en-GB" sz="2600" dirty="0">
                <a:latin typeface="Arial" panose="020B0604020202020204" pitchFamily="34" charset="0"/>
                <a:cs typeface="Arial" panose="020B0604020202020204" pitchFamily="34" charset="0"/>
              </a:rPr>
              <a:t> NHS Digital. (2022). </a:t>
            </a:r>
            <a:r>
              <a:rPr lang="en-GB" sz="2600" i="1" dirty="0">
                <a:latin typeface="Arial" panose="020B0604020202020204" pitchFamily="34" charset="0"/>
                <a:cs typeface="Arial" panose="020B0604020202020204" pitchFamily="34" charset="0"/>
              </a:rPr>
              <a:t>Health Survey for England - Health, social care and lifestyles</a:t>
            </a:r>
            <a:r>
              <a:rPr lang="en-GB" sz="2600" dirty="0">
                <a:latin typeface="Arial" panose="020B0604020202020204" pitchFamily="34" charset="0"/>
                <a:cs typeface="Arial" panose="020B0604020202020204" pitchFamily="34" charset="0"/>
              </a:rPr>
              <a:t>. [online] Available at: https://</a:t>
            </a:r>
            <a:r>
              <a:rPr lang="en-GB" sz="2600" dirty="0" err="1">
                <a:latin typeface="Arial" panose="020B0604020202020204" pitchFamily="34" charset="0"/>
                <a:cs typeface="Arial" panose="020B0604020202020204" pitchFamily="34" charset="0"/>
              </a:rPr>
              <a:t>digital.nhs.uk</a:t>
            </a:r>
            <a:r>
              <a:rPr lang="en-GB" sz="2600" dirty="0">
                <a:latin typeface="Arial" panose="020B0604020202020204" pitchFamily="34" charset="0"/>
                <a:cs typeface="Arial" panose="020B0604020202020204" pitchFamily="34" charset="0"/>
              </a:rPr>
              <a:t>/data-and-information/areas-of-interest/public-health/health-survey-for-</a:t>
            </a:r>
            <a:r>
              <a:rPr lang="en-GB" sz="2600" dirty="0" err="1">
                <a:latin typeface="Arial" panose="020B0604020202020204" pitchFamily="34" charset="0"/>
                <a:cs typeface="Arial" panose="020B0604020202020204" pitchFamily="34" charset="0"/>
              </a:rPr>
              <a:t>england</a:t>
            </a:r>
            <a:r>
              <a:rPr lang="en-GB" sz="2600" dirty="0">
                <a:latin typeface="Arial" panose="020B0604020202020204" pitchFamily="34" charset="0"/>
                <a:cs typeface="Arial" panose="020B0604020202020204" pitchFamily="34" charset="0"/>
              </a:rPr>
              <a:t>---health-social-care-and-lifestyles.</a:t>
            </a:r>
          </a:p>
          <a:p>
            <a:pPr>
              <a:buFont typeface="Courier New" panose="02070309020205020404" pitchFamily="49" charset="0"/>
              <a:buChar char="o"/>
            </a:pPr>
            <a:r>
              <a:rPr lang="en-GB" sz="2600" dirty="0">
                <a:latin typeface="Arial" panose="020B0604020202020204" pitchFamily="34" charset="0"/>
                <a:cs typeface="Arial" panose="020B0604020202020204" pitchFamily="34" charset="0"/>
              </a:rPr>
              <a:t>‌ Shor </a:t>
            </a:r>
            <a:r>
              <a:rPr lang="en-GB" sz="2600" dirty="0" err="1">
                <a:latin typeface="Arial" panose="020B0604020202020204" pitchFamily="34" charset="0"/>
                <a:cs typeface="Arial" panose="020B0604020202020204" pitchFamily="34" charset="0"/>
              </a:rPr>
              <a:t>Wittstein</a:t>
            </a:r>
            <a:r>
              <a:rPr lang="en-GB" sz="2600" dirty="0">
                <a:latin typeface="Arial" panose="020B0604020202020204" pitchFamily="34" charset="0"/>
                <a:cs typeface="Arial" panose="020B0604020202020204" pitchFamily="34" charset="0"/>
              </a:rPr>
              <a:t>, I. (2022). </a:t>
            </a:r>
            <a:r>
              <a:rPr lang="en-GB" sz="2600" i="1" dirty="0">
                <a:latin typeface="Arial" panose="020B0604020202020204" pitchFamily="34" charset="0"/>
                <a:cs typeface="Arial" panose="020B0604020202020204" pitchFamily="34" charset="0"/>
              </a:rPr>
              <a:t>Broken Heart Syndrome</a:t>
            </a:r>
            <a:r>
              <a:rPr lang="en-GB" sz="2600" dirty="0">
                <a:latin typeface="Arial" panose="020B0604020202020204" pitchFamily="34" charset="0"/>
                <a:cs typeface="Arial" panose="020B0604020202020204" pitchFamily="34" charset="0"/>
              </a:rPr>
              <a:t>. [online] </a:t>
            </a:r>
            <a:r>
              <a:rPr lang="en-GB" sz="2600" dirty="0" err="1">
                <a:latin typeface="Arial" panose="020B0604020202020204" pitchFamily="34" charset="0"/>
                <a:cs typeface="Arial" panose="020B0604020202020204" pitchFamily="34" charset="0"/>
              </a:rPr>
              <a:t>www.hopkinsmedicine.org</a:t>
            </a:r>
            <a:r>
              <a:rPr lang="en-GB" sz="2600" dirty="0">
                <a:latin typeface="Arial" panose="020B0604020202020204" pitchFamily="34" charset="0"/>
                <a:cs typeface="Arial" panose="020B0604020202020204" pitchFamily="34" charset="0"/>
              </a:rPr>
              <a:t>. Available at: https://</a:t>
            </a:r>
            <a:r>
              <a:rPr lang="en-GB" sz="2600" dirty="0" err="1">
                <a:latin typeface="Arial" panose="020B0604020202020204" pitchFamily="34" charset="0"/>
                <a:cs typeface="Arial" panose="020B0604020202020204" pitchFamily="34" charset="0"/>
              </a:rPr>
              <a:t>www.hopkinsmedicine.org</a:t>
            </a:r>
            <a:r>
              <a:rPr lang="en-GB" sz="2600" dirty="0">
                <a:latin typeface="Arial" panose="020B0604020202020204" pitchFamily="34" charset="0"/>
                <a:cs typeface="Arial" panose="020B0604020202020204" pitchFamily="34" charset="0"/>
              </a:rPr>
              <a:t>/health/conditions-and-diseases/broken-heart-syndrome [Accessed 1 Apr. 2022].</a:t>
            </a:r>
          </a:p>
          <a:p>
            <a:pPr>
              <a:buFont typeface="Courier New" panose="02070309020205020404" pitchFamily="49" charset="0"/>
              <a:buChar char="o"/>
            </a:pPr>
            <a:r>
              <a:rPr lang="en-GB" sz="2600" dirty="0">
                <a:latin typeface="Arial" panose="020B0604020202020204" pitchFamily="34" charset="0"/>
                <a:cs typeface="Arial" panose="020B0604020202020204" pitchFamily="34" charset="0"/>
              </a:rPr>
              <a:t>‌ tutor2u (2022). </a:t>
            </a:r>
            <a:r>
              <a:rPr lang="en-GB" sz="2600" i="1" dirty="0">
                <a:latin typeface="Arial" panose="020B0604020202020204" pitchFamily="34" charset="0"/>
                <a:cs typeface="Arial" panose="020B0604020202020204" pitchFamily="34" charset="0"/>
              </a:rPr>
              <a:t>Lifestyle factors | Topics</a:t>
            </a:r>
            <a:r>
              <a:rPr lang="en-GB" sz="2600" dirty="0">
                <a:latin typeface="Arial" panose="020B0604020202020204" pitchFamily="34" charset="0"/>
                <a:cs typeface="Arial" panose="020B0604020202020204" pitchFamily="34" charset="0"/>
              </a:rPr>
              <a:t>. [online] tutor2u. Available at: https://www.tutor2u.net/</a:t>
            </a:r>
            <a:r>
              <a:rPr lang="en-GB" sz="2600" dirty="0" err="1">
                <a:latin typeface="Arial" panose="020B0604020202020204" pitchFamily="34" charset="0"/>
                <a:cs typeface="Arial" panose="020B0604020202020204" pitchFamily="34" charset="0"/>
              </a:rPr>
              <a:t>hsc</a:t>
            </a:r>
            <a:r>
              <a:rPr lang="en-GB" sz="2600" dirty="0">
                <a:latin typeface="Arial" panose="020B0604020202020204" pitchFamily="34" charset="0"/>
                <a:cs typeface="Arial" panose="020B0604020202020204" pitchFamily="34" charset="0"/>
              </a:rPr>
              <a:t>/topics/lifestyle-factors [Accessed 30 Mar. 2022].</a:t>
            </a:r>
          </a:p>
          <a:p>
            <a:pPr>
              <a:buFont typeface="Courier New" panose="02070309020205020404" pitchFamily="49" charset="0"/>
              <a:buChar char="o"/>
            </a:pP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www.cardiomyopathy.org</a:t>
            </a:r>
            <a:r>
              <a:rPr lang="en-GB" sz="2600" dirty="0">
                <a:latin typeface="Arial" panose="020B0604020202020204" pitchFamily="34" charset="0"/>
                <a:cs typeface="Arial" panose="020B0604020202020204" pitchFamily="34" charset="0"/>
              </a:rPr>
              <a:t>. (n.d.). </a:t>
            </a:r>
            <a:r>
              <a:rPr lang="en-GB" sz="2600" i="1" dirty="0">
                <a:latin typeface="Arial" panose="020B0604020202020204" pitchFamily="34" charset="0"/>
                <a:cs typeface="Arial" panose="020B0604020202020204" pitchFamily="34" charset="0"/>
              </a:rPr>
              <a:t>Homepage</a:t>
            </a:r>
            <a:r>
              <a:rPr lang="en-GB" sz="2600" dirty="0">
                <a:latin typeface="Arial" panose="020B0604020202020204" pitchFamily="34" charset="0"/>
                <a:cs typeface="Arial" panose="020B0604020202020204" pitchFamily="34" charset="0"/>
              </a:rPr>
              <a:t>. [online] Available at: https://</a:t>
            </a:r>
            <a:r>
              <a:rPr lang="en-GB" sz="2600" dirty="0" err="1">
                <a:latin typeface="Arial" panose="020B0604020202020204" pitchFamily="34" charset="0"/>
                <a:cs typeface="Arial" panose="020B0604020202020204" pitchFamily="34" charset="0"/>
              </a:rPr>
              <a:t>www.cardiomyopathy.org</a:t>
            </a:r>
            <a:r>
              <a:rPr lang="en-GB" sz="2600" dirty="0">
                <a:latin typeface="Arial" panose="020B0604020202020204" pitchFamily="34" charset="0"/>
                <a:cs typeface="Arial" panose="020B0604020202020204" pitchFamily="34" charset="0"/>
              </a:rPr>
              <a:t> [Accessed 1 Apr. 2022].</a:t>
            </a:r>
          </a:p>
          <a:p>
            <a:pPr>
              <a:buFont typeface="Courier New" panose="02070309020205020404" pitchFamily="49" charset="0"/>
              <a:buChar char="o"/>
            </a:pPr>
            <a:r>
              <a:rPr lang="en-GB" sz="2600" dirty="0">
                <a:latin typeface="Arial" panose="020B0604020202020204" pitchFamily="34" charset="0"/>
                <a:cs typeface="Arial" panose="020B0604020202020204" pitchFamily="34" charset="0"/>
              </a:rPr>
              <a:t> Health, S.V.H. (2022). </a:t>
            </a:r>
            <a:r>
              <a:rPr lang="en-GB" sz="2600" i="1" dirty="0">
                <a:latin typeface="Arial" panose="020B0604020202020204" pitchFamily="34" charset="0"/>
                <a:cs typeface="Arial" panose="020B0604020202020204" pitchFamily="34" charset="0"/>
              </a:rPr>
              <a:t>St Vincent’s Heart Health</a:t>
            </a:r>
            <a:r>
              <a:rPr lang="en-GB" sz="2600" dirty="0">
                <a:latin typeface="Arial" panose="020B0604020202020204" pitchFamily="34" charset="0"/>
                <a:cs typeface="Arial" panose="020B0604020202020204" pitchFamily="34" charset="0"/>
              </a:rPr>
              <a:t>. [online] </a:t>
            </a:r>
            <a:r>
              <a:rPr lang="en-GB" sz="2600" dirty="0" err="1">
                <a:latin typeface="Arial" panose="020B0604020202020204" pitchFamily="34" charset="0"/>
                <a:cs typeface="Arial" panose="020B0604020202020204" pitchFamily="34" charset="0"/>
              </a:rPr>
              <a:t>www.svhhearthealth.com.au</a:t>
            </a:r>
            <a:r>
              <a:rPr lang="en-GB" sz="2600" dirty="0">
                <a:latin typeface="Arial" panose="020B0604020202020204" pitchFamily="34" charset="0"/>
                <a:cs typeface="Arial" panose="020B0604020202020204" pitchFamily="34" charset="0"/>
              </a:rPr>
              <a:t>. Available at: https://</a:t>
            </a:r>
            <a:r>
              <a:rPr lang="en-GB" sz="2600" dirty="0" err="1">
                <a:latin typeface="Arial" panose="020B0604020202020204" pitchFamily="34" charset="0"/>
                <a:cs typeface="Arial" panose="020B0604020202020204" pitchFamily="34" charset="0"/>
              </a:rPr>
              <a:t>www.svhhearthealth.com.au</a:t>
            </a:r>
            <a:r>
              <a:rPr lang="en-GB" sz="2600" dirty="0">
                <a:latin typeface="Arial" panose="020B0604020202020204" pitchFamily="34" charset="0"/>
                <a:cs typeface="Arial" panose="020B0604020202020204" pitchFamily="34" charset="0"/>
              </a:rPr>
              <a:t>/conditions/cardiomyopathy#section-1 [Accessed 1 Apr. 2022].</a:t>
            </a:r>
          </a:p>
          <a:p>
            <a:r>
              <a:rPr lang="en-GB" dirty="0">
                <a:latin typeface="Arial" panose="020B0604020202020204" pitchFamily="34" charset="0"/>
                <a:cs typeface="Arial" panose="020B0604020202020204" pitchFamily="34" charset="0"/>
              </a:rPr>
              <a:t>Cleveland Clinic (2022). </a:t>
            </a:r>
            <a:r>
              <a:rPr lang="en-GB" i="1" dirty="0">
                <a:latin typeface="Arial" panose="020B0604020202020204" pitchFamily="34" charset="0"/>
                <a:cs typeface="Arial" panose="020B0604020202020204" pitchFamily="34" charset="0"/>
              </a:rPr>
              <a:t>Heart: Anatomy and Function</a:t>
            </a:r>
            <a:r>
              <a:rPr lang="en-GB" dirty="0">
                <a:latin typeface="Arial" panose="020B0604020202020204" pitchFamily="34" charset="0"/>
                <a:cs typeface="Arial" panose="020B0604020202020204" pitchFamily="34" charset="0"/>
              </a:rPr>
              <a:t>. [online] Cleveland Clinic. Available at: https://</a:t>
            </a:r>
            <a:r>
              <a:rPr lang="en-GB" dirty="0" err="1">
                <a:latin typeface="Arial" panose="020B0604020202020204" pitchFamily="34" charset="0"/>
                <a:cs typeface="Arial" panose="020B0604020202020204" pitchFamily="34" charset="0"/>
              </a:rPr>
              <a:t>my.clevelandclinic.org</a:t>
            </a:r>
            <a:r>
              <a:rPr lang="en-GB" dirty="0">
                <a:latin typeface="Arial" panose="020B0604020202020204" pitchFamily="34" charset="0"/>
                <a:cs typeface="Arial" panose="020B0604020202020204" pitchFamily="34" charset="0"/>
              </a:rPr>
              <a:t>/health/body/21704-heart.</a:t>
            </a:r>
          </a:p>
          <a:p>
            <a:r>
              <a:rPr lang="en-GB" dirty="0"/>
              <a:t>‌</a:t>
            </a:r>
            <a:endParaRPr lang="en-US" dirty="0"/>
          </a:p>
        </p:txBody>
      </p:sp>
    </p:spTree>
    <p:extLst>
      <p:ext uri="{BB962C8B-B14F-4D97-AF65-F5344CB8AC3E}">
        <p14:creationId xmlns:p14="http://schemas.microsoft.com/office/powerpoint/2010/main" val="3251690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1760</Words>
  <Application>Microsoft Office PowerPoint</Application>
  <PresentationFormat>Widescreen</PresentationFormat>
  <Paragraphs>150</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Courier New</vt:lpstr>
      <vt:lpstr>Times New Roman</vt:lpstr>
      <vt:lpstr>Office Theme</vt:lpstr>
      <vt:lpstr>Module: Introduction to Physiology  Module code: BMHP5003    Assessment: Case study on lifestyle related disease  Topic: Broken heart syndrome</vt:lpstr>
      <vt:lpstr>Introduction</vt:lpstr>
      <vt:lpstr>Anatomy and physiology of the cardiovascular system </vt:lpstr>
      <vt:lpstr>                         Lifestyle questionnaire of patient A</vt:lpstr>
      <vt:lpstr>Lifestyle health- related information of patient A</vt:lpstr>
      <vt:lpstr>  The health risks in terms of lifestyle or health behavior choices of Patient A </vt:lpstr>
      <vt:lpstr>Recommendations for improving or managing the care of Patient A  </vt:lpstr>
      <vt:lpstr>Conclusion</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Assessment:  Topic:</dc:title>
  <dc:creator>Eleni Koutsogeorgou</dc:creator>
  <cp:lastModifiedBy>Matthew Kelleher</cp:lastModifiedBy>
  <cp:revision>40</cp:revision>
  <dcterms:created xsi:type="dcterms:W3CDTF">2022-03-05T14:08:14Z</dcterms:created>
  <dcterms:modified xsi:type="dcterms:W3CDTF">2022-09-07T13:58:26Z</dcterms:modified>
</cp:coreProperties>
</file>