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8" r:id="rId2"/>
    <p:sldId id="259" r:id="rId3"/>
    <p:sldId id="262" r:id="rId4"/>
    <p:sldId id="263" r:id="rId5"/>
    <p:sldId id="264" r:id="rId6"/>
    <p:sldId id="266"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90" r:id="rId30"/>
    <p:sldId id="291" r:id="rId31"/>
    <p:sldId id="292" r:id="rId32"/>
    <p:sldId id="293" r:id="rId33"/>
    <p:sldId id="294" r:id="rId34"/>
    <p:sldId id="295" r:id="rId35"/>
    <p:sldId id="296" r:id="rId36"/>
    <p:sldId id="26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3A9BF4-2C94-BA23-0A65-7E18DE0C10FD}" v="190" dt="2025-06-10T13:05:42.4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540" y="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CD2DEAAB-4604-2AFB-CDC0-A0E53C0BB110}"/>
    <pc:docChg chg="modSld">
      <pc:chgData name="Alison Cooke" userId="S::a.cooke@uwtsd.ac.uk::46c329c9-26b7-4eba-b77b-7474421bfd31" providerId="AD" clId="Web-{CD2DEAAB-4604-2AFB-CDC0-A0E53C0BB110}" dt="2022-01-10T13:34:59.948" v="17"/>
      <pc:docMkLst>
        <pc:docMk/>
      </pc:docMkLst>
      <pc:sldChg chg="modSp">
        <pc:chgData name="Alison Cooke" userId="S::a.cooke@uwtsd.ac.uk::46c329c9-26b7-4eba-b77b-7474421bfd31" providerId="AD" clId="Web-{CD2DEAAB-4604-2AFB-CDC0-A0E53C0BB110}" dt="2022-01-10T13:32:21.226" v="5" actId="1076"/>
        <pc:sldMkLst>
          <pc:docMk/>
          <pc:sldMk cId="2749282410" sldId="264"/>
        </pc:sldMkLst>
        <pc:spChg chg="mod">
          <ac:chgData name="Alison Cooke" userId="S::a.cooke@uwtsd.ac.uk::46c329c9-26b7-4eba-b77b-7474421bfd31" providerId="AD" clId="Web-{CD2DEAAB-4604-2AFB-CDC0-A0E53C0BB110}" dt="2022-01-10T13:32:21.226" v="5" actId="1076"/>
          <ac:spMkLst>
            <pc:docMk/>
            <pc:sldMk cId="2749282410" sldId="264"/>
            <ac:spMk id="10" creationId="{D3D96025-4790-4234-91D8-AE67F909CEBA}"/>
          </ac:spMkLst>
        </pc:spChg>
      </pc:sldChg>
      <pc:sldChg chg="modSp mod setBg">
        <pc:chgData name="Alison Cooke" userId="S::a.cooke@uwtsd.ac.uk::46c329c9-26b7-4eba-b77b-7474421bfd31" providerId="AD" clId="Web-{CD2DEAAB-4604-2AFB-CDC0-A0E53C0BB110}" dt="2022-01-10T13:34:59.948" v="17"/>
        <pc:sldMkLst>
          <pc:docMk/>
          <pc:sldMk cId="1348804331" sldId="295"/>
        </pc:sldMkLst>
        <pc:spChg chg="mod">
          <ac:chgData name="Alison Cooke" userId="S::a.cooke@uwtsd.ac.uk::46c329c9-26b7-4eba-b77b-7474421bfd31" providerId="AD" clId="Web-{CD2DEAAB-4604-2AFB-CDC0-A0E53C0BB110}" dt="2022-01-10T13:34:05.166" v="13" actId="20577"/>
          <ac:spMkLst>
            <pc:docMk/>
            <pc:sldMk cId="1348804331" sldId="295"/>
            <ac:spMk id="3" creationId="{6E6DA849-18CB-476E-BC8D-205F32DC4034}"/>
          </ac:spMkLst>
        </pc:spChg>
      </pc:sldChg>
    </pc:docChg>
  </pc:docChgLst>
  <pc:docChgLst>
    <pc:chgData name="Alison Cooke" userId="S::a.cooke@uwtsd.ac.uk::46c329c9-26b7-4eba-b77b-7474421bfd31" providerId="AD" clId="Web-{3656C730-54A9-F9B8-07AF-7BF8383CAEA4}"/>
    <pc:docChg chg="addSld modSld sldOrd">
      <pc:chgData name="Alison Cooke" userId="S::a.cooke@uwtsd.ac.uk::46c329c9-26b7-4eba-b77b-7474421bfd31" providerId="AD" clId="Web-{3656C730-54A9-F9B8-07AF-7BF8383CAEA4}" dt="2022-01-10T13:41:28.279" v="142" actId="20577"/>
      <pc:docMkLst>
        <pc:docMk/>
      </pc:docMkLst>
      <pc:sldChg chg="modSp new ord">
        <pc:chgData name="Alison Cooke" userId="S::a.cooke@uwtsd.ac.uk::46c329c9-26b7-4eba-b77b-7474421bfd31" providerId="AD" clId="Web-{3656C730-54A9-F9B8-07AF-7BF8383CAEA4}" dt="2022-01-10T13:41:28.279" v="142" actId="20577"/>
        <pc:sldMkLst>
          <pc:docMk/>
          <pc:sldMk cId="4055454267" sldId="296"/>
        </pc:sldMkLst>
        <pc:spChg chg="mod">
          <ac:chgData name="Alison Cooke" userId="S::a.cooke@uwtsd.ac.uk::46c329c9-26b7-4eba-b77b-7474421bfd31" providerId="AD" clId="Web-{3656C730-54A9-F9B8-07AF-7BF8383CAEA4}" dt="2022-01-10T13:39:36.995" v="6" actId="20577"/>
          <ac:spMkLst>
            <pc:docMk/>
            <pc:sldMk cId="4055454267" sldId="296"/>
            <ac:spMk id="2" creationId="{10767226-BFD8-4960-B8E4-F9E3CC4DB464}"/>
          </ac:spMkLst>
        </pc:spChg>
        <pc:spChg chg="mod">
          <ac:chgData name="Alison Cooke" userId="S::a.cooke@uwtsd.ac.uk::46c329c9-26b7-4eba-b77b-7474421bfd31" providerId="AD" clId="Web-{3656C730-54A9-F9B8-07AF-7BF8383CAEA4}" dt="2022-01-10T13:41:28.279" v="142" actId="20577"/>
          <ac:spMkLst>
            <pc:docMk/>
            <pc:sldMk cId="4055454267" sldId="296"/>
            <ac:spMk id="3" creationId="{5DAAA317-3E4F-49D2-8759-F5F941A54480}"/>
          </ac:spMkLst>
        </pc:spChg>
      </pc:sldChg>
    </pc:docChg>
  </pc:docChgLst>
  <pc:docChgLst>
    <pc:chgData name="Alison Cooke" userId="S::a.cooke@uwtsd.ac.uk::46c329c9-26b7-4eba-b77b-7474421bfd31" providerId="AD" clId="Web-{136F4179-B056-AAE4-BCC8-856267B5219E}"/>
    <pc:docChg chg="modSld">
      <pc:chgData name="Alison Cooke" userId="S::a.cooke@uwtsd.ac.uk::46c329c9-26b7-4eba-b77b-7474421bfd31" providerId="AD" clId="Web-{136F4179-B056-AAE4-BCC8-856267B5219E}" dt="2022-11-30T14:15:34.040" v="1" actId="20577"/>
      <pc:docMkLst>
        <pc:docMk/>
      </pc:docMkLst>
      <pc:sldChg chg="modSp">
        <pc:chgData name="Alison Cooke" userId="S::a.cooke@uwtsd.ac.uk::46c329c9-26b7-4eba-b77b-7474421bfd31" providerId="AD" clId="Web-{136F4179-B056-AAE4-BCC8-856267B5219E}" dt="2022-11-30T14:12:29.581" v="0" actId="1076"/>
        <pc:sldMkLst>
          <pc:docMk/>
          <pc:sldMk cId="3696487291" sldId="268"/>
        </pc:sldMkLst>
        <pc:picChg chg="mod">
          <ac:chgData name="Alison Cooke" userId="S::a.cooke@uwtsd.ac.uk::46c329c9-26b7-4eba-b77b-7474421bfd31" providerId="AD" clId="Web-{136F4179-B056-AAE4-BCC8-856267B5219E}" dt="2022-11-30T14:12:29.581" v="0" actId="1076"/>
          <ac:picMkLst>
            <pc:docMk/>
            <pc:sldMk cId="3696487291" sldId="268"/>
            <ac:picMk id="5" creationId="{D20F7E7B-1C0A-4023-B4B1-2A9ED26054CA}"/>
          </ac:picMkLst>
        </pc:picChg>
      </pc:sldChg>
      <pc:sldChg chg="modSp">
        <pc:chgData name="Alison Cooke" userId="S::a.cooke@uwtsd.ac.uk::46c329c9-26b7-4eba-b77b-7474421bfd31" providerId="AD" clId="Web-{136F4179-B056-AAE4-BCC8-856267B5219E}" dt="2022-11-30T14:15:34.040" v="1" actId="20577"/>
        <pc:sldMkLst>
          <pc:docMk/>
          <pc:sldMk cId="1508906211" sldId="290"/>
        </pc:sldMkLst>
        <pc:spChg chg="mod">
          <ac:chgData name="Alison Cooke" userId="S::a.cooke@uwtsd.ac.uk::46c329c9-26b7-4eba-b77b-7474421bfd31" providerId="AD" clId="Web-{136F4179-B056-AAE4-BCC8-856267B5219E}" dt="2022-11-30T14:15:34.040" v="1" actId="20577"/>
          <ac:spMkLst>
            <pc:docMk/>
            <pc:sldMk cId="1508906211" sldId="290"/>
            <ac:spMk id="2" creationId="{20DD3FBB-F4D9-4FD6-A6A8-0BFF2D0C761E}"/>
          </ac:spMkLst>
        </pc:spChg>
      </pc:sldChg>
    </pc:docChg>
  </pc:docChgLst>
  <pc:docChgLst>
    <pc:chgData name="Alison Cooke" userId="S::a.cooke@uwtsd.ac.uk::46c329c9-26b7-4eba-b77b-7474421bfd31" providerId="AD" clId="Web-{5D3A9BF4-2C94-BA23-0A65-7E18DE0C10FD}"/>
    <pc:docChg chg="delSld modSld">
      <pc:chgData name="Alison Cooke" userId="S::a.cooke@uwtsd.ac.uk::46c329c9-26b7-4eba-b77b-7474421bfd31" providerId="AD" clId="Web-{5D3A9BF4-2C94-BA23-0A65-7E18DE0C10FD}" dt="2025-06-10T13:05:04.533" v="215" actId="1076"/>
      <pc:docMkLst>
        <pc:docMk/>
      </pc:docMkLst>
      <pc:sldChg chg="modSp">
        <pc:chgData name="Alison Cooke" userId="S::a.cooke@uwtsd.ac.uk::46c329c9-26b7-4eba-b77b-7474421bfd31" providerId="AD" clId="Web-{5D3A9BF4-2C94-BA23-0A65-7E18DE0C10FD}" dt="2025-06-10T12:52:25.529" v="41" actId="20577"/>
        <pc:sldMkLst>
          <pc:docMk/>
          <pc:sldMk cId="1147549936" sldId="258"/>
        </pc:sldMkLst>
        <pc:spChg chg="mod">
          <ac:chgData name="Alison Cooke" userId="S::a.cooke@uwtsd.ac.uk::46c329c9-26b7-4eba-b77b-7474421bfd31" providerId="AD" clId="Web-{5D3A9BF4-2C94-BA23-0A65-7E18DE0C10FD}" dt="2025-06-10T12:52:25.529" v="41" actId="20577"/>
          <ac:spMkLst>
            <pc:docMk/>
            <pc:sldMk cId="1147549936" sldId="258"/>
            <ac:spMk id="5" creationId="{96FE8A07-45B3-4401-AEF2-C9368D14EA2F}"/>
          </ac:spMkLst>
        </pc:spChg>
      </pc:sldChg>
      <pc:sldChg chg="modSp">
        <pc:chgData name="Alison Cooke" userId="S::a.cooke@uwtsd.ac.uk::46c329c9-26b7-4eba-b77b-7474421bfd31" providerId="AD" clId="Web-{5D3A9BF4-2C94-BA23-0A65-7E18DE0C10FD}" dt="2025-06-10T12:52:58.280" v="46" actId="20577"/>
        <pc:sldMkLst>
          <pc:docMk/>
          <pc:sldMk cId="2511280831" sldId="259"/>
        </pc:sldMkLst>
        <pc:spChg chg="mod">
          <ac:chgData name="Alison Cooke" userId="S::a.cooke@uwtsd.ac.uk::46c329c9-26b7-4eba-b77b-7474421bfd31" providerId="AD" clId="Web-{5D3A9BF4-2C94-BA23-0A65-7E18DE0C10FD}" dt="2025-06-10T12:52:50.093" v="44"/>
          <ac:spMkLst>
            <pc:docMk/>
            <pc:sldMk cId="2511280831" sldId="259"/>
            <ac:spMk id="2" creationId="{C257EF50-E6BB-4153-B801-E0884BE85B05}"/>
          </ac:spMkLst>
        </pc:spChg>
        <pc:spChg chg="mod">
          <ac:chgData name="Alison Cooke" userId="S::a.cooke@uwtsd.ac.uk::46c329c9-26b7-4eba-b77b-7474421bfd31" providerId="AD" clId="Web-{5D3A9BF4-2C94-BA23-0A65-7E18DE0C10FD}" dt="2025-06-10T12:52:58.280" v="46" actId="20577"/>
          <ac:spMkLst>
            <pc:docMk/>
            <pc:sldMk cId="2511280831" sldId="259"/>
            <ac:spMk id="3" creationId="{658C690E-5CBE-4BDA-BD72-E432396BE4C6}"/>
          </ac:spMkLst>
        </pc:spChg>
      </pc:sldChg>
      <pc:sldChg chg="modSp">
        <pc:chgData name="Alison Cooke" userId="S::a.cooke@uwtsd.ac.uk::46c329c9-26b7-4eba-b77b-7474421bfd31" providerId="AD" clId="Web-{5D3A9BF4-2C94-BA23-0A65-7E18DE0C10FD}" dt="2025-06-10T12:53:23.031" v="50" actId="20577"/>
        <pc:sldMkLst>
          <pc:docMk/>
          <pc:sldMk cId="2749282410" sldId="264"/>
        </pc:sldMkLst>
        <pc:spChg chg="mod">
          <ac:chgData name="Alison Cooke" userId="S::a.cooke@uwtsd.ac.uk::46c329c9-26b7-4eba-b77b-7474421bfd31" providerId="AD" clId="Web-{5D3A9BF4-2C94-BA23-0A65-7E18DE0C10FD}" dt="2025-06-10T12:53:23.031" v="50" actId="20577"/>
          <ac:spMkLst>
            <pc:docMk/>
            <pc:sldMk cId="2749282410" sldId="264"/>
            <ac:spMk id="5" creationId="{8BD82FC5-8624-442F-A6AD-974369FA7A6A}"/>
          </ac:spMkLst>
        </pc:spChg>
        <pc:spChg chg="mod">
          <ac:chgData name="Alison Cooke" userId="S::a.cooke@uwtsd.ac.uk::46c329c9-26b7-4eba-b77b-7474421bfd31" providerId="AD" clId="Web-{5D3A9BF4-2C94-BA23-0A65-7E18DE0C10FD}" dt="2025-06-10T12:53:18.234" v="48" actId="20577"/>
          <ac:spMkLst>
            <pc:docMk/>
            <pc:sldMk cId="2749282410" sldId="264"/>
            <ac:spMk id="9" creationId="{062C2FA8-D739-4AAA-8466-10C157233905}"/>
          </ac:spMkLst>
        </pc:spChg>
      </pc:sldChg>
      <pc:sldChg chg="modNotes">
        <pc:chgData name="Alison Cooke" userId="S::a.cooke@uwtsd.ac.uk::46c329c9-26b7-4eba-b77b-7474421bfd31" providerId="AD" clId="Web-{5D3A9BF4-2C94-BA23-0A65-7E18DE0C10FD}" dt="2025-06-10T12:55:46.378" v="78"/>
        <pc:sldMkLst>
          <pc:docMk/>
          <pc:sldMk cId="3696487291" sldId="268"/>
        </pc:sldMkLst>
      </pc:sldChg>
      <pc:sldChg chg="modSp">
        <pc:chgData name="Alison Cooke" userId="S::a.cooke@uwtsd.ac.uk::46c329c9-26b7-4eba-b77b-7474421bfd31" providerId="AD" clId="Web-{5D3A9BF4-2C94-BA23-0A65-7E18DE0C10FD}" dt="2025-06-10T12:56:05.910" v="81" actId="20577"/>
        <pc:sldMkLst>
          <pc:docMk/>
          <pc:sldMk cId="406751527" sldId="270"/>
        </pc:sldMkLst>
        <pc:spChg chg="mod">
          <ac:chgData name="Alison Cooke" userId="S::a.cooke@uwtsd.ac.uk::46c329c9-26b7-4eba-b77b-7474421bfd31" providerId="AD" clId="Web-{5D3A9BF4-2C94-BA23-0A65-7E18DE0C10FD}" dt="2025-06-10T12:56:05.910" v="81" actId="20577"/>
          <ac:spMkLst>
            <pc:docMk/>
            <pc:sldMk cId="406751527" sldId="270"/>
            <ac:spMk id="2" creationId="{8B55C1DC-3CAC-4CB0-8528-ADD444496B70}"/>
          </ac:spMkLst>
        </pc:spChg>
      </pc:sldChg>
      <pc:sldChg chg="modSp">
        <pc:chgData name="Alison Cooke" userId="S::a.cooke@uwtsd.ac.uk::46c329c9-26b7-4eba-b77b-7474421bfd31" providerId="AD" clId="Web-{5D3A9BF4-2C94-BA23-0A65-7E18DE0C10FD}" dt="2025-06-10T12:57:16.865" v="84"/>
        <pc:sldMkLst>
          <pc:docMk/>
          <pc:sldMk cId="4074606181" sldId="279"/>
        </pc:sldMkLst>
        <pc:spChg chg="mod">
          <ac:chgData name="Alison Cooke" userId="S::a.cooke@uwtsd.ac.uk::46c329c9-26b7-4eba-b77b-7474421bfd31" providerId="AD" clId="Web-{5D3A9BF4-2C94-BA23-0A65-7E18DE0C10FD}" dt="2025-06-10T12:57:16.865" v="84"/>
          <ac:spMkLst>
            <pc:docMk/>
            <pc:sldMk cId="4074606181" sldId="279"/>
            <ac:spMk id="2" creationId="{112FBA59-15A1-47BB-8467-9D65582680EC}"/>
          </ac:spMkLst>
        </pc:spChg>
      </pc:sldChg>
      <pc:sldChg chg="modSp">
        <pc:chgData name="Alison Cooke" userId="S::a.cooke@uwtsd.ac.uk::46c329c9-26b7-4eba-b77b-7474421bfd31" providerId="AD" clId="Web-{5D3A9BF4-2C94-BA23-0A65-7E18DE0C10FD}" dt="2025-06-10T12:57:24.974" v="85" actId="20577"/>
        <pc:sldMkLst>
          <pc:docMk/>
          <pc:sldMk cId="2650135546" sldId="280"/>
        </pc:sldMkLst>
        <pc:spChg chg="mod">
          <ac:chgData name="Alison Cooke" userId="S::a.cooke@uwtsd.ac.uk::46c329c9-26b7-4eba-b77b-7474421bfd31" providerId="AD" clId="Web-{5D3A9BF4-2C94-BA23-0A65-7E18DE0C10FD}" dt="2025-06-10T12:57:24.974" v="85" actId="20577"/>
          <ac:spMkLst>
            <pc:docMk/>
            <pc:sldMk cId="2650135546" sldId="280"/>
            <ac:spMk id="2" creationId="{D329C51C-F195-4CC6-BD8A-C36571BAE1EA}"/>
          </ac:spMkLst>
        </pc:spChg>
      </pc:sldChg>
      <pc:sldChg chg="modSp">
        <pc:chgData name="Alison Cooke" userId="S::a.cooke@uwtsd.ac.uk::46c329c9-26b7-4eba-b77b-7474421bfd31" providerId="AD" clId="Web-{5D3A9BF4-2C94-BA23-0A65-7E18DE0C10FD}" dt="2025-06-10T13:01:19.449" v="180" actId="20577"/>
        <pc:sldMkLst>
          <pc:docMk/>
          <pc:sldMk cId="3286449972" sldId="288"/>
        </pc:sldMkLst>
        <pc:spChg chg="mod">
          <ac:chgData name="Alison Cooke" userId="S::a.cooke@uwtsd.ac.uk::46c329c9-26b7-4eba-b77b-7474421bfd31" providerId="AD" clId="Web-{5D3A9BF4-2C94-BA23-0A65-7E18DE0C10FD}" dt="2025-06-10T13:01:19.449" v="180" actId="20577"/>
          <ac:spMkLst>
            <pc:docMk/>
            <pc:sldMk cId="3286449972" sldId="288"/>
            <ac:spMk id="3" creationId="{C55C8ED4-04AA-4CE8-921E-2CD2659CF80A}"/>
          </ac:spMkLst>
        </pc:spChg>
        <pc:picChg chg="mod">
          <ac:chgData name="Alison Cooke" userId="S::a.cooke@uwtsd.ac.uk::46c329c9-26b7-4eba-b77b-7474421bfd31" providerId="AD" clId="Web-{5D3A9BF4-2C94-BA23-0A65-7E18DE0C10FD}" dt="2025-06-10T13:00:23.557" v="134" actId="1076"/>
          <ac:picMkLst>
            <pc:docMk/>
            <pc:sldMk cId="3286449972" sldId="288"/>
            <ac:picMk id="4" creationId="{1606FAFE-0F33-4898-A389-6D7DF6D272DB}"/>
          </ac:picMkLst>
        </pc:picChg>
      </pc:sldChg>
      <pc:sldChg chg="del">
        <pc:chgData name="Alison Cooke" userId="S::a.cooke@uwtsd.ac.uk::46c329c9-26b7-4eba-b77b-7474421bfd31" providerId="AD" clId="Web-{5D3A9BF4-2C94-BA23-0A65-7E18DE0C10FD}" dt="2025-06-10T13:01:28.574" v="181"/>
        <pc:sldMkLst>
          <pc:docMk/>
          <pc:sldMk cId="221599141" sldId="289"/>
        </pc:sldMkLst>
      </pc:sldChg>
      <pc:sldChg chg="modSp">
        <pc:chgData name="Alison Cooke" userId="S::a.cooke@uwtsd.ac.uk::46c329c9-26b7-4eba-b77b-7474421bfd31" providerId="AD" clId="Web-{5D3A9BF4-2C94-BA23-0A65-7E18DE0C10FD}" dt="2025-06-10T13:01:35.762" v="182" actId="20577"/>
        <pc:sldMkLst>
          <pc:docMk/>
          <pc:sldMk cId="1508906211" sldId="290"/>
        </pc:sldMkLst>
        <pc:spChg chg="mod">
          <ac:chgData name="Alison Cooke" userId="S::a.cooke@uwtsd.ac.uk::46c329c9-26b7-4eba-b77b-7474421bfd31" providerId="AD" clId="Web-{5D3A9BF4-2C94-BA23-0A65-7E18DE0C10FD}" dt="2025-06-10T13:01:35.762" v="182" actId="20577"/>
          <ac:spMkLst>
            <pc:docMk/>
            <pc:sldMk cId="1508906211" sldId="290"/>
            <ac:spMk id="3" creationId="{5A43D3F2-5BB4-40AB-8A1D-80C4EAD2BEDB}"/>
          </ac:spMkLst>
        </pc:spChg>
      </pc:sldChg>
      <pc:sldChg chg="modSp">
        <pc:chgData name="Alison Cooke" userId="S::a.cooke@uwtsd.ac.uk::46c329c9-26b7-4eba-b77b-7474421bfd31" providerId="AD" clId="Web-{5D3A9BF4-2C94-BA23-0A65-7E18DE0C10FD}" dt="2025-06-10T13:01:50.137" v="183" actId="20577"/>
        <pc:sldMkLst>
          <pc:docMk/>
          <pc:sldMk cId="120065611" sldId="291"/>
        </pc:sldMkLst>
        <pc:spChg chg="mod">
          <ac:chgData name="Alison Cooke" userId="S::a.cooke@uwtsd.ac.uk::46c329c9-26b7-4eba-b77b-7474421bfd31" providerId="AD" clId="Web-{5D3A9BF4-2C94-BA23-0A65-7E18DE0C10FD}" dt="2025-06-10T13:01:50.137" v="183" actId="20577"/>
          <ac:spMkLst>
            <pc:docMk/>
            <pc:sldMk cId="120065611" sldId="291"/>
            <ac:spMk id="3" creationId="{4D12F4BC-C418-47F0-9341-63D3BB762FE1}"/>
          </ac:spMkLst>
        </pc:spChg>
      </pc:sldChg>
      <pc:sldChg chg="modSp">
        <pc:chgData name="Alison Cooke" userId="S::a.cooke@uwtsd.ac.uk::46c329c9-26b7-4eba-b77b-7474421bfd31" providerId="AD" clId="Web-{5D3A9BF4-2C94-BA23-0A65-7E18DE0C10FD}" dt="2025-06-10T13:02:02.544" v="184" actId="20577"/>
        <pc:sldMkLst>
          <pc:docMk/>
          <pc:sldMk cId="2322241337" sldId="292"/>
        </pc:sldMkLst>
        <pc:spChg chg="mod">
          <ac:chgData name="Alison Cooke" userId="S::a.cooke@uwtsd.ac.uk::46c329c9-26b7-4eba-b77b-7474421bfd31" providerId="AD" clId="Web-{5D3A9BF4-2C94-BA23-0A65-7E18DE0C10FD}" dt="2025-06-10T13:02:02.544" v="184" actId="20577"/>
          <ac:spMkLst>
            <pc:docMk/>
            <pc:sldMk cId="2322241337" sldId="292"/>
            <ac:spMk id="2" creationId="{A1617DB0-42EA-4C9F-8784-77F80D9906AA}"/>
          </ac:spMkLst>
        </pc:spChg>
      </pc:sldChg>
      <pc:sldChg chg="modSp">
        <pc:chgData name="Alison Cooke" userId="S::a.cooke@uwtsd.ac.uk::46c329c9-26b7-4eba-b77b-7474421bfd31" providerId="AD" clId="Web-{5D3A9BF4-2C94-BA23-0A65-7E18DE0C10FD}" dt="2025-06-10T13:02:19.857" v="187" actId="20577"/>
        <pc:sldMkLst>
          <pc:docMk/>
          <pc:sldMk cId="2865411382" sldId="293"/>
        </pc:sldMkLst>
        <pc:spChg chg="mod">
          <ac:chgData name="Alison Cooke" userId="S::a.cooke@uwtsd.ac.uk::46c329c9-26b7-4eba-b77b-7474421bfd31" providerId="AD" clId="Web-{5D3A9BF4-2C94-BA23-0A65-7E18DE0C10FD}" dt="2025-06-10T13:02:09.247" v="185" actId="20577"/>
          <ac:spMkLst>
            <pc:docMk/>
            <pc:sldMk cId="2865411382" sldId="293"/>
            <ac:spMk id="2" creationId="{6B2D5389-535B-4317-A607-64D32C1EEF12}"/>
          </ac:spMkLst>
        </pc:spChg>
        <pc:spChg chg="mod">
          <ac:chgData name="Alison Cooke" userId="S::a.cooke@uwtsd.ac.uk::46c329c9-26b7-4eba-b77b-7474421bfd31" providerId="AD" clId="Web-{5D3A9BF4-2C94-BA23-0A65-7E18DE0C10FD}" dt="2025-06-10T13:02:15.388" v="186" actId="20577"/>
          <ac:spMkLst>
            <pc:docMk/>
            <pc:sldMk cId="2865411382" sldId="293"/>
            <ac:spMk id="4" creationId="{E960ACA6-018A-49C5-B6E9-B755E6DB1DF3}"/>
          </ac:spMkLst>
        </pc:spChg>
        <pc:spChg chg="mod">
          <ac:chgData name="Alison Cooke" userId="S::a.cooke@uwtsd.ac.uk::46c329c9-26b7-4eba-b77b-7474421bfd31" providerId="AD" clId="Web-{5D3A9BF4-2C94-BA23-0A65-7E18DE0C10FD}" dt="2025-06-10T13:02:19.857" v="187" actId="20577"/>
          <ac:spMkLst>
            <pc:docMk/>
            <pc:sldMk cId="2865411382" sldId="293"/>
            <ac:spMk id="5" creationId="{D8999628-319C-48B7-9E6D-3DA033088278}"/>
          </ac:spMkLst>
        </pc:spChg>
      </pc:sldChg>
      <pc:sldChg chg="modSp">
        <pc:chgData name="Alison Cooke" userId="S::a.cooke@uwtsd.ac.uk::46c329c9-26b7-4eba-b77b-7474421bfd31" providerId="AD" clId="Web-{5D3A9BF4-2C94-BA23-0A65-7E18DE0C10FD}" dt="2025-06-10T13:02:32.670" v="189" actId="20577"/>
        <pc:sldMkLst>
          <pc:docMk/>
          <pc:sldMk cId="2106410843" sldId="294"/>
        </pc:sldMkLst>
        <pc:spChg chg="mod">
          <ac:chgData name="Alison Cooke" userId="S::a.cooke@uwtsd.ac.uk::46c329c9-26b7-4eba-b77b-7474421bfd31" providerId="AD" clId="Web-{5D3A9BF4-2C94-BA23-0A65-7E18DE0C10FD}" dt="2025-06-10T13:02:32.670" v="189" actId="20577"/>
          <ac:spMkLst>
            <pc:docMk/>
            <pc:sldMk cId="2106410843" sldId="294"/>
            <ac:spMk id="2" creationId="{4651FE68-6612-43BA-BF17-F730284A846A}"/>
          </ac:spMkLst>
        </pc:spChg>
        <pc:spChg chg="mod">
          <ac:chgData name="Alison Cooke" userId="S::a.cooke@uwtsd.ac.uk::46c329c9-26b7-4eba-b77b-7474421bfd31" providerId="AD" clId="Web-{5D3A9BF4-2C94-BA23-0A65-7E18DE0C10FD}" dt="2025-06-10T13:02:27.857" v="188" actId="20577"/>
          <ac:spMkLst>
            <pc:docMk/>
            <pc:sldMk cId="2106410843" sldId="294"/>
            <ac:spMk id="3" creationId="{6BD0CA8C-0AF6-45B2-8DB2-8E593E193BE2}"/>
          </ac:spMkLst>
        </pc:spChg>
      </pc:sldChg>
      <pc:sldChg chg="addSp modSp">
        <pc:chgData name="Alison Cooke" userId="S::a.cooke@uwtsd.ac.uk::46c329c9-26b7-4eba-b77b-7474421bfd31" providerId="AD" clId="Web-{5D3A9BF4-2C94-BA23-0A65-7E18DE0C10FD}" dt="2025-06-10T13:03:56.703" v="207" actId="1076"/>
        <pc:sldMkLst>
          <pc:docMk/>
          <pc:sldMk cId="1348804331" sldId="295"/>
        </pc:sldMkLst>
        <pc:spChg chg="mod">
          <ac:chgData name="Alison Cooke" userId="S::a.cooke@uwtsd.ac.uk::46c329c9-26b7-4eba-b77b-7474421bfd31" providerId="AD" clId="Web-{5D3A9BF4-2C94-BA23-0A65-7E18DE0C10FD}" dt="2025-06-10T13:02:55.592" v="192" actId="20577"/>
          <ac:spMkLst>
            <pc:docMk/>
            <pc:sldMk cId="1348804331" sldId="295"/>
            <ac:spMk id="2" creationId="{9753540E-BE81-4A61-8DC0-E64AFCB92B79}"/>
          </ac:spMkLst>
        </pc:spChg>
        <pc:spChg chg="mod">
          <ac:chgData name="Alison Cooke" userId="S::a.cooke@uwtsd.ac.uk::46c329c9-26b7-4eba-b77b-7474421bfd31" providerId="AD" clId="Web-{5D3A9BF4-2C94-BA23-0A65-7E18DE0C10FD}" dt="2025-06-10T13:03:50.406" v="203" actId="20577"/>
          <ac:spMkLst>
            <pc:docMk/>
            <pc:sldMk cId="1348804331" sldId="295"/>
            <ac:spMk id="3" creationId="{6E6DA849-18CB-476E-BC8D-205F32DC4034}"/>
          </ac:spMkLst>
        </pc:spChg>
        <pc:picChg chg="add mod">
          <ac:chgData name="Alison Cooke" userId="S::a.cooke@uwtsd.ac.uk::46c329c9-26b7-4eba-b77b-7474421bfd31" providerId="AD" clId="Web-{5D3A9BF4-2C94-BA23-0A65-7E18DE0C10FD}" dt="2025-06-10T13:03:56.703" v="207" actId="1076"/>
          <ac:picMkLst>
            <pc:docMk/>
            <pc:sldMk cId="1348804331" sldId="295"/>
            <ac:picMk id="4" creationId="{29384F01-3331-3000-25BC-0E23B7E48EB3}"/>
          </ac:picMkLst>
        </pc:picChg>
      </pc:sldChg>
      <pc:sldChg chg="addSp modSp">
        <pc:chgData name="Alison Cooke" userId="S::a.cooke@uwtsd.ac.uk::46c329c9-26b7-4eba-b77b-7474421bfd31" providerId="AD" clId="Web-{5D3A9BF4-2C94-BA23-0A65-7E18DE0C10FD}" dt="2025-06-10T13:05:04.533" v="215" actId="1076"/>
        <pc:sldMkLst>
          <pc:docMk/>
          <pc:sldMk cId="4055454267" sldId="296"/>
        </pc:sldMkLst>
        <pc:spChg chg="mod">
          <ac:chgData name="Alison Cooke" userId="S::a.cooke@uwtsd.ac.uk::46c329c9-26b7-4eba-b77b-7474421bfd31" providerId="AD" clId="Web-{5D3A9BF4-2C94-BA23-0A65-7E18DE0C10FD}" dt="2025-06-10T13:04:12.782" v="210"/>
          <ac:spMkLst>
            <pc:docMk/>
            <pc:sldMk cId="4055454267" sldId="296"/>
            <ac:spMk id="2" creationId="{10767226-BFD8-4960-B8E4-F9E3CC4DB464}"/>
          </ac:spMkLst>
        </pc:spChg>
        <pc:spChg chg="mod">
          <ac:chgData name="Alison Cooke" userId="S::a.cooke@uwtsd.ac.uk::46c329c9-26b7-4eba-b77b-7474421bfd31" providerId="AD" clId="Web-{5D3A9BF4-2C94-BA23-0A65-7E18DE0C10FD}" dt="2025-06-10T13:04:20.532" v="211" actId="20577"/>
          <ac:spMkLst>
            <pc:docMk/>
            <pc:sldMk cId="4055454267" sldId="296"/>
            <ac:spMk id="3" creationId="{5DAAA317-3E4F-49D2-8759-F5F941A54480}"/>
          </ac:spMkLst>
        </pc:spChg>
        <pc:picChg chg="add mod">
          <ac:chgData name="Alison Cooke" userId="S::a.cooke@uwtsd.ac.uk::46c329c9-26b7-4eba-b77b-7474421bfd31" providerId="AD" clId="Web-{5D3A9BF4-2C94-BA23-0A65-7E18DE0C10FD}" dt="2025-06-10T13:05:04.533" v="215" actId="1076"/>
          <ac:picMkLst>
            <pc:docMk/>
            <pc:sldMk cId="4055454267" sldId="296"/>
            <ac:picMk id="4" creationId="{71D65B62-48F4-19FF-FBFF-83BBCF38B23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10/06/2025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APA – American Psychological </a:t>
            </a:r>
            <a:r>
              <a:rPr lang="en-US" dirty="0" err="1">
                <a:ea typeface="Calibri"/>
                <a:cs typeface="Calibri"/>
              </a:rPr>
              <a:t>Associaition</a:t>
            </a:r>
          </a:p>
          <a:p>
            <a:r>
              <a:rPr lang="en-US" dirty="0">
                <a:ea typeface="Calibri"/>
                <a:cs typeface="Calibri"/>
              </a:rPr>
              <a:t>MLA – Modern Language Association</a:t>
            </a:r>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3541374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10/06/2025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10/06/2025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10/06/2025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10/06/2025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10/06/2025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10/06/2025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citethemrightonline.com/"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legislation.gov.uk/ukpga/1998/42/schedule/1/part/I/chapter/5" TargetMode="Externa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vam.ac.uk/content/articles/i/English-embroidery-introduction/"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911424" y="1988841"/>
            <a:ext cx="10363200" cy="3179507"/>
          </a:xfrm>
        </p:spPr>
        <p:txBody>
          <a:bodyPr>
            <a:normAutofit/>
          </a:bodyPr>
          <a:lstStyle/>
          <a:p>
            <a:br>
              <a:rPr lang="en-GB" b="1" dirty="0">
                <a:solidFill>
                  <a:schemeClr val="bg1"/>
                </a:solidFill>
              </a:rPr>
            </a:br>
            <a:r>
              <a:rPr lang="en-GB" dirty="0">
                <a:solidFill>
                  <a:schemeClr val="bg1"/>
                </a:solidFill>
                <a:latin typeface="Arial"/>
                <a:cs typeface="Arial"/>
              </a:rPr>
              <a:t>MSc Policing (O&amp;SL) </a:t>
            </a:r>
            <a:br>
              <a:rPr lang="en-GB" dirty="0">
                <a:solidFill>
                  <a:schemeClr val="bg1"/>
                </a:solidFill>
                <a:latin typeface="Arial"/>
                <a:cs typeface="Arial"/>
              </a:rPr>
            </a:br>
            <a:r>
              <a:rPr lang="en-GB" dirty="0">
                <a:solidFill>
                  <a:schemeClr val="bg1"/>
                </a:solidFill>
                <a:latin typeface="Arial"/>
                <a:cs typeface="Arial"/>
              </a:rPr>
              <a:t>10 .06. 25</a:t>
            </a:r>
            <a:br>
              <a:rPr lang="en-GB" dirty="0">
                <a:solidFill>
                  <a:schemeClr val="bg1"/>
                </a:solidFill>
                <a:latin typeface="Arial"/>
                <a:cs typeface="Arial"/>
              </a:rPr>
            </a:br>
            <a:r>
              <a:rPr lang="en-GB" dirty="0">
                <a:solidFill>
                  <a:schemeClr val="bg1"/>
                </a:solidFill>
                <a:latin typeface="Arial"/>
                <a:cs typeface="Arial"/>
              </a:rPr>
              <a:t>Referencing &amp; Plagiarism</a:t>
            </a: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Learning outcomes </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vert="horz" lIns="91440" tIns="45720" rIns="91440" bIns="45720" rtlCol="0" anchor="t">
            <a:normAutofit lnSpcReduction="10000"/>
          </a:bodyPr>
          <a:lstStyle/>
          <a:p>
            <a:pPr marL="0" indent="0">
              <a:buNone/>
            </a:pPr>
            <a:r>
              <a:rPr lang="en-GB" dirty="0">
                <a:latin typeface="Arial"/>
                <a:cs typeface="Arial"/>
              </a:rPr>
              <a:t>By the end of the session students should:</a:t>
            </a:r>
          </a:p>
          <a:p>
            <a:r>
              <a:rPr lang="en-GB" dirty="0">
                <a:latin typeface="Arial"/>
                <a:cs typeface="Arial"/>
              </a:rPr>
              <a:t>Understand what referencing is</a:t>
            </a:r>
          </a:p>
          <a:p>
            <a:r>
              <a:rPr lang="en-GB" dirty="0">
                <a:latin typeface="Arial"/>
                <a:cs typeface="Arial"/>
              </a:rPr>
              <a:t>Explain why we reference</a:t>
            </a:r>
          </a:p>
          <a:p>
            <a:r>
              <a:rPr lang="en-GB" dirty="0">
                <a:latin typeface="Arial"/>
                <a:cs typeface="Arial"/>
              </a:rPr>
              <a:t>Be able to reference</a:t>
            </a:r>
          </a:p>
          <a:p>
            <a:pPr lvl="1"/>
            <a:r>
              <a:rPr lang="en-GB" dirty="0">
                <a:latin typeface="Arial"/>
                <a:cs typeface="Arial"/>
              </a:rPr>
              <a:t>In-text citations</a:t>
            </a:r>
          </a:p>
          <a:p>
            <a:pPr lvl="1"/>
            <a:r>
              <a:rPr lang="en-GB" dirty="0">
                <a:latin typeface="Arial"/>
                <a:cs typeface="Arial"/>
              </a:rPr>
              <a:t>Complete Reference lists/Bibliographies</a:t>
            </a:r>
          </a:p>
        </p:txBody>
      </p:sp>
      <p:pic>
        <p:nvPicPr>
          <p:cNvPr id="4" name="Content Placeholder 3">
            <a:extLst>
              <a:ext uri="{FF2B5EF4-FFF2-40B4-BE49-F238E27FC236}">
                <a16:creationId xmlns:a16="http://schemas.microsoft.com/office/drawing/2014/main" id="{D4D9AB1E-F199-4ED8-9F9F-C46C5D3E7FB2}"/>
              </a:ext>
            </a:extLst>
          </p:cNvPr>
          <p:cNvPicPr>
            <a:picLocks noGrp="1" noChangeAspect="1"/>
          </p:cNvPicPr>
          <p:nvPr>
            <p:ph sz="half" idx="2"/>
          </p:nvPr>
        </p:nvPicPr>
        <p:blipFill>
          <a:blip r:embed="rId2"/>
          <a:stretch>
            <a:fillRect/>
          </a:stretch>
        </p:blipFill>
        <p:spPr>
          <a:xfrm>
            <a:off x="6984171" y="2194874"/>
            <a:ext cx="3807238" cy="2468252"/>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dirty="0">
                <a:solidFill>
                  <a:schemeClr val="bg1"/>
                </a:solidFill>
              </a:rPr>
              <a:t>What is ‘Referencing’?</a:t>
            </a:r>
          </a:p>
        </p:txBody>
      </p:sp>
      <p:sp>
        <p:nvSpPr>
          <p:cNvPr id="3" name="Content Placeholder 2">
            <a:extLst>
              <a:ext uri="{FF2B5EF4-FFF2-40B4-BE49-F238E27FC236}">
                <a16:creationId xmlns:a16="http://schemas.microsoft.com/office/drawing/2014/main" id="{4358918E-1024-4B7B-87D5-A2EA36C0AA5F}"/>
              </a:ext>
            </a:extLst>
          </p:cNvPr>
          <p:cNvSpPr>
            <a:spLocks noGrp="1"/>
          </p:cNvSpPr>
          <p:nvPr>
            <p:ph idx="1"/>
          </p:nvPr>
        </p:nvSpPr>
        <p:spPr>
          <a:xfrm>
            <a:off x="477078" y="2008051"/>
            <a:ext cx="10972800" cy="3422373"/>
          </a:xfrm>
        </p:spPr>
        <p:txBody>
          <a:bodyPr>
            <a:normAutofit/>
          </a:bodyPr>
          <a:lstStyle/>
          <a:p>
            <a:pPr algn="just"/>
            <a:r>
              <a:rPr lang="en-GB" sz="2400" dirty="0">
                <a:solidFill>
                  <a:srgbClr val="FF0000"/>
                </a:solidFill>
                <a:latin typeface="Arial" panose="020B0604020202020204" pitchFamily="34" charset="0"/>
                <a:cs typeface="Arial" panose="020B0604020202020204" pitchFamily="34" charset="0"/>
              </a:rPr>
              <a:t>A term used to describe the use of a source in a research paper. </a:t>
            </a:r>
          </a:p>
          <a:p>
            <a:pPr algn="just"/>
            <a:r>
              <a:rPr lang="en-GB" sz="2400" dirty="0">
                <a:solidFill>
                  <a:srgbClr val="FF0000"/>
                </a:solidFill>
                <a:latin typeface="Arial" panose="020B0604020202020204" pitchFamily="34" charset="0"/>
                <a:cs typeface="Arial" panose="020B0604020202020204" pitchFamily="34" charset="0"/>
              </a:rPr>
              <a:t>Process of acknowledging other people’s work.</a:t>
            </a:r>
          </a:p>
          <a:p>
            <a:pPr algn="just"/>
            <a:r>
              <a:rPr lang="en-GB" sz="2400" dirty="0">
                <a:solidFill>
                  <a:srgbClr val="F5800B"/>
                </a:solidFill>
                <a:latin typeface="Arial" panose="020B0604020202020204" pitchFamily="34" charset="0"/>
                <a:cs typeface="Arial" panose="020B0604020202020204" pitchFamily="34" charset="0"/>
              </a:rPr>
              <a:t>Taking ideas or words from something you have read, listened to or watched and putting them in your assignment, then stating where you got them from</a:t>
            </a:r>
            <a:r>
              <a:rPr lang="en-GB" sz="2400" dirty="0">
                <a:latin typeface="Arial" panose="020B0604020202020204" pitchFamily="34" charset="0"/>
                <a:cs typeface="Arial" panose="020B0604020202020204" pitchFamily="34" charset="0"/>
              </a:rPr>
              <a:t>.</a:t>
            </a:r>
          </a:p>
          <a:p>
            <a:pPr algn="just"/>
            <a:r>
              <a:rPr lang="en-GB" sz="2400" dirty="0">
                <a:solidFill>
                  <a:srgbClr val="00B050"/>
                </a:solidFill>
                <a:latin typeface="Arial" panose="020B0604020202020204" pitchFamily="34" charset="0"/>
                <a:cs typeface="Arial" panose="020B0604020202020204" pitchFamily="34" charset="0"/>
              </a:rPr>
              <a:t>Allows reader to locate your source material</a:t>
            </a:r>
            <a:r>
              <a:rPr lang="en-GB" sz="2400" dirty="0">
                <a:latin typeface="Arial" panose="020B0604020202020204" pitchFamily="34" charset="0"/>
                <a:cs typeface="Arial" panose="020B0604020202020204" pitchFamily="34" charset="0"/>
              </a:rPr>
              <a:t>.</a:t>
            </a:r>
          </a:p>
          <a:p>
            <a:pPr algn="just"/>
            <a:r>
              <a:rPr lang="en-GB" sz="2400" dirty="0">
                <a:solidFill>
                  <a:srgbClr val="0070C0"/>
                </a:solidFill>
                <a:latin typeface="Arial" panose="020B0604020202020204" pitchFamily="34" charset="0"/>
                <a:cs typeface="Arial" panose="020B0604020202020204" pitchFamily="34" charset="0"/>
              </a:rPr>
              <a:t>Verifies the validity of your arguments.</a:t>
            </a:r>
          </a:p>
          <a:p>
            <a:pPr algn="just"/>
            <a:r>
              <a:rPr lang="en-GB" sz="2400" dirty="0">
                <a:solidFill>
                  <a:srgbClr val="7030A0"/>
                </a:solidFill>
                <a:latin typeface="Arial" panose="020B0604020202020204" pitchFamily="34" charset="0"/>
                <a:cs typeface="Arial" panose="020B0604020202020204" pitchFamily="34" charset="0"/>
              </a:rPr>
              <a:t>Provides link between what you write and the evidence on which it is based.</a:t>
            </a:r>
          </a:p>
          <a:p>
            <a:pPr marL="0" indent="0">
              <a:buNone/>
            </a:pPr>
            <a:endParaRPr lang="en-GB" dirty="0"/>
          </a:p>
        </p:txBody>
      </p:sp>
      <p:pic>
        <p:nvPicPr>
          <p:cNvPr id="4" name="Picture 3">
            <a:extLst>
              <a:ext uri="{FF2B5EF4-FFF2-40B4-BE49-F238E27FC236}">
                <a16:creationId xmlns:a16="http://schemas.microsoft.com/office/drawing/2014/main" id="{8A8C56F4-F43B-480B-A1CA-6A3A3F044B08}"/>
              </a:ext>
            </a:extLst>
          </p:cNvPr>
          <p:cNvPicPr>
            <a:picLocks noChangeAspect="1"/>
          </p:cNvPicPr>
          <p:nvPr/>
        </p:nvPicPr>
        <p:blipFill>
          <a:blip r:embed="rId2"/>
          <a:stretch>
            <a:fillRect/>
          </a:stretch>
        </p:blipFill>
        <p:spPr>
          <a:xfrm>
            <a:off x="9709693" y="1427575"/>
            <a:ext cx="1740185" cy="1249363"/>
          </a:xfrm>
          <a:prstGeom prst="rect">
            <a:avLst/>
          </a:prstGeom>
        </p:spPr>
      </p:pic>
    </p:spTree>
    <p:extLst>
      <p:ext uri="{BB962C8B-B14F-4D97-AF65-F5344CB8AC3E}">
        <p14:creationId xmlns:p14="http://schemas.microsoft.com/office/powerpoint/2010/main" val="3451093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dirty="0">
                <a:solidFill>
                  <a:schemeClr val="bg1"/>
                </a:solidFill>
              </a:rPr>
              <a:t>Why do we reference?</a:t>
            </a:r>
          </a:p>
        </p:txBody>
      </p:sp>
      <p:pic>
        <p:nvPicPr>
          <p:cNvPr id="4" name="Content Placeholder 3">
            <a:extLst>
              <a:ext uri="{FF2B5EF4-FFF2-40B4-BE49-F238E27FC236}">
                <a16:creationId xmlns:a16="http://schemas.microsoft.com/office/drawing/2014/main" id="{8710F169-14EA-4453-B28E-2342C80C41ED}"/>
              </a:ext>
            </a:extLst>
          </p:cNvPr>
          <p:cNvPicPr>
            <a:picLocks noGrp="1" noChangeAspect="1"/>
          </p:cNvPicPr>
          <p:nvPr>
            <p:ph idx="1"/>
          </p:nvPr>
        </p:nvPicPr>
        <p:blipFill>
          <a:blip r:embed="rId2"/>
          <a:stretch>
            <a:fillRect/>
          </a:stretch>
        </p:blipFill>
        <p:spPr>
          <a:xfrm>
            <a:off x="2484623" y="1600200"/>
            <a:ext cx="7222753" cy="3916363"/>
          </a:xfrm>
          <a:prstGeom prst="rect">
            <a:avLst/>
          </a:prstGeom>
        </p:spPr>
      </p:pic>
    </p:spTree>
    <p:extLst>
      <p:ext uri="{BB962C8B-B14F-4D97-AF65-F5344CB8AC3E}">
        <p14:creationId xmlns:p14="http://schemas.microsoft.com/office/powerpoint/2010/main" val="506969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339AAC-EA75-49CB-9B6F-506E8C56B702}"/>
              </a:ext>
            </a:extLst>
          </p:cNvPr>
          <p:cNvSpPr>
            <a:spLocks noGrp="1"/>
          </p:cNvSpPr>
          <p:nvPr>
            <p:ph type="title"/>
          </p:nvPr>
        </p:nvSpPr>
        <p:spPr>
          <a:solidFill>
            <a:srgbClr val="002060"/>
          </a:solidFill>
        </p:spPr>
        <p:txBody>
          <a:bodyPr/>
          <a:lstStyle/>
          <a:p>
            <a:r>
              <a:rPr lang="en-GB" dirty="0">
                <a:solidFill>
                  <a:schemeClr val="bg1"/>
                </a:solidFill>
              </a:rPr>
              <a:t>Why reference?</a:t>
            </a:r>
          </a:p>
        </p:txBody>
      </p:sp>
      <p:sp>
        <p:nvSpPr>
          <p:cNvPr id="5" name="Content Placeholder 4">
            <a:extLst>
              <a:ext uri="{FF2B5EF4-FFF2-40B4-BE49-F238E27FC236}">
                <a16:creationId xmlns:a16="http://schemas.microsoft.com/office/drawing/2014/main" id="{8BD82FC5-8624-442F-A6AD-974369FA7A6A}"/>
              </a:ext>
            </a:extLst>
          </p:cNvPr>
          <p:cNvSpPr>
            <a:spLocks noGrp="1"/>
          </p:cNvSpPr>
          <p:nvPr>
            <p:ph sz="half" idx="1"/>
          </p:nvPr>
        </p:nvSpPr>
        <p:spPr/>
        <p:txBody>
          <a:bodyPr vert="horz" lIns="91440" tIns="45720" rIns="91440" bIns="45720" rtlCol="0" anchor="t">
            <a:normAutofit fontScale="92500" lnSpcReduction="20000"/>
          </a:bodyPr>
          <a:lstStyle/>
          <a:p>
            <a:r>
              <a:rPr lang="en-GB" dirty="0">
                <a:solidFill>
                  <a:srgbClr val="0070C0"/>
                </a:solidFill>
                <a:latin typeface="Arial"/>
                <a:cs typeface="Arial"/>
              </a:rPr>
              <a:t>Demonstrates you have read widely on the subject</a:t>
            </a:r>
          </a:p>
          <a:p>
            <a:r>
              <a:rPr lang="en-GB" dirty="0">
                <a:solidFill>
                  <a:srgbClr val="0070C0"/>
                </a:solidFill>
                <a:latin typeface="Arial"/>
                <a:cs typeface="Arial"/>
              </a:rPr>
              <a:t>Shows evidence of research</a:t>
            </a:r>
          </a:p>
          <a:p>
            <a:r>
              <a:rPr lang="en-GB" dirty="0">
                <a:solidFill>
                  <a:srgbClr val="0070C0"/>
                </a:solidFill>
                <a:latin typeface="Arial"/>
                <a:cs typeface="Arial"/>
              </a:rPr>
              <a:t>Establishes the credibility and authority of your ideas and arguments</a:t>
            </a:r>
          </a:p>
          <a:p>
            <a:r>
              <a:rPr lang="en-GB" dirty="0">
                <a:solidFill>
                  <a:srgbClr val="0070C0"/>
                </a:solidFill>
                <a:latin typeface="Arial"/>
                <a:cs typeface="Arial"/>
              </a:rPr>
              <a:t>Enables the reader to locate the original material used</a:t>
            </a:r>
          </a:p>
          <a:p>
            <a:r>
              <a:rPr lang="en-GB" dirty="0">
                <a:solidFill>
                  <a:srgbClr val="0070C0"/>
                </a:solidFill>
                <a:latin typeface="Arial"/>
                <a:cs typeface="Arial"/>
              </a:rPr>
              <a:t>Gives credit to the original author</a:t>
            </a:r>
          </a:p>
        </p:txBody>
      </p:sp>
      <p:sp>
        <p:nvSpPr>
          <p:cNvPr id="9" name="Content Placeholder 8">
            <a:extLst>
              <a:ext uri="{FF2B5EF4-FFF2-40B4-BE49-F238E27FC236}">
                <a16:creationId xmlns:a16="http://schemas.microsoft.com/office/drawing/2014/main" id="{062C2FA8-D739-4AAA-8466-10C157233905}"/>
              </a:ext>
            </a:extLst>
          </p:cNvPr>
          <p:cNvSpPr>
            <a:spLocks noGrp="1"/>
          </p:cNvSpPr>
          <p:nvPr>
            <p:ph sz="half" idx="2"/>
          </p:nvPr>
        </p:nvSpPr>
        <p:spPr/>
        <p:txBody>
          <a:bodyPr vert="horz" lIns="91440" tIns="45720" rIns="91440" bIns="45720" rtlCol="0" anchor="t">
            <a:normAutofit fontScale="92500" lnSpcReduction="20000"/>
          </a:bodyPr>
          <a:lstStyle/>
          <a:p>
            <a:r>
              <a:rPr lang="en-GB" dirty="0">
                <a:latin typeface="Arial"/>
                <a:cs typeface="Arial"/>
              </a:rPr>
              <a:t>Enable the reader to form their own views on the value of your sources and how you have interpreted them</a:t>
            </a:r>
          </a:p>
          <a:p>
            <a:r>
              <a:rPr lang="en-GB" dirty="0">
                <a:latin typeface="Arial"/>
                <a:cs typeface="Arial"/>
              </a:rPr>
              <a:t>Distinguish between your own ideas and opinions and those of others</a:t>
            </a:r>
          </a:p>
          <a:p>
            <a:r>
              <a:rPr lang="en-GB" dirty="0">
                <a:latin typeface="Arial"/>
                <a:cs typeface="Arial"/>
              </a:rPr>
              <a:t>Highlight relevant points by quoting, paraphrasing or summarising from original text</a:t>
            </a:r>
          </a:p>
          <a:p>
            <a:r>
              <a:rPr lang="en-GB" dirty="0">
                <a:latin typeface="Arial"/>
                <a:cs typeface="Arial"/>
              </a:rPr>
              <a:t>Achieve a better mark/grade</a:t>
            </a:r>
          </a:p>
          <a:p>
            <a:pPr marL="0" indent="0">
              <a:buNone/>
            </a:pPr>
            <a:endParaRPr lang="en-GB" dirty="0"/>
          </a:p>
        </p:txBody>
      </p:sp>
      <p:sp>
        <p:nvSpPr>
          <p:cNvPr id="10" name="Rectangle 9">
            <a:extLst>
              <a:ext uri="{FF2B5EF4-FFF2-40B4-BE49-F238E27FC236}">
                <a16:creationId xmlns:a16="http://schemas.microsoft.com/office/drawing/2014/main" id="{D3D96025-4790-4234-91D8-AE67F909CEBA}"/>
              </a:ext>
            </a:extLst>
          </p:cNvPr>
          <p:cNvSpPr/>
          <p:nvPr/>
        </p:nvSpPr>
        <p:spPr>
          <a:xfrm>
            <a:off x="816965" y="4912583"/>
            <a:ext cx="5177283" cy="492991"/>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Avoid Plagiarism</a:t>
            </a:r>
          </a:p>
        </p:txBody>
      </p:sp>
    </p:spTree>
    <p:extLst>
      <p:ext uri="{BB962C8B-B14F-4D97-AF65-F5344CB8AC3E}">
        <p14:creationId xmlns:p14="http://schemas.microsoft.com/office/powerpoint/2010/main" val="2749282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F9A2D-06FF-47C2-87EE-AB37D9A6FFE8}"/>
              </a:ext>
            </a:extLst>
          </p:cNvPr>
          <p:cNvSpPr>
            <a:spLocks noGrp="1"/>
          </p:cNvSpPr>
          <p:nvPr>
            <p:ph type="title"/>
          </p:nvPr>
        </p:nvSpPr>
        <p:spPr>
          <a:solidFill>
            <a:srgbClr val="002060"/>
          </a:solidFill>
        </p:spPr>
        <p:txBody>
          <a:bodyPr/>
          <a:lstStyle/>
          <a:p>
            <a:r>
              <a:rPr lang="en-GB" dirty="0">
                <a:solidFill>
                  <a:schemeClr val="bg1"/>
                </a:solidFill>
              </a:rPr>
              <a:t>Component parts of a reference</a:t>
            </a:r>
          </a:p>
        </p:txBody>
      </p:sp>
      <p:sp>
        <p:nvSpPr>
          <p:cNvPr id="3" name="Content Placeholder 2">
            <a:extLst>
              <a:ext uri="{FF2B5EF4-FFF2-40B4-BE49-F238E27FC236}">
                <a16:creationId xmlns:a16="http://schemas.microsoft.com/office/drawing/2014/main" id="{BA7E110E-12F8-465C-B317-0AC1CFE56C39}"/>
              </a:ext>
            </a:extLst>
          </p:cNvPr>
          <p:cNvSpPr>
            <a:spLocks noGrp="1"/>
          </p:cNvSpPr>
          <p:nvPr>
            <p:ph sz="half" idx="1"/>
          </p:nvPr>
        </p:nvSpPr>
        <p:spPr/>
        <p:txBody>
          <a:bodyPr>
            <a:normAutofit lnSpcReduction="10000"/>
          </a:bodyPr>
          <a:lstStyle/>
          <a:p>
            <a:pPr lvl="0"/>
            <a:r>
              <a:rPr lang="en-GB" sz="2800" dirty="0">
                <a:solidFill>
                  <a:prstClr val="black"/>
                </a:solidFill>
                <a:latin typeface="Arial" panose="020B0604020202020204" pitchFamily="34" charset="0"/>
                <a:cs typeface="Arial" panose="020B0604020202020204" pitchFamily="34" charset="0"/>
              </a:rPr>
              <a:t>Different</a:t>
            </a:r>
            <a:r>
              <a:rPr lang="en-GB" sz="2800" b="1" dirty="0">
                <a:solidFill>
                  <a:srgbClr val="FF0000"/>
                </a:solidFill>
                <a:latin typeface="Arial" panose="020B0604020202020204" pitchFamily="34" charset="0"/>
                <a:cs typeface="Arial" panose="020B0604020202020204" pitchFamily="34" charset="0"/>
              </a:rPr>
              <a:t> components </a:t>
            </a:r>
            <a:r>
              <a:rPr lang="en-GB" sz="2800" dirty="0">
                <a:solidFill>
                  <a:prstClr val="black"/>
                </a:solidFill>
                <a:latin typeface="Arial" panose="020B0604020202020204" pitchFamily="34" charset="0"/>
                <a:cs typeface="Arial" panose="020B0604020202020204" pitchFamily="34" charset="0"/>
              </a:rPr>
              <a:t>to a reference </a:t>
            </a:r>
          </a:p>
          <a:p>
            <a:pPr marL="0" lvl="0" indent="0">
              <a:buNone/>
            </a:pPr>
            <a:endParaRPr lang="en-GB" sz="2800" dirty="0">
              <a:solidFill>
                <a:prstClr val="black"/>
              </a:solidFill>
              <a:latin typeface="Arial" panose="020B0604020202020204" pitchFamily="34" charset="0"/>
              <a:cs typeface="Arial" panose="020B0604020202020204" pitchFamily="34" charset="0"/>
            </a:endParaRPr>
          </a:p>
          <a:p>
            <a:pPr lvl="0"/>
            <a:r>
              <a:rPr lang="en-GB" sz="2800" b="1" dirty="0">
                <a:solidFill>
                  <a:srgbClr val="FF0000"/>
                </a:solidFill>
                <a:latin typeface="Arial" panose="020B0604020202020204" pitchFamily="34" charset="0"/>
                <a:cs typeface="Arial" panose="020B0604020202020204" pitchFamily="34" charset="0"/>
              </a:rPr>
              <a:t>All must be correct </a:t>
            </a:r>
            <a:r>
              <a:rPr lang="en-GB" sz="2800" dirty="0">
                <a:solidFill>
                  <a:prstClr val="black"/>
                </a:solidFill>
                <a:latin typeface="Arial" panose="020B0604020202020204" pitchFamily="34" charset="0"/>
                <a:cs typeface="Arial" panose="020B0604020202020204" pitchFamily="34" charset="0"/>
              </a:rPr>
              <a:t>for the reference to be correct: </a:t>
            </a:r>
          </a:p>
          <a:p>
            <a:pPr lvl="0"/>
            <a:endParaRPr lang="en-GB" sz="2800" dirty="0">
              <a:solidFill>
                <a:prstClr val="black"/>
              </a:solidFill>
              <a:latin typeface="Arial" panose="020B0604020202020204" pitchFamily="34" charset="0"/>
              <a:cs typeface="Arial" panose="020B0604020202020204" pitchFamily="34" charset="0"/>
            </a:endParaRPr>
          </a:p>
          <a:p>
            <a:pPr lvl="1"/>
            <a:r>
              <a:rPr lang="en-GB" sz="2400" dirty="0">
                <a:solidFill>
                  <a:prstClr val="black"/>
                </a:solidFill>
                <a:latin typeface="Arial" panose="020B0604020202020204" pitchFamily="34" charset="0"/>
                <a:cs typeface="Arial" panose="020B0604020202020204" pitchFamily="34" charset="0"/>
              </a:rPr>
              <a:t>1. In-text shorthand citations</a:t>
            </a:r>
          </a:p>
          <a:p>
            <a:pPr lvl="1"/>
            <a:r>
              <a:rPr lang="en-GB" sz="2400" dirty="0">
                <a:solidFill>
                  <a:prstClr val="black"/>
                </a:solidFill>
                <a:latin typeface="Arial" panose="020B0604020202020204" pitchFamily="34" charset="0"/>
                <a:cs typeface="Arial" panose="020B0604020202020204" pitchFamily="34" charset="0"/>
              </a:rPr>
              <a:t>2. List of references at the end of assignment </a:t>
            </a:r>
          </a:p>
          <a:p>
            <a:endParaRPr lang="en-GB" dirty="0"/>
          </a:p>
        </p:txBody>
      </p:sp>
      <p:pic>
        <p:nvPicPr>
          <p:cNvPr id="5" name="Content Placeholder 4">
            <a:extLst>
              <a:ext uri="{FF2B5EF4-FFF2-40B4-BE49-F238E27FC236}">
                <a16:creationId xmlns:a16="http://schemas.microsoft.com/office/drawing/2014/main" id="{C3329A3A-592C-41A0-BAB7-2C8E0E0200A4}"/>
              </a:ext>
            </a:extLst>
          </p:cNvPr>
          <p:cNvPicPr>
            <a:picLocks noGrp="1" noChangeAspect="1"/>
          </p:cNvPicPr>
          <p:nvPr>
            <p:ph sz="half" idx="2"/>
          </p:nvPr>
        </p:nvPicPr>
        <p:blipFill>
          <a:blip r:embed="rId2"/>
          <a:stretch>
            <a:fillRect/>
          </a:stretch>
        </p:blipFill>
        <p:spPr>
          <a:xfrm>
            <a:off x="6378230" y="2186596"/>
            <a:ext cx="5023539" cy="2816596"/>
          </a:xfrm>
          <a:prstGeom prst="rect">
            <a:avLst/>
          </a:prstGeom>
        </p:spPr>
      </p:pic>
    </p:spTree>
    <p:extLst>
      <p:ext uri="{BB962C8B-B14F-4D97-AF65-F5344CB8AC3E}">
        <p14:creationId xmlns:p14="http://schemas.microsoft.com/office/powerpoint/2010/main" val="2435047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4EA109-75A5-45E6-B85A-F1C3BBCD0289}"/>
              </a:ext>
            </a:extLst>
          </p:cNvPr>
          <p:cNvSpPr>
            <a:spLocks noGrp="1"/>
          </p:cNvSpPr>
          <p:nvPr>
            <p:ph type="title"/>
          </p:nvPr>
        </p:nvSpPr>
        <p:spPr>
          <a:solidFill>
            <a:srgbClr val="002060"/>
          </a:solidFill>
        </p:spPr>
        <p:txBody>
          <a:bodyPr/>
          <a:lstStyle/>
          <a:p>
            <a:r>
              <a:rPr lang="en-GB" dirty="0">
                <a:solidFill>
                  <a:schemeClr val="bg1"/>
                </a:solidFill>
              </a:rPr>
              <a:t>Referencing example in a text</a:t>
            </a:r>
          </a:p>
        </p:txBody>
      </p:sp>
      <p:pic>
        <p:nvPicPr>
          <p:cNvPr id="7" name="Content Placeholder 5" descr="Screen Clipping">
            <a:extLst>
              <a:ext uri="{FF2B5EF4-FFF2-40B4-BE49-F238E27FC236}">
                <a16:creationId xmlns:a16="http://schemas.microsoft.com/office/drawing/2014/main" id="{2EBCA6C5-6C0D-42D3-8114-ED381E28E7E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52258" y="2191353"/>
            <a:ext cx="6687483" cy="2734057"/>
          </a:xfrm>
        </p:spPr>
      </p:pic>
    </p:spTree>
    <p:extLst>
      <p:ext uri="{BB962C8B-B14F-4D97-AF65-F5344CB8AC3E}">
        <p14:creationId xmlns:p14="http://schemas.microsoft.com/office/powerpoint/2010/main" val="3976775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B3B65-82B6-4E16-9BB4-43A4EB40A85F}"/>
              </a:ext>
            </a:extLst>
          </p:cNvPr>
          <p:cNvSpPr>
            <a:spLocks noGrp="1"/>
          </p:cNvSpPr>
          <p:nvPr>
            <p:ph type="title"/>
          </p:nvPr>
        </p:nvSpPr>
        <p:spPr>
          <a:solidFill>
            <a:srgbClr val="002060"/>
          </a:solidFill>
        </p:spPr>
        <p:txBody>
          <a:bodyPr/>
          <a:lstStyle/>
          <a:p>
            <a:r>
              <a:rPr lang="en-GB" dirty="0">
                <a:solidFill>
                  <a:schemeClr val="bg1"/>
                </a:solidFill>
              </a:rPr>
              <a:t>Types of Referencing Styles</a:t>
            </a:r>
          </a:p>
        </p:txBody>
      </p:sp>
      <p:sp>
        <p:nvSpPr>
          <p:cNvPr id="3" name="Content Placeholder 2">
            <a:extLst>
              <a:ext uri="{FF2B5EF4-FFF2-40B4-BE49-F238E27FC236}">
                <a16:creationId xmlns:a16="http://schemas.microsoft.com/office/drawing/2014/main" id="{C7ED3224-B52B-4EA5-9E48-032B3E88CC92}"/>
              </a:ext>
            </a:extLst>
          </p:cNvPr>
          <p:cNvSpPr>
            <a:spLocks noGrp="1"/>
          </p:cNvSpPr>
          <p:nvPr>
            <p:ph sz="half" idx="1"/>
          </p:nvPr>
        </p:nvSpPr>
        <p:spPr/>
        <p:txBody>
          <a:bodyPr>
            <a:normAutofit fontScale="92500" lnSpcReduction="10000"/>
          </a:bodyPr>
          <a:lstStyle/>
          <a:p>
            <a:pPr lvl="0" algn="just">
              <a:defRPr/>
            </a:pPr>
            <a:r>
              <a:rPr lang="en-GB" sz="2800" dirty="0">
                <a:solidFill>
                  <a:prstClr val="black"/>
                </a:solidFill>
                <a:latin typeface="Arial" panose="020B0604020202020204" pitchFamily="34" charset="0"/>
                <a:cs typeface="Arial" panose="020B0604020202020204" pitchFamily="34" charset="0"/>
              </a:rPr>
              <a:t>Lots of different styles</a:t>
            </a:r>
          </a:p>
          <a:p>
            <a:pPr lvl="1" algn="just">
              <a:defRPr/>
            </a:pPr>
            <a:r>
              <a:rPr lang="en-GB" sz="2400" dirty="0">
                <a:solidFill>
                  <a:prstClr val="black"/>
                </a:solidFill>
                <a:latin typeface="Arial" panose="020B0604020202020204" pitchFamily="34" charset="0"/>
                <a:cs typeface="Arial" panose="020B0604020202020204" pitchFamily="34" charset="0"/>
              </a:rPr>
              <a:t>Footnotes</a:t>
            </a:r>
          </a:p>
          <a:p>
            <a:pPr lvl="1" algn="just">
              <a:defRPr/>
            </a:pPr>
            <a:r>
              <a:rPr lang="en-GB" sz="2400" dirty="0">
                <a:solidFill>
                  <a:prstClr val="black"/>
                </a:solidFill>
                <a:latin typeface="Arial" panose="020B0604020202020204" pitchFamily="34" charset="0"/>
                <a:cs typeface="Arial" panose="020B0604020202020204" pitchFamily="34" charset="0"/>
              </a:rPr>
              <a:t>Numbered references</a:t>
            </a:r>
          </a:p>
          <a:p>
            <a:pPr lvl="1" algn="just">
              <a:defRPr/>
            </a:pPr>
            <a:r>
              <a:rPr lang="en-GB" sz="2400" dirty="0">
                <a:solidFill>
                  <a:prstClr val="black"/>
                </a:solidFill>
                <a:latin typeface="Arial" panose="020B0604020202020204" pitchFamily="34" charset="0"/>
                <a:cs typeface="Arial" panose="020B0604020202020204" pitchFamily="34" charset="0"/>
              </a:rPr>
              <a:t>Harvard and Harvard (British Standard)</a:t>
            </a:r>
          </a:p>
          <a:p>
            <a:pPr lvl="1" algn="just">
              <a:defRPr/>
            </a:pPr>
            <a:r>
              <a:rPr lang="en-GB" sz="2400" dirty="0">
                <a:solidFill>
                  <a:prstClr val="black"/>
                </a:solidFill>
                <a:latin typeface="Arial" panose="020B0604020202020204" pitchFamily="34" charset="0"/>
                <a:cs typeface="Arial" panose="020B0604020202020204" pitchFamily="34" charset="0"/>
              </a:rPr>
              <a:t>APA &amp; MLA</a:t>
            </a:r>
          </a:p>
          <a:p>
            <a:pPr lvl="1" algn="just">
              <a:defRPr/>
            </a:pPr>
            <a:r>
              <a:rPr lang="en-GB" sz="2400" dirty="0">
                <a:solidFill>
                  <a:prstClr val="black"/>
                </a:solidFill>
                <a:latin typeface="Arial" panose="020B0604020202020204" pitchFamily="34" charset="0"/>
                <a:cs typeface="Arial" panose="020B0604020202020204" pitchFamily="34" charset="0"/>
              </a:rPr>
              <a:t>Specific style for academic journals and certain subjects</a:t>
            </a:r>
          </a:p>
          <a:p>
            <a:pPr lvl="1" algn="just">
              <a:defRPr/>
            </a:pPr>
            <a:r>
              <a:rPr lang="en-GB" sz="2400" b="1" u="sng" dirty="0">
                <a:solidFill>
                  <a:srgbClr val="4472C4"/>
                </a:solidFill>
                <a:latin typeface="Arial" panose="020B0604020202020204" pitchFamily="34" charset="0"/>
                <a:cs typeface="Arial" panose="020B0604020202020204" pitchFamily="34" charset="0"/>
              </a:rPr>
              <a:t>Harvard style*</a:t>
            </a:r>
            <a:r>
              <a:rPr lang="en-GB" sz="2400" dirty="0">
                <a:solidFill>
                  <a:prstClr val="black"/>
                </a:solidFill>
                <a:latin typeface="Arial" panose="020B0604020202020204" pitchFamily="34" charset="0"/>
                <a:cs typeface="Arial" panose="020B0604020202020204" pitchFamily="34" charset="0"/>
              </a:rPr>
              <a:t> - Find page on Moodle or library pages Or </a:t>
            </a:r>
            <a:r>
              <a:rPr lang="en-GB" altLang="en-US" sz="2400" dirty="0">
                <a:solidFill>
                  <a:prstClr val="black"/>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www.citethemrightonline.com</a:t>
            </a:r>
            <a:endParaRPr lang="en-GB" sz="2800" dirty="0">
              <a:solidFill>
                <a:prstClr val="black"/>
              </a:solidFill>
              <a:latin typeface="Arial" panose="020B0604020202020204" pitchFamily="34" charset="0"/>
              <a:cs typeface="Arial" panose="020B0604020202020204" pitchFamily="34" charset="0"/>
            </a:endParaRPr>
          </a:p>
          <a:p>
            <a:endParaRPr lang="en-GB" dirty="0"/>
          </a:p>
        </p:txBody>
      </p:sp>
      <p:pic>
        <p:nvPicPr>
          <p:cNvPr id="5" name="Content Placeholder 4">
            <a:extLst>
              <a:ext uri="{FF2B5EF4-FFF2-40B4-BE49-F238E27FC236}">
                <a16:creationId xmlns:a16="http://schemas.microsoft.com/office/drawing/2014/main" id="{D20F7E7B-1C0A-4023-B4B1-2A9ED26054CA}"/>
              </a:ext>
            </a:extLst>
          </p:cNvPr>
          <p:cNvPicPr>
            <a:picLocks noGrp="1" noChangeAspect="1"/>
          </p:cNvPicPr>
          <p:nvPr>
            <p:ph sz="half" idx="2"/>
          </p:nvPr>
        </p:nvPicPr>
        <p:blipFill>
          <a:blip r:embed="rId4"/>
          <a:stretch>
            <a:fillRect/>
          </a:stretch>
        </p:blipFill>
        <p:spPr>
          <a:xfrm>
            <a:off x="6603802" y="2166309"/>
            <a:ext cx="4572396" cy="2914141"/>
          </a:xfrm>
          <a:prstGeom prst="rect">
            <a:avLst/>
          </a:prstGeom>
        </p:spPr>
      </p:pic>
    </p:spTree>
    <p:extLst>
      <p:ext uri="{BB962C8B-B14F-4D97-AF65-F5344CB8AC3E}">
        <p14:creationId xmlns:p14="http://schemas.microsoft.com/office/powerpoint/2010/main" val="3696487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C500D-8110-4598-AC4A-81DA2D47DA23}"/>
              </a:ext>
            </a:extLst>
          </p:cNvPr>
          <p:cNvSpPr>
            <a:spLocks noGrp="1"/>
          </p:cNvSpPr>
          <p:nvPr>
            <p:ph type="title"/>
          </p:nvPr>
        </p:nvSpPr>
        <p:spPr>
          <a:solidFill>
            <a:srgbClr val="002060"/>
          </a:solidFill>
        </p:spPr>
        <p:txBody>
          <a:bodyPr/>
          <a:lstStyle/>
          <a:p>
            <a:r>
              <a:rPr lang="en-GB" dirty="0">
                <a:solidFill>
                  <a:schemeClr val="bg1"/>
                </a:solidFill>
              </a:rPr>
              <a:t>In-text Citation</a:t>
            </a:r>
          </a:p>
        </p:txBody>
      </p:sp>
      <p:sp>
        <p:nvSpPr>
          <p:cNvPr id="3" name="Content Placeholder 2">
            <a:extLst>
              <a:ext uri="{FF2B5EF4-FFF2-40B4-BE49-F238E27FC236}">
                <a16:creationId xmlns:a16="http://schemas.microsoft.com/office/drawing/2014/main" id="{0C8FFFB0-C07D-428A-A3BD-529ABD0C9130}"/>
              </a:ext>
            </a:extLst>
          </p:cNvPr>
          <p:cNvSpPr>
            <a:spLocks noGrp="1"/>
          </p:cNvSpPr>
          <p:nvPr>
            <p:ph sz="half" idx="1"/>
          </p:nvPr>
        </p:nvSpPr>
        <p:spPr/>
        <p:txBody>
          <a:bodyPr>
            <a:normAutofit fontScale="92500" lnSpcReduction="20000"/>
          </a:bodyPr>
          <a:lstStyle/>
          <a:p>
            <a:pPr marL="0" indent="0">
              <a:buNone/>
            </a:pPr>
            <a:endParaRPr lang="en-GB" dirty="0">
              <a:solidFill>
                <a:prstClr val="black"/>
              </a:solidFill>
              <a:latin typeface="Arial" panose="020B0604020202020204" pitchFamily="34" charset="0"/>
              <a:cs typeface="Arial" panose="020B0604020202020204" pitchFamily="34" charset="0"/>
            </a:endParaRPr>
          </a:p>
          <a:p>
            <a:pPr marL="0" indent="0">
              <a:buNone/>
            </a:pPr>
            <a:endParaRPr lang="en-GB" dirty="0">
              <a:solidFill>
                <a:prstClr val="black"/>
              </a:solidFill>
              <a:latin typeface="Arial" panose="020B0604020202020204" pitchFamily="34" charset="0"/>
              <a:cs typeface="Arial" panose="020B0604020202020204" pitchFamily="34" charset="0"/>
            </a:endParaRPr>
          </a:p>
          <a:p>
            <a:pPr marL="0" indent="0" algn="ctr">
              <a:buNone/>
            </a:pPr>
            <a:r>
              <a:rPr lang="en-GB" dirty="0">
                <a:solidFill>
                  <a:prstClr val="black"/>
                </a:solidFill>
                <a:latin typeface="Arial" panose="020B0604020202020204" pitchFamily="34" charset="0"/>
                <a:cs typeface="Arial" panose="020B0604020202020204" pitchFamily="34" charset="0"/>
              </a:rPr>
              <a:t>When using another person's work in your own work, either by referring to their ideas, or by including a direct quotation, you </a:t>
            </a:r>
            <a:r>
              <a:rPr lang="en-GB" b="1" dirty="0">
                <a:solidFill>
                  <a:srgbClr val="FF0000"/>
                </a:solidFill>
                <a:latin typeface="Arial" panose="020B0604020202020204" pitchFamily="34" charset="0"/>
                <a:cs typeface="Arial" panose="020B0604020202020204" pitchFamily="34" charset="0"/>
              </a:rPr>
              <a:t>MUST</a:t>
            </a:r>
            <a:r>
              <a:rPr lang="en-GB" dirty="0">
                <a:solidFill>
                  <a:prstClr val="black"/>
                </a:solidFill>
                <a:latin typeface="Arial" panose="020B0604020202020204" pitchFamily="34" charset="0"/>
                <a:cs typeface="Arial" panose="020B0604020202020204" pitchFamily="34" charset="0"/>
              </a:rPr>
              <a:t> acknowledge this in the text of your work!</a:t>
            </a:r>
          </a:p>
          <a:p>
            <a:endParaRPr lang="en-GB" dirty="0"/>
          </a:p>
        </p:txBody>
      </p:sp>
      <p:sp>
        <p:nvSpPr>
          <p:cNvPr id="4" name="Content Placeholder 3">
            <a:extLst>
              <a:ext uri="{FF2B5EF4-FFF2-40B4-BE49-F238E27FC236}">
                <a16:creationId xmlns:a16="http://schemas.microsoft.com/office/drawing/2014/main" id="{721264FD-819B-41C7-9C9D-45D5F2125CA3}"/>
              </a:ext>
            </a:extLst>
          </p:cNvPr>
          <p:cNvSpPr>
            <a:spLocks noGrp="1"/>
          </p:cNvSpPr>
          <p:nvPr>
            <p:ph sz="half" idx="2"/>
          </p:nvPr>
        </p:nvSpPr>
        <p:spPr/>
        <p:txBody>
          <a:bodyPr>
            <a:normAutofit fontScale="92500" lnSpcReduction="20000"/>
          </a:bodyPr>
          <a:lstStyle/>
          <a:p>
            <a:pPr marL="0" indent="0" algn="ctr">
              <a:buNone/>
            </a:pPr>
            <a:r>
              <a:rPr lang="en-GB" b="1" dirty="0">
                <a:solidFill>
                  <a:srgbClr val="FF0000"/>
                </a:solidFill>
              </a:rPr>
              <a:t>Direct &amp; Indirect?</a:t>
            </a:r>
          </a:p>
          <a:p>
            <a:pPr marL="0" indent="0">
              <a:buNone/>
            </a:pPr>
            <a:r>
              <a:rPr lang="en-GB" b="1" i="1" dirty="0">
                <a:solidFill>
                  <a:srgbClr val="7030A0"/>
                </a:solidFill>
              </a:rPr>
              <a:t>DIRECT </a:t>
            </a:r>
            <a:r>
              <a:rPr lang="en-GB" i="1" dirty="0"/>
              <a:t>– where you are mentioning the authorship in your sentence; you need to add the date in brackets after their name </a:t>
            </a:r>
            <a:r>
              <a:rPr lang="en-GB" b="1" i="1" dirty="0"/>
              <a:t>e.g. Greenbaum(1998)</a:t>
            </a:r>
          </a:p>
          <a:p>
            <a:pPr marL="0" indent="0">
              <a:buNone/>
            </a:pPr>
            <a:r>
              <a:rPr lang="en-GB" b="1" i="1" dirty="0">
                <a:solidFill>
                  <a:srgbClr val="00B050"/>
                </a:solidFill>
              </a:rPr>
              <a:t>INDIRECT</a:t>
            </a:r>
            <a:r>
              <a:rPr lang="en-GB" i="1" dirty="0"/>
              <a:t> – where you add both the author and date in brackets when you are mentioning the information you got from this </a:t>
            </a:r>
            <a:r>
              <a:rPr lang="en-GB" b="1" i="1" dirty="0"/>
              <a:t>source e.g. (Shaw,2017)</a:t>
            </a:r>
          </a:p>
          <a:p>
            <a:endParaRPr lang="en-GB" dirty="0"/>
          </a:p>
        </p:txBody>
      </p:sp>
    </p:spTree>
    <p:extLst>
      <p:ext uri="{BB962C8B-B14F-4D97-AF65-F5344CB8AC3E}">
        <p14:creationId xmlns:p14="http://schemas.microsoft.com/office/powerpoint/2010/main" val="19733470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5C1DC-3CAC-4CB0-8528-ADD444496B70}"/>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In-text Citation</a:t>
            </a:r>
          </a:p>
        </p:txBody>
      </p:sp>
      <p:sp>
        <p:nvSpPr>
          <p:cNvPr id="3" name="Content Placeholder 2">
            <a:extLst>
              <a:ext uri="{FF2B5EF4-FFF2-40B4-BE49-F238E27FC236}">
                <a16:creationId xmlns:a16="http://schemas.microsoft.com/office/drawing/2014/main" id="{8D0D9637-BC36-4B0D-9E3D-93EFBE59E847}"/>
              </a:ext>
            </a:extLst>
          </p:cNvPr>
          <p:cNvSpPr>
            <a:spLocks noGrp="1"/>
          </p:cNvSpPr>
          <p:nvPr>
            <p:ph sz="half" idx="1"/>
          </p:nvPr>
        </p:nvSpPr>
        <p:spPr/>
        <p:txBody>
          <a:bodyPr/>
          <a:lstStyle/>
          <a:p>
            <a:pPr marL="0" lvl="0" indent="0">
              <a:buNone/>
            </a:pPr>
            <a:r>
              <a:rPr lang="en-US" dirty="0">
                <a:solidFill>
                  <a:prstClr val="black"/>
                </a:solidFill>
                <a:latin typeface="Arial" panose="020B0604020202020204" pitchFamily="34" charset="0"/>
                <a:cs typeface="Arial" panose="020B0604020202020204" pitchFamily="34" charset="0"/>
              </a:rPr>
              <a:t>This is known as an in-text citation and when Harvard referencing, your in-text citation should include:</a:t>
            </a:r>
          </a:p>
          <a:p>
            <a:pPr lvl="0"/>
            <a:endParaRPr lang="en-US" dirty="0">
              <a:solidFill>
                <a:prstClr val="black"/>
              </a:solidFill>
              <a:latin typeface="Arial" panose="020B0604020202020204" pitchFamily="34" charset="0"/>
              <a:cs typeface="Arial" panose="020B0604020202020204" pitchFamily="34" charset="0"/>
            </a:endParaRPr>
          </a:p>
          <a:p>
            <a:pPr lvl="0"/>
            <a:r>
              <a:rPr lang="en-US" dirty="0">
                <a:solidFill>
                  <a:srgbClr val="0070C0"/>
                </a:solidFill>
                <a:latin typeface="Arial" panose="020B0604020202020204" pitchFamily="34" charset="0"/>
                <a:cs typeface="Arial" panose="020B0604020202020204" pitchFamily="34" charset="0"/>
              </a:rPr>
              <a:t>The author </a:t>
            </a:r>
          </a:p>
          <a:p>
            <a:pPr lvl="0"/>
            <a:r>
              <a:rPr lang="en-US" dirty="0">
                <a:solidFill>
                  <a:srgbClr val="7030A0"/>
                </a:solidFill>
                <a:latin typeface="Arial" panose="020B0604020202020204" pitchFamily="34" charset="0"/>
                <a:cs typeface="Arial" panose="020B0604020202020204" pitchFamily="34" charset="0"/>
              </a:rPr>
              <a:t>The year of publication</a:t>
            </a:r>
            <a:r>
              <a:rPr lang="en-US" dirty="0">
                <a:solidFill>
                  <a:prstClr val="black"/>
                </a:solidFill>
                <a:latin typeface="Arial" panose="020B0604020202020204" pitchFamily="34" charset="0"/>
                <a:cs typeface="Arial" panose="020B0604020202020204" pitchFamily="34" charset="0"/>
              </a:rPr>
              <a:t> </a:t>
            </a:r>
          </a:p>
          <a:p>
            <a:r>
              <a:rPr lang="en-GB" dirty="0"/>
              <a:t>Page number if a direct quote</a:t>
            </a:r>
          </a:p>
          <a:p>
            <a:endParaRPr lang="en-GB" dirty="0"/>
          </a:p>
        </p:txBody>
      </p:sp>
      <p:pic>
        <p:nvPicPr>
          <p:cNvPr id="5" name="Content Placeholder 4">
            <a:extLst>
              <a:ext uri="{FF2B5EF4-FFF2-40B4-BE49-F238E27FC236}">
                <a16:creationId xmlns:a16="http://schemas.microsoft.com/office/drawing/2014/main" id="{13F85046-61F3-465F-827B-EA21068230CA}"/>
              </a:ext>
            </a:extLst>
          </p:cNvPr>
          <p:cNvPicPr>
            <a:picLocks noGrp="1" noChangeAspect="1"/>
          </p:cNvPicPr>
          <p:nvPr>
            <p:ph sz="half" idx="2"/>
          </p:nvPr>
        </p:nvPicPr>
        <p:blipFill>
          <a:blip r:embed="rId2"/>
          <a:stretch>
            <a:fillRect/>
          </a:stretch>
        </p:blipFill>
        <p:spPr>
          <a:xfrm>
            <a:off x="6197600" y="2319547"/>
            <a:ext cx="5384800" cy="2550694"/>
          </a:xfrm>
          <a:prstGeom prst="rect">
            <a:avLst/>
          </a:prstGeom>
        </p:spPr>
      </p:pic>
    </p:spTree>
    <p:extLst>
      <p:ext uri="{BB962C8B-B14F-4D97-AF65-F5344CB8AC3E}">
        <p14:creationId xmlns:p14="http://schemas.microsoft.com/office/powerpoint/2010/main" val="406751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B41FA53-E9D0-4110-A1B1-3503D668B5B0}"/>
              </a:ext>
            </a:extLst>
          </p:cNvPr>
          <p:cNvSpPr>
            <a:spLocks noGrp="1"/>
          </p:cNvSpPr>
          <p:nvPr>
            <p:ph type="title"/>
          </p:nvPr>
        </p:nvSpPr>
        <p:spPr>
          <a:solidFill>
            <a:srgbClr val="002060"/>
          </a:solidFill>
        </p:spPr>
        <p:txBody>
          <a:bodyPr/>
          <a:lstStyle/>
          <a:p>
            <a:r>
              <a:rPr lang="en-GB" dirty="0">
                <a:solidFill>
                  <a:schemeClr val="bg1"/>
                </a:solidFill>
              </a:rPr>
              <a:t>The ‘What if’s...’ of Referencing</a:t>
            </a:r>
          </a:p>
        </p:txBody>
      </p:sp>
      <p:sp>
        <p:nvSpPr>
          <p:cNvPr id="6" name="Content Placeholder 5">
            <a:extLst>
              <a:ext uri="{FF2B5EF4-FFF2-40B4-BE49-F238E27FC236}">
                <a16:creationId xmlns:a16="http://schemas.microsoft.com/office/drawing/2014/main" id="{47F4BBE9-62FC-4D6C-AC1A-94677CEC6A6C}"/>
              </a:ext>
            </a:extLst>
          </p:cNvPr>
          <p:cNvSpPr>
            <a:spLocks noGrp="1"/>
          </p:cNvSpPr>
          <p:nvPr>
            <p:ph idx="1"/>
          </p:nvPr>
        </p:nvSpPr>
        <p:spPr/>
        <p:txBody>
          <a:bodyPr/>
          <a:lstStyle/>
          <a:p>
            <a:pPr lvl="0">
              <a:defRPr/>
            </a:pPr>
            <a:r>
              <a:rPr lang="en-GB" sz="1800" dirty="0">
                <a:solidFill>
                  <a:prstClr val="black"/>
                </a:solidFill>
                <a:latin typeface="Arial" panose="020B0604020202020204" pitchFamily="34" charset="0"/>
                <a:cs typeface="Arial" panose="020B0604020202020204" pitchFamily="34" charset="0"/>
              </a:rPr>
              <a:t>You use </a:t>
            </a:r>
            <a:r>
              <a:rPr lang="en-GB" sz="1800" b="1" dirty="0">
                <a:solidFill>
                  <a:srgbClr val="4472C4"/>
                </a:solidFill>
                <a:latin typeface="Arial" panose="020B0604020202020204" pitchFamily="34" charset="0"/>
                <a:cs typeface="Arial" panose="020B0604020202020204" pitchFamily="34" charset="0"/>
              </a:rPr>
              <a:t>multiple citations </a:t>
            </a:r>
            <a:r>
              <a:rPr lang="en-GB" sz="1800" dirty="0">
                <a:solidFill>
                  <a:prstClr val="black"/>
                </a:solidFill>
                <a:latin typeface="Arial" panose="020B0604020202020204" pitchFamily="34" charset="0"/>
                <a:cs typeface="Arial" panose="020B0604020202020204" pitchFamily="34" charset="0"/>
              </a:rPr>
              <a:t>(i.e. to show </a:t>
            </a:r>
            <a:r>
              <a:rPr lang="en-GB" sz="1800" i="1" dirty="0">
                <a:solidFill>
                  <a:prstClr val="black"/>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more than one </a:t>
            </a:r>
            <a:r>
              <a:rPr lang="en-GB" sz="1800" dirty="0">
                <a:solidFill>
                  <a:prstClr val="black"/>
                </a:solidFill>
                <a:latin typeface="Arial" panose="020B0604020202020204" pitchFamily="34" charset="0"/>
                <a:cs typeface="Arial" panose="020B0604020202020204" pitchFamily="34" charset="0"/>
              </a:rPr>
              <a:t>author discusses the same topic/data) </a:t>
            </a:r>
          </a:p>
          <a:p>
            <a:pPr marL="0" lvl="0" indent="0">
              <a:buNone/>
              <a:defRPr/>
            </a:pPr>
            <a:r>
              <a:rPr lang="en-GB" sz="1800" dirty="0">
                <a:solidFill>
                  <a:prstClr val="black"/>
                </a:solidFill>
                <a:latin typeface="Arial" panose="020B0604020202020204" pitchFamily="34" charset="0"/>
                <a:cs typeface="Arial" panose="020B0604020202020204" pitchFamily="34" charset="0"/>
              </a:rPr>
              <a:t>   - Either put in alphabetical order, </a:t>
            </a:r>
            <a:r>
              <a:rPr lang="en-GB" sz="1800" i="1" dirty="0">
                <a:solidFill>
                  <a:prstClr val="black"/>
                </a:solidFill>
                <a:latin typeface="Arial" panose="020B0604020202020204" pitchFamily="34" charset="0"/>
                <a:cs typeface="Arial" panose="020B0604020202020204" pitchFamily="34" charset="0"/>
              </a:rPr>
              <a:t>or</a:t>
            </a:r>
            <a:r>
              <a:rPr lang="en-GB" sz="1800" dirty="0">
                <a:solidFill>
                  <a:prstClr val="black"/>
                </a:solidFill>
                <a:latin typeface="Arial" panose="020B0604020202020204" pitchFamily="34" charset="0"/>
                <a:cs typeface="Arial" panose="020B0604020202020204" pitchFamily="34" charset="0"/>
              </a:rPr>
              <a:t> in year order (be   consistent)</a:t>
            </a:r>
          </a:p>
          <a:p>
            <a:pPr marL="274320" lvl="1" indent="0">
              <a:buNone/>
              <a:defRPr/>
            </a:pPr>
            <a:r>
              <a:rPr lang="en-GB" sz="1800" dirty="0">
                <a:solidFill>
                  <a:prstClr val="black"/>
                </a:solidFill>
                <a:latin typeface="Arial" panose="020B0604020202020204" pitchFamily="34" charset="0"/>
                <a:cs typeface="Arial" panose="020B0604020202020204" pitchFamily="34" charset="0"/>
              </a:rPr>
              <a:t>       (Richards 1996, p.33; Thomas 1993, p. 45) or</a:t>
            </a:r>
          </a:p>
          <a:p>
            <a:pPr marL="274320" lvl="1" indent="0">
              <a:buNone/>
              <a:defRPr/>
            </a:pPr>
            <a:r>
              <a:rPr lang="en-GB" sz="1800" dirty="0">
                <a:solidFill>
                  <a:prstClr val="black"/>
                </a:solidFill>
                <a:latin typeface="Arial" panose="020B0604020202020204" pitchFamily="34" charset="0"/>
                <a:cs typeface="Arial" panose="020B0604020202020204" pitchFamily="34" charset="0"/>
              </a:rPr>
              <a:t>       (Thomas 1993, 45; Richards 1996, 33)</a:t>
            </a:r>
          </a:p>
          <a:p>
            <a:pPr marL="274320" lvl="1" indent="0">
              <a:buNone/>
              <a:defRPr/>
            </a:pPr>
            <a:endParaRPr lang="en-GB" sz="1800" dirty="0">
              <a:solidFill>
                <a:prstClr val="black"/>
              </a:solidFill>
              <a:latin typeface="Arial" panose="020B0604020202020204" pitchFamily="34" charset="0"/>
              <a:cs typeface="Arial" panose="020B0604020202020204" pitchFamily="34" charset="0"/>
            </a:endParaRPr>
          </a:p>
          <a:p>
            <a:pPr lvl="0">
              <a:defRPr/>
            </a:pPr>
            <a:r>
              <a:rPr lang="en-GB" sz="1800" dirty="0">
                <a:solidFill>
                  <a:prstClr val="black"/>
                </a:solidFill>
                <a:latin typeface="Arial" panose="020B0604020202020204" pitchFamily="34" charset="0"/>
                <a:cs typeface="Arial" panose="020B0604020202020204" pitchFamily="34" charset="0"/>
              </a:rPr>
              <a:t>You want to refer to a </a:t>
            </a:r>
            <a:r>
              <a:rPr lang="en-GB" sz="1800" b="1" dirty="0">
                <a:solidFill>
                  <a:srgbClr val="00B050"/>
                </a:solidFill>
                <a:latin typeface="Arial" panose="020B0604020202020204" pitchFamily="34" charset="0"/>
                <a:cs typeface="Arial" panose="020B0604020202020204" pitchFamily="34" charset="0"/>
              </a:rPr>
              <a:t>figure (image) </a:t>
            </a:r>
            <a:r>
              <a:rPr lang="en-GB" sz="1800" dirty="0">
                <a:solidFill>
                  <a:prstClr val="black"/>
                </a:solidFill>
                <a:latin typeface="Arial" panose="020B0604020202020204" pitchFamily="34" charset="0"/>
                <a:cs typeface="Arial" panose="020B0604020202020204" pitchFamily="34" charset="0"/>
              </a:rPr>
              <a:t>in book:</a:t>
            </a:r>
          </a:p>
          <a:p>
            <a:pPr marL="274320" lvl="1" indent="0">
              <a:buNone/>
              <a:defRPr/>
            </a:pPr>
            <a:r>
              <a:rPr lang="en-GB" sz="1800" dirty="0">
                <a:solidFill>
                  <a:prstClr val="black"/>
                </a:solidFill>
                <a:latin typeface="Arial" panose="020B0604020202020204" pitchFamily="34" charset="0"/>
                <a:cs typeface="Arial" panose="020B0604020202020204" pitchFamily="34" charset="0"/>
              </a:rPr>
              <a:t>      (Richards 1996, Fig. 5)</a:t>
            </a:r>
          </a:p>
          <a:p>
            <a:pPr marL="274320" lvl="1" indent="0">
              <a:buNone/>
              <a:defRPr/>
            </a:pPr>
            <a:endParaRPr lang="en-GB" sz="1800" dirty="0">
              <a:solidFill>
                <a:prstClr val="black"/>
              </a:solidFill>
              <a:latin typeface="Arial" panose="020B0604020202020204" pitchFamily="34" charset="0"/>
              <a:cs typeface="Arial" panose="020B0604020202020204" pitchFamily="34" charset="0"/>
            </a:endParaRPr>
          </a:p>
          <a:p>
            <a:pPr lvl="0">
              <a:defRPr/>
            </a:pPr>
            <a:r>
              <a:rPr lang="en-GB" sz="1800" dirty="0">
                <a:solidFill>
                  <a:prstClr val="black"/>
                </a:solidFill>
                <a:latin typeface="Arial" panose="020B0604020202020204" pitchFamily="34" charset="0"/>
                <a:cs typeface="Arial" panose="020B0604020202020204" pitchFamily="34" charset="0"/>
              </a:rPr>
              <a:t>You want to refer to a </a:t>
            </a:r>
            <a:r>
              <a:rPr lang="en-GB" sz="1800" b="1" dirty="0">
                <a:solidFill>
                  <a:srgbClr val="7030A0"/>
                </a:solidFill>
                <a:latin typeface="Arial" panose="020B0604020202020204" pitchFamily="34" charset="0"/>
                <a:cs typeface="Arial" panose="020B0604020202020204" pitchFamily="34" charset="0"/>
              </a:rPr>
              <a:t>newspaper/online </a:t>
            </a:r>
            <a:r>
              <a:rPr lang="en-GB" sz="1800" dirty="0">
                <a:solidFill>
                  <a:prstClr val="black"/>
                </a:solidFill>
                <a:latin typeface="Arial" panose="020B0604020202020204" pitchFamily="34" charset="0"/>
                <a:cs typeface="Arial" panose="020B0604020202020204" pitchFamily="34" charset="0"/>
              </a:rPr>
              <a:t>source:</a:t>
            </a:r>
          </a:p>
          <a:p>
            <a:pPr marL="0" lvl="0" indent="0">
              <a:buNone/>
              <a:defRPr/>
            </a:pPr>
            <a:r>
              <a:rPr lang="en-GB" sz="1800" dirty="0">
                <a:solidFill>
                  <a:prstClr val="black"/>
                </a:solidFill>
                <a:latin typeface="Arial" panose="020B0604020202020204" pitchFamily="34" charset="0"/>
                <a:cs typeface="Arial" panose="020B0604020202020204" pitchFamily="34" charset="0"/>
              </a:rPr>
              <a:t>         (BBC News, 2016) (name of source, date of article/page updated)</a:t>
            </a:r>
            <a:endParaRPr lang="en-GB" sz="1800" dirty="0"/>
          </a:p>
          <a:p>
            <a:endParaRPr lang="en-GB" dirty="0"/>
          </a:p>
        </p:txBody>
      </p:sp>
      <p:pic>
        <p:nvPicPr>
          <p:cNvPr id="7" name="Picture 6">
            <a:extLst>
              <a:ext uri="{FF2B5EF4-FFF2-40B4-BE49-F238E27FC236}">
                <a16:creationId xmlns:a16="http://schemas.microsoft.com/office/drawing/2014/main" id="{FC5E1B2D-2A77-42D0-B51A-FEED97F7555F}"/>
              </a:ext>
            </a:extLst>
          </p:cNvPr>
          <p:cNvPicPr>
            <a:picLocks noChangeAspect="1"/>
          </p:cNvPicPr>
          <p:nvPr/>
        </p:nvPicPr>
        <p:blipFill>
          <a:blip r:embed="rId2"/>
          <a:stretch>
            <a:fillRect/>
          </a:stretch>
        </p:blipFill>
        <p:spPr>
          <a:xfrm>
            <a:off x="8985590" y="2366762"/>
            <a:ext cx="2702827" cy="2383910"/>
          </a:xfrm>
          <a:prstGeom prst="rect">
            <a:avLst/>
          </a:prstGeom>
        </p:spPr>
      </p:pic>
    </p:spTree>
    <p:extLst>
      <p:ext uri="{BB962C8B-B14F-4D97-AF65-F5344CB8AC3E}">
        <p14:creationId xmlns:p14="http://schemas.microsoft.com/office/powerpoint/2010/main" val="1903079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5EF54-3C5E-45F2-A4A1-1F96E35B844D}"/>
              </a:ext>
            </a:extLst>
          </p:cNvPr>
          <p:cNvSpPr>
            <a:spLocks noGrp="1"/>
          </p:cNvSpPr>
          <p:nvPr>
            <p:ph type="title"/>
          </p:nvPr>
        </p:nvSpPr>
        <p:spPr>
          <a:solidFill>
            <a:srgbClr val="002060"/>
          </a:solidFill>
        </p:spPr>
        <p:txBody>
          <a:bodyPr/>
          <a:lstStyle/>
          <a:p>
            <a:r>
              <a:rPr lang="en-GB" dirty="0">
                <a:solidFill>
                  <a:schemeClr val="bg1"/>
                </a:solidFill>
              </a:rPr>
              <a:t>1,2,3, or …….</a:t>
            </a:r>
          </a:p>
        </p:txBody>
      </p:sp>
      <p:sp>
        <p:nvSpPr>
          <p:cNvPr id="3" name="Content Placeholder 2">
            <a:extLst>
              <a:ext uri="{FF2B5EF4-FFF2-40B4-BE49-F238E27FC236}">
                <a16:creationId xmlns:a16="http://schemas.microsoft.com/office/drawing/2014/main" id="{067522CB-E749-4AA1-AA19-4FD790BA235F}"/>
              </a:ext>
            </a:extLst>
          </p:cNvPr>
          <p:cNvSpPr>
            <a:spLocks noGrp="1"/>
          </p:cNvSpPr>
          <p:nvPr>
            <p:ph sz="half" idx="1"/>
          </p:nvPr>
        </p:nvSpPr>
        <p:spPr/>
        <p:txBody>
          <a:bodyPr>
            <a:normAutofit fontScale="92500" lnSpcReduction="20000"/>
          </a:bodyPr>
          <a:lstStyle/>
          <a:p>
            <a:pPr marL="0" lvl="0" indent="0">
              <a:buNone/>
            </a:pPr>
            <a:r>
              <a:rPr lang="en-US" b="1" dirty="0">
                <a:solidFill>
                  <a:srgbClr val="7030A0"/>
                </a:solidFill>
                <a:latin typeface="Arial" panose="020B0604020202020204" pitchFamily="34" charset="0"/>
                <a:cs typeface="Arial" panose="020B0604020202020204" pitchFamily="34" charset="0"/>
              </a:rPr>
              <a:t>When citing one author:</a:t>
            </a:r>
          </a:p>
          <a:p>
            <a:pPr marL="0" lvl="0" indent="0">
              <a:buNone/>
            </a:pPr>
            <a:r>
              <a:rPr lang="en-US" i="1" dirty="0">
                <a:solidFill>
                  <a:prstClr val="black"/>
                </a:solidFill>
                <a:latin typeface="Arial" panose="020B0604020202020204" pitchFamily="34" charset="0"/>
                <a:cs typeface="Arial" panose="020B0604020202020204" pitchFamily="34" charset="0"/>
              </a:rPr>
              <a:t>A recent study investigated the effectiveness of Google Scholar to find criminal law cases </a:t>
            </a:r>
            <a:r>
              <a:rPr lang="en-US" i="1" dirty="0">
                <a:solidFill>
                  <a:srgbClr val="7030A0"/>
                </a:solidFill>
                <a:latin typeface="Arial" panose="020B0604020202020204" pitchFamily="34" charset="0"/>
                <a:cs typeface="Arial" panose="020B0604020202020204" pitchFamily="34" charset="0"/>
              </a:rPr>
              <a:t>(Henderson, 2015).</a:t>
            </a:r>
          </a:p>
          <a:p>
            <a:pPr marL="0" lvl="0" indent="0">
              <a:buNone/>
            </a:pPr>
            <a:r>
              <a:rPr lang="en-US" sz="2000" i="1" dirty="0">
                <a:latin typeface="Arial" panose="020B0604020202020204" pitchFamily="34" charset="0"/>
                <a:cs typeface="Arial" panose="020B0604020202020204" pitchFamily="34" charset="0"/>
              </a:rPr>
              <a:t>Or</a:t>
            </a:r>
            <a:endParaRPr lang="en-US" sz="2000" i="1" dirty="0">
              <a:solidFill>
                <a:srgbClr val="7030A0"/>
              </a:solidFill>
              <a:latin typeface="Arial" panose="020B0604020202020204" pitchFamily="34" charset="0"/>
              <a:cs typeface="Arial" panose="020B0604020202020204" pitchFamily="34" charset="0"/>
            </a:endParaRPr>
          </a:p>
          <a:p>
            <a:pPr marL="0" lvl="0" indent="0">
              <a:buNone/>
            </a:pPr>
            <a:r>
              <a:rPr lang="en-US" i="1" dirty="0">
                <a:solidFill>
                  <a:srgbClr val="7030A0"/>
                </a:solidFill>
                <a:latin typeface="Arial" panose="020B0604020202020204" pitchFamily="34" charset="0"/>
                <a:cs typeface="Arial" panose="020B0604020202020204" pitchFamily="34" charset="0"/>
              </a:rPr>
              <a:t>Henderson (2015) </a:t>
            </a:r>
            <a:r>
              <a:rPr lang="en-US" i="1" dirty="0">
                <a:solidFill>
                  <a:prstClr val="black"/>
                </a:solidFill>
                <a:latin typeface="Arial" panose="020B0604020202020204" pitchFamily="34" charset="0"/>
                <a:cs typeface="Arial" panose="020B0604020202020204" pitchFamily="34" charset="0"/>
              </a:rPr>
              <a:t>investigated the effectiveness of Google Scholar in finding criminal law cases</a:t>
            </a:r>
          </a:p>
          <a:p>
            <a:endParaRPr lang="en-GB" dirty="0"/>
          </a:p>
        </p:txBody>
      </p:sp>
      <p:sp>
        <p:nvSpPr>
          <p:cNvPr id="4" name="Content Placeholder 3">
            <a:extLst>
              <a:ext uri="{FF2B5EF4-FFF2-40B4-BE49-F238E27FC236}">
                <a16:creationId xmlns:a16="http://schemas.microsoft.com/office/drawing/2014/main" id="{910B856E-A852-47FF-A8B0-15E423CC0374}"/>
              </a:ext>
            </a:extLst>
          </p:cNvPr>
          <p:cNvSpPr>
            <a:spLocks noGrp="1"/>
          </p:cNvSpPr>
          <p:nvPr>
            <p:ph sz="half" idx="2"/>
          </p:nvPr>
        </p:nvSpPr>
        <p:spPr/>
        <p:txBody>
          <a:bodyPr>
            <a:normAutofit fontScale="92500" lnSpcReduction="20000"/>
          </a:bodyPr>
          <a:lstStyle/>
          <a:p>
            <a:pPr marL="0" lvl="0" indent="0">
              <a:buNone/>
            </a:pPr>
            <a:r>
              <a:rPr lang="en-US" b="1" dirty="0">
                <a:solidFill>
                  <a:srgbClr val="00B0F0"/>
                </a:solidFill>
                <a:latin typeface="Arial" panose="020B0604020202020204" pitchFamily="34" charset="0"/>
                <a:cs typeface="Arial" panose="020B0604020202020204" pitchFamily="34" charset="0"/>
              </a:rPr>
              <a:t>Citing two or three authors:</a:t>
            </a:r>
          </a:p>
          <a:p>
            <a:pPr marL="0" lvl="0" indent="0">
              <a:buNone/>
            </a:pPr>
            <a:r>
              <a:rPr lang="en-US" sz="2800" dirty="0">
                <a:latin typeface="Arial" panose="020B0604020202020204" pitchFamily="34" charset="0"/>
                <a:cs typeface="Arial" panose="020B0604020202020204" pitchFamily="34" charset="0"/>
              </a:rPr>
              <a:t>e.g.</a:t>
            </a:r>
          </a:p>
          <a:p>
            <a:pPr marL="0" lvl="0" indent="0">
              <a:buNone/>
            </a:pPr>
            <a:r>
              <a:rPr lang="en-US" sz="2800" i="1" dirty="0">
                <a:solidFill>
                  <a:prstClr val="black"/>
                </a:solidFill>
                <a:latin typeface="Arial" panose="020B0604020202020204" pitchFamily="34" charset="0"/>
                <a:cs typeface="Arial" panose="020B0604020202020204" pitchFamily="34" charset="0"/>
              </a:rPr>
              <a:t>Recent research indicates a number of policing journals have been published </a:t>
            </a:r>
            <a:r>
              <a:rPr lang="en-US" sz="2800" i="1" dirty="0">
                <a:solidFill>
                  <a:srgbClr val="00B0F0"/>
                </a:solidFill>
                <a:latin typeface="Arial" panose="020B0604020202020204" pitchFamily="34" charset="0"/>
                <a:cs typeface="Arial" panose="020B0604020202020204" pitchFamily="34" charset="0"/>
              </a:rPr>
              <a:t>(Anderson &amp; Garner 2018).</a:t>
            </a:r>
          </a:p>
          <a:p>
            <a:pPr marL="0" lvl="0" indent="0">
              <a:buNone/>
            </a:pPr>
            <a:endParaRPr lang="en-US" dirty="0">
              <a:solidFill>
                <a:prstClr val="black"/>
              </a:solidFill>
              <a:latin typeface="Arial" panose="020B0604020202020204" pitchFamily="34" charset="0"/>
              <a:cs typeface="Arial" panose="020B0604020202020204" pitchFamily="34" charset="0"/>
            </a:endParaRPr>
          </a:p>
          <a:p>
            <a:pPr marL="0" lvl="0" indent="0">
              <a:buNone/>
            </a:pPr>
            <a:r>
              <a:rPr lang="en-US" sz="2800" i="1" dirty="0">
                <a:solidFill>
                  <a:prstClr val="black"/>
                </a:solidFill>
                <a:latin typeface="Arial" panose="020B0604020202020204" pitchFamily="34" charset="0"/>
                <a:cs typeface="Arial" panose="020B0604020202020204" pitchFamily="34" charset="0"/>
              </a:rPr>
              <a:t>Evidence shows that providing virtual laboratory exercises enhances the learning process </a:t>
            </a:r>
            <a:r>
              <a:rPr lang="en-US" sz="2800" i="1" dirty="0">
                <a:solidFill>
                  <a:srgbClr val="00B0F0"/>
                </a:solidFill>
                <a:latin typeface="Arial" panose="020B0604020202020204" pitchFamily="34" charset="0"/>
                <a:cs typeface="Arial" panose="020B0604020202020204" pitchFamily="34" charset="0"/>
              </a:rPr>
              <a:t>(Barnes, Matthews &amp; Read, 2008).</a:t>
            </a:r>
          </a:p>
          <a:p>
            <a:endParaRPr lang="en-GB" dirty="0"/>
          </a:p>
        </p:txBody>
      </p:sp>
    </p:spTree>
    <p:extLst>
      <p:ext uri="{BB962C8B-B14F-4D97-AF65-F5344CB8AC3E}">
        <p14:creationId xmlns:p14="http://schemas.microsoft.com/office/powerpoint/2010/main" val="2148192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73339-6852-4D86-8407-71B247CAB2B9}"/>
              </a:ext>
            </a:extLst>
          </p:cNvPr>
          <p:cNvSpPr>
            <a:spLocks noGrp="1"/>
          </p:cNvSpPr>
          <p:nvPr>
            <p:ph type="title"/>
          </p:nvPr>
        </p:nvSpPr>
        <p:spPr>
          <a:solidFill>
            <a:srgbClr val="002060"/>
          </a:solidFill>
        </p:spPr>
        <p:txBody>
          <a:bodyPr/>
          <a:lstStyle/>
          <a:p>
            <a:r>
              <a:rPr lang="en-GB" dirty="0">
                <a:solidFill>
                  <a:schemeClr val="bg1"/>
                </a:solidFill>
              </a:rPr>
              <a:t>…..more authors……</a:t>
            </a:r>
          </a:p>
        </p:txBody>
      </p:sp>
      <p:sp>
        <p:nvSpPr>
          <p:cNvPr id="3" name="Content Placeholder 2">
            <a:extLst>
              <a:ext uri="{FF2B5EF4-FFF2-40B4-BE49-F238E27FC236}">
                <a16:creationId xmlns:a16="http://schemas.microsoft.com/office/drawing/2014/main" id="{477E04B3-537C-4B6E-9025-5EDCA96CDA48}"/>
              </a:ext>
            </a:extLst>
          </p:cNvPr>
          <p:cNvSpPr>
            <a:spLocks noGrp="1"/>
          </p:cNvSpPr>
          <p:nvPr>
            <p:ph sz="half" idx="1"/>
          </p:nvPr>
        </p:nvSpPr>
        <p:spPr>
          <a:xfrm>
            <a:off x="609600" y="1600201"/>
            <a:ext cx="5777948" cy="3989040"/>
          </a:xfrm>
        </p:spPr>
        <p:txBody>
          <a:bodyPr>
            <a:normAutofit fontScale="85000" lnSpcReduction="10000"/>
          </a:bodyPr>
          <a:lstStyle/>
          <a:p>
            <a:pPr marL="0" lvl="0" indent="0">
              <a:buNone/>
            </a:pPr>
            <a:r>
              <a:rPr lang="en-US" sz="2800" b="1" dirty="0">
                <a:solidFill>
                  <a:srgbClr val="00B050"/>
                </a:solidFill>
                <a:latin typeface="Arial" panose="020B0604020202020204" pitchFamily="34" charset="0"/>
                <a:cs typeface="Arial" panose="020B0604020202020204" pitchFamily="34" charset="0"/>
              </a:rPr>
              <a:t>Citing more than four authors:</a:t>
            </a:r>
          </a:p>
          <a:p>
            <a:pPr marL="0" lvl="0" indent="0">
              <a:buNone/>
            </a:pPr>
            <a:r>
              <a:rPr lang="en-US" sz="2800" dirty="0">
                <a:solidFill>
                  <a:prstClr val="black"/>
                </a:solidFill>
                <a:latin typeface="Arial" panose="020B0604020202020204" pitchFamily="34" charset="0"/>
                <a:cs typeface="Arial" panose="020B0604020202020204" pitchFamily="34" charset="0"/>
              </a:rPr>
              <a:t>If the work has four or more authors, the abbreviation </a:t>
            </a:r>
            <a:r>
              <a:rPr lang="en-US" sz="2800" b="1" i="1" dirty="0">
                <a:solidFill>
                  <a:srgbClr val="00B050"/>
                </a:solidFill>
                <a:latin typeface="Arial" panose="020B0604020202020204" pitchFamily="34" charset="0"/>
                <a:cs typeface="Arial" panose="020B0604020202020204" pitchFamily="34" charset="0"/>
              </a:rPr>
              <a:t>'et al.' </a:t>
            </a:r>
            <a:r>
              <a:rPr lang="en-US" sz="2800" dirty="0">
                <a:solidFill>
                  <a:prstClr val="black"/>
                </a:solidFill>
                <a:latin typeface="Arial" panose="020B0604020202020204" pitchFamily="34" charset="0"/>
                <a:cs typeface="Arial" panose="020B0604020202020204" pitchFamily="34" charset="0"/>
              </a:rPr>
              <a:t>should be used after the first authors name. It is also acceptable to use </a:t>
            </a:r>
            <a:r>
              <a:rPr lang="en-US" sz="2800" b="1" i="1" dirty="0">
                <a:solidFill>
                  <a:prstClr val="black"/>
                </a:solidFill>
                <a:latin typeface="Arial" panose="020B0604020202020204" pitchFamily="34" charset="0"/>
                <a:cs typeface="Arial" panose="020B0604020202020204" pitchFamily="34" charset="0"/>
              </a:rPr>
              <a:t>'et al.' </a:t>
            </a:r>
            <a:r>
              <a:rPr lang="en-US" sz="2800" dirty="0">
                <a:solidFill>
                  <a:prstClr val="black"/>
                </a:solidFill>
                <a:latin typeface="Arial" panose="020B0604020202020204" pitchFamily="34" charset="0"/>
                <a:cs typeface="Arial" panose="020B0604020202020204" pitchFamily="34" charset="0"/>
              </a:rPr>
              <a:t>after the first author if the work has three authors.</a:t>
            </a:r>
          </a:p>
          <a:p>
            <a:pPr marL="0" lvl="0" indent="0">
              <a:buNone/>
            </a:pPr>
            <a:r>
              <a:rPr lang="en-US" sz="2800" dirty="0">
                <a:solidFill>
                  <a:prstClr val="black"/>
                </a:solidFill>
                <a:cs typeface="Calibri"/>
              </a:rPr>
              <a:t>e.g.</a:t>
            </a:r>
          </a:p>
          <a:p>
            <a:pPr marL="0" lvl="0" indent="0">
              <a:buNone/>
            </a:pPr>
            <a:r>
              <a:rPr lang="en-US" sz="2800" i="1" dirty="0">
                <a:solidFill>
                  <a:prstClr val="black"/>
                </a:solidFill>
                <a:latin typeface="Arial" panose="020B0604020202020204" pitchFamily="34" charset="0"/>
                <a:cs typeface="Arial" panose="020B0604020202020204" pitchFamily="34" charset="0"/>
              </a:rPr>
              <a:t>It is claimed that the communication of science in the media has increasingly come under focus (Alphen et al., 2017).</a:t>
            </a:r>
          </a:p>
          <a:p>
            <a:endParaRPr lang="en-GB" dirty="0"/>
          </a:p>
        </p:txBody>
      </p:sp>
      <p:pic>
        <p:nvPicPr>
          <p:cNvPr id="5" name="Content Placeholder 4">
            <a:extLst>
              <a:ext uri="{FF2B5EF4-FFF2-40B4-BE49-F238E27FC236}">
                <a16:creationId xmlns:a16="http://schemas.microsoft.com/office/drawing/2014/main" id="{41953347-7996-4191-AB35-215888CCF991}"/>
              </a:ext>
            </a:extLst>
          </p:cNvPr>
          <p:cNvPicPr>
            <a:picLocks noGrp="1" noChangeAspect="1"/>
          </p:cNvPicPr>
          <p:nvPr>
            <p:ph sz="half" idx="2"/>
          </p:nvPr>
        </p:nvPicPr>
        <p:blipFill>
          <a:blip r:embed="rId2"/>
          <a:stretch>
            <a:fillRect/>
          </a:stretch>
        </p:blipFill>
        <p:spPr>
          <a:xfrm>
            <a:off x="7045800" y="2363395"/>
            <a:ext cx="3688400" cy="2462997"/>
          </a:xfrm>
          <a:prstGeom prst="rect">
            <a:avLst/>
          </a:prstGeom>
        </p:spPr>
      </p:pic>
    </p:spTree>
    <p:extLst>
      <p:ext uri="{BB962C8B-B14F-4D97-AF65-F5344CB8AC3E}">
        <p14:creationId xmlns:p14="http://schemas.microsoft.com/office/powerpoint/2010/main" val="855090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9D6BE-4758-4275-B26B-84D88C938F2C}"/>
              </a:ext>
            </a:extLst>
          </p:cNvPr>
          <p:cNvSpPr>
            <a:spLocks noGrp="1"/>
          </p:cNvSpPr>
          <p:nvPr>
            <p:ph type="title"/>
          </p:nvPr>
        </p:nvSpPr>
        <p:spPr>
          <a:solidFill>
            <a:srgbClr val="002060"/>
          </a:solidFill>
        </p:spPr>
        <p:txBody>
          <a:bodyPr/>
          <a:lstStyle/>
          <a:p>
            <a:r>
              <a:rPr lang="en-GB" dirty="0">
                <a:solidFill>
                  <a:schemeClr val="bg1"/>
                </a:solidFill>
              </a:rPr>
              <a:t>Authors who reference authors…</a:t>
            </a:r>
          </a:p>
        </p:txBody>
      </p:sp>
      <p:sp>
        <p:nvSpPr>
          <p:cNvPr id="3" name="Content Placeholder 2">
            <a:extLst>
              <a:ext uri="{FF2B5EF4-FFF2-40B4-BE49-F238E27FC236}">
                <a16:creationId xmlns:a16="http://schemas.microsoft.com/office/drawing/2014/main" id="{2C1C6DFA-0BCE-46A0-A468-D0DE93E1372D}"/>
              </a:ext>
            </a:extLst>
          </p:cNvPr>
          <p:cNvSpPr>
            <a:spLocks noGrp="1"/>
          </p:cNvSpPr>
          <p:nvPr>
            <p:ph sz="half" idx="1"/>
          </p:nvPr>
        </p:nvSpPr>
        <p:spPr/>
        <p:txBody>
          <a:bodyPr>
            <a:normAutofit fontScale="92500" lnSpcReduction="20000"/>
          </a:bodyPr>
          <a:lstStyle/>
          <a:p>
            <a:pPr lvl="0"/>
            <a:r>
              <a:rPr lang="en-GB" altLang="en-US" dirty="0">
                <a:solidFill>
                  <a:prstClr val="black"/>
                </a:solidFill>
                <a:latin typeface="Arial" panose="020B0604020202020204" pitchFamily="34" charset="0"/>
                <a:cs typeface="Arial" panose="020B0604020202020204" pitchFamily="34" charset="0"/>
              </a:rPr>
              <a:t>Walklate (2011, </a:t>
            </a:r>
            <a:r>
              <a:rPr lang="en-GB" altLang="en-US" b="1" dirty="0">
                <a:solidFill>
                  <a:srgbClr val="00B050"/>
                </a:solidFill>
                <a:latin typeface="Arial" panose="020B0604020202020204" pitchFamily="34" charset="0"/>
                <a:cs typeface="Arial" panose="020B0604020202020204" pitchFamily="34" charset="0"/>
              </a:rPr>
              <a:t>quoted in </a:t>
            </a:r>
            <a:r>
              <a:rPr lang="en-GB" altLang="en-US" dirty="0">
                <a:solidFill>
                  <a:prstClr val="black"/>
                </a:solidFill>
                <a:latin typeface="Arial" panose="020B0604020202020204" pitchFamily="34" charset="0"/>
                <a:cs typeface="Arial" panose="020B0604020202020204" pitchFamily="34" charset="0"/>
              </a:rPr>
              <a:t>Smith, 2015, p. 15) argues that “the relationship between personal troubles and public issues is an intriguing one”.</a:t>
            </a:r>
          </a:p>
          <a:p>
            <a:pPr lvl="0"/>
            <a:endParaRPr lang="en-GB" altLang="en-US" dirty="0">
              <a:solidFill>
                <a:prstClr val="black"/>
              </a:solidFill>
              <a:latin typeface="Arial" panose="020B0604020202020204" pitchFamily="34" charset="0"/>
              <a:cs typeface="Arial" panose="020B0604020202020204" pitchFamily="34" charset="0"/>
            </a:endParaRPr>
          </a:p>
          <a:p>
            <a:pPr lvl="0"/>
            <a:r>
              <a:rPr lang="en-GB" altLang="en-US" dirty="0">
                <a:solidFill>
                  <a:prstClr val="black"/>
                </a:solidFill>
                <a:latin typeface="Arial" panose="020B0604020202020204" pitchFamily="34" charset="0"/>
                <a:cs typeface="Arial" panose="020B0604020202020204" pitchFamily="34" charset="0"/>
              </a:rPr>
              <a:t>Walklate (2011, </a:t>
            </a:r>
            <a:r>
              <a:rPr lang="en-GB" altLang="en-US" b="1" dirty="0">
                <a:solidFill>
                  <a:srgbClr val="00B050"/>
                </a:solidFill>
                <a:latin typeface="Arial" panose="020B0604020202020204" pitchFamily="34" charset="0"/>
                <a:cs typeface="Arial" panose="020B0604020202020204" pitchFamily="34" charset="0"/>
              </a:rPr>
              <a:t>cited in </a:t>
            </a:r>
            <a:r>
              <a:rPr lang="en-GB" altLang="en-US" dirty="0">
                <a:solidFill>
                  <a:prstClr val="black"/>
                </a:solidFill>
                <a:latin typeface="Arial" panose="020B0604020202020204" pitchFamily="34" charset="0"/>
                <a:cs typeface="Arial" panose="020B0604020202020204" pitchFamily="34" charset="0"/>
              </a:rPr>
              <a:t>Smith, 2015, p. 15) argues that it is important to consider vulnerability when thinking about victimisation.</a:t>
            </a:r>
          </a:p>
          <a:p>
            <a:endParaRPr lang="en-GB" dirty="0"/>
          </a:p>
        </p:txBody>
      </p:sp>
      <p:pic>
        <p:nvPicPr>
          <p:cNvPr id="5" name="Content Placeholder 4">
            <a:extLst>
              <a:ext uri="{FF2B5EF4-FFF2-40B4-BE49-F238E27FC236}">
                <a16:creationId xmlns:a16="http://schemas.microsoft.com/office/drawing/2014/main" id="{40C18CD3-B02C-4DCF-A3EA-5157E5D00D12}"/>
              </a:ext>
            </a:extLst>
          </p:cNvPr>
          <p:cNvPicPr>
            <a:picLocks noGrp="1" noChangeAspect="1"/>
          </p:cNvPicPr>
          <p:nvPr>
            <p:ph sz="half" idx="2"/>
          </p:nvPr>
        </p:nvPicPr>
        <p:blipFill>
          <a:blip r:embed="rId2"/>
          <a:stretch>
            <a:fillRect/>
          </a:stretch>
        </p:blipFill>
        <p:spPr>
          <a:xfrm>
            <a:off x="7823200" y="2166144"/>
            <a:ext cx="2133600" cy="2857500"/>
          </a:xfrm>
          <a:prstGeom prst="rect">
            <a:avLst/>
          </a:prstGeom>
        </p:spPr>
      </p:pic>
    </p:spTree>
    <p:extLst>
      <p:ext uri="{BB962C8B-B14F-4D97-AF65-F5344CB8AC3E}">
        <p14:creationId xmlns:p14="http://schemas.microsoft.com/office/powerpoint/2010/main" val="3965933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769086-8C7D-4685-980E-25AEF30FE0CD}"/>
              </a:ext>
            </a:extLst>
          </p:cNvPr>
          <p:cNvSpPr>
            <a:spLocks noGrp="1"/>
          </p:cNvSpPr>
          <p:nvPr>
            <p:ph type="title"/>
          </p:nvPr>
        </p:nvSpPr>
        <p:spPr>
          <a:solidFill>
            <a:srgbClr val="002060"/>
          </a:solidFill>
        </p:spPr>
        <p:txBody>
          <a:bodyPr/>
          <a:lstStyle/>
          <a:p>
            <a:r>
              <a:rPr lang="en-GB" dirty="0">
                <a:solidFill>
                  <a:schemeClr val="bg1"/>
                </a:solidFill>
              </a:rPr>
              <a:t>When to use?</a:t>
            </a:r>
          </a:p>
        </p:txBody>
      </p:sp>
      <p:sp>
        <p:nvSpPr>
          <p:cNvPr id="6" name="Content Placeholder 5">
            <a:extLst>
              <a:ext uri="{FF2B5EF4-FFF2-40B4-BE49-F238E27FC236}">
                <a16:creationId xmlns:a16="http://schemas.microsoft.com/office/drawing/2014/main" id="{AB3DB919-26AB-4E3E-BE8A-E635DD30FE77}"/>
              </a:ext>
            </a:extLst>
          </p:cNvPr>
          <p:cNvSpPr>
            <a:spLocks noGrp="1"/>
          </p:cNvSpPr>
          <p:nvPr>
            <p:ph sz="half" idx="1"/>
          </p:nvPr>
        </p:nvSpPr>
        <p:spPr>
          <a:xfrm>
            <a:off x="609600" y="1600201"/>
            <a:ext cx="5963478" cy="3989040"/>
          </a:xfrm>
        </p:spPr>
        <p:txBody>
          <a:bodyPr>
            <a:normAutofit fontScale="92500" lnSpcReduction="20000"/>
          </a:bodyPr>
          <a:lstStyle/>
          <a:p>
            <a:pPr lvl="0"/>
            <a:r>
              <a:rPr lang="en-GB" sz="2000" b="1" dirty="0">
                <a:solidFill>
                  <a:srgbClr val="FF0000"/>
                </a:solidFill>
                <a:latin typeface="Arial" panose="020B0604020202020204" pitchFamily="34" charset="0"/>
                <a:cs typeface="Arial" panose="020B0604020202020204" pitchFamily="34" charset="0"/>
              </a:rPr>
              <a:t>Every time </a:t>
            </a:r>
            <a:r>
              <a:rPr lang="en-GB" sz="2000" dirty="0">
                <a:solidFill>
                  <a:prstClr val="black"/>
                </a:solidFill>
                <a:latin typeface="Arial" panose="020B0604020202020204" pitchFamily="34" charset="0"/>
                <a:cs typeface="Arial" panose="020B0604020202020204" pitchFamily="34" charset="0"/>
              </a:rPr>
              <a:t>you cite/paraphrase someone else’s idea in your work you must include an ‘in text citation’</a:t>
            </a:r>
          </a:p>
          <a:p>
            <a:pPr lvl="0"/>
            <a:endParaRPr lang="en-GB" sz="2000" dirty="0">
              <a:solidFill>
                <a:prstClr val="black"/>
              </a:solidFill>
              <a:latin typeface="Arial" panose="020B0604020202020204" pitchFamily="34" charset="0"/>
              <a:cs typeface="Arial" panose="020B0604020202020204" pitchFamily="34" charset="0"/>
            </a:endParaRPr>
          </a:p>
          <a:p>
            <a:pPr lvl="0"/>
            <a:r>
              <a:rPr lang="en-GB" sz="2000" dirty="0">
                <a:solidFill>
                  <a:prstClr val="black"/>
                </a:solidFill>
                <a:latin typeface="Arial" panose="020B0604020202020204" pitchFamily="34" charset="0"/>
                <a:cs typeface="Arial" panose="020B0604020202020204" pitchFamily="34" charset="0"/>
              </a:rPr>
              <a:t>You will use them </a:t>
            </a:r>
            <a:r>
              <a:rPr lang="en-GB" sz="2000" b="1" dirty="0">
                <a:solidFill>
                  <a:srgbClr val="FF0000"/>
                </a:solidFill>
                <a:latin typeface="Arial" panose="020B0604020202020204" pitchFamily="34" charset="0"/>
                <a:cs typeface="Arial" panose="020B0604020202020204" pitchFamily="34" charset="0"/>
              </a:rPr>
              <a:t>throughout</a:t>
            </a:r>
            <a:r>
              <a:rPr lang="en-GB" sz="2000" dirty="0">
                <a:solidFill>
                  <a:srgbClr val="4472C4"/>
                </a:solidFill>
                <a:latin typeface="Arial" panose="020B0604020202020204" pitchFamily="34" charset="0"/>
                <a:cs typeface="Arial" panose="020B0604020202020204" pitchFamily="34" charset="0"/>
              </a:rPr>
              <a:t> </a:t>
            </a:r>
            <a:r>
              <a:rPr lang="en-GB" sz="2000" dirty="0">
                <a:solidFill>
                  <a:prstClr val="black"/>
                </a:solidFill>
                <a:latin typeface="Arial" panose="020B0604020202020204" pitchFamily="34" charset="0"/>
                <a:cs typeface="Arial" panose="020B0604020202020204" pitchFamily="34" charset="0"/>
              </a:rPr>
              <a:t>papers, presentations, critiques…</a:t>
            </a:r>
          </a:p>
          <a:p>
            <a:pPr lvl="1"/>
            <a:r>
              <a:rPr lang="en-GB" sz="2000" dirty="0">
                <a:solidFill>
                  <a:prstClr val="black"/>
                </a:solidFill>
                <a:latin typeface="Arial" panose="020B0604020202020204" pitchFamily="34" charset="0"/>
                <a:cs typeface="Arial" panose="020B0604020202020204" pitchFamily="34" charset="0"/>
              </a:rPr>
              <a:t>Not just at the end of paragraphs </a:t>
            </a:r>
          </a:p>
          <a:p>
            <a:pPr marL="0" lvl="0" indent="0">
              <a:buNone/>
            </a:pPr>
            <a:endParaRPr lang="en-GB" sz="2000" dirty="0">
              <a:solidFill>
                <a:prstClr val="black"/>
              </a:solidFill>
              <a:latin typeface="Arial" panose="020B0604020202020204" pitchFamily="34" charset="0"/>
              <a:cs typeface="Arial" panose="020B0604020202020204" pitchFamily="34" charset="0"/>
            </a:endParaRPr>
          </a:p>
          <a:p>
            <a:pPr lvl="0"/>
            <a:r>
              <a:rPr lang="en-GB" sz="2000" dirty="0">
                <a:solidFill>
                  <a:prstClr val="black"/>
                </a:solidFill>
                <a:latin typeface="Arial" panose="020B0604020202020204" pitchFamily="34" charset="0"/>
                <a:cs typeface="Arial" panose="020B0604020202020204" pitchFamily="34" charset="0"/>
              </a:rPr>
              <a:t>Includes </a:t>
            </a:r>
            <a:r>
              <a:rPr lang="en-GB" sz="2000" dirty="0">
                <a:solidFill>
                  <a:srgbClr val="FF0000"/>
                </a:solidFill>
                <a:latin typeface="Arial" panose="020B0604020202020204" pitchFamily="34" charset="0"/>
                <a:cs typeface="Arial" panose="020B0604020202020204" pitchFamily="34" charset="0"/>
              </a:rPr>
              <a:t>author surname(s), date of publication </a:t>
            </a:r>
            <a:r>
              <a:rPr lang="en-GB" sz="2000" dirty="0">
                <a:solidFill>
                  <a:prstClr val="black"/>
                </a:solidFill>
                <a:latin typeface="Arial" panose="020B0604020202020204" pitchFamily="34" charset="0"/>
                <a:cs typeface="Arial" panose="020B0604020202020204" pitchFamily="34" charset="0"/>
              </a:rPr>
              <a:t>and, if using a direct quotation, also use page numbers</a:t>
            </a:r>
          </a:p>
          <a:p>
            <a:pPr marL="0" lvl="0" indent="0">
              <a:buNone/>
            </a:pPr>
            <a:r>
              <a:rPr lang="en-GB" sz="2000" dirty="0">
                <a:solidFill>
                  <a:prstClr val="black"/>
                </a:solidFill>
                <a:latin typeface="Arial" panose="020B0604020202020204" pitchFamily="34" charset="0"/>
                <a:cs typeface="Arial" panose="020B0604020202020204" pitchFamily="34" charset="0"/>
              </a:rPr>
              <a:t>         E.g. (Smith, 2006) for non-direct (i.e. paraphrasing)</a:t>
            </a:r>
          </a:p>
          <a:p>
            <a:pPr marL="0" lvl="0" indent="0">
              <a:buNone/>
            </a:pPr>
            <a:r>
              <a:rPr lang="en-GB" sz="2000" dirty="0">
                <a:solidFill>
                  <a:prstClr val="black"/>
                </a:solidFill>
                <a:latin typeface="Arial" panose="020B0604020202020204" pitchFamily="34" charset="0"/>
                <a:cs typeface="Arial" panose="020B0604020202020204" pitchFamily="34" charset="0"/>
              </a:rPr>
              <a:t>                (Smith, 2006, </a:t>
            </a:r>
            <a:r>
              <a:rPr lang="en-GB" sz="2000" dirty="0">
                <a:solidFill>
                  <a:srgbClr val="FF0000"/>
                </a:solidFill>
                <a:latin typeface="Arial" panose="020B0604020202020204" pitchFamily="34" charset="0"/>
                <a:cs typeface="Arial" panose="020B0604020202020204" pitchFamily="34" charset="0"/>
              </a:rPr>
              <a:t>p. 4</a:t>
            </a:r>
            <a:r>
              <a:rPr lang="en-GB" sz="2000" dirty="0">
                <a:solidFill>
                  <a:prstClr val="black"/>
                </a:solidFill>
                <a:latin typeface="Arial" panose="020B0604020202020204" pitchFamily="34" charset="0"/>
                <a:cs typeface="Arial" panose="020B0604020202020204" pitchFamily="34" charset="0"/>
              </a:rPr>
              <a:t>) for direct</a:t>
            </a:r>
          </a:p>
          <a:p>
            <a:endParaRPr lang="en-GB" dirty="0"/>
          </a:p>
        </p:txBody>
      </p:sp>
      <p:pic>
        <p:nvPicPr>
          <p:cNvPr id="8" name="Content Placeholder 4">
            <a:extLst>
              <a:ext uri="{FF2B5EF4-FFF2-40B4-BE49-F238E27FC236}">
                <a16:creationId xmlns:a16="http://schemas.microsoft.com/office/drawing/2014/main" id="{84A90BED-331B-4B10-824A-F89D6C07D61C}"/>
              </a:ext>
            </a:extLst>
          </p:cNvPr>
          <p:cNvPicPr>
            <a:picLocks noGrp="1" noChangeAspect="1"/>
          </p:cNvPicPr>
          <p:nvPr>
            <p:ph sz="half" idx="2"/>
          </p:nvPr>
        </p:nvPicPr>
        <p:blipFill>
          <a:blip r:embed="rId2"/>
          <a:stretch>
            <a:fillRect/>
          </a:stretch>
        </p:blipFill>
        <p:spPr>
          <a:xfrm>
            <a:off x="7128681" y="1600200"/>
            <a:ext cx="3522638" cy="3989388"/>
          </a:xfrm>
          <a:prstGeom prst="rect">
            <a:avLst/>
          </a:prstGeom>
        </p:spPr>
      </p:pic>
    </p:spTree>
    <p:extLst>
      <p:ext uri="{BB962C8B-B14F-4D97-AF65-F5344CB8AC3E}">
        <p14:creationId xmlns:p14="http://schemas.microsoft.com/office/powerpoint/2010/main" val="27746472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754D6-AC4A-43B8-816E-830D8D7F259D}"/>
              </a:ext>
            </a:extLst>
          </p:cNvPr>
          <p:cNvSpPr>
            <a:spLocks noGrp="1"/>
          </p:cNvSpPr>
          <p:nvPr>
            <p:ph type="title"/>
          </p:nvPr>
        </p:nvSpPr>
        <p:spPr>
          <a:solidFill>
            <a:srgbClr val="002060"/>
          </a:solidFill>
        </p:spPr>
        <p:txBody>
          <a:bodyPr/>
          <a:lstStyle/>
          <a:p>
            <a:r>
              <a:rPr lang="en-GB" dirty="0">
                <a:solidFill>
                  <a:schemeClr val="bg1"/>
                </a:solidFill>
              </a:rPr>
              <a:t>How to reference……. Legislation</a:t>
            </a:r>
          </a:p>
        </p:txBody>
      </p:sp>
      <p:sp>
        <p:nvSpPr>
          <p:cNvPr id="3" name="Content Placeholder 2">
            <a:extLst>
              <a:ext uri="{FF2B5EF4-FFF2-40B4-BE49-F238E27FC236}">
                <a16:creationId xmlns:a16="http://schemas.microsoft.com/office/drawing/2014/main" id="{7AEFFBE2-19FE-43B9-9668-EDD9A91F5617}"/>
              </a:ext>
            </a:extLst>
          </p:cNvPr>
          <p:cNvSpPr>
            <a:spLocks noGrp="1"/>
          </p:cNvSpPr>
          <p:nvPr>
            <p:ph sz="half" idx="1"/>
          </p:nvPr>
        </p:nvSpPr>
        <p:spPr>
          <a:xfrm>
            <a:off x="609600" y="1600201"/>
            <a:ext cx="6268278" cy="3989040"/>
          </a:xfrm>
        </p:spPr>
        <p:txBody>
          <a:bodyPr>
            <a:normAutofit fontScale="70000" lnSpcReduction="20000"/>
          </a:bodyPr>
          <a:lstStyle/>
          <a:p>
            <a:pPr lvl="0"/>
            <a:r>
              <a:rPr lang="en-US" sz="3200" dirty="0">
                <a:solidFill>
                  <a:prstClr val="black"/>
                </a:solidFill>
                <a:latin typeface="Arial" panose="020B0604020202020204" pitchFamily="34" charset="0"/>
                <a:cs typeface="Arial" panose="020B0604020202020204" pitchFamily="34" charset="0"/>
              </a:rPr>
              <a:t>When referencing legislation do not put (legislation.gov.uk, 2018).</a:t>
            </a:r>
          </a:p>
          <a:p>
            <a:pPr lvl="0"/>
            <a:r>
              <a:rPr lang="en-US" sz="3200" dirty="0">
                <a:solidFill>
                  <a:prstClr val="black"/>
                </a:solidFill>
                <a:latin typeface="Arial" panose="020B0604020202020204" pitchFamily="34" charset="0"/>
                <a:cs typeface="Arial" panose="020B0604020202020204" pitchFamily="34" charset="0"/>
              </a:rPr>
              <a:t> </a:t>
            </a:r>
            <a:r>
              <a:rPr lang="en-US" sz="3200" dirty="0">
                <a:solidFill>
                  <a:srgbClr val="0070C0"/>
                </a:solidFill>
                <a:latin typeface="Arial" panose="020B0604020202020204" pitchFamily="34" charset="0"/>
                <a:cs typeface="Arial" panose="020B0604020202020204" pitchFamily="34" charset="0"/>
              </a:rPr>
              <a:t>Always reference the Act of Parliament</a:t>
            </a:r>
          </a:p>
          <a:p>
            <a:pPr marL="0" lvl="0" indent="0">
              <a:buNone/>
            </a:pPr>
            <a:r>
              <a:rPr lang="en-US" sz="3200" dirty="0">
                <a:solidFill>
                  <a:prstClr val="black"/>
                </a:solidFill>
                <a:latin typeface="Arial" panose="020B0604020202020204" pitchFamily="34" charset="0"/>
                <a:cs typeface="Arial" panose="020B0604020202020204" pitchFamily="34" charset="0"/>
              </a:rPr>
              <a:t>e.g. if discussing the Human Rights Act 1998 in your essay you would in-text reference (</a:t>
            </a:r>
            <a:r>
              <a:rPr lang="en-US" sz="3200" i="1" dirty="0">
                <a:solidFill>
                  <a:prstClr val="black"/>
                </a:solidFill>
                <a:latin typeface="Arial" panose="020B0604020202020204" pitchFamily="34" charset="0"/>
                <a:cs typeface="Arial" panose="020B0604020202020204" pitchFamily="34" charset="0"/>
              </a:rPr>
              <a:t>Human Rights Act 1998</a:t>
            </a:r>
            <a:r>
              <a:rPr lang="en-US" sz="3200" dirty="0">
                <a:solidFill>
                  <a:prstClr val="black"/>
                </a:solidFill>
                <a:latin typeface="Arial" panose="020B0604020202020204" pitchFamily="34" charset="0"/>
                <a:cs typeface="Arial" panose="020B0604020202020204" pitchFamily="34" charset="0"/>
              </a:rPr>
              <a:t>).</a:t>
            </a:r>
          </a:p>
          <a:p>
            <a:pPr marL="0" lvl="0" indent="0">
              <a:buNone/>
            </a:pPr>
            <a:endParaRPr lang="en-US" sz="3200" dirty="0">
              <a:solidFill>
                <a:prstClr val="black"/>
              </a:solidFill>
              <a:latin typeface="Arial" panose="020B0604020202020204" pitchFamily="34" charset="0"/>
              <a:cs typeface="Arial" panose="020B0604020202020204" pitchFamily="34" charset="0"/>
            </a:endParaRPr>
          </a:p>
          <a:p>
            <a:pPr marL="0" lvl="0" indent="0">
              <a:buNone/>
            </a:pPr>
            <a:r>
              <a:rPr lang="en-US" sz="3200" dirty="0">
                <a:solidFill>
                  <a:prstClr val="black"/>
                </a:solidFill>
                <a:latin typeface="Arial" panose="020B0604020202020204" pitchFamily="34" charset="0"/>
                <a:cs typeface="Arial" panose="020B0604020202020204" pitchFamily="34" charset="0"/>
              </a:rPr>
              <a:t>Your reference list would show:</a:t>
            </a:r>
          </a:p>
          <a:p>
            <a:pPr lvl="0"/>
            <a:r>
              <a:rPr lang="en-GB" sz="3200" i="1" dirty="0">
                <a:solidFill>
                  <a:prstClr val="black"/>
                </a:solidFill>
                <a:latin typeface="Arial" panose="020B0604020202020204" pitchFamily="34" charset="0"/>
                <a:cs typeface="Arial" panose="020B0604020202020204" pitchFamily="34" charset="0"/>
              </a:rPr>
              <a:t>Human Rights Act 1998, article 6(2).</a:t>
            </a:r>
            <a:r>
              <a:rPr lang="en-GB" sz="3200" dirty="0">
                <a:solidFill>
                  <a:prstClr val="black"/>
                </a:solidFill>
                <a:latin typeface="Arial" panose="020B0604020202020204" pitchFamily="34" charset="0"/>
                <a:cs typeface="Arial" panose="020B0604020202020204" pitchFamily="34" charset="0"/>
              </a:rPr>
              <a:t> Available at: </a:t>
            </a:r>
            <a:r>
              <a:rPr lang="en-GB" sz="3200" u="sng" dirty="0">
                <a:solidFill>
                  <a:prstClr val="black"/>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http://www.legislation.gov.uk/ukpga/1998/42/schedule/1/part/I/chapter/5</a:t>
            </a:r>
            <a:r>
              <a:rPr lang="en-GB" sz="3200" dirty="0">
                <a:solidFill>
                  <a:prstClr val="black"/>
                </a:solidFill>
                <a:latin typeface="Arial" panose="020B0604020202020204" pitchFamily="34" charset="0"/>
                <a:cs typeface="Arial" panose="020B0604020202020204" pitchFamily="34" charset="0"/>
              </a:rPr>
              <a:t>  (Accessed: 4</a:t>
            </a:r>
            <a:r>
              <a:rPr lang="en-GB" sz="3200" baseline="30000" dirty="0">
                <a:solidFill>
                  <a:prstClr val="black"/>
                </a:solidFill>
                <a:latin typeface="Arial" panose="020B0604020202020204" pitchFamily="34" charset="0"/>
                <a:cs typeface="Arial" panose="020B0604020202020204" pitchFamily="34" charset="0"/>
              </a:rPr>
              <a:t>th</a:t>
            </a:r>
            <a:r>
              <a:rPr lang="en-GB" sz="3200" dirty="0">
                <a:solidFill>
                  <a:prstClr val="black"/>
                </a:solidFill>
                <a:latin typeface="Arial" panose="020B0604020202020204" pitchFamily="34" charset="0"/>
                <a:cs typeface="Arial" panose="020B0604020202020204" pitchFamily="34" charset="0"/>
              </a:rPr>
              <a:t> December 2019).</a:t>
            </a:r>
          </a:p>
          <a:p>
            <a:endParaRPr lang="en-GB" dirty="0"/>
          </a:p>
        </p:txBody>
      </p:sp>
      <p:pic>
        <p:nvPicPr>
          <p:cNvPr id="5" name="Content Placeholder 4">
            <a:extLst>
              <a:ext uri="{FF2B5EF4-FFF2-40B4-BE49-F238E27FC236}">
                <a16:creationId xmlns:a16="http://schemas.microsoft.com/office/drawing/2014/main" id="{0A36A671-D909-4668-823D-DDD6ECC52B2C}"/>
              </a:ext>
            </a:extLst>
          </p:cNvPr>
          <p:cNvPicPr>
            <a:picLocks noGrp="1" noChangeAspect="1"/>
          </p:cNvPicPr>
          <p:nvPr>
            <p:ph sz="half" idx="2"/>
          </p:nvPr>
        </p:nvPicPr>
        <p:blipFill>
          <a:blip r:embed="rId3"/>
          <a:stretch>
            <a:fillRect/>
          </a:stretch>
        </p:blipFill>
        <p:spPr>
          <a:xfrm>
            <a:off x="8619366" y="2508871"/>
            <a:ext cx="2105025" cy="2171700"/>
          </a:xfrm>
          <a:prstGeom prst="rect">
            <a:avLst/>
          </a:prstGeom>
        </p:spPr>
      </p:pic>
    </p:spTree>
    <p:extLst>
      <p:ext uri="{BB962C8B-B14F-4D97-AF65-F5344CB8AC3E}">
        <p14:creationId xmlns:p14="http://schemas.microsoft.com/office/powerpoint/2010/main" val="2672046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22BD2-8D42-40B3-9B99-9CD9C96A1C36}"/>
              </a:ext>
            </a:extLst>
          </p:cNvPr>
          <p:cNvSpPr>
            <a:spLocks noGrp="1"/>
          </p:cNvSpPr>
          <p:nvPr>
            <p:ph type="title"/>
          </p:nvPr>
        </p:nvSpPr>
        <p:spPr>
          <a:solidFill>
            <a:srgbClr val="002060"/>
          </a:solidFill>
        </p:spPr>
        <p:txBody>
          <a:bodyPr/>
          <a:lstStyle/>
          <a:p>
            <a:r>
              <a:rPr lang="en-GB" dirty="0">
                <a:solidFill>
                  <a:schemeClr val="bg1"/>
                </a:solidFill>
              </a:rPr>
              <a:t>How to reference….Websites</a:t>
            </a:r>
          </a:p>
        </p:txBody>
      </p:sp>
      <p:sp>
        <p:nvSpPr>
          <p:cNvPr id="3" name="Content Placeholder 2">
            <a:extLst>
              <a:ext uri="{FF2B5EF4-FFF2-40B4-BE49-F238E27FC236}">
                <a16:creationId xmlns:a16="http://schemas.microsoft.com/office/drawing/2014/main" id="{F1A644BF-4E4F-4A2B-9827-0381C57CAC55}"/>
              </a:ext>
            </a:extLst>
          </p:cNvPr>
          <p:cNvSpPr>
            <a:spLocks noGrp="1"/>
          </p:cNvSpPr>
          <p:nvPr>
            <p:ph idx="1"/>
          </p:nvPr>
        </p:nvSpPr>
        <p:spPr/>
        <p:txBody>
          <a:bodyPr>
            <a:normAutofit fontScale="70000" lnSpcReduction="20000"/>
          </a:bodyPr>
          <a:lstStyle/>
          <a:p>
            <a:pPr lvl="0"/>
            <a:r>
              <a:rPr lang="en-GB" sz="3200" dirty="0">
                <a:solidFill>
                  <a:prstClr val="black"/>
                </a:solidFill>
                <a:latin typeface="Arial" panose="020B0604020202020204" pitchFamily="34" charset="0"/>
                <a:cs typeface="Arial" panose="020B0604020202020204" pitchFamily="34" charset="0"/>
              </a:rPr>
              <a:t>When citing material found on a website, you should identify the authorship of the website. </a:t>
            </a:r>
          </a:p>
          <a:p>
            <a:pPr lvl="0"/>
            <a:endParaRPr lang="en-GB" sz="3200" dirty="0">
              <a:solidFill>
                <a:prstClr val="black"/>
              </a:solidFill>
              <a:latin typeface="Arial" panose="020B0604020202020204" pitchFamily="34" charset="0"/>
              <a:cs typeface="Arial" panose="020B0604020202020204" pitchFamily="34" charset="0"/>
            </a:endParaRPr>
          </a:p>
          <a:p>
            <a:pPr lvl="0"/>
            <a:r>
              <a:rPr lang="en-GB" sz="3200" dirty="0">
                <a:solidFill>
                  <a:prstClr val="black"/>
                </a:solidFill>
                <a:latin typeface="Arial" panose="020B0604020202020204" pitchFamily="34" charset="0"/>
                <a:cs typeface="Arial" panose="020B0604020202020204" pitchFamily="34" charset="0"/>
              </a:rPr>
              <a:t>This may be a corporate author - an organisation or company; a clue to this can be found by looking at the URL or web address. To find the date of publication, reference to this might be found at the bottom of a web page relating to copyright, or from a date headline.</a:t>
            </a:r>
          </a:p>
          <a:p>
            <a:pPr marL="0" lvl="0" indent="0">
              <a:buNone/>
            </a:pPr>
            <a:r>
              <a:rPr lang="en-GB" sz="3200" dirty="0">
                <a:solidFill>
                  <a:prstClr val="black"/>
                </a:solidFill>
                <a:latin typeface="Arial" panose="020B0604020202020204" pitchFamily="34" charset="0"/>
                <a:cs typeface="Arial" panose="020B0604020202020204" pitchFamily="34" charset="0"/>
              </a:rPr>
              <a:t>Example:</a:t>
            </a:r>
          </a:p>
          <a:p>
            <a:pPr lvl="0"/>
            <a:r>
              <a:rPr lang="en-GB" sz="3200" dirty="0">
                <a:solidFill>
                  <a:prstClr val="black"/>
                </a:solidFill>
                <a:latin typeface="Arial" panose="020B0604020202020204" pitchFamily="34" charset="0"/>
                <a:cs typeface="Arial" panose="020B0604020202020204" pitchFamily="34" charset="0"/>
              </a:rPr>
              <a:t>In-text (CPS, 2018).</a:t>
            </a:r>
          </a:p>
          <a:p>
            <a:pPr lvl="0"/>
            <a:r>
              <a:rPr lang="en-GB" sz="3200" dirty="0">
                <a:solidFill>
                  <a:prstClr val="black"/>
                </a:solidFill>
                <a:latin typeface="Arial" panose="020B0604020202020204" pitchFamily="34" charset="0"/>
                <a:cs typeface="Arial" panose="020B0604020202020204" pitchFamily="34" charset="0"/>
              </a:rPr>
              <a:t>Reference list:</a:t>
            </a:r>
          </a:p>
          <a:p>
            <a:pPr marL="0" lvl="0" indent="0">
              <a:buNone/>
            </a:pPr>
            <a:r>
              <a:rPr lang="en-GB" sz="3200" dirty="0">
                <a:solidFill>
                  <a:prstClr val="black"/>
                </a:solidFill>
                <a:latin typeface="Arial" panose="020B0604020202020204" pitchFamily="34" charset="0"/>
                <a:cs typeface="Arial" panose="020B0604020202020204" pitchFamily="34" charset="0"/>
              </a:rPr>
              <a:t>Author OR Organisation. Date created, or last revised. Title of website.[online]. URL. Accessed date page</a:t>
            </a:r>
          </a:p>
          <a:p>
            <a:endParaRPr lang="en-GB" dirty="0"/>
          </a:p>
        </p:txBody>
      </p:sp>
      <p:pic>
        <p:nvPicPr>
          <p:cNvPr id="4" name="Picture 3">
            <a:extLst>
              <a:ext uri="{FF2B5EF4-FFF2-40B4-BE49-F238E27FC236}">
                <a16:creationId xmlns:a16="http://schemas.microsoft.com/office/drawing/2014/main" id="{D4CD0EA8-792D-498F-B25A-9B9B94C7B326}"/>
              </a:ext>
            </a:extLst>
          </p:cNvPr>
          <p:cNvPicPr>
            <a:picLocks noChangeAspect="1"/>
          </p:cNvPicPr>
          <p:nvPr/>
        </p:nvPicPr>
        <p:blipFill>
          <a:blip r:embed="rId2"/>
          <a:stretch>
            <a:fillRect/>
          </a:stretch>
        </p:blipFill>
        <p:spPr>
          <a:xfrm>
            <a:off x="10667766" y="3563738"/>
            <a:ext cx="1092339" cy="1035887"/>
          </a:xfrm>
          <a:prstGeom prst="rect">
            <a:avLst/>
          </a:prstGeom>
        </p:spPr>
      </p:pic>
    </p:spTree>
    <p:extLst>
      <p:ext uri="{BB962C8B-B14F-4D97-AF65-F5344CB8AC3E}">
        <p14:creationId xmlns:p14="http://schemas.microsoft.com/office/powerpoint/2010/main" val="38119546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B02BB-C687-4B1B-83D1-775F470E1561}"/>
              </a:ext>
            </a:extLst>
          </p:cNvPr>
          <p:cNvSpPr>
            <a:spLocks noGrp="1"/>
          </p:cNvSpPr>
          <p:nvPr>
            <p:ph type="title"/>
          </p:nvPr>
        </p:nvSpPr>
        <p:spPr>
          <a:solidFill>
            <a:srgbClr val="002060"/>
          </a:solidFill>
        </p:spPr>
        <p:txBody>
          <a:bodyPr/>
          <a:lstStyle/>
          <a:p>
            <a:r>
              <a:rPr lang="en-GB" dirty="0">
                <a:solidFill>
                  <a:schemeClr val="bg1"/>
                </a:solidFill>
              </a:rPr>
              <a:t>Reference lists/Bibliography</a:t>
            </a:r>
          </a:p>
        </p:txBody>
      </p:sp>
      <p:sp>
        <p:nvSpPr>
          <p:cNvPr id="3" name="Content Placeholder 2">
            <a:extLst>
              <a:ext uri="{FF2B5EF4-FFF2-40B4-BE49-F238E27FC236}">
                <a16:creationId xmlns:a16="http://schemas.microsoft.com/office/drawing/2014/main" id="{0208EF3A-5C11-46B1-B547-7E724E0B7D37}"/>
              </a:ext>
            </a:extLst>
          </p:cNvPr>
          <p:cNvSpPr>
            <a:spLocks noGrp="1"/>
          </p:cNvSpPr>
          <p:nvPr>
            <p:ph sz="half" idx="1"/>
          </p:nvPr>
        </p:nvSpPr>
        <p:spPr/>
        <p:txBody>
          <a:bodyPr>
            <a:normAutofit fontScale="92500" lnSpcReduction="10000"/>
          </a:bodyPr>
          <a:lstStyle/>
          <a:p>
            <a:pPr lvl="0" algn="just"/>
            <a:r>
              <a:rPr lang="en-GB" sz="2000" dirty="0">
                <a:solidFill>
                  <a:prstClr val="black"/>
                </a:solidFill>
                <a:latin typeface="Arial" panose="020B0604020202020204" pitchFamily="34" charset="0"/>
                <a:cs typeface="Arial" panose="020B0604020202020204" pitchFamily="34" charset="0"/>
              </a:rPr>
              <a:t>Always needed at the </a:t>
            </a:r>
            <a:r>
              <a:rPr lang="en-GB" sz="2000" dirty="0">
                <a:solidFill>
                  <a:srgbClr val="4472C4"/>
                </a:solidFill>
                <a:latin typeface="Arial" panose="020B0604020202020204" pitchFamily="34" charset="0"/>
                <a:cs typeface="Arial" panose="020B0604020202020204" pitchFamily="34" charset="0"/>
              </a:rPr>
              <a:t>end </a:t>
            </a:r>
            <a:r>
              <a:rPr lang="en-GB" sz="2000" dirty="0">
                <a:solidFill>
                  <a:prstClr val="black"/>
                </a:solidFill>
                <a:latin typeface="Arial" panose="020B0604020202020204" pitchFamily="34" charset="0"/>
                <a:cs typeface="Arial" panose="020B0604020202020204" pitchFamily="34" charset="0"/>
              </a:rPr>
              <a:t>of an assignment</a:t>
            </a:r>
          </a:p>
          <a:p>
            <a:pPr lvl="0" algn="just"/>
            <a:endParaRPr lang="en-GB" sz="2000" dirty="0">
              <a:solidFill>
                <a:prstClr val="black"/>
              </a:solidFill>
              <a:latin typeface="Arial" panose="020B0604020202020204" pitchFamily="34" charset="0"/>
              <a:cs typeface="Arial" panose="020B0604020202020204" pitchFamily="34" charset="0"/>
            </a:endParaRPr>
          </a:p>
          <a:p>
            <a:pPr lvl="0" algn="just"/>
            <a:r>
              <a:rPr lang="en-GB" sz="2000" dirty="0">
                <a:solidFill>
                  <a:prstClr val="black"/>
                </a:solidFill>
                <a:latin typeface="Arial" panose="020B0604020202020204" pitchFamily="34" charset="0"/>
                <a:cs typeface="Arial" panose="020B0604020202020204" pitchFamily="34" charset="0"/>
              </a:rPr>
              <a:t>Helps to show readers </a:t>
            </a:r>
            <a:r>
              <a:rPr lang="en-GB" sz="2000" dirty="0">
                <a:solidFill>
                  <a:srgbClr val="4472C4"/>
                </a:solidFill>
                <a:latin typeface="Arial" panose="020B0604020202020204" pitchFamily="34" charset="0"/>
                <a:cs typeface="Arial" panose="020B0604020202020204" pitchFamily="34" charset="0"/>
              </a:rPr>
              <a:t>what sources </a:t>
            </a:r>
            <a:r>
              <a:rPr lang="en-GB" sz="2000" dirty="0">
                <a:solidFill>
                  <a:prstClr val="black"/>
                </a:solidFill>
                <a:latin typeface="Arial" panose="020B0604020202020204" pitchFamily="34" charset="0"/>
                <a:cs typeface="Arial" panose="020B0604020202020204" pitchFamily="34" charset="0"/>
              </a:rPr>
              <a:t>you have accessed and </a:t>
            </a:r>
            <a:r>
              <a:rPr lang="en-GB" sz="2000" dirty="0">
                <a:solidFill>
                  <a:srgbClr val="4472C4"/>
                </a:solidFill>
                <a:latin typeface="Arial" panose="020B0604020202020204" pitchFamily="34" charset="0"/>
                <a:cs typeface="Arial" panose="020B0604020202020204" pitchFamily="34" charset="0"/>
              </a:rPr>
              <a:t>where</a:t>
            </a:r>
            <a:r>
              <a:rPr lang="en-GB" sz="2000" dirty="0">
                <a:solidFill>
                  <a:prstClr val="black"/>
                </a:solidFill>
                <a:latin typeface="Arial" panose="020B0604020202020204" pitchFamily="34" charset="0"/>
                <a:cs typeface="Arial" panose="020B0604020202020204" pitchFamily="34" charset="0"/>
              </a:rPr>
              <a:t> you got your information from</a:t>
            </a:r>
          </a:p>
          <a:p>
            <a:pPr lvl="0" algn="just"/>
            <a:endParaRPr lang="en-GB" sz="2000" dirty="0">
              <a:solidFill>
                <a:prstClr val="black"/>
              </a:solidFill>
              <a:latin typeface="Arial" panose="020B0604020202020204" pitchFamily="34" charset="0"/>
              <a:cs typeface="Arial" panose="020B0604020202020204" pitchFamily="34" charset="0"/>
            </a:endParaRPr>
          </a:p>
          <a:p>
            <a:pPr lvl="0" algn="just"/>
            <a:r>
              <a:rPr lang="en-GB" sz="2000" dirty="0">
                <a:solidFill>
                  <a:srgbClr val="4472C4"/>
                </a:solidFill>
                <a:latin typeface="Arial" panose="020B0604020202020204" pitchFamily="34" charset="0"/>
                <a:cs typeface="Arial" panose="020B0604020202020204" pitchFamily="34" charset="0"/>
              </a:rPr>
              <a:t>Complete</a:t>
            </a:r>
            <a:r>
              <a:rPr lang="en-GB" sz="2000" dirty="0">
                <a:solidFill>
                  <a:prstClr val="black"/>
                </a:solidFill>
                <a:latin typeface="Arial" panose="020B0604020202020204" pitchFamily="34" charset="0"/>
                <a:cs typeface="Arial" panose="020B0604020202020204" pitchFamily="34" charset="0"/>
              </a:rPr>
              <a:t> list of all the references used in your work or used as part of your research</a:t>
            </a:r>
          </a:p>
          <a:p>
            <a:pPr lvl="0" algn="just"/>
            <a:endParaRPr lang="en-GB" sz="2000" dirty="0">
              <a:solidFill>
                <a:prstClr val="black"/>
              </a:solidFill>
              <a:latin typeface="Arial" panose="020B0604020202020204" pitchFamily="34" charset="0"/>
              <a:cs typeface="Arial" panose="020B0604020202020204" pitchFamily="34" charset="0"/>
            </a:endParaRPr>
          </a:p>
          <a:p>
            <a:pPr lvl="0" algn="just"/>
            <a:r>
              <a:rPr lang="en-GB" sz="2000" dirty="0">
                <a:solidFill>
                  <a:prstClr val="black"/>
                </a:solidFill>
                <a:latin typeface="Arial" panose="020B0604020202020204" pitchFamily="34" charset="0"/>
                <a:cs typeface="Arial" panose="020B0604020202020204" pitchFamily="34" charset="0"/>
              </a:rPr>
              <a:t>Must have </a:t>
            </a:r>
            <a:r>
              <a:rPr lang="en-GB" sz="2000" dirty="0">
                <a:solidFill>
                  <a:srgbClr val="4472C4"/>
                </a:solidFill>
                <a:latin typeface="Arial" panose="020B0604020202020204" pitchFamily="34" charset="0"/>
                <a:cs typeface="Arial" panose="020B0604020202020204" pitchFamily="34" charset="0"/>
              </a:rPr>
              <a:t>all relevant information </a:t>
            </a:r>
            <a:r>
              <a:rPr lang="en-GB" sz="2000" dirty="0">
                <a:solidFill>
                  <a:prstClr val="black"/>
                </a:solidFill>
                <a:latin typeface="Arial" panose="020B0604020202020204" pitchFamily="34" charset="0"/>
                <a:cs typeface="Arial" panose="020B0604020202020204" pitchFamily="34" charset="0"/>
              </a:rPr>
              <a:t>in order for anyone to be able to find these references again</a:t>
            </a:r>
          </a:p>
          <a:p>
            <a:pPr lvl="1" algn="just"/>
            <a:r>
              <a:rPr lang="en-GB" sz="2000" dirty="0">
                <a:solidFill>
                  <a:prstClr val="black"/>
                </a:solidFill>
                <a:latin typeface="Arial" panose="020B0604020202020204" pitchFamily="34" charset="0"/>
                <a:cs typeface="Arial" panose="020B0604020202020204" pitchFamily="34" charset="0"/>
              </a:rPr>
              <a:t>Like an address</a:t>
            </a:r>
          </a:p>
          <a:p>
            <a:endParaRPr lang="en-GB" dirty="0"/>
          </a:p>
        </p:txBody>
      </p:sp>
      <p:pic>
        <p:nvPicPr>
          <p:cNvPr id="5" name="Content Placeholder 4">
            <a:extLst>
              <a:ext uri="{FF2B5EF4-FFF2-40B4-BE49-F238E27FC236}">
                <a16:creationId xmlns:a16="http://schemas.microsoft.com/office/drawing/2014/main" id="{EAD08330-D1B1-416E-A7A8-18BD74CC1F54}"/>
              </a:ext>
            </a:extLst>
          </p:cNvPr>
          <p:cNvPicPr>
            <a:picLocks noGrp="1" noChangeAspect="1"/>
          </p:cNvPicPr>
          <p:nvPr>
            <p:ph sz="half" idx="2"/>
          </p:nvPr>
        </p:nvPicPr>
        <p:blipFill>
          <a:blip r:embed="rId2"/>
          <a:stretch>
            <a:fillRect/>
          </a:stretch>
        </p:blipFill>
        <p:spPr>
          <a:xfrm>
            <a:off x="7385684" y="1600200"/>
            <a:ext cx="3008632" cy="3989388"/>
          </a:xfrm>
          <a:prstGeom prst="rect">
            <a:avLst/>
          </a:prstGeom>
        </p:spPr>
      </p:pic>
    </p:spTree>
    <p:extLst>
      <p:ext uri="{BB962C8B-B14F-4D97-AF65-F5344CB8AC3E}">
        <p14:creationId xmlns:p14="http://schemas.microsoft.com/office/powerpoint/2010/main" val="2190468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FBA59-15A1-47BB-8467-9D65582680EC}"/>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Reference list/Bibliography</a:t>
            </a:r>
          </a:p>
        </p:txBody>
      </p:sp>
      <p:sp>
        <p:nvSpPr>
          <p:cNvPr id="3" name="Content Placeholder 2">
            <a:extLst>
              <a:ext uri="{FF2B5EF4-FFF2-40B4-BE49-F238E27FC236}">
                <a16:creationId xmlns:a16="http://schemas.microsoft.com/office/drawing/2014/main" id="{9B2C38DF-3558-44B9-AA06-B85EF04E4B90}"/>
              </a:ext>
            </a:extLst>
          </p:cNvPr>
          <p:cNvSpPr>
            <a:spLocks noGrp="1"/>
          </p:cNvSpPr>
          <p:nvPr>
            <p:ph idx="1"/>
          </p:nvPr>
        </p:nvSpPr>
        <p:spPr/>
        <p:txBody>
          <a:bodyPr>
            <a:normAutofit fontScale="85000" lnSpcReduction="20000"/>
          </a:bodyPr>
          <a:lstStyle/>
          <a:p>
            <a:pPr marL="0" lvl="0" indent="0" algn="just">
              <a:buNone/>
            </a:pPr>
            <a:r>
              <a:rPr lang="en-GB" sz="2800" dirty="0">
                <a:solidFill>
                  <a:prstClr val="black"/>
                </a:solidFill>
                <a:latin typeface="Arial" panose="020B0604020202020204" pitchFamily="34" charset="0"/>
                <a:cs typeface="Arial" panose="020B0604020202020204" pitchFamily="34" charset="0"/>
              </a:rPr>
              <a:t>The list should be in </a:t>
            </a:r>
            <a:r>
              <a:rPr lang="en-GB" sz="2800" b="1" dirty="0">
                <a:solidFill>
                  <a:srgbClr val="FF0000"/>
                </a:solidFill>
                <a:latin typeface="Arial" panose="020B0604020202020204" pitchFamily="34" charset="0"/>
                <a:cs typeface="Arial" panose="020B0604020202020204" pitchFamily="34" charset="0"/>
              </a:rPr>
              <a:t>alphabetical order </a:t>
            </a:r>
            <a:r>
              <a:rPr lang="en-GB" sz="2800" dirty="0">
                <a:solidFill>
                  <a:prstClr val="black"/>
                </a:solidFill>
                <a:latin typeface="Arial" panose="020B0604020202020204" pitchFamily="34" charset="0"/>
                <a:cs typeface="Arial" panose="020B0604020202020204" pitchFamily="34" charset="0"/>
              </a:rPr>
              <a:t>by </a:t>
            </a:r>
            <a:r>
              <a:rPr lang="en-GB" sz="2800" b="1" dirty="0">
                <a:solidFill>
                  <a:srgbClr val="FF0000"/>
                </a:solidFill>
                <a:latin typeface="Arial" panose="020B0604020202020204" pitchFamily="34" charset="0"/>
                <a:cs typeface="Arial" panose="020B0604020202020204" pitchFamily="34" charset="0"/>
              </a:rPr>
              <a:t>author/editor.</a:t>
            </a:r>
          </a:p>
          <a:p>
            <a:pPr marL="0" lvl="0" indent="0" algn="just">
              <a:buNone/>
            </a:pPr>
            <a:r>
              <a:rPr lang="en-GB" sz="2800" dirty="0">
                <a:solidFill>
                  <a:prstClr val="black"/>
                </a:solidFill>
                <a:latin typeface="Arial" panose="020B0604020202020204" pitchFamily="34" charset="0"/>
                <a:cs typeface="Arial" panose="020B0604020202020204" pitchFamily="34" charset="0"/>
              </a:rPr>
              <a:t>• Books, paper or electronic journal articles, etc., are written in a particular format that must be followed. </a:t>
            </a:r>
          </a:p>
          <a:p>
            <a:pPr marL="0" lvl="0" indent="0" algn="just">
              <a:buNone/>
            </a:pPr>
            <a:endParaRPr lang="en-GB" sz="2800" dirty="0">
              <a:solidFill>
                <a:prstClr val="black"/>
              </a:solidFill>
              <a:latin typeface="Arial" panose="020B0604020202020204" pitchFamily="34" charset="0"/>
              <a:cs typeface="Arial" panose="020B0604020202020204" pitchFamily="34" charset="0"/>
            </a:endParaRPr>
          </a:p>
          <a:p>
            <a:pPr marL="0" lvl="0" indent="0" algn="just">
              <a:buNone/>
            </a:pPr>
            <a:r>
              <a:rPr lang="en-GB" sz="2800" dirty="0">
                <a:solidFill>
                  <a:prstClr val="black"/>
                </a:solidFill>
                <a:latin typeface="Arial" panose="020B0604020202020204" pitchFamily="34" charset="0"/>
                <a:cs typeface="Arial" panose="020B0604020202020204" pitchFamily="34" charset="0"/>
              </a:rPr>
              <a:t>• Your reference list contains all the items you have </a:t>
            </a:r>
            <a:r>
              <a:rPr lang="en-GB" sz="2800" u="sng" dirty="0">
                <a:solidFill>
                  <a:prstClr val="black"/>
                </a:solidFill>
                <a:latin typeface="Arial" panose="020B0604020202020204" pitchFamily="34" charset="0"/>
                <a:cs typeface="Arial" panose="020B0604020202020204" pitchFamily="34" charset="0"/>
              </a:rPr>
              <a:t>cited or directly quoted from. </a:t>
            </a:r>
          </a:p>
          <a:p>
            <a:pPr marL="0" lvl="0" indent="0" algn="just">
              <a:buNone/>
            </a:pPr>
            <a:r>
              <a:rPr lang="en-GB" sz="2800" dirty="0">
                <a:solidFill>
                  <a:prstClr val="black"/>
                </a:solidFill>
                <a:latin typeface="Arial" panose="020B0604020202020204" pitchFamily="34" charset="0"/>
                <a:cs typeface="Arial" panose="020B0604020202020204" pitchFamily="34" charset="0"/>
              </a:rPr>
              <a:t>A Bibliography lists all the items you have researched.</a:t>
            </a:r>
          </a:p>
          <a:p>
            <a:pPr marL="0" lvl="0" indent="0" algn="just">
              <a:buNone/>
            </a:pPr>
            <a:endParaRPr lang="en-GB" sz="2800" dirty="0">
              <a:solidFill>
                <a:prstClr val="black"/>
              </a:solidFill>
              <a:latin typeface="Arial" panose="020B0604020202020204" pitchFamily="34" charset="0"/>
              <a:cs typeface="Arial" panose="020B0604020202020204" pitchFamily="34" charset="0"/>
            </a:endParaRPr>
          </a:p>
          <a:p>
            <a:pPr marL="0" lvl="0" indent="0" algn="just">
              <a:buNone/>
            </a:pPr>
            <a:r>
              <a:rPr lang="en-GB" sz="2800" dirty="0">
                <a:solidFill>
                  <a:prstClr val="black"/>
                </a:solidFill>
                <a:latin typeface="Arial" panose="020B0604020202020204" pitchFamily="34" charset="0"/>
                <a:cs typeface="Arial" panose="020B0604020202020204" pitchFamily="34" charset="0"/>
              </a:rPr>
              <a:t>• When you have used more than one piece of work by the same author, in your reference list you should list the works in date order, beginning with the most recently published work.</a:t>
            </a:r>
          </a:p>
          <a:p>
            <a:endParaRPr lang="en-GB" dirty="0"/>
          </a:p>
        </p:txBody>
      </p:sp>
    </p:spTree>
    <p:extLst>
      <p:ext uri="{BB962C8B-B14F-4D97-AF65-F5344CB8AC3E}">
        <p14:creationId xmlns:p14="http://schemas.microsoft.com/office/powerpoint/2010/main" val="4074606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9C51C-F195-4CC6-BD8A-C36571BAE1EA}"/>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Example</a:t>
            </a:r>
          </a:p>
        </p:txBody>
      </p:sp>
      <p:pic>
        <p:nvPicPr>
          <p:cNvPr id="4" name="Content Placeholder 3">
            <a:extLst>
              <a:ext uri="{FF2B5EF4-FFF2-40B4-BE49-F238E27FC236}">
                <a16:creationId xmlns:a16="http://schemas.microsoft.com/office/drawing/2014/main" id="{9A8CEB50-2A28-4A11-A1E2-3BA9F84DC48B}"/>
              </a:ext>
            </a:extLst>
          </p:cNvPr>
          <p:cNvPicPr>
            <a:picLocks noGrp="1" noChangeAspect="1"/>
          </p:cNvPicPr>
          <p:nvPr>
            <p:ph idx="1"/>
          </p:nvPr>
        </p:nvPicPr>
        <p:blipFill>
          <a:blip r:embed="rId2"/>
          <a:stretch>
            <a:fillRect/>
          </a:stretch>
        </p:blipFill>
        <p:spPr>
          <a:xfrm>
            <a:off x="1092646" y="1600200"/>
            <a:ext cx="10006707" cy="3916363"/>
          </a:xfrm>
          <a:prstGeom prst="rect">
            <a:avLst/>
          </a:prstGeom>
        </p:spPr>
      </p:pic>
    </p:spTree>
    <p:extLst>
      <p:ext uri="{BB962C8B-B14F-4D97-AF65-F5344CB8AC3E}">
        <p14:creationId xmlns:p14="http://schemas.microsoft.com/office/powerpoint/2010/main" val="2650135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E0DEF-4925-4FBA-B413-59BF6EA3E932}"/>
              </a:ext>
            </a:extLst>
          </p:cNvPr>
          <p:cNvSpPr>
            <a:spLocks noGrp="1"/>
          </p:cNvSpPr>
          <p:nvPr>
            <p:ph type="title"/>
          </p:nvPr>
        </p:nvSpPr>
        <p:spPr>
          <a:solidFill>
            <a:srgbClr val="002060"/>
          </a:solidFill>
        </p:spPr>
        <p:txBody>
          <a:bodyPr>
            <a:normAutofit/>
          </a:bodyPr>
          <a:lstStyle/>
          <a:p>
            <a:r>
              <a:rPr lang="en-GB" sz="3200" dirty="0">
                <a:solidFill>
                  <a:schemeClr val="bg1"/>
                </a:solidFill>
              </a:rPr>
              <a:t>Compiling your Reference List/Bibliography – collecting the right information</a:t>
            </a:r>
          </a:p>
        </p:txBody>
      </p:sp>
      <p:pic>
        <p:nvPicPr>
          <p:cNvPr id="4" name="Content Placeholder 3">
            <a:extLst>
              <a:ext uri="{FF2B5EF4-FFF2-40B4-BE49-F238E27FC236}">
                <a16:creationId xmlns:a16="http://schemas.microsoft.com/office/drawing/2014/main" id="{D247FFEA-AF2D-46F4-B19B-CBF387325A2E}"/>
              </a:ext>
            </a:extLst>
          </p:cNvPr>
          <p:cNvPicPr>
            <a:picLocks noGrp="1" noChangeAspect="1"/>
          </p:cNvPicPr>
          <p:nvPr>
            <p:ph idx="1"/>
          </p:nvPr>
        </p:nvPicPr>
        <p:blipFill>
          <a:blip r:embed="rId2"/>
          <a:stretch>
            <a:fillRect/>
          </a:stretch>
        </p:blipFill>
        <p:spPr>
          <a:xfrm>
            <a:off x="1664985" y="1460292"/>
            <a:ext cx="8129186" cy="4304404"/>
          </a:xfrm>
          <a:prstGeom prst="rect">
            <a:avLst/>
          </a:prstGeom>
        </p:spPr>
      </p:pic>
    </p:spTree>
    <p:extLst>
      <p:ext uri="{BB962C8B-B14F-4D97-AF65-F5344CB8AC3E}">
        <p14:creationId xmlns:p14="http://schemas.microsoft.com/office/powerpoint/2010/main" val="2069126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0F1FB-1B1E-4119-AB18-C53402291200}"/>
              </a:ext>
            </a:extLst>
          </p:cNvPr>
          <p:cNvSpPr>
            <a:spLocks noGrp="1"/>
          </p:cNvSpPr>
          <p:nvPr>
            <p:ph type="title"/>
          </p:nvPr>
        </p:nvSpPr>
        <p:spPr>
          <a:solidFill>
            <a:srgbClr val="002060"/>
          </a:solidFill>
        </p:spPr>
        <p:txBody>
          <a:bodyPr/>
          <a:lstStyle/>
          <a:p>
            <a:r>
              <a:rPr lang="en-GB" dirty="0">
                <a:solidFill>
                  <a:schemeClr val="bg1"/>
                </a:solidFill>
              </a:rPr>
              <a:t>Books</a:t>
            </a:r>
          </a:p>
        </p:txBody>
      </p:sp>
      <p:sp>
        <p:nvSpPr>
          <p:cNvPr id="4" name="Content Placeholder 3">
            <a:extLst>
              <a:ext uri="{FF2B5EF4-FFF2-40B4-BE49-F238E27FC236}">
                <a16:creationId xmlns:a16="http://schemas.microsoft.com/office/drawing/2014/main" id="{B2B42BFA-8A49-4AC7-9EF6-B32C650D2478}"/>
              </a:ext>
            </a:extLst>
          </p:cNvPr>
          <p:cNvSpPr>
            <a:spLocks noGrp="1"/>
          </p:cNvSpPr>
          <p:nvPr>
            <p:ph idx="1"/>
          </p:nvPr>
        </p:nvSpPr>
        <p:spPr>
          <a:xfrm>
            <a:off x="742122" y="1838739"/>
            <a:ext cx="10495722" cy="904461"/>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indent="0" algn="ctr">
              <a:buNone/>
            </a:pPr>
            <a:r>
              <a:rPr lang="en-GB" sz="2000" dirty="0">
                <a:solidFill>
                  <a:schemeClr val="tx1"/>
                </a:solidFill>
              </a:rPr>
              <a:t>Author(s) (surname, initials.) (date of publication). Title of book (in italics). Place of publication: publisher.</a:t>
            </a:r>
          </a:p>
        </p:txBody>
      </p:sp>
      <p:sp>
        <p:nvSpPr>
          <p:cNvPr id="5" name="Rectangle 4">
            <a:extLst>
              <a:ext uri="{FF2B5EF4-FFF2-40B4-BE49-F238E27FC236}">
                <a16:creationId xmlns:a16="http://schemas.microsoft.com/office/drawing/2014/main" id="{BB7C60C1-D2AF-4189-BB75-8AC74B592C6C}"/>
              </a:ext>
            </a:extLst>
          </p:cNvPr>
          <p:cNvSpPr/>
          <p:nvPr/>
        </p:nvSpPr>
        <p:spPr>
          <a:xfrm>
            <a:off x="3047999" y="3604736"/>
            <a:ext cx="6096000" cy="1477328"/>
          </a:xfrm>
          <a:prstGeom prst="rect">
            <a:avLst/>
          </a:prstGeom>
        </p:spPr>
        <p:txBody>
          <a:bodyPr>
            <a:spAutoFit/>
          </a:bodyPr>
          <a:lstStyle/>
          <a:p>
            <a:r>
              <a:rPr lang="en-GB" dirty="0"/>
              <a:t>Bell. J. (2014). </a:t>
            </a:r>
            <a:r>
              <a:rPr lang="en-GB" i="1" dirty="0"/>
              <a:t>Doing your research project</a:t>
            </a:r>
            <a:r>
              <a:rPr lang="en-GB" dirty="0"/>
              <a:t>. Maidenhead: Open University Press. </a:t>
            </a:r>
          </a:p>
          <a:p>
            <a:endParaRPr lang="en-GB" dirty="0"/>
          </a:p>
          <a:p>
            <a:r>
              <a:rPr lang="en-GB" dirty="0"/>
              <a:t>If more than one author: J., Smith, D., Leighton, M., and Bracewell, T. (date). </a:t>
            </a:r>
            <a:r>
              <a:rPr lang="en-GB" i="1" dirty="0"/>
              <a:t>Book Title</a:t>
            </a:r>
            <a:r>
              <a:rPr lang="en-GB" dirty="0"/>
              <a:t>… etc</a:t>
            </a:r>
          </a:p>
        </p:txBody>
      </p:sp>
    </p:spTree>
    <p:extLst>
      <p:ext uri="{BB962C8B-B14F-4D97-AF65-F5344CB8AC3E}">
        <p14:creationId xmlns:p14="http://schemas.microsoft.com/office/powerpoint/2010/main" val="2720444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DC371-6DBF-45DB-9976-DF8E0ADB8237}"/>
              </a:ext>
            </a:extLst>
          </p:cNvPr>
          <p:cNvSpPr>
            <a:spLocks noGrp="1"/>
          </p:cNvSpPr>
          <p:nvPr>
            <p:ph type="title"/>
          </p:nvPr>
        </p:nvSpPr>
        <p:spPr>
          <a:solidFill>
            <a:srgbClr val="002060"/>
          </a:solidFill>
        </p:spPr>
        <p:txBody>
          <a:bodyPr/>
          <a:lstStyle/>
          <a:p>
            <a:r>
              <a:rPr lang="en-GB" dirty="0">
                <a:solidFill>
                  <a:schemeClr val="bg1"/>
                </a:solidFill>
              </a:rPr>
              <a:t>Books</a:t>
            </a:r>
          </a:p>
        </p:txBody>
      </p:sp>
      <p:sp>
        <p:nvSpPr>
          <p:cNvPr id="3" name="Content Placeholder 2">
            <a:extLst>
              <a:ext uri="{FF2B5EF4-FFF2-40B4-BE49-F238E27FC236}">
                <a16:creationId xmlns:a16="http://schemas.microsoft.com/office/drawing/2014/main" id="{08B8401B-74F9-4696-86F8-D47BD86FD152}"/>
              </a:ext>
            </a:extLst>
          </p:cNvPr>
          <p:cNvSpPr>
            <a:spLocks noGrp="1"/>
          </p:cNvSpPr>
          <p:nvPr>
            <p:ph idx="1"/>
          </p:nvPr>
        </p:nvSpPr>
        <p:spPr/>
        <p:txBody>
          <a:bodyPr>
            <a:normAutofit fontScale="92500" lnSpcReduction="10000"/>
          </a:bodyPr>
          <a:lstStyle/>
          <a:p>
            <a:pPr lvl="0">
              <a:defRPr/>
            </a:pPr>
            <a:r>
              <a:rPr lang="en-GB" sz="2600" dirty="0">
                <a:solidFill>
                  <a:srgbClr val="4472C4"/>
                </a:solidFill>
                <a:latin typeface="Arial" panose="020B0604020202020204" pitchFamily="34" charset="0"/>
                <a:cs typeface="Arial" panose="020B0604020202020204" pitchFamily="34" charset="0"/>
              </a:rPr>
              <a:t>Edited Volume </a:t>
            </a:r>
            <a:r>
              <a:rPr lang="en-GB" sz="2600" dirty="0">
                <a:solidFill>
                  <a:prstClr val="black"/>
                </a:solidFill>
                <a:latin typeface="Arial" panose="020B0604020202020204" pitchFamily="34" charset="0"/>
                <a:cs typeface="Arial" panose="020B0604020202020204" pitchFamily="34" charset="0"/>
                <a:sym typeface="Wingdings" pitchFamily="2" charset="2"/>
              </a:rPr>
              <a:t> same information as books but:</a:t>
            </a:r>
            <a:endParaRPr lang="en-GB" sz="2600" dirty="0">
              <a:solidFill>
                <a:prstClr val="black"/>
              </a:solidFill>
              <a:latin typeface="Arial" panose="020B0604020202020204" pitchFamily="34" charset="0"/>
              <a:cs typeface="Arial" panose="020B0604020202020204" pitchFamily="34" charset="0"/>
            </a:endParaRPr>
          </a:p>
          <a:p>
            <a:pPr lvl="1">
              <a:defRPr/>
            </a:pPr>
            <a:r>
              <a:rPr lang="en-GB" sz="2200" dirty="0">
                <a:solidFill>
                  <a:prstClr val="black"/>
                </a:solidFill>
                <a:latin typeface="Arial" panose="020B0604020202020204" pitchFamily="34" charset="0"/>
                <a:cs typeface="Arial" panose="020B0604020202020204" pitchFamily="34" charset="0"/>
              </a:rPr>
              <a:t>After name/s use (ed.) or (eds.) </a:t>
            </a:r>
          </a:p>
          <a:p>
            <a:pPr lvl="1">
              <a:defRPr/>
            </a:pPr>
            <a:r>
              <a:rPr lang="en-GB" sz="2200" dirty="0">
                <a:solidFill>
                  <a:prstClr val="black"/>
                </a:solidFill>
                <a:latin typeface="Arial" panose="020B0604020202020204" pitchFamily="34" charset="0"/>
                <a:cs typeface="Arial" panose="020B0604020202020204" pitchFamily="34" charset="0"/>
              </a:rPr>
              <a:t>After title give edition</a:t>
            </a:r>
          </a:p>
          <a:p>
            <a:pPr marL="274320" lvl="1" indent="0" algn="ctr">
              <a:buNone/>
              <a:defRPr/>
            </a:pPr>
            <a:r>
              <a:rPr lang="en-GB" sz="2200" dirty="0">
                <a:solidFill>
                  <a:prstClr val="black"/>
                </a:solidFill>
                <a:latin typeface="Arial" panose="020B0604020202020204" pitchFamily="34" charset="0"/>
                <a:cs typeface="Arial" panose="020B0604020202020204" pitchFamily="34" charset="0"/>
              </a:rPr>
              <a:t>E.g. Thomas, J. </a:t>
            </a:r>
            <a:r>
              <a:rPr lang="en-GB" sz="2200" b="1" dirty="0">
                <a:solidFill>
                  <a:prstClr val="black"/>
                </a:solidFill>
                <a:latin typeface="Arial" panose="020B0604020202020204" pitchFamily="34" charset="0"/>
                <a:cs typeface="Arial" panose="020B0604020202020204" pitchFamily="34" charset="0"/>
              </a:rPr>
              <a:t>(ed.) </a:t>
            </a:r>
            <a:r>
              <a:rPr lang="en-GB" sz="2200" dirty="0">
                <a:solidFill>
                  <a:prstClr val="black"/>
                </a:solidFill>
                <a:latin typeface="Arial" panose="020B0604020202020204" pitchFamily="34" charset="0"/>
                <a:cs typeface="Arial" panose="020B0604020202020204" pitchFamily="34" charset="0"/>
              </a:rPr>
              <a:t>(1999). </a:t>
            </a:r>
            <a:r>
              <a:rPr lang="en-GB" sz="2200" i="1" dirty="0">
                <a:solidFill>
                  <a:prstClr val="black"/>
                </a:solidFill>
                <a:latin typeface="Arial" panose="020B0604020202020204" pitchFamily="34" charset="0"/>
                <a:cs typeface="Arial" panose="020B0604020202020204" pitchFamily="34" charset="0"/>
              </a:rPr>
              <a:t>Rethinking the Neolithic </a:t>
            </a:r>
            <a:r>
              <a:rPr lang="en-GB" sz="2200" b="1" dirty="0">
                <a:solidFill>
                  <a:prstClr val="black"/>
                </a:solidFill>
                <a:latin typeface="Arial" panose="020B0604020202020204" pitchFamily="34" charset="0"/>
                <a:cs typeface="Arial" panose="020B0604020202020204" pitchFamily="34" charset="0"/>
              </a:rPr>
              <a:t>(2</a:t>
            </a:r>
            <a:r>
              <a:rPr lang="en-GB" sz="2200" b="1" baseline="30000" dirty="0">
                <a:solidFill>
                  <a:prstClr val="black"/>
                </a:solidFill>
                <a:latin typeface="Arial" panose="020B0604020202020204" pitchFamily="34" charset="0"/>
                <a:cs typeface="Arial" panose="020B0604020202020204" pitchFamily="34" charset="0"/>
              </a:rPr>
              <a:t>nd</a:t>
            </a:r>
            <a:r>
              <a:rPr lang="en-GB" sz="2200" b="1" dirty="0">
                <a:solidFill>
                  <a:prstClr val="black"/>
                </a:solidFill>
                <a:latin typeface="Arial" panose="020B0604020202020204" pitchFamily="34" charset="0"/>
                <a:cs typeface="Arial" panose="020B0604020202020204" pitchFamily="34" charset="0"/>
              </a:rPr>
              <a:t> edition). </a:t>
            </a:r>
            <a:r>
              <a:rPr lang="en-GB" sz="2200" dirty="0">
                <a:solidFill>
                  <a:prstClr val="black"/>
                </a:solidFill>
                <a:latin typeface="Arial" panose="020B0604020202020204" pitchFamily="34" charset="0"/>
                <a:cs typeface="Arial" panose="020B0604020202020204" pitchFamily="34" charset="0"/>
              </a:rPr>
              <a:t>London: Routledge.</a:t>
            </a:r>
          </a:p>
          <a:p>
            <a:pPr lvl="0"/>
            <a:endParaRPr lang="en-GB" sz="2600" dirty="0">
              <a:solidFill>
                <a:prstClr val="black"/>
              </a:solidFill>
              <a:latin typeface="Arial" panose="020B0604020202020204" pitchFamily="34" charset="0"/>
              <a:cs typeface="Arial" panose="020B0604020202020204" pitchFamily="34" charset="0"/>
            </a:endParaRPr>
          </a:p>
          <a:p>
            <a:pPr lvl="0"/>
            <a:r>
              <a:rPr lang="en-GB" sz="2600" dirty="0">
                <a:solidFill>
                  <a:srgbClr val="4472C4"/>
                </a:solidFill>
                <a:latin typeface="Arial" panose="020B0604020202020204" pitchFamily="34" charset="0"/>
                <a:cs typeface="Arial" panose="020B0604020202020204" pitchFamily="34" charset="0"/>
              </a:rPr>
              <a:t>Chapter</a:t>
            </a:r>
            <a:r>
              <a:rPr lang="en-GB" sz="2600" dirty="0">
                <a:solidFill>
                  <a:prstClr val="black"/>
                </a:solidFill>
                <a:latin typeface="Arial" panose="020B0604020202020204" pitchFamily="34" charset="0"/>
                <a:cs typeface="Arial" panose="020B0604020202020204" pitchFamily="34" charset="0"/>
              </a:rPr>
              <a:t> in an edited volume</a:t>
            </a:r>
          </a:p>
          <a:p>
            <a:pPr lvl="1"/>
            <a:r>
              <a:rPr lang="en-GB" sz="2200" dirty="0">
                <a:solidFill>
                  <a:prstClr val="black"/>
                </a:solidFill>
                <a:latin typeface="Arial" panose="020B0604020202020204" pitchFamily="34" charset="0"/>
                <a:cs typeface="Arial" panose="020B0604020202020204" pitchFamily="34" charset="0"/>
              </a:rPr>
              <a:t>Chapter Author, date, chapter title. In: Editor/s titles, </a:t>
            </a:r>
            <a:r>
              <a:rPr lang="en-GB" sz="2200" i="1" dirty="0">
                <a:solidFill>
                  <a:prstClr val="black"/>
                </a:solidFill>
                <a:latin typeface="Arial" panose="020B0604020202020204" pitchFamily="34" charset="0"/>
                <a:cs typeface="Arial" panose="020B0604020202020204" pitchFamily="34" charset="0"/>
              </a:rPr>
              <a:t>Volume Title</a:t>
            </a:r>
            <a:r>
              <a:rPr lang="en-GB" sz="2200" dirty="0">
                <a:solidFill>
                  <a:prstClr val="black"/>
                </a:solidFill>
                <a:latin typeface="Arial" panose="020B0604020202020204" pitchFamily="34" charset="0"/>
                <a:cs typeface="Arial" panose="020B0604020202020204" pitchFamily="34" charset="0"/>
              </a:rPr>
              <a:t>, (edition number), Place of Publication: Publisher, page numbers for chapter</a:t>
            </a:r>
          </a:p>
          <a:p>
            <a:pPr lvl="1"/>
            <a:endParaRPr lang="en-GB" sz="2200" dirty="0">
              <a:solidFill>
                <a:prstClr val="black"/>
              </a:solidFill>
              <a:latin typeface="Arial" panose="020B0604020202020204" pitchFamily="34" charset="0"/>
              <a:cs typeface="Arial" panose="020B0604020202020204" pitchFamily="34" charset="0"/>
            </a:endParaRPr>
          </a:p>
          <a:p>
            <a:pPr marL="0" lvl="0" indent="0" algn="ctr">
              <a:buNone/>
            </a:pPr>
            <a:r>
              <a:rPr lang="en-GB" sz="2600" dirty="0">
                <a:solidFill>
                  <a:prstClr val="black"/>
                </a:solidFill>
                <a:latin typeface="Arial" panose="020B0604020202020204" pitchFamily="34" charset="0"/>
                <a:cs typeface="Arial" panose="020B0604020202020204" pitchFamily="34" charset="0"/>
              </a:rPr>
              <a:t>E.g. </a:t>
            </a:r>
            <a:r>
              <a:rPr lang="en-GB" sz="2600" dirty="0">
                <a:solidFill>
                  <a:srgbClr val="00B0F0"/>
                </a:solidFill>
                <a:latin typeface="Arial" panose="020B0604020202020204" pitchFamily="34" charset="0"/>
                <a:cs typeface="Arial" panose="020B0604020202020204" pitchFamily="34" charset="0"/>
              </a:rPr>
              <a:t>Smith, J. </a:t>
            </a:r>
            <a:r>
              <a:rPr lang="en-GB" sz="2600" dirty="0">
                <a:solidFill>
                  <a:prstClr val="black"/>
                </a:solidFill>
                <a:latin typeface="Arial" panose="020B0604020202020204" pitchFamily="34" charset="0"/>
                <a:cs typeface="Arial" panose="020B0604020202020204" pitchFamily="34" charset="0"/>
              </a:rPr>
              <a:t>(1999). ‘</a:t>
            </a:r>
            <a:r>
              <a:rPr lang="en-GB" sz="2600" dirty="0">
                <a:solidFill>
                  <a:srgbClr val="00B0F0"/>
                </a:solidFill>
                <a:latin typeface="Arial" panose="020B0604020202020204" pitchFamily="34" charset="0"/>
                <a:cs typeface="Arial" panose="020B0604020202020204" pitchFamily="34" charset="0"/>
              </a:rPr>
              <a:t>On the origins of cursus monuments’. </a:t>
            </a:r>
            <a:r>
              <a:rPr lang="en-GB" sz="2600" dirty="0">
                <a:solidFill>
                  <a:prstClr val="black"/>
                </a:solidFill>
                <a:latin typeface="Arial" panose="020B0604020202020204" pitchFamily="34" charset="0"/>
                <a:cs typeface="Arial" panose="020B0604020202020204" pitchFamily="34" charset="0"/>
              </a:rPr>
              <a:t>In: </a:t>
            </a:r>
            <a:r>
              <a:rPr lang="en-GB" sz="2600" dirty="0">
                <a:solidFill>
                  <a:srgbClr val="FF0000"/>
                </a:solidFill>
                <a:latin typeface="Arial" panose="020B0604020202020204" pitchFamily="34" charset="0"/>
                <a:cs typeface="Arial" panose="020B0604020202020204" pitchFamily="34" charset="0"/>
              </a:rPr>
              <a:t>Thomas, J. (ed.) </a:t>
            </a:r>
            <a:r>
              <a:rPr lang="en-GB" sz="2600" i="1" dirty="0">
                <a:solidFill>
                  <a:srgbClr val="FF0000"/>
                </a:solidFill>
                <a:latin typeface="Arial" panose="020B0604020202020204" pitchFamily="34" charset="0"/>
                <a:cs typeface="Arial" panose="020B0604020202020204" pitchFamily="34" charset="0"/>
              </a:rPr>
              <a:t>Rethinking the Neolithic </a:t>
            </a:r>
            <a:r>
              <a:rPr lang="en-GB" sz="2600" dirty="0">
                <a:solidFill>
                  <a:srgbClr val="FF0000"/>
                </a:solidFill>
                <a:latin typeface="Arial" panose="020B0604020202020204" pitchFamily="34" charset="0"/>
                <a:cs typeface="Arial" panose="020B0604020202020204" pitchFamily="34" charset="0"/>
              </a:rPr>
              <a:t>(2</a:t>
            </a:r>
            <a:r>
              <a:rPr lang="en-GB" sz="2600" baseline="30000" dirty="0">
                <a:solidFill>
                  <a:srgbClr val="FF0000"/>
                </a:solidFill>
                <a:latin typeface="Arial" panose="020B0604020202020204" pitchFamily="34" charset="0"/>
                <a:cs typeface="Arial" panose="020B0604020202020204" pitchFamily="34" charset="0"/>
              </a:rPr>
              <a:t>nd</a:t>
            </a:r>
            <a:r>
              <a:rPr lang="en-GB" sz="2600" dirty="0">
                <a:solidFill>
                  <a:srgbClr val="FF0000"/>
                </a:solidFill>
                <a:latin typeface="Arial" panose="020B0604020202020204" pitchFamily="34" charset="0"/>
                <a:cs typeface="Arial" panose="020B0604020202020204" pitchFamily="34" charset="0"/>
              </a:rPr>
              <a:t> edition). </a:t>
            </a:r>
            <a:r>
              <a:rPr lang="en-GB" sz="2600" dirty="0">
                <a:solidFill>
                  <a:prstClr val="black"/>
                </a:solidFill>
                <a:latin typeface="Arial" panose="020B0604020202020204" pitchFamily="34" charset="0"/>
                <a:cs typeface="Arial" panose="020B0604020202020204" pitchFamily="34" charset="0"/>
              </a:rPr>
              <a:t>London: Routledge, pp. 229-242</a:t>
            </a:r>
            <a:endParaRPr lang="en-GB" dirty="0"/>
          </a:p>
          <a:p>
            <a:endParaRPr lang="en-GB" dirty="0"/>
          </a:p>
        </p:txBody>
      </p:sp>
    </p:spTree>
    <p:extLst>
      <p:ext uri="{BB962C8B-B14F-4D97-AF65-F5344CB8AC3E}">
        <p14:creationId xmlns:p14="http://schemas.microsoft.com/office/powerpoint/2010/main" val="38959745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BC8C1-C7B6-4F4D-AFB6-8946B254A15F}"/>
              </a:ext>
            </a:extLst>
          </p:cNvPr>
          <p:cNvSpPr>
            <a:spLocks noGrp="1"/>
          </p:cNvSpPr>
          <p:nvPr>
            <p:ph type="title"/>
          </p:nvPr>
        </p:nvSpPr>
        <p:spPr>
          <a:solidFill>
            <a:srgbClr val="002060"/>
          </a:solidFill>
        </p:spPr>
        <p:txBody>
          <a:bodyPr/>
          <a:lstStyle/>
          <a:p>
            <a:r>
              <a:rPr lang="en-GB" dirty="0">
                <a:solidFill>
                  <a:schemeClr val="bg1"/>
                </a:solidFill>
              </a:rPr>
              <a:t>Journal Articles</a:t>
            </a:r>
          </a:p>
        </p:txBody>
      </p:sp>
      <p:sp>
        <p:nvSpPr>
          <p:cNvPr id="11" name="Content Placeholder 10">
            <a:extLst>
              <a:ext uri="{FF2B5EF4-FFF2-40B4-BE49-F238E27FC236}">
                <a16:creationId xmlns:a16="http://schemas.microsoft.com/office/drawing/2014/main" id="{7D4E142D-9302-4F3D-BE90-7CD52E584E6A}"/>
              </a:ext>
            </a:extLst>
          </p:cNvPr>
          <p:cNvSpPr>
            <a:spLocks noGrp="1"/>
          </p:cNvSpPr>
          <p:nvPr>
            <p:ph idx="1"/>
          </p:nvPr>
        </p:nvSpPr>
        <p:spPr>
          <a:xfrm>
            <a:off x="609600" y="1600200"/>
            <a:ext cx="10840278" cy="1143001"/>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2000" dirty="0">
                <a:solidFill>
                  <a:schemeClr val="tx1"/>
                </a:solidFill>
              </a:rPr>
              <a:t>Author(s), year of publication. Article title. Journal Title (</a:t>
            </a:r>
            <a:r>
              <a:rPr lang="en-GB" sz="2000" i="1" dirty="0">
                <a:solidFill>
                  <a:schemeClr val="tx1"/>
                </a:solidFill>
              </a:rPr>
              <a:t>in Italics</a:t>
            </a:r>
            <a:r>
              <a:rPr lang="en-GB" sz="2000" dirty="0">
                <a:solidFill>
                  <a:schemeClr val="tx1"/>
                </a:solidFill>
              </a:rPr>
              <a:t>), Volume, issue number &amp; page number(s)</a:t>
            </a:r>
          </a:p>
        </p:txBody>
      </p:sp>
      <p:sp>
        <p:nvSpPr>
          <p:cNvPr id="13" name="Rectangle 12">
            <a:extLst>
              <a:ext uri="{FF2B5EF4-FFF2-40B4-BE49-F238E27FC236}">
                <a16:creationId xmlns:a16="http://schemas.microsoft.com/office/drawing/2014/main" id="{97444B49-0679-4B75-9D64-BF3AC1906DA5}"/>
              </a:ext>
            </a:extLst>
          </p:cNvPr>
          <p:cNvSpPr/>
          <p:nvPr/>
        </p:nvSpPr>
        <p:spPr>
          <a:xfrm>
            <a:off x="3591339" y="3101009"/>
            <a:ext cx="4558748" cy="215679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Brody, J. and Bawden, D.(2005) Is Google enough?: comparison of an internet search engine with academic library resources. </a:t>
            </a:r>
            <a:r>
              <a:rPr lang="en-GB" i="1" dirty="0"/>
              <a:t>Aslib Proceedings</a:t>
            </a:r>
            <a:r>
              <a:rPr lang="en-GB" dirty="0"/>
              <a:t>, 57 (6), pp 498-512</a:t>
            </a:r>
          </a:p>
        </p:txBody>
      </p:sp>
    </p:spTree>
    <p:extLst>
      <p:ext uri="{BB962C8B-B14F-4D97-AF65-F5344CB8AC3E}">
        <p14:creationId xmlns:p14="http://schemas.microsoft.com/office/powerpoint/2010/main" val="236417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7B33E-9F0A-448A-90AC-068C2F75FF4D}"/>
              </a:ext>
            </a:extLst>
          </p:cNvPr>
          <p:cNvSpPr>
            <a:spLocks noGrp="1"/>
          </p:cNvSpPr>
          <p:nvPr>
            <p:ph type="title"/>
          </p:nvPr>
        </p:nvSpPr>
        <p:spPr>
          <a:solidFill>
            <a:srgbClr val="002060"/>
          </a:solidFill>
        </p:spPr>
        <p:txBody>
          <a:bodyPr/>
          <a:lstStyle/>
          <a:p>
            <a:r>
              <a:rPr lang="en-GB" dirty="0">
                <a:solidFill>
                  <a:schemeClr val="bg1"/>
                </a:solidFill>
              </a:rPr>
              <a:t>Websites</a:t>
            </a:r>
          </a:p>
        </p:txBody>
      </p:sp>
      <p:sp>
        <p:nvSpPr>
          <p:cNvPr id="4" name="Content Placeholder 3">
            <a:extLst>
              <a:ext uri="{FF2B5EF4-FFF2-40B4-BE49-F238E27FC236}">
                <a16:creationId xmlns:a16="http://schemas.microsoft.com/office/drawing/2014/main" id="{AE9C632A-0BAF-4AFB-A855-2394E7477A9E}"/>
              </a:ext>
            </a:extLst>
          </p:cNvPr>
          <p:cNvSpPr>
            <a:spLocks noGrp="1"/>
          </p:cNvSpPr>
          <p:nvPr>
            <p:ph idx="1"/>
          </p:nvPr>
        </p:nvSpPr>
        <p:spPr>
          <a:xfrm>
            <a:off x="609600" y="1600201"/>
            <a:ext cx="10972800" cy="1023730"/>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indent="0" algn="ctr">
              <a:buNone/>
            </a:pPr>
            <a:r>
              <a:rPr lang="en-GB" sz="2000" dirty="0">
                <a:solidFill>
                  <a:schemeClr val="tx1"/>
                </a:solidFill>
              </a:rPr>
              <a:t>Author(s) ( this could be an organisation), Year of publication (when was it updated). Title of the webpage (in Italics) followed by [online] The full web address (URL) of the webpage used and the [date accessed]</a:t>
            </a:r>
          </a:p>
        </p:txBody>
      </p:sp>
      <p:sp>
        <p:nvSpPr>
          <p:cNvPr id="6" name="TextBox 5">
            <a:extLst>
              <a:ext uri="{FF2B5EF4-FFF2-40B4-BE49-F238E27FC236}">
                <a16:creationId xmlns:a16="http://schemas.microsoft.com/office/drawing/2014/main" id="{BA4E300A-FB75-4E64-BBBA-17D979B0C3F5}"/>
              </a:ext>
            </a:extLst>
          </p:cNvPr>
          <p:cNvSpPr txBox="1"/>
          <p:nvPr/>
        </p:nvSpPr>
        <p:spPr>
          <a:xfrm>
            <a:off x="1921565" y="3429000"/>
            <a:ext cx="8507895" cy="1015663"/>
          </a:xfrm>
          <a:prstGeom prst="rect">
            <a:avLst/>
          </a:prstGeom>
          <a:noFill/>
        </p:spPr>
        <p:txBody>
          <a:bodyPr wrap="square">
            <a:spAutoFit/>
          </a:bodyPr>
          <a:lstStyle/>
          <a:p>
            <a:pPr marL="0" indent="0">
              <a:buNone/>
            </a:pPr>
            <a:r>
              <a:rPr lang="en-GB" sz="2000" dirty="0"/>
              <a:t>V&amp;A Museum,2015. </a:t>
            </a:r>
            <a:r>
              <a:rPr lang="en-GB" sz="2000" i="1" dirty="0"/>
              <a:t>Introduction to English embroidery.</a:t>
            </a:r>
            <a:r>
              <a:rPr lang="en-GB" sz="2000" dirty="0"/>
              <a:t>[online] Available at : </a:t>
            </a:r>
            <a:r>
              <a:rPr lang="en-GB" sz="2000" dirty="0">
                <a:hlinkClick r:id="rId2"/>
              </a:rPr>
              <a:t>http://www.vam.ac.uk/content/articles/i/English-embroidery-introduction/</a:t>
            </a:r>
            <a:r>
              <a:rPr lang="en-GB" sz="2000" dirty="0"/>
              <a:t> [Accessed 8 August 2019].</a:t>
            </a:r>
          </a:p>
        </p:txBody>
      </p:sp>
    </p:spTree>
    <p:extLst>
      <p:ext uri="{BB962C8B-B14F-4D97-AF65-F5344CB8AC3E}">
        <p14:creationId xmlns:p14="http://schemas.microsoft.com/office/powerpoint/2010/main" val="2505892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F85B4-583A-4DD8-9AF4-3A5190735E77}"/>
              </a:ext>
            </a:extLst>
          </p:cNvPr>
          <p:cNvSpPr>
            <a:spLocks noGrp="1"/>
          </p:cNvSpPr>
          <p:nvPr>
            <p:ph type="title"/>
          </p:nvPr>
        </p:nvSpPr>
        <p:spPr>
          <a:solidFill>
            <a:srgbClr val="002060"/>
          </a:solidFill>
        </p:spPr>
        <p:txBody>
          <a:bodyPr/>
          <a:lstStyle/>
          <a:p>
            <a:r>
              <a:rPr lang="en-GB" dirty="0">
                <a:solidFill>
                  <a:schemeClr val="bg1"/>
                </a:solidFill>
              </a:rPr>
              <a:t>Cite them Right</a:t>
            </a:r>
          </a:p>
        </p:txBody>
      </p:sp>
      <p:sp>
        <p:nvSpPr>
          <p:cNvPr id="4" name="Content Placeholder 3">
            <a:extLst>
              <a:ext uri="{FF2B5EF4-FFF2-40B4-BE49-F238E27FC236}">
                <a16:creationId xmlns:a16="http://schemas.microsoft.com/office/drawing/2014/main" id="{C8B2D87A-C5C5-4C73-B7F6-9BE7A317868F}"/>
              </a:ext>
            </a:extLst>
          </p:cNvPr>
          <p:cNvSpPr>
            <a:spLocks noGrp="1"/>
          </p:cNvSpPr>
          <p:nvPr>
            <p:ph sz="half" idx="1"/>
          </p:nvPr>
        </p:nvSpPr>
        <p:spPr/>
        <p:txBody>
          <a:bodyPr>
            <a:normAutofit fontScale="92500" lnSpcReduction="20000"/>
          </a:bodyPr>
          <a:lstStyle/>
          <a:p>
            <a:r>
              <a:rPr lang="en-GB" dirty="0"/>
              <a:t>The Essential Referencing Guide, 10th edition </a:t>
            </a:r>
            <a:br>
              <a:rPr lang="en-GB" dirty="0"/>
            </a:br>
            <a:r>
              <a:rPr lang="en-GB" dirty="0"/>
              <a:t>by Richard Pears and Graham Shields </a:t>
            </a:r>
            <a:br>
              <a:rPr lang="en-GB" dirty="0"/>
            </a:br>
            <a:r>
              <a:rPr lang="en-GB" dirty="0"/>
              <a:t>Series: Palgrave Study Skills</a:t>
            </a:r>
          </a:p>
          <a:p>
            <a:endParaRPr lang="en-GB" dirty="0"/>
          </a:p>
          <a:p>
            <a:r>
              <a:rPr lang="en-GB" dirty="0"/>
              <a:t>Pears, R. &amp; Shields, G. (2016) Cite them right: the essential referencing guide. Palgrave study skills. 10th ed. Basingstoke, Palgrave Macmillan</a:t>
            </a:r>
          </a:p>
        </p:txBody>
      </p:sp>
      <p:pic>
        <p:nvPicPr>
          <p:cNvPr id="6" name="Content Placeholder 5">
            <a:extLst>
              <a:ext uri="{FF2B5EF4-FFF2-40B4-BE49-F238E27FC236}">
                <a16:creationId xmlns:a16="http://schemas.microsoft.com/office/drawing/2014/main" id="{93D81837-4437-4112-B9E5-90936348B4A2}"/>
              </a:ext>
            </a:extLst>
          </p:cNvPr>
          <p:cNvPicPr>
            <a:picLocks noGrp="1" noChangeAspect="1"/>
          </p:cNvPicPr>
          <p:nvPr>
            <p:ph sz="half" idx="2"/>
          </p:nvPr>
        </p:nvPicPr>
        <p:blipFill>
          <a:blip r:embed="rId2"/>
          <a:stretch>
            <a:fillRect/>
          </a:stretch>
        </p:blipFill>
        <p:spPr>
          <a:xfrm>
            <a:off x="7515233" y="1817756"/>
            <a:ext cx="2749534" cy="3554276"/>
          </a:xfrm>
          <a:prstGeom prst="rect">
            <a:avLst/>
          </a:prstGeom>
        </p:spPr>
      </p:pic>
    </p:spTree>
    <p:extLst>
      <p:ext uri="{BB962C8B-B14F-4D97-AF65-F5344CB8AC3E}">
        <p14:creationId xmlns:p14="http://schemas.microsoft.com/office/powerpoint/2010/main" val="5457755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54926-40E7-4947-9E6A-DE7DC6412906}"/>
              </a:ext>
            </a:extLst>
          </p:cNvPr>
          <p:cNvSpPr>
            <a:spLocks noGrp="1"/>
          </p:cNvSpPr>
          <p:nvPr>
            <p:ph type="title"/>
          </p:nvPr>
        </p:nvSpPr>
        <p:spPr>
          <a:solidFill>
            <a:srgbClr val="002060"/>
          </a:solidFill>
        </p:spPr>
        <p:txBody>
          <a:bodyPr/>
          <a:lstStyle/>
          <a:p>
            <a:r>
              <a:rPr lang="en-GB" dirty="0">
                <a:solidFill>
                  <a:schemeClr val="bg1"/>
                </a:solidFill>
              </a:rPr>
              <a:t>Plagiarism</a:t>
            </a:r>
          </a:p>
        </p:txBody>
      </p:sp>
      <p:sp>
        <p:nvSpPr>
          <p:cNvPr id="3" name="Content Placeholder 2">
            <a:extLst>
              <a:ext uri="{FF2B5EF4-FFF2-40B4-BE49-F238E27FC236}">
                <a16:creationId xmlns:a16="http://schemas.microsoft.com/office/drawing/2014/main" id="{E5007249-D59D-44B9-951F-BDD6AAB684B8}"/>
              </a:ext>
            </a:extLst>
          </p:cNvPr>
          <p:cNvSpPr>
            <a:spLocks noGrp="1"/>
          </p:cNvSpPr>
          <p:nvPr>
            <p:ph idx="1"/>
          </p:nvPr>
        </p:nvSpPr>
        <p:spPr/>
        <p:txBody>
          <a:bodyPr>
            <a:normAutofit lnSpcReduction="10000"/>
          </a:bodyPr>
          <a:lstStyle/>
          <a:p>
            <a:pPr marL="0" indent="0">
              <a:buNone/>
            </a:pPr>
            <a:r>
              <a:rPr lang="en-GB" dirty="0"/>
              <a:t>Plagiarism means:</a:t>
            </a:r>
          </a:p>
          <a:p>
            <a:pPr marL="0" indent="0" algn="ctr">
              <a:buNone/>
            </a:pPr>
            <a:r>
              <a:rPr lang="en-GB" sz="3200" dirty="0">
                <a:solidFill>
                  <a:srgbClr val="00B0F0"/>
                </a:solidFill>
              </a:rPr>
              <a:t>‘Representing someone else’s work as your own or using someone else’s work without acknowledgement. It is a form of cheating and therefore constitutes a serious breach of University rules’.</a:t>
            </a:r>
          </a:p>
          <a:p>
            <a:pPr marL="0" indent="0">
              <a:buNone/>
            </a:pPr>
            <a:r>
              <a:rPr lang="en-GB" sz="1700" dirty="0"/>
              <a:t>(Bangor University, (2019).</a:t>
            </a:r>
          </a:p>
          <a:p>
            <a:pPr marL="0" indent="0">
              <a:buNone/>
            </a:pPr>
            <a:endParaRPr lang="en-GB" sz="2800" dirty="0"/>
          </a:p>
          <a:p>
            <a:pPr marL="0" indent="0">
              <a:buNone/>
            </a:pPr>
            <a:r>
              <a:rPr lang="en-GB" sz="2800" u="sng" dirty="0"/>
              <a:t>See UWTSD Student handbook for guidance</a:t>
            </a:r>
          </a:p>
          <a:p>
            <a:endParaRPr lang="en-GB" dirty="0"/>
          </a:p>
        </p:txBody>
      </p:sp>
      <p:pic>
        <p:nvPicPr>
          <p:cNvPr id="4" name="Picture 3">
            <a:extLst>
              <a:ext uri="{FF2B5EF4-FFF2-40B4-BE49-F238E27FC236}">
                <a16:creationId xmlns:a16="http://schemas.microsoft.com/office/drawing/2014/main" id="{F43BABBA-1FC5-4255-8F37-DD835C7CCD60}"/>
              </a:ext>
            </a:extLst>
          </p:cNvPr>
          <p:cNvPicPr>
            <a:picLocks noChangeAspect="1"/>
          </p:cNvPicPr>
          <p:nvPr/>
        </p:nvPicPr>
        <p:blipFill>
          <a:blip r:embed="rId2"/>
          <a:stretch>
            <a:fillRect/>
          </a:stretch>
        </p:blipFill>
        <p:spPr>
          <a:xfrm>
            <a:off x="8970962" y="3663950"/>
            <a:ext cx="2733675" cy="1714500"/>
          </a:xfrm>
          <a:prstGeom prst="rect">
            <a:avLst/>
          </a:prstGeom>
        </p:spPr>
      </p:pic>
    </p:spTree>
    <p:extLst>
      <p:ext uri="{BB962C8B-B14F-4D97-AF65-F5344CB8AC3E}">
        <p14:creationId xmlns:p14="http://schemas.microsoft.com/office/powerpoint/2010/main" val="4658662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E83E7-3CEF-44FB-9CD4-9DD8DAEF1115}"/>
              </a:ext>
            </a:extLst>
          </p:cNvPr>
          <p:cNvSpPr>
            <a:spLocks noGrp="1"/>
          </p:cNvSpPr>
          <p:nvPr>
            <p:ph type="title"/>
          </p:nvPr>
        </p:nvSpPr>
        <p:spPr>
          <a:solidFill>
            <a:srgbClr val="002060"/>
          </a:solidFill>
        </p:spPr>
        <p:txBody>
          <a:bodyPr/>
          <a:lstStyle/>
          <a:p>
            <a:r>
              <a:rPr lang="en-GB" dirty="0">
                <a:solidFill>
                  <a:schemeClr val="bg1"/>
                </a:solidFill>
              </a:rPr>
              <a:t>What is ‘Plagiarism’?</a:t>
            </a:r>
          </a:p>
        </p:txBody>
      </p:sp>
      <p:sp>
        <p:nvSpPr>
          <p:cNvPr id="3" name="Content Placeholder 2">
            <a:extLst>
              <a:ext uri="{FF2B5EF4-FFF2-40B4-BE49-F238E27FC236}">
                <a16:creationId xmlns:a16="http://schemas.microsoft.com/office/drawing/2014/main" id="{C55C8ED4-04AA-4CE8-921E-2CD2659CF80A}"/>
              </a:ext>
            </a:extLst>
          </p:cNvPr>
          <p:cNvSpPr>
            <a:spLocks noGrp="1"/>
          </p:cNvSpPr>
          <p:nvPr>
            <p:ph idx="1"/>
          </p:nvPr>
        </p:nvSpPr>
        <p:spPr/>
        <p:txBody>
          <a:bodyPr vert="horz" lIns="91440" tIns="45720" rIns="91440" bIns="45720" rtlCol="0" anchor="t">
            <a:normAutofit fontScale="92500" lnSpcReduction="10000"/>
          </a:bodyPr>
          <a:lstStyle/>
          <a:p>
            <a:r>
              <a:rPr lang="en-GB" sz="2400" dirty="0">
                <a:latin typeface="Arial"/>
                <a:cs typeface="Arial"/>
              </a:rPr>
              <a:t>taking someone else’s ideas and passing them off as your own and/or not referencing correctly</a:t>
            </a:r>
          </a:p>
          <a:p>
            <a:r>
              <a:rPr lang="en-GB" sz="2400" dirty="0">
                <a:latin typeface="Arial"/>
                <a:cs typeface="Arial"/>
              </a:rPr>
              <a:t>Varies in severity</a:t>
            </a:r>
          </a:p>
          <a:p>
            <a:pPr lvl="1"/>
            <a:r>
              <a:rPr lang="en-GB" sz="2400" dirty="0">
                <a:latin typeface="Arial"/>
                <a:cs typeface="Arial"/>
              </a:rPr>
              <a:t>Lifting whole passages of text/sound</a:t>
            </a:r>
          </a:p>
          <a:p>
            <a:pPr lvl="1"/>
            <a:r>
              <a:rPr lang="en-GB" sz="2400" dirty="0">
                <a:latin typeface="Arial"/>
                <a:cs typeface="Arial"/>
              </a:rPr>
              <a:t>Odd phrases/sentences</a:t>
            </a:r>
          </a:p>
          <a:p>
            <a:pPr lvl="1"/>
            <a:r>
              <a:rPr lang="en-GB" sz="2400" dirty="0">
                <a:latin typeface="Arial"/>
                <a:cs typeface="Arial"/>
              </a:rPr>
              <a:t>Excessive rewording</a:t>
            </a:r>
          </a:p>
          <a:p>
            <a:pPr lvl="1"/>
            <a:endParaRPr lang="en-GB" sz="2400" dirty="0">
              <a:latin typeface="Arial"/>
              <a:cs typeface="Arial"/>
            </a:endParaRPr>
          </a:p>
          <a:p>
            <a:pPr marL="457200" lvl="1" indent="0">
              <a:buNone/>
            </a:pPr>
            <a:r>
              <a:rPr lang="en-GB" sz="2400" dirty="0">
                <a:latin typeface="Arial"/>
                <a:cs typeface="Arial"/>
              </a:rPr>
              <a:t>Note: You can self- plagiarise –  so avoid using content from previously submitted assignments.</a:t>
            </a:r>
          </a:p>
          <a:p>
            <a:pPr marL="457200" lvl="1" indent="0">
              <a:buNone/>
            </a:pPr>
            <a:r>
              <a:rPr lang="en-GB" sz="2400" b="1" dirty="0">
                <a:latin typeface="Arial"/>
                <a:cs typeface="Arial"/>
              </a:rPr>
              <a:t>Turnitin </a:t>
            </a:r>
            <a:r>
              <a:rPr lang="en-GB" sz="2400" dirty="0">
                <a:latin typeface="Arial"/>
                <a:cs typeface="Arial"/>
              </a:rPr>
              <a:t>– will pick up on previously submitted assignments – check your similarity scores!</a:t>
            </a:r>
          </a:p>
        </p:txBody>
      </p:sp>
      <p:pic>
        <p:nvPicPr>
          <p:cNvPr id="4" name="Picture 3">
            <a:extLst>
              <a:ext uri="{FF2B5EF4-FFF2-40B4-BE49-F238E27FC236}">
                <a16:creationId xmlns:a16="http://schemas.microsoft.com/office/drawing/2014/main" id="{1606FAFE-0F33-4898-A389-6D7DF6D272DB}"/>
              </a:ext>
            </a:extLst>
          </p:cNvPr>
          <p:cNvPicPr>
            <a:picLocks noChangeAspect="1"/>
          </p:cNvPicPr>
          <p:nvPr/>
        </p:nvPicPr>
        <p:blipFill>
          <a:blip r:embed="rId2"/>
          <a:stretch>
            <a:fillRect/>
          </a:stretch>
        </p:blipFill>
        <p:spPr>
          <a:xfrm>
            <a:off x="8319527" y="2274421"/>
            <a:ext cx="2733675" cy="1714500"/>
          </a:xfrm>
          <a:prstGeom prst="rect">
            <a:avLst/>
          </a:prstGeom>
        </p:spPr>
      </p:pic>
    </p:spTree>
    <p:extLst>
      <p:ext uri="{BB962C8B-B14F-4D97-AF65-F5344CB8AC3E}">
        <p14:creationId xmlns:p14="http://schemas.microsoft.com/office/powerpoint/2010/main" val="32864499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D3FBB-F4D9-4FD6-A6A8-0BFF2D0C761E}"/>
              </a:ext>
            </a:extLst>
          </p:cNvPr>
          <p:cNvSpPr>
            <a:spLocks noGrp="1"/>
          </p:cNvSpPr>
          <p:nvPr>
            <p:ph type="title"/>
          </p:nvPr>
        </p:nvSpPr>
        <p:spPr>
          <a:solidFill>
            <a:srgbClr val="002060"/>
          </a:solidFill>
        </p:spPr>
        <p:txBody>
          <a:bodyPr/>
          <a:lstStyle/>
          <a:p>
            <a:r>
              <a:rPr lang="en-GB" dirty="0">
                <a:solidFill>
                  <a:schemeClr val="bg1"/>
                </a:solidFill>
              </a:rPr>
              <a:t>How to avoid plagiarism</a:t>
            </a:r>
          </a:p>
        </p:txBody>
      </p:sp>
      <p:sp>
        <p:nvSpPr>
          <p:cNvPr id="3" name="Content Placeholder 2">
            <a:extLst>
              <a:ext uri="{FF2B5EF4-FFF2-40B4-BE49-F238E27FC236}">
                <a16:creationId xmlns:a16="http://schemas.microsoft.com/office/drawing/2014/main" id="{5A43D3F2-5BB4-40AB-8A1D-80C4EAD2BEDB}"/>
              </a:ext>
            </a:extLst>
          </p:cNvPr>
          <p:cNvSpPr>
            <a:spLocks noGrp="1"/>
          </p:cNvSpPr>
          <p:nvPr>
            <p:ph idx="1"/>
          </p:nvPr>
        </p:nvSpPr>
        <p:spPr/>
        <p:txBody>
          <a:bodyPr vert="horz" lIns="91440" tIns="45720" rIns="91440" bIns="45720" rtlCol="0" anchor="t">
            <a:normAutofit/>
          </a:bodyPr>
          <a:lstStyle/>
          <a:p>
            <a:r>
              <a:rPr lang="en-GB" dirty="0">
                <a:latin typeface="Arial"/>
                <a:cs typeface="Arial"/>
              </a:rPr>
              <a:t>Referencing correctly is an important skill</a:t>
            </a:r>
          </a:p>
          <a:p>
            <a:pPr lvl="1"/>
            <a:r>
              <a:rPr lang="en-GB" dirty="0">
                <a:latin typeface="Arial"/>
                <a:cs typeface="Arial"/>
              </a:rPr>
              <a:t>Key component of every piece of work you do at university</a:t>
            </a:r>
          </a:p>
          <a:p>
            <a:pPr lvl="1"/>
            <a:r>
              <a:rPr lang="en-GB" dirty="0">
                <a:latin typeface="Arial"/>
                <a:cs typeface="Arial"/>
              </a:rPr>
              <a:t>Makes a massive difference to your marks</a:t>
            </a:r>
          </a:p>
          <a:p>
            <a:r>
              <a:rPr lang="en-GB" dirty="0">
                <a:latin typeface="Arial"/>
                <a:cs typeface="Arial"/>
              </a:rPr>
              <a:t>Must be considered in written work, presentations, posters etc.</a:t>
            </a:r>
          </a:p>
          <a:p>
            <a:r>
              <a:rPr lang="en-GB" dirty="0">
                <a:latin typeface="Arial"/>
                <a:cs typeface="Arial"/>
              </a:rPr>
              <a:t>Future careers.</a:t>
            </a:r>
          </a:p>
          <a:p>
            <a:pPr marL="0" indent="0" algn="ctr">
              <a:buNone/>
            </a:pPr>
            <a:r>
              <a:rPr lang="en-GB" sz="2600" i="1" dirty="0">
                <a:solidFill>
                  <a:srgbClr val="0070C0"/>
                </a:solidFill>
                <a:latin typeface="Arial"/>
                <a:cs typeface="Arial"/>
              </a:rPr>
              <a:t>NOTE: you will not do well if you do not use references correctly</a:t>
            </a:r>
          </a:p>
        </p:txBody>
      </p:sp>
    </p:spTree>
    <p:extLst>
      <p:ext uri="{BB962C8B-B14F-4D97-AF65-F5344CB8AC3E}">
        <p14:creationId xmlns:p14="http://schemas.microsoft.com/office/powerpoint/2010/main" val="15089062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22B96-97B9-432D-940E-26F0BDAA90AB}"/>
              </a:ext>
            </a:extLst>
          </p:cNvPr>
          <p:cNvSpPr>
            <a:spLocks noGrp="1"/>
          </p:cNvSpPr>
          <p:nvPr>
            <p:ph type="title"/>
          </p:nvPr>
        </p:nvSpPr>
        <p:spPr>
          <a:solidFill>
            <a:srgbClr val="002060"/>
          </a:solidFill>
        </p:spPr>
        <p:txBody>
          <a:bodyPr/>
          <a:lstStyle/>
          <a:p>
            <a:endParaRPr lang="en-GB" dirty="0"/>
          </a:p>
        </p:txBody>
      </p:sp>
      <p:sp>
        <p:nvSpPr>
          <p:cNvPr id="3" name="Content Placeholder 2">
            <a:extLst>
              <a:ext uri="{FF2B5EF4-FFF2-40B4-BE49-F238E27FC236}">
                <a16:creationId xmlns:a16="http://schemas.microsoft.com/office/drawing/2014/main" id="{4D12F4BC-C418-47F0-9341-63D3BB762FE1}"/>
              </a:ext>
            </a:extLst>
          </p:cNvPr>
          <p:cNvSpPr>
            <a:spLocks noGrp="1"/>
          </p:cNvSpPr>
          <p:nvPr>
            <p:ph idx="1"/>
          </p:nvPr>
        </p:nvSpPr>
        <p:spPr/>
        <p:txBody>
          <a:bodyPr vert="horz" lIns="91440" tIns="45720" rIns="91440" bIns="45720" rtlCol="0" anchor="t">
            <a:normAutofit fontScale="92500" lnSpcReduction="20000"/>
          </a:bodyPr>
          <a:lstStyle/>
          <a:p>
            <a:r>
              <a:rPr lang="en-GB" dirty="0">
                <a:latin typeface="Arial"/>
                <a:cs typeface="Arial"/>
              </a:rPr>
              <a:t>For any assignment that requires </a:t>
            </a:r>
            <a:r>
              <a:rPr lang="en-GB" dirty="0">
                <a:solidFill>
                  <a:srgbClr val="0070C0"/>
                </a:solidFill>
                <a:latin typeface="Arial"/>
                <a:cs typeface="Arial"/>
              </a:rPr>
              <a:t>research</a:t>
            </a:r>
            <a:r>
              <a:rPr lang="en-GB" dirty="0">
                <a:latin typeface="Arial"/>
                <a:cs typeface="Arial"/>
              </a:rPr>
              <a:t>, you will be reading a lot of information</a:t>
            </a:r>
          </a:p>
          <a:p>
            <a:r>
              <a:rPr lang="en-GB" dirty="0">
                <a:latin typeface="Arial"/>
                <a:cs typeface="Arial"/>
              </a:rPr>
              <a:t>Any </a:t>
            </a:r>
            <a:r>
              <a:rPr lang="en-GB" dirty="0">
                <a:solidFill>
                  <a:srgbClr val="0070C0"/>
                </a:solidFill>
                <a:latin typeface="Arial"/>
                <a:cs typeface="Arial"/>
              </a:rPr>
              <a:t>and all </a:t>
            </a:r>
            <a:r>
              <a:rPr lang="en-GB" dirty="0">
                <a:latin typeface="Arial"/>
                <a:cs typeface="Arial"/>
              </a:rPr>
              <a:t>information you use must be accompanied with a citation and linked to a reference/source</a:t>
            </a:r>
          </a:p>
          <a:p>
            <a:r>
              <a:rPr lang="en-GB" dirty="0">
                <a:solidFill>
                  <a:srgbClr val="0070C0"/>
                </a:solidFill>
                <a:latin typeface="Arial"/>
                <a:cs typeface="Arial"/>
              </a:rPr>
              <a:t>Paraphrasing</a:t>
            </a:r>
            <a:r>
              <a:rPr lang="en-GB" dirty="0">
                <a:latin typeface="Arial"/>
                <a:cs typeface="Arial"/>
              </a:rPr>
              <a:t> is a key (find </a:t>
            </a:r>
            <a:r>
              <a:rPr lang="en-GB" dirty="0">
                <a:solidFill>
                  <a:srgbClr val="0070C0"/>
                </a:solidFill>
                <a:latin typeface="Arial"/>
                <a:cs typeface="Arial"/>
              </a:rPr>
              <a:t>balance</a:t>
            </a:r>
            <a:r>
              <a:rPr lang="en-GB" dirty="0">
                <a:latin typeface="Arial"/>
                <a:cs typeface="Arial"/>
              </a:rPr>
              <a:t>)</a:t>
            </a:r>
          </a:p>
          <a:p>
            <a:pPr lvl="1"/>
            <a:r>
              <a:rPr lang="en-GB" dirty="0">
                <a:latin typeface="Arial"/>
                <a:cs typeface="Arial"/>
              </a:rPr>
              <a:t>Reading a lot of information , understanding it and using your own words to put it into an assignment still needs a reference because you are borrowing/using another person’s ideas</a:t>
            </a:r>
          </a:p>
          <a:p>
            <a:r>
              <a:rPr lang="en-GB" dirty="0">
                <a:solidFill>
                  <a:srgbClr val="0070C0"/>
                </a:solidFill>
                <a:latin typeface="Arial"/>
                <a:cs typeface="Arial"/>
              </a:rPr>
              <a:t>Good note –taking </a:t>
            </a:r>
            <a:r>
              <a:rPr lang="en-GB" dirty="0">
                <a:latin typeface="Arial"/>
                <a:cs typeface="Arial"/>
              </a:rPr>
              <a:t>is key</a:t>
            </a:r>
          </a:p>
        </p:txBody>
      </p:sp>
    </p:spTree>
    <p:extLst>
      <p:ext uri="{BB962C8B-B14F-4D97-AF65-F5344CB8AC3E}">
        <p14:creationId xmlns:p14="http://schemas.microsoft.com/office/powerpoint/2010/main" val="1200656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17DB0-42EA-4C9F-8784-77F80D9906AA}"/>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How to paraphrase</a:t>
            </a:r>
          </a:p>
        </p:txBody>
      </p:sp>
      <p:sp>
        <p:nvSpPr>
          <p:cNvPr id="3" name="Content Placeholder 2">
            <a:extLst>
              <a:ext uri="{FF2B5EF4-FFF2-40B4-BE49-F238E27FC236}">
                <a16:creationId xmlns:a16="http://schemas.microsoft.com/office/drawing/2014/main" id="{437E039E-EC15-4A80-92B5-FC8A280887B2}"/>
              </a:ext>
            </a:extLst>
          </p:cNvPr>
          <p:cNvSpPr>
            <a:spLocks noGrp="1"/>
          </p:cNvSpPr>
          <p:nvPr>
            <p:ph idx="1"/>
          </p:nvPr>
        </p:nvSpPr>
        <p:spPr/>
        <p:txBody>
          <a:bodyPr>
            <a:normAutofit fontScale="70000" lnSpcReduction="20000"/>
          </a:bodyPr>
          <a:lstStyle/>
          <a:p>
            <a:pPr marL="514350" indent="-514350">
              <a:buFont typeface="+mj-lt"/>
              <a:buAutoNum type="arabicPeriod"/>
            </a:pPr>
            <a:r>
              <a:rPr lang="en-GB" dirty="0"/>
              <a:t>Reread the original text until you understand it and its meaning</a:t>
            </a:r>
          </a:p>
          <a:p>
            <a:pPr marL="514350" indent="-514350">
              <a:buFont typeface="+mj-lt"/>
              <a:buAutoNum type="arabicPeriod"/>
            </a:pPr>
            <a:r>
              <a:rPr lang="en-GB" dirty="0"/>
              <a:t>Note any words or phrases that are too specific to that piece of writing. Words that you need to avoid</a:t>
            </a:r>
          </a:p>
          <a:p>
            <a:pPr marL="514350" indent="-514350">
              <a:buFont typeface="+mj-lt"/>
              <a:buAutoNum type="arabicPeriod"/>
            </a:pPr>
            <a:r>
              <a:rPr lang="en-GB" dirty="0"/>
              <a:t>Set aside the original text and write your phrase on a separate piece of paper</a:t>
            </a:r>
          </a:p>
          <a:p>
            <a:pPr marL="514350" indent="-514350">
              <a:buFont typeface="+mj-lt"/>
              <a:buAutoNum type="arabicPeriod"/>
            </a:pPr>
            <a:r>
              <a:rPr lang="en-GB" dirty="0"/>
              <a:t>Check your interpretation with the original to make sure that your version accurately expresses all the essential information. Look at the words or phrases to avoid from step 2 above</a:t>
            </a:r>
          </a:p>
          <a:p>
            <a:pPr marL="514350" indent="-514350">
              <a:buFont typeface="+mj-lt"/>
              <a:buAutoNum type="arabicPeriod"/>
            </a:pPr>
            <a:r>
              <a:rPr lang="en-GB" dirty="0"/>
              <a:t>Use quotation marks to identify any unique terms you have exactly borrowed from the source</a:t>
            </a:r>
          </a:p>
          <a:p>
            <a:pPr marL="514350" indent="-514350">
              <a:buFont typeface="+mj-lt"/>
              <a:buAutoNum type="arabicPeriod"/>
            </a:pPr>
            <a:r>
              <a:rPr lang="en-GB" dirty="0"/>
              <a:t>Record the source so that you can give credit to it and use in your reference list/bibliography</a:t>
            </a:r>
          </a:p>
        </p:txBody>
      </p:sp>
    </p:spTree>
    <p:extLst>
      <p:ext uri="{BB962C8B-B14F-4D97-AF65-F5344CB8AC3E}">
        <p14:creationId xmlns:p14="http://schemas.microsoft.com/office/powerpoint/2010/main" val="23222413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D5389-535B-4317-A607-64D32C1EEF12}"/>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Too many </a:t>
            </a:r>
            <a:r>
              <a:rPr lang="en-GB" sz="3200" dirty="0">
                <a:solidFill>
                  <a:schemeClr val="bg1"/>
                </a:solidFill>
                <a:latin typeface="Arial"/>
                <a:cs typeface="Arial"/>
              </a:rPr>
              <a:t>v</a:t>
            </a:r>
            <a:r>
              <a:rPr lang="en-GB" dirty="0">
                <a:solidFill>
                  <a:schemeClr val="bg1"/>
                </a:solidFill>
                <a:latin typeface="Arial"/>
                <a:cs typeface="Arial"/>
              </a:rPr>
              <a:t> Too few</a:t>
            </a:r>
          </a:p>
        </p:txBody>
      </p:sp>
      <p:sp>
        <p:nvSpPr>
          <p:cNvPr id="4" name="Content Placeholder 3">
            <a:extLst>
              <a:ext uri="{FF2B5EF4-FFF2-40B4-BE49-F238E27FC236}">
                <a16:creationId xmlns:a16="http://schemas.microsoft.com/office/drawing/2014/main" id="{E960ACA6-018A-49C5-B6E9-B755E6DB1DF3}"/>
              </a:ext>
            </a:extLst>
          </p:cNvPr>
          <p:cNvSpPr>
            <a:spLocks noGrp="1"/>
          </p:cNvSpPr>
          <p:nvPr>
            <p:ph sz="half" idx="1"/>
          </p:nvPr>
        </p:nvSpPr>
        <p:spPr/>
        <p:txBody>
          <a:bodyPr vert="horz" lIns="91440" tIns="45720" rIns="91440" bIns="45720" rtlCol="0" anchor="t">
            <a:normAutofit lnSpcReduction="10000"/>
          </a:bodyPr>
          <a:lstStyle/>
          <a:p>
            <a:pPr marL="0" indent="0">
              <a:buNone/>
            </a:pPr>
            <a:r>
              <a:rPr lang="en-GB" b="1" dirty="0">
                <a:solidFill>
                  <a:srgbClr val="0070C0"/>
                </a:solidFill>
                <a:latin typeface="Arial"/>
                <a:cs typeface="Arial"/>
              </a:rPr>
              <a:t>Too many references</a:t>
            </a:r>
          </a:p>
          <a:p>
            <a:r>
              <a:rPr lang="en-GB" dirty="0">
                <a:latin typeface="Arial"/>
                <a:cs typeface="Arial"/>
              </a:rPr>
              <a:t>Demonstrates research</a:t>
            </a:r>
          </a:p>
          <a:p>
            <a:r>
              <a:rPr lang="en-GB" dirty="0">
                <a:latin typeface="Arial"/>
                <a:cs typeface="Arial"/>
              </a:rPr>
              <a:t>Shows understanding</a:t>
            </a:r>
          </a:p>
          <a:p>
            <a:r>
              <a:rPr lang="en-GB" dirty="0">
                <a:latin typeface="Arial"/>
                <a:cs typeface="Arial"/>
              </a:rPr>
              <a:t>Demonstrates the difference between what other academics say and think</a:t>
            </a:r>
          </a:p>
          <a:p>
            <a:r>
              <a:rPr lang="en-GB" dirty="0">
                <a:latin typeface="Arial"/>
                <a:cs typeface="Arial"/>
              </a:rPr>
              <a:t>Indicates what you DO know rather than what you DON’T know</a:t>
            </a:r>
          </a:p>
        </p:txBody>
      </p:sp>
      <p:sp>
        <p:nvSpPr>
          <p:cNvPr id="5" name="Content Placeholder 4">
            <a:extLst>
              <a:ext uri="{FF2B5EF4-FFF2-40B4-BE49-F238E27FC236}">
                <a16:creationId xmlns:a16="http://schemas.microsoft.com/office/drawing/2014/main" id="{D8999628-319C-48B7-9E6D-3DA033088278}"/>
              </a:ext>
            </a:extLst>
          </p:cNvPr>
          <p:cNvSpPr>
            <a:spLocks noGrp="1"/>
          </p:cNvSpPr>
          <p:nvPr>
            <p:ph sz="half" idx="2"/>
          </p:nvPr>
        </p:nvSpPr>
        <p:spPr/>
        <p:txBody>
          <a:bodyPr vert="horz" lIns="91440" tIns="45720" rIns="91440" bIns="45720" rtlCol="0" anchor="t">
            <a:normAutofit lnSpcReduction="10000"/>
          </a:bodyPr>
          <a:lstStyle/>
          <a:p>
            <a:pPr marL="0" indent="0">
              <a:buNone/>
            </a:pPr>
            <a:r>
              <a:rPr lang="en-GB" b="1" dirty="0">
                <a:solidFill>
                  <a:srgbClr val="002060"/>
                </a:solidFill>
                <a:latin typeface="Arial"/>
                <a:cs typeface="Arial"/>
              </a:rPr>
              <a:t>Too few references</a:t>
            </a:r>
          </a:p>
          <a:p>
            <a:r>
              <a:rPr lang="en-GB" dirty="0">
                <a:latin typeface="Arial"/>
                <a:cs typeface="Arial"/>
              </a:rPr>
              <a:t>Check your assignment brief</a:t>
            </a:r>
          </a:p>
          <a:p>
            <a:r>
              <a:rPr lang="en-GB" dirty="0">
                <a:latin typeface="Arial"/>
                <a:cs typeface="Arial"/>
              </a:rPr>
              <a:t>Get someone else to read it </a:t>
            </a:r>
          </a:p>
          <a:p>
            <a:r>
              <a:rPr lang="en-GB" dirty="0">
                <a:latin typeface="Arial"/>
                <a:cs typeface="Arial"/>
              </a:rPr>
              <a:t>Would adding another opinion strengthen your argument?</a:t>
            </a:r>
          </a:p>
          <a:p>
            <a:r>
              <a:rPr lang="en-GB" dirty="0">
                <a:latin typeface="Arial"/>
                <a:cs typeface="Arial"/>
              </a:rPr>
              <a:t>Have you paraphrased properly</a:t>
            </a:r>
          </a:p>
          <a:p>
            <a:r>
              <a:rPr lang="en-GB" dirty="0">
                <a:latin typeface="Arial"/>
                <a:cs typeface="Arial"/>
              </a:rPr>
              <a:t>Have you acknowledged ALL sources of information?</a:t>
            </a:r>
          </a:p>
          <a:p>
            <a:endParaRPr lang="en-GB" dirty="0"/>
          </a:p>
        </p:txBody>
      </p:sp>
    </p:spTree>
    <p:extLst>
      <p:ext uri="{BB962C8B-B14F-4D97-AF65-F5344CB8AC3E}">
        <p14:creationId xmlns:p14="http://schemas.microsoft.com/office/powerpoint/2010/main" val="2865411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1FE68-6612-43BA-BF17-F730284A846A}"/>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When to cite an author/source</a:t>
            </a:r>
          </a:p>
        </p:txBody>
      </p:sp>
      <p:sp>
        <p:nvSpPr>
          <p:cNvPr id="3" name="Content Placeholder 2">
            <a:extLst>
              <a:ext uri="{FF2B5EF4-FFF2-40B4-BE49-F238E27FC236}">
                <a16:creationId xmlns:a16="http://schemas.microsoft.com/office/drawing/2014/main" id="{6BD0CA8C-0AF6-45B2-8DB2-8E593E193BE2}"/>
              </a:ext>
            </a:extLst>
          </p:cNvPr>
          <p:cNvSpPr>
            <a:spLocks noGrp="1"/>
          </p:cNvSpPr>
          <p:nvPr>
            <p:ph idx="1"/>
          </p:nvPr>
        </p:nvSpPr>
        <p:spPr/>
        <p:txBody>
          <a:bodyPr vert="horz" lIns="91440" tIns="45720" rIns="91440" bIns="45720" rtlCol="0" anchor="t">
            <a:normAutofit/>
          </a:bodyPr>
          <a:lstStyle/>
          <a:p>
            <a:r>
              <a:rPr lang="en-GB" dirty="0">
                <a:latin typeface="Arial"/>
                <a:cs typeface="Arial"/>
              </a:rPr>
              <a:t>Direct quotes</a:t>
            </a:r>
          </a:p>
          <a:p>
            <a:r>
              <a:rPr lang="en-GB" dirty="0">
                <a:latin typeface="Arial"/>
                <a:cs typeface="Arial"/>
              </a:rPr>
              <a:t>Slight change of words</a:t>
            </a:r>
          </a:p>
          <a:p>
            <a:r>
              <a:rPr lang="en-GB" dirty="0">
                <a:latin typeface="Arial"/>
                <a:cs typeface="Arial"/>
              </a:rPr>
              <a:t>Paraphrased text/paragraphs</a:t>
            </a:r>
          </a:p>
          <a:p>
            <a:r>
              <a:rPr lang="en-GB" dirty="0">
                <a:latin typeface="Arial"/>
                <a:cs typeface="Arial"/>
              </a:rPr>
              <a:t>Mainly your own thoughts but contains a reference to another author/source</a:t>
            </a:r>
          </a:p>
          <a:p>
            <a:r>
              <a:rPr lang="en-GB" dirty="0">
                <a:latin typeface="Arial"/>
                <a:cs typeface="Arial"/>
              </a:rPr>
              <a:t>You mention an author/source by name</a:t>
            </a:r>
          </a:p>
        </p:txBody>
      </p:sp>
    </p:spTree>
    <p:extLst>
      <p:ext uri="{BB962C8B-B14F-4D97-AF65-F5344CB8AC3E}">
        <p14:creationId xmlns:p14="http://schemas.microsoft.com/office/powerpoint/2010/main" val="21064108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3540E-BE81-4A61-8DC0-E64AFCB92B79}"/>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Harvard Guidance Documents</a:t>
            </a:r>
          </a:p>
        </p:txBody>
      </p:sp>
      <p:sp>
        <p:nvSpPr>
          <p:cNvPr id="3" name="Content Placeholder 2">
            <a:extLst>
              <a:ext uri="{FF2B5EF4-FFF2-40B4-BE49-F238E27FC236}">
                <a16:creationId xmlns:a16="http://schemas.microsoft.com/office/drawing/2014/main" id="{6E6DA849-18CB-476E-BC8D-205F32DC4034}"/>
              </a:ext>
            </a:extLst>
          </p:cNvPr>
          <p:cNvSpPr>
            <a:spLocks noGrp="1"/>
          </p:cNvSpPr>
          <p:nvPr>
            <p:ph idx="1"/>
          </p:nvPr>
        </p:nvSpPr>
        <p:spPr/>
        <p:txBody>
          <a:bodyPr vert="horz" lIns="91440" tIns="45720" rIns="91440" bIns="45720" rtlCol="0" anchor="t">
            <a:normAutofit/>
          </a:bodyPr>
          <a:lstStyle/>
          <a:p>
            <a:r>
              <a:rPr lang="en-GB" dirty="0">
                <a:latin typeface="Arial"/>
                <a:cs typeface="Arial"/>
              </a:rPr>
              <a:t>The Harvard Referencing system used for your course is available through the UWTSD library and is on your course Moodle.</a:t>
            </a:r>
          </a:p>
          <a:p>
            <a:endParaRPr lang="en-GB" dirty="0">
              <a:latin typeface="Arial"/>
              <a:ea typeface="+mn-lt"/>
              <a:cs typeface="Arial"/>
            </a:endParaRPr>
          </a:p>
          <a:p>
            <a:pPr marL="0" indent="0">
              <a:buNone/>
            </a:pPr>
            <a:endParaRPr lang="en-GB" sz="2000" dirty="0">
              <a:latin typeface="Arial"/>
              <a:ea typeface="+mn-lt"/>
              <a:cs typeface="Arial"/>
            </a:endParaRPr>
          </a:p>
        </p:txBody>
      </p:sp>
      <p:pic>
        <p:nvPicPr>
          <p:cNvPr id="4" name="Picture 3" descr="Referencing | Australian National ...">
            <a:extLst>
              <a:ext uri="{FF2B5EF4-FFF2-40B4-BE49-F238E27FC236}">
                <a16:creationId xmlns:a16="http://schemas.microsoft.com/office/drawing/2014/main" id="{29384F01-3331-3000-25BC-0E23B7E48EB3}"/>
              </a:ext>
            </a:extLst>
          </p:cNvPr>
          <p:cNvPicPr>
            <a:picLocks noChangeAspect="1"/>
          </p:cNvPicPr>
          <p:nvPr/>
        </p:nvPicPr>
        <p:blipFill>
          <a:blip r:embed="rId2"/>
          <a:stretch>
            <a:fillRect/>
          </a:stretch>
        </p:blipFill>
        <p:spPr>
          <a:xfrm>
            <a:off x="5871525" y="2723669"/>
            <a:ext cx="4980825" cy="2790289"/>
          </a:xfrm>
          <a:prstGeom prst="rect">
            <a:avLst/>
          </a:prstGeom>
        </p:spPr>
      </p:pic>
    </p:spTree>
    <p:extLst>
      <p:ext uri="{BB962C8B-B14F-4D97-AF65-F5344CB8AC3E}">
        <p14:creationId xmlns:p14="http://schemas.microsoft.com/office/powerpoint/2010/main" val="13488043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67226-BFD8-4960-B8E4-F9E3CC4DB464}"/>
              </a:ext>
            </a:extLst>
          </p:cNvPr>
          <p:cNvSpPr>
            <a:spLocks noGrp="1"/>
          </p:cNvSpPr>
          <p:nvPr>
            <p:ph type="title"/>
          </p:nvPr>
        </p:nvSpPr>
        <p:spPr>
          <a:solidFill>
            <a:srgbClr val="002060"/>
          </a:solidFill>
        </p:spPr>
        <p:txBody>
          <a:bodyPr/>
          <a:lstStyle/>
          <a:p>
            <a:r>
              <a:rPr lang="en-GB" dirty="0">
                <a:solidFill>
                  <a:srgbClr val="FFFFFF"/>
                </a:solidFill>
                <a:latin typeface="Arial"/>
                <a:cs typeface="Arial"/>
              </a:rPr>
              <a:t>Sources</a:t>
            </a:r>
          </a:p>
        </p:txBody>
      </p:sp>
      <p:sp>
        <p:nvSpPr>
          <p:cNvPr id="3" name="Content Placeholder 2">
            <a:extLst>
              <a:ext uri="{FF2B5EF4-FFF2-40B4-BE49-F238E27FC236}">
                <a16:creationId xmlns:a16="http://schemas.microsoft.com/office/drawing/2014/main" id="{5DAAA317-3E4F-49D2-8759-F5F941A54480}"/>
              </a:ext>
            </a:extLst>
          </p:cNvPr>
          <p:cNvSpPr>
            <a:spLocks noGrp="1"/>
          </p:cNvSpPr>
          <p:nvPr>
            <p:ph idx="1"/>
          </p:nvPr>
        </p:nvSpPr>
        <p:spPr/>
        <p:txBody>
          <a:bodyPr vert="horz" lIns="91440" tIns="45720" rIns="91440" bIns="45720" rtlCol="0" anchor="t">
            <a:normAutofit/>
          </a:bodyPr>
          <a:lstStyle/>
          <a:p>
            <a:pPr marL="0" indent="0">
              <a:buNone/>
            </a:pPr>
            <a:r>
              <a:rPr lang="en-GB" sz="2400" dirty="0">
                <a:latin typeface="Arial"/>
                <a:cs typeface="Arial"/>
              </a:rPr>
              <a:t>Some of the information used within these slides have been taken from the following University study skills lessons:</a:t>
            </a:r>
          </a:p>
          <a:p>
            <a:pPr marL="0" indent="0">
              <a:buNone/>
            </a:pPr>
            <a:r>
              <a:rPr lang="en-GB" sz="2400" dirty="0">
                <a:latin typeface="Arial"/>
                <a:cs typeface="Arial"/>
              </a:rPr>
              <a:t>UWTSD</a:t>
            </a:r>
          </a:p>
          <a:p>
            <a:pPr marL="0" indent="0">
              <a:buNone/>
            </a:pPr>
            <a:r>
              <a:rPr lang="en-GB" sz="2400" dirty="0">
                <a:latin typeface="Arial"/>
                <a:cs typeface="Arial"/>
              </a:rPr>
              <a:t>Bangor University</a:t>
            </a:r>
          </a:p>
          <a:p>
            <a:pPr marL="0" indent="0">
              <a:buNone/>
            </a:pPr>
            <a:r>
              <a:rPr lang="en-GB" sz="2400" dirty="0">
                <a:latin typeface="Arial"/>
                <a:cs typeface="Arial"/>
              </a:rPr>
              <a:t>University of Central Lancashire</a:t>
            </a:r>
          </a:p>
          <a:p>
            <a:pPr marL="0" indent="0">
              <a:buNone/>
            </a:pPr>
            <a:r>
              <a:rPr lang="en-GB" sz="2400" dirty="0">
                <a:latin typeface="Arial"/>
                <a:cs typeface="Arial"/>
              </a:rPr>
              <a:t>University of Newcastle</a:t>
            </a:r>
          </a:p>
        </p:txBody>
      </p:sp>
      <p:pic>
        <p:nvPicPr>
          <p:cNvPr id="4" name="Picture 3" descr="Sources of information - Vrindawan ...">
            <a:extLst>
              <a:ext uri="{FF2B5EF4-FFF2-40B4-BE49-F238E27FC236}">
                <a16:creationId xmlns:a16="http://schemas.microsoft.com/office/drawing/2014/main" id="{71D65B62-48F4-19FF-FBFF-83BBCF38B236}"/>
              </a:ext>
            </a:extLst>
          </p:cNvPr>
          <p:cNvPicPr>
            <a:picLocks noChangeAspect="1"/>
          </p:cNvPicPr>
          <p:nvPr/>
        </p:nvPicPr>
        <p:blipFill>
          <a:blip r:embed="rId2"/>
          <a:stretch>
            <a:fillRect/>
          </a:stretch>
        </p:blipFill>
        <p:spPr>
          <a:xfrm>
            <a:off x="6558522" y="2873469"/>
            <a:ext cx="5021542" cy="2515533"/>
          </a:xfrm>
          <a:prstGeom prst="rect">
            <a:avLst/>
          </a:prstGeom>
        </p:spPr>
      </p:pic>
    </p:spTree>
    <p:extLst>
      <p:ext uri="{BB962C8B-B14F-4D97-AF65-F5344CB8AC3E}">
        <p14:creationId xmlns:p14="http://schemas.microsoft.com/office/powerpoint/2010/main" val="40554542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p:txBody>
          <a:bodyPr/>
          <a:lstStyle/>
          <a:p>
            <a:r>
              <a:rPr lang="en-GB" dirty="0"/>
              <a:t>Questions/concerns?</a:t>
            </a:r>
          </a:p>
        </p:txBody>
      </p:sp>
      <p:pic>
        <p:nvPicPr>
          <p:cNvPr id="4" name="Content Placeholder 3">
            <a:extLst>
              <a:ext uri="{FF2B5EF4-FFF2-40B4-BE49-F238E27FC236}">
                <a16:creationId xmlns:a16="http://schemas.microsoft.com/office/drawing/2014/main" id="{A5F4C11E-FFFB-4BEA-89BE-4FA20D4DAFF6}"/>
              </a:ext>
            </a:extLst>
          </p:cNvPr>
          <p:cNvPicPr>
            <a:picLocks noGrp="1" noChangeAspect="1"/>
          </p:cNvPicPr>
          <p:nvPr>
            <p:ph idx="1"/>
          </p:nvPr>
        </p:nvPicPr>
        <p:blipFill>
          <a:blip r:embed="rId2"/>
          <a:stretch>
            <a:fillRect/>
          </a:stretch>
        </p:blipFill>
        <p:spPr>
          <a:xfrm>
            <a:off x="3651077" y="1733308"/>
            <a:ext cx="4889846" cy="3114884"/>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2282</Words>
  <Application>Microsoft Office PowerPoint</Application>
  <PresentationFormat>Widescreen</PresentationFormat>
  <Paragraphs>219</Paragraphs>
  <Slides>36</Slides>
  <Notes>2</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Theme1.thmx first page pp</vt:lpstr>
      <vt:lpstr> MSc Policing (O&amp;SL)  10 .06. 25 Referencing &amp; Plagiarism</vt:lpstr>
      <vt:lpstr>Learning outcomes </vt:lpstr>
      <vt:lpstr>What is ‘Referencing’?</vt:lpstr>
      <vt:lpstr>Why do we reference?</vt:lpstr>
      <vt:lpstr>Why reference?</vt:lpstr>
      <vt:lpstr>Component parts of a reference</vt:lpstr>
      <vt:lpstr>Referencing example in a text</vt:lpstr>
      <vt:lpstr>Types of Referencing Styles</vt:lpstr>
      <vt:lpstr>In-text Citation</vt:lpstr>
      <vt:lpstr>In-text Citation</vt:lpstr>
      <vt:lpstr>The ‘What if’s...’ of Referencing</vt:lpstr>
      <vt:lpstr>1,2,3, or …….</vt:lpstr>
      <vt:lpstr>…..more authors……</vt:lpstr>
      <vt:lpstr>Authors who reference authors…</vt:lpstr>
      <vt:lpstr>When to use?</vt:lpstr>
      <vt:lpstr>How to reference……. Legislation</vt:lpstr>
      <vt:lpstr>How to reference….Websites</vt:lpstr>
      <vt:lpstr>Reference lists/Bibliography</vt:lpstr>
      <vt:lpstr>Reference list/Bibliography</vt:lpstr>
      <vt:lpstr>Example</vt:lpstr>
      <vt:lpstr>Compiling your Reference List/Bibliography – collecting the right information</vt:lpstr>
      <vt:lpstr>Books</vt:lpstr>
      <vt:lpstr>Books</vt:lpstr>
      <vt:lpstr>Journal Articles</vt:lpstr>
      <vt:lpstr>Websites</vt:lpstr>
      <vt:lpstr>Cite them Right</vt:lpstr>
      <vt:lpstr>Plagiarism</vt:lpstr>
      <vt:lpstr>What is ‘Plagiarism’?</vt:lpstr>
      <vt:lpstr>How to avoid plagiarism</vt:lpstr>
      <vt:lpstr>PowerPoint Presentation</vt:lpstr>
      <vt:lpstr>How to paraphrase</vt:lpstr>
      <vt:lpstr>Too many v Too few</vt:lpstr>
      <vt:lpstr>When to cite an author/source</vt:lpstr>
      <vt:lpstr>Harvard Guidance Documents</vt:lpstr>
      <vt:lpstr>Sources</vt:lpstr>
      <vt:lpstr>Questions/concerns?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Alison</cp:lastModifiedBy>
  <cp:revision>109</cp:revision>
  <dcterms:created xsi:type="dcterms:W3CDTF">2021-10-13T07:56:41Z</dcterms:created>
  <dcterms:modified xsi:type="dcterms:W3CDTF">2025-06-10T13:05:42Z</dcterms:modified>
</cp:coreProperties>
</file>