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8288000" cy="10287000"/>
  <p:notesSz cx="6858000" cy="9144000"/>
  <p:embeddedFontLst>
    <p:embeddedFont>
      <p:font typeface="思源黑体 Bold Italics" panose="020B0800000000000000" pitchFamily="34" charset="-128"/>
      <p:regular r:id="rId17"/>
      <p:bold r:id="rId18"/>
    </p:embeddedFont>
    <p:embeddedFont>
      <p:font typeface="思源黑体 Italics" panose="020B0500000000000000" pitchFamily="34" charset="-128"/>
      <p:regular r:id="rId19"/>
    </p:embeddedFont>
    <p:embeddedFont>
      <p:font typeface="Cormorant Garamond Bold" pitchFamily="2" charset="0"/>
      <p:regular r:id="rId20"/>
      <p:bold r:id="rId21"/>
    </p:embeddedFont>
    <p:embeddedFont>
      <p:font typeface="Cormorant Garamond Bold Italics" pitchFamily="2" charset="0"/>
      <p:regular r:id="rId22"/>
      <p:bold r:id="rId23"/>
      <p:italic r:id="rId24"/>
      <p:boldItalic r:id="rId25"/>
    </p:embeddedFont>
    <p:embeddedFont>
      <p:font typeface="Quicksand" pitchFamily="2" charset="0"/>
      <p:regular r:id="rId26"/>
    </p:embeddedFont>
    <p:embeddedFont>
      <p:font typeface="Quicksand Bold" pitchFamily="2" charset="0"/>
      <p:regular r:id="rId27"/>
      <p:bold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autoAdjust="0"/>
    <p:restoredTop sz="94649" autoAdjust="0"/>
  </p:normalViewPr>
  <p:slideViewPr>
    <p:cSldViewPr>
      <p:cViewPr varScale="1">
        <p:scale>
          <a:sx n="68" d="100"/>
          <a:sy n="68" d="100"/>
        </p:scale>
        <p:origin x="1000"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4.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2/28/25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2/28/25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2/28/25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2/28/25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TextBox 2"/>
          <p:cNvSpPr txBox="1"/>
          <p:nvPr/>
        </p:nvSpPr>
        <p:spPr>
          <a:xfrm>
            <a:off x="1043764" y="2725992"/>
            <a:ext cx="16229942" cy="2095500"/>
          </a:xfrm>
          <a:prstGeom prst="rect">
            <a:avLst/>
          </a:prstGeom>
        </p:spPr>
        <p:txBody>
          <a:bodyPr lIns="0" tIns="0" rIns="0" bIns="0" rtlCol="0" anchor="t">
            <a:spAutoFit/>
          </a:bodyPr>
          <a:lstStyle/>
          <a:p>
            <a:pPr marL="0" lvl="0" indent="0" algn="ctr">
              <a:lnSpc>
                <a:spcPts val="8400"/>
              </a:lnSpc>
              <a:spcBef>
                <a:spcPct val="0"/>
              </a:spcBef>
            </a:pPr>
            <a:r>
              <a:rPr lang="en-US" sz="6000" b="1" dirty="0">
                <a:solidFill>
                  <a:srgbClr val="0F4662"/>
                </a:solidFill>
                <a:latin typeface="Cormorant Garamond Bold"/>
                <a:ea typeface="Cormorant Garamond Bold"/>
                <a:cs typeface="Cormorant Garamond Bold"/>
                <a:sym typeface="Cormorant Garamond Bold"/>
              </a:rPr>
              <a:t>A study on the current situation of “Kindergarten-based curriculum” in Guilin Guangxi China</a:t>
            </a:r>
          </a:p>
        </p:txBody>
      </p:sp>
      <p:sp>
        <p:nvSpPr>
          <p:cNvPr id="3" name="AutoShape 3"/>
          <p:cNvSpPr/>
          <p:nvPr/>
        </p:nvSpPr>
        <p:spPr>
          <a:xfrm>
            <a:off x="9158735" y="990600"/>
            <a:ext cx="8114971" cy="0"/>
          </a:xfrm>
          <a:prstGeom prst="line">
            <a:avLst/>
          </a:prstGeom>
          <a:ln w="76200" cap="flat">
            <a:solidFill>
              <a:srgbClr val="0F4662"/>
            </a:solidFill>
            <a:prstDash val="solid"/>
            <a:headEnd type="none" w="sm" len="sm"/>
            <a:tailEnd type="none" w="sm" len="sm"/>
          </a:ln>
        </p:spPr>
        <p:txBody>
          <a:bodyPr/>
          <a:lstStyle/>
          <a:p>
            <a:endParaRPr lang="zh-CN" altLang="en-US"/>
          </a:p>
        </p:txBody>
      </p:sp>
      <p:sp>
        <p:nvSpPr>
          <p:cNvPr id="4" name="AutoShape 4"/>
          <p:cNvSpPr/>
          <p:nvPr/>
        </p:nvSpPr>
        <p:spPr>
          <a:xfrm>
            <a:off x="1043764" y="9296400"/>
            <a:ext cx="8114971" cy="0"/>
          </a:xfrm>
          <a:prstGeom prst="line">
            <a:avLst/>
          </a:prstGeom>
          <a:ln w="76200" cap="flat">
            <a:solidFill>
              <a:srgbClr val="0F4662"/>
            </a:solidFill>
            <a:prstDash val="solid"/>
            <a:headEnd type="none" w="sm" len="sm"/>
            <a:tailEnd type="none" w="sm" len="sm"/>
          </a:ln>
        </p:spPr>
        <p:txBody>
          <a:bodyPr/>
          <a:lstStyle/>
          <a:p>
            <a:endParaRPr lang="zh-CN" altLang="en-US"/>
          </a:p>
        </p:txBody>
      </p:sp>
      <p:sp>
        <p:nvSpPr>
          <p:cNvPr id="5" name="Freeform 5"/>
          <p:cNvSpPr/>
          <p:nvPr/>
        </p:nvSpPr>
        <p:spPr>
          <a:xfrm>
            <a:off x="9618706" y="9037492"/>
            <a:ext cx="2968854" cy="441617"/>
          </a:xfrm>
          <a:custGeom>
            <a:avLst/>
            <a:gdLst/>
            <a:ahLst/>
            <a:cxnLst/>
            <a:rect l="l" t="t" r="r" b="b"/>
            <a:pathLst>
              <a:path w="2968854" h="441617">
                <a:moveTo>
                  <a:pt x="0" y="0"/>
                </a:moveTo>
                <a:lnTo>
                  <a:pt x="2968854" y="0"/>
                </a:lnTo>
                <a:lnTo>
                  <a:pt x="2968854" y="441616"/>
                </a:lnTo>
                <a:lnTo>
                  <a:pt x="0" y="44161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sp>
        <p:nvSpPr>
          <p:cNvPr id="6" name="TextBox 6"/>
          <p:cNvSpPr txBox="1"/>
          <p:nvPr/>
        </p:nvSpPr>
        <p:spPr>
          <a:xfrm>
            <a:off x="2737539" y="5908475"/>
            <a:ext cx="12812922" cy="837844"/>
          </a:xfrm>
          <a:prstGeom prst="rect">
            <a:avLst/>
          </a:prstGeom>
        </p:spPr>
        <p:txBody>
          <a:bodyPr lIns="0" tIns="0" rIns="0" bIns="0" rtlCol="0" anchor="t">
            <a:spAutoFit/>
          </a:bodyPr>
          <a:lstStyle/>
          <a:p>
            <a:pPr marL="0" lvl="0" indent="0" algn="ctr">
              <a:lnSpc>
                <a:spcPts val="6844"/>
              </a:lnSpc>
              <a:spcBef>
                <a:spcPct val="0"/>
              </a:spcBef>
            </a:pPr>
            <a:r>
              <a:rPr lang="en-US" sz="4889">
                <a:solidFill>
                  <a:srgbClr val="0F4662"/>
                </a:solidFill>
                <a:latin typeface="Quicksand"/>
                <a:ea typeface="Quicksand"/>
                <a:cs typeface="Quicksand"/>
                <a:sym typeface="Quicksand"/>
              </a:rPr>
              <a:t>ECDE7019</a:t>
            </a:r>
          </a:p>
        </p:txBody>
      </p:sp>
      <p:sp>
        <p:nvSpPr>
          <p:cNvPr id="7" name="TextBox 7"/>
          <p:cNvSpPr txBox="1"/>
          <p:nvPr/>
        </p:nvSpPr>
        <p:spPr>
          <a:xfrm>
            <a:off x="5649752" y="7032069"/>
            <a:ext cx="6988496" cy="1623013"/>
          </a:xfrm>
          <a:prstGeom prst="rect">
            <a:avLst/>
          </a:prstGeom>
        </p:spPr>
        <p:txBody>
          <a:bodyPr lIns="0" tIns="0" rIns="0" bIns="0" rtlCol="0" anchor="t">
            <a:spAutoFit/>
          </a:bodyPr>
          <a:lstStyle/>
          <a:p>
            <a:pPr algn="ctr">
              <a:lnSpc>
                <a:spcPts val="4397"/>
              </a:lnSpc>
            </a:pPr>
            <a:r>
              <a:rPr lang="en-US" sz="3141">
                <a:solidFill>
                  <a:srgbClr val="0F4662"/>
                </a:solidFill>
                <a:latin typeface="Quicksand"/>
                <a:ea typeface="Quicksand"/>
                <a:cs typeface="Quicksand"/>
                <a:sym typeface="Quicksand"/>
              </a:rPr>
              <a:t>Linghua Zeng </a:t>
            </a:r>
          </a:p>
          <a:p>
            <a:pPr algn="ctr">
              <a:lnSpc>
                <a:spcPts val="4397"/>
              </a:lnSpc>
            </a:pPr>
            <a:r>
              <a:rPr lang="en-US" sz="3141">
                <a:solidFill>
                  <a:srgbClr val="0F4662"/>
                </a:solidFill>
                <a:latin typeface="Quicksand"/>
                <a:ea typeface="Quicksand"/>
                <a:cs typeface="Quicksand"/>
                <a:sym typeface="Quicksand"/>
              </a:rPr>
              <a:t>2308290</a:t>
            </a:r>
          </a:p>
          <a:p>
            <a:pPr marL="0" lvl="0" indent="0" algn="ctr">
              <a:lnSpc>
                <a:spcPts val="4397"/>
              </a:lnSpc>
              <a:spcBef>
                <a:spcPct val="0"/>
              </a:spcBef>
            </a:pPr>
            <a:r>
              <a:rPr lang="en-US" sz="3141">
                <a:solidFill>
                  <a:srgbClr val="0F4662"/>
                </a:solidFill>
                <a:latin typeface="Quicksand"/>
                <a:ea typeface="Quicksand"/>
                <a:cs typeface="Quicksand"/>
                <a:sym typeface="Quicksand"/>
              </a:rPr>
              <a:t>2025.2.28</a:t>
            </a:r>
          </a:p>
        </p:txBody>
      </p:sp>
      <p:sp>
        <p:nvSpPr>
          <p:cNvPr id="8" name="Freeform 8"/>
          <p:cNvSpPr/>
          <p:nvPr/>
        </p:nvSpPr>
        <p:spPr>
          <a:xfrm>
            <a:off x="5646742" y="807892"/>
            <a:ext cx="2968854" cy="441617"/>
          </a:xfrm>
          <a:custGeom>
            <a:avLst/>
            <a:gdLst/>
            <a:ahLst/>
            <a:cxnLst/>
            <a:rect l="l" t="t" r="r" b="b"/>
            <a:pathLst>
              <a:path w="2968854" h="441617">
                <a:moveTo>
                  <a:pt x="0" y="0"/>
                </a:moveTo>
                <a:lnTo>
                  <a:pt x="2968854" y="0"/>
                </a:lnTo>
                <a:lnTo>
                  <a:pt x="2968854" y="441616"/>
                </a:lnTo>
                <a:lnTo>
                  <a:pt x="0" y="44161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4099486"/>
            <a:chOff x="0" y="0"/>
            <a:chExt cx="4816593" cy="1079700"/>
          </a:xfrm>
        </p:grpSpPr>
        <p:sp>
          <p:nvSpPr>
            <p:cNvPr id="3" name="Freeform 3"/>
            <p:cNvSpPr/>
            <p:nvPr/>
          </p:nvSpPr>
          <p:spPr>
            <a:xfrm>
              <a:off x="0" y="0"/>
              <a:ext cx="4816592" cy="1079700"/>
            </a:xfrm>
            <a:custGeom>
              <a:avLst/>
              <a:gdLst/>
              <a:ahLst/>
              <a:cxnLst/>
              <a:rect l="l" t="t" r="r" b="b"/>
              <a:pathLst>
                <a:path w="4816592" h="1079700">
                  <a:moveTo>
                    <a:pt x="0" y="0"/>
                  </a:moveTo>
                  <a:lnTo>
                    <a:pt x="4816592" y="0"/>
                  </a:lnTo>
                  <a:lnTo>
                    <a:pt x="4816592" y="1079700"/>
                  </a:lnTo>
                  <a:lnTo>
                    <a:pt x="0" y="1079700"/>
                  </a:lnTo>
                  <a:close/>
                </a:path>
              </a:pathLst>
            </a:custGeom>
            <a:solidFill>
              <a:srgbClr val="DBE5EA"/>
            </a:solidFill>
          </p:spPr>
          <p:txBody>
            <a:bodyPr/>
            <a:lstStyle/>
            <a:p>
              <a:endParaRPr lang="zh-CN" altLang="en-US"/>
            </a:p>
          </p:txBody>
        </p:sp>
        <p:sp>
          <p:nvSpPr>
            <p:cNvPr id="4" name="TextBox 4"/>
            <p:cNvSpPr txBox="1"/>
            <p:nvPr/>
          </p:nvSpPr>
          <p:spPr>
            <a:xfrm>
              <a:off x="0" y="-47625"/>
              <a:ext cx="4816593" cy="1127325"/>
            </a:xfrm>
            <a:prstGeom prst="rect">
              <a:avLst/>
            </a:prstGeom>
          </p:spPr>
          <p:txBody>
            <a:bodyPr lIns="50800" tIns="50800" rIns="50800" bIns="50800" rtlCol="0" anchor="ctr"/>
            <a:lstStyle/>
            <a:p>
              <a:pPr algn="ctr">
                <a:lnSpc>
                  <a:spcPts val="3693"/>
                </a:lnSpc>
              </a:pPr>
              <a:endParaRPr/>
            </a:p>
          </p:txBody>
        </p:sp>
      </p:grpSp>
      <p:sp>
        <p:nvSpPr>
          <p:cNvPr id="5" name="TextBox 5"/>
          <p:cNvSpPr txBox="1"/>
          <p:nvPr/>
        </p:nvSpPr>
        <p:spPr>
          <a:xfrm>
            <a:off x="1028700" y="599709"/>
            <a:ext cx="9914964" cy="1099019"/>
          </a:xfrm>
          <a:prstGeom prst="rect">
            <a:avLst/>
          </a:prstGeom>
        </p:spPr>
        <p:txBody>
          <a:bodyPr lIns="0" tIns="0" rIns="0" bIns="0" rtlCol="0" anchor="t">
            <a:spAutoFit/>
          </a:bodyPr>
          <a:lstStyle/>
          <a:p>
            <a:pPr marL="0" lvl="0" indent="0" algn="l">
              <a:lnSpc>
                <a:spcPts val="8959"/>
              </a:lnSpc>
              <a:spcBef>
                <a:spcPct val="0"/>
              </a:spcBef>
            </a:pPr>
            <a:r>
              <a:rPr lang="en-US" sz="6399" b="1" i="1" dirty="0">
                <a:solidFill>
                  <a:srgbClr val="0F4662"/>
                </a:solidFill>
                <a:latin typeface="Cormorant Garamond Bold Italics"/>
                <a:ea typeface="Cormorant Garamond Bold Italics"/>
                <a:cs typeface="Cormorant Garamond Bold Italics"/>
                <a:sym typeface="Cormorant Garamond Bold Italics"/>
              </a:rPr>
              <a:t>Contents</a:t>
            </a:r>
          </a:p>
        </p:txBody>
      </p:sp>
      <p:sp>
        <p:nvSpPr>
          <p:cNvPr id="6" name="TextBox 6"/>
          <p:cNvSpPr txBox="1"/>
          <p:nvPr/>
        </p:nvSpPr>
        <p:spPr>
          <a:xfrm>
            <a:off x="6635340" y="6132682"/>
            <a:ext cx="5017320" cy="468013"/>
          </a:xfrm>
          <a:prstGeom prst="rect">
            <a:avLst/>
          </a:prstGeom>
        </p:spPr>
        <p:txBody>
          <a:bodyPr lIns="0" tIns="0" rIns="0" bIns="0" rtlCol="0" anchor="t">
            <a:spAutoFit/>
          </a:bodyPr>
          <a:lstStyle/>
          <a:p>
            <a:pPr marL="0" lvl="0" indent="0" algn="ctr">
              <a:lnSpc>
                <a:spcPts val="3919"/>
              </a:lnSpc>
              <a:spcBef>
                <a:spcPct val="0"/>
              </a:spcBef>
            </a:pPr>
            <a:r>
              <a:rPr lang="en-US" altLang="zh-CN" sz="2800" b="1" i="0" dirty="0">
                <a:solidFill>
                  <a:srgbClr val="0F4662"/>
                </a:solidFill>
                <a:effectLst/>
              </a:rPr>
              <a:t>2.Literature review</a:t>
            </a:r>
            <a:endParaRPr lang="en-US" sz="2799" b="1" dirty="0">
              <a:solidFill>
                <a:srgbClr val="0F4662"/>
              </a:solidFill>
              <a:latin typeface="Quicksand Bold"/>
              <a:ea typeface="Quicksand Bold"/>
              <a:cs typeface="Quicksand Bold"/>
              <a:sym typeface="Quicksand Bold"/>
            </a:endParaRPr>
          </a:p>
        </p:txBody>
      </p:sp>
      <p:sp>
        <p:nvSpPr>
          <p:cNvPr id="8" name="TextBox 8"/>
          <p:cNvSpPr txBox="1"/>
          <p:nvPr/>
        </p:nvSpPr>
        <p:spPr>
          <a:xfrm>
            <a:off x="12241980" y="5760815"/>
            <a:ext cx="5017320" cy="1470146"/>
          </a:xfrm>
          <a:prstGeom prst="rect">
            <a:avLst/>
          </a:prstGeom>
        </p:spPr>
        <p:txBody>
          <a:bodyPr lIns="0" tIns="0" rIns="0" bIns="0" rtlCol="0" anchor="t">
            <a:spAutoFit/>
          </a:bodyPr>
          <a:lstStyle/>
          <a:p>
            <a:pPr algn="ctr">
              <a:lnSpc>
                <a:spcPts val="3900"/>
              </a:lnSpc>
            </a:pPr>
            <a:r>
              <a:rPr lang="en-US" altLang="zh-CN" sz="2800" b="1" i="0" dirty="0">
                <a:solidFill>
                  <a:srgbClr val="0F4662"/>
                </a:solidFill>
                <a:effectLst/>
                <a:latin typeface="YAFdJpYtCxE 1"/>
              </a:rPr>
              <a:t>3.Refined research question</a:t>
            </a:r>
            <a:endParaRPr lang="en-US" altLang="zh-CN" sz="2800" dirty="0">
              <a:solidFill>
                <a:srgbClr val="0F4662"/>
              </a:solidFill>
              <a:effectLst/>
              <a:latin typeface="YAFdJpYtCxE 1"/>
            </a:endParaRPr>
          </a:p>
          <a:p>
            <a:pPr algn="ctr">
              <a:lnSpc>
                <a:spcPts val="3900"/>
              </a:lnSpc>
            </a:pPr>
            <a:r>
              <a:rPr lang="en-US" altLang="zh-CN" sz="2800" b="1" i="0" dirty="0">
                <a:solidFill>
                  <a:srgbClr val="0F4662"/>
                </a:solidFill>
                <a:effectLst/>
                <a:latin typeface="YAFdJpYtCxE 1"/>
              </a:rPr>
              <a:t>and</a:t>
            </a:r>
            <a:endParaRPr lang="en-US" altLang="zh-CN" sz="2800" dirty="0">
              <a:solidFill>
                <a:srgbClr val="0F4662"/>
              </a:solidFill>
              <a:effectLst/>
              <a:latin typeface="YAFdJpYtCxE 1"/>
            </a:endParaRPr>
          </a:p>
          <a:p>
            <a:pPr algn="ctr">
              <a:lnSpc>
                <a:spcPts val="3900"/>
              </a:lnSpc>
            </a:pPr>
            <a:r>
              <a:rPr lang="en-US" altLang="zh-CN" sz="2800" b="1" i="0" dirty="0">
                <a:solidFill>
                  <a:srgbClr val="0F4662"/>
                </a:solidFill>
                <a:effectLst/>
                <a:latin typeface="YAFdJpYtCxE 1"/>
              </a:rPr>
              <a:t>reference</a:t>
            </a:r>
            <a:endParaRPr lang="en-US" altLang="zh-CN" sz="2800" dirty="0">
              <a:solidFill>
                <a:srgbClr val="0F4662"/>
              </a:solidFill>
              <a:effectLst/>
              <a:latin typeface="YAFdJpYtCxE 1"/>
            </a:endParaRPr>
          </a:p>
        </p:txBody>
      </p:sp>
      <p:sp>
        <p:nvSpPr>
          <p:cNvPr id="10" name="TextBox 10"/>
          <p:cNvSpPr txBox="1"/>
          <p:nvPr/>
        </p:nvSpPr>
        <p:spPr>
          <a:xfrm>
            <a:off x="1028700" y="5676872"/>
            <a:ext cx="5017320" cy="1470146"/>
          </a:xfrm>
          <a:prstGeom prst="rect">
            <a:avLst/>
          </a:prstGeom>
        </p:spPr>
        <p:txBody>
          <a:bodyPr lIns="0" tIns="0" rIns="0" bIns="0" rtlCol="0" anchor="t">
            <a:spAutoFit/>
          </a:bodyPr>
          <a:lstStyle/>
          <a:p>
            <a:pPr algn="ctr">
              <a:lnSpc>
                <a:spcPts val="3900"/>
              </a:lnSpc>
            </a:pPr>
            <a:r>
              <a:rPr lang="en-US" altLang="zh-CN" sz="2800" b="1" i="0" dirty="0">
                <a:solidFill>
                  <a:srgbClr val="0F4662"/>
                </a:solidFill>
                <a:effectLst/>
                <a:latin typeface="YAFdJpYtCxE 1"/>
              </a:rPr>
              <a:t>1.Background </a:t>
            </a:r>
            <a:endParaRPr lang="en-US" altLang="zh-CN" sz="2800" dirty="0">
              <a:solidFill>
                <a:srgbClr val="0F4662"/>
              </a:solidFill>
              <a:effectLst/>
              <a:latin typeface="YAFdJpYtCxE 1"/>
            </a:endParaRPr>
          </a:p>
          <a:p>
            <a:pPr algn="ctr">
              <a:lnSpc>
                <a:spcPts val="3900"/>
              </a:lnSpc>
            </a:pPr>
            <a:r>
              <a:rPr lang="en-US" altLang="zh-CN" sz="2800" b="1" i="0" dirty="0">
                <a:solidFill>
                  <a:srgbClr val="0F4662"/>
                </a:solidFill>
                <a:effectLst/>
                <a:latin typeface="YAFdJpYtCxE 1"/>
              </a:rPr>
              <a:t>and</a:t>
            </a:r>
            <a:endParaRPr lang="en-US" altLang="zh-CN" sz="2800" dirty="0">
              <a:solidFill>
                <a:srgbClr val="0F4662"/>
              </a:solidFill>
              <a:effectLst/>
              <a:latin typeface="YAFdJpYtCxE 1"/>
            </a:endParaRPr>
          </a:p>
          <a:p>
            <a:pPr algn="ctr">
              <a:lnSpc>
                <a:spcPts val="3900"/>
              </a:lnSpc>
            </a:pPr>
            <a:r>
              <a:rPr lang="en-US" altLang="zh-CN" sz="2800" b="1" i="0" dirty="0">
                <a:solidFill>
                  <a:srgbClr val="0F4662"/>
                </a:solidFill>
                <a:effectLst/>
                <a:latin typeface="YAFdJpYtCxE 1"/>
              </a:rPr>
              <a:t>draft research question</a:t>
            </a:r>
            <a:endParaRPr lang="en-US" altLang="zh-CN" sz="2800" dirty="0">
              <a:solidFill>
                <a:srgbClr val="0F4662"/>
              </a:solidFill>
              <a:effectLst/>
              <a:latin typeface="YAFdJpYtCxE 1"/>
            </a:endParaRPr>
          </a:p>
        </p:txBody>
      </p:sp>
      <p:sp>
        <p:nvSpPr>
          <p:cNvPr id="12" name="AutoShape 12"/>
          <p:cNvSpPr/>
          <p:nvPr/>
        </p:nvSpPr>
        <p:spPr>
          <a:xfrm>
            <a:off x="5897880" y="8681205"/>
            <a:ext cx="6492240" cy="0"/>
          </a:xfrm>
          <a:prstGeom prst="line">
            <a:avLst/>
          </a:prstGeom>
          <a:ln w="76200" cap="flat">
            <a:solidFill>
              <a:srgbClr val="0F4662"/>
            </a:solidFill>
            <a:prstDash val="solid"/>
            <a:headEnd type="none" w="sm" len="sm"/>
            <a:tailEnd type="none" w="sm" len="sm"/>
          </a:ln>
        </p:spPr>
        <p:txBody>
          <a:bodyPr/>
          <a:lstStyle/>
          <a:p>
            <a:endParaRPr lang="zh-CN" altLang="en-US"/>
          </a:p>
        </p:txBody>
      </p:sp>
      <p:sp>
        <p:nvSpPr>
          <p:cNvPr id="13" name="Freeform 13"/>
          <p:cNvSpPr/>
          <p:nvPr/>
        </p:nvSpPr>
        <p:spPr>
          <a:xfrm>
            <a:off x="8304001" y="9529723"/>
            <a:ext cx="1679997" cy="249900"/>
          </a:xfrm>
          <a:custGeom>
            <a:avLst/>
            <a:gdLst/>
            <a:ahLst/>
            <a:cxnLst/>
            <a:rect l="l" t="t" r="r" b="b"/>
            <a:pathLst>
              <a:path w="1679997" h="249900">
                <a:moveTo>
                  <a:pt x="0" y="0"/>
                </a:moveTo>
                <a:lnTo>
                  <a:pt x="1679998" y="0"/>
                </a:lnTo>
                <a:lnTo>
                  <a:pt x="1679998" y="249900"/>
                </a:lnTo>
                <a:lnTo>
                  <a:pt x="0" y="2499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AutoShape 2"/>
          <p:cNvSpPr/>
          <p:nvPr/>
        </p:nvSpPr>
        <p:spPr>
          <a:xfrm flipV="1">
            <a:off x="1143000" y="9839325"/>
            <a:ext cx="6345172" cy="28575"/>
          </a:xfrm>
          <a:prstGeom prst="line">
            <a:avLst/>
          </a:prstGeom>
          <a:ln w="57150" cap="flat">
            <a:solidFill>
              <a:srgbClr val="7994A0"/>
            </a:solidFill>
            <a:prstDash val="solid"/>
            <a:headEnd type="none" w="sm" len="sm"/>
            <a:tailEnd type="none" w="sm" len="sm"/>
          </a:ln>
        </p:spPr>
        <p:txBody>
          <a:bodyPr/>
          <a:lstStyle/>
          <a:p>
            <a:endParaRPr lang="zh-CN" altLang="en-US"/>
          </a:p>
        </p:txBody>
      </p:sp>
      <p:sp>
        <p:nvSpPr>
          <p:cNvPr id="3" name="AutoShape 3"/>
          <p:cNvSpPr/>
          <p:nvPr/>
        </p:nvSpPr>
        <p:spPr>
          <a:xfrm>
            <a:off x="914400" y="5295900"/>
            <a:ext cx="6536060" cy="0"/>
          </a:xfrm>
          <a:prstGeom prst="line">
            <a:avLst/>
          </a:prstGeom>
          <a:ln w="57150" cap="flat">
            <a:solidFill>
              <a:srgbClr val="7994A0"/>
            </a:solidFill>
            <a:prstDash val="solid"/>
            <a:headEnd type="none" w="sm" len="sm"/>
            <a:tailEnd type="none" w="sm" len="sm"/>
          </a:ln>
        </p:spPr>
        <p:txBody>
          <a:bodyPr/>
          <a:lstStyle/>
          <a:p>
            <a:endParaRPr lang="zh-CN" altLang="en-US"/>
          </a:p>
        </p:txBody>
      </p:sp>
      <p:sp>
        <p:nvSpPr>
          <p:cNvPr id="4" name="AutoShape 4"/>
          <p:cNvSpPr/>
          <p:nvPr/>
        </p:nvSpPr>
        <p:spPr>
          <a:xfrm>
            <a:off x="3392964" y="4375533"/>
            <a:ext cx="987984" cy="0"/>
          </a:xfrm>
          <a:prstGeom prst="line">
            <a:avLst/>
          </a:prstGeom>
          <a:ln w="38100" cap="flat">
            <a:solidFill>
              <a:srgbClr val="7994A0"/>
            </a:solidFill>
            <a:prstDash val="solid"/>
            <a:headEnd type="none" w="sm" len="sm"/>
            <a:tailEnd type="triangle" w="lg" len="med"/>
          </a:ln>
        </p:spPr>
        <p:txBody>
          <a:bodyPr/>
          <a:lstStyle/>
          <a:p>
            <a:endParaRPr lang="zh-CN" altLang="en-US"/>
          </a:p>
        </p:txBody>
      </p:sp>
      <p:grpSp>
        <p:nvGrpSpPr>
          <p:cNvPr id="5" name="Group 5"/>
          <p:cNvGrpSpPr/>
          <p:nvPr/>
        </p:nvGrpSpPr>
        <p:grpSpPr>
          <a:xfrm>
            <a:off x="13690666" y="490604"/>
            <a:ext cx="3335683" cy="5246370"/>
            <a:chOff x="0" y="0"/>
            <a:chExt cx="516785" cy="812800"/>
          </a:xfrm>
        </p:grpSpPr>
        <p:sp>
          <p:nvSpPr>
            <p:cNvPr id="6" name="Freeform 6"/>
            <p:cNvSpPr/>
            <p:nvPr/>
          </p:nvSpPr>
          <p:spPr>
            <a:xfrm>
              <a:off x="0" y="0"/>
              <a:ext cx="516785" cy="812800"/>
            </a:xfrm>
            <a:custGeom>
              <a:avLst/>
              <a:gdLst/>
              <a:ahLst/>
              <a:cxnLst/>
              <a:rect l="l" t="t" r="r" b="b"/>
              <a:pathLst>
                <a:path w="516785" h="812800">
                  <a:moveTo>
                    <a:pt x="53382" y="0"/>
                  </a:moveTo>
                  <a:lnTo>
                    <a:pt x="463403" y="0"/>
                  </a:lnTo>
                  <a:cubicBezTo>
                    <a:pt x="477561" y="0"/>
                    <a:pt x="491139" y="5624"/>
                    <a:pt x="501150" y="15635"/>
                  </a:cubicBezTo>
                  <a:cubicBezTo>
                    <a:pt x="511161" y="25646"/>
                    <a:pt x="516785" y="39224"/>
                    <a:pt x="516785" y="53382"/>
                  </a:cubicBezTo>
                  <a:lnTo>
                    <a:pt x="516785" y="759418"/>
                  </a:lnTo>
                  <a:cubicBezTo>
                    <a:pt x="516785" y="773576"/>
                    <a:pt x="511161" y="787154"/>
                    <a:pt x="501150" y="797165"/>
                  </a:cubicBezTo>
                  <a:cubicBezTo>
                    <a:pt x="491139" y="807176"/>
                    <a:pt x="477561" y="812800"/>
                    <a:pt x="463403" y="812800"/>
                  </a:cubicBezTo>
                  <a:lnTo>
                    <a:pt x="53382" y="812800"/>
                  </a:lnTo>
                  <a:cubicBezTo>
                    <a:pt x="39224" y="812800"/>
                    <a:pt x="25646" y="807176"/>
                    <a:pt x="15635" y="797165"/>
                  </a:cubicBezTo>
                  <a:cubicBezTo>
                    <a:pt x="5624" y="787154"/>
                    <a:pt x="0" y="773576"/>
                    <a:pt x="0" y="759418"/>
                  </a:cubicBezTo>
                  <a:lnTo>
                    <a:pt x="0" y="53382"/>
                  </a:lnTo>
                  <a:cubicBezTo>
                    <a:pt x="0" y="39224"/>
                    <a:pt x="5624" y="25646"/>
                    <a:pt x="15635" y="15635"/>
                  </a:cubicBezTo>
                  <a:cubicBezTo>
                    <a:pt x="25646" y="5624"/>
                    <a:pt x="39224" y="0"/>
                    <a:pt x="53382" y="0"/>
                  </a:cubicBezTo>
                  <a:close/>
                </a:path>
              </a:pathLst>
            </a:custGeom>
            <a:blipFill>
              <a:blip r:embed="rId2"/>
              <a:stretch>
                <a:fillRect t="-6598" b="-6598"/>
              </a:stretch>
            </a:blipFill>
          </p:spPr>
          <p:txBody>
            <a:bodyPr/>
            <a:lstStyle/>
            <a:p>
              <a:endParaRPr lang="zh-CN" altLang="en-US"/>
            </a:p>
          </p:txBody>
        </p:sp>
      </p:grpSp>
      <p:grpSp>
        <p:nvGrpSpPr>
          <p:cNvPr id="7" name="Group 7"/>
          <p:cNvGrpSpPr/>
          <p:nvPr/>
        </p:nvGrpSpPr>
        <p:grpSpPr>
          <a:xfrm>
            <a:off x="8158546" y="490604"/>
            <a:ext cx="5246370" cy="5246370"/>
            <a:chOff x="0" y="0"/>
            <a:chExt cx="812800" cy="812800"/>
          </a:xfrm>
        </p:grpSpPr>
        <p:sp>
          <p:nvSpPr>
            <p:cNvPr id="8" name="Freeform 8"/>
            <p:cNvSpPr/>
            <p:nvPr/>
          </p:nvSpPr>
          <p:spPr>
            <a:xfrm>
              <a:off x="0" y="0"/>
              <a:ext cx="812800" cy="812800"/>
            </a:xfrm>
            <a:custGeom>
              <a:avLst/>
              <a:gdLst/>
              <a:ahLst/>
              <a:cxnLst/>
              <a:rect l="l" t="t" r="r" b="b"/>
              <a:pathLst>
                <a:path w="812800" h="812800">
                  <a:moveTo>
                    <a:pt x="33940" y="0"/>
                  </a:moveTo>
                  <a:lnTo>
                    <a:pt x="778860" y="0"/>
                  </a:lnTo>
                  <a:cubicBezTo>
                    <a:pt x="797604" y="0"/>
                    <a:pt x="812800" y="15196"/>
                    <a:pt x="812800" y="33940"/>
                  </a:cubicBezTo>
                  <a:lnTo>
                    <a:pt x="812800" y="778860"/>
                  </a:lnTo>
                  <a:cubicBezTo>
                    <a:pt x="812800" y="797604"/>
                    <a:pt x="797604" y="812800"/>
                    <a:pt x="778860" y="812800"/>
                  </a:cubicBezTo>
                  <a:lnTo>
                    <a:pt x="33940" y="812800"/>
                  </a:lnTo>
                  <a:cubicBezTo>
                    <a:pt x="15196" y="812800"/>
                    <a:pt x="0" y="797604"/>
                    <a:pt x="0" y="778860"/>
                  </a:cubicBezTo>
                  <a:lnTo>
                    <a:pt x="0" y="33940"/>
                  </a:lnTo>
                  <a:cubicBezTo>
                    <a:pt x="0" y="15196"/>
                    <a:pt x="15196" y="0"/>
                    <a:pt x="33940" y="0"/>
                  </a:cubicBezTo>
                  <a:close/>
                </a:path>
              </a:pathLst>
            </a:custGeom>
            <a:blipFill>
              <a:blip r:embed="rId3"/>
              <a:stretch>
                <a:fillRect l="-21445" r="-21445"/>
              </a:stretch>
            </a:blipFill>
          </p:spPr>
          <p:txBody>
            <a:bodyPr/>
            <a:lstStyle/>
            <a:p>
              <a:endParaRPr lang="zh-CN" altLang="en-US"/>
            </a:p>
          </p:txBody>
        </p:sp>
      </p:grpSp>
      <p:sp>
        <p:nvSpPr>
          <p:cNvPr id="9" name="TextBox 9"/>
          <p:cNvSpPr txBox="1"/>
          <p:nvPr/>
        </p:nvSpPr>
        <p:spPr>
          <a:xfrm>
            <a:off x="1028700" y="599709"/>
            <a:ext cx="8048163" cy="1085215"/>
          </a:xfrm>
          <a:prstGeom prst="rect">
            <a:avLst/>
          </a:prstGeom>
        </p:spPr>
        <p:txBody>
          <a:bodyPr lIns="0" tIns="0" rIns="0" bIns="0" rtlCol="0" anchor="t">
            <a:spAutoFit/>
          </a:bodyPr>
          <a:lstStyle/>
          <a:p>
            <a:pPr marL="0" lvl="0" indent="0" algn="l">
              <a:lnSpc>
                <a:spcPts val="8959"/>
              </a:lnSpc>
              <a:spcBef>
                <a:spcPct val="0"/>
              </a:spcBef>
            </a:pPr>
            <a:r>
              <a:rPr lang="en-US" sz="6399" b="1" i="1">
                <a:solidFill>
                  <a:srgbClr val="0F4662"/>
                </a:solidFill>
                <a:latin typeface="Cormorant Garamond Bold Italics"/>
                <a:ea typeface="Cormorant Garamond Bold Italics"/>
                <a:cs typeface="Cormorant Garamond Bold Italics"/>
                <a:sym typeface="Cormorant Garamond Bold Italics"/>
              </a:rPr>
              <a:t>Background </a:t>
            </a:r>
          </a:p>
        </p:txBody>
      </p:sp>
      <p:sp>
        <p:nvSpPr>
          <p:cNvPr id="10" name="TextBox 10"/>
          <p:cNvSpPr txBox="1"/>
          <p:nvPr/>
        </p:nvSpPr>
        <p:spPr>
          <a:xfrm>
            <a:off x="1496260" y="5458208"/>
            <a:ext cx="5348229" cy="490855"/>
          </a:xfrm>
          <a:prstGeom prst="rect">
            <a:avLst/>
          </a:prstGeom>
        </p:spPr>
        <p:txBody>
          <a:bodyPr lIns="0" tIns="0" rIns="0" bIns="0" rtlCol="0" anchor="t">
            <a:spAutoFit/>
          </a:bodyPr>
          <a:lstStyle/>
          <a:p>
            <a:pPr marL="0" lvl="0" indent="0" algn="l">
              <a:lnSpc>
                <a:spcPts val="3919"/>
              </a:lnSpc>
              <a:spcBef>
                <a:spcPct val="0"/>
              </a:spcBef>
            </a:pPr>
            <a:r>
              <a:rPr lang="en-US" sz="2799" b="1">
                <a:solidFill>
                  <a:srgbClr val="0F4662"/>
                </a:solidFill>
                <a:latin typeface="Quicksand Bold"/>
                <a:ea typeface="Quicksand Bold"/>
                <a:cs typeface="Quicksand Bold"/>
                <a:sym typeface="Quicksand Bold"/>
              </a:rPr>
              <a:t>2.Policy</a:t>
            </a:r>
          </a:p>
        </p:txBody>
      </p:sp>
      <p:sp>
        <p:nvSpPr>
          <p:cNvPr id="11" name="TextBox 11"/>
          <p:cNvSpPr txBox="1"/>
          <p:nvPr/>
        </p:nvSpPr>
        <p:spPr>
          <a:xfrm>
            <a:off x="1028700" y="2594358"/>
            <a:ext cx="6844096" cy="1298575"/>
          </a:xfrm>
          <a:prstGeom prst="rect">
            <a:avLst/>
          </a:prstGeom>
        </p:spPr>
        <p:txBody>
          <a:bodyPr lIns="0" tIns="0" rIns="0" bIns="0" rtlCol="0" anchor="t">
            <a:spAutoFit/>
          </a:bodyPr>
          <a:lstStyle/>
          <a:p>
            <a:pPr algn="l">
              <a:lnSpc>
                <a:spcPts val="3499"/>
              </a:lnSpc>
            </a:pPr>
            <a:r>
              <a:rPr lang="en-US" sz="2499">
                <a:solidFill>
                  <a:srgbClr val="0F4662"/>
                </a:solidFill>
                <a:latin typeface="Quicksand"/>
                <a:ea typeface="Quicksand"/>
                <a:cs typeface="Quicksand"/>
                <a:sym typeface="Quicksand"/>
              </a:rPr>
              <a:t>Chinese kindergarten curriculum is changing</a:t>
            </a:r>
          </a:p>
          <a:p>
            <a:pPr algn="l">
              <a:lnSpc>
                <a:spcPts val="3499"/>
              </a:lnSpc>
            </a:pPr>
            <a:endParaRPr lang="en-US" sz="2499">
              <a:solidFill>
                <a:srgbClr val="0F4662"/>
              </a:solidFill>
              <a:latin typeface="Quicksand"/>
              <a:ea typeface="Quicksand"/>
              <a:cs typeface="Quicksand"/>
              <a:sym typeface="Quicksand"/>
            </a:endParaRPr>
          </a:p>
          <a:p>
            <a:pPr marL="0" lvl="0" indent="0" algn="l">
              <a:lnSpc>
                <a:spcPts val="3499"/>
              </a:lnSpc>
              <a:spcBef>
                <a:spcPct val="0"/>
              </a:spcBef>
            </a:pPr>
            <a:r>
              <a:rPr lang="en-US" sz="2499">
                <a:solidFill>
                  <a:srgbClr val="0F4662"/>
                </a:solidFill>
                <a:latin typeface="Quicksand"/>
                <a:ea typeface="Quicksand"/>
                <a:cs typeface="Quicksand"/>
                <a:sym typeface="Quicksand"/>
              </a:rPr>
              <a:t>Teacher's Teaching Objectives：</a:t>
            </a:r>
          </a:p>
        </p:txBody>
      </p:sp>
      <p:sp>
        <p:nvSpPr>
          <p:cNvPr id="12" name="TextBox 12"/>
          <p:cNvSpPr txBox="1"/>
          <p:nvPr/>
        </p:nvSpPr>
        <p:spPr>
          <a:xfrm>
            <a:off x="1496260" y="1879983"/>
            <a:ext cx="6068500" cy="504825"/>
          </a:xfrm>
          <a:prstGeom prst="rect">
            <a:avLst/>
          </a:prstGeom>
        </p:spPr>
        <p:txBody>
          <a:bodyPr lIns="0" tIns="0" rIns="0" bIns="0" rtlCol="0" anchor="t">
            <a:spAutoFit/>
          </a:bodyPr>
          <a:lstStyle/>
          <a:p>
            <a:pPr algn="l">
              <a:lnSpc>
                <a:spcPts val="4199"/>
              </a:lnSpc>
            </a:pPr>
            <a:r>
              <a:rPr lang="en-US" sz="2999" b="1">
                <a:solidFill>
                  <a:srgbClr val="0F4662"/>
                </a:solidFill>
                <a:latin typeface="Quicksand Bold"/>
                <a:ea typeface="Quicksand Bold"/>
                <a:cs typeface="Quicksand Bold"/>
                <a:sym typeface="Quicksand Bold"/>
              </a:rPr>
              <a:t>1.A Interview in December 2024</a:t>
            </a:r>
          </a:p>
        </p:txBody>
      </p:sp>
      <p:sp>
        <p:nvSpPr>
          <p:cNvPr id="13" name="TextBox 13"/>
          <p:cNvSpPr txBox="1"/>
          <p:nvPr/>
        </p:nvSpPr>
        <p:spPr>
          <a:xfrm>
            <a:off x="1028700" y="4026283"/>
            <a:ext cx="2078038" cy="498475"/>
          </a:xfrm>
          <a:prstGeom prst="rect">
            <a:avLst/>
          </a:prstGeom>
        </p:spPr>
        <p:txBody>
          <a:bodyPr lIns="0" tIns="0" rIns="0" bIns="0" rtlCol="0" anchor="t">
            <a:spAutoFit/>
          </a:bodyPr>
          <a:lstStyle/>
          <a:p>
            <a:pPr algn="ctr">
              <a:lnSpc>
                <a:spcPts val="4249"/>
              </a:lnSpc>
              <a:spcBef>
                <a:spcPct val="0"/>
              </a:spcBef>
            </a:pPr>
            <a:r>
              <a:rPr lang="en-US" sz="2499">
                <a:solidFill>
                  <a:srgbClr val="0F4662"/>
                </a:solidFill>
                <a:latin typeface="Quicksand"/>
                <a:ea typeface="Quicksand"/>
                <a:cs typeface="Quicksand"/>
                <a:sym typeface="Quicksand"/>
              </a:rPr>
              <a:t>A good lesson</a:t>
            </a:r>
          </a:p>
        </p:txBody>
      </p:sp>
      <p:sp>
        <p:nvSpPr>
          <p:cNvPr id="14" name="TextBox 14"/>
          <p:cNvSpPr txBox="1"/>
          <p:nvPr/>
        </p:nvSpPr>
        <p:spPr>
          <a:xfrm>
            <a:off x="4667176" y="4045333"/>
            <a:ext cx="2897584" cy="498475"/>
          </a:xfrm>
          <a:prstGeom prst="rect">
            <a:avLst/>
          </a:prstGeom>
        </p:spPr>
        <p:txBody>
          <a:bodyPr lIns="0" tIns="0" rIns="0" bIns="0" rtlCol="0" anchor="t">
            <a:spAutoFit/>
          </a:bodyPr>
          <a:lstStyle/>
          <a:p>
            <a:pPr algn="ctr">
              <a:lnSpc>
                <a:spcPts val="4249"/>
              </a:lnSpc>
              <a:spcBef>
                <a:spcPct val="0"/>
              </a:spcBef>
            </a:pPr>
            <a:r>
              <a:rPr lang="en-US" sz="2499">
                <a:solidFill>
                  <a:srgbClr val="0F4662"/>
                </a:solidFill>
                <a:latin typeface="Quicksand"/>
                <a:ea typeface="Quicksand"/>
                <a:cs typeface="Quicksand"/>
                <a:sym typeface="Quicksand"/>
              </a:rPr>
              <a:t>Find pupil’s needing</a:t>
            </a:r>
          </a:p>
        </p:txBody>
      </p:sp>
      <p:sp>
        <p:nvSpPr>
          <p:cNvPr id="15" name="TextBox 15"/>
          <p:cNvSpPr txBox="1"/>
          <p:nvPr/>
        </p:nvSpPr>
        <p:spPr>
          <a:xfrm>
            <a:off x="1028700" y="5910757"/>
            <a:ext cx="15746104" cy="3571875"/>
          </a:xfrm>
          <a:prstGeom prst="rect">
            <a:avLst/>
          </a:prstGeom>
        </p:spPr>
        <p:txBody>
          <a:bodyPr lIns="0" tIns="0" rIns="0" bIns="0" rtlCol="0" anchor="t">
            <a:spAutoFit/>
          </a:bodyPr>
          <a:lstStyle/>
          <a:p>
            <a:pPr algn="l">
              <a:lnSpc>
                <a:spcPts val="4079"/>
              </a:lnSpc>
            </a:pPr>
            <a:r>
              <a:rPr lang="en-US" sz="2400" dirty="0">
                <a:solidFill>
                  <a:srgbClr val="0F4662"/>
                </a:solidFill>
                <a:latin typeface="Quicksand"/>
                <a:ea typeface="Quicksand"/>
                <a:cs typeface="Quicksand"/>
                <a:sym typeface="Quicksand"/>
              </a:rPr>
              <a:t>The Implementation Plan of Kindergarten Curriculum Reform in Guangxi “Zhuang” Autonomous Region (Guangxi Education Department, 2015) proposes that Guangxi's kindergarten curriculum needs to integrate regional characteristics and natural landscapes into the kindergarten curriculum.</a:t>
            </a:r>
          </a:p>
          <a:p>
            <a:pPr algn="l">
              <a:lnSpc>
                <a:spcPts val="4079"/>
              </a:lnSpc>
            </a:pPr>
            <a:endParaRPr lang="en-US" sz="2400" dirty="0">
              <a:solidFill>
                <a:srgbClr val="0F4662"/>
              </a:solidFill>
              <a:latin typeface="Quicksand"/>
              <a:ea typeface="Quicksand"/>
              <a:cs typeface="Quicksand"/>
              <a:sym typeface="Quicksand"/>
            </a:endParaRPr>
          </a:p>
          <a:p>
            <a:pPr algn="l">
              <a:lnSpc>
                <a:spcPts val="4079"/>
              </a:lnSpc>
            </a:pPr>
            <a:r>
              <a:rPr lang="en-US" sz="2400" dirty="0">
                <a:solidFill>
                  <a:srgbClr val="0F4662"/>
                </a:solidFill>
                <a:latin typeface="Quicksand"/>
                <a:ea typeface="Quicksand"/>
                <a:cs typeface="Quicksand"/>
                <a:sym typeface="Quicksand"/>
              </a:rPr>
              <a:t>Two distinctive features of Guilin, Guangxi:</a:t>
            </a:r>
          </a:p>
          <a:p>
            <a:pPr marL="518160" lvl="1" indent="-259080" algn="l">
              <a:lnSpc>
                <a:spcPts val="4079"/>
              </a:lnSpc>
              <a:buAutoNum type="arabicPeriod"/>
            </a:pPr>
            <a:r>
              <a:rPr lang="en-US" sz="2400" dirty="0">
                <a:solidFill>
                  <a:srgbClr val="0F4662"/>
                </a:solidFill>
                <a:latin typeface="Quicksand"/>
                <a:ea typeface="Quicksand"/>
                <a:cs typeface="Quicksand"/>
                <a:sym typeface="Quicksand"/>
              </a:rPr>
              <a:t>The unique ethnic minority "Zhuang" cultural characteristics</a:t>
            </a:r>
          </a:p>
          <a:p>
            <a:pPr marL="518160" lvl="1" indent="-259080" algn="l">
              <a:lnSpc>
                <a:spcPts val="4079"/>
              </a:lnSpc>
              <a:spcBef>
                <a:spcPct val="0"/>
              </a:spcBef>
              <a:buAutoNum type="arabicPeriod"/>
            </a:pPr>
            <a:r>
              <a:rPr lang="en-US" sz="2400" dirty="0">
                <a:solidFill>
                  <a:srgbClr val="0F4662"/>
                </a:solidFill>
                <a:latin typeface="Quicksand"/>
                <a:ea typeface="Quicksand"/>
                <a:cs typeface="Quicksand"/>
                <a:sym typeface="Quicksand"/>
              </a:rPr>
              <a:t>Guilin's scenery, karst topography</a:t>
            </a:r>
          </a:p>
        </p:txBody>
      </p:sp>
      <p:sp>
        <p:nvSpPr>
          <p:cNvPr id="16" name="TextBox 16"/>
          <p:cNvSpPr txBox="1"/>
          <p:nvPr/>
        </p:nvSpPr>
        <p:spPr>
          <a:xfrm>
            <a:off x="11473590" y="8256185"/>
            <a:ext cx="6293148" cy="622301"/>
          </a:xfrm>
          <a:prstGeom prst="rect">
            <a:avLst/>
          </a:prstGeom>
        </p:spPr>
        <p:txBody>
          <a:bodyPr lIns="0" tIns="0" rIns="0" bIns="0" rtlCol="0" anchor="t">
            <a:spAutoFit/>
          </a:bodyPr>
          <a:lstStyle/>
          <a:p>
            <a:pPr algn="ctr">
              <a:lnSpc>
                <a:spcPts val="5269"/>
              </a:lnSpc>
              <a:spcBef>
                <a:spcPct val="0"/>
              </a:spcBef>
            </a:pPr>
            <a:r>
              <a:rPr lang="en-US" sz="3099" b="1">
                <a:solidFill>
                  <a:srgbClr val="0F4662"/>
                </a:solidFill>
                <a:latin typeface="Quicksand Bold"/>
                <a:ea typeface="Quicksand Bold"/>
                <a:cs typeface="Quicksand Bold"/>
                <a:sym typeface="Quicksand Bold"/>
              </a:rPr>
              <a:t>“kindergarten-based curriculum”</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grpSp>
        <p:nvGrpSpPr>
          <p:cNvPr id="2" name="Group 2"/>
          <p:cNvGrpSpPr/>
          <p:nvPr/>
        </p:nvGrpSpPr>
        <p:grpSpPr>
          <a:xfrm>
            <a:off x="14093893" y="15849"/>
            <a:ext cx="4194107" cy="10271151"/>
            <a:chOff x="0" y="0"/>
            <a:chExt cx="1104621" cy="2705159"/>
          </a:xfrm>
        </p:grpSpPr>
        <p:sp>
          <p:nvSpPr>
            <p:cNvPr id="3" name="Freeform 3"/>
            <p:cNvSpPr/>
            <p:nvPr/>
          </p:nvSpPr>
          <p:spPr>
            <a:xfrm>
              <a:off x="0" y="0"/>
              <a:ext cx="1104621" cy="2705159"/>
            </a:xfrm>
            <a:custGeom>
              <a:avLst/>
              <a:gdLst/>
              <a:ahLst/>
              <a:cxnLst/>
              <a:rect l="l" t="t" r="r" b="b"/>
              <a:pathLst>
                <a:path w="1104621" h="2705159">
                  <a:moveTo>
                    <a:pt x="0" y="0"/>
                  </a:moveTo>
                  <a:lnTo>
                    <a:pt x="1104621" y="0"/>
                  </a:lnTo>
                  <a:lnTo>
                    <a:pt x="1104621" y="2705159"/>
                  </a:lnTo>
                  <a:lnTo>
                    <a:pt x="0" y="2705159"/>
                  </a:lnTo>
                  <a:close/>
                </a:path>
              </a:pathLst>
            </a:custGeom>
            <a:solidFill>
              <a:srgbClr val="7994A0"/>
            </a:solidFill>
          </p:spPr>
          <p:txBody>
            <a:bodyPr/>
            <a:lstStyle/>
            <a:p>
              <a:endParaRPr lang="zh-CN" altLang="en-US"/>
            </a:p>
          </p:txBody>
        </p:sp>
        <p:sp>
          <p:nvSpPr>
            <p:cNvPr id="4" name="TextBox 4"/>
            <p:cNvSpPr txBox="1"/>
            <p:nvPr/>
          </p:nvSpPr>
          <p:spPr>
            <a:xfrm>
              <a:off x="0" y="-47625"/>
              <a:ext cx="1104621" cy="2752784"/>
            </a:xfrm>
            <a:prstGeom prst="rect">
              <a:avLst/>
            </a:prstGeom>
          </p:spPr>
          <p:txBody>
            <a:bodyPr lIns="50800" tIns="50800" rIns="50800" bIns="50800" rtlCol="0" anchor="ctr"/>
            <a:lstStyle/>
            <a:p>
              <a:pPr algn="ctr">
                <a:lnSpc>
                  <a:spcPts val="3693"/>
                </a:lnSpc>
              </a:pPr>
              <a:endParaRPr/>
            </a:p>
          </p:txBody>
        </p:sp>
      </p:grpSp>
      <p:sp>
        <p:nvSpPr>
          <p:cNvPr id="5" name="Freeform 5"/>
          <p:cNvSpPr/>
          <p:nvPr/>
        </p:nvSpPr>
        <p:spPr>
          <a:xfrm>
            <a:off x="1028700" y="8974931"/>
            <a:ext cx="1905000" cy="283369"/>
          </a:xfrm>
          <a:custGeom>
            <a:avLst/>
            <a:gdLst/>
            <a:ahLst/>
            <a:cxnLst/>
            <a:rect l="l" t="t" r="r" b="b"/>
            <a:pathLst>
              <a:path w="1905000" h="283369">
                <a:moveTo>
                  <a:pt x="0" y="0"/>
                </a:moveTo>
                <a:lnTo>
                  <a:pt x="1905000" y="0"/>
                </a:lnTo>
                <a:lnTo>
                  <a:pt x="1905000" y="283369"/>
                </a:lnTo>
                <a:lnTo>
                  <a:pt x="0" y="28336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sp>
        <p:nvSpPr>
          <p:cNvPr id="6" name="TextBox 6"/>
          <p:cNvSpPr txBox="1"/>
          <p:nvPr/>
        </p:nvSpPr>
        <p:spPr>
          <a:xfrm>
            <a:off x="1028700" y="599709"/>
            <a:ext cx="9390243" cy="1085215"/>
          </a:xfrm>
          <a:prstGeom prst="rect">
            <a:avLst/>
          </a:prstGeom>
        </p:spPr>
        <p:txBody>
          <a:bodyPr lIns="0" tIns="0" rIns="0" bIns="0" rtlCol="0" anchor="t">
            <a:spAutoFit/>
          </a:bodyPr>
          <a:lstStyle/>
          <a:p>
            <a:pPr marL="0" lvl="0" indent="0" algn="l">
              <a:lnSpc>
                <a:spcPts val="8959"/>
              </a:lnSpc>
              <a:spcBef>
                <a:spcPct val="0"/>
              </a:spcBef>
            </a:pPr>
            <a:r>
              <a:rPr lang="en-US" sz="6399" b="1" i="1">
                <a:solidFill>
                  <a:srgbClr val="0F4662"/>
                </a:solidFill>
                <a:latin typeface="Cormorant Garamond Bold Italics"/>
                <a:ea typeface="Cormorant Garamond Bold Italics"/>
                <a:cs typeface="Cormorant Garamond Bold Italics"/>
                <a:sym typeface="Cormorant Garamond Bold Italics"/>
              </a:rPr>
              <a:t>Draft research question</a:t>
            </a:r>
          </a:p>
        </p:txBody>
      </p:sp>
      <p:sp>
        <p:nvSpPr>
          <p:cNvPr id="7" name="TextBox 7"/>
          <p:cNvSpPr txBox="1"/>
          <p:nvPr/>
        </p:nvSpPr>
        <p:spPr>
          <a:xfrm>
            <a:off x="1028700" y="1867084"/>
            <a:ext cx="8234604" cy="3057525"/>
          </a:xfrm>
          <a:prstGeom prst="rect">
            <a:avLst/>
          </a:prstGeom>
        </p:spPr>
        <p:txBody>
          <a:bodyPr lIns="0" tIns="0" rIns="0" bIns="0" rtlCol="0" anchor="t">
            <a:spAutoFit/>
          </a:bodyPr>
          <a:lstStyle/>
          <a:p>
            <a:pPr algn="l">
              <a:lnSpc>
                <a:spcPts val="4079"/>
              </a:lnSpc>
            </a:pPr>
            <a:r>
              <a:rPr lang="en-US" sz="2400">
                <a:solidFill>
                  <a:srgbClr val="0F4662"/>
                </a:solidFill>
                <a:latin typeface="Quicksand"/>
                <a:ea typeface="Quicksand"/>
                <a:cs typeface="Quicksand"/>
                <a:sym typeface="Quicksand"/>
              </a:rPr>
              <a:t>• What is the current situation of kindergarten curriculum in Guilin city?</a:t>
            </a:r>
          </a:p>
          <a:p>
            <a:pPr algn="l">
              <a:lnSpc>
                <a:spcPts val="4079"/>
              </a:lnSpc>
            </a:pPr>
            <a:endParaRPr lang="en-US" sz="2400">
              <a:solidFill>
                <a:srgbClr val="0F4662"/>
              </a:solidFill>
              <a:latin typeface="Quicksand"/>
              <a:ea typeface="Quicksand"/>
              <a:cs typeface="Quicksand"/>
              <a:sym typeface="Quicksand"/>
            </a:endParaRPr>
          </a:p>
          <a:p>
            <a:pPr algn="l">
              <a:lnSpc>
                <a:spcPts val="4079"/>
              </a:lnSpc>
            </a:pPr>
            <a:r>
              <a:rPr lang="en-US" sz="2400">
                <a:solidFill>
                  <a:srgbClr val="0F4662"/>
                </a:solidFill>
                <a:latin typeface="Quicksand"/>
                <a:ea typeface="Quicksand"/>
                <a:cs typeface="Quicksand"/>
                <a:sym typeface="Quicksand"/>
              </a:rPr>
              <a:t> • How are Guilin’s kindergartens integrating cultural characteristics into their curriculum?</a:t>
            </a:r>
          </a:p>
          <a:p>
            <a:pPr marL="0" lvl="0" indent="0" algn="l">
              <a:lnSpc>
                <a:spcPts val="4079"/>
              </a:lnSpc>
            </a:pPr>
            <a:endParaRPr lang="en-US" sz="2400">
              <a:solidFill>
                <a:srgbClr val="0F4662"/>
              </a:solidFill>
              <a:latin typeface="Quicksand"/>
              <a:ea typeface="Quicksand"/>
              <a:cs typeface="Quicksand"/>
              <a:sym typeface="Quicksand"/>
            </a:endParaRPr>
          </a:p>
        </p:txBody>
      </p:sp>
      <p:sp>
        <p:nvSpPr>
          <p:cNvPr id="8" name="Freeform 8"/>
          <p:cNvSpPr/>
          <p:nvPr/>
        </p:nvSpPr>
        <p:spPr>
          <a:xfrm>
            <a:off x="9699935" y="3506568"/>
            <a:ext cx="4210757" cy="3273864"/>
          </a:xfrm>
          <a:custGeom>
            <a:avLst/>
            <a:gdLst/>
            <a:ahLst/>
            <a:cxnLst/>
            <a:rect l="l" t="t" r="r" b="b"/>
            <a:pathLst>
              <a:path w="4210757" h="3273864">
                <a:moveTo>
                  <a:pt x="0" y="0"/>
                </a:moveTo>
                <a:lnTo>
                  <a:pt x="4210757" y="0"/>
                </a:lnTo>
                <a:lnTo>
                  <a:pt x="4210757" y="3273864"/>
                </a:lnTo>
                <a:lnTo>
                  <a:pt x="0" y="327386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zh-CN" altLang="en-US"/>
          </a:p>
        </p:txBody>
      </p:sp>
      <p:sp>
        <p:nvSpPr>
          <p:cNvPr id="9" name="TextBox 9"/>
          <p:cNvSpPr txBox="1"/>
          <p:nvPr/>
        </p:nvSpPr>
        <p:spPr>
          <a:xfrm>
            <a:off x="1028700" y="5235711"/>
            <a:ext cx="6492240" cy="1099019"/>
          </a:xfrm>
          <a:prstGeom prst="rect">
            <a:avLst/>
          </a:prstGeom>
        </p:spPr>
        <p:txBody>
          <a:bodyPr lIns="0" tIns="0" rIns="0" bIns="0" rtlCol="0" anchor="t">
            <a:spAutoFit/>
          </a:bodyPr>
          <a:lstStyle/>
          <a:p>
            <a:pPr marL="0" lvl="0" indent="0" algn="l">
              <a:lnSpc>
                <a:spcPts val="8959"/>
              </a:lnSpc>
              <a:spcBef>
                <a:spcPct val="0"/>
              </a:spcBef>
            </a:pPr>
            <a:r>
              <a:rPr lang="en-US" sz="6399" b="1" i="1" dirty="0">
                <a:solidFill>
                  <a:srgbClr val="0F4662"/>
                </a:solidFill>
                <a:latin typeface="Cormorant Garamond Bold Italics"/>
                <a:ea typeface="Cormorant Garamond Bold Italics"/>
                <a:cs typeface="Cormorant Garamond Bold Italics"/>
                <a:sym typeface="Cormorant Garamond Bold Italics"/>
              </a:rPr>
              <a:t>Keywords</a:t>
            </a:r>
          </a:p>
        </p:txBody>
      </p:sp>
      <p:sp>
        <p:nvSpPr>
          <p:cNvPr id="10" name="AutoShape 10"/>
          <p:cNvSpPr/>
          <p:nvPr/>
        </p:nvSpPr>
        <p:spPr>
          <a:xfrm>
            <a:off x="1028700" y="4886509"/>
            <a:ext cx="6492240" cy="0"/>
          </a:xfrm>
          <a:prstGeom prst="line">
            <a:avLst/>
          </a:prstGeom>
          <a:ln w="76200" cap="flat">
            <a:solidFill>
              <a:srgbClr val="0F4662"/>
            </a:solidFill>
            <a:prstDash val="solid"/>
            <a:headEnd type="none" w="sm" len="sm"/>
            <a:tailEnd type="none" w="sm" len="sm"/>
          </a:ln>
        </p:spPr>
        <p:txBody>
          <a:bodyPr/>
          <a:lstStyle/>
          <a:p>
            <a:endParaRPr lang="zh-CN" altLang="en-US"/>
          </a:p>
        </p:txBody>
      </p:sp>
      <p:sp>
        <p:nvSpPr>
          <p:cNvPr id="11" name="TextBox 11"/>
          <p:cNvSpPr txBox="1"/>
          <p:nvPr/>
        </p:nvSpPr>
        <p:spPr>
          <a:xfrm>
            <a:off x="1028700" y="6625726"/>
            <a:ext cx="8234604" cy="1514475"/>
          </a:xfrm>
          <a:prstGeom prst="rect">
            <a:avLst/>
          </a:prstGeom>
        </p:spPr>
        <p:txBody>
          <a:bodyPr lIns="0" tIns="0" rIns="0" bIns="0" rtlCol="0" anchor="t">
            <a:spAutoFit/>
          </a:bodyPr>
          <a:lstStyle/>
          <a:p>
            <a:pPr algn="l">
              <a:lnSpc>
                <a:spcPts val="4079"/>
              </a:lnSpc>
            </a:pPr>
            <a:r>
              <a:rPr lang="en-US" sz="2400">
                <a:solidFill>
                  <a:srgbClr val="0F4662"/>
                </a:solidFill>
                <a:latin typeface="Quicksand"/>
                <a:ea typeface="Quicksand"/>
                <a:cs typeface="Quicksand"/>
                <a:sym typeface="Quicksand"/>
              </a:rPr>
              <a:t>Kindergarten-based curriculum</a:t>
            </a:r>
          </a:p>
          <a:p>
            <a:pPr algn="l">
              <a:lnSpc>
                <a:spcPts val="4079"/>
              </a:lnSpc>
            </a:pPr>
            <a:r>
              <a:rPr lang="en-US" sz="2400">
                <a:solidFill>
                  <a:srgbClr val="0F4662"/>
                </a:solidFill>
                <a:latin typeface="Quicksand"/>
                <a:ea typeface="Quicksand"/>
                <a:cs typeface="Quicksand"/>
                <a:sym typeface="Quicksand"/>
              </a:rPr>
              <a:t>Kindergarten</a:t>
            </a:r>
          </a:p>
          <a:p>
            <a:pPr marL="0" lvl="0" indent="0" algn="l">
              <a:lnSpc>
                <a:spcPts val="4079"/>
              </a:lnSpc>
            </a:pPr>
            <a:r>
              <a:rPr lang="en-US" sz="2400">
                <a:solidFill>
                  <a:srgbClr val="0F4662"/>
                </a:solidFill>
                <a:latin typeface="Quicksand"/>
                <a:ea typeface="Quicksand"/>
                <a:cs typeface="Quicksand"/>
                <a:sym typeface="Quicksand"/>
              </a:rPr>
              <a:t>Current kindergarten curriculum</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AutoShape 2"/>
          <p:cNvSpPr/>
          <p:nvPr/>
        </p:nvSpPr>
        <p:spPr>
          <a:xfrm>
            <a:off x="10749695" y="8784460"/>
            <a:ext cx="4346753" cy="0"/>
          </a:xfrm>
          <a:prstGeom prst="line">
            <a:avLst/>
          </a:prstGeom>
          <a:ln w="57150" cap="flat">
            <a:solidFill>
              <a:srgbClr val="7994A0"/>
            </a:solidFill>
            <a:prstDash val="solid"/>
            <a:headEnd type="none" w="sm" len="sm"/>
            <a:tailEnd type="none" w="sm" len="sm"/>
          </a:ln>
        </p:spPr>
        <p:txBody>
          <a:bodyPr/>
          <a:lstStyle/>
          <a:p>
            <a:endParaRPr lang="zh-CN" altLang="en-US"/>
          </a:p>
        </p:txBody>
      </p:sp>
      <p:sp>
        <p:nvSpPr>
          <p:cNvPr id="3" name="AutoShape 3"/>
          <p:cNvSpPr/>
          <p:nvPr/>
        </p:nvSpPr>
        <p:spPr>
          <a:xfrm flipV="1">
            <a:off x="1864382" y="8877300"/>
            <a:ext cx="4716390" cy="0"/>
          </a:xfrm>
          <a:prstGeom prst="line">
            <a:avLst/>
          </a:prstGeom>
          <a:ln w="57150" cap="flat">
            <a:solidFill>
              <a:srgbClr val="7994A0"/>
            </a:solidFill>
            <a:prstDash val="solid"/>
            <a:headEnd type="none" w="sm" len="sm"/>
            <a:tailEnd type="none" w="sm" len="sm"/>
          </a:ln>
        </p:spPr>
        <p:txBody>
          <a:bodyPr/>
          <a:lstStyle/>
          <a:p>
            <a:endParaRPr lang="zh-CN" altLang="en-US"/>
          </a:p>
        </p:txBody>
      </p:sp>
      <p:sp>
        <p:nvSpPr>
          <p:cNvPr id="4" name="TextBox 4"/>
          <p:cNvSpPr txBox="1"/>
          <p:nvPr/>
        </p:nvSpPr>
        <p:spPr>
          <a:xfrm>
            <a:off x="1024384" y="599709"/>
            <a:ext cx="14072064" cy="1085215"/>
          </a:xfrm>
          <a:prstGeom prst="rect">
            <a:avLst/>
          </a:prstGeom>
        </p:spPr>
        <p:txBody>
          <a:bodyPr lIns="0" tIns="0" rIns="0" bIns="0" rtlCol="0" anchor="t">
            <a:spAutoFit/>
          </a:bodyPr>
          <a:lstStyle/>
          <a:p>
            <a:pPr marL="0" lvl="0" indent="0" algn="l">
              <a:lnSpc>
                <a:spcPts val="8959"/>
              </a:lnSpc>
              <a:spcBef>
                <a:spcPct val="0"/>
              </a:spcBef>
            </a:pPr>
            <a:r>
              <a:rPr lang="en-US" sz="6399" b="1" i="1">
                <a:solidFill>
                  <a:srgbClr val="0F4662"/>
                </a:solidFill>
                <a:latin typeface="Cormorant Garamond Bold Italics"/>
                <a:ea typeface="Cormorant Garamond Bold Italics"/>
                <a:cs typeface="Cormorant Garamond Bold Italics"/>
                <a:sym typeface="Cormorant Garamond Bold Italics"/>
              </a:rPr>
              <a:t>literature review</a:t>
            </a:r>
          </a:p>
        </p:txBody>
      </p:sp>
      <p:sp>
        <p:nvSpPr>
          <p:cNvPr id="5" name="TextBox 5"/>
          <p:cNvSpPr txBox="1"/>
          <p:nvPr/>
        </p:nvSpPr>
        <p:spPr>
          <a:xfrm>
            <a:off x="9787521" y="2730370"/>
            <a:ext cx="7587124" cy="5863590"/>
          </a:xfrm>
          <a:prstGeom prst="rect">
            <a:avLst/>
          </a:prstGeom>
        </p:spPr>
        <p:txBody>
          <a:bodyPr lIns="0" tIns="0" rIns="0" bIns="0" rtlCol="0" anchor="t">
            <a:spAutoFit/>
          </a:bodyPr>
          <a:lstStyle/>
          <a:p>
            <a:pPr algn="l">
              <a:lnSpc>
                <a:spcPts val="3359"/>
              </a:lnSpc>
            </a:pPr>
            <a:r>
              <a:rPr lang="en-US" sz="2400">
                <a:solidFill>
                  <a:srgbClr val="0F4662"/>
                </a:solidFill>
                <a:latin typeface="Quicksand"/>
                <a:ea typeface="Quicksand"/>
                <a:cs typeface="Quicksand"/>
                <a:sym typeface="Quicksand"/>
              </a:rPr>
              <a:t>Using "kindergarten-based curriculum" as the key word, search on China's authoritative academic literature website: CNKI. </a:t>
            </a:r>
          </a:p>
          <a:p>
            <a:pPr algn="l">
              <a:lnSpc>
                <a:spcPts val="3359"/>
              </a:lnSpc>
            </a:pPr>
            <a:endParaRPr lang="en-US" sz="2400">
              <a:solidFill>
                <a:srgbClr val="0F4662"/>
              </a:solidFill>
              <a:latin typeface="Quicksand"/>
              <a:ea typeface="Quicksand"/>
              <a:cs typeface="Quicksand"/>
              <a:sym typeface="Quicksand"/>
            </a:endParaRPr>
          </a:p>
          <a:p>
            <a:pPr algn="l">
              <a:lnSpc>
                <a:spcPts val="3359"/>
              </a:lnSpc>
            </a:pPr>
            <a:r>
              <a:rPr lang="en-US" sz="2400">
                <a:solidFill>
                  <a:srgbClr val="0F4662"/>
                </a:solidFill>
                <a:latin typeface="Quicksand"/>
                <a:ea typeface="Quicksand"/>
                <a:cs typeface="Quicksand"/>
                <a:sym typeface="Quicksand"/>
              </a:rPr>
              <a:t> Selection criteria: </a:t>
            </a:r>
          </a:p>
          <a:p>
            <a:pPr algn="l">
              <a:lnSpc>
                <a:spcPts val="3359"/>
              </a:lnSpc>
            </a:pPr>
            <a:r>
              <a:rPr lang="en-US" sz="2400">
                <a:solidFill>
                  <a:srgbClr val="0F4662"/>
                </a:solidFill>
                <a:latin typeface="Quicksand"/>
                <a:ea typeface="Quicksand"/>
                <a:cs typeface="Quicksand"/>
                <a:sym typeface="Quicksand"/>
              </a:rPr>
              <a:t>1. Works with high citation rates and high impact factors—possessing a certain level of authority. </a:t>
            </a:r>
          </a:p>
          <a:p>
            <a:pPr algn="l">
              <a:lnSpc>
                <a:spcPts val="3359"/>
              </a:lnSpc>
            </a:pPr>
            <a:endParaRPr lang="en-US" sz="2400">
              <a:solidFill>
                <a:srgbClr val="0F4662"/>
              </a:solidFill>
              <a:latin typeface="Quicksand"/>
              <a:ea typeface="Quicksand"/>
              <a:cs typeface="Quicksand"/>
              <a:sym typeface="Quicksand"/>
            </a:endParaRPr>
          </a:p>
          <a:p>
            <a:pPr algn="l">
              <a:lnSpc>
                <a:spcPts val="3359"/>
              </a:lnSpc>
            </a:pPr>
            <a:r>
              <a:rPr lang="en-US" sz="2400">
                <a:solidFill>
                  <a:srgbClr val="0F4662"/>
                </a:solidFill>
                <a:latin typeface="Quicksand"/>
                <a:ea typeface="Quicksand"/>
                <a:cs typeface="Quicksand"/>
                <a:sym typeface="Quicksand"/>
              </a:rPr>
              <a:t>2. Literature published within the last 10 years—ensuring timeliness. </a:t>
            </a:r>
          </a:p>
          <a:p>
            <a:pPr algn="l">
              <a:lnSpc>
                <a:spcPts val="3359"/>
              </a:lnSpc>
            </a:pPr>
            <a:endParaRPr lang="en-US" sz="2400">
              <a:solidFill>
                <a:srgbClr val="0F4662"/>
              </a:solidFill>
              <a:latin typeface="Quicksand"/>
              <a:ea typeface="Quicksand"/>
              <a:cs typeface="Quicksand"/>
              <a:sym typeface="Quicksand"/>
            </a:endParaRPr>
          </a:p>
          <a:p>
            <a:pPr algn="l">
              <a:lnSpc>
                <a:spcPts val="3359"/>
              </a:lnSpc>
            </a:pPr>
            <a:r>
              <a:rPr lang="en-US" sz="2400">
                <a:solidFill>
                  <a:srgbClr val="0F4662"/>
                </a:solidFill>
                <a:latin typeface="Quicksand"/>
                <a:ea typeface="Quicksand"/>
                <a:cs typeface="Quicksand"/>
                <a:sym typeface="Quicksand"/>
              </a:rPr>
              <a:t>3. Literature from the “Ginlin Guangxi” region will be related to my hometown.</a:t>
            </a:r>
          </a:p>
          <a:p>
            <a:pPr algn="l">
              <a:lnSpc>
                <a:spcPts val="3359"/>
              </a:lnSpc>
            </a:pPr>
            <a:endParaRPr lang="en-US" sz="2400">
              <a:solidFill>
                <a:srgbClr val="0F4662"/>
              </a:solidFill>
              <a:latin typeface="Quicksand"/>
              <a:ea typeface="Quicksand"/>
              <a:cs typeface="Quicksand"/>
              <a:sym typeface="Quicksand"/>
            </a:endParaRPr>
          </a:p>
        </p:txBody>
      </p:sp>
      <p:sp>
        <p:nvSpPr>
          <p:cNvPr id="6" name="TextBox 6"/>
          <p:cNvSpPr txBox="1"/>
          <p:nvPr/>
        </p:nvSpPr>
        <p:spPr>
          <a:xfrm>
            <a:off x="10231073" y="1780003"/>
            <a:ext cx="5348229" cy="490855"/>
          </a:xfrm>
          <a:prstGeom prst="rect">
            <a:avLst/>
          </a:prstGeom>
        </p:spPr>
        <p:txBody>
          <a:bodyPr lIns="0" tIns="0" rIns="0" bIns="0" rtlCol="0" anchor="t">
            <a:spAutoFit/>
          </a:bodyPr>
          <a:lstStyle/>
          <a:p>
            <a:pPr marL="0" lvl="0" indent="0" algn="l">
              <a:lnSpc>
                <a:spcPts val="3919"/>
              </a:lnSpc>
              <a:spcBef>
                <a:spcPct val="0"/>
              </a:spcBef>
            </a:pPr>
            <a:r>
              <a:rPr lang="en-US" sz="2799" b="1">
                <a:solidFill>
                  <a:srgbClr val="0F4662"/>
                </a:solidFill>
                <a:latin typeface="Quicksand Bold"/>
                <a:ea typeface="Quicksand Bold"/>
                <a:cs typeface="Quicksand Bold"/>
                <a:sym typeface="Quicksand Bold"/>
              </a:rPr>
              <a:t>Choosing literature process：</a:t>
            </a:r>
          </a:p>
        </p:txBody>
      </p:sp>
      <p:sp>
        <p:nvSpPr>
          <p:cNvPr id="7" name="TextBox 7"/>
          <p:cNvSpPr txBox="1"/>
          <p:nvPr/>
        </p:nvSpPr>
        <p:spPr>
          <a:xfrm>
            <a:off x="1083340" y="2365937"/>
            <a:ext cx="7706784" cy="6282690"/>
          </a:xfrm>
          <a:prstGeom prst="rect">
            <a:avLst/>
          </a:prstGeom>
        </p:spPr>
        <p:txBody>
          <a:bodyPr lIns="0" tIns="0" rIns="0" bIns="0" rtlCol="0" anchor="t">
            <a:spAutoFit/>
          </a:bodyPr>
          <a:lstStyle/>
          <a:p>
            <a:pPr algn="l">
              <a:lnSpc>
                <a:spcPts val="3359"/>
              </a:lnSpc>
            </a:pPr>
            <a:r>
              <a:rPr lang="en-US" sz="2400" dirty="0">
                <a:solidFill>
                  <a:srgbClr val="0F4662"/>
                </a:solidFill>
                <a:latin typeface="Quicksand"/>
                <a:ea typeface="Quicksand"/>
                <a:cs typeface="Quicksand"/>
                <a:sym typeface="Quicksand"/>
              </a:rPr>
              <a:t>A literature review is an </a:t>
            </a:r>
            <a:r>
              <a:rPr lang="en-US" sz="2400" b="1" dirty="0">
                <a:solidFill>
                  <a:srgbClr val="0F4662"/>
                </a:solidFill>
                <a:latin typeface="Quicksand Bold"/>
                <a:ea typeface="Quicksand Bold"/>
                <a:cs typeface="Quicksand Bold"/>
                <a:sym typeface="Quicksand Bold"/>
              </a:rPr>
              <a:t>understanding and analysis</a:t>
            </a:r>
            <a:r>
              <a:rPr lang="en-US" sz="2400" dirty="0">
                <a:solidFill>
                  <a:srgbClr val="0F4662"/>
                </a:solidFill>
                <a:latin typeface="Quicksand"/>
                <a:ea typeface="Quicksand"/>
                <a:cs typeface="Quicksand"/>
                <a:sym typeface="Quicksand"/>
              </a:rPr>
              <a:t> of existing research findings in a particular field.</a:t>
            </a:r>
          </a:p>
          <a:p>
            <a:pPr algn="l">
              <a:lnSpc>
                <a:spcPts val="3359"/>
              </a:lnSpc>
            </a:pPr>
            <a:endParaRPr lang="en-US" sz="2400" dirty="0">
              <a:solidFill>
                <a:srgbClr val="0F4662"/>
              </a:solidFill>
              <a:latin typeface="Quicksand"/>
              <a:ea typeface="Quicksand"/>
              <a:cs typeface="Quicksand"/>
              <a:sym typeface="Quicksand"/>
            </a:endParaRPr>
          </a:p>
          <a:p>
            <a:pPr algn="l">
              <a:lnSpc>
                <a:spcPts val="3359"/>
              </a:lnSpc>
            </a:pPr>
            <a:r>
              <a:rPr lang="en-US" sz="2400" dirty="0">
                <a:solidFill>
                  <a:srgbClr val="0F4662"/>
                </a:solidFill>
                <a:latin typeface="Quicksand"/>
                <a:ea typeface="Quicksand"/>
                <a:cs typeface="Quicksand"/>
                <a:sym typeface="Quicksand"/>
              </a:rPr>
              <a:t>Through a literature review:</a:t>
            </a:r>
          </a:p>
          <a:p>
            <a:pPr algn="l">
              <a:lnSpc>
                <a:spcPts val="3359"/>
              </a:lnSpc>
            </a:pPr>
            <a:r>
              <a:rPr lang="en-US" sz="2400" dirty="0">
                <a:solidFill>
                  <a:srgbClr val="0F4662"/>
                </a:solidFill>
                <a:latin typeface="Quicksand"/>
                <a:ea typeface="Quicksand"/>
                <a:cs typeface="Quicksand"/>
                <a:sym typeface="Quicksand"/>
              </a:rPr>
              <a:t>Researchers can </a:t>
            </a:r>
            <a:r>
              <a:rPr lang="en-US" sz="2400" b="1" dirty="0" err="1">
                <a:solidFill>
                  <a:srgbClr val="0F4662"/>
                </a:solidFill>
                <a:latin typeface="Quicksand Bold"/>
                <a:ea typeface="Quicksand Bold"/>
                <a:cs typeface="Quicksand Bold"/>
                <a:sym typeface="Quicksand Bold"/>
              </a:rPr>
              <a:t>summarise</a:t>
            </a:r>
            <a:r>
              <a:rPr lang="en-US" sz="2400" dirty="0">
                <a:solidFill>
                  <a:srgbClr val="0F4662"/>
                </a:solidFill>
                <a:latin typeface="Quicksand"/>
                <a:ea typeface="Quicksand"/>
                <a:cs typeface="Quicksand"/>
                <a:sym typeface="Quicksand"/>
              </a:rPr>
              <a:t> existing achievements;</a:t>
            </a:r>
          </a:p>
          <a:p>
            <a:pPr algn="l">
              <a:lnSpc>
                <a:spcPts val="3359"/>
              </a:lnSpc>
            </a:pPr>
            <a:endParaRPr lang="en-US" sz="2400" dirty="0">
              <a:solidFill>
                <a:srgbClr val="0F4662"/>
              </a:solidFill>
              <a:latin typeface="Quicksand"/>
              <a:ea typeface="Quicksand"/>
              <a:cs typeface="Quicksand"/>
              <a:sym typeface="Quicksand"/>
            </a:endParaRPr>
          </a:p>
          <a:p>
            <a:pPr algn="l">
              <a:lnSpc>
                <a:spcPts val="3359"/>
              </a:lnSpc>
            </a:pPr>
            <a:r>
              <a:rPr lang="en-US" sz="2400" b="1" dirty="0" err="1">
                <a:solidFill>
                  <a:srgbClr val="0F4662"/>
                </a:solidFill>
                <a:latin typeface="Quicksand Bold"/>
                <a:ea typeface="Quicksand Bold"/>
                <a:cs typeface="Quicksand Bold"/>
                <a:sym typeface="Quicksand Bold"/>
              </a:rPr>
              <a:t>Categorise</a:t>
            </a:r>
            <a:r>
              <a:rPr lang="en-US" sz="2400" dirty="0">
                <a:solidFill>
                  <a:srgbClr val="0F4662"/>
                </a:solidFill>
                <a:latin typeface="Quicksand"/>
                <a:ea typeface="Quicksand"/>
                <a:cs typeface="Quicksand"/>
                <a:sym typeface="Quicksand"/>
              </a:rPr>
              <a:t> and discuss different research focuses;</a:t>
            </a:r>
          </a:p>
          <a:p>
            <a:pPr algn="l">
              <a:lnSpc>
                <a:spcPts val="3359"/>
              </a:lnSpc>
            </a:pPr>
            <a:endParaRPr lang="en-US" sz="2400" dirty="0">
              <a:solidFill>
                <a:srgbClr val="0F4662"/>
              </a:solidFill>
              <a:latin typeface="Quicksand"/>
              <a:ea typeface="Quicksand"/>
              <a:cs typeface="Quicksand"/>
              <a:sym typeface="Quicksand"/>
            </a:endParaRPr>
          </a:p>
          <a:p>
            <a:pPr algn="l">
              <a:lnSpc>
                <a:spcPts val="3359"/>
              </a:lnSpc>
            </a:pPr>
            <a:r>
              <a:rPr lang="en-US" sz="2400" dirty="0">
                <a:solidFill>
                  <a:srgbClr val="0F4662"/>
                </a:solidFill>
                <a:latin typeface="Quicksand"/>
                <a:ea typeface="Quicksand"/>
                <a:cs typeface="Quicksand"/>
                <a:sym typeface="Quicksand"/>
              </a:rPr>
              <a:t> </a:t>
            </a:r>
            <a:r>
              <a:rPr lang="en-US" sz="2400" b="1" dirty="0">
                <a:solidFill>
                  <a:srgbClr val="0F4662"/>
                </a:solidFill>
                <a:latin typeface="Quicksand Bold"/>
                <a:ea typeface="Quicksand Bold"/>
                <a:cs typeface="Quicksand Bold"/>
                <a:sym typeface="Quicksand Bold"/>
              </a:rPr>
              <a:t>Discover key research</a:t>
            </a:r>
            <a:r>
              <a:rPr lang="en-US" sz="2400" dirty="0">
                <a:solidFill>
                  <a:srgbClr val="0F4662"/>
                </a:solidFill>
                <a:latin typeface="Quicksand"/>
                <a:ea typeface="Quicksand"/>
                <a:cs typeface="Quicksand"/>
                <a:sym typeface="Quicksand"/>
              </a:rPr>
              <a:t> content in the field;</a:t>
            </a:r>
          </a:p>
          <a:p>
            <a:pPr algn="l">
              <a:lnSpc>
                <a:spcPts val="3359"/>
              </a:lnSpc>
            </a:pPr>
            <a:endParaRPr lang="en-US" sz="2400" dirty="0">
              <a:solidFill>
                <a:srgbClr val="0F4662"/>
              </a:solidFill>
              <a:latin typeface="Quicksand"/>
              <a:ea typeface="Quicksand"/>
              <a:cs typeface="Quicksand"/>
              <a:sym typeface="Quicksand"/>
            </a:endParaRPr>
          </a:p>
          <a:p>
            <a:pPr algn="l">
              <a:lnSpc>
                <a:spcPts val="3359"/>
              </a:lnSpc>
            </a:pPr>
            <a:r>
              <a:rPr lang="en-US" sz="2400" dirty="0">
                <a:solidFill>
                  <a:srgbClr val="0F4662"/>
                </a:solidFill>
                <a:latin typeface="Quicksand"/>
                <a:ea typeface="Quicksand"/>
                <a:cs typeface="Quicksand"/>
                <a:sym typeface="Quicksand"/>
              </a:rPr>
              <a:t> Find research </a:t>
            </a:r>
            <a:r>
              <a:rPr lang="en-US" sz="2400" b="1" dirty="0">
                <a:solidFill>
                  <a:srgbClr val="0F4662"/>
                </a:solidFill>
                <a:latin typeface="Quicksand Bold"/>
                <a:ea typeface="Quicksand Bold"/>
                <a:cs typeface="Quicksand Bold"/>
                <a:sym typeface="Quicksand Bold"/>
              </a:rPr>
              <a:t>gaps</a:t>
            </a:r>
            <a:r>
              <a:rPr lang="en-US" sz="2400" dirty="0">
                <a:solidFill>
                  <a:srgbClr val="0F4662"/>
                </a:solidFill>
                <a:latin typeface="Quicksand"/>
                <a:ea typeface="Quicksand"/>
                <a:cs typeface="Quicksand"/>
                <a:sym typeface="Quicksand"/>
              </a:rPr>
              <a:t>.</a:t>
            </a:r>
          </a:p>
          <a:p>
            <a:pPr algn="l">
              <a:lnSpc>
                <a:spcPts val="3359"/>
              </a:lnSpc>
            </a:pPr>
            <a:endParaRPr lang="en-US" sz="2400" dirty="0">
              <a:solidFill>
                <a:srgbClr val="0F4662"/>
              </a:solidFill>
              <a:latin typeface="Quicksand"/>
              <a:ea typeface="Quicksand"/>
              <a:cs typeface="Quicksand"/>
              <a:sym typeface="Quicksand"/>
            </a:endParaRPr>
          </a:p>
          <a:p>
            <a:pPr algn="l">
              <a:lnSpc>
                <a:spcPts val="3359"/>
              </a:lnSpc>
            </a:pPr>
            <a:r>
              <a:rPr lang="en-US" sz="2400" dirty="0">
                <a:solidFill>
                  <a:srgbClr val="0F4662"/>
                </a:solidFill>
                <a:latin typeface="Quicksand"/>
                <a:ea typeface="Quicksand"/>
                <a:cs typeface="Quicksand"/>
                <a:sym typeface="Quicksand"/>
              </a:rPr>
              <a:t>The literature review can be used to </a:t>
            </a:r>
            <a:r>
              <a:rPr lang="en-US" sz="2400" b="1" dirty="0">
                <a:solidFill>
                  <a:srgbClr val="0F4662"/>
                </a:solidFill>
                <a:latin typeface="Quicksand Bold"/>
                <a:ea typeface="Quicksand Bold"/>
                <a:cs typeface="Quicksand Bold"/>
                <a:sym typeface="Quicksand Bold"/>
              </a:rPr>
              <a:t>support viewpoints</a:t>
            </a:r>
            <a:r>
              <a:rPr lang="en-US" sz="2400" dirty="0">
                <a:solidFill>
                  <a:srgbClr val="0F4662"/>
                </a:solidFill>
                <a:latin typeface="Quicksand"/>
                <a:ea typeface="Quicksand"/>
                <a:cs typeface="Quicksand"/>
                <a:sym typeface="Quicksand"/>
              </a:rPr>
              <a:t> or conduct critical analysis.</a:t>
            </a:r>
          </a:p>
          <a:p>
            <a:pPr algn="l">
              <a:lnSpc>
                <a:spcPts val="3359"/>
              </a:lnSpc>
            </a:pPr>
            <a:endParaRPr lang="en-US" sz="2400" dirty="0">
              <a:solidFill>
                <a:srgbClr val="0F4662"/>
              </a:solidFill>
              <a:latin typeface="Quicksand"/>
              <a:ea typeface="Quicksand"/>
              <a:cs typeface="Quicksand"/>
              <a:sym typeface="Quicksand"/>
            </a:endParaRPr>
          </a:p>
        </p:txBody>
      </p:sp>
      <p:sp>
        <p:nvSpPr>
          <p:cNvPr id="8" name="TextBox 8"/>
          <p:cNvSpPr txBox="1"/>
          <p:nvPr/>
        </p:nvSpPr>
        <p:spPr>
          <a:xfrm>
            <a:off x="1024384" y="1780003"/>
            <a:ext cx="7450889" cy="490855"/>
          </a:xfrm>
          <a:prstGeom prst="rect">
            <a:avLst/>
          </a:prstGeom>
        </p:spPr>
        <p:txBody>
          <a:bodyPr lIns="0" tIns="0" rIns="0" bIns="0" rtlCol="0" anchor="t">
            <a:spAutoFit/>
          </a:bodyPr>
          <a:lstStyle/>
          <a:p>
            <a:pPr marL="0" lvl="0" indent="0" algn="l">
              <a:lnSpc>
                <a:spcPts val="3919"/>
              </a:lnSpc>
              <a:spcBef>
                <a:spcPct val="0"/>
              </a:spcBef>
            </a:pPr>
            <a:r>
              <a:rPr lang="en-US" sz="2799" b="1">
                <a:solidFill>
                  <a:srgbClr val="0F4662"/>
                </a:solidFill>
                <a:latin typeface="Quicksand Bold"/>
                <a:ea typeface="Quicksand Bold"/>
                <a:cs typeface="Quicksand Bold"/>
                <a:sym typeface="Quicksand Bold"/>
              </a:rPr>
              <a:t>My Understanding of literature review：</a:t>
            </a:r>
          </a:p>
        </p:txBody>
      </p:sp>
      <p:sp>
        <p:nvSpPr>
          <p:cNvPr id="9" name="Freeform 9"/>
          <p:cNvSpPr/>
          <p:nvPr/>
        </p:nvSpPr>
        <p:spPr>
          <a:xfrm>
            <a:off x="15579303" y="714009"/>
            <a:ext cx="1679997" cy="249900"/>
          </a:xfrm>
          <a:custGeom>
            <a:avLst/>
            <a:gdLst/>
            <a:ahLst/>
            <a:cxnLst/>
            <a:rect l="l" t="t" r="r" b="b"/>
            <a:pathLst>
              <a:path w="1679997" h="249900">
                <a:moveTo>
                  <a:pt x="0" y="0"/>
                </a:moveTo>
                <a:lnTo>
                  <a:pt x="1679997" y="0"/>
                </a:lnTo>
                <a:lnTo>
                  <a:pt x="1679997" y="249900"/>
                </a:lnTo>
                <a:lnTo>
                  <a:pt x="0" y="2499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sp>
        <p:nvSpPr>
          <p:cNvPr id="10" name="Freeform 10"/>
          <p:cNvSpPr/>
          <p:nvPr/>
        </p:nvSpPr>
        <p:spPr>
          <a:xfrm>
            <a:off x="1024384" y="9529723"/>
            <a:ext cx="1679997" cy="249900"/>
          </a:xfrm>
          <a:custGeom>
            <a:avLst/>
            <a:gdLst/>
            <a:ahLst/>
            <a:cxnLst/>
            <a:rect l="l" t="t" r="r" b="b"/>
            <a:pathLst>
              <a:path w="1679997" h="249900">
                <a:moveTo>
                  <a:pt x="0" y="0"/>
                </a:moveTo>
                <a:lnTo>
                  <a:pt x="1679997" y="0"/>
                </a:lnTo>
                <a:lnTo>
                  <a:pt x="1679997" y="249900"/>
                </a:lnTo>
                <a:lnTo>
                  <a:pt x="0" y="2499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sp>
        <p:nvSpPr>
          <p:cNvPr id="11" name="TextBox 11"/>
          <p:cNvSpPr txBox="1"/>
          <p:nvPr/>
        </p:nvSpPr>
        <p:spPr>
          <a:xfrm>
            <a:off x="5084683" y="8946385"/>
            <a:ext cx="3717231" cy="490855"/>
          </a:xfrm>
          <a:prstGeom prst="rect">
            <a:avLst/>
          </a:prstGeom>
        </p:spPr>
        <p:txBody>
          <a:bodyPr lIns="0" tIns="0" rIns="0" bIns="0" rtlCol="0" anchor="t">
            <a:spAutoFit/>
          </a:bodyPr>
          <a:lstStyle/>
          <a:p>
            <a:pPr algn="ctr">
              <a:lnSpc>
                <a:spcPts val="3919"/>
              </a:lnSpc>
              <a:spcBef>
                <a:spcPct val="0"/>
              </a:spcBef>
            </a:pPr>
            <a:r>
              <a:rPr lang="en-US" sz="2799">
                <a:solidFill>
                  <a:srgbClr val="0F4662"/>
                </a:solidFill>
                <a:latin typeface="Quicksand"/>
                <a:ea typeface="Quicksand"/>
                <a:cs typeface="Quicksand"/>
                <a:sym typeface="Quicksand"/>
              </a:rPr>
              <a:t>(Creswell &amp; Poth, 2018)</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grpSp>
        <p:nvGrpSpPr>
          <p:cNvPr id="2" name="Group 2"/>
          <p:cNvGrpSpPr/>
          <p:nvPr/>
        </p:nvGrpSpPr>
        <p:grpSpPr>
          <a:xfrm>
            <a:off x="13660651" y="0"/>
            <a:ext cx="4627349" cy="10287000"/>
            <a:chOff x="0" y="0"/>
            <a:chExt cx="1218726" cy="2709333"/>
          </a:xfrm>
        </p:grpSpPr>
        <p:sp>
          <p:nvSpPr>
            <p:cNvPr id="3" name="Freeform 3"/>
            <p:cNvSpPr/>
            <p:nvPr/>
          </p:nvSpPr>
          <p:spPr>
            <a:xfrm>
              <a:off x="0" y="0"/>
              <a:ext cx="1218726" cy="2709333"/>
            </a:xfrm>
            <a:custGeom>
              <a:avLst/>
              <a:gdLst/>
              <a:ahLst/>
              <a:cxnLst/>
              <a:rect l="l" t="t" r="r" b="b"/>
              <a:pathLst>
                <a:path w="1218726" h="2709333">
                  <a:moveTo>
                    <a:pt x="0" y="0"/>
                  </a:moveTo>
                  <a:lnTo>
                    <a:pt x="1218726" y="0"/>
                  </a:lnTo>
                  <a:lnTo>
                    <a:pt x="1218726" y="2709333"/>
                  </a:lnTo>
                  <a:lnTo>
                    <a:pt x="0" y="2709333"/>
                  </a:lnTo>
                  <a:close/>
                </a:path>
              </a:pathLst>
            </a:custGeom>
            <a:solidFill>
              <a:srgbClr val="7994A0"/>
            </a:solidFill>
          </p:spPr>
          <p:txBody>
            <a:bodyPr/>
            <a:lstStyle/>
            <a:p>
              <a:endParaRPr lang="zh-CN" altLang="en-US"/>
            </a:p>
          </p:txBody>
        </p:sp>
        <p:sp>
          <p:nvSpPr>
            <p:cNvPr id="4" name="TextBox 4"/>
            <p:cNvSpPr txBox="1"/>
            <p:nvPr/>
          </p:nvSpPr>
          <p:spPr>
            <a:xfrm>
              <a:off x="0" y="-123825"/>
              <a:ext cx="1218726" cy="2833158"/>
            </a:xfrm>
            <a:prstGeom prst="rect">
              <a:avLst/>
            </a:prstGeom>
          </p:spPr>
          <p:txBody>
            <a:bodyPr lIns="50800" tIns="50800" rIns="50800" bIns="50800" rtlCol="0" anchor="ctr"/>
            <a:lstStyle/>
            <a:p>
              <a:pPr algn="ctr">
                <a:lnSpc>
                  <a:spcPts val="4079"/>
                </a:lnSpc>
              </a:pPr>
              <a:endParaRPr/>
            </a:p>
          </p:txBody>
        </p:sp>
      </p:grpSp>
      <p:grpSp>
        <p:nvGrpSpPr>
          <p:cNvPr id="5" name="Group 5"/>
          <p:cNvGrpSpPr/>
          <p:nvPr/>
        </p:nvGrpSpPr>
        <p:grpSpPr>
          <a:xfrm>
            <a:off x="11915073" y="1684924"/>
            <a:ext cx="5344227" cy="7573376"/>
            <a:chOff x="0" y="0"/>
            <a:chExt cx="827961" cy="1173314"/>
          </a:xfrm>
        </p:grpSpPr>
        <p:sp>
          <p:nvSpPr>
            <p:cNvPr id="6" name="Freeform 6"/>
            <p:cNvSpPr/>
            <p:nvPr/>
          </p:nvSpPr>
          <p:spPr>
            <a:xfrm>
              <a:off x="0" y="0"/>
              <a:ext cx="827961" cy="1173314"/>
            </a:xfrm>
            <a:custGeom>
              <a:avLst/>
              <a:gdLst/>
              <a:ahLst/>
              <a:cxnLst/>
              <a:rect l="l" t="t" r="r" b="b"/>
              <a:pathLst>
                <a:path w="827961" h="1173314">
                  <a:moveTo>
                    <a:pt x="33319" y="0"/>
                  </a:moveTo>
                  <a:lnTo>
                    <a:pt x="794642" y="0"/>
                  </a:lnTo>
                  <a:cubicBezTo>
                    <a:pt x="813043" y="0"/>
                    <a:pt x="827961" y="14917"/>
                    <a:pt x="827961" y="33319"/>
                  </a:cubicBezTo>
                  <a:lnTo>
                    <a:pt x="827961" y="1139995"/>
                  </a:lnTo>
                  <a:cubicBezTo>
                    <a:pt x="827961" y="1158397"/>
                    <a:pt x="813043" y="1173314"/>
                    <a:pt x="794642" y="1173314"/>
                  </a:cubicBezTo>
                  <a:lnTo>
                    <a:pt x="33319" y="1173314"/>
                  </a:lnTo>
                  <a:cubicBezTo>
                    <a:pt x="14917" y="1173314"/>
                    <a:pt x="0" y="1158397"/>
                    <a:pt x="0" y="1139995"/>
                  </a:cubicBezTo>
                  <a:lnTo>
                    <a:pt x="0" y="33319"/>
                  </a:lnTo>
                  <a:cubicBezTo>
                    <a:pt x="0" y="14917"/>
                    <a:pt x="14917" y="0"/>
                    <a:pt x="33319" y="0"/>
                  </a:cubicBezTo>
                  <a:close/>
                </a:path>
              </a:pathLst>
            </a:custGeom>
            <a:blipFill>
              <a:blip r:embed="rId2"/>
              <a:stretch>
                <a:fillRect l="-56349" r="-56349"/>
              </a:stretch>
            </a:blipFill>
          </p:spPr>
          <p:txBody>
            <a:bodyPr/>
            <a:lstStyle/>
            <a:p>
              <a:endParaRPr lang="zh-CN" altLang="en-US"/>
            </a:p>
          </p:txBody>
        </p:sp>
      </p:grpSp>
      <p:sp>
        <p:nvSpPr>
          <p:cNvPr id="7" name="TextBox 7"/>
          <p:cNvSpPr txBox="1"/>
          <p:nvPr/>
        </p:nvSpPr>
        <p:spPr>
          <a:xfrm>
            <a:off x="1028700" y="599709"/>
            <a:ext cx="5981700" cy="1099019"/>
          </a:xfrm>
          <a:prstGeom prst="rect">
            <a:avLst/>
          </a:prstGeom>
        </p:spPr>
        <p:txBody>
          <a:bodyPr wrap="square" lIns="0" tIns="0" rIns="0" bIns="0" rtlCol="0" anchor="t">
            <a:spAutoFit/>
          </a:bodyPr>
          <a:lstStyle/>
          <a:p>
            <a:pPr marL="0" lvl="0" indent="0" algn="l">
              <a:lnSpc>
                <a:spcPts val="8959"/>
              </a:lnSpc>
              <a:spcBef>
                <a:spcPct val="0"/>
              </a:spcBef>
            </a:pPr>
            <a:r>
              <a:rPr lang="en-US" sz="6399" b="1" i="1" dirty="0">
                <a:solidFill>
                  <a:srgbClr val="0F4662"/>
                </a:solidFill>
                <a:latin typeface="Cormorant Garamond Bold Italics"/>
                <a:ea typeface="Cormorant Garamond Bold Italics"/>
                <a:cs typeface="Cormorant Garamond Bold Italics"/>
                <a:sym typeface="Cormorant Garamond Bold Italics"/>
              </a:rPr>
              <a:t>My Key definition</a:t>
            </a:r>
          </a:p>
        </p:txBody>
      </p:sp>
      <p:sp>
        <p:nvSpPr>
          <p:cNvPr id="8" name="TextBox 8"/>
          <p:cNvSpPr txBox="1"/>
          <p:nvPr/>
        </p:nvSpPr>
        <p:spPr>
          <a:xfrm>
            <a:off x="858103" y="2852237"/>
            <a:ext cx="10527757" cy="5629275"/>
          </a:xfrm>
          <a:prstGeom prst="rect">
            <a:avLst/>
          </a:prstGeom>
        </p:spPr>
        <p:txBody>
          <a:bodyPr lIns="0" tIns="0" rIns="0" bIns="0" rtlCol="0" anchor="t">
            <a:spAutoFit/>
          </a:bodyPr>
          <a:lstStyle/>
          <a:p>
            <a:pPr algn="l">
              <a:lnSpc>
                <a:spcPts val="4079"/>
              </a:lnSpc>
            </a:pPr>
            <a:r>
              <a:rPr lang="en-US" sz="2400" dirty="0">
                <a:solidFill>
                  <a:srgbClr val="0F4662"/>
                </a:solidFill>
                <a:latin typeface="Quicksand"/>
                <a:ea typeface="Quicksand"/>
                <a:cs typeface="Quicksand"/>
                <a:sym typeface="Quicksand"/>
              </a:rPr>
              <a:t>Through interviews and policy analysis, In my opinion the “kindergarten-based curriculum” is a new trend in Chinese kindergarten development, transforming from </a:t>
            </a:r>
            <a:r>
              <a:rPr lang="en-US" sz="2400" b="1" dirty="0">
                <a:solidFill>
                  <a:srgbClr val="0F4662"/>
                </a:solidFill>
                <a:latin typeface="Quicksand Bold"/>
                <a:ea typeface="Quicksand Bold"/>
                <a:cs typeface="Quicksand Bold"/>
                <a:sym typeface="Quicksand Bold"/>
              </a:rPr>
              <a:t>a teacher-</a:t>
            </a:r>
            <a:r>
              <a:rPr lang="en-US" sz="2400" b="1" dirty="0" err="1">
                <a:solidFill>
                  <a:srgbClr val="0F4662"/>
                </a:solidFill>
                <a:latin typeface="Quicksand Bold"/>
                <a:ea typeface="Quicksand Bold"/>
                <a:cs typeface="Quicksand Bold"/>
                <a:sym typeface="Quicksand Bold"/>
              </a:rPr>
              <a:t>centred</a:t>
            </a:r>
            <a:r>
              <a:rPr lang="en-US" sz="2400" b="1" dirty="0">
                <a:solidFill>
                  <a:srgbClr val="0F4662"/>
                </a:solidFill>
                <a:latin typeface="Quicksand Bold"/>
                <a:ea typeface="Quicksand Bold"/>
                <a:cs typeface="Quicksand Bold"/>
                <a:sym typeface="Quicksand Bold"/>
              </a:rPr>
              <a:t> curriculum</a:t>
            </a:r>
            <a:r>
              <a:rPr lang="en-US" sz="2400" dirty="0">
                <a:solidFill>
                  <a:srgbClr val="0F4662"/>
                </a:solidFill>
                <a:latin typeface="Quicksand"/>
                <a:ea typeface="Quicksand"/>
                <a:cs typeface="Quicksand"/>
                <a:sym typeface="Quicksand"/>
              </a:rPr>
              <a:t> to </a:t>
            </a:r>
            <a:r>
              <a:rPr lang="en-US" sz="2400" b="1" dirty="0">
                <a:solidFill>
                  <a:srgbClr val="0F4662"/>
                </a:solidFill>
                <a:latin typeface="Quicksand Bold"/>
                <a:ea typeface="Quicksand Bold"/>
                <a:cs typeface="Quicksand Bold"/>
                <a:sym typeface="Quicksand Bold"/>
              </a:rPr>
              <a:t>a child-</a:t>
            </a:r>
            <a:r>
              <a:rPr lang="en-US" sz="2400" b="1" dirty="0" err="1">
                <a:solidFill>
                  <a:srgbClr val="0F4662"/>
                </a:solidFill>
                <a:latin typeface="Quicksand Bold"/>
                <a:ea typeface="Quicksand Bold"/>
                <a:cs typeface="Quicksand Bold"/>
                <a:sym typeface="Quicksand Bold"/>
              </a:rPr>
              <a:t>centred</a:t>
            </a:r>
            <a:r>
              <a:rPr lang="en-US" sz="2400" b="1" dirty="0">
                <a:solidFill>
                  <a:srgbClr val="0F4662"/>
                </a:solidFill>
                <a:latin typeface="Quicksand Bold"/>
                <a:ea typeface="Quicksand Bold"/>
                <a:cs typeface="Quicksand Bold"/>
                <a:sym typeface="Quicksand Bold"/>
              </a:rPr>
              <a:t> curriculum</a:t>
            </a:r>
            <a:r>
              <a:rPr lang="en-US" sz="2400" dirty="0">
                <a:solidFill>
                  <a:srgbClr val="0F4662"/>
                </a:solidFill>
                <a:latin typeface="Quicksand"/>
                <a:ea typeface="Quicksand"/>
                <a:cs typeface="Quicksand"/>
                <a:sym typeface="Quicksand"/>
              </a:rPr>
              <a:t>. </a:t>
            </a:r>
          </a:p>
          <a:p>
            <a:pPr algn="l">
              <a:lnSpc>
                <a:spcPts val="4079"/>
              </a:lnSpc>
            </a:pPr>
            <a:endParaRPr lang="en-US" sz="2400" dirty="0">
              <a:solidFill>
                <a:srgbClr val="0F4662"/>
              </a:solidFill>
              <a:latin typeface="Quicksand"/>
              <a:ea typeface="Quicksand"/>
              <a:cs typeface="Quicksand"/>
              <a:sym typeface="Quicksand"/>
            </a:endParaRPr>
          </a:p>
          <a:p>
            <a:pPr algn="l">
              <a:lnSpc>
                <a:spcPts val="4079"/>
              </a:lnSpc>
            </a:pPr>
            <a:r>
              <a:rPr lang="en-US" sz="2400" dirty="0">
                <a:solidFill>
                  <a:srgbClr val="0F4662"/>
                </a:solidFill>
                <a:latin typeface="Quicksand"/>
                <a:ea typeface="Quicksand"/>
                <a:cs typeface="Quicksand"/>
                <a:sym typeface="Quicksand"/>
              </a:rPr>
              <a:t>The curriculum is unique, without fixed forms and content. Teachers need to discover and explore the curriculum based on children's needs and interests. </a:t>
            </a:r>
          </a:p>
          <a:p>
            <a:pPr algn="l">
              <a:lnSpc>
                <a:spcPts val="4079"/>
              </a:lnSpc>
            </a:pPr>
            <a:endParaRPr lang="en-US" sz="2400" dirty="0">
              <a:solidFill>
                <a:srgbClr val="0F4662"/>
              </a:solidFill>
              <a:latin typeface="Quicksand"/>
              <a:ea typeface="Quicksand"/>
              <a:cs typeface="Quicksand"/>
              <a:sym typeface="Quicksand"/>
            </a:endParaRPr>
          </a:p>
          <a:p>
            <a:pPr algn="l">
              <a:lnSpc>
                <a:spcPts val="4079"/>
              </a:lnSpc>
            </a:pPr>
            <a:r>
              <a:rPr lang="en-US" sz="2400" dirty="0">
                <a:solidFill>
                  <a:srgbClr val="0F4662"/>
                </a:solidFill>
                <a:latin typeface="Quicksand"/>
                <a:ea typeface="Quicksand"/>
                <a:cs typeface="Quicksand"/>
                <a:sym typeface="Quicksand"/>
              </a:rPr>
              <a:t>Additionally, teachers need to fully </a:t>
            </a:r>
            <a:r>
              <a:rPr lang="en-US" sz="2400" dirty="0" err="1">
                <a:solidFill>
                  <a:srgbClr val="0F4662"/>
                </a:solidFill>
                <a:latin typeface="Quicksand"/>
                <a:ea typeface="Quicksand"/>
                <a:cs typeface="Quicksand"/>
                <a:sym typeface="Quicksand"/>
              </a:rPr>
              <a:t>utilise</a:t>
            </a:r>
            <a:r>
              <a:rPr lang="en-US" sz="2400" dirty="0">
                <a:solidFill>
                  <a:srgbClr val="0F4662"/>
                </a:solidFill>
                <a:latin typeface="Quicksand"/>
                <a:ea typeface="Quicksand"/>
                <a:cs typeface="Quicksand"/>
                <a:sym typeface="Quicksand"/>
              </a:rPr>
              <a:t> local cultural and geographical features to guide children in understanding these characteristics.</a:t>
            </a:r>
          </a:p>
        </p:txBody>
      </p:sp>
      <p:sp>
        <p:nvSpPr>
          <p:cNvPr id="9" name="TextBox 9"/>
          <p:cNvSpPr txBox="1"/>
          <p:nvPr/>
        </p:nvSpPr>
        <p:spPr>
          <a:xfrm>
            <a:off x="1028700" y="1914818"/>
            <a:ext cx="10527757" cy="490855"/>
          </a:xfrm>
          <a:prstGeom prst="rect">
            <a:avLst/>
          </a:prstGeom>
        </p:spPr>
        <p:txBody>
          <a:bodyPr lIns="0" tIns="0" rIns="0" bIns="0" rtlCol="0" anchor="t">
            <a:spAutoFit/>
          </a:bodyPr>
          <a:lstStyle/>
          <a:p>
            <a:pPr marL="0" lvl="0" indent="0" algn="l">
              <a:lnSpc>
                <a:spcPts val="3919"/>
              </a:lnSpc>
              <a:spcBef>
                <a:spcPct val="0"/>
              </a:spcBef>
            </a:pPr>
            <a:r>
              <a:rPr lang="en-US" sz="2799" b="1" dirty="0">
                <a:solidFill>
                  <a:srgbClr val="0F4662"/>
                </a:solidFill>
                <a:latin typeface="Quicksand Bold"/>
                <a:ea typeface="Quicksand Bold"/>
                <a:cs typeface="Quicksand Bold"/>
                <a:sym typeface="Quicksand Bold"/>
              </a:rPr>
              <a:t>Kindergarten-based curriculum in China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4099486"/>
            <a:chOff x="0" y="0"/>
            <a:chExt cx="4816593" cy="1079700"/>
          </a:xfrm>
        </p:grpSpPr>
        <p:sp>
          <p:nvSpPr>
            <p:cNvPr id="3" name="Freeform 3"/>
            <p:cNvSpPr/>
            <p:nvPr/>
          </p:nvSpPr>
          <p:spPr>
            <a:xfrm>
              <a:off x="0" y="0"/>
              <a:ext cx="4816592" cy="1079700"/>
            </a:xfrm>
            <a:custGeom>
              <a:avLst/>
              <a:gdLst/>
              <a:ahLst/>
              <a:cxnLst/>
              <a:rect l="l" t="t" r="r" b="b"/>
              <a:pathLst>
                <a:path w="4816592" h="1079700">
                  <a:moveTo>
                    <a:pt x="0" y="0"/>
                  </a:moveTo>
                  <a:lnTo>
                    <a:pt x="4816592" y="0"/>
                  </a:lnTo>
                  <a:lnTo>
                    <a:pt x="4816592" y="1079700"/>
                  </a:lnTo>
                  <a:lnTo>
                    <a:pt x="0" y="1079700"/>
                  </a:lnTo>
                  <a:close/>
                </a:path>
              </a:pathLst>
            </a:custGeom>
            <a:solidFill>
              <a:srgbClr val="DBE5EA"/>
            </a:solidFill>
          </p:spPr>
          <p:txBody>
            <a:bodyPr/>
            <a:lstStyle/>
            <a:p>
              <a:endParaRPr lang="zh-CN" altLang="en-US"/>
            </a:p>
          </p:txBody>
        </p:sp>
        <p:sp>
          <p:nvSpPr>
            <p:cNvPr id="4" name="TextBox 4"/>
            <p:cNvSpPr txBox="1"/>
            <p:nvPr/>
          </p:nvSpPr>
          <p:spPr>
            <a:xfrm>
              <a:off x="0" y="-47625"/>
              <a:ext cx="4816593" cy="1127325"/>
            </a:xfrm>
            <a:prstGeom prst="rect">
              <a:avLst/>
            </a:prstGeom>
          </p:spPr>
          <p:txBody>
            <a:bodyPr lIns="50800" tIns="50800" rIns="50800" bIns="50800" rtlCol="0" anchor="ctr"/>
            <a:lstStyle/>
            <a:p>
              <a:pPr algn="ctr">
                <a:lnSpc>
                  <a:spcPts val="3693"/>
                </a:lnSpc>
              </a:pPr>
              <a:endParaRPr/>
            </a:p>
          </p:txBody>
        </p:sp>
      </p:grpSp>
      <p:sp>
        <p:nvSpPr>
          <p:cNvPr id="5" name="TextBox 5"/>
          <p:cNvSpPr txBox="1"/>
          <p:nvPr/>
        </p:nvSpPr>
        <p:spPr>
          <a:xfrm>
            <a:off x="1028700" y="599709"/>
            <a:ext cx="16041287" cy="2218690"/>
          </a:xfrm>
          <a:prstGeom prst="rect">
            <a:avLst/>
          </a:prstGeom>
        </p:spPr>
        <p:txBody>
          <a:bodyPr lIns="0" tIns="0" rIns="0" bIns="0" rtlCol="0" anchor="t">
            <a:spAutoFit/>
          </a:bodyPr>
          <a:lstStyle/>
          <a:p>
            <a:pPr marL="0" lvl="0" indent="0" algn="l">
              <a:lnSpc>
                <a:spcPts val="8959"/>
              </a:lnSpc>
              <a:spcBef>
                <a:spcPct val="0"/>
              </a:spcBef>
            </a:pPr>
            <a:r>
              <a:rPr lang="en-US" sz="6399" b="1" i="1">
                <a:solidFill>
                  <a:srgbClr val="0F4662"/>
                </a:solidFill>
                <a:latin typeface="Cormorant Garamond Bold Italics"/>
                <a:ea typeface="Cormorant Garamond Bold Italics"/>
                <a:cs typeface="Cormorant Garamond Bold Italics"/>
                <a:sym typeface="Cormorant Garamond Bold Italics"/>
              </a:rPr>
              <a:t>Key Research Focuses in Kindergarten-Based Curriculum Over the Past Decade</a:t>
            </a:r>
          </a:p>
        </p:txBody>
      </p:sp>
      <p:sp>
        <p:nvSpPr>
          <p:cNvPr id="6" name="AutoShape 6"/>
          <p:cNvSpPr/>
          <p:nvPr/>
        </p:nvSpPr>
        <p:spPr>
          <a:xfrm>
            <a:off x="5803223" y="5866354"/>
            <a:ext cx="6492240" cy="0"/>
          </a:xfrm>
          <a:prstGeom prst="line">
            <a:avLst/>
          </a:prstGeom>
          <a:ln w="76200" cap="flat">
            <a:solidFill>
              <a:srgbClr val="0F4662"/>
            </a:solidFill>
            <a:prstDash val="solid"/>
            <a:headEnd type="none" w="sm" len="sm"/>
            <a:tailEnd type="none" w="sm" len="sm"/>
          </a:ln>
        </p:spPr>
        <p:txBody>
          <a:bodyPr/>
          <a:lstStyle/>
          <a:p>
            <a:endParaRPr lang="zh-CN" altLang="en-US"/>
          </a:p>
        </p:txBody>
      </p:sp>
      <p:sp>
        <p:nvSpPr>
          <p:cNvPr id="7" name="Freeform 7"/>
          <p:cNvSpPr/>
          <p:nvPr/>
        </p:nvSpPr>
        <p:spPr>
          <a:xfrm>
            <a:off x="8304001" y="9529723"/>
            <a:ext cx="1679997" cy="249900"/>
          </a:xfrm>
          <a:custGeom>
            <a:avLst/>
            <a:gdLst/>
            <a:ahLst/>
            <a:cxnLst/>
            <a:rect l="l" t="t" r="r" b="b"/>
            <a:pathLst>
              <a:path w="1679997" h="249900">
                <a:moveTo>
                  <a:pt x="0" y="0"/>
                </a:moveTo>
                <a:lnTo>
                  <a:pt x="1679998" y="0"/>
                </a:lnTo>
                <a:lnTo>
                  <a:pt x="1679998" y="249900"/>
                </a:lnTo>
                <a:lnTo>
                  <a:pt x="0" y="2499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sp>
        <p:nvSpPr>
          <p:cNvPr id="8" name="TextBox 8"/>
          <p:cNvSpPr txBox="1"/>
          <p:nvPr/>
        </p:nvSpPr>
        <p:spPr>
          <a:xfrm>
            <a:off x="6635340" y="4809030"/>
            <a:ext cx="5017320" cy="490855"/>
          </a:xfrm>
          <a:prstGeom prst="rect">
            <a:avLst/>
          </a:prstGeom>
        </p:spPr>
        <p:txBody>
          <a:bodyPr lIns="0" tIns="0" rIns="0" bIns="0" rtlCol="0" anchor="t">
            <a:spAutoFit/>
          </a:bodyPr>
          <a:lstStyle/>
          <a:p>
            <a:pPr marL="0" lvl="0" indent="0" algn="ctr">
              <a:lnSpc>
                <a:spcPts val="3919"/>
              </a:lnSpc>
              <a:spcBef>
                <a:spcPct val="0"/>
              </a:spcBef>
            </a:pPr>
            <a:r>
              <a:rPr lang="en-US" sz="2799" b="1">
                <a:solidFill>
                  <a:srgbClr val="0F4662"/>
                </a:solidFill>
                <a:latin typeface="Quicksand Bold"/>
                <a:ea typeface="Quicksand Bold"/>
                <a:cs typeface="Quicksand Bold"/>
                <a:sym typeface="Quicksand Bold"/>
              </a:rPr>
              <a:t>2.Curriculum localization</a:t>
            </a:r>
          </a:p>
        </p:txBody>
      </p:sp>
      <p:sp>
        <p:nvSpPr>
          <p:cNvPr id="9" name="TextBox 9"/>
          <p:cNvSpPr txBox="1"/>
          <p:nvPr/>
        </p:nvSpPr>
        <p:spPr>
          <a:xfrm>
            <a:off x="12241980" y="4806140"/>
            <a:ext cx="5017320" cy="490855"/>
          </a:xfrm>
          <a:prstGeom prst="rect">
            <a:avLst/>
          </a:prstGeom>
        </p:spPr>
        <p:txBody>
          <a:bodyPr lIns="0" tIns="0" rIns="0" bIns="0" rtlCol="0" anchor="t">
            <a:spAutoFit/>
          </a:bodyPr>
          <a:lstStyle/>
          <a:p>
            <a:pPr marL="0" lvl="0" indent="0" algn="ctr">
              <a:lnSpc>
                <a:spcPts val="3919"/>
              </a:lnSpc>
              <a:spcBef>
                <a:spcPct val="0"/>
              </a:spcBef>
            </a:pPr>
            <a:r>
              <a:rPr lang="en-US" sz="2799" b="1">
                <a:solidFill>
                  <a:srgbClr val="0F4662"/>
                </a:solidFill>
                <a:latin typeface="Quicksand Bold"/>
                <a:ea typeface="Quicksand Bold"/>
                <a:cs typeface="Quicksand Bold"/>
                <a:sym typeface="Quicksand Bold"/>
              </a:rPr>
              <a:t>3.Curriculum gamification</a:t>
            </a:r>
          </a:p>
        </p:txBody>
      </p:sp>
      <p:sp>
        <p:nvSpPr>
          <p:cNvPr id="10" name="TextBox 10"/>
          <p:cNvSpPr txBox="1"/>
          <p:nvPr/>
        </p:nvSpPr>
        <p:spPr>
          <a:xfrm>
            <a:off x="1028700" y="4809030"/>
            <a:ext cx="5017320" cy="490855"/>
          </a:xfrm>
          <a:prstGeom prst="rect">
            <a:avLst/>
          </a:prstGeom>
        </p:spPr>
        <p:txBody>
          <a:bodyPr lIns="0" tIns="0" rIns="0" bIns="0" rtlCol="0" anchor="t">
            <a:spAutoFit/>
          </a:bodyPr>
          <a:lstStyle/>
          <a:p>
            <a:pPr marL="0" lvl="0" indent="0" algn="ctr">
              <a:lnSpc>
                <a:spcPts val="3919"/>
              </a:lnSpc>
              <a:spcBef>
                <a:spcPct val="0"/>
              </a:spcBef>
            </a:pPr>
            <a:r>
              <a:rPr lang="en-US" sz="2799" b="1">
                <a:solidFill>
                  <a:srgbClr val="0F4662"/>
                </a:solidFill>
                <a:latin typeface="Quicksand Bold"/>
                <a:ea typeface="Quicksand Bold"/>
                <a:cs typeface="Quicksand Bold"/>
                <a:sym typeface="Quicksand Bold"/>
              </a:rPr>
              <a:t>1.Curriculum development</a:t>
            </a:r>
          </a:p>
        </p:txBody>
      </p:sp>
      <p:sp>
        <p:nvSpPr>
          <p:cNvPr id="11" name="TextBox 11"/>
          <p:cNvSpPr txBox="1"/>
          <p:nvPr/>
        </p:nvSpPr>
        <p:spPr>
          <a:xfrm>
            <a:off x="1369894" y="6246571"/>
            <a:ext cx="2973506" cy="461280"/>
          </a:xfrm>
          <a:prstGeom prst="rect">
            <a:avLst/>
          </a:prstGeom>
        </p:spPr>
        <p:txBody>
          <a:bodyPr wrap="square" lIns="0" tIns="0" rIns="0" bIns="0" rtlCol="0" anchor="t">
            <a:spAutoFit/>
          </a:bodyPr>
          <a:lstStyle/>
          <a:p>
            <a:pPr algn="ctr">
              <a:lnSpc>
                <a:spcPts val="3919"/>
              </a:lnSpc>
              <a:spcBef>
                <a:spcPct val="0"/>
              </a:spcBef>
            </a:pPr>
            <a:r>
              <a:rPr lang="en-US" sz="2799" b="1" dirty="0">
                <a:solidFill>
                  <a:srgbClr val="0F4662"/>
                </a:solidFill>
                <a:latin typeface="Quicksand Bold"/>
                <a:ea typeface="Quicksand Bold"/>
                <a:cs typeface="Quicksand Bold"/>
                <a:sym typeface="Quicksand Bold"/>
              </a:rPr>
              <a:t>Research gap</a:t>
            </a:r>
            <a:r>
              <a:rPr lang="zh-CN" altLang="en-US" sz="2799" b="1" dirty="0">
                <a:solidFill>
                  <a:srgbClr val="0F4662"/>
                </a:solidFill>
                <a:latin typeface="Quicksand Bold"/>
                <a:ea typeface="Quicksand Bold"/>
                <a:cs typeface="Quicksand Bold"/>
                <a:sym typeface="Quicksand Bold"/>
              </a:rPr>
              <a:t>：</a:t>
            </a:r>
            <a:endParaRPr lang="en-US" sz="2799" b="1" dirty="0">
              <a:solidFill>
                <a:srgbClr val="0F4662"/>
              </a:solidFill>
              <a:latin typeface="Quicksand Bold"/>
              <a:ea typeface="Quicksand Bold"/>
              <a:cs typeface="Quicksand Bold"/>
              <a:sym typeface="Quicksand Bold"/>
            </a:endParaRPr>
          </a:p>
        </p:txBody>
      </p:sp>
      <p:sp>
        <p:nvSpPr>
          <p:cNvPr id="12" name="TextBox 12"/>
          <p:cNvSpPr txBox="1"/>
          <p:nvPr/>
        </p:nvSpPr>
        <p:spPr>
          <a:xfrm>
            <a:off x="1369894" y="7023176"/>
            <a:ext cx="13478200" cy="1514475"/>
          </a:xfrm>
          <a:prstGeom prst="rect">
            <a:avLst/>
          </a:prstGeom>
        </p:spPr>
        <p:txBody>
          <a:bodyPr lIns="0" tIns="0" rIns="0" bIns="0" rtlCol="0" anchor="t">
            <a:spAutoFit/>
          </a:bodyPr>
          <a:lstStyle/>
          <a:p>
            <a:pPr algn="l">
              <a:lnSpc>
                <a:spcPts val="4079"/>
              </a:lnSpc>
            </a:pPr>
            <a:r>
              <a:rPr lang="en-US" sz="2400">
                <a:solidFill>
                  <a:srgbClr val="0F4662"/>
                </a:solidFill>
                <a:latin typeface="Quicksand"/>
                <a:ea typeface="Quicksand"/>
                <a:cs typeface="Quicksand"/>
                <a:sym typeface="Quicksand"/>
              </a:rPr>
              <a:t>There is a limited amount of literature on kindergarten-based curriculum in the Guangxi region. The existing research primarily focuses on cultural integration, with a lack of studies on the present state of kindergarten-based curriculum in Guilin.</a:t>
            </a:r>
          </a:p>
        </p:txBody>
      </p:sp>
      <p:sp>
        <p:nvSpPr>
          <p:cNvPr id="13" name="TextBox 13"/>
          <p:cNvSpPr txBox="1"/>
          <p:nvPr/>
        </p:nvSpPr>
        <p:spPr>
          <a:xfrm>
            <a:off x="13046033" y="5587589"/>
            <a:ext cx="3604121" cy="490855"/>
          </a:xfrm>
          <a:prstGeom prst="rect">
            <a:avLst/>
          </a:prstGeom>
        </p:spPr>
        <p:txBody>
          <a:bodyPr lIns="0" tIns="0" rIns="0" bIns="0" rtlCol="0" anchor="t">
            <a:spAutoFit/>
          </a:bodyPr>
          <a:lstStyle/>
          <a:p>
            <a:pPr algn="ctr">
              <a:lnSpc>
                <a:spcPts val="3919"/>
              </a:lnSpc>
              <a:spcBef>
                <a:spcPct val="0"/>
              </a:spcBef>
            </a:pPr>
            <a:r>
              <a:rPr lang="en-US" sz="2799">
                <a:solidFill>
                  <a:srgbClr val="0F4662"/>
                </a:solidFill>
                <a:latin typeface="Quicksand"/>
                <a:ea typeface="Quicksand"/>
                <a:cs typeface="Quicksand"/>
                <a:sym typeface="Quicksand"/>
              </a:rPr>
              <a:t>(Chen, Liu &amp; Lin,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grpSp>
        <p:nvGrpSpPr>
          <p:cNvPr id="2" name="Group 2"/>
          <p:cNvGrpSpPr/>
          <p:nvPr/>
        </p:nvGrpSpPr>
        <p:grpSpPr>
          <a:xfrm>
            <a:off x="886761" y="2456695"/>
            <a:ext cx="14734480" cy="6426664"/>
            <a:chOff x="0" y="0"/>
            <a:chExt cx="3880686" cy="1692619"/>
          </a:xfrm>
        </p:grpSpPr>
        <p:sp>
          <p:nvSpPr>
            <p:cNvPr id="3" name="Freeform 3"/>
            <p:cNvSpPr/>
            <p:nvPr/>
          </p:nvSpPr>
          <p:spPr>
            <a:xfrm>
              <a:off x="0" y="0"/>
              <a:ext cx="3880686" cy="1692619"/>
            </a:xfrm>
            <a:custGeom>
              <a:avLst/>
              <a:gdLst/>
              <a:ahLst/>
              <a:cxnLst/>
              <a:rect l="l" t="t" r="r" b="b"/>
              <a:pathLst>
                <a:path w="3880686" h="1692619">
                  <a:moveTo>
                    <a:pt x="26797" y="0"/>
                  </a:moveTo>
                  <a:lnTo>
                    <a:pt x="3853889" y="0"/>
                  </a:lnTo>
                  <a:cubicBezTo>
                    <a:pt x="3860996" y="0"/>
                    <a:pt x="3867812" y="2823"/>
                    <a:pt x="3872837" y="7849"/>
                  </a:cubicBezTo>
                  <a:cubicBezTo>
                    <a:pt x="3877863" y="12874"/>
                    <a:pt x="3880686" y="19690"/>
                    <a:pt x="3880686" y="26797"/>
                  </a:cubicBezTo>
                  <a:lnTo>
                    <a:pt x="3880686" y="1665823"/>
                  </a:lnTo>
                  <a:cubicBezTo>
                    <a:pt x="3880686" y="1672929"/>
                    <a:pt x="3877863" y="1679745"/>
                    <a:pt x="3872837" y="1684771"/>
                  </a:cubicBezTo>
                  <a:cubicBezTo>
                    <a:pt x="3867812" y="1689796"/>
                    <a:pt x="3860996" y="1692619"/>
                    <a:pt x="3853889" y="1692619"/>
                  </a:cubicBezTo>
                  <a:lnTo>
                    <a:pt x="26797" y="1692619"/>
                  </a:lnTo>
                  <a:cubicBezTo>
                    <a:pt x="11997" y="1692619"/>
                    <a:pt x="0" y="1680622"/>
                    <a:pt x="0" y="1665823"/>
                  </a:cubicBezTo>
                  <a:lnTo>
                    <a:pt x="0" y="26797"/>
                  </a:lnTo>
                  <a:cubicBezTo>
                    <a:pt x="0" y="19690"/>
                    <a:pt x="2823" y="12874"/>
                    <a:pt x="7849" y="7849"/>
                  </a:cubicBezTo>
                  <a:cubicBezTo>
                    <a:pt x="12874" y="2823"/>
                    <a:pt x="19690" y="0"/>
                    <a:pt x="26797" y="0"/>
                  </a:cubicBezTo>
                  <a:close/>
                </a:path>
              </a:pathLst>
            </a:custGeom>
            <a:solidFill>
              <a:srgbClr val="DBE5EA"/>
            </a:solidFill>
          </p:spPr>
          <p:txBody>
            <a:bodyPr/>
            <a:lstStyle/>
            <a:p>
              <a:endParaRPr lang="zh-CN" altLang="en-US"/>
            </a:p>
          </p:txBody>
        </p:sp>
        <p:sp>
          <p:nvSpPr>
            <p:cNvPr id="4" name="TextBox 4"/>
            <p:cNvSpPr txBox="1"/>
            <p:nvPr/>
          </p:nvSpPr>
          <p:spPr>
            <a:xfrm>
              <a:off x="0" y="-123825"/>
              <a:ext cx="3880686" cy="1816444"/>
            </a:xfrm>
            <a:prstGeom prst="rect">
              <a:avLst/>
            </a:prstGeom>
          </p:spPr>
          <p:txBody>
            <a:bodyPr lIns="50800" tIns="50800" rIns="50800" bIns="50800" rtlCol="0" anchor="ctr"/>
            <a:lstStyle/>
            <a:p>
              <a:pPr algn="ctr">
                <a:lnSpc>
                  <a:spcPts val="4079"/>
                </a:lnSpc>
              </a:pPr>
              <a:endParaRPr/>
            </a:p>
          </p:txBody>
        </p:sp>
      </p:grpSp>
      <p:sp>
        <p:nvSpPr>
          <p:cNvPr id="5" name="TextBox 5"/>
          <p:cNvSpPr txBox="1"/>
          <p:nvPr/>
        </p:nvSpPr>
        <p:spPr>
          <a:xfrm>
            <a:off x="1028700" y="637809"/>
            <a:ext cx="15655688" cy="1366519"/>
          </a:xfrm>
          <a:prstGeom prst="rect">
            <a:avLst/>
          </a:prstGeom>
        </p:spPr>
        <p:txBody>
          <a:bodyPr lIns="0" tIns="0" rIns="0" bIns="0" rtlCol="0" anchor="t">
            <a:spAutoFit/>
          </a:bodyPr>
          <a:lstStyle/>
          <a:p>
            <a:pPr algn="l">
              <a:lnSpc>
                <a:spcPts val="5599"/>
              </a:lnSpc>
            </a:pPr>
            <a:r>
              <a:rPr lang="en-US" sz="3999" b="1" i="1">
                <a:solidFill>
                  <a:srgbClr val="0F4662"/>
                </a:solidFill>
                <a:latin typeface="Cormorant Garamond Bold Italics"/>
                <a:ea typeface="Cormorant Garamond Bold Italics"/>
                <a:cs typeface="Cormorant Garamond Bold Italics"/>
                <a:sym typeface="Cormorant Garamond Bold Italics"/>
              </a:rPr>
              <a:t>Literature 1：</a:t>
            </a:r>
          </a:p>
          <a:p>
            <a:pPr marL="0" lvl="0" indent="0" algn="l">
              <a:lnSpc>
                <a:spcPts val="5460"/>
              </a:lnSpc>
              <a:spcBef>
                <a:spcPct val="0"/>
              </a:spcBef>
            </a:pPr>
            <a:r>
              <a:rPr lang="en-US" sz="3900" b="1" i="1">
                <a:solidFill>
                  <a:srgbClr val="0F4662"/>
                </a:solidFill>
                <a:latin typeface="Cormorant Garamond Bold Italics"/>
                <a:ea typeface="Cormorant Garamond Bold Italics"/>
                <a:cs typeface="Cormorant Garamond Bold Italics"/>
                <a:sym typeface="Cormorant Garamond Bold Italics"/>
              </a:rPr>
              <a:t>On Kindergarten-Based Curriculum Development</a:t>
            </a:r>
          </a:p>
        </p:txBody>
      </p:sp>
      <p:sp>
        <p:nvSpPr>
          <p:cNvPr id="6" name="TextBox 6"/>
          <p:cNvSpPr txBox="1"/>
          <p:nvPr/>
        </p:nvSpPr>
        <p:spPr>
          <a:xfrm>
            <a:off x="1165178" y="3258078"/>
            <a:ext cx="13478200" cy="1000125"/>
          </a:xfrm>
          <a:prstGeom prst="rect">
            <a:avLst/>
          </a:prstGeom>
        </p:spPr>
        <p:txBody>
          <a:bodyPr lIns="0" tIns="0" rIns="0" bIns="0" rtlCol="0" anchor="t">
            <a:spAutoFit/>
          </a:bodyPr>
          <a:lstStyle/>
          <a:p>
            <a:pPr algn="l">
              <a:lnSpc>
                <a:spcPts val="4079"/>
              </a:lnSpc>
            </a:pPr>
            <a:r>
              <a:rPr lang="en-US" sz="2400" dirty="0">
                <a:solidFill>
                  <a:srgbClr val="0F4662"/>
                </a:solidFill>
                <a:latin typeface="Quicksand"/>
                <a:ea typeface="Quicksand"/>
                <a:cs typeface="Quicksand"/>
                <a:sym typeface="Quicksand"/>
              </a:rPr>
              <a:t>This is the most cited article on CNKI, although published in 2001, its high impact factor represents the authority of the literature.</a:t>
            </a:r>
          </a:p>
        </p:txBody>
      </p:sp>
      <p:sp>
        <p:nvSpPr>
          <p:cNvPr id="7" name="TextBox 7"/>
          <p:cNvSpPr txBox="1"/>
          <p:nvPr/>
        </p:nvSpPr>
        <p:spPr>
          <a:xfrm>
            <a:off x="1165178" y="2698980"/>
            <a:ext cx="5101887" cy="490855"/>
          </a:xfrm>
          <a:prstGeom prst="rect">
            <a:avLst/>
          </a:prstGeom>
        </p:spPr>
        <p:txBody>
          <a:bodyPr lIns="0" tIns="0" rIns="0" bIns="0" rtlCol="0" anchor="t">
            <a:spAutoFit/>
          </a:bodyPr>
          <a:lstStyle/>
          <a:p>
            <a:pPr marL="0" lvl="0" indent="0" algn="l">
              <a:lnSpc>
                <a:spcPts val="3919"/>
              </a:lnSpc>
              <a:spcBef>
                <a:spcPct val="0"/>
              </a:spcBef>
            </a:pPr>
            <a:r>
              <a:rPr lang="en-US" sz="2799" b="1">
                <a:solidFill>
                  <a:srgbClr val="0F4662"/>
                </a:solidFill>
                <a:latin typeface="Quicksand Bold"/>
                <a:ea typeface="Quicksand Bold"/>
                <a:cs typeface="Quicksand Bold"/>
                <a:sym typeface="Quicksand Bold"/>
              </a:rPr>
              <a:t>Selection Reason:</a:t>
            </a:r>
          </a:p>
        </p:txBody>
      </p:sp>
      <p:sp>
        <p:nvSpPr>
          <p:cNvPr id="8" name="AutoShape 8"/>
          <p:cNvSpPr/>
          <p:nvPr/>
        </p:nvSpPr>
        <p:spPr>
          <a:xfrm>
            <a:off x="10767060" y="990600"/>
            <a:ext cx="6492240" cy="0"/>
          </a:xfrm>
          <a:prstGeom prst="line">
            <a:avLst/>
          </a:prstGeom>
          <a:ln w="76200" cap="flat">
            <a:solidFill>
              <a:srgbClr val="0F4662"/>
            </a:solidFill>
            <a:prstDash val="solid"/>
            <a:headEnd type="none" w="sm" len="sm"/>
            <a:tailEnd type="none" w="sm" len="sm"/>
          </a:ln>
        </p:spPr>
        <p:txBody>
          <a:bodyPr/>
          <a:lstStyle/>
          <a:p>
            <a:endParaRPr lang="zh-CN" altLang="en-US"/>
          </a:p>
        </p:txBody>
      </p:sp>
      <p:sp>
        <p:nvSpPr>
          <p:cNvPr id="9" name="TextBox 9"/>
          <p:cNvSpPr txBox="1"/>
          <p:nvPr/>
        </p:nvSpPr>
        <p:spPr>
          <a:xfrm>
            <a:off x="1165178" y="4652645"/>
            <a:ext cx="2550943" cy="490855"/>
          </a:xfrm>
          <a:prstGeom prst="rect">
            <a:avLst/>
          </a:prstGeom>
        </p:spPr>
        <p:txBody>
          <a:bodyPr lIns="0" tIns="0" rIns="0" bIns="0" rtlCol="0" anchor="t">
            <a:spAutoFit/>
          </a:bodyPr>
          <a:lstStyle/>
          <a:p>
            <a:pPr marL="0" lvl="0" indent="0" algn="l">
              <a:lnSpc>
                <a:spcPts val="3919"/>
              </a:lnSpc>
              <a:spcBef>
                <a:spcPct val="0"/>
              </a:spcBef>
            </a:pPr>
            <a:r>
              <a:rPr lang="en-US" sz="2799" b="1">
                <a:solidFill>
                  <a:srgbClr val="0F4662"/>
                </a:solidFill>
                <a:latin typeface="Quicksand Bold"/>
                <a:ea typeface="Quicksand Bold"/>
                <a:cs typeface="Quicksand Bold"/>
                <a:sym typeface="Quicksand Bold"/>
              </a:rPr>
              <a:t>Key Points:</a:t>
            </a:r>
          </a:p>
        </p:txBody>
      </p:sp>
      <p:sp>
        <p:nvSpPr>
          <p:cNvPr id="10" name="TextBox 10"/>
          <p:cNvSpPr txBox="1"/>
          <p:nvPr/>
        </p:nvSpPr>
        <p:spPr>
          <a:xfrm>
            <a:off x="1165178" y="5546202"/>
            <a:ext cx="13478200" cy="3104504"/>
          </a:xfrm>
          <a:prstGeom prst="rect">
            <a:avLst/>
          </a:prstGeom>
        </p:spPr>
        <p:txBody>
          <a:bodyPr lIns="0" tIns="0" rIns="0" bIns="0" rtlCol="0" anchor="t">
            <a:spAutoFit/>
          </a:bodyPr>
          <a:lstStyle/>
          <a:p>
            <a:pPr algn="l">
              <a:lnSpc>
                <a:spcPts val="4079"/>
              </a:lnSpc>
            </a:pPr>
            <a:r>
              <a:rPr lang="en-US" sz="2400" dirty="0">
                <a:solidFill>
                  <a:srgbClr val="0F4662"/>
                </a:solidFill>
                <a:latin typeface="Quicksand"/>
                <a:ea typeface="Quicksand"/>
                <a:cs typeface="Quicksand"/>
                <a:sym typeface="Quicksand"/>
              </a:rPr>
              <a:t>This article introduces the definition, characteristics, conditions and problems of "kindergarten-based curriculum”.</a:t>
            </a:r>
          </a:p>
          <a:p>
            <a:pPr algn="l">
              <a:lnSpc>
                <a:spcPts val="4079"/>
              </a:lnSpc>
            </a:pPr>
            <a:endParaRPr lang="en-US" sz="2400" dirty="0">
              <a:solidFill>
                <a:srgbClr val="0F4662"/>
              </a:solidFill>
              <a:latin typeface="Quicksand"/>
              <a:ea typeface="Quicksand"/>
              <a:cs typeface="Quicksand"/>
              <a:sym typeface="Quicksand"/>
            </a:endParaRPr>
          </a:p>
          <a:p>
            <a:pPr algn="l">
              <a:lnSpc>
                <a:spcPts val="4079"/>
              </a:lnSpc>
            </a:pPr>
            <a:r>
              <a:rPr lang="en-US" sz="2400" i="1" dirty="0">
                <a:solidFill>
                  <a:srgbClr val="0F4662"/>
                </a:solidFill>
                <a:ea typeface="思源黑体 Italics"/>
                <a:cs typeface="思源黑体 Italics"/>
                <a:sym typeface="思源黑体 Italics"/>
              </a:rPr>
              <a:t>"kindergarten-based curriculum is an open, democratic decision-making process </a:t>
            </a:r>
            <a:r>
              <a:rPr lang="en-US" sz="2400" b="1" i="1" dirty="0">
                <a:solidFill>
                  <a:srgbClr val="0F4662"/>
                </a:solidFill>
                <a:ea typeface="思源黑体 Bold Italics"/>
                <a:cs typeface="思源黑体 Bold Italics"/>
                <a:sym typeface="思源黑体 Bold Italics"/>
              </a:rPr>
              <a:t>based in the kindergarten</a:t>
            </a:r>
            <a:r>
              <a:rPr lang="en-US" sz="2400" i="1" dirty="0">
                <a:solidFill>
                  <a:srgbClr val="0F4662"/>
                </a:solidFill>
                <a:ea typeface="思源黑体 Italics"/>
                <a:cs typeface="思源黑体 Italics"/>
                <a:sym typeface="思源黑体 Italics"/>
              </a:rPr>
              <a:t> for curriculum development. </a:t>
            </a:r>
            <a:r>
              <a:rPr lang="en-US" sz="2400" b="1" i="1" dirty="0">
                <a:solidFill>
                  <a:srgbClr val="0F4662"/>
                </a:solidFill>
                <a:ea typeface="思源黑体 Bold Italics"/>
                <a:cs typeface="思源黑体 Bold Italics"/>
                <a:sym typeface="思源黑体 Bold Italics"/>
              </a:rPr>
              <a:t>All relevant personnel</a:t>
            </a:r>
            <a:r>
              <a:rPr lang="en-US" sz="2400" i="1" dirty="0">
                <a:solidFill>
                  <a:srgbClr val="0F4662"/>
                </a:solidFill>
                <a:ea typeface="思源黑体 Italics"/>
                <a:cs typeface="思源黑体 Italics"/>
                <a:sym typeface="思源黑体 Italics"/>
              </a:rPr>
              <a:t> need to participate jointly in the formulation, implementation and evaluation of kindergarten curriculum plans."</a:t>
            </a:r>
          </a:p>
        </p:txBody>
      </p:sp>
      <p:sp>
        <p:nvSpPr>
          <p:cNvPr id="11" name="TextBox 11"/>
          <p:cNvSpPr txBox="1"/>
          <p:nvPr/>
        </p:nvSpPr>
        <p:spPr>
          <a:xfrm>
            <a:off x="13865234" y="9191625"/>
            <a:ext cx="3079353" cy="490855"/>
          </a:xfrm>
          <a:prstGeom prst="rect">
            <a:avLst/>
          </a:prstGeom>
        </p:spPr>
        <p:txBody>
          <a:bodyPr lIns="0" tIns="0" rIns="0" bIns="0" rtlCol="0" anchor="t">
            <a:spAutoFit/>
          </a:bodyPr>
          <a:lstStyle/>
          <a:p>
            <a:pPr algn="ctr">
              <a:lnSpc>
                <a:spcPts val="3919"/>
              </a:lnSpc>
              <a:spcBef>
                <a:spcPct val="0"/>
              </a:spcBef>
            </a:pPr>
            <a:r>
              <a:rPr lang="en-US" sz="2799">
                <a:solidFill>
                  <a:srgbClr val="0F4662"/>
                </a:solidFill>
                <a:latin typeface="Quicksand"/>
                <a:ea typeface="Quicksand"/>
                <a:cs typeface="Quicksand"/>
                <a:sym typeface="Quicksand"/>
              </a:rPr>
              <a:t>(Chen &amp; Yan, 2001)</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grpSp>
        <p:nvGrpSpPr>
          <p:cNvPr id="2" name="Group 2"/>
          <p:cNvGrpSpPr/>
          <p:nvPr/>
        </p:nvGrpSpPr>
        <p:grpSpPr>
          <a:xfrm>
            <a:off x="1017085" y="2574411"/>
            <a:ext cx="14393286" cy="6426664"/>
            <a:chOff x="0" y="0"/>
            <a:chExt cx="3790824" cy="1692619"/>
          </a:xfrm>
        </p:grpSpPr>
        <p:sp>
          <p:nvSpPr>
            <p:cNvPr id="3" name="Freeform 3"/>
            <p:cNvSpPr/>
            <p:nvPr/>
          </p:nvSpPr>
          <p:spPr>
            <a:xfrm>
              <a:off x="0" y="0"/>
              <a:ext cx="3790824" cy="1692619"/>
            </a:xfrm>
            <a:custGeom>
              <a:avLst/>
              <a:gdLst/>
              <a:ahLst/>
              <a:cxnLst/>
              <a:rect l="l" t="t" r="r" b="b"/>
              <a:pathLst>
                <a:path w="3790824" h="1692619">
                  <a:moveTo>
                    <a:pt x="27432" y="0"/>
                  </a:moveTo>
                  <a:lnTo>
                    <a:pt x="3763392" y="0"/>
                  </a:lnTo>
                  <a:cubicBezTo>
                    <a:pt x="3778543" y="0"/>
                    <a:pt x="3790824" y="12282"/>
                    <a:pt x="3790824" y="27432"/>
                  </a:cubicBezTo>
                  <a:lnTo>
                    <a:pt x="3790824" y="1665187"/>
                  </a:lnTo>
                  <a:cubicBezTo>
                    <a:pt x="3790824" y="1680338"/>
                    <a:pt x="3778543" y="1692619"/>
                    <a:pt x="3763392" y="1692619"/>
                  </a:cubicBezTo>
                  <a:lnTo>
                    <a:pt x="27432" y="1692619"/>
                  </a:lnTo>
                  <a:cubicBezTo>
                    <a:pt x="12282" y="1692619"/>
                    <a:pt x="0" y="1680338"/>
                    <a:pt x="0" y="1665187"/>
                  </a:cubicBezTo>
                  <a:lnTo>
                    <a:pt x="0" y="27432"/>
                  </a:lnTo>
                  <a:cubicBezTo>
                    <a:pt x="0" y="12282"/>
                    <a:pt x="12282" y="0"/>
                    <a:pt x="27432" y="0"/>
                  </a:cubicBezTo>
                  <a:close/>
                </a:path>
              </a:pathLst>
            </a:custGeom>
            <a:solidFill>
              <a:srgbClr val="A9BECB"/>
            </a:solidFill>
          </p:spPr>
          <p:txBody>
            <a:bodyPr/>
            <a:lstStyle/>
            <a:p>
              <a:endParaRPr lang="zh-CN" altLang="en-US"/>
            </a:p>
          </p:txBody>
        </p:sp>
        <p:sp>
          <p:nvSpPr>
            <p:cNvPr id="4" name="TextBox 4"/>
            <p:cNvSpPr txBox="1"/>
            <p:nvPr/>
          </p:nvSpPr>
          <p:spPr>
            <a:xfrm>
              <a:off x="0" y="-123825"/>
              <a:ext cx="3790824" cy="1816444"/>
            </a:xfrm>
            <a:prstGeom prst="rect">
              <a:avLst/>
            </a:prstGeom>
          </p:spPr>
          <p:txBody>
            <a:bodyPr lIns="50800" tIns="50800" rIns="50800" bIns="50800" rtlCol="0" anchor="ctr"/>
            <a:lstStyle/>
            <a:p>
              <a:pPr algn="ctr">
                <a:lnSpc>
                  <a:spcPts val="4079"/>
                </a:lnSpc>
              </a:pPr>
              <a:endParaRPr/>
            </a:p>
          </p:txBody>
        </p:sp>
      </p:grpSp>
      <p:sp>
        <p:nvSpPr>
          <p:cNvPr id="5" name="AutoShape 5"/>
          <p:cNvSpPr/>
          <p:nvPr/>
        </p:nvSpPr>
        <p:spPr>
          <a:xfrm>
            <a:off x="10767060" y="990600"/>
            <a:ext cx="6492240" cy="0"/>
          </a:xfrm>
          <a:prstGeom prst="line">
            <a:avLst/>
          </a:prstGeom>
          <a:ln w="76200" cap="flat">
            <a:solidFill>
              <a:srgbClr val="0F4662"/>
            </a:solidFill>
            <a:prstDash val="solid"/>
            <a:headEnd type="none" w="sm" len="sm"/>
            <a:tailEnd type="none" w="sm" len="sm"/>
          </a:ln>
        </p:spPr>
        <p:txBody>
          <a:bodyPr/>
          <a:lstStyle/>
          <a:p>
            <a:endParaRPr lang="zh-CN" altLang="en-US"/>
          </a:p>
        </p:txBody>
      </p:sp>
      <p:sp>
        <p:nvSpPr>
          <p:cNvPr id="6" name="TextBox 6"/>
          <p:cNvSpPr txBox="1"/>
          <p:nvPr/>
        </p:nvSpPr>
        <p:spPr>
          <a:xfrm>
            <a:off x="1017085" y="313675"/>
            <a:ext cx="14836822" cy="2052319"/>
          </a:xfrm>
          <a:prstGeom prst="rect">
            <a:avLst/>
          </a:prstGeom>
        </p:spPr>
        <p:txBody>
          <a:bodyPr lIns="0" tIns="0" rIns="0" bIns="0" rtlCol="0" anchor="t">
            <a:spAutoFit/>
          </a:bodyPr>
          <a:lstStyle/>
          <a:p>
            <a:pPr algn="l">
              <a:lnSpc>
                <a:spcPts val="5599"/>
              </a:lnSpc>
            </a:pPr>
            <a:r>
              <a:rPr lang="en-US" sz="3999" b="1" i="1">
                <a:solidFill>
                  <a:srgbClr val="0F4662"/>
                </a:solidFill>
                <a:latin typeface="Cormorant Garamond Bold Italics"/>
                <a:ea typeface="Cormorant Garamond Bold Italics"/>
                <a:cs typeface="Cormorant Garamond Bold Italics"/>
                <a:sym typeface="Cormorant Garamond Bold Italics"/>
              </a:rPr>
              <a:t>Literature 2：</a:t>
            </a:r>
          </a:p>
          <a:p>
            <a:pPr algn="l">
              <a:lnSpc>
                <a:spcPts val="5460"/>
              </a:lnSpc>
            </a:pPr>
            <a:r>
              <a:rPr lang="en-US" sz="3900" b="1" i="1">
                <a:solidFill>
                  <a:srgbClr val="0F4662"/>
                </a:solidFill>
                <a:latin typeface="Cormorant Garamond Bold Italics"/>
                <a:ea typeface="Cormorant Garamond Bold Italics"/>
                <a:cs typeface="Cormorant Garamond Bold Italics"/>
                <a:sym typeface="Cormorant Garamond Bold Italics"/>
              </a:rPr>
              <a:t>Return to Life Curriculum Education Concept:</a:t>
            </a:r>
          </a:p>
          <a:p>
            <a:pPr marL="0" lvl="0" indent="0" algn="r">
              <a:lnSpc>
                <a:spcPts val="5460"/>
              </a:lnSpc>
              <a:spcBef>
                <a:spcPct val="0"/>
              </a:spcBef>
            </a:pPr>
            <a:r>
              <a:rPr lang="en-US" sz="3900" b="1" i="1">
                <a:solidFill>
                  <a:srgbClr val="0F4662"/>
                </a:solidFill>
                <a:latin typeface="Cormorant Garamond Bold Italics"/>
                <a:ea typeface="Cormorant Garamond Bold Italics"/>
                <a:cs typeface="Cormorant Garamond Bold Italics"/>
                <a:sym typeface="Cormorant Garamond Bold Italics"/>
              </a:rPr>
              <a:t>Development and Research of Kindergarten-Based Curriculum</a:t>
            </a:r>
          </a:p>
        </p:txBody>
      </p:sp>
      <p:sp>
        <p:nvSpPr>
          <p:cNvPr id="7" name="TextBox 7"/>
          <p:cNvSpPr txBox="1"/>
          <p:nvPr/>
        </p:nvSpPr>
        <p:spPr>
          <a:xfrm>
            <a:off x="1165178" y="3504455"/>
            <a:ext cx="13478200" cy="2028825"/>
          </a:xfrm>
          <a:prstGeom prst="rect">
            <a:avLst/>
          </a:prstGeom>
        </p:spPr>
        <p:txBody>
          <a:bodyPr lIns="0" tIns="0" rIns="0" bIns="0" rtlCol="0" anchor="t">
            <a:spAutoFit/>
          </a:bodyPr>
          <a:lstStyle/>
          <a:p>
            <a:pPr marL="518160" lvl="1" indent="-259080" algn="l">
              <a:lnSpc>
                <a:spcPts val="4079"/>
              </a:lnSpc>
              <a:buAutoNum type="arabicPeriod"/>
            </a:pPr>
            <a:r>
              <a:rPr lang="en-US" sz="2400">
                <a:solidFill>
                  <a:srgbClr val="0F4662"/>
                </a:solidFill>
                <a:latin typeface="Quicksand"/>
                <a:ea typeface="Quicksand"/>
                <a:cs typeface="Quicksand"/>
                <a:sym typeface="Quicksand"/>
              </a:rPr>
              <a:t>This literature is timely, being a new research output published in 2023.</a:t>
            </a:r>
          </a:p>
          <a:p>
            <a:pPr marL="518160" lvl="1" indent="-259080" algn="l">
              <a:lnSpc>
                <a:spcPts val="4079"/>
              </a:lnSpc>
              <a:buAutoNum type="arabicPeriod"/>
            </a:pPr>
            <a:r>
              <a:rPr lang="en-US" sz="2400">
                <a:solidFill>
                  <a:srgbClr val="0F4662"/>
                </a:solidFill>
                <a:latin typeface="Quicksand"/>
                <a:ea typeface="Quicksand"/>
                <a:cs typeface="Quicksand"/>
                <a:sym typeface="Quicksand"/>
              </a:rPr>
              <a:t>The life curriculum aligns with my definition of kindergarten-based curriculum in reflective thinking—discovering children's interests and curriculum needs through daily life.</a:t>
            </a:r>
          </a:p>
          <a:p>
            <a:pPr algn="l">
              <a:lnSpc>
                <a:spcPts val="4079"/>
              </a:lnSpc>
            </a:pPr>
            <a:endParaRPr lang="en-US" sz="2400">
              <a:solidFill>
                <a:srgbClr val="0F4662"/>
              </a:solidFill>
              <a:latin typeface="Quicksand"/>
              <a:ea typeface="Quicksand"/>
              <a:cs typeface="Quicksand"/>
              <a:sym typeface="Quicksand"/>
            </a:endParaRPr>
          </a:p>
        </p:txBody>
      </p:sp>
      <p:sp>
        <p:nvSpPr>
          <p:cNvPr id="8" name="TextBox 8"/>
          <p:cNvSpPr txBox="1"/>
          <p:nvPr/>
        </p:nvSpPr>
        <p:spPr>
          <a:xfrm>
            <a:off x="1165178" y="2945356"/>
            <a:ext cx="5101887" cy="490855"/>
          </a:xfrm>
          <a:prstGeom prst="rect">
            <a:avLst/>
          </a:prstGeom>
        </p:spPr>
        <p:txBody>
          <a:bodyPr lIns="0" tIns="0" rIns="0" bIns="0" rtlCol="0" anchor="t">
            <a:spAutoFit/>
          </a:bodyPr>
          <a:lstStyle/>
          <a:p>
            <a:pPr marL="0" lvl="0" indent="0" algn="l">
              <a:lnSpc>
                <a:spcPts val="3919"/>
              </a:lnSpc>
              <a:spcBef>
                <a:spcPct val="0"/>
              </a:spcBef>
            </a:pPr>
            <a:r>
              <a:rPr lang="en-US" sz="2799" b="1">
                <a:solidFill>
                  <a:srgbClr val="0F4662"/>
                </a:solidFill>
                <a:latin typeface="Quicksand Bold"/>
                <a:ea typeface="Quicksand Bold"/>
                <a:cs typeface="Quicksand Bold"/>
                <a:sym typeface="Quicksand Bold"/>
              </a:rPr>
              <a:t>Selection Reason:</a:t>
            </a:r>
          </a:p>
        </p:txBody>
      </p:sp>
      <p:sp>
        <p:nvSpPr>
          <p:cNvPr id="9" name="TextBox 9"/>
          <p:cNvSpPr txBox="1"/>
          <p:nvPr/>
        </p:nvSpPr>
        <p:spPr>
          <a:xfrm>
            <a:off x="1165178" y="5826892"/>
            <a:ext cx="2550943" cy="490855"/>
          </a:xfrm>
          <a:prstGeom prst="rect">
            <a:avLst/>
          </a:prstGeom>
        </p:spPr>
        <p:txBody>
          <a:bodyPr lIns="0" tIns="0" rIns="0" bIns="0" rtlCol="0" anchor="t">
            <a:spAutoFit/>
          </a:bodyPr>
          <a:lstStyle/>
          <a:p>
            <a:pPr marL="0" lvl="0" indent="0" algn="l">
              <a:lnSpc>
                <a:spcPts val="3919"/>
              </a:lnSpc>
              <a:spcBef>
                <a:spcPct val="0"/>
              </a:spcBef>
            </a:pPr>
            <a:r>
              <a:rPr lang="en-US" sz="2799" b="1">
                <a:solidFill>
                  <a:srgbClr val="0F4662"/>
                </a:solidFill>
                <a:latin typeface="Quicksand Bold"/>
                <a:ea typeface="Quicksand Bold"/>
                <a:cs typeface="Quicksand Bold"/>
                <a:sym typeface="Quicksand Bold"/>
              </a:rPr>
              <a:t>Key Points:</a:t>
            </a:r>
          </a:p>
        </p:txBody>
      </p:sp>
      <p:sp>
        <p:nvSpPr>
          <p:cNvPr id="10" name="TextBox 10"/>
          <p:cNvSpPr txBox="1"/>
          <p:nvPr/>
        </p:nvSpPr>
        <p:spPr>
          <a:xfrm>
            <a:off x="1165178" y="6484486"/>
            <a:ext cx="13478200" cy="1514475"/>
          </a:xfrm>
          <a:prstGeom prst="rect">
            <a:avLst/>
          </a:prstGeom>
        </p:spPr>
        <p:txBody>
          <a:bodyPr lIns="0" tIns="0" rIns="0" bIns="0" rtlCol="0" anchor="t">
            <a:spAutoFit/>
          </a:bodyPr>
          <a:lstStyle/>
          <a:p>
            <a:pPr algn="l">
              <a:lnSpc>
                <a:spcPts val="4079"/>
              </a:lnSpc>
              <a:spcBef>
                <a:spcPct val="0"/>
              </a:spcBef>
            </a:pPr>
            <a:r>
              <a:rPr lang="en-US" sz="2400" u="none" strike="noStrike">
                <a:solidFill>
                  <a:srgbClr val="0F4662"/>
                </a:solidFill>
                <a:latin typeface="Quicksand"/>
                <a:ea typeface="Quicksand"/>
                <a:cs typeface="Quicksand"/>
                <a:sym typeface="Quicksand"/>
              </a:rPr>
              <a:t>Returning to children's life curriculum is through utilising, enjoying, and internalising methods to create more material and spiritual cultural content that conforms to the actual development of various regions, thereby connecting children's own living world with educational activities.</a:t>
            </a:r>
          </a:p>
        </p:txBody>
      </p:sp>
      <p:sp>
        <p:nvSpPr>
          <p:cNvPr id="11" name="TextBox 11"/>
          <p:cNvSpPr txBox="1"/>
          <p:nvPr/>
        </p:nvSpPr>
        <p:spPr>
          <a:xfrm>
            <a:off x="14563578" y="9143950"/>
            <a:ext cx="2296815" cy="490855"/>
          </a:xfrm>
          <a:prstGeom prst="rect">
            <a:avLst/>
          </a:prstGeom>
        </p:spPr>
        <p:txBody>
          <a:bodyPr lIns="0" tIns="0" rIns="0" bIns="0" rtlCol="0" anchor="t">
            <a:spAutoFit/>
          </a:bodyPr>
          <a:lstStyle/>
          <a:p>
            <a:pPr algn="ctr">
              <a:lnSpc>
                <a:spcPts val="3919"/>
              </a:lnSpc>
              <a:spcBef>
                <a:spcPct val="0"/>
              </a:spcBef>
            </a:pPr>
            <a:r>
              <a:rPr lang="en-US" sz="2799">
                <a:solidFill>
                  <a:srgbClr val="0F4662"/>
                </a:solidFill>
                <a:latin typeface="Quicksand"/>
                <a:ea typeface="Quicksand"/>
                <a:cs typeface="Quicksand"/>
                <a:sym typeface="Quicksand"/>
              </a:rPr>
              <a:t>(Zhong, 2023)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BE5EA"/>
        </a:solidFill>
        <a:effectLst/>
      </p:bgPr>
    </p:bg>
    <p:spTree>
      <p:nvGrpSpPr>
        <p:cNvPr id="1" name=""/>
        <p:cNvGrpSpPr/>
        <p:nvPr/>
      </p:nvGrpSpPr>
      <p:grpSpPr>
        <a:xfrm>
          <a:off x="0" y="0"/>
          <a:ext cx="0" cy="0"/>
          <a:chOff x="0" y="0"/>
          <a:chExt cx="0" cy="0"/>
        </a:xfrm>
      </p:grpSpPr>
      <p:grpSp>
        <p:nvGrpSpPr>
          <p:cNvPr id="2" name="Group 2"/>
          <p:cNvGrpSpPr/>
          <p:nvPr/>
        </p:nvGrpSpPr>
        <p:grpSpPr>
          <a:xfrm>
            <a:off x="12886835" y="6924779"/>
            <a:ext cx="4826190" cy="2796085"/>
            <a:chOff x="0" y="0"/>
            <a:chExt cx="1271095" cy="736417"/>
          </a:xfrm>
        </p:grpSpPr>
        <p:sp>
          <p:nvSpPr>
            <p:cNvPr id="3" name="Freeform 3"/>
            <p:cNvSpPr/>
            <p:nvPr/>
          </p:nvSpPr>
          <p:spPr>
            <a:xfrm>
              <a:off x="0" y="0"/>
              <a:ext cx="1271095" cy="736417"/>
            </a:xfrm>
            <a:custGeom>
              <a:avLst/>
              <a:gdLst/>
              <a:ahLst/>
              <a:cxnLst/>
              <a:rect l="l" t="t" r="r" b="b"/>
              <a:pathLst>
                <a:path w="1271095" h="736417">
                  <a:moveTo>
                    <a:pt x="81812" y="0"/>
                  </a:moveTo>
                  <a:lnTo>
                    <a:pt x="1189284" y="0"/>
                  </a:lnTo>
                  <a:cubicBezTo>
                    <a:pt x="1210981" y="0"/>
                    <a:pt x="1231791" y="8619"/>
                    <a:pt x="1247133" y="23962"/>
                  </a:cubicBezTo>
                  <a:cubicBezTo>
                    <a:pt x="1262476" y="39305"/>
                    <a:pt x="1271095" y="60114"/>
                    <a:pt x="1271095" y="81812"/>
                  </a:cubicBezTo>
                  <a:lnTo>
                    <a:pt x="1271095" y="654606"/>
                  </a:lnTo>
                  <a:cubicBezTo>
                    <a:pt x="1271095" y="676304"/>
                    <a:pt x="1262476" y="697113"/>
                    <a:pt x="1247133" y="712455"/>
                  </a:cubicBezTo>
                  <a:cubicBezTo>
                    <a:pt x="1231791" y="727798"/>
                    <a:pt x="1210981" y="736417"/>
                    <a:pt x="1189284" y="736417"/>
                  </a:cubicBezTo>
                  <a:lnTo>
                    <a:pt x="81812" y="736417"/>
                  </a:lnTo>
                  <a:cubicBezTo>
                    <a:pt x="60114" y="736417"/>
                    <a:pt x="39305" y="727798"/>
                    <a:pt x="23962" y="712455"/>
                  </a:cubicBezTo>
                  <a:cubicBezTo>
                    <a:pt x="8619" y="697113"/>
                    <a:pt x="0" y="676304"/>
                    <a:pt x="0" y="654606"/>
                  </a:cubicBezTo>
                  <a:lnTo>
                    <a:pt x="0" y="81812"/>
                  </a:lnTo>
                  <a:cubicBezTo>
                    <a:pt x="0" y="60114"/>
                    <a:pt x="8619" y="39305"/>
                    <a:pt x="23962" y="23962"/>
                  </a:cubicBezTo>
                  <a:cubicBezTo>
                    <a:pt x="39305" y="8619"/>
                    <a:pt x="60114" y="0"/>
                    <a:pt x="81812" y="0"/>
                  </a:cubicBezTo>
                  <a:close/>
                </a:path>
              </a:pathLst>
            </a:custGeom>
            <a:solidFill>
              <a:srgbClr val="F8F8F8"/>
            </a:solidFill>
          </p:spPr>
          <p:txBody>
            <a:bodyPr/>
            <a:lstStyle/>
            <a:p>
              <a:endParaRPr lang="zh-CN" altLang="en-US"/>
            </a:p>
          </p:txBody>
        </p:sp>
        <p:sp>
          <p:nvSpPr>
            <p:cNvPr id="4" name="TextBox 4"/>
            <p:cNvSpPr txBox="1"/>
            <p:nvPr/>
          </p:nvSpPr>
          <p:spPr>
            <a:xfrm>
              <a:off x="0" y="-123825"/>
              <a:ext cx="1271095" cy="860242"/>
            </a:xfrm>
            <a:prstGeom prst="rect">
              <a:avLst/>
            </a:prstGeom>
          </p:spPr>
          <p:txBody>
            <a:bodyPr lIns="50800" tIns="50800" rIns="50800" bIns="50800" rtlCol="0" anchor="ctr"/>
            <a:lstStyle/>
            <a:p>
              <a:pPr algn="ctr">
                <a:lnSpc>
                  <a:spcPts val="4079"/>
                </a:lnSpc>
              </a:pPr>
              <a:endParaRPr/>
            </a:p>
          </p:txBody>
        </p:sp>
      </p:grpSp>
      <p:sp>
        <p:nvSpPr>
          <p:cNvPr id="5" name="TextBox 5"/>
          <p:cNvSpPr txBox="1"/>
          <p:nvPr/>
        </p:nvSpPr>
        <p:spPr>
          <a:xfrm>
            <a:off x="1028700" y="599709"/>
            <a:ext cx="10326591" cy="1085215"/>
          </a:xfrm>
          <a:prstGeom prst="rect">
            <a:avLst/>
          </a:prstGeom>
        </p:spPr>
        <p:txBody>
          <a:bodyPr lIns="0" tIns="0" rIns="0" bIns="0" rtlCol="0" anchor="t">
            <a:spAutoFit/>
          </a:bodyPr>
          <a:lstStyle/>
          <a:p>
            <a:pPr marL="0" lvl="0" indent="0" algn="l">
              <a:lnSpc>
                <a:spcPts val="8959"/>
              </a:lnSpc>
              <a:spcBef>
                <a:spcPct val="0"/>
              </a:spcBef>
            </a:pPr>
            <a:r>
              <a:rPr lang="en-US" sz="6399" b="1" i="1">
                <a:solidFill>
                  <a:srgbClr val="0F4662"/>
                </a:solidFill>
                <a:latin typeface="Cormorant Garamond Bold Italics"/>
                <a:ea typeface="Cormorant Garamond Bold Italics"/>
                <a:cs typeface="Cormorant Garamond Bold Italics"/>
                <a:sym typeface="Cormorant Garamond Bold Italics"/>
              </a:rPr>
              <a:t>Literature Comparison</a:t>
            </a:r>
          </a:p>
        </p:txBody>
      </p:sp>
      <p:sp>
        <p:nvSpPr>
          <p:cNvPr id="6" name="TextBox 6"/>
          <p:cNvSpPr txBox="1"/>
          <p:nvPr/>
        </p:nvSpPr>
        <p:spPr>
          <a:xfrm>
            <a:off x="1028700" y="2719714"/>
            <a:ext cx="12585859" cy="834390"/>
          </a:xfrm>
          <a:prstGeom prst="rect">
            <a:avLst/>
          </a:prstGeom>
        </p:spPr>
        <p:txBody>
          <a:bodyPr lIns="0" tIns="0" rIns="0" bIns="0" rtlCol="0" anchor="t">
            <a:spAutoFit/>
          </a:bodyPr>
          <a:lstStyle/>
          <a:p>
            <a:pPr algn="l">
              <a:lnSpc>
                <a:spcPts val="3359"/>
              </a:lnSpc>
            </a:pPr>
            <a:r>
              <a:rPr lang="en-US" sz="2400">
                <a:solidFill>
                  <a:srgbClr val="0F4662"/>
                </a:solidFill>
                <a:latin typeface="Quicksand"/>
                <a:ea typeface="Quicksand"/>
                <a:cs typeface="Quicksand"/>
                <a:sym typeface="Quicksand"/>
              </a:rPr>
              <a:t> Pupil is the center of kindergarten-based curriculum, with teachers acting as facilitators to guide pupils in their learning.</a:t>
            </a:r>
          </a:p>
        </p:txBody>
      </p:sp>
      <p:sp>
        <p:nvSpPr>
          <p:cNvPr id="7" name="TextBox 7"/>
          <p:cNvSpPr txBox="1"/>
          <p:nvPr/>
        </p:nvSpPr>
        <p:spPr>
          <a:xfrm>
            <a:off x="1028700" y="2025242"/>
            <a:ext cx="7450889" cy="490855"/>
          </a:xfrm>
          <a:prstGeom prst="rect">
            <a:avLst/>
          </a:prstGeom>
        </p:spPr>
        <p:txBody>
          <a:bodyPr lIns="0" tIns="0" rIns="0" bIns="0" rtlCol="0" anchor="t">
            <a:spAutoFit/>
          </a:bodyPr>
          <a:lstStyle/>
          <a:p>
            <a:pPr marL="0" lvl="0" indent="0" algn="l">
              <a:lnSpc>
                <a:spcPts val="3919"/>
              </a:lnSpc>
              <a:spcBef>
                <a:spcPct val="0"/>
              </a:spcBef>
            </a:pPr>
            <a:r>
              <a:rPr lang="en-US" sz="2799" b="1">
                <a:solidFill>
                  <a:srgbClr val="0F4662"/>
                </a:solidFill>
                <a:latin typeface="Quicksand Bold"/>
                <a:ea typeface="Quicksand Bold"/>
                <a:cs typeface="Quicksand Bold"/>
                <a:sym typeface="Quicksand Bold"/>
              </a:rPr>
              <a:t>Similar：</a:t>
            </a:r>
          </a:p>
        </p:txBody>
      </p:sp>
      <p:sp>
        <p:nvSpPr>
          <p:cNvPr id="8" name="TextBox 8"/>
          <p:cNvSpPr txBox="1"/>
          <p:nvPr/>
        </p:nvSpPr>
        <p:spPr>
          <a:xfrm>
            <a:off x="1028700" y="4275730"/>
            <a:ext cx="5817295" cy="490855"/>
          </a:xfrm>
          <a:prstGeom prst="rect">
            <a:avLst/>
          </a:prstGeom>
        </p:spPr>
        <p:txBody>
          <a:bodyPr lIns="0" tIns="0" rIns="0" bIns="0" rtlCol="0" anchor="t">
            <a:spAutoFit/>
          </a:bodyPr>
          <a:lstStyle/>
          <a:p>
            <a:pPr algn="ctr">
              <a:lnSpc>
                <a:spcPts val="3919"/>
              </a:lnSpc>
              <a:spcBef>
                <a:spcPct val="0"/>
              </a:spcBef>
            </a:pPr>
            <a:r>
              <a:rPr lang="en-US" sz="2799" b="1">
                <a:solidFill>
                  <a:srgbClr val="0F4662"/>
                </a:solidFill>
                <a:latin typeface="Quicksand Bold"/>
                <a:ea typeface="Quicksand Bold"/>
                <a:cs typeface="Quicksand Bold"/>
                <a:sym typeface="Quicksand Bold"/>
              </a:rPr>
              <a:t>Different Focuses in Perspectives:</a:t>
            </a:r>
          </a:p>
        </p:txBody>
      </p:sp>
      <p:sp>
        <p:nvSpPr>
          <p:cNvPr id="9" name="TextBox 9"/>
          <p:cNvSpPr txBox="1"/>
          <p:nvPr/>
        </p:nvSpPr>
        <p:spPr>
          <a:xfrm>
            <a:off x="1028700" y="5316675"/>
            <a:ext cx="12585859" cy="2510790"/>
          </a:xfrm>
          <a:prstGeom prst="rect">
            <a:avLst/>
          </a:prstGeom>
        </p:spPr>
        <p:txBody>
          <a:bodyPr lIns="0" tIns="0" rIns="0" bIns="0" rtlCol="0" anchor="t">
            <a:spAutoFit/>
          </a:bodyPr>
          <a:lstStyle/>
          <a:p>
            <a:pPr algn="l">
              <a:lnSpc>
                <a:spcPts val="3359"/>
              </a:lnSpc>
              <a:spcBef>
                <a:spcPct val="0"/>
              </a:spcBef>
            </a:pPr>
            <a:r>
              <a:rPr lang="en-US" sz="2400" u="none" strike="noStrike">
                <a:solidFill>
                  <a:srgbClr val="0F4662"/>
                </a:solidFill>
                <a:latin typeface="Quicksand"/>
                <a:ea typeface="Quicksand"/>
                <a:cs typeface="Quicksand"/>
                <a:sym typeface="Quicksand"/>
              </a:rPr>
              <a:t>"On Kindergarten-Based Curriculum Development" advocates for the involvement of </a:t>
            </a:r>
            <a:r>
              <a:rPr lang="en-US" sz="2400" b="1" u="none" strike="noStrike">
                <a:solidFill>
                  <a:srgbClr val="0F4662"/>
                </a:solidFill>
                <a:latin typeface="Quicksand Bold"/>
                <a:ea typeface="Quicksand Bold"/>
                <a:cs typeface="Quicksand Bold"/>
                <a:sym typeface="Quicksand Bold"/>
              </a:rPr>
              <a:t>all relevant</a:t>
            </a:r>
            <a:r>
              <a:rPr lang="en-US" sz="2400" u="none" strike="noStrike">
                <a:solidFill>
                  <a:srgbClr val="0F4662"/>
                </a:solidFill>
                <a:latin typeface="Quicksand"/>
                <a:ea typeface="Quicksand"/>
                <a:cs typeface="Quicksand"/>
                <a:sym typeface="Quicksand"/>
              </a:rPr>
              <a:t> stakeholders in the curriculum development process.</a:t>
            </a:r>
          </a:p>
          <a:p>
            <a:pPr marL="0" lvl="1" indent="0" algn="l">
              <a:lnSpc>
                <a:spcPts val="3359"/>
              </a:lnSpc>
              <a:spcBef>
                <a:spcPct val="0"/>
              </a:spcBef>
            </a:pPr>
            <a:endParaRPr lang="en-US" sz="2400" u="none" strike="noStrike">
              <a:solidFill>
                <a:srgbClr val="0F4662"/>
              </a:solidFill>
              <a:latin typeface="Quicksand"/>
              <a:ea typeface="Quicksand"/>
              <a:cs typeface="Quicksand"/>
              <a:sym typeface="Quicksand"/>
            </a:endParaRPr>
          </a:p>
          <a:p>
            <a:pPr marL="0" lvl="1" indent="0" algn="l">
              <a:lnSpc>
                <a:spcPts val="3359"/>
              </a:lnSpc>
              <a:spcBef>
                <a:spcPct val="0"/>
              </a:spcBef>
            </a:pPr>
            <a:r>
              <a:rPr lang="en-US" sz="2400" u="none" strike="noStrike">
                <a:solidFill>
                  <a:srgbClr val="0F4662"/>
                </a:solidFill>
                <a:latin typeface="Quicksand"/>
                <a:ea typeface="Quicksand"/>
                <a:cs typeface="Quicksand"/>
                <a:sym typeface="Quicksand"/>
              </a:rPr>
              <a:t>“Return to Life Curriculum Education Concept: Development and Research of Kindergarten-Based Curriculum" argues that curriculum design should </a:t>
            </a:r>
            <a:r>
              <a:rPr lang="en-US" sz="2400" b="1" u="none" strike="noStrike">
                <a:solidFill>
                  <a:srgbClr val="0F4662"/>
                </a:solidFill>
                <a:latin typeface="Quicksand Bold"/>
                <a:ea typeface="Quicksand Bold"/>
                <a:cs typeface="Quicksand Bold"/>
                <a:sym typeface="Quicksand Bold"/>
              </a:rPr>
              <a:t>return to everyday life</a:t>
            </a:r>
            <a:r>
              <a:rPr lang="en-US" sz="2400" u="none" strike="noStrike">
                <a:solidFill>
                  <a:srgbClr val="0F4662"/>
                </a:solidFill>
                <a:latin typeface="Quicksand"/>
                <a:ea typeface="Quicksand"/>
                <a:cs typeface="Quicksand"/>
                <a:sym typeface="Quicksand"/>
              </a:rPr>
              <a:t> and make full use of life-based resources.</a:t>
            </a:r>
          </a:p>
        </p:txBody>
      </p:sp>
      <p:sp>
        <p:nvSpPr>
          <p:cNvPr id="10" name="TextBox 10"/>
          <p:cNvSpPr txBox="1"/>
          <p:nvPr/>
        </p:nvSpPr>
        <p:spPr>
          <a:xfrm>
            <a:off x="13392428" y="7535573"/>
            <a:ext cx="4081761" cy="1253490"/>
          </a:xfrm>
          <a:prstGeom prst="rect">
            <a:avLst/>
          </a:prstGeom>
        </p:spPr>
        <p:txBody>
          <a:bodyPr lIns="0" tIns="0" rIns="0" bIns="0" rtlCol="0" anchor="t">
            <a:spAutoFit/>
          </a:bodyPr>
          <a:lstStyle/>
          <a:p>
            <a:pPr marL="0" lvl="1" indent="0" algn="l">
              <a:lnSpc>
                <a:spcPts val="3359"/>
              </a:lnSpc>
              <a:spcBef>
                <a:spcPct val="0"/>
              </a:spcBef>
            </a:pPr>
            <a:r>
              <a:rPr lang="en-US" sz="2400" b="1" u="none" strike="noStrike">
                <a:solidFill>
                  <a:srgbClr val="0F4662"/>
                </a:solidFill>
                <a:latin typeface="Quicksand Bold"/>
                <a:ea typeface="Quicksand Bold"/>
                <a:cs typeface="Quicksand Bold"/>
                <a:sym typeface="Quicksand Bold"/>
              </a:rPr>
              <a:t>The two articles were published with a significant time gap between them.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grpSp>
        <p:nvGrpSpPr>
          <p:cNvPr id="2" name="Group 2"/>
          <p:cNvGrpSpPr/>
          <p:nvPr/>
        </p:nvGrpSpPr>
        <p:grpSpPr>
          <a:xfrm>
            <a:off x="1664771" y="1809453"/>
            <a:ext cx="5539941" cy="7448847"/>
            <a:chOff x="0" y="0"/>
            <a:chExt cx="858282" cy="1154021"/>
          </a:xfrm>
        </p:grpSpPr>
        <p:sp>
          <p:nvSpPr>
            <p:cNvPr id="3" name="Freeform 3"/>
            <p:cNvSpPr/>
            <p:nvPr/>
          </p:nvSpPr>
          <p:spPr>
            <a:xfrm>
              <a:off x="0" y="0"/>
              <a:ext cx="858282" cy="1154021"/>
            </a:xfrm>
            <a:custGeom>
              <a:avLst/>
              <a:gdLst/>
              <a:ahLst/>
              <a:cxnLst/>
              <a:rect l="l" t="t" r="r" b="b"/>
              <a:pathLst>
                <a:path w="858282" h="1154021">
                  <a:moveTo>
                    <a:pt x="32142" y="0"/>
                  </a:moveTo>
                  <a:lnTo>
                    <a:pt x="826140" y="0"/>
                  </a:lnTo>
                  <a:cubicBezTo>
                    <a:pt x="843892" y="0"/>
                    <a:pt x="858282" y="14390"/>
                    <a:pt x="858282" y="32142"/>
                  </a:cubicBezTo>
                  <a:lnTo>
                    <a:pt x="858282" y="1121879"/>
                  </a:lnTo>
                  <a:cubicBezTo>
                    <a:pt x="858282" y="1130404"/>
                    <a:pt x="854896" y="1138579"/>
                    <a:pt x="848868" y="1144607"/>
                  </a:cubicBezTo>
                  <a:cubicBezTo>
                    <a:pt x="842840" y="1150635"/>
                    <a:pt x="834665" y="1154021"/>
                    <a:pt x="826140" y="1154021"/>
                  </a:cubicBezTo>
                  <a:lnTo>
                    <a:pt x="32142" y="1154021"/>
                  </a:lnTo>
                  <a:cubicBezTo>
                    <a:pt x="23617" y="1154021"/>
                    <a:pt x="15442" y="1150635"/>
                    <a:pt x="9414" y="1144607"/>
                  </a:cubicBezTo>
                  <a:cubicBezTo>
                    <a:pt x="3386" y="1138579"/>
                    <a:pt x="0" y="1130404"/>
                    <a:pt x="0" y="1121879"/>
                  </a:cubicBezTo>
                  <a:lnTo>
                    <a:pt x="0" y="32142"/>
                  </a:lnTo>
                  <a:cubicBezTo>
                    <a:pt x="0" y="14390"/>
                    <a:pt x="14390" y="0"/>
                    <a:pt x="32142" y="0"/>
                  </a:cubicBezTo>
                  <a:close/>
                </a:path>
              </a:pathLst>
            </a:custGeom>
            <a:blipFill>
              <a:blip r:embed="rId2"/>
              <a:stretch>
                <a:fillRect t="-5710" b="-5710"/>
              </a:stretch>
            </a:blipFill>
          </p:spPr>
          <p:txBody>
            <a:bodyPr/>
            <a:lstStyle/>
            <a:p>
              <a:endParaRPr lang="zh-CN" altLang="en-US"/>
            </a:p>
          </p:txBody>
        </p:sp>
      </p:grpSp>
      <p:grpSp>
        <p:nvGrpSpPr>
          <p:cNvPr id="4" name="Group 4"/>
          <p:cNvGrpSpPr/>
          <p:nvPr/>
        </p:nvGrpSpPr>
        <p:grpSpPr>
          <a:xfrm>
            <a:off x="8449761" y="0"/>
            <a:ext cx="9838239" cy="10287000"/>
            <a:chOff x="0" y="0"/>
            <a:chExt cx="2591141" cy="2709333"/>
          </a:xfrm>
        </p:grpSpPr>
        <p:sp>
          <p:nvSpPr>
            <p:cNvPr id="5" name="Freeform 5"/>
            <p:cNvSpPr/>
            <p:nvPr/>
          </p:nvSpPr>
          <p:spPr>
            <a:xfrm>
              <a:off x="0" y="0"/>
              <a:ext cx="2591141" cy="2709333"/>
            </a:xfrm>
            <a:custGeom>
              <a:avLst/>
              <a:gdLst/>
              <a:ahLst/>
              <a:cxnLst/>
              <a:rect l="l" t="t" r="r" b="b"/>
              <a:pathLst>
                <a:path w="2591141" h="2709333">
                  <a:moveTo>
                    <a:pt x="0" y="0"/>
                  </a:moveTo>
                  <a:lnTo>
                    <a:pt x="2591141" y="0"/>
                  </a:lnTo>
                  <a:lnTo>
                    <a:pt x="2591141" y="2709333"/>
                  </a:lnTo>
                  <a:lnTo>
                    <a:pt x="0" y="2709333"/>
                  </a:lnTo>
                  <a:close/>
                </a:path>
              </a:pathLst>
            </a:custGeom>
            <a:solidFill>
              <a:srgbClr val="DBE5EA"/>
            </a:solidFill>
          </p:spPr>
          <p:txBody>
            <a:bodyPr/>
            <a:lstStyle/>
            <a:p>
              <a:endParaRPr lang="zh-CN" altLang="en-US"/>
            </a:p>
          </p:txBody>
        </p:sp>
        <p:sp>
          <p:nvSpPr>
            <p:cNvPr id="6" name="TextBox 6"/>
            <p:cNvSpPr txBox="1"/>
            <p:nvPr/>
          </p:nvSpPr>
          <p:spPr>
            <a:xfrm>
              <a:off x="0" y="-123825"/>
              <a:ext cx="2591141" cy="2833158"/>
            </a:xfrm>
            <a:prstGeom prst="rect">
              <a:avLst/>
            </a:prstGeom>
          </p:spPr>
          <p:txBody>
            <a:bodyPr lIns="50800" tIns="50800" rIns="50800" bIns="50800" rtlCol="0" anchor="ctr"/>
            <a:lstStyle/>
            <a:p>
              <a:pPr algn="ctr">
                <a:lnSpc>
                  <a:spcPts val="4079"/>
                </a:lnSpc>
              </a:pPr>
              <a:endParaRPr/>
            </a:p>
          </p:txBody>
        </p:sp>
      </p:grpSp>
      <p:sp>
        <p:nvSpPr>
          <p:cNvPr id="7" name="TextBox 7"/>
          <p:cNvSpPr txBox="1"/>
          <p:nvPr/>
        </p:nvSpPr>
        <p:spPr>
          <a:xfrm>
            <a:off x="1028700" y="599709"/>
            <a:ext cx="9480749" cy="1012190"/>
          </a:xfrm>
          <a:prstGeom prst="rect">
            <a:avLst/>
          </a:prstGeom>
        </p:spPr>
        <p:txBody>
          <a:bodyPr lIns="0" tIns="0" rIns="0" bIns="0" rtlCol="0" anchor="t">
            <a:spAutoFit/>
          </a:bodyPr>
          <a:lstStyle/>
          <a:p>
            <a:pPr marL="0" lvl="0" indent="0" algn="l">
              <a:lnSpc>
                <a:spcPts val="8260"/>
              </a:lnSpc>
              <a:spcBef>
                <a:spcPct val="0"/>
              </a:spcBef>
            </a:pPr>
            <a:r>
              <a:rPr lang="en-US" sz="5900" b="1" i="1">
                <a:solidFill>
                  <a:srgbClr val="0F4662"/>
                </a:solidFill>
                <a:latin typeface="Cormorant Garamond Bold Italics"/>
                <a:ea typeface="Cormorant Garamond Bold Italics"/>
                <a:cs typeface="Cormorant Garamond Bold Italics"/>
                <a:sym typeface="Cormorant Garamond Bold Italics"/>
              </a:rPr>
              <a:t>The Role of These Two literature</a:t>
            </a:r>
          </a:p>
        </p:txBody>
      </p:sp>
      <p:sp>
        <p:nvSpPr>
          <p:cNvPr id="8" name="TextBox 8"/>
          <p:cNvSpPr txBox="1"/>
          <p:nvPr/>
        </p:nvSpPr>
        <p:spPr>
          <a:xfrm>
            <a:off x="8652617" y="2027481"/>
            <a:ext cx="8606683" cy="2028825"/>
          </a:xfrm>
          <a:prstGeom prst="rect">
            <a:avLst/>
          </a:prstGeom>
        </p:spPr>
        <p:txBody>
          <a:bodyPr lIns="0" tIns="0" rIns="0" bIns="0" rtlCol="0" anchor="t">
            <a:spAutoFit/>
          </a:bodyPr>
          <a:lstStyle/>
          <a:p>
            <a:pPr marL="518160" lvl="1" indent="-259080" algn="l">
              <a:lnSpc>
                <a:spcPts val="4079"/>
              </a:lnSpc>
              <a:buFont typeface="Arial"/>
              <a:buChar char="•"/>
            </a:pPr>
            <a:r>
              <a:rPr lang="en-US" sz="2400">
                <a:solidFill>
                  <a:srgbClr val="0F4662"/>
                </a:solidFill>
                <a:latin typeface="Quicksand"/>
                <a:ea typeface="Quicksand"/>
                <a:cs typeface="Quicksand"/>
                <a:sym typeface="Quicksand"/>
              </a:rPr>
              <a:t>I learnt that—the characteristic of kindergarten-based curriculum development lies in democracy, requiring participation from children, teachers, administrators, experts, and parents.</a:t>
            </a:r>
          </a:p>
        </p:txBody>
      </p:sp>
      <p:sp>
        <p:nvSpPr>
          <p:cNvPr id="9" name="TextBox 9"/>
          <p:cNvSpPr txBox="1"/>
          <p:nvPr/>
        </p:nvSpPr>
        <p:spPr>
          <a:xfrm>
            <a:off x="8652617" y="4613652"/>
            <a:ext cx="8606683" cy="4600575"/>
          </a:xfrm>
          <a:prstGeom prst="rect">
            <a:avLst/>
          </a:prstGeom>
        </p:spPr>
        <p:txBody>
          <a:bodyPr lIns="0" tIns="0" rIns="0" bIns="0" rtlCol="0" anchor="t">
            <a:spAutoFit/>
          </a:bodyPr>
          <a:lstStyle/>
          <a:p>
            <a:pPr marL="518160" lvl="1" indent="-259080" algn="l">
              <a:lnSpc>
                <a:spcPts val="4079"/>
              </a:lnSpc>
              <a:buFont typeface="Arial"/>
              <a:buChar char="•"/>
            </a:pPr>
            <a:r>
              <a:rPr lang="en-US" sz="2400">
                <a:solidFill>
                  <a:srgbClr val="0F4662"/>
                </a:solidFill>
                <a:latin typeface="Quicksand"/>
                <a:ea typeface="Quicksand"/>
                <a:cs typeface="Quicksand"/>
                <a:sym typeface="Quicksand"/>
              </a:rPr>
              <a:t> conform to my personal definition of kindergarten-based curriculum.</a:t>
            </a:r>
          </a:p>
          <a:p>
            <a:pPr marL="518160" lvl="1" indent="-259080" algn="l">
              <a:lnSpc>
                <a:spcPts val="4079"/>
              </a:lnSpc>
              <a:buFont typeface="Arial"/>
              <a:buChar char="•"/>
            </a:pPr>
            <a:r>
              <a:rPr lang="en-US" sz="2400">
                <a:solidFill>
                  <a:srgbClr val="0F4662"/>
                </a:solidFill>
                <a:latin typeface="Quicksand"/>
                <a:ea typeface="Quicksand"/>
                <a:cs typeface="Quicksand"/>
                <a:sym typeface="Quicksand"/>
              </a:rPr>
              <a:t>It gave me new additions to my definition of kindergarten-based curriculum. Kindergarten curriculum should fully utilise the details of life. </a:t>
            </a:r>
          </a:p>
          <a:p>
            <a:pPr marL="518160" lvl="1" indent="-259080" algn="l">
              <a:lnSpc>
                <a:spcPts val="4079"/>
              </a:lnSpc>
              <a:buFont typeface="Arial"/>
              <a:buChar char="•"/>
            </a:pPr>
            <a:r>
              <a:rPr lang="en-US" sz="2400">
                <a:solidFill>
                  <a:srgbClr val="0F4662"/>
                </a:solidFill>
                <a:latin typeface="Quicksand"/>
                <a:ea typeface="Quicksand"/>
                <a:cs typeface="Quicksand"/>
                <a:sym typeface="Quicksand"/>
              </a:rPr>
              <a:t>This form of curriculum development not only reduces resource inequality problems caused by regional differences but also allows children to fully experience the meaning of education in their lives.</a:t>
            </a:r>
          </a:p>
        </p:txBody>
      </p:sp>
      <p:sp>
        <p:nvSpPr>
          <p:cNvPr id="10" name="TextBox 10"/>
          <p:cNvSpPr txBox="1"/>
          <p:nvPr/>
        </p:nvSpPr>
        <p:spPr>
          <a:xfrm>
            <a:off x="8652617" y="1561099"/>
            <a:ext cx="8606683" cy="518255"/>
          </a:xfrm>
          <a:prstGeom prst="rect">
            <a:avLst/>
          </a:prstGeom>
        </p:spPr>
        <p:txBody>
          <a:bodyPr lIns="0" tIns="0" rIns="0" bIns="0" rtlCol="0" anchor="t">
            <a:spAutoFit/>
          </a:bodyPr>
          <a:lstStyle/>
          <a:p>
            <a:pPr marL="0" lvl="0" indent="0" algn="l">
              <a:lnSpc>
                <a:spcPts val="4485"/>
              </a:lnSpc>
            </a:pPr>
            <a:r>
              <a:rPr lang="en-US" sz="2638" b="1">
                <a:solidFill>
                  <a:srgbClr val="0F4662"/>
                </a:solidFill>
                <a:latin typeface="Quicksand Bold"/>
                <a:ea typeface="Quicksand Bold"/>
                <a:cs typeface="Quicksand Bold"/>
                <a:sym typeface="Quicksand Bold"/>
              </a:rPr>
              <a:t>Literature 1</a:t>
            </a:r>
          </a:p>
        </p:txBody>
      </p:sp>
      <p:sp>
        <p:nvSpPr>
          <p:cNvPr id="11" name="TextBox 11"/>
          <p:cNvSpPr txBox="1"/>
          <p:nvPr/>
        </p:nvSpPr>
        <p:spPr>
          <a:xfrm>
            <a:off x="8652617" y="4147270"/>
            <a:ext cx="8606683" cy="518255"/>
          </a:xfrm>
          <a:prstGeom prst="rect">
            <a:avLst/>
          </a:prstGeom>
        </p:spPr>
        <p:txBody>
          <a:bodyPr lIns="0" tIns="0" rIns="0" bIns="0" rtlCol="0" anchor="t">
            <a:spAutoFit/>
          </a:bodyPr>
          <a:lstStyle/>
          <a:p>
            <a:pPr marL="0" lvl="0" indent="0" algn="l">
              <a:lnSpc>
                <a:spcPts val="4485"/>
              </a:lnSpc>
            </a:pPr>
            <a:r>
              <a:rPr lang="en-US" sz="2638" b="1">
                <a:solidFill>
                  <a:srgbClr val="0F4662"/>
                </a:solidFill>
                <a:latin typeface="Quicksand Bold"/>
                <a:ea typeface="Quicksand Bold"/>
                <a:cs typeface="Quicksand Bold"/>
                <a:sym typeface="Quicksand Bold"/>
              </a:rPr>
              <a:t>Literature 2</a:t>
            </a:r>
          </a:p>
        </p:txBody>
      </p:sp>
      <p:sp>
        <p:nvSpPr>
          <p:cNvPr id="12" name="AutoShape 12"/>
          <p:cNvSpPr/>
          <p:nvPr/>
        </p:nvSpPr>
        <p:spPr>
          <a:xfrm>
            <a:off x="1028700" y="9741523"/>
            <a:ext cx="6492240" cy="0"/>
          </a:xfrm>
          <a:prstGeom prst="line">
            <a:avLst/>
          </a:prstGeom>
          <a:ln w="76200" cap="flat">
            <a:solidFill>
              <a:srgbClr val="0F4662"/>
            </a:solidFill>
            <a:prstDash val="solid"/>
            <a:headEnd type="none" w="sm" len="sm"/>
            <a:tailEnd type="none" w="sm" len="sm"/>
          </a:ln>
        </p:spPr>
        <p:txBody>
          <a:bodyPr/>
          <a:lstStyle/>
          <a:p>
            <a:endParaRPr lang="zh-CN" altLang="en-US"/>
          </a:p>
        </p:txBody>
      </p:sp>
      <p:sp>
        <p:nvSpPr>
          <p:cNvPr id="13" name="AutoShape 13"/>
          <p:cNvSpPr/>
          <p:nvPr/>
        </p:nvSpPr>
        <p:spPr>
          <a:xfrm>
            <a:off x="10767060" y="1028700"/>
            <a:ext cx="6492240" cy="0"/>
          </a:xfrm>
          <a:prstGeom prst="line">
            <a:avLst/>
          </a:prstGeom>
          <a:ln w="76200" cap="flat">
            <a:solidFill>
              <a:srgbClr val="0F4662"/>
            </a:solidFill>
            <a:prstDash val="solid"/>
            <a:headEnd type="none" w="sm" len="sm"/>
            <a:tailEnd type="none" w="sm" len="sm"/>
          </a:ln>
        </p:spPr>
        <p:txBody>
          <a:bodyPr/>
          <a:lstStyle/>
          <a:p>
            <a:endParaRPr lang="zh-CN"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TextBox 2"/>
          <p:cNvSpPr txBox="1"/>
          <p:nvPr/>
        </p:nvSpPr>
        <p:spPr>
          <a:xfrm>
            <a:off x="1028700" y="599709"/>
            <a:ext cx="11537525" cy="1085215"/>
          </a:xfrm>
          <a:prstGeom prst="rect">
            <a:avLst/>
          </a:prstGeom>
        </p:spPr>
        <p:txBody>
          <a:bodyPr lIns="0" tIns="0" rIns="0" bIns="0" rtlCol="0" anchor="t">
            <a:spAutoFit/>
          </a:bodyPr>
          <a:lstStyle/>
          <a:p>
            <a:pPr marL="0" lvl="0" indent="0" algn="l">
              <a:lnSpc>
                <a:spcPts val="8959"/>
              </a:lnSpc>
              <a:spcBef>
                <a:spcPct val="0"/>
              </a:spcBef>
            </a:pPr>
            <a:r>
              <a:rPr lang="en-US" sz="6399" b="1" i="1">
                <a:solidFill>
                  <a:srgbClr val="0F4662"/>
                </a:solidFill>
                <a:latin typeface="Cormorant Garamond Bold Italics"/>
                <a:ea typeface="Cormorant Garamond Bold Italics"/>
                <a:cs typeface="Cormorant Garamond Bold Italics"/>
                <a:sym typeface="Cormorant Garamond Bold Italics"/>
              </a:rPr>
              <a:t>Critical thinking of literature</a:t>
            </a:r>
          </a:p>
        </p:txBody>
      </p:sp>
      <p:sp>
        <p:nvSpPr>
          <p:cNvPr id="3" name="TextBox 3"/>
          <p:cNvSpPr txBox="1"/>
          <p:nvPr/>
        </p:nvSpPr>
        <p:spPr>
          <a:xfrm>
            <a:off x="1028700" y="1840736"/>
            <a:ext cx="15900994" cy="5629275"/>
          </a:xfrm>
          <a:prstGeom prst="rect">
            <a:avLst/>
          </a:prstGeom>
        </p:spPr>
        <p:txBody>
          <a:bodyPr lIns="0" tIns="0" rIns="0" bIns="0" rtlCol="0" anchor="t">
            <a:spAutoFit/>
          </a:bodyPr>
          <a:lstStyle/>
          <a:p>
            <a:pPr algn="l">
              <a:lnSpc>
                <a:spcPts val="4079"/>
              </a:lnSpc>
            </a:pPr>
            <a:r>
              <a:rPr lang="en-US" sz="2400">
                <a:solidFill>
                  <a:srgbClr val="0F4662"/>
                </a:solidFill>
                <a:latin typeface="Quicksand"/>
                <a:ea typeface="Quicksand"/>
                <a:cs typeface="Quicksand"/>
                <a:sym typeface="Quicksand"/>
              </a:rPr>
              <a:t>According to the policy document issued by the Guangxi Education Bureau in 2015 regarding kindergarten curricula in the Guangxi region, kindergartens are required to incorporate local cultural characteristics into their curricula.</a:t>
            </a:r>
          </a:p>
          <a:p>
            <a:pPr algn="l">
              <a:lnSpc>
                <a:spcPts val="4079"/>
              </a:lnSpc>
            </a:pPr>
            <a:endParaRPr lang="en-US" sz="2400">
              <a:solidFill>
                <a:srgbClr val="0F4662"/>
              </a:solidFill>
              <a:latin typeface="Quicksand"/>
              <a:ea typeface="Quicksand"/>
              <a:cs typeface="Quicksand"/>
              <a:sym typeface="Quicksand"/>
            </a:endParaRPr>
          </a:p>
          <a:p>
            <a:pPr algn="l">
              <a:lnSpc>
                <a:spcPts val="4079"/>
              </a:lnSpc>
            </a:pPr>
            <a:r>
              <a:rPr lang="en-US" sz="2400">
                <a:solidFill>
                  <a:srgbClr val="0F4662"/>
                </a:solidFill>
                <a:latin typeface="Quicksand"/>
                <a:ea typeface="Quicksand"/>
                <a:cs typeface="Quicksand"/>
                <a:sym typeface="Quicksand"/>
              </a:rPr>
              <a:t>The </a:t>
            </a:r>
            <a:r>
              <a:rPr lang="en-US" sz="2400" b="1">
                <a:solidFill>
                  <a:srgbClr val="0F4662"/>
                </a:solidFill>
                <a:latin typeface="Quicksand Bold"/>
                <a:ea typeface="Quicksand Bold"/>
                <a:cs typeface="Quicksand Bold"/>
                <a:sym typeface="Quicksand Bold"/>
              </a:rPr>
              <a:t>democratic</a:t>
            </a:r>
            <a:r>
              <a:rPr lang="en-US" sz="2400">
                <a:solidFill>
                  <a:srgbClr val="0F4662"/>
                </a:solidFill>
                <a:latin typeface="Quicksand"/>
                <a:ea typeface="Quicksand"/>
                <a:cs typeface="Quicksand"/>
                <a:sym typeface="Quicksand"/>
              </a:rPr>
              <a:t> from literature 1 is </a:t>
            </a:r>
            <a:r>
              <a:rPr lang="en-US" sz="2400" b="1">
                <a:solidFill>
                  <a:srgbClr val="0F4662"/>
                </a:solidFill>
                <a:latin typeface="Quicksand Bold"/>
                <a:ea typeface="Quicksand Bold"/>
                <a:cs typeface="Quicksand Bold"/>
                <a:sym typeface="Quicksand Bold"/>
              </a:rPr>
              <a:t>conflicts </a:t>
            </a:r>
            <a:r>
              <a:rPr lang="en-US" sz="2400">
                <a:solidFill>
                  <a:srgbClr val="0F4662"/>
                </a:solidFill>
                <a:latin typeface="Quicksand"/>
                <a:ea typeface="Quicksand"/>
                <a:cs typeface="Quicksand"/>
                <a:sym typeface="Quicksand"/>
              </a:rPr>
              <a:t>with the </a:t>
            </a:r>
            <a:r>
              <a:rPr lang="en-US" sz="2400" b="1">
                <a:solidFill>
                  <a:srgbClr val="0F4662"/>
                </a:solidFill>
                <a:latin typeface="Quicksand Bold"/>
                <a:ea typeface="Quicksand Bold"/>
                <a:cs typeface="Quicksand Bold"/>
                <a:sym typeface="Quicksand Bold"/>
              </a:rPr>
              <a:t>mandatory</a:t>
            </a:r>
            <a:r>
              <a:rPr lang="en-US" sz="2400">
                <a:solidFill>
                  <a:srgbClr val="0F4662"/>
                </a:solidFill>
                <a:latin typeface="Quicksand"/>
                <a:ea typeface="Quicksand"/>
                <a:cs typeface="Quicksand"/>
                <a:sym typeface="Quicksand"/>
              </a:rPr>
              <a:t> of policy.</a:t>
            </a:r>
          </a:p>
          <a:p>
            <a:pPr algn="l">
              <a:lnSpc>
                <a:spcPts val="4079"/>
              </a:lnSpc>
            </a:pPr>
            <a:endParaRPr lang="en-US" sz="2400">
              <a:solidFill>
                <a:srgbClr val="0F4662"/>
              </a:solidFill>
              <a:latin typeface="Quicksand"/>
              <a:ea typeface="Quicksand"/>
              <a:cs typeface="Quicksand"/>
              <a:sym typeface="Quicksand"/>
            </a:endParaRPr>
          </a:p>
          <a:p>
            <a:pPr algn="l">
              <a:lnSpc>
                <a:spcPts val="4079"/>
              </a:lnSpc>
            </a:pPr>
            <a:r>
              <a:rPr lang="en-US" sz="2400">
                <a:solidFill>
                  <a:srgbClr val="0F4662"/>
                </a:solidFill>
                <a:latin typeface="Quicksand"/>
                <a:ea typeface="Quicksand"/>
                <a:cs typeface="Quicksand"/>
                <a:sym typeface="Quicksand"/>
              </a:rPr>
              <a:t>The current policy documents in Guangxi </a:t>
            </a:r>
            <a:r>
              <a:rPr lang="en-US" sz="2400" b="1">
                <a:solidFill>
                  <a:srgbClr val="0F4662"/>
                </a:solidFill>
                <a:latin typeface="Quicksand Bold"/>
                <a:ea typeface="Quicksand Bold"/>
                <a:cs typeface="Quicksand Bold"/>
                <a:sym typeface="Quicksand Bold"/>
              </a:rPr>
              <a:t>lack of focus on the life-oriented aspects</a:t>
            </a:r>
            <a:r>
              <a:rPr lang="en-US" sz="2400">
                <a:solidFill>
                  <a:srgbClr val="0F4662"/>
                </a:solidFill>
                <a:latin typeface="Quicksand"/>
                <a:ea typeface="Quicksand"/>
                <a:cs typeface="Quicksand"/>
                <a:sym typeface="Quicksand"/>
              </a:rPr>
              <a:t>.</a:t>
            </a:r>
          </a:p>
          <a:p>
            <a:pPr algn="l">
              <a:lnSpc>
                <a:spcPts val="4079"/>
              </a:lnSpc>
            </a:pPr>
            <a:endParaRPr lang="en-US" sz="2400">
              <a:solidFill>
                <a:srgbClr val="0F4662"/>
              </a:solidFill>
              <a:latin typeface="Quicksand"/>
              <a:ea typeface="Quicksand"/>
              <a:cs typeface="Quicksand"/>
              <a:sym typeface="Quicksand"/>
            </a:endParaRPr>
          </a:p>
          <a:p>
            <a:pPr algn="l">
              <a:lnSpc>
                <a:spcPts val="4079"/>
              </a:lnSpc>
            </a:pPr>
            <a:r>
              <a:rPr lang="en-US" sz="2400">
                <a:solidFill>
                  <a:srgbClr val="0F4662"/>
                </a:solidFill>
                <a:latin typeface="Quicksand"/>
                <a:ea typeface="Quicksand"/>
                <a:cs typeface="Quicksand"/>
                <a:sym typeface="Quicksand"/>
              </a:rPr>
              <a:t>Teachers play a guiding role in pupils' learning processes, how do teachers guide children to actively engage with local culture in their daily lives within a kindergarten-based curriculum?</a:t>
            </a:r>
          </a:p>
          <a:p>
            <a:pPr marL="0" lvl="0" indent="0" algn="l">
              <a:lnSpc>
                <a:spcPts val="4079"/>
              </a:lnSpc>
            </a:pPr>
            <a:endParaRPr lang="en-US" sz="2400">
              <a:solidFill>
                <a:srgbClr val="0F4662"/>
              </a:solidFill>
              <a:latin typeface="Quicksand"/>
              <a:ea typeface="Quicksand"/>
              <a:cs typeface="Quicksand"/>
              <a:sym typeface="Quicksand"/>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grpSp>
        <p:nvGrpSpPr>
          <p:cNvPr id="2" name="Group 2"/>
          <p:cNvGrpSpPr/>
          <p:nvPr/>
        </p:nvGrpSpPr>
        <p:grpSpPr>
          <a:xfrm>
            <a:off x="14093893" y="15849"/>
            <a:ext cx="4194107" cy="10271151"/>
            <a:chOff x="0" y="0"/>
            <a:chExt cx="1104621" cy="2705159"/>
          </a:xfrm>
        </p:grpSpPr>
        <p:sp>
          <p:nvSpPr>
            <p:cNvPr id="3" name="Freeform 3"/>
            <p:cNvSpPr/>
            <p:nvPr/>
          </p:nvSpPr>
          <p:spPr>
            <a:xfrm>
              <a:off x="0" y="0"/>
              <a:ext cx="1104621" cy="2705159"/>
            </a:xfrm>
            <a:custGeom>
              <a:avLst/>
              <a:gdLst/>
              <a:ahLst/>
              <a:cxnLst/>
              <a:rect l="l" t="t" r="r" b="b"/>
              <a:pathLst>
                <a:path w="1104621" h="2705159">
                  <a:moveTo>
                    <a:pt x="0" y="0"/>
                  </a:moveTo>
                  <a:lnTo>
                    <a:pt x="1104621" y="0"/>
                  </a:lnTo>
                  <a:lnTo>
                    <a:pt x="1104621" y="2705159"/>
                  </a:lnTo>
                  <a:lnTo>
                    <a:pt x="0" y="2705159"/>
                  </a:lnTo>
                  <a:close/>
                </a:path>
              </a:pathLst>
            </a:custGeom>
            <a:solidFill>
              <a:srgbClr val="7994A0"/>
            </a:solidFill>
          </p:spPr>
          <p:txBody>
            <a:bodyPr/>
            <a:lstStyle/>
            <a:p>
              <a:endParaRPr lang="zh-CN" altLang="en-US"/>
            </a:p>
          </p:txBody>
        </p:sp>
        <p:sp>
          <p:nvSpPr>
            <p:cNvPr id="4" name="TextBox 4"/>
            <p:cNvSpPr txBox="1"/>
            <p:nvPr/>
          </p:nvSpPr>
          <p:spPr>
            <a:xfrm>
              <a:off x="0" y="-47625"/>
              <a:ext cx="1104621" cy="2752784"/>
            </a:xfrm>
            <a:prstGeom prst="rect">
              <a:avLst/>
            </a:prstGeom>
          </p:spPr>
          <p:txBody>
            <a:bodyPr lIns="50800" tIns="50800" rIns="50800" bIns="50800" rtlCol="0" anchor="ctr"/>
            <a:lstStyle/>
            <a:p>
              <a:pPr algn="ctr">
                <a:lnSpc>
                  <a:spcPts val="3693"/>
                </a:lnSpc>
              </a:pPr>
              <a:endParaRPr/>
            </a:p>
          </p:txBody>
        </p:sp>
      </p:grpSp>
      <p:sp>
        <p:nvSpPr>
          <p:cNvPr id="5" name="Freeform 5"/>
          <p:cNvSpPr/>
          <p:nvPr/>
        </p:nvSpPr>
        <p:spPr>
          <a:xfrm>
            <a:off x="1028700" y="9563100"/>
            <a:ext cx="1905000" cy="283369"/>
          </a:xfrm>
          <a:custGeom>
            <a:avLst/>
            <a:gdLst/>
            <a:ahLst/>
            <a:cxnLst/>
            <a:rect l="l" t="t" r="r" b="b"/>
            <a:pathLst>
              <a:path w="1905000" h="283369">
                <a:moveTo>
                  <a:pt x="0" y="0"/>
                </a:moveTo>
                <a:lnTo>
                  <a:pt x="1905000" y="0"/>
                </a:lnTo>
                <a:lnTo>
                  <a:pt x="1905000" y="283369"/>
                </a:lnTo>
                <a:lnTo>
                  <a:pt x="0" y="28336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sp>
        <p:nvSpPr>
          <p:cNvPr id="6" name="TextBox 6"/>
          <p:cNvSpPr txBox="1"/>
          <p:nvPr/>
        </p:nvSpPr>
        <p:spPr>
          <a:xfrm>
            <a:off x="1028700" y="1828984"/>
            <a:ext cx="12004798" cy="2028825"/>
          </a:xfrm>
          <a:prstGeom prst="rect">
            <a:avLst/>
          </a:prstGeom>
        </p:spPr>
        <p:txBody>
          <a:bodyPr lIns="0" tIns="0" rIns="0" bIns="0" rtlCol="0" anchor="t">
            <a:spAutoFit/>
          </a:bodyPr>
          <a:lstStyle/>
          <a:p>
            <a:pPr algn="l">
              <a:lnSpc>
                <a:spcPts val="4079"/>
              </a:lnSpc>
            </a:pPr>
            <a:r>
              <a:rPr lang="en-US" sz="2400">
                <a:solidFill>
                  <a:srgbClr val="0F4662"/>
                </a:solidFill>
                <a:latin typeface="Quicksand"/>
                <a:ea typeface="Quicksand"/>
                <a:cs typeface="Quicksand"/>
                <a:sym typeface="Quicksand"/>
              </a:rPr>
              <a:t> What is the current situation of kindergarten curriculum in Guilin city?</a:t>
            </a:r>
          </a:p>
          <a:p>
            <a:pPr algn="l">
              <a:lnSpc>
                <a:spcPts val="4079"/>
              </a:lnSpc>
            </a:pPr>
            <a:endParaRPr lang="en-US" sz="2400">
              <a:solidFill>
                <a:srgbClr val="0F4662"/>
              </a:solidFill>
              <a:latin typeface="Quicksand"/>
              <a:ea typeface="Quicksand"/>
              <a:cs typeface="Quicksand"/>
              <a:sym typeface="Quicksand"/>
            </a:endParaRPr>
          </a:p>
          <a:p>
            <a:pPr algn="l">
              <a:lnSpc>
                <a:spcPts val="4079"/>
              </a:lnSpc>
            </a:pPr>
            <a:r>
              <a:rPr lang="en-US" sz="2400">
                <a:solidFill>
                  <a:srgbClr val="0F4662"/>
                </a:solidFill>
                <a:latin typeface="Quicksand"/>
                <a:ea typeface="Quicksand"/>
                <a:cs typeface="Quicksand"/>
                <a:sym typeface="Quicksand"/>
              </a:rPr>
              <a:t> How are local kindergartens integrating cultural characteristics into their curriculum?</a:t>
            </a:r>
          </a:p>
          <a:p>
            <a:pPr marL="0" lvl="0" indent="0" algn="l">
              <a:lnSpc>
                <a:spcPts val="4079"/>
              </a:lnSpc>
            </a:pPr>
            <a:endParaRPr lang="en-US" sz="2400">
              <a:solidFill>
                <a:srgbClr val="0F4662"/>
              </a:solidFill>
              <a:latin typeface="Quicksand"/>
              <a:ea typeface="Quicksand"/>
              <a:cs typeface="Quicksand"/>
              <a:sym typeface="Quicksand"/>
            </a:endParaRPr>
          </a:p>
        </p:txBody>
      </p:sp>
      <p:sp>
        <p:nvSpPr>
          <p:cNvPr id="7" name="AutoShape 7"/>
          <p:cNvSpPr/>
          <p:nvPr/>
        </p:nvSpPr>
        <p:spPr>
          <a:xfrm>
            <a:off x="1028700" y="4886509"/>
            <a:ext cx="6492240" cy="0"/>
          </a:xfrm>
          <a:prstGeom prst="line">
            <a:avLst/>
          </a:prstGeom>
          <a:ln w="76200" cap="flat">
            <a:solidFill>
              <a:srgbClr val="0F4662"/>
            </a:solidFill>
            <a:prstDash val="solid"/>
            <a:headEnd type="none" w="sm" len="sm"/>
            <a:tailEnd type="none" w="sm" len="sm"/>
          </a:ln>
        </p:spPr>
        <p:txBody>
          <a:bodyPr/>
          <a:lstStyle/>
          <a:p>
            <a:endParaRPr lang="zh-CN" altLang="en-US"/>
          </a:p>
        </p:txBody>
      </p:sp>
      <p:sp>
        <p:nvSpPr>
          <p:cNvPr id="8" name="TextBox 8"/>
          <p:cNvSpPr txBox="1"/>
          <p:nvPr/>
        </p:nvSpPr>
        <p:spPr>
          <a:xfrm>
            <a:off x="1028700" y="599709"/>
            <a:ext cx="9390243" cy="1085215"/>
          </a:xfrm>
          <a:prstGeom prst="rect">
            <a:avLst/>
          </a:prstGeom>
        </p:spPr>
        <p:txBody>
          <a:bodyPr lIns="0" tIns="0" rIns="0" bIns="0" rtlCol="0" anchor="t">
            <a:spAutoFit/>
          </a:bodyPr>
          <a:lstStyle/>
          <a:p>
            <a:pPr marL="0" lvl="0" indent="0" algn="l">
              <a:lnSpc>
                <a:spcPts val="8959"/>
              </a:lnSpc>
              <a:spcBef>
                <a:spcPct val="0"/>
              </a:spcBef>
            </a:pPr>
            <a:r>
              <a:rPr lang="en-US" sz="6399" b="1" i="1">
                <a:solidFill>
                  <a:srgbClr val="0F4662"/>
                </a:solidFill>
                <a:latin typeface="Cormorant Garamond Bold Italics"/>
                <a:ea typeface="Cormorant Garamond Bold Italics"/>
                <a:cs typeface="Cormorant Garamond Bold Italics"/>
                <a:sym typeface="Cormorant Garamond Bold Italics"/>
              </a:rPr>
              <a:t>Draft research question</a:t>
            </a:r>
          </a:p>
        </p:txBody>
      </p:sp>
      <p:sp>
        <p:nvSpPr>
          <p:cNvPr id="9" name="TextBox 9"/>
          <p:cNvSpPr txBox="1"/>
          <p:nvPr/>
        </p:nvSpPr>
        <p:spPr>
          <a:xfrm>
            <a:off x="1028700" y="5235711"/>
            <a:ext cx="7822897" cy="1085215"/>
          </a:xfrm>
          <a:prstGeom prst="rect">
            <a:avLst/>
          </a:prstGeom>
        </p:spPr>
        <p:txBody>
          <a:bodyPr lIns="0" tIns="0" rIns="0" bIns="0" rtlCol="0" anchor="t">
            <a:spAutoFit/>
          </a:bodyPr>
          <a:lstStyle/>
          <a:p>
            <a:pPr marL="0" lvl="0" indent="0" algn="l">
              <a:lnSpc>
                <a:spcPts val="8959"/>
              </a:lnSpc>
              <a:spcBef>
                <a:spcPct val="0"/>
              </a:spcBef>
            </a:pPr>
            <a:r>
              <a:rPr lang="en-US" sz="6399" b="1" i="1">
                <a:solidFill>
                  <a:srgbClr val="0F4662"/>
                </a:solidFill>
                <a:latin typeface="Cormorant Garamond Bold Italics"/>
                <a:ea typeface="Cormorant Garamond Bold Italics"/>
                <a:cs typeface="Cormorant Garamond Bold Italics"/>
                <a:sym typeface="Cormorant Garamond Bold Italics"/>
              </a:rPr>
              <a:t>Refined research question</a:t>
            </a:r>
          </a:p>
        </p:txBody>
      </p:sp>
      <p:sp>
        <p:nvSpPr>
          <p:cNvPr id="10" name="TextBox 10"/>
          <p:cNvSpPr txBox="1"/>
          <p:nvPr/>
        </p:nvSpPr>
        <p:spPr>
          <a:xfrm>
            <a:off x="909282" y="6463801"/>
            <a:ext cx="12916111" cy="2543175"/>
          </a:xfrm>
          <a:prstGeom prst="rect">
            <a:avLst/>
          </a:prstGeom>
        </p:spPr>
        <p:txBody>
          <a:bodyPr lIns="0" tIns="0" rIns="0" bIns="0" rtlCol="0" anchor="t">
            <a:spAutoFit/>
          </a:bodyPr>
          <a:lstStyle/>
          <a:p>
            <a:pPr algn="l">
              <a:lnSpc>
                <a:spcPts val="4079"/>
              </a:lnSpc>
            </a:pPr>
            <a:r>
              <a:rPr lang="en-US" sz="2400">
                <a:solidFill>
                  <a:srgbClr val="0F4662"/>
                </a:solidFill>
                <a:latin typeface="Quicksand"/>
                <a:ea typeface="Quicksand"/>
                <a:cs typeface="Quicksand"/>
                <a:sym typeface="Quicksand"/>
              </a:rPr>
              <a:t> What is the current kindergarten curriculum like in Guilin?</a:t>
            </a:r>
          </a:p>
          <a:p>
            <a:pPr algn="l">
              <a:lnSpc>
                <a:spcPts val="4079"/>
              </a:lnSpc>
            </a:pPr>
            <a:endParaRPr lang="en-US" sz="2400">
              <a:solidFill>
                <a:srgbClr val="0F4662"/>
              </a:solidFill>
              <a:latin typeface="Quicksand"/>
              <a:ea typeface="Quicksand"/>
              <a:cs typeface="Quicksand"/>
              <a:sym typeface="Quicksand"/>
            </a:endParaRPr>
          </a:p>
          <a:p>
            <a:pPr algn="l">
              <a:lnSpc>
                <a:spcPts val="4079"/>
              </a:lnSpc>
            </a:pPr>
            <a:r>
              <a:rPr lang="en-US" sz="2400">
                <a:solidFill>
                  <a:srgbClr val="0F4662"/>
                </a:solidFill>
                <a:latin typeface="Quicksand"/>
                <a:ea typeface="Quicksand"/>
                <a:cs typeface="Quicksand"/>
                <a:sym typeface="Quicksand"/>
              </a:rPr>
              <a:t>what teaching strategies are used by kindergarten teacher in Guilin when teaching pupils?</a:t>
            </a:r>
          </a:p>
          <a:p>
            <a:pPr algn="l">
              <a:lnSpc>
                <a:spcPts val="4079"/>
              </a:lnSpc>
            </a:pPr>
            <a:endParaRPr lang="en-US" sz="2400">
              <a:solidFill>
                <a:srgbClr val="0F4662"/>
              </a:solidFill>
              <a:latin typeface="Quicksand"/>
              <a:ea typeface="Quicksand"/>
              <a:cs typeface="Quicksand"/>
              <a:sym typeface="Quicksand"/>
            </a:endParaRPr>
          </a:p>
          <a:p>
            <a:pPr algn="l">
              <a:lnSpc>
                <a:spcPts val="4079"/>
              </a:lnSpc>
            </a:pPr>
            <a:r>
              <a:rPr lang="en-US" sz="2400">
                <a:solidFill>
                  <a:srgbClr val="0F4662"/>
                </a:solidFill>
                <a:latin typeface="Quicksand"/>
                <a:ea typeface="Quicksand"/>
                <a:cs typeface="Quicksand"/>
                <a:sym typeface="Quicksand"/>
              </a:rPr>
              <a:t>How do teachers guide children to actively explore local cultural features?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TextBox 2"/>
          <p:cNvSpPr txBox="1"/>
          <p:nvPr/>
        </p:nvSpPr>
        <p:spPr>
          <a:xfrm>
            <a:off x="1028700" y="599709"/>
            <a:ext cx="11534821" cy="1085215"/>
          </a:xfrm>
          <a:prstGeom prst="rect">
            <a:avLst/>
          </a:prstGeom>
        </p:spPr>
        <p:txBody>
          <a:bodyPr lIns="0" tIns="0" rIns="0" bIns="0" rtlCol="0" anchor="t">
            <a:spAutoFit/>
          </a:bodyPr>
          <a:lstStyle/>
          <a:p>
            <a:pPr marL="0" lvl="0" indent="0" algn="l">
              <a:lnSpc>
                <a:spcPts val="8959"/>
              </a:lnSpc>
              <a:spcBef>
                <a:spcPct val="0"/>
              </a:spcBef>
            </a:pPr>
            <a:r>
              <a:rPr lang="en-US" sz="6399" b="1" i="1">
                <a:solidFill>
                  <a:srgbClr val="0F4662"/>
                </a:solidFill>
                <a:latin typeface="Cormorant Garamond Bold Italics"/>
                <a:ea typeface="Cormorant Garamond Bold Italics"/>
                <a:cs typeface="Cormorant Garamond Bold Italics"/>
                <a:sym typeface="Cormorant Garamond Bold Italics"/>
              </a:rPr>
              <a:t>Reference</a:t>
            </a:r>
          </a:p>
        </p:txBody>
      </p:sp>
      <p:sp>
        <p:nvSpPr>
          <p:cNvPr id="3" name="TextBox 3"/>
          <p:cNvSpPr txBox="1"/>
          <p:nvPr/>
        </p:nvSpPr>
        <p:spPr>
          <a:xfrm>
            <a:off x="926342" y="1561099"/>
            <a:ext cx="15961055" cy="7172325"/>
          </a:xfrm>
          <a:prstGeom prst="rect">
            <a:avLst/>
          </a:prstGeom>
        </p:spPr>
        <p:txBody>
          <a:bodyPr lIns="0" tIns="0" rIns="0" bIns="0" rtlCol="0" anchor="t">
            <a:spAutoFit/>
          </a:bodyPr>
          <a:lstStyle/>
          <a:p>
            <a:pPr algn="just">
              <a:lnSpc>
                <a:spcPts val="4079"/>
              </a:lnSpc>
            </a:pPr>
            <a:endParaRPr/>
          </a:p>
          <a:p>
            <a:pPr algn="just">
              <a:lnSpc>
                <a:spcPts val="4079"/>
              </a:lnSpc>
            </a:pPr>
            <a:r>
              <a:rPr lang="en-US" sz="2400">
                <a:solidFill>
                  <a:srgbClr val="0F4662"/>
                </a:solidFill>
                <a:latin typeface="Quicksand"/>
                <a:ea typeface="Quicksand"/>
                <a:cs typeface="Quicksand"/>
                <a:sym typeface="Quicksand"/>
              </a:rPr>
              <a:t>Creswell, J.W. &amp; Poth, C.N. (2018). Qualitative Inquiry and Research Design: Choosing Among Five Approaches. 4th ed. Thousand Oaks, CA: SAGE Publications.</a:t>
            </a:r>
          </a:p>
          <a:p>
            <a:pPr algn="just">
              <a:lnSpc>
                <a:spcPts val="4079"/>
              </a:lnSpc>
            </a:pPr>
            <a:r>
              <a:rPr lang="en-US" sz="2400">
                <a:solidFill>
                  <a:srgbClr val="0F4662"/>
                </a:solidFill>
                <a:latin typeface="Quicksand"/>
                <a:ea typeface="Quicksand"/>
                <a:cs typeface="Quicksand"/>
                <a:sym typeface="Quicksand"/>
              </a:rPr>
              <a:t>Chen, B., Liu, L. &amp; Lin, N. (2023). Analysis of the Current Status and Development Trends of Kindergarten-Based Curriculum Research in China: A Visual Analysis Based on the CNKI Database. Educational Observation我国园本课程研究现状及发展趋势分析——基于中国知网数据库的可视化分析, (12), 47-50+55. doi:10.16070/j.cnki.cn45-1388/g4s.2023.12.020.</a:t>
            </a:r>
          </a:p>
          <a:p>
            <a:pPr algn="just">
              <a:lnSpc>
                <a:spcPts val="4079"/>
              </a:lnSpc>
            </a:pPr>
            <a:r>
              <a:rPr lang="en-US" sz="2400">
                <a:solidFill>
                  <a:srgbClr val="0F4662"/>
                </a:solidFill>
                <a:latin typeface="Quicksand"/>
                <a:ea typeface="Quicksand"/>
                <a:cs typeface="Quicksand"/>
                <a:sym typeface="Quicksand"/>
              </a:rPr>
              <a:t>Chen, S. &amp; Yan, Z. (2001). On the Development of Kindergarten-Based Curriculum论幼儿园的园本课程开发. Early Childhood Education Research, (02), 27-29.</a:t>
            </a:r>
          </a:p>
          <a:p>
            <a:pPr algn="just">
              <a:lnSpc>
                <a:spcPts val="4079"/>
              </a:lnSpc>
            </a:pPr>
            <a:r>
              <a:rPr lang="en-US" sz="2400">
                <a:solidFill>
                  <a:srgbClr val="0F4662"/>
                </a:solidFill>
                <a:latin typeface="Quicksand"/>
                <a:ea typeface="Quicksand"/>
                <a:cs typeface="Quicksand"/>
                <a:sym typeface="Quicksand"/>
              </a:rPr>
              <a:t>Guangxi Education Department. (2015). Implementation Plan for Kindergarten Curriculum Reform in Guangxi Zhuang Autonomous Region 《广西壮族自治区幼儿园课程改革实施方案》. Guangxi Education Department.</a:t>
            </a:r>
          </a:p>
          <a:p>
            <a:pPr algn="just">
              <a:lnSpc>
                <a:spcPts val="4079"/>
              </a:lnSpc>
            </a:pPr>
            <a:r>
              <a:rPr lang="en-US" sz="2400">
                <a:solidFill>
                  <a:srgbClr val="0F4662"/>
                </a:solidFill>
                <a:latin typeface="Quicksand"/>
                <a:ea typeface="Quicksand"/>
                <a:cs typeface="Quicksand"/>
                <a:sym typeface="Quicksand"/>
              </a:rPr>
              <a:t>Zhong, Y. (2023). Return to Life Curriculum Education Concept: Development and Research of Kindergarten-Based Curriculum回归生活课程教育理念下幼儿园园本课程的开发与研究. Parents, (14), 167-169.</a:t>
            </a:r>
          </a:p>
          <a:p>
            <a:pPr algn="just">
              <a:lnSpc>
                <a:spcPts val="4079"/>
              </a:lnSpc>
            </a:pPr>
            <a:endParaRPr lang="en-US" sz="2400">
              <a:solidFill>
                <a:srgbClr val="0F4662"/>
              </a:solidFill>
              <a:latin typeface="Quicksand"/>
              <a:ea typeface="Quicksand"/>
              <a:cs typeface="Quicksand"/>
              <a:sym typeface="Quicksand"/>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TextBox 2"/>
          <p:cNvSpPr txBox="1"/>
          <p:nvPr/>
        </p:nvSpPr>
        <p:spPr>
          <a:xfrm>
            <a:off x="3442710" y="3369664"/>
            <a:ext cx="11402580" cy="3185722"/>
          </a:xfrm>
          <a:prstGeom prst="rect">
            <a:avLst/>
          </a:prstGeom>
        </p:spPr>
        <p:txBody>
          <a:bodyPr lIns="0" tIns="0" rIns="0" bIns="0" rtlCol="0" anchor="t">
            <a:spAutoFit/>
          </a:bodyPr>
          <a:lstStyle/>
          <a:p>
            <a:pPr marL="0" lvl="0" indent="0" algn="ctr">
              <a:lnSpc>
                <a:spcPts val="26009"/>
              </a:lnSpc>
              <a:spcBef>
                <a:spcPct val="0"/>
              </a:spcBef>
            </a:pPr>
            <a:r>
              <a:rPr lang="en-US" sz="18577" b="1" i="1">
                <a:solidFill>
                  <a:srgbClr val="0F4662"/>
                </a:solidFill>
                <a:latin typeface="Cormorant Garamond Bold Italics"/>
                <a:ea typeface="Cormorant Garamond Bold Italics"/>
                <a:cs typeface="Cormorant Garamond Bold Italics"/>
                <a:sym typeface="Cormorant Garamond Bold Italics"/>
              </a:rPr>
              <a:t>Thank you</a:t>
            </a:r>
          </a:p>
        </p:txBody>
      </p:sp>
      <p:sp>
        <p:nvSpPr>
          <p:cNvPr id="3" name="AutoShape 3"/>
          <p:cNvSpPr/>
          <p:nvPr/>
        </p:nvSpPr>
        <p:spPr>
          <a:xfrm>
            <a:off x="5897880" y="2215083"/>
            <a:ext cx="6492240" cy="0"/>
          </a:xfrm>
          <a:prstGeom prst="line">
            <a:avLst/>
          </a:prstGeom>
          <a:ln w="76200" cap="flat">
            <a:solidFill>
              <a:srgbClr val="0F4662"/>
            </a:solidFill>
            <a:prstDash val="solid"/>
            <a:headEnd type="none" w="sm" len="sm"/>
            <a:tailEnd type="none" w="sm" len="sm"/>
          </a:ln>
        </p:spPr>
        <p:txBody>
          <a:bodyPr/>
          <a:lstStyle/>
          <a:p>
            <a:endParaRPr lang="zh-CN" altLang="en-US"/>
          </a:p>
        </p:txBody>
      </p:sp>
      <p:sp>
        <p:nvSpPr>
          <p:cNvPr id="4" name="Freeform 4"/>
          <p:cNvSpPr/>
          <p:nvPr/>
        </p:nvSpPr>
        <p:spPr>
          <a:xfrm>
            <a:off x="8304001" y="1116666"/>
            <a:ext cx="1679997" cy="249900"/>
          </a:xfrm>
          <a:custGeom>
            <a:avLst/>
            <a:gdLst/>
            <a:ahLst/>
            <a:cxnLst/>
            <a:rect l="l" t="t" r="r" b="b"/>
            <a:pathLst>
              <a:path w="1679997" h="249900">
                <a:moveTo>
                  <a:pt x="0" y="0"/>
                </a:moveTo>
                <a:lnTo>
                  <a:pt x="1679998" y="0"/>
                </a:lnTo>
                <a:lnTo>
                  <a:pt x="1679998" y="249899"/>
                </a:lnTo>
                <a:lnTo>
                  <a:pt x="0" y="249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sp>
        <p:nvSpPr>
          <p:cNvPr id="5" name="AutoShape 5"/>
          <p:cNvSpPr/>
          <p:nvPr/>
        </p:nvSpPr>
        <p:spPr>
          <a:xfrm>
            <a:off x="5897880" y="8159883"/>
            <a:ext cx="6492240" cy="0"/>
          </a:xfrm>
          <a:prstGeom prst="line">
            <a:avLst/>
          </a:prstGeom>
          <a:ln w="76200" cap="flat">
            <a:solidFill>
              <a:srgbClr val="0F4662"/>
            </a:solidFill>
            <a:prstDash val="solid"/>
            <a:headEnd type="none" w="sm" len="sm"/>
            <a:tailEnd type="none" w="sm" len="sm"/>
          </a:ln>
        </p:spPr>
        <p:txBody>
          <a:bodyPr/>
          <a:lstStyle/>
          <a:p>
            <a:endParaRPr lang="zh-CN" altLang="en-US"/>
          </a:p>
        </p:txBody>
      </p:sp>
      <p:sp>
        <p:nvSpPr>
          <p:cNvPr id="6" name="Freeform 6"/>
          <p:cNvSpPr/>
          <p:nvPr/>
        </p:nvSpPr>
        <p:spPr>
          <a:xfrm>
            <a:off x="8304001" y="9008400"/>
            <a:ext cx="1679997" cy="249900"/>
          </a:xfrm>
          <a:custGeom>
            <a:avLst/>
            <a:gdLst/>
            <a:ahLst/>
            <a:cxnLst/>
            <a:rect l="l" t="t" r="r" b="b"/>
            <a:pathLst>
              <a:path w="1679997" h="249900">
                <a:moveTo>
                  <a:pt x="0" y="0"/>
                </a:moveTo>
                <a:lnTo>
                  <a:pt x="1679998" y="0"/>
                </a:lnTo>
                <a:lnTo>
                  <a:pt x="1679998" y="249900"/>
                </a:lnTo>
                <a:lnTo>
                  <a:pt x="0" y="2499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93</TotalTime>
  <Words>1233</Words>
  <Application>Microsoft Macintosh PowerPoint</Application>
  <PresentationFormat>自定义</PresentationFormat>
  <Paragraphs>132</Paragraphs>
  <Slides>15</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15</vt:i4>
      </vt:variant>
    </vt:vector>
  </HeadingPairs>
  <TitlesOfParts>
    <vt:vector size="25" baseType="lpstr">
      <vt:lpstr>YAFdJpYtCxE 1</vt:lpstr>
      <vt:lpstr>思源黑体 Bold Italics</vt:lpstr>
      <vt:lpstr>Cormorant Garamond Bold</vt:lpstr>
      <vt:lpstr>Arial</vt:lpstr>
      <vt:lpstr>Quicksand Bold</vt:lpstr>
      <vt:lpstr>Quicksand</vt:lpstr>
      <vt:lpstr>Cormorant Garamond Bold Italics</vt:lpstr>
      <vt:lpstr>思源黑体 Italics</vt:lpstr>
      <vt:lpstr>Calibri</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Background</dc:title>
  <cp:lastModifiedBy>Linghua Zeng (2308290)</cp:lastModifiedBy>
  <cp:revision>3</cp:revision>
  <dcterms:created xsi:type="dcterms:W3CDTF">2006-08-16T00:00:00Z</dcterms:created>
  <dcterms:modified xsi:type="dcterms:W3CDTF">2025-02-28T21:24:07Z</dcterms:modified>
  <dc:identifier>DAGgYS06Wjk</dc:identifier>
</cp:coreProperties>
</file>