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handoutMasterIdLst>
    <p:handoutMasterId r:id="rId38"/>
  </p:handoutMasterIdLst>
  <p:sldIdLst>
    <p:sldId id="257" r:id="rId2"/>
    <p:sldId id="289" r:id="rId3"/>
    <p:sldId id="260" r:id="rId4"/>
    <p:sldId id="264" r:id="rId5"/>
    <p:sldId id="265" r:id="rId6"/>
    <p:sldId id="280" r:id="rId7"/>
    <p:sldId id="261" r:id="rId8"/>
    <p:sldId id="262" r:id="rId9"/>
    <p:sldId id="263" r:id="rId10"/>
    <p:sldId id="266" r:id="rId11"/>
    <p:sldId id="269" r:id="rId12"/>
    <p:sldId id="290" r:id="rId13"/>
    <p:sldId id="291" r:id="rId14"/>
    <p:sldId id="274" r:id="rId15"/>
    <p:sldId id="259" r:id="rId16"/>
    <p:sldId id="270" r:id="rId17"/>
    <p:sldId id="271" r:id="rId18"/>
    <p:sldId id="272" r:id="rId19"/>
    <p:sldId id="273" r:id="rId20"/>
    <p:sldId id="283" r:id="rId21"/>
    <p:sldId id="281" r:id="rId22"/>
    <p:sldId id="284" r:id="rId23"/>
    <p:sldId id="285" r:id="rId24"/>
    <p:sldId id="286" r:id="rId25"/>
    <p:sldId id="282" r:id="rId26"/>
    <p:sldId id="275" r:id="rId27"/>
    <p:sldId id="276" r:id="rId28"/>
    <p:sldId id="278" r:id="rId29"/>
    <p:sldId id="287" r:id="rId30"/>
    <p:sldId id="288" r:id="rId31"/>
    <p:sldId id="277" r:id="rId32"/>
    <p:sldId id="292" r:id="rId33"/>
    <p:sldId id="267" r:id="rId34"/>
    <p:sldId id="258" r:id="rId35"/>
    <p:sldId id="279" r:id="rId36"/>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30D2F4A2-90F1-4E2C-87EF-3756D0DFF648}" type="datetimeFigureOut">
              <a:rPr lang="en-US" smtClean="0"/>
              <a:t>02-Nov-17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99C15BE-58B4-41B1-82FE-7CE662D2B4FC}" type="slidenum">
              <a:rPr lang="en-US" smtClean="0"/>
              <a:t>‹#›</a:t>
            </a:fld>
            <a:endParaRPr lang="en-US"/>
          </a:p>
        </p:txBody>
      </p:sp>
    </p:spTree>
    <p:extLst>
      <p:ext uri="{BB962C8B-B14F-4D97-AF65-F5344CB8AC3E}">
        <p14:creationId xmlns:p14="http://schemas.microsoft.com/office/powerpoint/2010/main" val="20947932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65426BE-C6F7-49F0-AFE1-D4A6EE5482BF}" type="datetimeFigureOut">
              <a:rPr lang="en-US" smtClean="0"/>
              <a:t>02-Nov-17</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F56B9132-D309-4BEF-8F0D-6A1B56398BFC}" type="slidenum">
              <a:rPr lang="en-US" smtClean="0"/>
              <a:t>‹#›</a:t>
            </a:fld>
            <a:endParaRPr lang="en-US"/>
          </a:p>
        </p:txBody>
      </p:sp>
    </p:spTree>
    <p:extLst>
      <p:ext uri="{BB962C8B-B14F-4D97-AF65-F5344CB8AC3E}">
        <p14:creationId xmlns:p14="http://schemas.microsoft.com/office/powerpoint/2010/main" val="3804031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7F857B7-3F5C-441F-B169-E78EFFFBF0B5}"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039495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21658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1167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20756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5147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0088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0761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49320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76586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15966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062173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90412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D9BEE6-D57E-490D-97A6-7125E5FEE104}" type="datetimeFigureOut">
              <a:rPr lang="en-GB" smtClean="0">
                <a:solidFill>
                  <a:prstClr val="black">
                    <a:tint val="75000"/>
                  </a:prstClr>
                </a:solidFill>
              </a:rPr>
              <a:pPr/>
              <a:t>02/11/2017</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EA814B-5E71-4D94-9207-D6B26A6EC732}"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55598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www.uwtsd.ac.uk/library/catalogu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www.jstor.org/"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uwtsd.ac.uk/library/online-library/e-journal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uwtsd.ac.uk/library/online-library/all-resource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uwtsd.ac.uk/library/online-library/e-journal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uwtsd.ac.uk/library/online-library/all-resource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oxfordreference.com/view/10.1093/acref/9780199571123.001.0001/acref-9780199571123"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uwtsd.ac.uk/library/online-library/all-resource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uwtsd.ac.uk/library/online-library/open-access-resources/" TargetMode="External"/><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scholar.google.co.u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books.google.co.uk/"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archive.org/" TargetMode="External"/><Relationship Id="rId2" Type="http://schemas.openxmlformats.org/officeDocument/2006/relationships/hyperlink" Target="https://www.gutenberg.org/" TargetMode="External"/><Relationship Id="rId1" Type="http://schemas.openxmlformats.org/officeDocument/2006/relationships/slideLayout" Target="../slideLayouts/slideLayout2.xml"/><Relationship Id="rId4" Type="http://schemas.openxmlformats.org/officeDocument/2006/relationships/hyperlink" Target="http://eebo.chadwyck.com/home"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sourcebooks.fordham.edu/sbook.asp"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marxists.org/archive/lenin/works/index.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uwtsd.ac.uk/library/library-guide/inter-library-loans/"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8057" y="340599"/>
            <a:ext cx="12192000" cy="2931213"/>
          </a:xfrm>
        </p:spPr>
        <p:txBody>
          <a:bodyPr>
            <a:noAutofit/>
          </a:bodyPr>
          <a:lstStyle/>
          <a:p>
            <a:r>
              <a:rPr lang="en-GB" sz="3600" dirty="0" smtClean="0"/>
              <a:t>HPHI4002</a:t>
            </a:r>
            <a:r>
              <a:rPr lang="en-GB" sz="3600" dirty="0"/>
              <a:t/>
            </a:r>
            <a:br>
              <a:rPr lang="en-GB" sz="3600" dirty="0"/>
            </a:br>
            <a:r>
              <a:rPr lang="en-GB" sz="3600" dirty="0"/>
              <a:t>Week </a:t>
            </a:r>
            <a:r>
              <a:rPr lang="en-GB" sz="3600" dirty="0" smtClean="0"/>
              <a:t>5 Lecture</a:t>
            </a:r>
            <a:r>
              <a:rPr lang="en-GB" sz="6600" dirty="0"/>
              <a:t/>
            </a:r>
            <a:br>
              <a:rPr lang="en-GB" sz="6600" dirty="0"/>
            </a:br>
            <a:r>
              <a:rPr lang="en-GB" sz="6600" b="1" dirty="0" smtClean="0"/>
              <a:t>Library Research Skills</a:t>
            </a:r>
            <a:endParaRPr lang="en-GB" sz="3200" dirty="0">
              <a:latin typeface="Harlow Solid Italic" panose="04030604020F02020D02" pitchFamily="82" charset="0"/>
            </a:endParaRPr>
          </a:p>
        </p:txBody>
      </p:sp>
      <p:pic>
        <p:nvPicPr>
          <p:cNvPr id="4" name="Picture 3"/>
          <p:cNvPicPr>
            <a:picLocks noChangeAspect="1"/>
          </p:cNvPicPr>
          <p:nvPr/>
        </p:nvPicPr>
        <p:blipFill>
          <a:blip r:embed="rId3"/>
          <a:stretch>
            <a:fillRect/>
          </a:stretch>
        </p:blipFill>
        <p:spPr>
          <a:xfrm>
            <a:off x="3566898" y="2971800"/>
            <a:ext cx="5309208" cy="3684494"/>
          </a:xfrm>
          <a:prstGeom prst="rect">
            <a:avLst/>
          </a:prstGeom>
        </p:spPr>
      </p:pic>
    </p:spTree>
    <p:extLst>
      <p:ext uri="{BB962C8B-B14F-4D97-AF65-F5344CB8AC3E}">
        <p14:creationId xmlns:p14="http://schemas.microsoft.com/office/powerpoint/2010/main" val="1693539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1"/>
            <a:ext cx="10972800" cy="1143000"/>
          </a:xfrm>
        </p:spPr>
        <p:txBody>
          <a:bodyPr/>
          <a:lstStyle/>
          <a:p>
            <a:r>
              <a:rPr lang="en-GB" b="1" dirty="0" smtClean="0"/>
              <a:t>How to find books?</a:t>
            </a:r>
            <a:endParaRPr lang="en-US" b="1"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26599773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3106877" y="389965"/>
            <a:ext cx="6185647" cy="6185647"/>
          </a:xfrm>
          <a:prstGeom prst="rect">
            <a:avLst/>
          </a:prstGeom>
        </p:spPr>
      </p:pic>
    </p:spTree>
    <p:extLst>
      <p:ext uri="{BB962C8B-B14F-4D97-AF65-F5344CB8AC3E}">
        <p14:creationId xmlns:p14="http://schemas.microsoft.com/office/powerpoint/2010/main" val="8854508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History</a:t>
            </a:r>
            <a:endParaRPr lang="en-US" b="1" dirty="0"/>
          </a:p>
        </p:txBody>
      </p:sp>
      <p:sp>
        <p:nvSpPr>
          <p:cNvPr id="3" name="Content Placeholder 2"/>
          <p:cNvSpPr>
            <a:spLocks noGrp="1"/>
          </p:cNvSpPr>
          <p:nvPr>
            <p:ph idx="1"/>
          </p:nvPr>
        </p:nvSpPr>
        <p:spPr>
          <a:xfrm>
            <a:off x="609600" y="1600201"/>
            <a:ext cx="10972800" cy="5144844"/>
          </a:xfrm>
        </p:spPr>
        <p:txBody>
          <a:bodyPr>
            <a:normAutofit fontScale="77500" lnSpcReduction="20000"/>
          </a:bodyPr>
          <a:lstStyle/>
          <a:p>
            <a:pPr marL="0" indent="0">
              <a:buNone/>
            </a:pPr>
            <a:r>
              <a:rPr lang="en-US" dirty="0"/>
              <a:t>Books are located on the upper floor (001-841) and the lower floors (841-999) of the library at the </a:t>
            </a:r>
            <a:r>
              <a:rPr lang="en-US" dirty="0" err="1"/>
              <a:t>Lampeter</a:t>
            </a:r>
            <a:r>
              <a:rPr lang="en-US" dirty="0"/>
              <a:t> </a:t>
            </a:r>
            <a:r>
              <a:rPr lang="en-US" dirty="0" smtClean="0"/>
              <a:t>campus. Some </a:t>
            </a:r>
            <a:r>
              <a:rPr lang="en-US" dirty="0"/>
              <a:t>relevant classification numbers for History are listed below</a:t>
            </a:r>
            <a:r>
              <a:rPr lang="en-US" dirty="0" smtClean="0"/>
              <a:t>:</a:t>
            </a:r>
          </a:p>
          <a:p>
            <a:pPr marL="0" indent="0">
              <a:buNone/>
            </a:pPr>
            <a:endParaRPr lang="en-US" dirty="0"/>
          </a:p>
          <a:p>
            <a:pPr lvl="1">
              <a:buFont typeface="Arial" panose="020B0604020202020204" pitchFamily="34" charset="0"/>
              <a:buChar char="•"/>
            </a:pPr>
            <a:r>
              <a:rPr lang="en-US" dirty="0"/>
              <a:t>900 	   </a:t>
            </a:r>
            <a:r>
              <a:rPr lang="en-US" dirty="0" smtClean="0"/>
              <a:t>	History</a:t>
            </a:r>
            <a:endParaRPr lang="en-US" dirty="0"/>
          </a:p>
          <a:p>
            <a:pPr lvl="1">
              <a:buFont typeface="Arial" panose="020B0604020202020204" pitchFamily="34" charset="0"/>
              <a:buChar char="•"/>
            </a:pPr>
            <a:r>
              <a:rPr lang="en-US" dirty="0"/>
              <a:t>930 	   </a:t>
            </a:r>
            <a:r>
              <a:rPr lang="en-US" dirty="0" smtClean="0"/>
              <a:t>	History </a:t>
            </a:r>
            <a:r>
              <a:rPr lang="en-US" dirty="0"/>
              <a:t>of ancient world</a:t>
            </a:r>
          </a:p>
          <a:p>
            <a:pPr lvl="1">
              <a:buFont typeface="Arial" panose="020B0604020202020204" pitchFamily="34" charset="0"/>
              <a:buChar char="•"/>
            </a:pPr>
            <a:r>
              <a:rPr lang="en-US" dirty="0"/>
              <a:t>940 	   </a:t>
            </a:r>
            <a:r>
              <a:rPr lang="en-US" dirty="0" smtClean="0"/>
              <a:t>	History </a:t>
            </a:r>
            <a:r>
              <a:rPr lang="en-US" dirty="0"/>
              <a:t>of Europe</a:t>
            </a:r>
          </a:p>
          <a:p>
            <a:pPr lvl="1">
              <a:buFont typeface="Arial" panose="020B0604020202020204" pitchFamily="34" charset="0"/>
              <a:buChar char="•"/>
            </a:pPr>
            <a:r>
              <a:rPr lang="en-US" dirty="0"/>
              <a:t>940.18 	   </a:t>
            </a:r>
            <a:r>
              <a:rPr lang="en-US" dirty="0" smtClean="0"/>
              <a:t>	Crusaders</a:t>
            </a:r>
            <a:endParaRPr lang="en-US" dirty="0"/>
          </a:p>
          <a:p>
            <a:pPr lvl="1">
              <a:buFont typeface="Arial" panose="020B0604020202020204" pitchFamily="34" charset="0"/>
              <a:buChar char="•"/>
            </a:pPr>
            <a:r>
              <a:rPr lang="en-US" dirty="0"/>
              <a:t>940.5315 </a:t>
            </a:r>
            <a:r>
              <a:rPr lang="en-US" dirty="0" smtClean="0"/>
              <a:t>  	Holocaust</a:t>
            </a:r>
            <a:endParaRPr lang="en-US" dirty="0"/>
          </a:p>
          <a:p>
            <a:pPr lvl="1">
              <a:buFont typeface="Arial" panose="020B0604020202020204" pitchFamily="34" charset="0"/>
              <a:buChar char="•"/>
            </a:pPr>
            <a:r>
              <a:rPr lang="en-US" dirty="0"/>
              <a:t>941.4 	  </a:t>
            </a:r>
            <a:r>
              <a:rPr lang="en-US" dirty="0" smtClean="0"/>
              <a:t>	 </a:t>
            </a:r>
            <a:r>
              <a:rPr lang="en-US" dirty="0"/>
              <a:t>Irish history</a:t>
            </a:r>
          </a:p>
          <a:p>
            <a:pPr lvl="1">
              <a:buFont typeface="Arial" panose="020B0604020202020204" pitchFamily="34" charset="0"/>
              <a:buChar char="•"/>
            </a:pPr>
            <a:r>
              <a:rPr lang="en-US" dirty="0"/>
              <a:t>942.04 	   </a:t>
            </a:r>
            <a:r>
              <a:rPr lang="en-US" dirty="0" smtClean="0"/>
              <a:t>	Wars </a:t>
            </a:r>
            <a:r>
              <a:rPr lang="en-US" dirty="0"/>
              <a:t>of the Roses</a:t>
            </a:r>
          </a:p>
          <a:p>
            <a:pPr lvl="1">
              <a:buFont typeface="Arial" panose="020B0604020202020204" pitchFamily="34" charset="0"/>
              <a:buChar char="•"/>
            </a:pPr>
            <a:r>
              <a:rPr lang="en-US" dirty="0"/>
              <a:t>942.9 	   </a:t>
            </a:r>
            <a:r>
              <a:rPr lang="en-US" dirty="0" smtClean="0"/>
              <a:t>	Welsh </a:t>
            </a:r>
            <a:r>
              <a:rPr lang="en-US" dirty="0"/>
              <a:t>history</a:t>
            </a:r>
          </a:p>
          <a:p>
            <a:pPr lvl="1">
              <a:buFont typeface="Arial" panose="020B0604020202020204" pitchFamily="34" charset="0"/>
              <a:buChar char="•"/>
            </a:pPr>
            <a:r>
              <a:rPr lang="en-US" dirty="0"/>
              <a:t>951 	   </a:t>
            </a:r>
            <a:r>
              <a:rPr lang="en-US" dirty="0" smtClean="0"/>
              <a:t>	History </a:t>
            </a:r>
            <a:r>
              <a:rPr lang="en-US" dirty="0"/>
              <a:t>of China</a:t>
            </a:r>
          </a:p>
          <a:p>
            <a:pPr lvl="1">
              <a:buFont typeface="Arial" panose="020B0604020202020204" pitchFamily="34" charset="0"/>
              <a:buChar char="•"/>
            </a:pPr>
            <a:r>
              <a:rPr lang="en-US" dirty="0"/>
              <a:t>973 	   </a:t>
            </a:r>
            <a:r>
              <a:rPr lang="en-US" dirty="0" smtClean="0"/>
              <a:t>	Modern </a:t>
            </a:r>
            <a:r>
              <a:rPr lang="en-US" dirty="0"/>
              <a:t>America</a:t>
            </a:r>
          </a:p>
          <a:p>
            <a:pPr lvl="1">
              <a:buFont typeface="Arial" panose="020B0604020202020204" pitchFamily="34" charset="0"/>
              <a:buChar char="•"/>
            </a:pPr>
            <a:r>
              <a:rPr lang="en-US" dirty="0"/>
              <a:t>980 	   </a:t>
            </a:r>
            <a:r>
              <a:rPr lang="en-US" dirty="0" smtClean="0"/>
              <a:t>	History </a:t>
            </a:r>
            <a:r>
              <a:rPr lang="en-US" dirty="0"/>
              <a:t>of South America</a:t>
            </a:r>
          </a:p>
        </p:txBody>
      </p:sp>
    </p:spTree>
    <p:extLst>
      <p:ext uri="{BB962C8B-B14F-4D97-AF65-F5344CB8AC3E}">
        <p14:creationId xmlns:p14="http://schemas.microsoft.com/office/powerpoint/2010/main" val="13713991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Medieval Studies</a:t>
            </a:r>
            <a:endParaRPr lang="en-US" b="1" dirty="0"/>
          </a:p>
        </p:txBody>
      </p:sp>
      <p:sp>
        <p:nvSpPr>
          <p:cNvPr id="3" name="Content Placeholder 2"/>
          <p:cNvSpPr>
            <a:spLocks noGrp="1"/>
          </p:cNvSpPr>
          <p:nvPr>
            <p:ph idx="1"/>
          </p:nvPr>
        </p:nvSpPr>
        <p:spPr>
          <a:xfrm>
            <a:off x="609600" y="1600201"/>
            <a:ext cx="10972800" cy="4960256"/>
          </a:xfrm>
        </p:spPr>
        <p:txBody>
          <a:bodyPr>
            <a:normAutofit fontScale="77500" lnSpcReduction="20000"/>
          </a:bodyPr>
          <a:lstStyle/>
          <a:p>
            <a:pPr marL="0" indent="0">
              <a:buNone/>
            </a:pPr>
            <a:r>
              <a:rPr lang="en-US" dirty="0"/>
              <a:t>Books are located on the upper floor (001-841) and the lower floors  (841-999) of the library at the </a:t>
            </a:r>
            <a:r>
              <a:rPr lang="en-US" dirty="0" err="1"/>
              <a:t>Lampeter</a:t>
            </a:r>
            <a:r>
              <a:rPr lang="en-US" dirty="0"/>
              <a:t> campus. You can use the catalogue to search for specific titles and subjects held in the main library and the </a:t>
            </a:r>
            <a:r>
              <a:rPr lang="en-US" dirty="0" err="1"/>
              <a:t>Roderic</a:t>
            </a:r>
            <a:r>
              <a:rPr lang="en-US" dirty="0"/>
              <a:t> Bowen Library and Archives (RBLA). </a:t>
            </a:r>
            <a:r>
              <a:rPr lang="en-US" dirty="0" smtClean="0"/>
              <a:t>Some </a:t>
            </a:r>
            <a:r>
              <a:rPr lang="en-US" dirty="0" err="1" smtClean="0"/>
              <a:t>elevant</a:t>
            </a:r>
            <a:r>
              <a:rPr lang="en-US" dirty="0" smtClean="0"/>
              <a:t> </a:t>
            </a:r>
            <a:r>
              <a:rPr lang="en-US" dirty="0"/>
              <a:t>classification numbers for Medieval Studies are listed below</a:t>
            </a:r>
            <a:r>
              <a:rPr lang="en-US" dirty="0" smtClean="0"/>
              <a:t>:</a:t>
            </a:r>
          </a:p>
          <a:p>
            <a:pPr marL="0" indent="0">
              <a:buNone/>
            </a:pPr>
            <a:endParaRPr lang="en-US" dirty="0"/>
          </a:p>
          <a:p>
            <a:pPr marL="857250" lvl="1" indent="-457200">
              <a:buFont typeface="Arial" panose="020B0604020202020204" pitchFamily="34" charset="0"/>
              <a:buChar char="•"/>
            </a:pPr>
            <a:r>
              <a:rPr lang="en-US" dirty="0"/>
              <a:t>726.5 	   </a:t>
            </a:r>
            <a:r>
              <a:rPr lang="en-US" dirty="0" smtClean="0"/>
              <a:t>	Anglo-Saxon </a:t>
            </a:r>
            <a:r>
              <a:rPr lang="en-US" dirty="0"/>
              <a:t>architecture</a:t>
            </a:r>
          </a:p>
          <a:p>
            <a:pPr marL="857250" lvl="1" indent="-457200">
              <a:buFont typeface="Arial" panose="020B0604020202020204" pitchFamily="34" charset="0"/>
              <a:buChar char="•"/>
            </a:pPr>
            <a:r>
              <a:rPr lang="en-US" dirty="0"/>
              <a:t>728.81 	   </a:t>
            </a:r>
            <a:r>
              <a:rPr lang="en-US" dirty="0" smtClean="0"/>
              <a:t>	Castles </a:t>
            </a:r>
            <a:r>
              <a:rPr lang="en-US" dirty="0"/>
              <a:t>in medieval society</a:t>
            </a:r>
          </a:p>
          <a:p>
            <a:pPr marL="857250" lvl="1" indent="-457200">
              <a:buFont typeface="Arial" panose="020B0604020202020204" pitchFamily="34" charset="0"/>
              <a:buChar char="•"/>
            </a:pPr>
            <a:r>
              <a:rPr lang="en-US" dirty="0"/>
              <a:t>820.91 	   </a:t>
            </a:r>
            <a:r>
              <a:rPr lang="en-US" dirty="0" smtClean="0"/>
              <a:t>	Anglo-Saxon </a:t>
            </a:r>
            <a:r>
              <a:rPr lang="en-US" dirty="0"/>
              <a:t>literature</a:t>
            </a:r>
          </a:p>
          <a:p>
            <a:pPr marL="857250" lvl="1" indent="-457200">
              <a:buFont typeface="Arial" panose="020B0604020202020204" pitchFamily="34" charset="0"/>
              <a:buChar char="•"/>
            </a:pPr>
            <a:r>
              <a:rPr lang="en-US" dirty="0"/>
              <a:t>821.17 	   </a:t>
            </a:r>
            <a:r>
              <a:rPr lang="en-US" dirty="0" smtClean="0"/>
              <a:t>	Chaucer</a:t>
            </a:r>
            <a:endParaRPr lang="en-US" dirty="0"/>
          </a:p>
          <a:p>
            <a:pPr marL="857250" lvl="1" indent="-457200">
              <a:buFont typeface="Arial" panose="020B0604020202020204" pitchFamily="34" charset="0"/>
              <a:buChar char="•"/>
            </a:pPr>
            <a:r>
              <a:rPr lang="en-US" dirty="0"/>
              <a:t>891.6611 	</a:t>
            </a:r>
            <a:r>
              <a:rPr lang="en-US" dirty="0" smtClean="0"/>
              <a:t>Medieval </a:t>
            </a:r>
            <a:r>
              <a:rPr lang="en-US" dirty="0"/>
              <a:t>Wales</a:t>
            </a:r>
          </a:p>
          <a:p>
            <a:pPr marL="857250" lvl="1" indent="-457200">
              <a:buFont typeface="Arial" panose="020B0604020202020204" pitchFamily="34" charset="0"/>
              <a:buChar char="•"/>
            </a:pPr>
            <a:r>
              <a:rPr lang="en-US" dirty="0"/>
              <a:t>940.18 	   </a:t>
            </a:r>
            <a:r>
              <a:rPr lang="en-US" dirty="0" smtClean="0"/>
              <a:t>	Crusades</a:t>
            </a:r>
            <a:endParaRPr lang="en-US" dirty="0"/>
          </a:p>
          <a:p>
            <a:pPr marL="857250" lvl="1" indent="-457200">
              <a:buFont typeface="Arial" panose="020B0604020202020204" pitchFamily="34" charset="0"/>
              <a:buChar char="•"/>
            </a:pPr>
            <a:r>
              <a:rPr lang="en-US" dirty="0"/>
              <a:t>942.03 	   </a:t>
            </a:r>
            <a:r>
              <a:rPr lang="en-US" dirty="0" smtClean="0"/>
              <a:t>	Medieval </a:t>
            </a:r>
            <a:r>
              <a:rPr lang="en-US" dirty="0"/>
              <a:t>England</a:t>
            </a:r>
          </a:p>
          <a:p>
            <a:pPr marL="857250" lvl="1" indent="-457200">
              <a:buFont typeface="Arial" panose="020B0604020202020204" pitchFamily="34" charset="0"/>
              <a:buChar char="•"/>
            </a:pPr>
            <a:r>
              <a:rPr lang="en-US" dirty="0"/>
              <a:t>942.04 	   </a:t>
            </a:r>
            <a:r>
              <a:rPr lang="en-US" dirty="0" smtClean="0"/>
              <a:t>	Wars </a:t>
            </a:r>
            <a:r>
              <a:rPr lang="en-US" dirty="0"/>
              <a:t>of the roses</a:t>
            </a:r>
          </a:p>
        </p:txBody>
      </p:sp>
    </p:spTree>
    <p:extLst>
      <p:ext uri="{BB962C8B-B14F-4D97-AF65-F5344CB8AC3E}">
        <p14:creationId xmlns:p14="http://schemas.microsoft.com/office/powerpoint/2010/main" val="19317090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Chinese Studies</a:t>
            </a:r>
            <a:endParaRPr lang="en-US" b="1" dirty="0"/>
          </a:p>
        </p:txBody>
      </p:sp>
      <p:sp>
        <p:nvSpPr>
          <p:cNvPr id="3" name="Content Placeholder 2"/>
          <p:cNvSpPr>
            <a:spLocks noGrp="1"/>
          </p:cNvSpPr>
          <p:nvPr>
            <p:ph idx="1"/>
          </p:nvPr>
        </p:nvSpPr>
        <p:spPr/>
        <p:txBody>
          <a:bodyPr>
            <a:normAutofit fontScale="77500" lnSpcReduction="20000"/>
          </a:bodyPr>
          <a:lstStyle/>
          <a:p>
            <a:pPr marL="0" indent="0">
              <a:buNone/>
            </a:pPr>
            <a:r>
              <a:rPr lang="en-US" dirty="0"/>
              <a:t>Books are located on the upper floor (001-841) and the lower floors (841-999) of the library at the </a:t>
            </a:r>
            <a:r>
              <a:rPr lang="en-US" dirty="0" err="1"/>
              <a:t>Lampeter</a:t>
            </a:r>
            <a:r>
              <a:rPr lang="en-US" dirty="0"/>
              <a:t> campus. It is important to search the library catalogue in order to find specific titles. Some relevant classification numbers for Chinese Studies are listed below: </a:t>
            </a:r>
          </a:p>
          <a:p>
            <a:pPr marL="0" indent="0">
              <a:buNone/>
            </a:pPr>
            <a:endParaRPr lang="en-US" dirty="0" smtClean="0"/>
          </a:p>
          <a:p>
            <a:r>
              <a:rPr lang="en-US" dirty="0" smtClean="0"/>
              <a:t>181.11 </a:t>
            </a:r>
            <a:r>
              <a:rPr lang="en-US" dirty="0"/>
              <a:t>	   </a:t>
            </a:r>
            <a:r>
              <a:rPr lang="en-US" dirty="0" smtClean="0"/>
              <a:t>	Chinese </a:t>
            </a:r>
            <a:r>
              <a:rPr lang="en-US" dirty="0"/>
              <a:t>philosophy</a:t>
            </a:r>
          </a:p>
          <a:p>
            <a:r>
              <a:rPr lang="en-US" dirty="0"/>
              <a:t>299.51 	   </a:t>
            </a:r>
            <a:r>
              <a:rPr lang="en-US" dirty="0" smtClean="0"/>
              <a:t>	Chinese </a:t>
            </a:r>
            <a:r>
              <a:rPr lang="en-US" dirty="0"/>
              <a:t>religions</a:t>
            </a:r>
          </a:p>
          <a:p>
            <a:r>
              <a:rPr lang="en-US" dirty="0"/>
              <a:t>495.51 	   </a:t>
            </a:r>
            <a:r>
              <a:rPr lang="en-US" dirty="0" smtClean="0"/>
              <a:t>	Chinese </a:t>
            </a:r>
            <a:r>
              <a:rPr lang="en-US" dirty="0"/>
              <a:t>language</a:t>
            </a:r>
          </a:p>
          <a:p>
            <a:r>
              <a:rPr lang="en-US" dirty="0"/>
              <a:t>791.430951 	</a:t>
            </a:r>
            <a:r>
              <a:rPr lang="en-US" dirty="0" smtClean="0"/>
              <a:t>Chinese </a:t>
            </a:r>
            <a:r>
              <a:rPr lang="en-US" dirty="0"/>
              <a:t>cinema</a:t>
            </a:r>
          </a:p>
          <a:p>
            <a:r>
              <a:rPr lang="en-US" dirty="0"/>
              <a:t>895.1 	   </a:t>
            </a:r>
            <a:r>
              <a:rPr lang="en-US" dirty="0" smtClean="0"/>
              <a:t>	Chinese </a:t>
            </a:r>
            <a:r>
              <a:rPr lang="en-US" dirty="0"/>
              <a:t>literature</a:t>
            </a:r>
          </a:p>
          <a:p>
            <a:r>
              <a:rPr lang="en-US" dirty="0"/>
              <a:t>951 	   </a:t>
            </a:r>
            <a:r>
              <a:rPr lang="en-US" dirty="0" smtClean="0"/>
              <a:t>		Chinese </a:t>
            </a:r>
            <a:r>
              <a:rPr lang="en-US" dirty="0"/>
              <a:t>history</a:t>
            </a:r>
          </a:p>
          <a:p>
            <a:r>
              <a:rPr lang="en-US" dirty="0"/>
              <a:t>951.04 	  </a:t>
            </a:r>
            <a:r>
              <a:rPr lang="en-US" dirty="0" smtClean="0"/>
              <a:t>	Chinese </a:t>
            </a:r>
            <a:r>
              <a:rPr lang="en-US" dirty="0"/>
              <a:t>modern history</a:t>
            </a:r>
          </a:p>
        </p:txBody>
      </p:sp>
    </p:spTree>
    <p:extLst>
      <p:ext uri="{BB962C8B-B14F-4D97-AF65-F5344CB8AC3E}">
        <p14:creationId xmlns:p14="http://schemas.microsoft.com/office/powerpoint/2010/main" val="17127520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Archaeology</a:t>
            </a:r>
            <a:endParaRPr lang="en-US" b="1" dirty="0"/>
          </a:p>
        </p:txBody>
      </p:sp>
      <p:sp>
        <p:nvSpPr>
          <p:cNvPr id="3" name="Content Placeholder 2"/>
          <p:cNvSpPr>
            <a:spLocks noGrp="1"/>
          </p:cNvSpPr>
          <p:nvPr>
            <p:ph idx="1"/>
          </p:nvPr>
        </p:nvSpPr>
        <p:spPr>
          <a:xfrm>
            <a:off x="609600" y="1600201"/>
            <a:ext cx="10972800" cy="5257799"/>
          </a:xfrm>
        </p:spPr>
        <p:txBody>
          <a:bodyPr>
            <a:normAutofit fontScale="85000" lnSpcReduction="20000"/>
          </a:bodyPr>
          <a:lstStyle/>
          <a:p>
            <a:pPr marL="0" indent="0">
              <a:buNone/>
            </a:pPr>
            <a:r>
              <a:rPr lang="en-US" dirty="0" smtClean="0"/>
              <a:t>Books </a:t>
            </a:r>
            <a:r>
              <a:rPr lang="en-US" dirty="0"/>
              <a:t>are located on the upper floor (001-841) and the lower floors (841-999) of the library at the </a:t>
            </a:r>
            <a:r>
              <a:rPr lang="en-US" dirty="0" err="1"/>
              <a:t>Lampeter</a:t>
            </a:r>
            <a:r>
              <a:rPr lang="en-US" dirty="0"/>
              <a:t> campus</a:t>
            </a:r>
            <a:r>
              <a:rPr lang="en-US" dirty="0" smtClean="0"/>
              <a:t>. </a:t>
            </a:r>
            <a:r>
              <a:rPr lang="en-US" dirty="0"/>
              <a:t>Some relevant classification numbers for Archaeology are listed below</a:t>
            </a:r>
            <a:r>
              <a:rPr lang="en-US" dirty="0" smtClean="0"/>
              <a:t>:</a:t>
            </a:r>
          </a:p>
          <a:p>
            <a:endParaRPr lang="en-US" dirty="0"/>
          </a:p>
          <a:p>
            <a:pPr lvl="1">
              <a:buFont typeface="Arial" panose="020B0604020202020204" pitchFamily="34" charset="0"/>
              <a:buChar char="•"/>
            </a:pPr>
            <a:r>
              <a:rPr lang="en-US" dirty="0"/>
              <a:t>220.93 	   </a:t>
            </a:r>
            <a:r>
              <a:rPr lang="en-US" dirty="0" smtClean="0"/>
              <a:t>	Archaeology </a:t>
            </a:r>
            <a:r>
              <a:rPr lang="en-US" dirty="0"/>
              <a:t>of the Bible </a:t>
            </a:r>
          </a:p>
          <a:p>
            <a:pPr lvl="1">
              <a:buFont typeface="Arial" panose="020B0604020202020204" pitchFamily="34" charset="0"/>
              <a:buChar char="•"/>
            </a:pPr>
            <a:r>
              <a:rPr lang="en-US" dirty="0"/>
              <a:t>291.175 	  </a:t>
            </a:r>
            <a:r>
              <a:rPr lang="en-US" dirty="0" smtClean="0"/>
              <a:t>	Archaeology </a:t>
            </a:r>
            <a:r>
              <a:rPr lang="en-US" dirty="0"/>
              <a:t>and religion</a:t>
            </a:r>
          </a:p>
          <a:p>
            <a:pPr lvl="1">
              <a:buFont typeface="Arial" panose="020B0604020202020204" pitchFamily="34" charset="0"/>
              <a:buChar char="•"/>
            </a:pPr>
            <a:r>
              <a:rPr lang="en-US" dirty="0"/>
              <a:t>930  	   </a:t>
            </a:r>
            <a:r>
              <a:rPr lang="en-US" dirty="0" smtClean="0"/>
              <a:t>	History </a:t>
            </a:r>
            <a:r>
              <a:rPr lang="en-US" dirty="0"/>
              <a:t>of ancient world</a:t>
            </a:r>
          </a:p>
          <a:p>
            <a:pPr lvl="1">
              <a:buFont typeface="Arial" panose="020B0604020202020204" pitchFamily="34" charset="0"/>
              <a:buChar char="•"/>
            </a:pPr>
            <a:r>
              <a:rPr lang="en-US" dirty="0"/>
              <a:t>930.1     	  </a:t>
            </a:r>
            <a:r>
              <a:rPr lang="en-US" dirty="0" smtClean="0"/>
              <a:t>	Archaeology</a:t>
            </a:r>
            <a:endParaRPr lang="en-US" dirty="0"/>
          </a:p>
          <a:p>
            <a:pPr lvl="1">
              <a:buFont typeface="Arial" panose="020B0604020202020204" pitchFamily="34" charset="0"/>
              <a:buChar char="•"/>
            </a:pPr>
            <a:r>
              <a:rPr lang="en-US" dirty="0"/>
              <a:t>930.101  	</a:t>
            </a:r>
            <a:r>
              <a:rPr lang="en-US" dirty="0" smtClean="0"/>
              <a:t>Archaeological </a:t>
            </a:r>
            <a:r>
              <a:rPr lang="en-US" dirty="0"/>
              <a:t>theory</a:t>
            </a:r>
          </a:p>
          <a:p>
            <a:pPr lvl="1">
              <a:buFont typeface="Arial" panose="020B0604020202020204" pitchFamily="34" charset="0"/>
              <a:buChar char="•"/>
            </a:pPr>
            <a:r>
              <a:rPr lang="en-US" dirty="0"/>
              <a:t>930.1028 	</a:t>
            </a:r>
            <a:r>
              <a:rPr lang="en-US" dirty="0" smtClean="0"/>
              <a:t>Environmental </a:t>
            </a:r>
            <a:r>
              <a:rPr lang="en-US" dirty="0"/>
              <a:t>archaeology</a:t>
            </a:r>
          </a:p>
          <a:p>
            <a:pPr lvl="1">
              <a:buFont typeface="Arial" panose="020B0604020202020204" pitchFamily="34" charset="0"/>
              <a:buChar char="•"/>
            </a:pPr>
            <a:r>
              <a:rPr lang="en-US" dirty="0"/>
              <a:t>930.102804 	</a:t>
            </a:r>
            <a:r>
              <a:rPr lang="en-US" dirty="0" smtClean="0"/>
              <a:t>Nautical </a:t>
            </a:r>
            <a:r>
              <a:rPr lang="en-US" dirty="0"/>
              <a:t>archaeology</a:t>
            </a:r>
          </a:p>
          <a:p>
            <a:pPr lvl="1">
              <a:buFont typeface="Arial" panose="020B0604020202020204" pitchFamily="34" charset="0"/>
              <a:buChar char="•"/>
            </a:pPr>
            <a:r>
              <a:rPr lang="en-US" dirty="0"/>
              <a:t>930.12  	  </a:t>
            </a:r>
            <a:r>
              <a:rPr lang="en-US" dirty="0" smtClean="0"/>
              <a:t>	Human </a:t>
            </a:r>
            <a:r>
              <a:rPr lang="en-US" dirty="0"/>
              <a:t>evolutionary anatomy</a:t>
            </a:r>
          </a:p>
          <a:p>
            <a:pPr lvl="1">
              <a:buFont typeface="Arial" panose="020B0604020202020204" pitchFamily="34" charset="0"/>
              <a:buChar char="•"/>
            </a:pPr>
            <a:r>
              <a:rPr lang="en-US" dirty="0"/>
              <a:t>942.011    	</a:t>
            </a:r>
            <a:r>
              <a:rPr lang="en-US" dirty="0" smtClean="0"/>
              <a:t>Prehistoric </a:t>
            </a:r>
            <a:r>
              <a:rPr lang="en-US" dirty="0"/>
              <a:t>Britain </a:t>
            </a:r>
          </a:p>
        </p:txBody>
      </p:sp>
    </p:spTree>
    <p:extLst>
      <p:ext uri="{BB962C8B-B14F-4D97-AF65-F5344CB8AC3E}">
        <p14:creationId xmlns:p14="http://schemas.microsoft.com/office/powerpoint/2010/main" val="35410248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Classics</a:t>
            </a:r>
            <a:endParaRPr lang="en-US" b="1" dirty="0"/>
          </a:p>
        </p:txBody>
      </p:sp>
      <p:sp>
        <p:nvSpPr>
          <p:cNvPr id="3" name="Content Placeholder 2"/>
          <p:cNvSpPr>
            <a:spLocks noGrp="1"/>
          </p:cNvSpPr>
          <p:nvPr>
            <p:ph idx="1"/>
          </p:nvPr>
        </p:nvSpPr>
        <p:spPr>
          <a:xfrm>
            <a:off x="609600" y="1600201"/>
            <a:ext cx="10972800" cy="5069540"/>
          </a:xfrm>
        </p:spPr>
        <p:txBody>
          <a:bodyPr>
            <a:normAutofit fontScale="92500" lnSpcReduction="20000"/>
          </a:bodyPr>
          <a:lstStyle/>
          <a:p>
            <a:pPr marL="0" indent="0">
              <a:buNone/>
            </a:pPr>
            <a:r>
              <a:rPr lang="en-US" dirty="0"/>
              <a:t>Books are located on the upper floor (001-841) and the lower floors  (841-999) of the library at the </a:t>
            </a:r>
            <a:r>
              <a:rPr lang="en-US" dirty="0" err="1"/>
              <a:t>Lampeter</a:t>
            </a:r>
            <a:r>
              <a:rPr lang="en-US" dirty="0"/>
              <a:t> campus. </a:t>
            </a:r>
            <a:r>
              <a:rPr lang="en-US" dirty="0" smtClean="0"/>
              <a:t>Some </a:t>
            </a:r>
            <a:r>
              <a:rPr lang="en-US" dirty="0"/>
              <a:t>relevant classification numbers for Classics are listed below:</a:t>
            </a:r>
          </a:p>
          <a:p>
            <a:pPr marL="0" indent="0">
              <a:buNone/>
            </a:pPr>
            <a:endParaRPr lang="en-US" dirty="0" smtClean="0"/>
          </a:p>
          <a:p>
            <a:pPr lvl="1">
              <a:buFont typeface="Arial" panose="020B0604020202020204" pitchFamily="34" charset="0"/>
              <a:buChar char="•"/>
            </a:pPr>
            <a:r>
              <a:rPr lang="en-US" dirty="0" smtClean="0"/>
              <a:t>182 </a:t>
            </a:r>
            <a:r>
              <a:rPr lang="en-US" dirty="0"/>
              <a:t>	   Ancient philosophy</a:t>
            </a:r>
          </a:p>
          <a:p>
            <a:pPr lvl="1">
              <a:buFont typeface="Arial" panose="020B0604020202020204" pitchFamily="34" charset="0"/>
              <a:buChar char="•"/>
            </a:pPr>
            <a:r>
              <a:rPr lang="en-US" dirty="0"/>
              <a:t>292 	   Classical mythology and religions </a:t>
            </a:r>
          </a:p>
          <a:p>
            <a:pPr lvl="1">
              <a:buFont typeface="Arial" panose="020B0604020202020204" pitchFamily="34" charset="0"/>
              <a:buChar char="•"/>
            </a:pPr>
            <a:r>
              <a:rPr lang="en-US" dirty="0"/>
              <a:t>470 	   Latin language</a:t>
            </a:r>
          </a:p>
          <a:p>
            <a:pPr lvl="1">
              <a:buFont typeface="Arial" panose="020B0604020202020204" pitchFamily="34" charset="0"/>
              <a:buChar char="•"/>
            </a:pPr>
            <a:r>
              <a:rPr lang="en-US" dirty="0"/>
              <a:t>480 	   Classical Greek language</a:t>
            </a:r>
          </a:p>
          <a:p>
            <a:pPr lvl="1">
              <a:buFont typeface="Arial" panose="020B0604020202020204" pitchFamily="34" charset="0"/>
              <a:buChar char="•"/>
            </a:pPr>
            <a:r>
              <a:rPr lang="en-US" dirty="0"/>
              <a:t>870 	   Latin literature</a:t>
            </a:r>
          </a:p>
          <a:p>
            <a:pPr lvl="1">
              <a:buFont typeface="Arial" panose="020B0604020202020204" pitchFamily="34" charset="0"/>
              <a:buChar char="•"/>
            </a:pPr>
            <a:r>
              <a:rPr lang="en-US" dirty="0"/>
              <a:t>880 	   Classical Greek literature</a:t>
            </a:r>
          </a:p>
          <a:p>
            <a:pPr lvl="1">
              <a:buFont typeface="Arial" panose="020B0604020202020204" pitchFamily="34" charset="0"/>
              <a:buChar char="•"/>
            </a:pPr>
            <a:r>
              <a:rPr lang="en-US" dirty="0"/>
              <a:t>930 	   History of the ancient world</a:t>
            </a:r>
          </a:p>
          <a:p>
            <a:pPr lvl="1">
              <a:buFont typeface="Arial" panose="020B0604020202020204" pitchFamily="34" charset="0"/>
              <a:buChar char="•"/>
            </a:pPr>
            <a:r>
              <a:rPr lang="en-US" dirty="0"/>
              <a:t>938 	   Classical antiquity</a:t>
            </a:r>
          </a:p>
        </p:txBody>
      </p:sp>
    </p:spTree>
    <p:extLst>
      <p:ext uri="{BB962C8B-B14F-4D97-AF65-F5344CB8AC3E}">
        <p14:creationId xmlns:p14="http://schemas.microsoft.com/office/powerpoint/2010/main" val="20675374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English Literature</a:t>
            </a:r>
            <a:endParaRPr lang="en-US" b="1"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Books are located on the upper floor (001-841) and the lower floors (841-999) of the library at the </a:t>
            </a:r>
            <a:r>
              <a:rPr lang="en-US" dirty="0" err="1"/>
              <a:t>Lampeter</a:t>
            </a:r>
            <a:r>
              <a:rPr lang="en-US" dirty="0"/>
              <a:t> campus. </a:t>
            </a:r>
            <a:r>
              <a:rPr lang="en-US" dirty="0" smtClean="0"/>
              <a:t>Some </a:t>
            </a:r>
            <a:r>
              <a:rPr lang="en-US" dirty="0"/>
              <a:t>relevant classification numbers for English are listed below</a:t>
            </a:r>
            <a:r>
              <a:rPr lang="en-US" dirty="0" smtClean="0"/>
              <a:t>:</a:t>
            </a:r>
          </a:p>
          <a:p>
            <a:pPr marL="0" indent="0">
              <a:buNone/>
            </a:pPr>
            <a:endParaRPr lang="en-US" dirty="0"/>
          </a:p>
          <a:p>
            <a:pPr marL="914400" lvl="1" indent="-514350">
              <a:buFont typeface="Arial" panose="020B0604020202020204" pitchFamily="34" charset="0"/>
              <a:buChar char="•"/>
            </a:pPr>
            <a:r>
              <a:rPr lang="en-US" dirty="0"/>
              <a:t>070.4 	   Journalism </a:t>
            </a:r>
          </a:p>
          <a:p>
            <a:pPr marL="914400" lvl="1" indent="-514350">
              <a:buFont typeface="Arial" panose="020B0604020202020204" pitchFamily="34" charset="0"/>
              <a:buChar char="•"/>
            </a:pPr>
            <a:r>
              <a:rPr lang="en-US" dirty="0"/>
              <a:t>428.24 	   Grammar</a:t>
            </a:r>
          </a:p>
          <a:p>
            <a:pPr marL="914400" lvl="1" indent="-514350">
              <a:buFont typeface="Arial" panose="020B0604020202020204" pitchFamily="34" charset="0"/>
              <a:buChar char="•"/>
            </a:pPr>
            <a:r>
              <a:rPr lang="en-US" dirty="0"/>
              <a:t>801.09 	   Literary criticism</a:t>
            </a:r>
          </a:p>
          <a:p>
            <a:pPr marL="914400" lvl="1" indent="-514350">
              <a:buFont typeface="Arial" panose="020B0604020202020204" pitchFamily="34" charset="0"/>
              <a:buChar char="•"/>
            </a:pPr>
            <a:r>
              <a:rPr lang="en-US" dirty="0"/>
              <a:t>808.02 	   Creative writing</a:t>
            </a:r>
          </a:p>
          <a:p>
            <a:pPr marL="914400" lvl="1" indent="-514350">
              <a:buFont typeface="Arial" panose="020B0604020202020204" pitchFamily="34" charset="0"/>
              <a:buChar char="•"/>
            </a:pPr>
            <a:r>
              <a:rPr lang="en-US" dirty="0"/>
              <a:t>810 	   American literature</a:t>
            </a:r>
          </a:p>
          <a:p>
            <a:pPr marL="914400" lvl="1" indent="-514350">
              <a:buFont typeface="Arial" panose="020B0604020202020204" pitchFamily="34" charset="0"/>
              <a:buChar char="•"/>
            </a:pPr>
            <a:r>
              <a:rPr lang="en-US" dirty="0"/>
              <a:t>820 	   English and Old English literature</a:t>
            </a:r>
          </a:p>
          <a:p>
            <a:pPr marL="914400" lvl="1" indent="-514350">
              <a:buFont typeface="Arial" panose="020B0604020202020204" pitchFamily="34" charset="0"/>
              <a:buChar char="•"/>
            </a:pPr>
            <a:r>
              <a:rPr lang="en-US" dirty="0"/>
              <a:t>821 	   English poetry</a:t>
            </a:r>
          </a:p>
          <a:p>
            <a:pPr marL="914400" lvl="1" indent="-514350">
              <a:buFont typeface="Arial" panose="020B0604020202020204" pitchFamily="34" charset="0"/>
              <a:buChar char="•"/>
            </a:pPr>
            <a:r>
              <a:rPr lang="en-US" dirty="0"/>
              <a:t>822 	   English drama</a:t>
            </a:r>
          </a:p>
          <a:p>
            <a:pPr marL="914400" lvl="1" indent="-514350">
              <a:buFont typeface="Arial" panose="020B0604020202020204" pitchFamily="34" charset="0"/>
              <a:buChar char="•"/>
            </a:pPr>
            <a:r>
              <a:rPr lang="en-US" dirty="0"/>
              <a:t>823  	   English fiction</a:t>
            </a:r>
          </a:p>
          <a:p>
            <a:pPr marL="914400" lvl="1" indent="-514350">
              <a:buFont typeface="Arial" panose="020B0604020202020204" pitchFamily="34" charset="0"/>
              <a:buChar char="•"/>
            </a:pPr>
            <a:r>
              <a:rPr lang="en-US" dirty="0"/>
              <a:t>824 	   Essays</a:t>
            </a:r>
          </a:p>
        </p:txBody>
      </p:sp>
    </p:spTree>
    <p:extLst>
      <p:ext uri="{BB962C8B-B14F-4D97-AF65-F5344CB8AC3E}">
        <p14:creationId xmlns:p14="http://schemas.microsoft.com/office/powerpoint/2010/main" val="40018600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a:t>Roderic</a:t>
            </a:r>
            <a:r>
              <a:rPr lang="en-US" b="1" dirty="0"/>
              <a:t> Bowen Library and Archives (RBLA)</a:t>
            </a:r>
          </a:p>
        </p:txBody>
      </p:sp>
      <p:pic>
        <p:nvPicPr>
          <p:cNvPr id="7" name="Content Placeholder 6"/>
          <p:cNvPicPr>
            <a:picLocks noGrp="1" noChangeAspect="1"/>
          </p:cNvPicPr>
          <p:nvPr>
            <p:ph sz="half" idx="2"/>
          </p:nvPr>
        </p:nvPicPr>
        <p:blipFill>
          <a:blip r:embed="rId2"/>
          <a:stretch>
            <a:fillRect/>
          </a:stretch>
        </p:blipFill>
        <p:spPr>
          <a:xfrm>
            <a:off x="2085408" y="1553029"/>
            <a:ext cx="2667000" cy="3619500"/>
          </a:xfrm>
          <a:prstGeom prst="rect">
            <a:avLst/>
          </a:prstGeom>
        </p:spPr>
      </p:pic>
      <p:sp>
        <p:nvSpPr>
          <p:cNvPr id="6" name="Content Placeholder 5"/>
          <p:cNvSpPr>
            <a:spLocks noGrp="1"/>
          </p:cNvSpPr>
          <p:nvPr>
            <p:ph sz="quarter" idx="4"/>
          </p:nvPr>
        </p:nvSpPr>
        <p:spPr>
          <a:xfrm>
            <a:off x="6193367" y="1553029"/>
            <a:ext cx="5389033" cy="4760686"/>
          </a:xfrm>
        </p:spPr>
        <p:txBody>
          <a:bodyPr>
            <a:normAutofit fontScale="85000" lnSpcReduction="20000"/>
          </a:bodyPr>
          <a:lstStyle/>
          <a:p>
            <a:r>
              <a:rPr lang="en-US" dirty="0"/>
              <a:t>The </a:t>
            </a:r>
            <a:r>
              <a:rPr lang="en-US" dirty="0" err="1"/>
              <a:t>Roderic</a:t>
            </a:r>
            <a:r>
              <a:rPr lang="en-US" dirty="0"/>
              <a:t> Bowen Library &amp; Archives, RBLA, houses the Special Collections of the University of Wales Trinity Saint David, the University's oldest printed books, manuscripts and archives and is one of the principal resources for academic research in Wales.</a:t>
            </a:r>
          </a:p>
          <a:p>
            <a:endParaRPr lang="en-US" dirty="0"/>
          </a:p>
          <a:p>
            <a:r>
              <a:rPr lang="en-US" dirty="0" smtClean="0"/>
              <a:t>Acquired </a:t>
            </a:r>
            <a:r>
              <a:rPr lang="en-US" dirty="0"/>
              <a:t>over the last 200 years, largely by bequest and donation, the Special Collections include over 35,000 printed works, 8 medieval manuscripts, around 100 post medieval manuscripts, and 69 incunabula.  Material from the Archives includes the early student registers and photographs from the mid nineteenth century onwards.</a:t>
            </a:r>
          </a:p>
          <a:p>
            <a:pPr marL="0" indent="0">
              <a:buNone/>
            </a:pPr>
            <a:endParaRPr lang="en-US" dirty="0"/>
          </a:p>
          <a:p>
            <a:r>
              <a:rPr lang="en-US" dirty="0"/>
              <a:t>E-mail enquiries to: </a:t>
            </a:r>
            <a:r>
              <a:rPr lang="en-US" dirty="0" smtClean="0"/>
              <a:t>rodericbowenlibrary@tsd.ac.uk</a:t>
            </a:r>
            <a:endParaRPr lang="en-US" dirty="0"/>
          </a:p>
        </p:txBody>
      </p:sp>
    </p:spTree>
    <p:extLst>
      <p:ext uri="{BB962C8B-B14F-4D97-AF65-F5344CB8AC3E}">
        <p14:creationId xmlns:p14="http://schemas.microsoft.com/office/powerpoint/2010/main" val="19258324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0"/>
            <a:ext cx="10972800" cy="1143000"/>
          </a:xfrm>
        </p:spPr>
        <p:txBody>
          <a:bodyPr/>
          <a:lstStyle/>
          <a:p>
            <a:r>
              <a:rPr lang="en-GB" b="1" dirty="0" smtClean="0"/>
              <a:t>How to find books?</a:t>
            </a:r>
            <a:endParaRPr lang="en-US"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38150" y="876584"/>
            <a:ext cx="9790232" cy="5846945"/>
          </a:xfrm>
        </p:spPr>
      </p:pic>
      <p:sp>
        <p:nvSpPr>
          <p:cNvPr id="5" name="Rectangle 4"/>
          <p:cNvSpPr/>
          <p:nvPr/>
        </p:nvSpPr>
        <p:spPr>
          <a:xfrm>
            <a:off x="4542990" y="5984865"/>
            <a:ext cx="5604163" cy="738664"/>
          </a:xfrm>
          <a:prstGeom prst="rect">
            <a:avLst/>
          </a:prstGeom>
        </p:spPr>
        <p:txBody>
          <a:bodyPr wrap="none">
            <a:spAutoFit/>
          </a:bodyPr>
          <a:lstStyle/>
          <a:p>
            <a:r>
              <a:rPr lang="en-US" sz="2400" dirty="0" smtClean="0">
                <a:hlinkClick r:id="rId3"/>
              </a:rPr>
              <a:t>http://www.uwtsd.ac.uk/library/catalogue/</a:t>
            </a:r>
            <a:endParaRPr lang="en-US" sz="2400" dirty="0" smtClean="0"/>
          </a:p>
          <a:p>
            <a:endParaRPr lang="en-US" dirty="0"/>
          </a:p>
        </p:txBody>
      </p:sp>
    </p:spTree>
    <p:extLst>
      <p:ext uri="{BB962C8B-B14F-4D97-AF65-F5344CB8AC3E}">
        <p14:creationId xmlns:p14="http://schemas.microsoft.com/office/powerpoint/2010/main" val="29619729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useful tip: sign in</a:t>
            </a:r>
            <a:endParaRPr lang="en-US" b="1" dirty="0"/>
          </a:p>
        </p:txBody>
      </p:sp>
      <p:pic>
        <p:nvPicPr>
          <p:cNvPr id="4" name="Content Placeholder 3"/>
          <p:cNvPicPr>
            <a:picLocks noGrp="1" noChangeAspect="1"/>
          </p:cNvPicPr>
          <p:nvPr>
            <p:ph idx="1"/>
          </p:nvPr>
        </p:nvPicPr>
        <p:blipFill rotWithShape="1">
          <a:blip r:embed="rId2"/>
          <a:srcRect b="47115"/>
          <a:stretch/>
        </p:blipFill>
        <p:spPr>
          <a:xfrm>
            <a:off x="646395" y="1600200"/>
            <a:ext cx="10899211" cy="3442447"/>
          </a:xfrm>
          <a:prstGeom prst="rect">
            <a:avLst/>
          </a:prstGeom>
        </p:spPr>
      </p:pic>
    </p:spTree>
    <p:extLst>
      <p:ext uri="{BB962C8B-B14F-4D97-AF65-F5344CB8AC3E}">
        <p14:creationId xmlns:p14="http://schemas.microsoft.com/office/powerpoint/2010/main" val="1613639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useful tip: shortcuts</a:t>
            </a:r>
            <a:endParaRPr lang="en-US" b="1" dirty="0"/>
          </a:p>
        </p:txBody>
      </p:sp>
      <p:pic>
        <p:nvPicPr>
          <p:cNvPr id="4" name="Content Placeholder 3"/>
          <p:cNvPicPr>
            <a:picLocks noGrp="1" noChangeAspect="1"/>
          </p:cNvPicPr>
          <p:nvPr>
            <p:ph idx="1"/>
          </p:nvPr>
        </p:nvPicPr>
        <p:blipFill rotWithShape="1">
          <a:blip r:embed="rId2"/>
          <a:srcRect b="47115"/>
          <a:stretch/>
        </p:blipFill>
        <p:spPr>
          <a:xfrm>
            <a:off x="646395" y="1600200"/>
            <a:ext cx="10899211" cy="3442447"/>
          </a:xfrm>
          <a:prstGeom prst="rect">
            <a:avLst/>
          </a:prstGeom>
        </p:spPr>
      </p:pic>
      <p:sp>
        <p:nvSpPr>
          <p:cNvPr id="5" name="Oval 4"/>
          <p:cNvSpPr/>
          <p:nvPr/>
        </p:nvSpPr>
        <p:spPr>
          <a:xfrm>
            <a:off x="2468659" y="2346511"/>
            <a:ext cx="8436905" cy="53116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61159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How to find books?</a:t>
            </a:r>
            <a:endParaRPr lang="en-US" b="1" dirty="0"/>
          </a:p>
        </p:txBody>
      </p:sp>
      <p:sp>
        <p:nvSpPr>
          <p:cNvPr id="3" name="Content Placeholder 2"/>
          <p:cNvSpPr>
            <a:spLocks noGrp="1"/>
          </p:cNvSpPr>
          <p:nvPr>
            <p:ph idx="1"/>
          </p:nvPr>
        </p:nvSpPr>
        <p:spPr/>
        <p:txBody>
          <a:bodyPr>
            <a:normAutofit/>
          </a:bodyPr>
          <a:lstStyle/>
          <a:p>
            <a:pPr marL="0" indent="0" algn="ctr">
              <a:buNone/>
            </a:pPr>
            <a:r>
              <a:rPr lang="en-GB" sz="4800" dirty="0" smtClean="0"/>
              <a:t>If in doubt, ask at the main desk. </a:t>
            </a:r>
            <a:endParaRPr lang="en-US" sz="4800" dirty="0"/>
          </a:p>
        </p:txBody>
      </p:sp>
    </p:spTree>
    <p:extLst>
      <p:ext uri="{BB962C8B-B14F-4D97-AF65-F5344CB8AC3E}">
        <p14:creationId xmlns:p14="http://schemas.microsoft.com/office/powerpoint/2010/main" val="8156771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5086" y="506866"/>
            <a:ext cx="10972800" cy="1143000"/>
          </a:xfrm>
        </p:spPr>
        <p:txBody>
          <a:bodyPr>
            <a:normAutofit fontScale="90000"/>
          </a:bodyPr>
          <a:lstStyle/>
          <a:p>
            <a:r>
              <a:rPr lang="en-GB" dirty="0" smtClean="0"/>
              <a:t>But wait: there’s more to the university library than just the books on the shelves ….</a:t>
            </a:r>
            <a:endParaRPr lang="en-US" dirty="0"/>
          </a:p>
        </p:txBody>
      </p:sp>
      <p:pic>
        <p:nvPicPr>
          <p:cNvPr id="4" name="Content Placeholder 3"/>
          <p:cNvPicPr>
            <a:picLocks noGrp="1" noChangeAspect="1"/>
          </p:cNvPicPr>
          <p:nvPr>
            <p:ph idx="1"/>
          </p:nvPr>
        </p:nvPicPr>
        <p:blipFill>
          <a:blip r:embed="rId2"/>
          <a:stretch>
            <a:fillRect/>
          </a:stretch>
        </p:blipFill>
        <p:spPr>
          <a:xfrm>
            <a:off x="3526971" y="1941548"/>
            <a:ext cx="5573484" cy="4168966"/>
          </a:xfrm>
          <a:prstGeom prst="rect">
            <a:avLst/>
          </a:prstGeom>
        </p:spPr>
      </p:pic>
    </p:spTree>
    <p:extLst>
      <p:ext uri="{BB962C8B-B14F-4D97-AF65-F5344CB8AC3E}">
        <p14:creationId xmlns:p14="http://schemas.microsoft.com/office/powerpoint/2010/main" val="22860575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1417638"/>
          </a:xfrm>
        </p:spPr>
        <p:txBody>
          <a:bodyPr/>
          <a:lstStyle/>
          <a:p>
            <a:r>
              <a:rPr lang="en-GB" b="1" dirty="0" smtClean="0"/>
              <a:t>eBooks</a:t>
            </a:r>
            <a:endParaRPr lang="en-US" b="1" dirty="0"/>
          </a:p>
        </p:txBody>
      </p:sp>
      <p:sp>
        <p:nvSpPr>
          <p:cNvPr id="3" name="Content Placeholder 2"/>
          <p:cNvSpPr>
            <a:spLocks noGrp="1"/>
          </p:cNvSpPr>
          <p:nvPr>
            <p:ph idx="1"/>
          </p:nvPr>
        </p:nvSpPr>
        <p:spPr>
          <a:xfrm>
            <a:off x="609600" y="1175657"/>
            <a:ext cx="10972800" cy="4950507"/>
          </a:xfrm>
        </p:spPr>
        <p:txBody>
          <a:bodyPr/>
          <a:lstStyle/>
          <a:p>
            <a:r>
              <a:rPr lang="en-GB" dirty="0" smtClean="0"/>
              <a:t>The university subscribes to 100s (if not 1000s) of electronic journals (as well as some in hard copy</a:t>
            </a:r>
            <a:r>
              <a:rPr lang="en-GB" dirty="0" smtClean="0"/>
              <a:t>)</a:t>
            </a:r>
            <a:endParaRPr lang="en-GB" dirty="0" smtClean="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67428" y="2523874"/>
            <a:ext cx="7257143" cy="4334126"/>
          </a:xfrm>
          <a:prstGeom prst="rect">
            <a:avLst/>
          </a:prstGeom>
        </p:spPr>
      </p:pic>
    </p:spTree>
    <p:extLst>
      <p:ext uri="{BB962C8B-B14F-4D97-AF65-F5344CB8AC3E}">
        <p14:creationId xmlns:p14="http://schemas.microsoft.com/office/powerpoint/2010/main" val="16801080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Journals</a:t>
            </a:r>
            <a:endParaRPr lang="en-US" b="1" dirty="0"/>
          </a:p>
        </p:txBody>
      </p:sp>
      <p:pic>
        <p:nvPicPr>
          <p:cNvPr id="4" name="Content Placeholder 3"/>
          <p:cNvPicPr>
            <a:picLocks noGrp="1" noChangeAspect="1"/>
          </p:cNvPicPr>
          <p:nvPr>
            <p:ph idx="1"/>
          </p:nvPr>
        </p:nvPicPr>
        <p:blipFill rotWithShape="1">
          <a:blip r:embed="rId2"/>
          <a:srcRect b="24718"/>
          <a:stretch/>
        </p:blipFill>
        <p:spPr>
          <a:xfrm>
            <a:off x="551830" y="1513114"/>
            <a:ext cx="11258580" cy="5061858"/>
          </a:xfrm>
          <a:prstGeom prst="rect">
            <a:avLst/>
          </a:prstGeom>
        </p:spPr>
      </p:pic>
      <p:sp>
        <p:nvSpPr>
          <p:cNvPr id="3" name="Rectangle 2"/>
          <p:cNvSpPr/>
          <p:nvPr/>
        </p:nvSpPr>
        <p:spPr>
          <a:xfrm>
            <a:off x="8175812" y="3857520"/>
            <a:ext cx="3406588" cy="800219"/>
          </a:xfrm>
          <a:prstGeom prst="rect">
            <a:avLst/>
          </a:prstGeom>
        </p:spPr>
        <p:txBody>
          <a:bodyPr wrap="square">
            <a:spAutoFit/>
          </a:bodyPr>
          <a:lstStyle/>
          <a:p>
            <a:pPr algn="r"/>
            <a:r>
              <a:rPr lang="en-US" sz="2800" dirty="0">
                <a:hlinkClick r:id="rId3"/>
              </a:rPr>
              <a:t>http://www.jstor.org</a:t>
            </a:r>
            <a:r>
              <a:rPr lang="en-US" sz="2800" dirty="0" smtClean="0">
                <a:hlinkClick r:id="rId3"/>
              </a:rPr>
              <a:t>/</a:t>
            </a:r>
            <a:endParaRPr lang="en-US" sz="2800" dirty="0" smtClean="0"/>
          </a:p>
          <a:p>
            <a:pPr algn="r"/>
            <a:endParaRPr lang="en-US" dirty="0"/>
          </a:p>
        </p:txBody>
      </p:sp>
    </p:spTree>
    <p:extLst>
      <p:ext uri="{BB962C8B-B14F-4D97-AF65-F5344CB8AC3E}">
        <p14:creationId xmlns:p14="http://schemas.microsoft.com/office/powerpoint/2010/main" val="12863185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Online library</a:t>
            </a:r>
            <a:endParaRPr lang="en-US" b="1"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74594" y="1172811"/>
            <a:ext cx="8346663" cy="4984813"/>
          </a:xfrm>
        </p:spPr>
      </p:pic>
      <p:sp>
        <p:nvSpPr>
          <p:cNvPr id="5" name="Rectangle 4"/>
          <p:cNvSpPr/>
          <p:nvPr/>
        </p:nvSpPr>
        <p:spPr>
          <a:xfrm>
            <a:off x="4533451" y="6336268"/>
            <a:ext cx="4758931" cy="369332"/>
          </a:xfrm>
          <a:prstGeom prst="rect">
            <a:avLst/>
          </a:prstGeom>
        </p:spPr>
        <p:txBody>
          <a:bodyPr wrap="none">
            <a:spAutoFit/>
          </a:bodyPr>
          <a:lstStyle/>
          <a:p>
            <a:r>
              <a:rPr lang="en-US" b="1" dirty="0" smtClean="0"/>
              <a:t>http://www.uwtsd.ac.uk/library/online-library</a:t>
            </a:r>
            <a:r>
              <a:rPr lang="en-US" dirty="0" smtClean="0"/>
              <a:t>/</a:t>
            </a:r>
            <a:endParaRPr lang="en-US" dirty="0"/>
          </a:p>
        </p:txBody>
      </p:sp>
    </p:spTree>
    <p:extLst>
      <p:ext uri="{BB962C8B-B14F-4D97-AF65-F5344CB8AC3E}">
        <p14:creationId xmlns:p14="http://schemas.microsoft.com/office/powerpoint/2010/main" val="36532074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Newspapers</a:t>
            </a:r>
            <a:endParaRPr lang="en-US" b="1" dirty="0"/>
          </a:p>
        </p:txBody>
      </p:sp>
      <p:sp>
        <p:nvSpPr>
          <p:cNvPr id="3" name="Content Placeholder 2"/>
          <p:cNvSpPr>
            <a:spLocks noGrp="1"/>
          </p:cNvSpPr>
          <p:nvPr>
            <p:ph idx="1"/>
          </p:nvPr>
        </p:nvSpPr>
        <p:spPr>
          <a:xfrm>
            <a:off x="609600" y="1600201"/>
            <a:ext cx="11219543" cy="5257799"/>
          </a:xfrm>
        </p:spPr>
        <p:txBody>
          <a:bodyPr>
            <a:normAutofit fontScale="70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a:hlinkClick r:id="rId2"/>
              </a:rPr>
              <a:t>http://www.uwtsd.ac.uk/library/online-library/e-journals</a:t>
            </a:r>
            <a:r>
              <a:rPr lang="en-GB" dirty="0" smtClean="0">
                <a:hlinkClick r:id="rId2"/>
              </a:rPr>
              <a:t>/</a:t>
            </a:r>
            <a:endParaRPr lang="en-GB" dirty="0" smtClean="0"/>
          </a:p>
          <a:p>
            <a:pPr marL="0" indent="0">
              <a:buNone/>
            </a:pPr>
            <a:endParaRPr lang="en-US" dirty="0" smtClean="0"/>
          </a:p>
        </p:txBody>
      </p:sp>
      <p:pic>
        <p:nvPicPr>
          <p:cNvPr id="4" name="Picture 3"/>
          <p:cNvPicPr>
            <a:picLocks noChangeAspect="1"/>
          </p:cNvPicPr>
          <p:nvPr/>
        </p:nvPicPr>
        <p:blipFill>
          <a:blip r:embed="rId3"/>
          <a:stretch>
            <a:fillRect/>
          </a:stretch>
        </p:blipFill>
        <p:spPr>
          <a:xfrm>
            <a:off x="2064834" y="1207147"/>
            <a:ext cx="8309073" cy="4962363"/>
          </a:xfrm>
          <a:prstGeom prst="rect">
            <a:avLst/>
          </a:prstGeom>
        </p:spPr>
      </p:pic>
    </p:spTree>
    <p:extLst>
      <p:ext uri="{BB962C8B-B14F-4D97-AF65-F5344CB8AC3E}">
        <p14:creationId xmlns:p14="http://schemas.microsoft.com/office/powerpoint/2010/main" val="37145993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Newspapers</a:t>
            </a:r>
            <a:endParaRPr lang="en-US" b="1" dirty="0"/>
          </a:p>
        </p:txBody>
      </p:sp>
      <p:sp>
        <p:nvSpPr>
          <p:cNvPr id="3" name="Content Placeholder 2"/>
          <p:cNvSpPr>
            <a:spLocks noGrp="1"/>
          </p:cNvSpPr>
          <p:nvPr>
            <p:ph idx="1"/>
          </p:nvPr>
        </p:nvSpPr>
        <p:spPr>
          <a:xfrm>
            <a:off x="609600" y="1600201"/>
            <a:ext cx="11219543" cy="5257799"/>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US" dirty="0" smtClean="0"/>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25907" y="1417638"/>
            <a:ext cx="8586928" cy="5128305"/>
          </a:xfrm>
          <a:prstGeom prst="rect">
            <a:avLst/>
          </a:prstGeom>
        </p:spPr>
      </p:pic>
      <p:sp>
        <p:nvSpPr>
          <p:cNvPr id="6" name="Oval 5"/>
          <p:cNvSpPr/>
          <p:nvPr/>
        </p:nvSpPr>
        <p:spPr>
          <a:xfrm>
            <a:off x="3259567" y="3883511"/>
            <a:ext cx="3829722" cy="40879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9600" y="4991507"/>
            <a:ext cx="3257554" cy="1140310"/>
          </a:xfrm>
          <a:prstGeom prst="rect">
            <a:avLst/>
          </a:prstGeom>
        </p:spPr>
        <p:txBody>
          <a:bodyPr wrap="square">
            <a:spAutoFit/>
          </a:bodyPr>
          <a:lstStyle/>
          <a:p>
            <a:r>
              <a:rPr lang="en-US" sz="2200" dirty="0">
                <a:hlinkClick r:id="rId3"/>
              </a:rPr>
              <a:t>http://www.uwtsd.ac.uk/library/online-library/all-resources/</a:t>
            </a:r>
            <a:endParaRPr lang="en-US" sz="2200" dirty="0"/>
          </a:p>
        </p:txBody>
      </p:sp>
    </p:spTree>
    <p:extLst>
      <p:ext uri="{BB962C8B-B14F-4D97-AF65-F5344CB8AC3E}">
        <p14:creationId xmlns:p14="http://schemas.microsoft.com/office/powerpoint/2010/main" val="27247715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Newspapers</a:t>
            </a:r>
            <a:endParaRPr lang="en-US" b="1" dirty="0"/>
          </a:p>
        </p:txBody>
      </p:sp>
      <p:sp>
        <p:nvSpPr>
          <p:cNvPr id="3" name="Content Placeholder 2"/>
          <p:cNvSpPr>
            <a:spLocks noGrp="1"/>
          </p:cNvSpPr>
          <p:nvPr>
            <p:ph idx="1"/>
          </p:nvPr>
        </p:nvSpPr>
        <p:spPr>
          <a:xfrm>
            <a:off x="609600" y="1600201"/>
            <a:ext cx="11219543" cy="5257799"/>
          </a:xfrm>
        </p:spPr>
        <p:txBody>
          <a:bodyPr>
            <a:normAutofit fontScale="70000" lnSpcReduction="20000"/>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r>
              <a:rPr lang="en-GB" dirty="0">
                <a:hlinkClick r:id="rId2"/>
              </a:rPr>
              <a:t>http://www.cymru1914.org</a:t>
            </a:r>
            <a:r>
              <a:rPr lang="en-GB" dirty="0" smtClean="0">
                <a:hlinkClick r:id="rId2"/>
              </a:rPr>
              <a:t>/</a:t>
            </a:r>
            <a:endParaRPr lang="en-GB" dirty="0" smtClean="0"/>
          </a:p>
          <a:p>
            <a:pPr marL="0" indent="0">
              <a:buNone/>
            </a:pPr>
            <a:endParaRPr lang="en-US" dirty="0" smtClean="0"/>
          </a:p>
        </p:txBody>
      </p:sp>
      <p:pic>
        <p:nvPicPr>
          <p:cNvPr id="5" name="Picture 4"/>
          <p:cNvPicPr>
            <a:picLocks noChangeAspect="1"/>
          </p:cNvPicPr>
          <p:nvPr/>
        </p:nvPicPr>
        <p:blipFill>
          <a:blip r:embed="rId3"/>
          <a:stretch>
            <a:fillRect/>
          </a:stretch>
        </p:blipFill>
        <p:spPr>
          <a:xfrm>
            <a:off x="2424056" y="1417638"/>
            <a:ext cx="7947618" cy="4746494"/>
          </a:xfrm>
          <a:prstGeom prst="rect">
            <a:avLst/>
          </a:prstGeom>
        </p:spPr>
      </p:pic>
    </p:spTree>
    <p:extLst>
      <p:ext uri="{BB962C8B-B14F-4D97-AF65-F5344CB8AC3E}">
        <p14:creationId xmlns:p14="http://schemas.microsoft.com/office/powerpoint/2010/main" val="34205900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Works</a:t>
            </a:r>
            <a:endParaRPr lang="en-US" b="1" dirty="0"/>
          </a:p>
        </p:txBody>
      </p:sp>
      <p:sp>
        <p:nvSpPr>
          <p:cNvPr id="3" name="Content Placeholder 2"/>
          <p:cNvSpPr>
            <a:spLocks noGrp="1"/>
          </p:cNvSpPr>
          <p:nvPr>
            <p:ph idx="1"/>
          </p:nvPr>
        </p:nvSpPr>
        <p:spPr>
          <a:xfrm>
            <a:off x="609600" y="1600201"/>
            <a:ext cx="11219543" cy="5257799"/>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US" dirty="0" smtClean="0"/>
          </a:p>
        </p:txBody>
      </p:sp>
      <p:pic>
        <p:nvPicPr>
          <p:cNvPr id="5" name="Content Placeholder 3"/>
          <p:cNvPicPr>
            <a:picLocks noChangeAspect="1"/>
          </p:cNvPicPr>
          <p:nvPr/>
        </p:nvPicPr>
        <p:blipFill rotWithShape="1">
          <a:blip r:embed="rId2">
            <a:extLst>
              <a:ext uri="{28A0092B-C50C-407E-A947-70E740481C1C}">
                <a14:useLocalDpi xmlns:a14="http://schemas.microsoft.com/office/drawing/2010/main" val="0"/>
              </a:ext>
            </a:extLst>
          </a:blip>
          <a:srcRect t="21915"/>
          <a:stretch/>
        </p:blipFill>
        <p:spPr>
          <a:xfrm>
            <a:off x="502876" y="1277429"/>
            <a:ext cx="11326267" cy="5281919"/>
          </a:xfrm>
          <a:prstGeom prst="rect">
            <a:avLst/>
          </a:prstGeom>
        </p:spPr>
      </p:pic>
      <p:sp>
        <p:nvSpPr>
          <p:cNvPr id="6" name="Oval 5"/>
          <p:cNvSpPr/>
          <p:nvPr/>
        </p:nvSpPr>
        <p:spPr>
          <a:xfrm>
            <a:off x="2964892" y="6150558"/>
            <a:ext cx="3829722" cy="40879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9600" y="4991507"/>
            <a:ext cx="3257554" cy="1140310"/>
          </a:xfrm>
          <a:prstGeom prst="rect">
            <a:avLst/>
          </a:prstGeom>
        </p:spPr>
        <p:txBody>
          <a:bodyPr wrap="square">
            <a:spAutoFit/>
          </a:bodyPr>
          <a:lstStyle/>
          <a:p>
            <a:r>
              <a:rPr lang="en-US" sz="2200" dirty="0">
                <a:hlinkClick r:id="rId3"/>
              </a:rPr>
              <a:t>http://www.uwtsd.ac.uk/library/online-library/all-resources/</a:t>
            </a:r>
            <a:endParaRPr lang="en-US" sz="2200" dirty="0"/>
          </a:p>
        </p:txBody>
      </p:sp>
    </p:spTree>
    <p:extLst>
      <p:ext uri="{BB962C8B-B14F-4D97-AF65-F5344CB8AC3E}">
        <p14:creationId xmlns:p14="http://schemas.microsoft.com/office/powerpoint/2010/main" val="22094612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Works</a:t>
            </a:r>
            <a:endParaRPr lang="en-US" b="1" dirty="0"/>
          </a:p>
        </p:txBody>
      </p:sp>
      <p:sp>
        <p:nvSpPr>
          <p:cNvPr id="3" name="Content Placeholder 2"/>
          <p:cNvSpPr>
            <a:spLocks noGrp="1"/>
          </p:cNvSpPr>
          <p:nvPr>
            <p:ph idx="1"/>
          </p:nvPr>
        </p:nvSpPr>
        <p:spPr>
          <a:xfrm>
            <a:off x="609600" y="1600201"/>
            <a:ext cx="11219543" cy="5257799"/>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US" dirty="0" smtClean="0"/>
          </a:p>
        </p:txBody>
      </p:sp>
      <p:pic>
        <p:nvPicPr>
          <p:cNvPr id="4" name="Picture 3"/>
          <p:cNvPicPr>
            <a:picLocks noChangeAspect="1"/>
          </p:cNvPicPr>
          <p:nvPr/>
        </p:nvPicPr>
        <p:blipFill>
          <a:blip r:embed="rId2"/>
          <a:stretch>
            <a:fillRect/>
          </a:stretch>
        </p:blipFill>
        <p:spPr>
          <a:xfrm>
            <a:off x="1443580" y="1153584"/>
            <a:ext cx="9551581" cy="5704416"/>
          </a:xfrm>
          <a:prstGeom prst="rect">
            <a:avLst/>
          </a:prstGeom>
        </p:spPr>
      </p:pic>
      <p:sp>
        <p:nvSpPr>
          <p:cNvPr id="8" name="Rectangle 7"/>
          <p:cNvSpPr/>
          <p:nvPr/>
        </p:nvSpPr>
        <p:spPr>
          <a:xfrm>
            <a:off x="448235" y="4005792"/>
            <a:ext cx="2335306" cy="2462213"/>
          </a:xfrm>
          <a:prstGeom prst="rect">
            <a:avLst/>
          </a:prstGeom>
        </p:spPr>
        <p:txBody>
          <a:bodyPr wrap="square">
            <a:spAutoFit/>
          </a:bodyPr>
          <a:lstStyle/>
          <a:p>
            <a:r>
              <a:rPr lang="en-US" sz="2200" dirty="0">
                <a:hlinkClick r:id="rId3"/>
              </a:rPr>
              <a:t>http://</a:t>
            </a:r>
            <a:r>
              <a:rPr lang="en-US" sz="2200" dirty="0" smtClean="0">
                <a:hlinkClick r:id="rId3"/>
              </a:rPr>
              <a:t>www.oxfordreference.com/view/10.1093/acref/9780199571123.001.0001/acref-9780199571123</a:t>
            </a:r>
            <a:endParaRPr lang="en-US" sz="2200" dirty="0" smtClean="0"/>
          </a:p>
          <a:p>
            <a:endParaRPr lang="en-US" sz="2200" dirty="0"/>
          </a:p>
        </p:txBody>
      </p:sp>
    </p:spTree>
    <p:extLst>
      <p:ext uri="{BB962C8B-B14F-4D97-AF65-F5344CB8AC3E}">
        <p14:creationId xmlns:p14="http://schemas.microsoft.com/office/powerpoint/2010/main" val="11893759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Works</a:t>
            </a:r>
            <a:endParaRPr lang="en-US" b="1" dirty="0"/>
          </a:p>
        </p:txBody>
      </p:sp>
      <p:sp>
        <p:nvSpPr>
          <p:cNvPr id="3" name="Content Placeholder 2"/>
          <p:cNvSpPr>
            <a:spLocks noGrp="1"/>
          </p:cNvSpPr>
          <p:nvPr>
            <p:ph idx="1"/>
          </p:nvPr>
        </p:nvSpPr>
        <p:spPr>
          <a:xfrm>
            <a:off x="609600" y="1600201"/>
            <a:ext cx="11219543" cy="5257799"/>
          </a:xfrm>
        </p:spPr>
        <p:txBody>
          <a:bodyPr>
            <a:normAutofit/>
          </a:bodyPr>
          <a:lstStyle/>
          <a:p>
            <a:endParaRPr lang="en-GB" dirty="0" smtClean="0"/>
          </a:p>
          <a:p>
            <a:endParaRPr lang="en-GB" dirty="0"/>
          </a:p>
          <a:p>
            <a:endParaRPr lang="en-GB" dirty="0" smtClean="0"/>
          </a:p>
          <a:p>
            <a:endParaRPr lang="en-GB" dirty="0"/>
          </a:p>
          <a:p>
            <a:endParaRPr lang="en-GB" dirty="0" smtClean="0"/>
          </a:p>
          <a:p>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US" dirty="0" smtClean="0"/>
          </a:p>
        </p:txBody>
      </p:sp>
      <p:pic>
        <p:nvPicPr>
          <p:cNvPr id="5" name="Content Placeholder 3"/>
          <p:cNvPicPr>
            <a:picLocks noChangeAspect="1"/>
          </p:cNvPicPr>
          <p:nvPr/>
        </p:nvPicPr>
        <p:blipFill rotWithShape="1">
          <a:blip r:embed="rId2">
            <a:extLst>
              <a:ext uri="{28A0092B-C50C-407E-A947-70E740481C1C}">
                <a14:useLocalDpi xmlns:a14="http://schemas.microsoft.com/office/drawing/2010/main" val="0"/>
              </a:ext>
            </a:extLst>
          </a:blip>
          <a:srcRect t="21915"/>
          <a:stretch/>
        </p:blipFill>
        <p:spPr>
          <a:xfrm>
            <a:off x="1691042" y="1600201"/>
            <a:ext cx="10138101" cy="4727827"/>
          </a:xfrm>
          <a:prstGeom prst="rect">
            <a:avLst/>
          </a:prstGeom>
        </p:spPr>
      </p:pic>
      <p:sp>
        <p:nvSpPr>
          <p:cNvPr id="6" name="Oval 5"/>
          <p:cNvSpPr/>
          <p:nvPr/>
        </p:nvSpPr>
        <p:spPr>
          <a:xfrm>
            <a:off x="3759578" y="4229100"/>
            <a:ext cx="3829722" cy="40879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609600" y="4991507"/>
            <a:ext cx="3257554" cy="1140310"/>
          </a:xfrm>
          <a:prstGeom prst="rect">
            <a:avLst/>
          </a:prstGeom>
        </p:spPr>
        <p:txBody>
          <a:bodyPr wrap="square">
            <a:spAutoFit/>
          </a:bodyPr>
          <a:lstStyle/>
          <a:p>
            <a:r>
              <a:rPr lang="en-US" sz="2200" dirty="0">
                <a:hlinkClick r:id="rId3"/>
              </a:rPr>
              <a:t>http://www.uwtsd.ac.uk/library/online-library/all-resources/</a:t>
            </a:r>
            <a:endParaRPr lang="en-US" sz="2200" dirty="0"/>
          </a:p>
        </p:txBody>
      </p:sp>
    </p:spTree>
    <p:extLst>
      <p:ext uri="{BB962C8B-B14F-4D97-AF65-F5344CB8AC3E}">
        <p14:creationId xmlns:p14="http://schemas.microsoft.com/office/powerpoint/2010/main" val="9000980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Open Access Sources</a:t>
            </a:r>
            <a:endParaRPr lang="en-US" b="1" dirty="0"/>
          </a:p>
        </p:txBody>
      </p:sp>
      <p:pic>
        <p:nvPicPr>
          <p:cNvPr id="4" name="Content Placeholder 3"/>
          <p:cNvPicPr>
            <a:picLocks noGrp="1" noChangeAspect="1"/>
          </p:cNvPicPr>
          <p:nvPr>
            <p:ph idx="1"/>
          </p:nvPr>
        </p:nvPicPr>
        <p:blipFill>
          <a:blip r:embed="rId2"/>
          <a:stretch>
            <a:fillRect/>
          </a:stretch>
        </p:blipFill>
        <p:spPr>
          <a:xfrm>
            <a:off x="2104179" y="1417638"/>
            <a:ext cx="7780999" cy="4646986"/>
          </a:xfrm>
          <a:prstGeom prst="rect">
            <a:avLst/>
          </a:prstGeom>
        </p:spPr>
      </p:pic>
      <p:sp>
        <p:nvSpPr>
          <p:cNvPr id="5" name="Rectangle 4"/>
          <p:cNvSpPr/>
          <p:nvPr/>
        </p:nvSpPr>
        <p:spPr>
          <a:xfrm>
            <a:off x="738692" y="6211669"/>
            <a:ext cx="9943652" cy="707886"/>
          </a:xfrm>
          <a:prstGeom prst="rect">
            <a:avLst/>
          </a:prstGeom>
        </p:spPr>
        <p:txBody>
          <a:bodyPr wrap="square">
            <a:spAutoFit/>
          </a:bodyPr>
          <a:lstStyle/>
          <a:p>
            <a:r>
              <a:rPr lang="en-US" sz="2200" dirty="0">
                <a:hlinkClick r:id="rId3"/>
              </a:rPr>
              <a:t>http://www.uwtsd.ac.uk/library/online-library/open-access-resources</a:t>
            </a:r>
            <a:r>
              <a:rPr lang="en-US" sz="2200" dirty="0" smtClean="0">
                <a:hlinkClick r:id="rId3"/>
              </a:rPr>
              <a:t>/</a:t>
            </a:r>
            <a:endParaRPr lang="en-US" sz="2200" dirty="0" smtClean="0"/>
          </a:p>
          <a:p>
            <a:endParaRPr lang="en-US" dirty="0"/>
          </a:p>
        </p:txBody>
      </p:sp>
    </p:spTree>
    <p:extLst>
      <p:ext uri="{BB962C8B-B14F-4D97-AF65-F5344CB8AC3E}">
        <p14:creationId xmlns:p14="http://schemas.microsoft.com/office/powerpoint/2010/main" val="107164766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Google Scholar</a:t>
            </a:r>
            <a:endParaRPr lang="en-US" b="1" dirty="0"/>
          </a:p>
        </p:txBody>
      </p:sp>
      <p:sp>
        <p:nvSpPr>
          <p:cNvPr id="3" name="Content Placeholder 2"/>
          <p:cNvSpPr>
            <a:spLocks noGrp="1"/>
          </p:cNvSpPr>
          <p:nvPr>
            <p:ph idx="1"/>
          </p:nvPr>
        </p:nvSpPr>
        <p:spPr/>
        <p:txBody>
          <a:bodyPr/>
          <a:lstStyle/>
          <a:p>
            <a:pPr marL="0" indent="0">
              <a:buNone/>
            </a:pPr>
            <a:r>
              <a:rPr lang="en-US" dirty="0">
                <a:hlinkClick r:id="rId2"/>
              </a:rPr>
              <a:t>https://</a:t>
            </a:r>
            <a:r>
              <a:rPr lang="en-US" dirty="0" smtClean="0">
                <a:hlinkClick r:id="rId2"/>
              </a:rPr>
              <a:t>scholar.google.co.uk/</a:t>
            </a:r>
            <a:endParaRPr lang="en-US" dirty="0" smtClean="0"/>
          </a:p>
          <a:p>
            <a:pPr marL="0" indent="0">
              <a:buNone/>
            </a:pPr>
            <a:endParaRPr lang="en-US" dirty="0"/>
          </a:p>
        </p:txBody>
      </p:sp>
    </p:spTree>
    <p:extLst>
      <p:ext uri="{BB962C8B-B14F-4D97-AF65-F5344CB8AC3E}">
        <p14:creationId xmlns:p14="http://schemas.microsoft.com/office/powerpoint/2010/main" val="37633414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Google Books</a:t>
            </a:r>
            <a:endParaRPr lang="en-US" b="1" dirty="0"/>
          </a:p>
        </p:txBody>
      </p:sp>
      <p:sp>
        <p:nvSpPr>
          <p:cNvPr id="3" name="Content Placeholder 2"/>
          <p:cNvSpPr>
            <a:spLocks noGrp="1"/>
          </p:cNvSpPr>
          <p:nvPr>
            <p:ph idx="1"/>
          </p:nvPr>
        </p:nvSpPr>
        <p:spPr/>
        <p:txBody>
          <a:bodyPr/>
          <a:lstStyle/>
          <a:p>
            <a:pPr marL="0" indent="0">
              <a:buNone/>
            </a:pPr>
            <a:r>
              <a:rPr lang="en-US" dirty="0">
                <a:hlinkClick r:id="rId2"/>
              </a:rPr>
              <a:t>https://books.google.co.uk</a:t>
            </a:r>
            <a:r>
              <a:rPr lang="en-US" dirty="0" smtClean="0">
                <a:hlinkClick r:id="rId2"/>
              </a:rPr>
              <a:t>/</a:t>
            </a:r>
            <a:endParaRPr lang="en-US" dirty="0" smtClean="0"/>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153820615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Out of copyright repositories</a:t>
            </a:r>
            <a:endParaRPr lang="en-US" b="1" dirty="0"/>
          </a:p>
        </p:txBody>
      </p:sp>
      <p:sp>
        <p:nvSpPr>
          <p:cNvPr id="3" name="Content Placeholder 2"/>
          <p:cNvSpPr>
            <a:spLocks noGrp="1"/>
          </p:cNvSpPr>
          <p:nvPr>
            <p:ph idx="1"/>
          </p:nvPr>
        </p:nvSpPr>
        <p:spPr/>
        <p:txBody>
          <a:bodyPr/>
          <a:lstStyle/>
          <a:p>
            <a:pPr marL="0" indent="0">
              <a:buNone/>
            </a:pPr>
            <a:r>
              <a:rPr lang="en-US" dirty="0">
                <a:hlinkClick r:id="rId2"/>
              </a:rPr>
              <a:t>https://www.gutenberg.org</a:t>
            </a:r>
            <a:r>
              <a:rPr lang="en-US" dirty="0" smtClean="0">
                <a:hlinkClick r:id="rId2"/>
              </a:rPr>
              <a:t>/</a:t>
            </a:r>
            <a:endParaRPr lang="en-US" dirty="0" smtClean="0"/>
          </a:p>
          <a:p>
            <a:pPr marL="0" indent="0">
              <a:buNone/>
            </a:pPr>
            <a:endParaRPr lang="en-GB" dirty="0"/>
          </a:p>
          <a:p>
            <a:pPr marL="0" indent="0">
              <a:buNone/>
            </a:pPr>
            <a:r>
              <a:rPr lang="en-GB" dirty="0" smtClean="0">
                <a:hlinkClick r:id="rId3"/>
              </a:rPr>
              <a:t>www.archive.org</a:t>
            </a:r>
            <a:endParaRPr lang="en-GB" dirty="0" smtClean="0"/>
          </a:p>
          <a:p>
            <a:pPr marL="0" indent="0">
              <a:buNone/>
            </a:pPr>
            <a:endParaRPr lang="en-GB" dirty="0"/>
          </a:p>
          <a:p>
            <a:pPr marL="0" indent="0">
              <a:buNone/>
            </a:pPr>
            <a:r>
              <a:rPr lang="en-GB" dirty="0" smtClean="0"/>
              <a:t>Early English </a:t>
            </a:r>
            <a:r>
              <a:rPr lang="en-GB" dirty="0"/>
              <a:t>Books online: </a:t>
            </a:r>
            <a:r>
              <a:rPr lang="en-GB" dirty="0">
                <a:hlinkClick r:id="rId4"/>
              </a:rPr>
              <a:t>http://</a:t>
            </a:r>
            <a:r>
              <a:rPr lang="en-GB" dirty="0" smtClean="0">
                <a:hlinkClick r:id="rId4"/>
              </a:rPr>
              <a:t>eebo.chadwyck.com/home</a:t>
            </a:r>
            <a:endParaRPr lang="en-GB" dirty="0" smtClean="0"/>
          </a:p>
          <a:p>
            <a:pPr marL="0" indent="0">
              <a:buNone/>
            </a:pPr>
            <a:endParaRPr lang="en-GB" dirty="0"/>
          </a:p>
          <a:p>
            <a:pPr marL="0" indent="0">
              <a:buNone/>
            </a:pPr>
            <a:endParaRPr lang="en-US" dirty="0"/>
          </a:p>
        </p:txBody>
      </p:sp>
    </p:spTree>
    <p:extLst>
      <p:ext uri="{BB962C8B-B14F-4D97-AF65-F5344CB8AC3E}">
        <p14:creationId xmlns:p14="http://schemas.microsoft.com/office/powerpoint/2010/main" val="33812709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Web collections</a:t>
            </a:r>
            <a:r>
              <a:rPr lang="en-GB" b="1" dirty="0"/>
              <a:t>: Internet Medieval Sourcebook</a:t>
            </a:r>
            <a:endParaRPr lang="en-US" b="1" dirty="0"/>
          </a:p>
        </p:txBody>
      </p:sp>
      <p:sp>
        <p:nvSpPr>
          <p:cNvPr id="3" name="Content Placeholder 2"/>
          <p:cNvSpPr>
            <a:spLocks noGrp="1"/>
          </p:cNvSpPr>
          <p:nvPr>
            <p:ph idx="1"/>
          </p:nvPr>
        </p:nvSpPr>
        <p:spPr>
          <a:xfrm>
            <a:off x="609600" y="1600201"/>
            <a:ext cx="10972800" cy="5405717"/>
          </a:xfrm>
        </p:spPr>
        <p:txBody>
          <a:bodyPr>
            <a:normAutofit fontScale="85000" lnSpcReduction="20000"/>
          </a:bodyPr>
          <a:lstStyle/>
          <a:p>
            <a:pPr marL="0" indent="0">
              <a:buNone/>
            </a:pPr>
            <a:endParaRPr lang="en-US" dirty="0" smtClean="0">
              <a:hlinkClick r:id="rId2"/>
            </a:endParaRPr>
          </a:p>
          <a:p>
            <a:pPr marL="0" indent="0">
              <a:buNone/>
            </a:pPr>
            <a:endParaRPr lang="en-US" dirty="0">
              <a:hlinkClick r:id="rId2"/>
            </a:endParaRPr>
          </a:p>
          <a:p>
            <a:pPr marL="0" indent="0">
              <a:buNone/>
            </a:pPr>
            <a:endParaRPr lang="en-US" dirty="0" smtClean="0">
              <a:hlinkClick r:id="rId2"/>
            </a:endParaRPr>
          </a:p>
          <a:p>
            <a:pPr marL="0" indent="0">
              <a:buNone/>
            </a:pPr>
            <a:endParaRPr lang="en-US" dirty="0">
              <a:hlinkClick r:id="rId2"/>
            </a:endParaRPr>
          </a:p>
          <a:p>
            <a:pPr marL="0" indent="0">
              <a:buNone/>
            </a:pPr>
            <a:endParaRPr lang="en-US" dirty="0" smtClean="0">
              <a:hlinkClick r:id="rId2"/>
            </a:endParaRPr>
          </a:p>
          <a:p>
            <a:pPr marL="0" indent="0">
              <a:buNone/>
            </a:pPr>
            <a:endParaRPr lang="en-US" dirty="0">
              <a:hlinkClick r:id="rId2"/>
            </a:endParaRPr>
          </a:p>
          <a:p>
            <a:pPr marL="0" indent="0">
              <a:buNone/>
            </a:pPr>
            <a:endParaRPr lang="en-US" dirty="0" smtClean="0">
              <a:hlinkClick r:id="rId2"/>
            </a:endParaRPr>
          </a:p>
          <a:p>
            <a:pPr marL="0" indent="0">
              <a:buNone/>
            </a:pPr>
            <a:endParaRPr lang="en-US" dirty="0">
              <a:hlinkClick r:id="rId2"/>
            </a:endParaRPr>
          </a:p>
          <a:p>
            <a:pPr marL="0" indent="0">
              <a:buNone/>
            </a:pPr>
            <a:endParaRPr lang="en-GB" dirty="0" smtClean="0">
              <a:hlinkClick r:id="rId2"/>
            </a:endParaRPr>
          </a:p>
          <a:p>
            <a:pPr marL="0" indent="0">
              <a:buNone/>
            </a:pPr>
            <a:endParaRPr lang="en-GB" dirty="0">
              <a:hlinkClick r:id="rId2"/>
            </a:endParaRPr>
          </a:p>
          <a:p>
            <a:pPr marL="0" indent="0">
              <a:buNone/>
            </a:pPr>
            <a:endParaRPr lang="en-GB" dirty="0" smtClean="0">
              <a:hlinkClick r:id="rId2"/>
            </a:endParaRPr>
          </a:p>
          <a:p>
            <a:pPr marL="0" indent="0">
              <a:buNone/>
            </a:pPr>
            <a:r>
              <a:rPr lang="en-US" dirty="0" smtClean="0">
                <a:hlinkClick r:id="rId2"/>
              </a:rPr>
              <a:t>https</a:t>
            </a:r>
            <a:r>
              <a:rPr lang="en-US" dirty="0">
                <a:hlinkClick r:id="rId2"/>
              </a:rPr>
              <a:t>://</a:t>
            </a:r>
            <a:r>
              <a:rPr lang="en-US" dirty="0" smtClean="0">
                <a:hlinkClick r:id="rId2"/>
              </a:rPr>
              <a:t>sourcebooks.fordham.edu/sbook.asp</a:t>
            </a:r>
            <a:endParaRPr lang="en-US" dirty="0" smtClean="0"/>
          </a:p>
          <a:p>
            <a:pPr marL="0" indent="0">
              <a:buNone/>
            </a:pPr>
            <a:endParaRPr lang="en-US" dirty="0"/>
          </a:p>
        </p:txBody>
      </p:sp>
      <p:pic>
        <p:nvPicPr>
          <p:cNvPr id="4" name="Picture 3"/>
          <p:cNvPicPr>
            <a:picLocks noChangeAspect="1"/>
          </p:cNvPicPr>
          <p:nvPr/>
        </p:nvPicPr>
        <p:blipFill>
          <a:blip r:embed="rId3"/>
          <a:stretch>
            <a:fillRect/>
          </a:stretch>
        </p:blipFill>
        <p:spPr>
          <a:xfrm>
            <a:off x="2312894" y="1183651"/>
            <a:ext cx="7790016" cy="4652371"/>
          </a:xfrm>
          <a:prstGeom prst="rect">
            <a:avLst/>
          </a:prstGeom>
        </p:spPr>
      </p:pic>
    </p:spTree>
    <p:extLst>
      <p:ext uri="{BB962C8B-B14F-4D97-AF65-F5344CB8AC3E}">
        <p14:creationId xmlns:p14="http://schemas.microsoft.com/office/powerpoint/2010/main" val="7912730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Web collections: </a:t>
            </a:r>
            <a:r>
              <a:rPr lang="en-GB" b="1" dirty="0" smtClean="0"/>
              <a:t>Marxists.org</a:t>
            </a:r>
            <a:endParaRPr lang="en-US" dirty="0"/>
          </a:p>
        </p:txBody>
      </p:sp>
      <p:sp>
        <p:nvSpPr>
          <p:cNvPr id="3" name="Content Placeholder 2"/>
          <p:cNvSpPr>
            <a:spLocks noGrp="1"/>
          </p:cNvSpPr>
          <p:nvPr>
            <p:ph idx="1"/>
          </p:nvPr>
        </p:nvSpPr>
        <p:spPr>
          <a:xfrm>
            <a:off x="609600" y="1600201"/>
            <a:ext cx="10972800" cy="5257799"/>
          </a:xfrm>
        </p:spPr>
        <p:txBody>
          <a:bodyPr>
            <a:normAutofit lnSpcReduction="10000"/>
          </a:bodyPr>
          <a:lstStyle/>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endParaRPr lang="en-GB" dirty="0"/>
          </a:p>
          <a:p>
            <a:pPr marL="0" indent="0">
              <a:buNone/>
            </a:pPr>
            <a:endParaRPr lang="en-GB" dirty="0"/>
          </a:p>
          <a:p>
            <a:pPr marL="0" indent="0">
              <a:buNone/>
            </a:pPr>
            <a:r>
              <a:rPr lang="en-GB" sz="2200" dirty="0">
                <a:hlinkClick r:id="rId2"/>
              </a:rPr>
              <a:t>https://</a:t>
            </a:r>
            <a:r>
              <a:rPr lang="en-GB" sz="2200" dirty="0" smtClean="0">
                <a:hlinkClick r:id="rId2"/>
              </a:rPr>
              <a:t>www.marxists.org/archive/lenin/works/index.htm</a:t>
            </a:r>
            <a:endParaRPr lang="en-GB" sz="2200" dirty="0" smtClean="0"/>
          </a:p>
          <a:p>
            <a:pPr marL="0" indent="0">
              <a:buNone/>
            </a:pPr>
            <a:endParaRPr lang="en-GB" dirty="0" smtClean="0"/>
          </a:p>
        </p:txBody>
      </p:sp>
      <p:pic>
        <p:nvPicPr>
          <p:cNvPr id="4" name="Picture 3"/>
          <p:cNvPicPr>
            <a:picLocks noChangeAspect="1"/>
          </p:cNvPicPr>
          <p:nvPr/>
        </p:nvPicPr>
        <p:blipFill>
          <a:blip r:embed="rId3"/>
          <a:stretch>
            <a:fillRect/>
          </a:stretch>
        </p:blipFill>
        <p:spPr>
          <a:xfrm>
            <a:off x="2164976" y="1185707"/>
            <a:ext cx="8529605" cy="5094070"/>
          </a:xfrm>
          <a:prstGeom prst="rect">
            <a:avLst/>
          </a:prstGeom>
        </p:spPr>
      </p:pic>
    </p:spTree>
    <p:extLst>
      <p:ext uri="{BB962C8B-B14F-4D97-AF65-F5344CB8AC3E}">
        <p14:creationId xmlns:p14="http://schemas.microsoft.com/office/powerpoint/2010/main" val="59495517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Books from library collections in non-</a:t>
            </a:r>
            <a:r>
              <a:rPr lang="en-GB" b="1" dirty="0" err="1" smtClean="0"/>
              <a:t>Lampeter</a:t>
            </a:r>
            <a:r>
              <a:rPr lang="en-GB" b="1" dirty="0" smtClean="0"/>
              <a:t> UWTSD campuses </a:t>
            </a:r>
            <a:endParaRPr lang="en-US" b="1" dirty="0"/>
          </a:p>
        </p:txBody>
      </p:sp>
      <p:pic>
        <p:nvPicPr>
          <p:cNvPr id="4" name="Picture 3"/>
          <p:cNvPicPr>
            <a:picLocks noChangeAspect="1"/>
          </p:cNvPicPr>
          <p:nvPr/>
        </p:nvPicPr>
        <p:blipFill rotWithShape="1">
          <a:blip r:embed="rId2"/>
          <a:srcRect b="34903"/>
          <a:stretch/>
        </p:blipFill>
        <p:spPr>
          <a:xfrm>
            <a:off x="523547" y="1902990"/>
            <a:ext cx="10660216" cy="4144383"/>
          </a:xfrm>
          <a:prstGeom prst="rect">
            <a:avLst/>
          </a:prstGeom>
        </p:spPr>
      </p:pic>
      <p:sp>
        <p:nvSpPr>
          <p:cNvPr id="6" name="Oval 5"/>
          <p:cNvSpPr/>
          <p:nvPr/>
        </p:nvSpPr>
        <p:spPr>
          <a:xfrm>
            <a:off x="295616" y="4856246"/>
            <a:ext cx="1985005" cy="4580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p:cNvSpPr/>
          <p:nvPr/>
        </p:nvSpPr>
        <p:spPr>
          <a:xfrm>
            <a:off x="8100508" y="2795874"/>
            <a:ext cx="2024742" cy="49030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362335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Interlibrary loan</a:t>
            </a:r>
            <a:endParaRPr lang="en-US" b="1" dirty="0"/>
          </a:p>
        </p:txBody>
      </p:sp>
      <p:sp>
        <p:nvSpPr>
          <p:cNvPr id="3" name="Content Placeholder 2"/>
          <p:cNvSpPr>
            <a:spLocks noGrp="1"/>
          </p:cNvSpPr>
          <p:nvPr>
            <p:ph idx="1"/>
          </p:nvPr>
        </p:nvSpPr>
        <p:spPr/>
        <p:txBody>
          <a:bodyPr/>
          <a:lstStyle/>
          <a:p>
            <a:pPr marL="0" indent="0">
              <a:buNone/>
            </a:pPr>
            <a:r>
              <a:rPr lang="en-US" dirty="0">
                <a:hlinkClick r:id="rId2"/>
              </a:rPr>
              <a:t>http://www.uwtsd.ac.uk/library/library-guide/inter-library-loans</a:t>
            </a:r>
            <a:r>
              <a:rPr lang="en-US" dirty="0" smtClean="0">
                <a:hlinkClick r:id="rId2"/>
              </a:rPr>
              <a:t>/</a:t>
            </a:r>
            <a:endParaRPr lang="en-US" dirty="0" smtClean="0"/>
          </a:p>
          <a:p>
            <a:pPr marL="0" indent="0">
              <a:buNone/>
            </a:pPr>
            <a:endParaRPr lang="en-US" dirty="0"/>
          </a:p>
        </p:txBody>
      </p:sp>
    </p:spTree>
    <p:extLst>
      <p:ext uri="{BB962C8B-B14F-4D97-AF65-F5344CB8AC3E}">
        <p14:creationId xmlns:p14="http://schemas.microsoft.com/office/powerpoint/2010/main" val="166640366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506867"/>
            <a:ext cx="10972800" cy="1143000"/>
          </a:xfrm>
        </p:spPr>
        <p:txBody>
          <a:bodyPr>
            <a:normAutofit fontScale="90000"/>
          </a:bodyPr>
          <a:lstStyle/>
          <a:p>
            <a:r>
              <a:rPr lang="en-GB" b="1" dirty="0" smtClean="0"/>
              <a:t>National Library of Wales, Aberystwyth</a:t>
            </a:r>
            <a:br>
              <a:rPr lang="en-GB" b="1" dirty="0" smtClean="0"/>
            </a:br>
            <a:r>
              <a:rPr lang="en-GB" b="1" dirty="0" smtClean="0"/>
              <a:t>University of Aberystwyth Library</a:t>
            </a:r>
            <a:endParaRPr lang="en-US" b="1" dirty="0"/>
          </a:p>
        </p:txBody>
      </p:sp>
      <p:pic>
        <p:nvPicPr>
          <p:cNvPr id="5" name="Content Placeholder 4"/>
          <p:cNvPicPr>
            <a:picLocks noGrp="1" noChangeAspect="1"/>
          </p:cNvPicPr>
          <p:nvPr>
            <p:ph idx="1"/>
          </p:nvPr>
        </p:nvPicPr>
        <p:blipFill>
          <a:blip r:embed="rId2"/>
          <a:stretch>
            <a:fillRect/>
          </a:stretch>
        </p:blipFill>
        <p:spPr>
          <a:xfrm>
            <a:off x="609600" y="1926205"/>
            <a:ext cx="6115050" cy="3438525"/>
          </a:xfrm>
          <a:prstGeom prst="rect">
            <a:avLst/>
          </a:prstGeom>
        </p:spPr>
      </p:pic>
      <p:pic>
        <p:nvPicPr>
          <p:cNvPr id="6" name="Picture 5"/>
          <p:cNvPicPr>
            <a:picLocks noChangeAspect="1"/>
          </p:cNvPicPr>
          <p:nvPr/>
        </p:nvPicPr>
        <p:blipFill>
          <a:blip r:embed="rId3"/>
          <a:stretch>
            <a:fillRect/>
          </a:stretch>
        </p:blipFill>
        <p:spPr>
          <a:xfrm>
            <a:off x="6858001" y="1926205"/>
            <a:ext cx="4572000" cy="3429000"/>
          </a:xfrm>
          <a:prstGeom prst="rect">
            <a:avLst/>
          </a:prstGeom>
        </p:spPr>
      </p:pic>
    </p:spTree>
    <p:extLst>
      <p:ext uri="{BB962C8B-B14F-4D97-AF65-F5344CB8AC3E}">
        <p14:creationId xmlns:p14="http://schemas.microsoft.com/office/powerpoint/2010/main" val="263998849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Obey the rules!</a:t>
            </a:r>
            <a:endParaRPr lang="en-US" dirty="0"/>
          </a:p>
        </p:txBody>
      </p:sp>
      <p:pic>
        <p:nvPicPr>
          <p:cNvPr id="4" name="Content Placeholder 3"/>
          <p:cNvPicPr>
            <a:picLocks noGrp="1" noChangeAspect="1"/>
          </p:cNvPicPr>
          <p:nvPr>
            <p:ph idx="1"/>
          </p:nvPr>
        </p:nvPicPr>
        <p:blipFill>
          <a:blip r:embed="rId2"/>
          <a:stretch>
            <a:fillRect/>
          </a:stretch>
        </p:blipFill>
        <p:spPr>
          <a:xfrm>
            <a:off x="3657600" y="2034381"/>
            <a:ext cx="4876800" cy="3657600"/>
          </a:xfrm>
          <a:prstGeom prst="rect">
            <a:avLst/>
          </a:prstGeom>
        </p:spPr>
      </p:pic>
    </p:spTree>
    <p:extLst>
      <p:ext uri="{BB962C8B-B14F-4D97-AF65-F5344CB8AC3E}">
        <p14:creationId xmlns:p14="http://schemas.microsoft.com/office/powerpoint/2010/main" val="254724091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Week 7 preparation</a:t>
            </a:r>
            <a:endParaRPr lang="en-US" b="1" dirty="0"/>
          </a:p>
        </p:txBody>
      </p:sp>
      <p:sp>
        <p:nvSpPr>
          <p:cNvPr id="3" name="Content Placeholder 2"/>
          <p:cNvSpPr>
            <a:spLocks noGrp="1"/>
          </p:cNvSpPr>
          <p:nvPr>
            <p:ph idx="1"/>
          </p:nvPr>
        </p:nvSpPr>
        <p:spPr>
          <a:xfrm>
            <a:off x="0" y="914400"/>
            <a:ext cx="12192000" cy="5943601"/>
          </a:xfrm>
        </p:spPr>
        <p:txBody>
          <a:bodyPr lIns="540000" tIns="540000" rIns="540000" bIns="540000">
            <a:noAutofit/>
          </a:bodyPr>
          <a:lstStyle/>
          <a:p>
            <a:pPr marL="0" indent="0" algn="just">
              <a:buNone/>
            </a:pPr>
            <a:r>
              <a:rPr lang="en-GB" sz="1800" dirty="0" smtClean="0"/>
              <a:t>Students are assigned a small task in advance of the Week 7 lecture. The task aims: a) to apply some of the library/research skills discussed in the lecture; b) to give small introduction for </a:t>
            </a:r>
            <a:r>
              <a:rPr lang="en-GB" sz="1800" dirty="0"/>
              <a:t>the historiographical </a:t>
            </a:r>
            <a:r>
              <a:rPr lang="en-GB" sz="1800" dirty="0" smtClean="0"/>
              <a:t>discussion of </a:t>
            </a:r>
            <a:r>
              <a:rPr lang="en-GB" sz="1800" dirty="0"/>
              <a:t>the use of images in medieval </a:t>
            </a:r>
            <a:r>
              <a:rPr lang="en-GB" sz="1800" dirty="0" smtClean="0"/>
              <a:t>culture in the upcoming Key Debates in Medieval History lecture. </a:t>
            </a:r>
          </a:p>
          <a:p>
            <a:pPr marL="0" indent="0" algn="just">
              <a:buNone/>
            </a:pPr>
            <a:r>
              <a:rPr lang="en-GB" sz="1800" dirty="0" smtClean="0"/>
              <a:t>	Firstly, students should choose one of these three key terms:	</a:t>
            </a:r>
            <a:r>
              <a:rPr lang="en-GB" sz="2400" b="1" dirty="0" smtClean="0"/>
              <a:t>Iconoclasm</a:t>
            </a:r>
            <a:r>
              <a:rPr lang="en-GB" sz="2400" b="1" dirty="0"/>
              <a:t>	Graven images </a:t>
            </a:r>
            <a:r>
              <a:rPr lang="en-US" sz="2400" b="1" i="1" dirty="0"/>
              <a:t>	</a:t>
            </a:r>
            <a:r>
              <a:rPr lang="en-GB" sz="2400" b="1" dirty="0" smtClean="0"/>
              <a:t>							Idolatry </a:t>
            </a:r>
            <a:r>
              <a:rPr lang="en-US" sz="2400" b="1" i="1" dirty="0" smtClean="0"/>
              <a:t>	</a:t>
            </a:r>
            <a:r>
              <a:rPr lang="en-US" sz="2400" b="1" i="1" dirty="0" err="1" smtClean="0"/>
              <a:t>Acheiropoieta</a:t>
            </a:r>
            <a:endParaRPr lang="en-US" sz="2400" b="1" i="1" dirty="0"/>
          </a:p>
          <a:p>
            <a:pPr marL="0" indent="0" algn="just">
              <a:buNone/>
            </a:pPr>
            <a:r>
              <a:rPr lang="en-GB" sz="1800" dirty="0" smtClean="0"/>
              <a:t>	Students should then:</a:t>
            </a:r>
          </a:p>
          <a:p>
            <a:pPr marL="0" indent="0" algn="just">
              <a:buNone/>
            </a:pPr>
            <a:endParaRPr lang="en-GB" sz="1800" dirty="0" smtClean="0"/>
          </a:p>
          <a:p>
            <a:pPr marL="514350" indent="-514350" algn="just">
              <a:buAutoNum type="arabicPeriod"/>
            </a:pPr>
            <a:r>
              <a:rPr lang="en-GB" sz="1800" dirty="0" smtClean="0"/>
              <a:t>Access the </a:t>
            </a:r>
            <a:r>
              <a:rPr lang="en-GB" sz="1800" b="1" dirty="0" smtClean="0"/>
              <a:t>Oxford Reference </a:t>
            </a:r>
            <a:r>
              <a:rPr lang="en-GB" sz="1800" b="1" dirty="0"/>
              <a:t>online </a:t>
            </a:r>
            <a:r>
              <a:rPr lang="en-GB" sz="1800" b="1" dirty="0" smtClean="0"/>
              <a:t>database </a:t>
            </a:r>
            <a:r>
              <a:rPr lang="en-GB" sz="1800" dirty="0" smtClean="0"/>
              <a:t>via the UWTSD library to find </a:t>
            </a:r>
            <a:r>
              <a:rPr lang="en-GB" sz="1800" b="1" dirty="0" smtClean="0"/>
              <a:t>encyclopaedia and/or dictionary entries</a:t>
            </a:r>
            <a:r>
              <a:rPr lang="en-GB" sz="1800" dirty="0" smtClean="0"/>
              <a:t> which enable them to define/formulate an understanding of the meaning of their chosen term; </a:t>
            </a:r>
          </a:p>
          <a:p>
            <a:pPr marL="514350" indent="-514350" algn="just">
              <a:buAutoNum type="arabicPeriod"/>
            </a:pPr>
            <a:endParaRPr lang="en-GB" sz="1800" dirty="0"/>
          </a:p>
          <a:p>
            <a:pPr marL="514350" indent="-514350" algn="just">
              <a:buAutoNum type="arabicPeriod"/>
            </a:pPr>
            <a:r>
              <a:rPr lang="en-GB" sz="1800" dirty="0" smtClean="0"/>
              <a:t>Use the UWTSD library collection to find a </a:t>
            </a:r>
            <a:r>
              <a:rPr lang="en-GB" sz="1800" b="1" dirty="0" smtClean="0"/>
              <a:t>book </a:t>
            </a:r>
            <a:r>
              <a:rPr lang="en-GB" sz="1800" dirty="0" smtClean="0"/>
              <a:t>or </a:t>
            </a:r>
            <a:r>
              <a:rPr lang="en-GB" sz="1800" b="1" dirty="0" smtClean="0"/>
              <a:t>journal article </a:t>
            </a:r>
            <a:r>
              <a:rPr lang="en-GB" sz="1800" dirty="0" smtClean="0"/>
              <a:t>which relates to their chosen term. Students should be able to provide a </a:t>
            </a:r>
            <a:r>
              <a:rPr lang="en-GB" sz="1800" b="1" dirty="0" smtClean="0"/>
              <a:t>correct MHRA reference </a:t>
            </a:r>
            <a:r>
              <a:rPr lang="en-GB" sz="1800" dirty="0" smtClean="0"/>
              <a:t>for the book/journal article and a </a:t>
            </a:r>
            <a:r>
              <a:rPr lang="en-GB" sz="1800" u="sng" dirty="0" smtClean="0"/>
              <a:t>brief</a:t>
            </a:r>
            <a:r>
              <a:rPr lang="en-GB" sz="1800" dirty="0" smtClean="0"/>
              <a:t> overview of its contents**.</a:t>
            </a:r>
          </a:p>
          <a:p>
            <a:pPr marL="514350" indent="-514350" algn="just">
              <a:buAutoNum type="arabicPeriod"/>
            </a:pPr>
            <a:endParaRPr lang="en-GB" sz="1000" dirty="0"/>
          </a:p>
          <a:p>
            <a:pPr marL="0" indent="0" algn="r">
              <a:buNone/>
            </a:pPr>
            <a:r>
              <a:rPr lang="en-GB" sz="1600" dirty="0" smtClean="0"/>
              <a:t>** </a:t>
            </a:r>
            <a:r>
              <a:rPr lang="en-GB" sz="1600" i="1" dirty="0" smtClean="0"/>
              <a:t>Students are not expected to have an exhaustive understanding of the source; indeed, this task is a good opportunity to put into practice some of the active reading strategies (e.g. scan reading) discussed in prior lectures</a:t>
            </a:r>
            <a:r>
              <a:rPr lang="en-GB" sz="1600" dirty="0" smtClean="0"/>
              <a:t>.</a:t>
            </a:r>
            <a:endParaRPr lang="en-US" sz="1400" dirty="0"/>
          </a:p>
        </p:txBody>
      </p:sp>
    </p:spTree>
    <p:extLst>
      <p:ext uri="{BB962C8B-B14F-4D97-AF65-F5344CB8AC3E}">
        <p14:creationId xmlns:p14="http://schemas.microsoft.com/office/powerpoint/2010/main" val="146422019"/>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924</TotalTime>
  <Words>644</Words>
  <Application>Microsoft Office PowerPoint</Application>
  <PresentationFormat>Widescreen</PresentationFormat>
  <Paragraphs>236</Paragraphs>
  <Slides>35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Harlow Solid Italic</vt:lpstr>
      <vt:lpstr>1_Office Theme</vt:lpstr>
      <vt:lpstr>HPHI4002 Week 5 Lecture Library Research Skills</vt:lpstr>
      <vt:lpstr>How to find books?</vt:lpstr>
      <vt:lpstr>PowerPoint Presentation</vt:lpstr>
      <vt:lpstr>History</vt:lpstr>
      <vt:lpstr>Medieval Studies</vt:lpstr>
      <vt:lpstr>Chinese Studies</vt:lpstr>
      <vt:lpstr>Archaeology</vt:lpstr>
      <vt:lpstr>Classics</vt:lpstr>
      <vt:lpstr>English Literature</vt:lpstr>
      <vt:lpstr>Roderic Bowen Library and Archives (RBLA)</vt:lpstr>
      <vt:lpstr>How to find books?</vt:lpstr>
      <vt:lpstr>A useful tip: sign in</vt:lpstr>
      <vt:lpstr>A useful tip: shortcuts</vt:lpstr>
      <vt:lpstr>How to find books?</vt:lpstr>
      <vt:lpstr>But wait: there’s more to the university library than just the books on the shelves ….</vt:lpstr>
      <vt:lpstr>eBooks</vt:lpstr>
      <vt:lpstr>Journals</vt:lpstr>
      <vt:lpstr>Online library</vt:lpstr>
      <vt:lpstr>Newspapers</vt:lpstr>
      <vt:lpstr>Newspapers</vt:lpstr>
      <vt:lpstr>Newspapers</vt:lpstr>
      <vt:lpstr>Reference Works</vt:lpstr>
      <vt:lpstr>Reference Works</vt:lpstr>
      <vt:lpstr>Reference Works</vt:lpstr>
      <vt:lpstr>Open Access Sources</vt:lpstr>
      <vt:lpstr>Google Scholar</vt:lpstr>
      <vt:lpstr>Google Books</vt:lpstr>
      <vt:lpstr>Out of copyright repositories</vt:lpstr>
      <vt:lpstr>Web collections: Internet Medieval Sourcebook</vt:lpstr>
      <vt:lpstr>Web collections: Marxists.org</vt:lpstr>
      <vt:lpstr>Books from library collections in non-Lampeter UWTSD campuses </vt:lpstr>
      <vt:lpstr>Interlibrary loan</vt:lpstr>
      <vt:lpstr>National Library of Wales, Aberystwyth University of Aberystwyth Library</vt:lpstr>
      <vt:lpstr>Obey the rules!</vt:lpstr>
      <vt:lpstr>Week 7 preparation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AHSK4002  Week 6 Lecture Library and Research Skills</dc:title>
  <dc:creator>Alexander Scott</dc:creator>
  <cp:lastModifiedBy>Alexander Scott</cp:lastModifiedBy>
  <cp:revision>38</cp:revision>
  <cp:lastPrinted>2017-11-02T12:25:06Z</cp:lastPrinted>
  <dcterms:created xsi:type="dcterms:W3CDTF">2016-11-16T11:44:21Z</dcterms:created>
  <dcterms:modified xsi:type="dcterms:W3CDTF">2017-11-02T13:43:15Z</dcterms:modified>
</cp:coreProperties>
</file>