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5"/>
  </p:notesMasterIdLst>
  <p:sldIdLst>
    <p:sldId id="256" r:id="rId2"/>
    <p:sldId id="257" r:id="rId3"/>
    <p:sldId id="258" r:id="rId4"/>
  </p:sldIdLst>
  <p:sldSz cx="9906000" cy="6858000" type="A4"/>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F99"/>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3595" autoAdjust="0"/>
  </p:normalViewPr>
  <p:slideViewPr>
    <p:cSldViewPr snapToGrid="0">
      <p:cViewPr varScale="1">
        <p:scale>
          <a:sx n="60" d="100"/>
          <a:sy n="60" d="100"/>
        </p:scale>
        <p:origin x="84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presProps" Target="presProps.xml" /><Relationship Id="rId5"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604F7DDD-FD14-4DAA-9D81-E753FA3552E2}" type="datetimeFigureOut">
              <a:rPr lang="en-GB" smtClean="0"/>
              <a:t>03/10/2026</a:t>
            </a:fld>
            <a:endParaRPr lang="en-GB"/>
          </a:p>
        </p:txBody>
      </p:sp>
      <p:sp>
        <p:nvSpPr>
          <p:cNvPr id="4" name="Slide Image Placeholder 3"/>
          <p:cNvSpPr>
            <a:spLocks noGrp="1" noRot="1" noChangeAspect="1"/>
          </p:cNvSpPr>
          <p:nvPr>
            <p:ph type="sldImg" idx="2"/>
          </p:nvPr>
        </p:nvSpPr>
        <p:spPr>
          <a:xfrm>
            <a:off x="2900363" y="857250"/>
            <a:ext cx="3343275"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1E1E7ECD-8598-40C8-8D47-78935575BFFE}" type="slidenum">
              <a:rPr lang="en-GB" smtClean="0"/>
              <a:t>‹#›</a:t>
            </a:fld>
            <a:endParaRPr lang="en-GB"/>
          </a:p>
        </p:txBody>
      </p:sp>
    </p:spTree>
    <p:extLst>
      <p:ext uri="{BB962C8B-B14F-4D97-AF65-F5344CB8AC3E}">
        <p14:creationId xmlns:p14="http://schemas.microsoft.com/office/powerpoint/2010/main" val="16544396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Times New Roman" panose="02020603050405020304" pitchFamily="18" charset="0"/>
                <a:ea typeface="+mn-ea"/>
                <a:cs typeface="Times New Roman" panose="02020603050405020304" pitchFamily="18" charset="0"/>
              </a:rPr>
              <a:t>Introduction</a:t>
            </a:r>
            <a:endParaRPr lang="en-US" sz="1200" b="1"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Emotional intelligence (EI) is increasing recognised important factor which influences academic performance, workplace behaviour and personal development. This involves understanding emotions, regulating emotional responses and using emotional information effectively while making decisions. Therefore, this poster will clearly explain emotional awareness, emotional intelligence theories and their relationship to academic success and workplace behaviour. The ways in which mindfulness and emotional regulation strategies improve my learning experience will also be discussed in this poster for a clearer understanding.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br>
              <a:rPr lang="en-GB" sz="1200" b="1" kern="1200" dirty="0">
                <a:solidFill>
                  <a:schemeClr val="tx1"/>
                </a:solidFill>
                <a:effectLst/>
                <a:latin typeface="Times New Roman" panose="02020603050405020304" pitchFamily="18" charset="0"/>
                <a:ea typeface="+mn-ea"/>
                <a:cs typeface="Times New Roman" panose="02020603050405020304" pitchFamily="18" charset="0"/>
              </a:rPr>
            </a:br>
            <a:endParaRPr lang="en-US" dirty="0">
              <a:effectLst/>
              <a:latin typeface="Times New Roman" panose="02020603050405020304" pitchFamily="18" charset="0"/>
              <a:cs typeface="Times New Roman" panose="02020603050405020304" pitchFamily="18" charset="0"/>
            </a:endParaRPr>
          </a:p>
          <a:p>
            <a:pPr algn="just"/>
            <a:r>
              <a:rPr lang="en-GB" sz="1200" b="1" kern="1200" dirty="0">
                <a:solidFill>
                  <a:schemeClr val="tx1"/>
                </a:solidFill>
                <a:effectLst/>
                <a:latin typeface="Times New Roman" panose="02020603050405020304" pitchFamily="18" charset="0"/>
                <a:ea typeface="+mn-ea"/>
                <a:cs typeface="Times New Roman" panose="02020603050405020304" pitchFamily="18" charset="0"/>
              </a:rPr>
              <a: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b="1" kern="1200" dirty="0">
                <a:solidFill>
                  <a:schemeClr val="tx1"/>
                </a:solidFill>
                <a:effectLst/>
                <a:latin typeface="Times New Roman" panose="02020603050405020304" pitchFamily="18" charset="0"/>
                <a:ea typeface="+mn-ea"/>
                <a:cs typeface="Times New Roman" panose="02020603050405020304" pitchFamily="18" charset="0"/>
              </a:rPr>
              <a:t>Methods </a:t>
            </a:r>
            <a:endParaRPr lang="en-US" sz="1200" b="1"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The research for this assignment was conducted by reviewing academic literature and web sources on emotional intelligence, emotional awareness, mindfulness and academic performance. Scholarly books, journal articles and established psychological theories were examined to identify relevant contexts and evidence. For that purpose, specific attention was given to Salovey and Mayer’s Ability Model and Goleman’s Mixed Model, as these theories provide different perspectives related to EI. Along with that, information from different sources has been used to ensure the credibility and reliability of the content. The final discussion has combined theoretical evidence with critical reflection on my experience related to EI.</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br>
              <a:rPr lang="en-GB" sz="1200" b="1" kern="1200" dirty="0">
                <a:solidFill>
                  <a:schemeClr val="tx1"/>
                </a:solidFill>
                <a:effectLst/>
                <a:latin typeface="Times New Roman" panose="02020603050405020304" pitchFamily="18" charset="0"/>
                <a:ea typeface="+mn-ea"/>
                <a:cs typeface="Times New Roman" panose="02020603050405020304" pitchFamily="18" charset="0"/>
              </a:rPr>
            </a:br>
            <a:endParaRPr lang="en-US" dirty="0">
              <a:effectLst/>
              <a:latin typeface="Times New Roman" panose="02020603050405020304" pitchFamily="18" charset="0"/>
              <a:cs typeface="Times New Roman" panose="02020603050405020304" pitchFamily="18" charset="0"/>
            </a:endParaRPr>
          </a:p>
          <a:p>
            <a:pPr algn="just"/>
            <a:r>
              <a:rPr lang="en-GB" sz="1200" b="1" kern="1200" dirty="0">
                <a:solidFill>
                  <a:schemeClr val="tx1"/>
                </a:solidFill>
                <a:effectLst/>
                <a:latin typeface="Times New Roman" panose="02020603050405020304" pitchFamily="18" charset="0"/>
                <a:ea typeface="+mn-ea"/>
                <a:cs typeface="Times New Roman" panose="02020603050405020304" pitchFamily="18" charset="0"/>
              </a:rPr>
              <a: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b="1" kern="1200" dirty="0">
                <a:solidFill>
                  <a:schemeClr val="tx1"/>
                </a:solidFill>
                <a:effectLst/>
                <a:latin typeface="Times New Roman" panose="02020603050405020304" pitchFamily="18" charset="0"/>
                <a:ea typeface="+mn-ea"/>
                <a:cs typeface="Times New Roman" panose="02020603050405020304" pitchFamily="18" charset="0"/>
              </a:rPr>
              <a:t>Analysing Emotional Awareness</a:t>
            </a:r>
            <a:endParaRPr lang="en-US" sz="1200" b="1"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b="1" i="1" kern="1200" dirty="0">
                <a:solidFill>
                  <a:schemeClr val="tx1"/>
                </a:solidFill>
                <a:effectLst/>
                <a:latin typeface="Times New Roman" panose="02020603050405020304" pitchFamily="18" charset="0"/>
                <a:ea typeface="+mn-ea"/>
                <a:cs typeface="Times New Roman" panose="02020603050405020304" pitchFamily="18" charset="0"/>
              </a:rPr>
              <a:t>The concepts of emotional intelligence and its relevance to the workplace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Emotional intelligence refers to the ability to recognise, understand and use emotional data effectively.  As per Salovey and Mayer’s Ability Model, emotional intelligence is an ability that involves the perception, use, understanding and regulation of emotions. This perspective highlights that emotions provide information that can affect thinking and behaviour. EI is very relevant to the workplace as employees regularly manage workplace relationships, respond to pressure and make decisions in situations that include uncertainties. For instance, recognising frustration can help an employee identify when stress is affecting communication. Understanding another person’s emotions may support more constructive teamwork. Additionally, EI can also contribute to conflict resolution, as individuals who recognise emotional triggers may respond more thoughtfully without any impulsive decisions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(Price, 2023)</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EI must not be viewed as a replacement for competence, as effective workplace performance needs a combination of skills, competence, experience and interpersonal abilities.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b="1" i="1" kern="1200" dirty="0">
                <a:solidFill>
                  <a:schemeClr val="tx1"/>
                </a:solidFill>
                <a:effectLst/>
                <a:latin typeface="Times New Roman" panose="02020603050405020304" pitchFamily="18" charset="0"/>
                <a:ea typeface="+mn-ea"/>
                <a:cs typeface="Times New Roman" panose="02020603050405020304" pitchFamily="18" charset="0"/>
              </a:rPr>
              <a:t>The degree to which emotions influence a person’s thinking and decision-making processes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Emotions can significantly influence an individual’s thinking as well as decision-making processes. This happens due to the fact that emotions can affect attention, interpretation as well as motivation. Positive emotions such as confidence and enthusiasm can encourage people to approach academic tasks proactively and consider different possibilities. On the other hand, anxiety or frustration can narrow an individual's attention and make hard assignments more threatening than they actually are. For me, when I feel overwhelmed by severe deadlines, I may focus on the immediate pressure rather than carefully evaluating which task should receive priority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Esade</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2026)</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However, emotions do not necessarily determine decisions, and emotional awareness can create space between experiencing an emotion and acting on it.  By identifying what an individual is feeling and considering why they are experiencing it, they can assess whether their emotional response reflects the actual situation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(Cherry, 2026)</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This process allows more deliberate reasoning, which I also have noticed. Accordingly, emotions influence my decisions to a considerable extent, yet their influence is limited through self-awareness, reflection and emotional regulation.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b="1" i="1" kern="1200" dirty="0">
                <a:solidFill>
                  <a:schemeClr val="tx1"/>
                </a:solidFill>
                <a:effectLst/>
                <a:latin typeface="Times New Roman" panose="02020603050405020304" pitchFamily="18" charset="0"/>
                <a:ea typeface="+mn-ea"/>
                <a:cs typeface="Times New Roman" panose="02020603050405020304" pitchFamily="18" charset="0"/>
              </a:rPr>
              <a:t>The ways through which emotional awareness can be developed to improve self-regulation and judgement</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Emotional awareness can be developed through different ways, which include observation of thoughts, feelings and behaviours. Within this context, mindfulness exercises can strengthen awareness and they involve to give attention to present experiences without immediately judging them. Other than that, emotional labelling is also a very useful strategy which can be used for improving self-regulation as well as judgement. This involves classifying emotions precisely rather than describing feelings generally, like bad, stressed or good. From these implications, differentiating between frustration, anxiety, disappointment and fatigue can make it easier to recognise suitable responses (LeBlanc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2024). Constructive feedback from trusted peers or tutors is also very significant. It can also reveal emotional patterns that may be hard to understand independently. Maintaining a reflective journal where one can record emotional triggers, recurring patterns and subsequent reactions is necessary. On that account, the development of journal helps in developing recurring patterns. For example, they can be different things such as becoming anxious before assessments or avoiding tasks when feeling uncertain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(Neale, 2023)</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br>
              <a:rPr lang="en-GB" sz="1200" b="1" kern="1200" dirty="0">
                <a:solidFill>
                  <a:schemeClr val="tx1"/>
                </a:solidFill>
                <a:effectLst/>
                <a:latin typeface="Times New Roman" panose="02020603050405020304" pitchFamily="18" charset="0"/>
                <a:ea typeface="+mn-ea"/>
                <a:cs typeface="Times New Roman" panose="02020603050405020304" pitchFamily="18" charset="0"/>
              </a:rPr>
            </a:b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b="1" kern="1200" dirty="0">
                <a:solidFill>
                  <a:schemeClr val="tx1"/>
                </a:solidFill>
                <a:effectLst/>
                <a:latin typeface="Times New Roman" panose="02020603050405020304" pitchFamily="18" charset="0"/>
                <a:ea typeface="+mn-ea"/>
                <a:cs typeface="Times New Roman" panose="02020603050405020304" pitchFamily="18" charset="0"/>
              </a:rPr>
              <a:t>Evaluating Emotional Intelligence in Academic Success</a:t>
            </a:r>
            <a:endParaRPr lang="en-US" sz="1200" b="1"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b="1" i="1" kern="1200" dirty="0">
                <a:solidFill>
                  <a:schemeClr val="tx1"/>
                </a:solidFill>
                <a:effectLst/>
                <a:latin typeface="Times New Roman" panose="02020603050405020304" pitchFamily="18" charset="0"/>
                <a:ea typeface="+mn-ea"/>
                <a:cs typeface="Times New Roman" panose="02020603050405020304" pitchFamily="18" charset="0"/>
              </a:rPr>
              <a:t>Key emotional factors contribute to academic success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Stress, motivation, drive, engagement, and resilience are the key factors that ensure success. Finding personal meaning, curiosity in a subject, the capacity to endure confusion, and anxiety management contribute to academic success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Pashchenko</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2024). The Salovey and Mayer Ability Model has identified four interconnected abilities, which are perceiving emotions, using emotions to facilitate thinking, understanding emotions, and managing emotions. These abilities help explain how emotional factors such as stress, motivation, and resilience can influence academic success. Perceiving emotions allows students to recognise anxiety, frustration and tiredness before these feelings can become overwhelming and using emotions effectively can help direct attention and motivation toward tasks (Mayer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2024). Understanding emotions is important as students can identify why particular situations produce negative and positive responses. For instance, repeated anxiety about examinations may indicate a need for better preparation. Managing emotions allows the students to regulate stress and maintain productive behaviour despite any hurdles.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b="1" i="1" kern="1200" dirty="0">
                <a:solidFill>
                  <a:schemeClr val="tx1"/>
                </a:solidFill>
                <a:effectLst/>
                <a:latin typeface="Times New Roman" panose="02020603050405020304" pitchFamily="18" charset="0"/>
                <a:ea typeface="+mn-ea"/>
                <a:cs typeface="Times New Roman" panose="02020603050405020304" pitchFamily="18" charset="0"/>
              </a:rPr>
              <a:t>The theories of emotional intelligence and mindfulness in the workplace.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The Salovey and Mayer Ability Model highlights EI as a set of mental abilities which involves the perception, use, understanding and regulation of emotions. Within the workplace this model suggests that employees can use emotional information to improve communication, problem-solving as well as decision-making. For example, recognising emotional changes in colleagues may help employees to respond accordingly during disagreement (Mayer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2024).  On the other hand, Goleman's Mixed Model has given a wider interpretation. This also incorporates emotional competencies such as self-awareness, self-management, social awareness and relationship management. This makes the model very relevant to workplace behaviour as it connects emotional capabilities with leadership, communication and relationships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Modeldiplomat</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2026)</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Both approaches include mindfulness by encouraging non-judgemental awareness of present experiences. Within the workplace, mindfulness helps individuals to notice stress and emotional reactions before automatically responding.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b="1" i="1" kern="1200" dirty="0">
                <a:solidFill>
                  <a:schemeClr val="tx1"/>
                </a:solidFill>
                <a:effectLst/>
                <a:latin typeface="Times New Roman" panose="02020603050405020304" pitchFamily="18" charset="0"/>
                <a:ea typeface="+mn-ea"/>
                <a:cs typeface="Times New Roman" panose="02020603050405020304" pitchFamily="18" charset="0"/>
              </a:rPr>
              <a:t>The ways through which EI can be applied to effectively manage challenges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EI can help manage procrastination by identifying the emotions underlying avoidance. Procrastination may sometimes stem from anxiety about failure, uncertainty, and other aspects. Identifying these emotions makes it possible to respond constructively. For example, breaking a large task into smaller tasks can reduce the feelings of overwhelm and make the progress more achievable. For managing anxiety and motivation through emotional regulation, instead of immediately avoiding an anxiety-provoking situation, a student must acknowledge the emotion. Identifying the trigger and using strategies such as controlled breathing, positive self-talk and mindfulness before the task. Understanding emotions can also support motivation by identifying what makes a task meaningful and connecting it with long-term goals. Self-awareness and effective planning, as well as support along with EI, can help in managing challenges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(Stoltz, 2026)</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br>
              <a:rPr lang="en-GB" sz="1200" b="1" kern="1200" dirty="0">
                <a:solidFill>
                  <a:schemeClr val="tx1"/>
                </a:solidFill>
                <a:effectLst/>
                <a:latin typeface="Times New Roman" panose="02020603050405020304" pitchFamily="18" charset="0"/>
                <a:ea typeface="+mn-ea"/>
                <a:cs typeface="Times New Roman" panose="02020603050405020304" pitchFamily="18" charset="0"/>
              </a:rPr>
            </a:br>
            <a:endParaRPr lang="en-US" dirty="0">
              <a:effectLst/>
              <a:latin typeface="Times New Roman" panose="02020603050405020304" pitchFamily="18" charset="0"/>
              <a:cs typeface="Times New Roman" panose="02020603050405020304" pitchFamily="18" charset="0"/>
            </a:endParaRPr>
          </a:p>
          <a:p>
            <a:pPr algn="just"/>
            <a:r>
              <a:rPr lang="en-GB" sz="1200" b="1" kern="1200" dirty="0">
                <a:solidFill>
                  <a:schemeClr val="tx1"/>
                </a:solidFill>
                <a:effectLst/>
                <a:latin typeface="Times New Roman" panose="02020603050405020304" pitchFamily="18" charset="0"/>
                <a:ea typeface="+mn-ea"/>
                <a:cs typeface="Times New Roman" panose="02020603050405020304" pitchFamily="18" charset="0"/>
              </a:rPr>
              <a: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b="1" kern="1200" dirty="0">
                <a:solidFill>
                  <a:schemeClr val="tx1"/>
                </a:solidFill>
                <a:effectLst/>
                <a:latin typeface="Times New Roman" panose="02020603050405020304" pitchFamily="18" charset="0"/>
                <a:ea typeface="+mn-ea"/>
                <a:cs typeface="Times New Roman" panose="02020603050405020304" pitchFamily="18" charset="0"/>
              </a:rPr>
              <a:t>Critically Reflecting on Personal Experience</a:t>
            </a:r>
            <a:endParaRPr lang="en-US" sz="1200" b="1"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b="1" i="1" kern="1200" dirty="0">
                <a:solidFill>
                  <a:schemeClr val="tx1"/>
                </a:solidFill>
                <a:effectLst/>
                <a:latin typeface="Times New Roman" panose="02020603050405020304" pitchFamily="18" charset="0"/>
                <a:ea typeface="+mn-ea"/>
                <a:cs typeface="Times New Roman" panose="02020603050405020304" pitchFamily="18" charset="0"/>
              </a:rPr>
              <a:t>The ways in which mindfulness and emotional regulation strategies improve my learning experience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b="1" u="sng" kern="1200" dirty="0">
                <a:solidFill>
                  <a:schemeClr val="tx1"/>
                </a:solidFill>
                <a:effectLst/>
                <a:latin typeface="Times New Roman" panose="02020603050405020304" pitchFamily="18" charset="0"/>
                <a:ea typeface="+mn-ea"/>
                <a:cs typeface="Times New Roman" panose="02020603050405020304" pitchFamily="18" charset="0"/>
              </a:rPr>
              <a:t>Description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Mindfulness and emotional regulation strategies have improved my learning experience to a certain extent by transforming how I handle academic pressure. When facing multiple simultaneous deadlines, I routinely experience intense anxiety. I often fixate on the overwhelming volume of work instead of focusing on specific assignments.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b="1" u="sng" kern="1200" dirty="0">
                <a:solidFill>
                  <a:schemeClr val="tx1"/>
                </a:solidFill>
                <a:effectLst/>
                <a:latin typeface="Times New Roman" panose="02020603050405020304" pitchFamily="18" charset="0"/>
                <a:ea typeface="+mn-ea"/>
                <a:cs typeface="Times New Roman" panose="02020603050405020304" pitchFamily="18" charset="0"/>
              </a:rPr>
              <a:t>Feelings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The challenges I have faced during that time have triggered avoidance as well as procrastination, which has fuelled further panic as the due date approached. Additionally, I often felt anxiety while communicating with other people, as I felt I was offending them in some way.</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b="1" u="sng" kern="1200" dirty="0">
                <a:solidFill>
                  <a:schemeClr val="tx1"/>
                </a:solidFill>
                <a:effectLst/>
                <a:latin typeface="Times New Roman" panose="02020603050405020304" pitchFamily="18" charset="0"/>
                <a:ea typeface="+mn-ea"/>
                <a:cs typeface="Times New Roman" panose="02020603050405020304" pitchFamily="18" charset="0"/>
              </a:rPr>
              <a:t>Evaluation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Introducing mindfulness as well as emotional regulation strategies has helped me to have a positive effect on my learning experience. Using emotional labelling and journals has allowed me to identify exactly what I was feeling. I can perfectly understand whether I was anxious, frustrated or simply tired. Additionally, I have understood the patterns in my reactions to certain situations, and I have practised self-regulation to overcome those negative emotions. However, I also found that extreme mindfulness cannot eliminate the practical workload.</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b="1" u="sng" kern="1200" dirty="0">
                <a:solidFill>
                  <a:schemeClr val="tx1"/>
                </a:solidFill>
                <a:effectLst/>
                <a:latin typeface="Times New Roman" panose="02020603050405020304" pitchFamily="18" charset="0"/>
                <a:ea typeface="+mn-ea"/>
                <a:cs typeface="Times New Roman" panose="02020603050405020304" pitchFamily="18" charset="0"/>
              </a:rPr>
              <a:t>Analysis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Mindfulness breaks the anxiety cycle by offering a non-judgemental space to understand the toxic thought patterns (Sansom and Shannon, 2025). For instance, pausing for a few minutes of mindful breathing before studying allowed me to release tension and gently redirect my focus.  Additionally, I also learnt to rationally break assignments into smaller and manageable stages without reacting impulsively through avoidance.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b="1" u="sng" kern="1200" dirty="0">
                <a:solidFill>
                  <a:schemeClr val="tx1"/>
                </a:solidFill>
                <a:effectLst/>
                <a:latin typeface="Times New Roman" panose="02020603050405020304" pitchFamily="18" charset="0"/>
                <a:ea typeface="+mn-ea"/>
                <a:cs typeface="Times New Roman" panose="02020603050405020304" pitchFamily="18" charset="0"/>
              </a:rPr>
              <a:t>Conclusion</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I have realised that emotional regulation should never mean suppressing negative emotions and anxiety provides useful information about areas that needs attention. I need to ensure that I am developing these strategies for regular use as using them in crisis moments will not help me to self-regulate and use EI effectively.</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b="1" u="sng" kern="1200" dirty="0">
                <a:solidFill>
                  <a:schemeClr val="tx1"/>
                </a:solidFill>
                <a:effectLst/>
                <a:latin typeface="Times New Roman" panose="02020603050405020304" pitchFamily="18" charset="0"/>
                <a:ea typeface="+mn-ea"/>
                <a:cs typeface="Times New Roman" panose="02020603050405020304" pitchFamily="18" charset="0"/>
              </a:rPr>
              <a:t>Action plan</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I will practice mindfulness exercises such as mindful breathing, walking and others to improve my attention span to the present moment and ensure better learning experience (Sansom and Shannon, 2025). Additionally, I will also use structured planning, realistic study schedules, stopping before reacting to emotional triggers as well as timely breaks to improve emotional regulation and awareness.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br>
              <a:rPr lang="en-GB" sz="1200" b="1" kern="1200" dirty="0">
                <a:solidFill>
                  <a:schemeClr val="tx1"/>
                </a:solidFill>
                <a:effectLst/>
                <a:latin typeface="Times New Roman" panose="02020603050405020304" pitchFamily="18" charset="0"/>
                <a:ea typeface="+mn-ea"/>
                <a:cs typeface="Times New Roman" panose="02020603050405020304" pitchFamily="18" charset="0"/>
              </a:rPr>
            </a:br>
            <a:endParaRPr lang="en-US" dirty="0">
              <a:effectLst/>
              <a:latin typeface="Times New Roman" panose="02020603050405020304" pitchFamily="18" charset="0"/>
              <a:cs typeface="Times New Roman" panose="02020603050405020304" pitchFamily="18" charset="0"/>
            </a:endParaRPr>
          </a:p>
          <a:p>
            <a:pPr algn="just"/>
            <a:r>
              <a:rPr lang="en-GB" sz="1200" b="1" kern="1200" dirty="0">
                <a:solidFill>
                  <a:schemeClr val="tx1"/>
                </a:solidFill>
                <a:effectLst/>
                <a:latin typeface="Times New Roman" panose="02020603050405020304" pitchFamily="18" charset="0"/>
                <a:ea typeface="+mn-ea"/>
                <a:cs typeface="Times New Roman" panose="02020603050405020304" pitchFamily="18" charset="0"/>
              </a:rPr>
              <a: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b="1" kern="1200" dirty="0">
                <a:solidFill>
                  <a:schemeClr val="tx1"/>
                </a:solidFill>
                <a:effectLst/>
                <a:latin typeface="Times New Roman" panose="02020603050405020304" pitchFamily="18" charset="0"/>
                <a:ea typeface="+mn-ea"/>
                <a:cs typeface="Times New Roman" panose="02020603050405020304" pitchFamily="18" charset="0"/>
              </a:rPr>
              <a:t>Conclusion </a:t>
            </a:r>
            <a:endParaRPr lang="en-US" sz="1200" b="1"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EI and mindfulness provide valuable frameworks for understanding as well as managing emotions in academic and workplace environments. Emotional awareness improves self-regulation, judgment, as well as responses to stress. Within this context, the poster has included the Salovey and Mayer Ability Model, which explains how emotional abilities contribute to effective thinking and behaviour. The perspectives from Goleman’s Mixed Model in relation to workplace relationships have been demonstrated here. A reflective piece on how mindfulness and emotional regulation strategies improve my learning experience has also been discussed here.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E1E7ECD-8598-40C8-8D47-78935575BFFE}" type="slidenum">
              <a:rPr lang="en-GB" smtClean="0"/>
              <a:t>2</a:t>
            </a:fld>
            <a:endParaRPr lang="en-GB"/>
          </a:p>
        </p:txBody>
      </p:sp>
    </p:spTree>
    <p:extLst>
      <p:ext uri="{BB962C8B-B14F-4D97-AF65-F5344CB8AC3E}">
        <p14:creationId xmlns:p14="http://schemas.microsoft.com/office/powerpoint/2010/main" val="22259160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Times New Roman" panose="02020603050405020304" pitchFamily="18" charset="0"/>
                <a:ea typeface="+mn-ea"/>
                <a:cs typeface="Times New Roman" panose="02020603050405020304" pitchFamily="18" charset="0"/>
              </a:rPr>
              <a:t>References </a:t>
            </a:r>
            <a:endParaRPr lang="en-US" sz="1200" b="1"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Cherry, K. (2026)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Emotions and Types of Emotional Responses.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[Online] Available at: https://www.verywellmind.com/what-are-emotions-2795178 (Accessed 24 September 2026).</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Esade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(2026).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How emotions shape decision-making: The science behind your choices.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[Online] Available at: https://dobetter.esade.edu/en/decision-making-emotions (Accessed 24 September 2026).</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LeBlanc, V.R., Brazil, V. and Posner, G.D. (2024) ‘More than a feeling: emotional regulation strategies for simulation-based education.’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Advances in Simulation</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9</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(1), p.53.</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Mayer, J.D., Caruso, D.R.,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Sitarenios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G. and Escobar, M.R. (2024) ‘How many emotional intelligence abilities are there? An examination of four measures of emotional intelligence.’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Personality and Individual Differences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219</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p.112468.</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Modeldiplomat</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(2026)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Mixed Model of Emotional Intelligence.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[Online] Available at: https://modeldiplomat.com/learn/glossary/mixed-model-emotional-intelligence (Accessed 26 September 2026).</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Neale, P. (2023)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Building Your Emotional Intelligence Through Self-Reflection.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[Online] Available at: https://unabridgedleadership.com/building-your-emotional-intelligence-through-self-reflection/ (Accessed 25 September 2026).</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Pashchenko</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O.,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Medvedovska</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Terkhanova</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O.,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Baidak</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 and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Danyliuk</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Y. (2024) ‘The impact of emotional intelligence on academic achievement.’ </a:t>
            </a:r>
            <a:r>
              <a:rPr lang="en-GB" sz="1200" i="1" kern="1200" dirty="0" err="1">
                <a:solidFill>
                  <a:schemeClr val="tx1"/>
                </a:solidFill>
                <a:effectLst/>
                <a:latin typeface="Times New Roman" panose="02020603050405020304" pitchFamily="18" charset="0"/>
                <a:ea typeface="+mn-ea"/>
                <a:cs typeface="Times New Roman" panose="02020603050405020304" pitchFamily="18" charset="0"/>
              </a:rPr>
              <a:t>PrOsvita</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 pp.57-70.</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Price, A. (2023)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The Importance Of Emotional Intelligence At Work.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[Online] Available at: https://www.forbes.com/councils/forbeshumanresourcescouncil/2023/07/18/the-importance-of-emotional-intelligence-at-work/ (Accessed 23 September 2026).</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Sansom, S. and Shannon, D. (2025)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Mindfulness: The Basics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Taylor &amp; Francis.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Stoltz, R. (2026)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16 Best Emotional Intelligence Activities for Employees: Enhancing EQ Through Effective Exercises.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[Online] Available at: https://www.workhuman.com/blog/emotional-intelligence-activities/ (Accessed 26 September 2026).</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E1E7ECD-8598-40C8-8D47-78935575BFFE}" type="slidenum">
              <a:rPr lang="en-GB" smtClean="0"/>
              <a:t>3</a:t>
            </a:fld>
            <a:endParaRPr lang="en-GB"/>
          </a:p>
        </p:txBody>
      </p:sp>
    </p:spTree>
    <p:extLst>
      <p:ext uri="{BB962C8B-B14F-4D97-AF65-F5344CB8AC3E}">
        <p14:creationId xmlns:p14="http://schemas.microsoft.com/office/powerpoint/2010/main" val="3229681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1122363"/>
            <a:ext cx="84201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238250" y="3602038"/>
            <a:ext cx="74295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7DE4AF8-F61F-4F60-97F7-CC2352A3C431}" type="datetimeFigureOut">
              <a:rPr lang="en-GB" smtClean="0"/>
              <a:t>03/10/2026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C0070F-DEB5-4D3C-B61E-6917D4C4BE7C}" type="slidenum">
              <a:rPr lang="en-GB" smtClean="0"/>
              <a:t>‹#›</a:t>
            </a:fld>
            <a:endParaRPr lang="en-GB"/>
          </a:p>
        </p:txBody>
      </p:sp>
    </p:spTree>
    <p:extLst>
      <p:ext uri="{BB962C8B-B14F-4D97-AF65-F5344CB8AC3E}">
        <p14:creationId xmlns:p14="http://schemas.microsoft.com/office/powerpoint/2010/main" val="24723906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E4AF8-F61F-4F60-97F7-CC2352A3C431}" type="datetimeFigureOut">
              <a:rPr lang="en-GB" smtClean="0"/>
              <a:t>03/10/2026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C0070F-DEB5-4D3C-B61E-6917D4C4BE7C}" type="slidenum">
              <a:rPr lang="en-GB" smtClean="0"/>
              <a:t>‹#›</a:t>
            </a:fld>
            <a:endParaRPr lang="en-GB"/>
          </a:p>
        </p:txBody>
      </p:sp>
    </p:spTree>
    <p:extLst>
      <p:ext uri="{BB962C8B-B14F-4D97-AF65-F5344CB8AC3E}">
        <p14:creationId xmlns:p14="http://schemas.microsoft.com/office/powerpoint/2010/main" val="24408082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9" y="1709740"/>
            <a:ext cx="8543925"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75879" y="4589465"/>
            <a:ext cx="8543925"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DE4AF8-F61F-4F60-97F7-CC2352A3C431}" type="datetimeFigureOut">
              <a:rPr lang="en-GB" smtClean="0"/>
              <a:t>03/10/2026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C0070F-DEB5-4D3C-B61E-6917D4C4BE7C}" type="slidenum">
              <a:rPr lang="en-GB" smtClean="0"/>
              <a:t>‹#›</a:t>
            </a:fld>
            <a:endParaRPr lang="en-GB"/>
          </a:p>
        </p:txBody>
      </p:sp>
    </p:spTree>
    <p:extLst>
      <p:ext uri="{BB962C8B-B14F-4D97-AF65-F5344CB8AC3E}">
        <p14:creationId xmlns:p14="http://schemas.microsoft.com/office/powerpoint/2010/main" val="3573098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1038" y="1825625"/>
            <a:ext cx="42100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14913" y="1825625"/>
            <a:ext cx="42100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DE4AF8-F61F-4F60-97F7-CC2352A3C431}" type="datetimeFigureOut">
              <a:rPr lang="en-GB" smtClean="0"/>
              <a:t>03/10/2026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C0070F-DEB5-4D3C-B61E-6917D4C4BE7C}" type="slidenum">
              <a:rPr lang="en-GB" smtClean="0"/>
              <a:t>‹#›</a:t>
            </a:fld>
            <a:endParaRPr lang="en-GB"/>
          </a:p>
        </p:txBody>
      </p:sp>
    </p:spTree>
    <p:extLst>
      <p:ext uri="{BB962C8B-B14F-4D97-AF65-F5344CB8AC3E}">
        <p14:creationId xmlns:p14="http://schemas.microsoft.com/office/powerpoint/2010/main" val="1008283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7"/>
            <a:ext cx="8543925"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82329" y="1681163"/>
            <a:ext cx="41907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2329" y="2505075"/>
            <a:ext cx="419070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4913" y="1681163"/>
            <a:ext cx="4211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14913" y="2505075"/>
            <a:ext cx="4211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DE4AF8-F61F-4F60-97F7-CC2352A3C431}" type="datetimeFigureOut">
              <a:rPr lang="en-GB" smtClean="0"/>
              <a:t>03/10/2026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DC0070F-DEB5-4D3C-B61E-6917D4C4BE7C}" type="slidenum">
              <a:rPr lang="en-GB" smtClean="0"/>
              <a:t>‹#›</a:t>
            </a:fld>
            <a:endParaRPr lang="en-GB"/>
          </a:p>
        </p:txBody>
      </p:sp>
    </p:spTree>
    <p:extLst>
      <p:ext uri="{BB962C8B-B14F-4D97-AF65-F5344CB8AC3E}">
        <p14:creationId xmlns:p14="http://schemas.microsoft.com/office/powerpoint/2010/main" val="2409468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7DE4AF8-F61F-4F60-97F7-CC2352A3C431}" type="datetimeFigureOut">
              <a:rPr lang="en-GB" smtClean="0"/>
              <a:t>03/10/2026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DC0070F-DEB5-4D3C-B61E-6917D4C4BE7C}" type="slidenum">
              <a:rPr lang="en-GB" smtClean="0"/>
              <a:t>‹#›</a:t>
            </a:fld>
            <a:endParaRPr lang="en-GB"/>
          </a:p>
        </p:txBody>
      </p:sp>
    </p:spTree>
    <p:extLst>
      <p:ext uri="{BB962C8B-B14F-4D97-AF65-F5344CB8AC3E}">
        <p14:creationId xmlns:p14="http://schemas.microsoft.com/office/powerpoint/2010/main" val="3496262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DE4AF8-F61F-4F60-97F7-CC2352A3C431}" type="datetimeFigureOut">
              <a:rPr lang="en-GB" smtClean="0"/>
              <a:t>03/10/2026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DC0070F-DEB5-4D3C-B61E-6917D4C4BE7C}" type="slidenum">
              <a:rPr lang="en-GB" smtClean="0"/>
              <a:t>‹#›</a:t>
            </a:fld>
            <a:endParaRPr lang="en-GB"/>
          </a:p>
        </p:txBody>
      </p:sp>
    </p:spTree>
    <p:extLst>
      <p:ext uri="{BB962C8B-B14F-4D97-AF65-F5344CB8AC3E}">
        <p14:creationId xmlns:p14="http://schemas.microsoft.com/office/powerpoint/2010/main" val="2155274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4211340" y="987427"/>
            <a:ext cx="501491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7DE4AF8-F61F-4F60-97F7-CC2352A3C431}" type="datetimeFigureOut">
              <a:rPr lang="en-GB" smtClean="0"/>
              <a:t>03/10/2026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C0070F-DEB5-4D3C-B61E-6917D4C4BE7C}" type="slidenum">
              <a:rPr lang="en-GB" smtClean="0"/>
              <a:t>‹#›</a:t>
            </a:fld>
            <a:endParaRPr lang="en-GB"/>
          </a:p>
        </p:txBody>
      </p:sp>
    </p:spTree>
    <p:extLst>
      <p:ext uri="{BB962C8B-B14F-4D97-AF65-F5344CB8AC3E}">
        <p14:creationId xmlns:p14="http://schemas.microsoft.com/office/powerpoint/2010/main" val="4381786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211340" y="987427"/>
            <a:ext cx="5014913"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7DE4AF8-F61F-4F60-97F7-CC2352A3C431}" type="datetimeFigureOut">
              <a:rPr lang="en-GB" smtClean="0"/>
              <a:t>03/10/2026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C0070F-DEB5-4D3C-B61E-6917D4C4BE7C}" type="slidenum">
              <a:rPr lang="en-GB" smtClean="0"/>
              <a:t>‹#›</a:t>
            </a:fld>
            <a:endParaRPr lang="en-GB"/>
          </a:p>
        </p:txBody>
      </p:sp>
    </p:spTree>
    <p:extLst>
      <p:ext uri="{BB962C8B-B14F-4D97-AF65-F5344CB8AC3E}">
        <p14:creationId xmlns:p14="http://schemas.microsoft.com/office/powerpoint/2010/main" val="1692599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E4AF8-F61F-4F60-97F7-CC2352A3C431}" type="datetimeFigureOut">
              <a:rPr lang="en-GB" smtClean="0"/>
              <a:t>03/10/2026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C0070F-DEB5-4D3C-B61E-6917D4C4BE7C}" type="slidenum">
              <a:rPr lang="en-GB" smtClean="0"/>
              <a:t>‹#›</a:t>
            </a:fld>
            <a:endParaRPr lang="en-GB"/>
          </a:p>
        </p:txBody>
      </p:sp>
    </p:spTree>
    <p:extLst>
      <p:ext uri="{BB962C8B-B14F-4D97-AF65-F5344CB8AC3E}">
        <p14:creationId xmlns:p14="http://schemas.microsoft.com/office/powerpoint/2010/main" val="16769564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2" y="365125"/>
            <a:ext cx="2135981"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1038" y="365125"/>
            <a:ext cx="6284119"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E4AF8-F61F-4F60-97F7-CC2352A3C431}" type="datetimeFigureOut">
              <a:rPr lang="en-GB" smtClean="0"/>
              <a:t>03/10/2026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C0070F-DEB5-4D3C-B61E-6917D4C4BE7C}" type="slidenum">
              <a:rPr lang="en-GB" smtClean="0"/>
              <a:t>‹#›</a:t>
            </a:fld>
            <a:endParaRPr lang="en-GB"/>
          </a:p>
        </p:txBody>
      </p:sp>
    </p:spTree>
    <p:extLst>
      <p:ext uri="{BB962C8B-B14F-4D97-AF65-F5344CB8AC3E}">
        <p14:creationId xmlns:p14="http://schemas.microsoft.com/office/powerpoint/2010/main" val="8299984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365127"/>
            <a:ext cx="8543925"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1038" y="6356352"/>
            <a:ext cx="222885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DE4AF8-F61F-4F60-97F7-CC2352A3C431}" type="datetimeFigureOut">
              <a:rPr lang="en-GB" smtClean="0"/>
              <a:t>03/10/2026</a:t>
            </a:fld>
            <a:endParaRPr lang="en-GB"/>
          </a:p>
        </p:txBody>
      </p:sp>
      <p:sp>
        <p:nvSpPr>
          <p:cNvPr id="5" name="Footer Placeholder 4"/>
          <p:cNvSpPr>
            <a:spLocks noGrp="1"/>
          </p:cNvSpPr>
          <p:nvPr>
            <p:ph type="ftr" sz="quarter" idx="3"/>
          </p:nvPr>
        </p:nvSpPr>
        <p:spPr>
          <a:xfrm>
            <a:off x="3281363" y="6356352"/>
            <a:ext cx="3343275"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996113" y="6356352"/>
            <a:ext cx="222885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C0070F-DEB5-4D3C-B61E-6917D4C4BE7C}" type="slidenum">
              <a:rPr lang="en-GB" smtClean="0"/>
              <a:t>‹#›</a:t>
            </a:fld>
            <a:endParaRPr lang="en-GB"/>
          </a:p>
        </p:txBody>
      </p:sp>
    </p:spTree>
    <p:extLst>
      <p:ext uri="{BB962C8B-B14F-4D97-AF65-F5344CB8AC3E}">
        <p14:creationId xmlns:p14="http://schemas.microsoft.com/office/powerpoint/2010/main" val="26462186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7" Type="http://schemas.openxmlformats.org/officeDocument/2006/relationships/image" Target="../media/image6.jpeg" /><Relationship Id="rId2" Type="http://schemas.openxmlformats.org/officeDocument/2006/relationships/notesSlide" Target="../notesSlides/notesSlide1.xml" /><Relationship Id="rId1" Type="http://schemas.openxmlformats.org/officeDocument/2006/relationships/slideLayout" Target="../slideLayouts/slideLayout1.xml" /><Relationship Id="rId6" Type="http://schemas.openxmlformats.org/officeDocument/2006/relationships/image" Target="../media/image5.png" /><Relationship Id="rId5" Type="http://schemas.openxmlformats.org/officeDocument/2006/relationships/image" Target="../media/image4.jpeg" /><Relationship Id="rId4" Type="http://schemas.openxmlformats.org/officeDocument/2006/relationships/image" Target="../media/image3.jpeg" /></Relationships>
</file>

<file path=ppt/slides/_rels/slide3.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79AB84D-0361-5D6A-7ED3-FE4E5AFD940D}"/>
              </a:ext>
            </a:extLst>
          </p:cNvPr>
          <p:cNvSpPr txBox="1"/>
          <p:nvPr/>
        </p:nvSpPr>
        <p:spPr>
          <a:xfrm>
            <a:off x="1644316" y="1806368"/>
            <a:ext cx="6184232" cy="2677656"/>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0" marR="0" algn="ctr">
              <a:lnSpc>
                <a:spcPct val="100000"/>
              </a:lnSpc>
              <a:buNone/>
            </a:pPr>
            <a:r>
              <a:rPr lang="en-GB" sz="2400" b="1" dirty="0">
                <a:effectLst/>
                <a:latin typeface="Times New Roman" panose="02020603050405020304" pitchFamily="18" charset="0"/>
                <a:ea typeface="Times New Roman" panose="02020603050405020304" pitchFamily="18" charset="0"/>
                <a:cs typeface="Times New Roman" panose="02020603050405020304" pitchFamily="18" charset="0"/>
              </a:rPr>
              <a:t>Module code: LCLM5006</a:t>
            </a:r>
            <a:endParaRPr lang="en-US" sz="2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ctr">
              <a:lnSpc>
                <a:spcPct val="100000"/>
              </a:lnSpc>
              <a:buNone/>
            </a:pPr>
            <a:r>
              <a:rPr lang="en-GB" sz="2400" b="1" dirty="0">
                <a:effectLst/>
                <a:latin typeface="Times New Roman" panose="02020603050405020304" pitchFamily="18" charset="0"/>
                <a:ea typeface="Times New Roman" panose="02020603050405020304" pitchFamily="18" charset="0"/>
                <a:cs typeface="Times New Roman" panose="02020603050405020304" pitchFamily="18" charset="0"/>
              </a:rPr>
              <a:t>Module Title: Developing Emotional Intelligence Skills</a:t>
            </a:r>
            <a:endParaRPr lang="en-US" sz="2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ctr">
              <a:lnSpc>
                <a:spcPct val="100000"/>
              </a:lnSpc>
              <a:buNone/>
            </a:pPr>
            <a:r>
              <a:rPr lang="en-GB" sz="2400" b="1" dirty="0">
                <a:effectLst/>
                <a:latin typeface="Times New Roman" panose="02020603050405020304" pitchFamily="18" charset="0"/>
                <a:ea typeface="Times New Roman" panose="02020603050405020304" pitchFamily="18" charset="0"/>
                <a:cs typeface="Times New Roman" panose="02020603050405020304" pitchFamily="18" charset="0"/>
              </a:rPr>
              <a:t>Assignment Title: C1- Individual Poster Presentation</a:t>
            </a:r>
            <a:endParaRPr lang="en-US" sz="2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ctr">
              <a:lnSpc>
                <a:spcPct val="100000"/>
              </a:lnSpc>
              <a:buNone/>
            </a:pPr>
            <a:r>
              <a:rPr lang="en-GB" sz="2400" b="1" dirty="0">
                <a:effectLst/>
                <a:latin typeface="Times New Roman" panose="02020603050405020304" pitchFamily="18" charset="0"/>
                <a:ea typeface="Times New Roman" panose="02020603050405020304" pitchFamily="18" charset="0"/>
                <a:cs typeface="Times New Roman" panose="02020603050405020304" pitchFamily="18" charset="0"/>
              </a:rPr>
              <a:t>Student Name: Khaled Al </a:t>
            </a:r>
            <a:r>
              <a:rPr lang="en-GB" sz="2400" b="1" dirty="0" err="1">
                <a:effectLst/>
                <a:latin typeface="Times New Roman" panose="02020603050405020304" pitchFamily="18" charset="0"/>
                <a:ea typeface="Times New Roman" panose="02020603050405020304" pitchFamily="18" charset="0"/>
                <a:cs typeface="Times New Roman" panose="02020603050405020304" pitchFamily="18" charset="0"/>
              </a:rPr>
              <a:t>Saman</a:t>
            </a:r>
            <a:endParaRPr lang="en-US" sz="2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ctr">
              <a:buNone/>
            </a:pPr>
            <a:r>
              <a:rPr lang="en-GB" sz="2400"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Student ID: 2329747</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603835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a:extLst>
            <a:ext uri="{FF2B5EF4-FFF2-40B4-BE49-F238E27FC236}">
              <a16:creationId xmlns:a16="http://schemas.microsoft.com/office/drawing/2014/main" id="{21392289-CCCD-6A44-1EDD-B96F2A829BE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F21C7D8-0F27-C585-63A8-75C685DF51A3}"/>
              </a:ext>
            </a:extLst>
          </p:cNvPr>
          <p:cNvSpPr txBox="1"/>
          <p:nvPr/>
        </p:nvSpPr>
        <p:spPr>
          <a:xfrm>
            <a:off x="0" y="0"/>
            <a:ext cx="4427621" cy="861774"/>
          </a:xfrm>
          <a:prstGeom prst="rect">
            <a:avLst/>
          </a:prstGeom>
          <a:solidFill>
            <a:schemeClr val="accent1">
              <a:lumMod val="20000"/>
              <a:lumOff val="80000"/>
            </a:schemeClr>
          </a:solidFill>
          <a:ln>
            <a:solidFill>
              <a:schemeClr val="tx1"/>
            </a:solidFill>
          </a:ln>
        </p:spPr>
        <p:txBody>
          <a:bodyPr wrap="square">
            <a:spAutoFit/>
          </a:bodyPr>
          <a:lstStyle/>
          <a:p>
            <a:pPr marL="0" marR="0" algn="just">
              <a:lnSpc>
                <a:spcPct val="100000"/>
              </a:lnSpc>
              <a:buNone/>
            </a:pPr>
            <a:r>
              <a:rPr lang="en-GB" sz="1000" b="1" kern="100" dirty="0">
                <a:solidFill>
                  <a:schemeClr val="tx1"/>
                </a:solidFill>
                <a:effectLst/>
                <a:latin typeface="Times New Roman" panose="02020603050405020304" pitchFamily="18" charset="0"/>
                <a:cs typeface="Times New Roman" panose="02020603050405020304" pitchFamily="18" charset="0"/>
              </a:rPr>
              <a:t>Introduction</a:t>
            </a:r>
            <a:endParaRPr lang="en-US" sz="1000" b="1" kern="100" dirty="0">
              <a:effectLst/>
              <a:latin typeface="Times New Roman" panose="02020603050405020304" pitchFamily="18" charset="0"/>
              <a:cs typeface="Times New Roman" panose="02020603050405020304" pitchFamily="18" charset="0"/>
            </a:endParaRPr>
          </a:p>
          <a:p>
            <a:pPr algn="just">
              <a:buNone/>
            </a:pPr>
            <a:r>
              <a:rPr lang="en-GB" sz="1000"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Emotional intelligence (EI) is increasing recognised important factor which influences academic performance, workplace behaviour and personal development. This involves understanding emotions, regulating emotional responses and using emotional information effectively while making decisions.</a:t>
            </a:r>
            <a:endParaRPr lang="en-GB" sz="10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E033984F-50B0-97AC-D78C-F4A7201707E0}"/>
              </a:ext>
            </a:extLst>
          </p:cNvPr>
          <p:cNvSpPr txBox="1"/>
          <p:nvPr/>
        </p:nvSpPr>
        <p:spPr>
          <a:xfrm>
            <a:off x="7026442" y="0"/>
            <a:ext cx="2879558" cy="1323439"/>
          </a:xfrm>
          <a:prstGeom prst="rect">
            <a:avLst/>
          </a:prstGeom>
          <a:solidFill>
            <a:schemeClr val="accent2">
              <a:lumMod val="40000"/>
              <a:lumOff val="60000"/>
            </a:schemeClr>
          </a:solidFill>
          <a:ln>
            <a:solidFill>
              <a:schemeClr val="tx1"/>
            </a:solidFill>
          </a:ln>
        </p:spPr>
        <p:txBody>
          <a:bodyPr wrap="square">
            <a:spAutoFit/>
          </a:bodyPr>
          <a:lstStyle/>
          <a:p>
            <a:pPr marL="0" marR="0" algn="just">
              <a:lnSpc>
                <a:spcPct val="100000"/>
              </a:lnSpc>
              <a:buNone/>
            </a:pPr>
            <a:r>
              <a:rPr lang="en-US" sz="1000" b="1" kern="100" dirty="0">
                <a:solidFill>
                  <a:schemeClr val="tx1"/>
                </a:solidFill>
                <a:effectLst/>
                <a:latin typeface="Times New Roman" panose="02020603050405020304" pitchFamily="18" charset="0"/>
                <a:cs typeface="Times New Roman" panose="02020603050405020304" pitchFamily="18" charset="0"/>
              </a:rPr>
              <a:t>Methods </a:t>
            </a:r>
          </a:p>
          <a:p>
            <a:pPr marL="0" marR="0" algn="just">
              <a:lnSpc>
                <a:spcPct val="100000"/>
              </a:lnSpc>
              <a:buNone/>
            </a:pPr>
            <a:r>
              <a:rPr lang="en-US" sz="1000" kern="100" dirty="0">
                <a:solidFill>
                  <a:schemeClr val="tx1"/>
                </a:solidFill>
                <a:effectLst/>
                <a:latin typeface="Times New Roman" panose="02020603050405020304" pitchFamily="18" charset="0"/>
                <a:cs typeface="Times New Roman" panose="02020603050405020304" pitchFamily="18" charset="0"/>
              </a:rPr>
              <a:t>The research for this assignment was conducted by reviewing academic literature and web sources on emotional intelligence, emotional awareness, mindfulness and academic performance. Scholarly books, journal articles and established psychological theories were examined to identify relevant contexts and evidence.</a:t>
            </a:r>
            <a:endParaRPr lang="en-GB" sz="10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4604F7AD-EF47-2B48-BEBC-B75F8A325FC5}"/>
              </a:ext>
            </a:extLst>
          </p:cNvPr>
          <p:cNvSpPr txBox="1"/>
          <p:nvPr/>
        </p:nvSpPr>
        <p:spPr>
          <a:xfrm>
            <a:off x="1" y="1859195"/>
            <a:ext cx="4427620" cy="3323987"/>
          </a:xfrm>
          <a:prstGeom prst="rect">
            <a:avLst/>
          </a:prstGeom>
          <a:solidFill>
            <a:schemeClr val="accent4">
              <a:lumMod val="20000"/>
              <a:lumOff val="80000"/>
            </a:schemeClr>
          </a:solidFill>
          <a:ln>
            <a:solidFill>
              <a:schemeClr val="tx1"/>
            </a:solidFill>
          </a:ln>
        </p:spPr>
        <p:txBody>
          <a:bodyPr wrap="square">
            <a:spAutoFit/>
          </a:bodyPr>
          <a:lstStyle/>
          <a:p>
            <a:pPr marL="0" marR="0" algn="just">
              <a:lnSpc>
                <a:spcPct val="100000"/>
              </a:lnSpc>
              <a:buNone/>
            </a:pPr>
            <a:r>
              <a:rPr lang="en-GB" sz="1000" b="1" kern="100" dirty="0">
                <a:solidFill>
                  <a:schemeClr val="tx1"/>
                </a:solidFill>
                <a:effectLst/>
                <a:latin typeface="Times New Roman" panose="02020603050405020304" pitchFamily="18" charset="0"/>
                <a:cs typeface="Times New Roman" panose="02020603050405020304" pitchFamily="18" charset="0"/>
              </a:rPr>
              <a:t>Analysing Emotional Awareness</a:t>
            </a:r>
            <a:endParaRPr lang="en-US" sz="1000" b="1" kern="100" dirty="0">
              <a:effectLst/>
              <a:latin typeface="Times New Roman" panose="02020603050405020304" pitchFamily="18" charset="0"/>
              <a:cs typeface="Times New Roman" panose="02020603050405020304" pitchFamily="18" charset="0"/>
            </a:endParaRPr>
          </a:p>
          <a:p>
            <a:pPr marL="0" marR="0" algn="just">
              <a:lnSpc>
                <a:spcPct val="100000"/>
              </a:lnSpc>
              <a:buNone/>
            </a:pPr>
            <a:r>
              <a:rPr lang="en-GB" sz="1000" b="1"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concepts of emotional intelligence and its relevance to the workplace</a:t>
            </a:r>
            <a:endParaRPr lang="en-US" sz="1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00000"/>
              </a:lnSpc>
              <a:buNone/>
            </a:pPr>
            <a:r>
              <a:rPr lang="en-GB" sz="1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Emotional intelligence refers to the ability to recognise, understand and use emotional data effectively.  As per Salovey and Mayer’s Ability Model, emotional intelligence is an ability that involves the perception, use, understanding and regulation of emotions. </a:t>
            </a:r>
          </a:p>
          <a:p>
            <a:pPr marL="0" marR="0" algn="just">
              <a:lnSpc>
                <a:spcPct val="100000"/>
              </a:lnSpc>
              <a:buNone/>
            </a:pPr>
            <a:r>
              <a:rPr lang="en-GB" sz="1000" b="1"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degree to which emotions influence a person’s thinking and decision-making processes</a:t>
            </a:r>
            <a:endParaRPr lang="en-US" sz="1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00000"/>
              </a:lnSpc>
              <a:buNone/>
            </a:pPr>
            <a:r>
              <a:rPr lang="en-GB" sz="1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Emotions can significantly influence an individual’s thinking as well as decision-making processes. This happens due to the fact that emotions can affect attention, interpretation as well as motivation. Positive emotions such as confidence and enthusiasm can encourage people to approach academic tasks proactively and consider different possibilities.</a:t>
            </a:r>
            <a:endParaRPr lang="en-US" sz="1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00000"/>
              </a:lnSpc>
              <a:buNone/>
            </a:pPr>
            <a:r>
              <a:rPr lang="en-GB" sz="1000" b="1"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ways through which emotional awareness can be developed to improve self-regulation and judgement</a:t>
            </a:r>
            <a:endParaRPr lang="en-US" sz="1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00000"/>
              </a:lnSpc>
              <a:buNone/>
            </a:pPr>
            <a:r>
              <a:rPr lang="en-GB" sz="1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Emotional awareness can be developed through different ways, which include observation of thoughts, feelings and behaviours. Within this context, mindfulness exercises can strengthen awareness and they involve to give attention to present experiences without immediately judging them. Other than that, emotional labelling is also a very useful strategy which can be used for improving self-regulation as well as judgement</a:t>
            </a:r>
            <a:r>
              <a:rPr lang="en-GB" sz="1000" dirty="0">
                <a:latin typeface="Times New Roman" panose="02020603050405020304" pitchFamily="18" charset="0"/>
                <a:ea typeface="Times New Roman" panose="02020603050405020304" pitchFamily="18" charset="0"/>
                <a:cs typeface="Times New Roman" panose="02020603050405020304" pitchFamily="18" charset="0"/>
              </a:rPr>
              <a:t> (LeBlanc </a:t>
            </a:r>
            <a:r>
              <a:rPr lang="en-GB" sz="1000" i="1" dirty="0">
                <a:latin typeface="Times New Roman" panose="02020603050405020304" pitchFamily="18" charset="0"/>
                <a:ea typeface="Times New Roman" panose="02020603050405020304" pitchFamily="18" charset="0"/>
                <a:cs typeface="Times New Roman" panose="02020603050405020304" pitchFamily="18" charset="0"/>
              </a:rPr>
              <a:t>et al</a:t>
            </a:r>
            <a:r>
              <a:rPr lang="en-GB" sz="1000" dirty="0">
                <a:latin typeface="Times New Roman" panose="02020603050405020304" pitchFamily="18" charset="0"/>
                <a:ea typeface="Times New Roman" panose="02020603050405020304" pitchFamily="18" charset="0"/>
                <a:cs typeface="Times New Roman" panose="02020603050405020304" pitchFamily="18" charset="0"/>
              </a:rPr>
              <a:t>., 2024)</a:t>
            </a:r>
            <a:r>
              <a:rPr lang="en-GB" sz="1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33F0615F-9FDA-5ED9-C887-7F5828A54511}"/>
              </a:ext>
            </a:extLst>
          </p:cNvPr>
          <p:cNvSpPr txBox="1"/>
          <p:nvPr/>
        </p:nvSpPr>
        <p:spPr>
          <a:xfrm>
            <a:off x="4427621" y="1323439"/>
            <a:ext cx="5478379" cy="2246769"/>
          </a:xfrm>
          <a:prstGeom prst="rect">
            <a:avLst/>
          </a:prstGeom>
          <a:solidFill>
            <a:srgbClr val="FFCCFF"/>
          </a:solidFill>
          <a:ln>
            <a:solidFill>
              <a:schemeClr val="tx1"/>
            </a:solidFill>
          </a:ln>
        </p:spPr>
        <p:txBody>
          <a:bodyPr wrap="square">
            <a:spAutoFit/>
          </a:bodyPr>
          <a:lstStyle/>
          <a:p>
            <a:pPr marL="0" marR="0" algn="just">
              <a:lnSpc>
                <a:spcPct val="100000"/>
              </a:lnSpc>
              <a:buNone/>
            </a:pPr>
            <a:r>
              <a:rPr lang="en-GB" sz="1000" b="1" kern="100" dirty="0">
                <a:solidFill>
                  <a:schemeClr val="tx1"/>
                </a:solidFill>
                <a:effectLst/>
                <a:latin typeface="Times New Roman" panose="02020603050405020304" pitchFamily="18" charset="0"/>
                <a:cs typeface="Times New Roman" panose="02020603050405020304" pitchFamily="18" charset="0"/>
              </a:rPr>
              <a:t>Evaluating Emotional Intelligence in Academic Success</a:t>
            </a:r>
            <a:endParaRPr lang="en-US" sz="1000" b="1" kern="100" dirty="0">
              <a:effectLst/>
              <a:latin typeface="Times New Roman" panose="02020603050405020304" pitchFamily="18" charset="0"/>
              <a:cs typeface="Times New Roman" panose="02020603050405020304" pitchFamily="18" charset="0"/>
            </a:endParaRPr>
          </a:p>
          <a:p>
            <a:pPr marL="0" marR="0" algn="just">
              <a:lnSpc>
                <a:spcPct val="100000"/>
              </a:lnSpc>
              <a:buNone/>
            </a:pPr>
            <a:r>
              <a:rPr lang="en-GB" sz="1000" b="1"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Key emotional factors contribute to academic success</a:t>
            </a:r>
            <a:endParaRPr lang="en-US" sz="1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00000"/>
              </a:lnSpc>
              <a:buNone/>
            </a:pPr>
            <a:r>
              <a:rPr lang="en-GB" sz="1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Stress, motivation, drive, engagement, and resilience are the key factors that ensure success. Finding personal meaning, curiosity in a subject, the capacity to endure confusion, and anxiety management contribute to academic success (</a:t>
            </a:r>
            <a:r>
              <a:rPr lang="en-GB" sz="10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Pashchenko</a:t>
            </a:r>
            <a:r>
              <a:rPr lang="en-GB" sz="1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0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1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2024). </a:t>
            </a:r>
            <a:endParaRPr lang="en-US" sz="1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00000"/>
              </a:lnSpc>
              <a:buNone/>
            </a:pPr>
            <a:r>
              <a:rPr lang="en-GB" sz="1000" b="1"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theories of emotional intelligence and mindfulness in the workplace. </a:t>
            </a:r>
            <a:endParaRPr lang="en-US" sz="1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00000"/>
              </a:lnSpc>
              <a:buNone/>
            </a:pPr>
            <a:r>
              <a:rPr lang="en-GB" sz="1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Salovey and Mayer Ability Model highlights EI as a set of mental abilities which involves the perception, use, understanding and regulation of emotions. </a:t>
            </a:r>
            <a:endParaRPr lang="en-US" sz="1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00000"/>
              </a:lnSpc>
              <a:buNone/>
            </a:pPr>
            <a:r>
              <a:rPr lang="en-GB" sz="1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For example, recognising emotional changes in colleagues may help employees to respond accordingly during disagreement (Mayer </a:t>
            </a:r>
            <a:r>
              <a:rPr lang="en-GB" sz="10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1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2024).  </a:t>
            </a:r>
            <a:endParaRPr lang="en-US" sz="1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00000"/>
              </a:lnSpc>
              <a:buNone/>
            </a:pPr>
            <a:r>
              <a:rPr lang="en-GB" sz="1000" b="1"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ways through which EI can be applied to effectively manage challenges</a:t>
            </a:r>
            <a:endParaRPr lang="en-US" sz="1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00000"/>
              </a:lnSpc>
              <a:buNone/>
            </a:pPr>
            <a:r>
              <a:rPr lang="en-GB" sz="1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EI can help manage procrastination by identifying the emotions underlying avoidance. Procrastination may sometimes stem from anxiety about failure, uncertainty, and other aspects. Identifying these emotions makes it possible to respond constructively. </a:t>
            </a:r>
            <a:endParaRPr lang="en-US" sz="10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266016FA-49D0-7A5D-0661-17082B1021BA}"/>
              </a:ext>
            </a:extLst>
          </p:cNvPr>
          <p:cNvSpPr txBox="1"/>
          <p:nvPr/>
        </p:nvSpPr>
        <p:spPr>
          <a:xfrm>
            <a:off x="5662863" y="3521189"/>
            <a:ext cx="4243137" cy="3336811"/>
          </a:xfrm>
          <a:prstGeom prst="rect">
            <a:avLst/>
          </a:prstGeom>
          <a:solidFill>
            <a:srgbClr val="CCFF99"/>
          </a:solidFill>
          <a:ln>
            <a:solidFill>
              <a:schemeClr val="tx1"/>
            </a:solidFill>
          </a:ln>
        </p:spPr>
        <p:txBody>
          <a:bodyPr wrap="square">
            <a:spAutoFit/>
          </a:bodyPr>
          <a:lstStyle/>
          <a:p>
            <a:pPr marL="0" marR="0" algn="just">
              <a:lnSpc>
                <a:spcPts val="1100"/>
              </a:lnSpc>
              <a:buNone/>
            </a:pPr>
            <a:r>
              <a:rPr lang="en-GB" sz="1000" b="1" kern="100" dirty="0">
                <a:solidFill>
                  <a:schemeClr val="tx1"/>
                </a:solidFill>
                <a:effectLst/>
                <a:latin typeface="Times New Roman" panose="02020603050405020304" pitchFamily="18" charset="0"/>
                <a:cs typeface="Times New Roman" panose="02020603050405020304" pitchFamily="18" charset="0"/>
              </a:rPr>
              <a:t>Critically Reflecting on Personal Experience</a:t>
            </a:r>
            <a:endParaRPr lang="en-US" sz="1000" b="1" kern="100" dirty="0">
              <a:effectLst/>
              <a:latin typeface="Times New Roman" panose="02020603050405020304" pitchFamily="18" charset="0"/>
              <a:cs typeface="Times New Roman" panose="02020603050405020304" pitchFamily="18" charset="0"/>
            </a:endParaRPr>
          </a:p>
          <a:p>
            <a:pPr marL="0" marR="0" algn="just">
              <a:lnSpc>
                <a:spcPts val="1100"/>
              </a:lnSpc>
              <a:buNone/>
            </a:pPr>
            <a:r>
              <a:rPr lang="en-GB" sz="1000" b="1"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ways in which mindfulness and emotional regulation strategies improve my learning experience</a:t>
            </a:r>
            <a:endParaRPr lang="en-US" sz="1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1100"/>
              </a:lnSpc>
              <a:buNone/>
            </a:pPr>
            <a:r>
              <a:rPr lang="en-GB" sz="1000" b="1" u="sng"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Description </a:t>
            </a:r>
            <a:endParaRPr lang="en-US" sz="1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1100"/>
              </a:lnSpc>
              <a:buNone/>
            </a:pPr>
            <a:r>
              <a:rPr lang="en-GB" sz="1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Mindfulness and emotional regulation strategies have improved my learning experience to a certain extent by transforming how I handle academic pressure. </a:t>
            </a:r>
            <a:endParaRPr lang="en-US" sz="1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1100"/>
              </a:lnSpc>
              <a:buNone/>
            </a:pPr>
            <a:r>
              <a:rPr lang="en-GB" sz="1000" b="1" u="sng"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Feelings </a:t>
            </a:r>
            <a:endParaRPr lang="en-US" sz="1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1100"/>
              </a:lnSpc>
              <a:buNone/>
            </a:pPr>
            <a:r>
              <a:rPr lang="en-GB" sz="1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challenges I have faced during that time have triggered avoidance as well as procrastination, which has fuelled further panic as the due date approached. </a:t>
            </a:r>
            <a:endParaRPr lang="en-US" sz="1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1100"/>
              </a:lnSpc>
              <a:buNone/>
            </a:pPr>
            <a:r>
              <a:rPr lang="en-GB" sz="1000" b="1" u="sng"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Evaluation </a:t>
            </a:r>
            <a:endParaRPr lang="en-US" sz="1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1100"/>
              </a:lnSpc>
              <a:buNone/>
            </a:pPr>
            <a:r>
              <a:rPr lang="en-GB" sz="1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Introducing mindfulness as well as emotional regulation strategies has helped me to have a positive effect on my learning experience.</a:t>
            </a:r>
            <a:endParaRPr lang="en-US" sz="1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1100"/>
              </a:lnSpc>
              <a:buNone/>
            </a:pPr>
            <a:r>
              <a:rPr lang="en-GB" sz="1000" b="1" u="sng"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Analysis </a:t>
            </a:r>
            <a:endParaRPr lang="en-US" sz="1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1100"/>
              </a:lnSpc>
              <a:buNone/>
            </a:pPr>
            <a:r>
              <a:rPr lang="en-GB" sz="1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Mindfulness breaks the anxiety cycle by offering a non-judgemental space to understand the toxic thought patterns (Sansom and Shannon, 2025).</a:t>
            </a:r>
            <a:endParaRPr lang="en-US" sz="1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1100"/>
              </a:lnSpc>
              <a:buNone/>
            </a:pPr>
            <a:r>
              <a:rPr lang="en-GB" sz="1000" b="1" u="sng"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US" sz="1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1100"/>
              </a:lnSpc>
              <a:buNone/>
            </a:pPr>
            <a:r>
              <a:rPr lang="en-GB" sz="1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 have realised that emotional regulation should never mean suppressing negative emotions and anxiety provides useful information about areas that needs attention. </a:t>
            </a:r>
            <a:endParaRPr lang="en-US" sz="1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1100"/>
              </a:lnSpc>
              <a:buNone/>
            </a:pPr>
            <a:r>
              <a:rPr lang="en-GB" sz="1000" b="1" u="sng"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Action plan</a:t>
            </a:r>
            <a:endParaRPr lang="en-US" sz="1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ts val="1100"/>
              </a:lnSpc>
              <a:buNone/>
            </a:pPr>
            <a:r>
              <a:rPr lang="en-GB" sz="1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 will practice mindfulness exercises such as mindful breathing, walking and others to improve my attention span to the present moment and ensure better learning experience (Sansom and Shannon, 2025). </a:t>
            </a:r>
            <a:endParaRPr lang="en-US" sz="10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E04B1488-5F08-E207-CC31-09943AB23059}"/>
              </a:ext>
            </a:extLst>
          </p:cNvPr>
          <p:cNvSpPr txBox="1"/>
          <p:nvPr/>
        </p:nvSpPr>
        <p:spPr>
          <a:xfrm>
            <a:off x="1" y="5189594"/>
            <a:ext cx="1652336" cy="1631216"/>
          </a:xfrm>
          <a:prstGeom prst="rect">
            <a:avLst/>
          </a:prstGeom>
          <a:ln>
            <a:solidFill>
              <a:schemeClr val="tx1"/>
            </a:solidFill>
          </a:ln>
        </p:spPr>
        <p:style>
          <a:lnRef idx="1">
            <a:schemeClr val="accent4"/>
          </a:lnRef>
          <a:fillRef idx="2">
            <a:schemeClr val="accent4"/>
          </a:fillRef>
          <a:effectRef idx="1">
            <a:schemeClr val="accent4"/>
          </a:effectRef>
          <a:fontRef idx="minor">
            <a:schemeClr val="dk1"/>
          </a:fontRef>
        </p:style>
        <p:txBody>
          <a:bodyPr wrap="square">
            <a:spAutoFit/>
          </a:bodyPr>
          <a:lstStyle/>
          <a:p>
            <a:pPr marL="0" marR="0" algn="just">
              <a:lnSpc>
                <a:spcPct val="100000"/>
              </a:lnSpc>
              <a:buNone/>
            </a:pPr>
            <a:r>
              <a:rPr lang="en-GB" sz="1000" b="1" kern="100" dirty="0">
                <a:solidFill>
                  <a:schemeClr val="tx1"/>
                </a:solidFill>
                <a:effectLst/>
                <a:latin typeface="Times New Roman" panose="02020603050405020304" pitchFamily="18" charset="0"/>
                <a:cs typeface="Times New Roman" panose="02020603050405020304" pitchFamily="18" charset="0"/>
              </a:rPr>
              <a:t>Conclusion </a:t>
            </a:r>
            <a:endParaRPr lang="en-US" sz="1000" b="1" kern="100" dirty="0">
              <a:effectLst/>
              <a:latin typeface="Times New Roman" panose="02020603050405020304" pitchFamily="18" charset="0"/>
              <a:cs typeface="Times New Roman" panose="02020603050405020304" pitchFamily="18" charset="0"/>
            </a:endParaRPr>
          </a:p>
          <a:p>
            <a:pPr algn="just">
              <a:buNone/>
            </a:pPr>
            <a:r>
              <a:rPr lang="en-GB" sz="1000"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EI and mindfulness provide valuable frameworks for understanding as well as managing emotions in academic and workplace environments. Emotional awareness improves self-regulation, judgment, as well as responses to stress. </a:t>
            </a:r>
            <a:endParaRPr lang="en-GB" sz="1000" dirty="0">
              <a:latin typeface="Times New Roman" panose="02020603050405020304" pitchFamily="18" charset="0"/>
              <a:cs typeface="Times New Roman" panose="02020603050405020304" pitchFamily="18" charset="0"/>
            </a:endParaRPr>
          </a:p>
        </p:txBody>
      </p:sp>
      <p:pic>
        <p:nvPicPr>
          <p:cNvPr id="14" name="Picture 13" descr=" ">
            <a:extLst>
              <a:ext uri="{FF2B5EF4-FFF2-40B4-BE49-F238E27FC236}">
                <a16:creationId xmlns:a16="http://schemas.microsoft.com/office/drawing/2014/main" id="{D5790900-9CFB-AE36-BEBF-A0AC02BD48A4}"/>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652338" y="5183182"/>
            <a:ext cx="2775284" cy="1674818"/>
          </a:xfrm>
          <a:prstGeom prst="rect">
            <a:avLst/>
          </a:prstGeom>
        </p:spPr>
      </p:pic>
      <p:pic>
        <p:nvPicPr>
          <p:cNvPr id="15" name="Picture 14" descr="Emotional Intelligence | Cohen Collection | Volumes | The Neurosurgical  Atlas">
            <a:extLst>
              <a:ext uri="{FF2B5EF4-FFF2-40B4-BE49-F238E27FC236}">
                <a16:creationId xmlns:a16="http://schemas.microsoft.com/office/drawing/2014/main" id="{580A670E-19BB-7429-39C8-0CCABA95906D}"/>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427621" y="0"/>
            <a:ext cx="2598821" cy="1323439"/>
          </a:xfrm>
          <a:prstGeom prst="rect">
            <a:avLst/>
          </a:prstGeom>
          <a:ln>
            <a:solidFill>
              <a:schemeClr val="tx1"/>
            </a:solidFill>
          </a:ln>
        </p:spPr>
      </p:pic>
      <p:pic>
        <p:nvPicPr>
          <p:cNvPr id="16" name="Picture 15" descr="The Mayer and Salovey (1997) four-branch model of emotional... | Download  Scientific Diagram">
            <a:extLst>
              <a:ext uri="{FF2B5EF4-FFF2-40B4-BE49-F238E27FC236}">
                <a16:creationId xmlns:a16="http://schemas.microsoft.com/office/drawing/2014/main" id="{8445AFB1-FE73-ECCB-E19C-334183A3EBE5}"/>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0" y="861774"/>
            <a:ext cx="4427620" cy="997421"/>
          </a:xfrm>
          <a:prstGeom prst="rect">
            <a:avLst/>
          </a:prstGeom>
          <a:ln>
            <a:solidFill>
              <a:schemeClr val="tx1"/>
            </a:solidFill>
          </a:ln>
        </p:spPr>
      </p:pic>
      <p:pic>
        <p:nvPicPr>
          <p:cNvPr id="17" name="Picture 16" descr="INTELLIGENCE - Connect Civils">
            <a:extLst>
              <a:ext uri="{FF2B5EF4-FFF2-40B4-BE49-F238E27FC236}">
                <a16:creationId xmlns:a16="http://schemas.microsoft.com/office/drawing/2014/main" id="{A4DB2A65-AC35-41CB-FFAA-747A188BD056}"/>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4427620" y="3570207"/>
            <a:ext cx="1235242" cy="3311655"/>
          </a:xfrm>
          <a:prstGeom prst="rect">
            <a:avLst/>
          </a:prstGeom>
          <a:ln>
            <a:solidFill>
              <a:schemeClr val="tx1"/>
            </a:solidFill>
          </a:ln>
        </p:spPr>
      </p:pic>
      <p:sp>
        <p:nvSpPr>
          <p:cNvPr id="19" name="TextBox 18">
            <a:extLst>
              <a:ext uri="{FF2B5EF4-FFF2-40B4-BE49-F238E27FC236}">
                <a16:creationId xmlns:a16="http://schemas.microsoft.com/office/drawing/2014/main" id="{9716E4FE-16FF-3154-EA09-09F068EE7229}"/>
              </a:ext>
            </a:extLst>
          </p:cNvPr>
          <p:cNvSpPr txBox="1"/>
          <p:nvPr/>
        </p:nvSpPr>
        <p:spPr>
          <a:xfrm>
            <a:off x="4427620" y="6514782"/>
            <a:ext cx="4973052" cy="215444"/>
          </a:xfrm>
          <a:prstGeom prst="rect">
            <a:avLst/>
          </a:prstGeom>
          <a:noFill/>
        </p:spPr>
        <p:txBody>
          <a:bodyPr wrap="square">
            <a:spAutoFit/>
          </a:bodyPr>
          <a:lstStyle/>
          <a:p>
            <a:r>
              <a:rPr lang="en-GB" sz="800"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800"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800" kern="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Modeldiplomat</a:t>
            </a:r>
            <a:r>
              <a:rPr lang="en-US" sz="800"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2026)</a:t>
            </a:r>
            <a:r>
              <a:rPr lang="en-GB" sz="800"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800" dirty="0">
              <a:latin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CB99E0A5-AB02-E41B-E32C-22067B954957}"/>
              </a:ext>
            </a:extLst>
          </p:cNvPr>
          <p:cNvSpPr txBox="1"/>
          <p:nvPr/>
        </p:nvSpPr>
        <p:spPr>
          <a:xfrm>
            <a:off x="2811379" y="1585048"/>
            <a:ext cx="4973052" cy="215444"/>
          </a:xfrm>
          <a:prstGeom prst="rect">
            <a:avLst/>
          </a:prstGeom>
          <a:noFill/>
        </p:spPr>
        <p:txBody>
          <a:bodyPr wrap="square">
            <a:spAutoFit/>
          </a:bodyPr>
          <a:lstStyle/>
          <a:p>
            <a:r>
              <a:rPr lang="en-GB" sz="800"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(Mayer </a:t>
            </a:r>
            <a:r>
              <a:rPr lang="en-GB" sz="800" i="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800"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2024)</a:t>
            </a:r>
            <a:endParaRPr lang="en-GB" sz="800" dirty="0">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481BB300-5460-32EC-C22C-59452A75A91B}"/>
              </a:ext>
            </a:extLst>
          </p:cNvPr>
          <p:cNvSpPr txBox="1"/>
          <p:nvPr/>
        </p:nvSpPr>
        <p:spPr>
          <a:xfrm>
            <a:off x="2887579" y="6546510"/>
            <a:ext cx="4973052" cy="215444"/>
          </a:xfrm>
          <a:prstGeom prst="rect">
            <a:avLst/>
          </a:prstGeom>
          <a:noFill/>
        </p:spPr>
        <p:txBody>
          <a:bodyPr wrap="square">
            <a:spAutoFit/>
          </a:bodyPr>
          <a:lstStyle/>
          <a:p>
            <a:r>
              <a:rPr lang="en-GB" sz="800"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800"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(Price, 2023)</a:t>
            </a:r>
            <a:endParaRPr lang="en-GB" sz="800" dirty="0">
              <a:latin typeface="Times New Roman" panose="02020603050405020304" pitchFamily="18" charset="0"/>
              <a:cs typeface="Times New Roman" panose="02020603050405020304" pitchFamily="18" charset="0"/>
            </a:endParaRPr>
          </a:p>
        </p:txBody>
      </p:sp>
      <p:sp>
        <p:nvSpPr>
          <p:cNvPr id="25" name="TextBox 24">
            <a:extLst>
              <a:ext uri="{FF2B5EF4-FFF2-40B4-BE49-F238E27FC236}">
                <a16:creationId xmlns:a16="http://schemas.microsoft.com/office/drawing/2014/main" id="{42A8AD17-6610-71E8-38AF-906F8E0D07AA}"/>
              </a:ext>
            </a:extLst>
          </p:cNvPr>
          <p:cNvSpPr txBox="1"/>
          <p:nvPr/>
        </p:nvSpPr>
        <p:spPr>
          <a:xfrm>
            <a:off x="4539915" y="1119671"/>
            <a:ext cx="4973052" cy="215444"/>
          </a:xfrm>
          <a:prstGeom prst="rect">
            <a:avLst/>
          </a:prstGeom>
          <a:noFill/>
        </p:spPr>
        <p:txBody>
          <a:bodyPr wrap="square">
            <a:spAutoFit/>
          </a:bodyPr>
          <a:lstStyle/>
          <a:p>
            <a:r>
              <a:rPr lang="en-GB" sz="800" kern="0" dirty="0">
                <a:solidFill>
                  <a:schemeClr val="tx1"/>
                </a:solidFill>
                <a:effectLst/>
                <a:latin typeface="+mj-lt"/>
                <a:ea typeface="Times New Roman" panose="02020603050405020304" pitchFamily="18" charset="0"/>
              </a:rPr>
              <a:t> </a:t>
            </a:r>
            <a:r>
              <a:rPr lang="en-US" sz="800" kern="0" dirty="0">
                <a:solidFill>
                  <a:schemeClr val="tx1"/>
                </a:solidFill>
                <a:effectLst/>
                <a:latin typeface="+mj-lt"/>
                <a:ea typeface="Times New Roman" panose="02020603050405020304" pitchFamily="18" charset="0"/>
              </a:rPr>
              <a:t>(</a:t>
            </a:r>
            <a:r>
              <a:rPr lang="en-US" sz="800" kern="0" dirty="0" err="1">
                <a:solidFill>
                  <a:schemeClr val="tx1"/>
                </a:solidFill>
                <a:effectLst/>
                <a:latin typeface="+mj-lt"/>
                <a:ea typeface="Times New Roman" panose="02020603050405020304" pitchFamily="18" charset="0"/>
              </a:rPr>
              <a:t>Esade</a:t>
            </a:r>
            <a:r>
              <a:rPr lang="en-US" sz="800" kern="0" dirty="0">
                <a:solidFill>
                  <a:schemeClr val="tx1"/>
                </a:solidFill>
                <a:effectLst/>
                <a:latin typeface="+mj-lt"/>
                <a:ea typeface="Times New Roman" panose="02020603050405020304" pitchFamily="18" charset="0"/>
              </a:rPr>
              <a:t>, 2026)</a:t>
            </a:r>
            <a:endParaRPr lang="en-GB" sz="800" dirty="0">
              <a:latin typeface="+mj-lt"/>
            </a:endParaRPr>
          </a:p>
        </p:txBody>
      </p:sp>
    </p:spTree>
    <p:extLst>
      <p:ext uri="{BB962C8B-B14F-4D97-AF65-F5344CB8AC3E}">
        <p14:creationId xmlns:p14="http://schemas.microsoft.com/office/powerpoint/2010/main" val="1040385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a:extLst>
            <a:ext uri="{FF2B5EF4-FFF2-40B4-BE49-F238E27FC236}">
              <a16:creationId xmlns:a16="http://schemas.microsoft.com/office/drawing/2014/main" id="{091E1846-B6BB-A556-7306-1FDE7F6EE0A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EF496C1-4813-0630-A2BD-BE000C144FCF}"/>
              </a:ext>
            </a:extLst>
          </p:cNvPr>
          <p:cNvSpPr txBox="1"/>
          <p:nvPr/>
        </p:nvSpPr>
        <p:spPr>
          <a:xfrm>
            <a:off x="719889" y="994588"/>
            <a:ext cx="8466222" cy="5262979"/>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marR="0" algn="just">
              <a:lnSpc>
                <a:spcPct val="100000"/>
              </a:lnSpc>
            </a:pPr>
            <a:endParaRPr lang="en-US" sz="1400" b="1" kern="100" dirty="0">
              <a:effectLst/>
              <a:latin typeface="Times New Roman" panose="02020603050405020304" pitchFamily="18" charset="0"/>
              <a:cs typeface="Times New Roman" panose="02020603050405020304" pitchFamily="18" charset="0"/>
            </a:endParaRPr>
          </a:p>
          <a:p>
            <a:pPr marL="285750" marR="0" indent="-285750" algn="just">
              <a:lnSpc>
                <a:spcPct val="100000"/>
              </a:lnSpc>
              <a:buFont typeface="Arial" panose="020B0604020202020204" pitchFamily="34" charset="0"/>
              <a:buChar char="•"/>
            </a:pP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Cherry, K. (2026) </a:t>
            </a:r>
            <a:r>
              <a:rPr lang="en-GB" sz="14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Emotions and Types of Emotional Responses. </a:t>
            </a: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[Online] Available at: https://www.verywellmind.com/what-are-emotions-2795178 (Accessed 24 September 2026).</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00000"/>
              </a:lnSpc>
              <a:buFont typeface="Arial" panose="020B0604020202020204" pitchFamily="34" charset="0"/>
              <a:buChar char="•"/>
            </a:pPr>
            <a:r>
              <a:rPr lang="en-GB" sz="14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Esade</a:t>
            </a: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(2026). </a:t>
            </a:r>
            <a:r>
              <a:rPr lang="en-GB" sz="14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How emotions shape decision-making: The science behind your choices. </a:t>
            </a: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[Online] Available at: https://dobetter.esade.edu/en/decision-making-emotions (Accessed 24 September 2026).</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00000"/>
              </a:lnSpc>
              <a:buFont typeface="Arial" panose="020B0604020202020204" pitchFamily="34" charset="0"/>
              <a:buChar char="•"/>
            </a:pP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LeBlanc, V.R., Brazil, V. and Posner, G.D. (2024) ‘More than a feeling: emotional regulation strategies for simulation-based education.’ </a:t>
            </a:r>
            <a:r>
              <a:rPr lang="en-GB" sz="14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Advances in Simulation</a:t>
            </a: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4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9</a:t>
            </a: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 p.53.</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00000"/>
              </a:lnSpc>
              <a:buFont typeface="Arial" panose="020B0604020202020204" pitchFamily="34" charset="0"/>
              <a:buChar char="•"/>
            </a:pP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Mayer, J.D., Caruso, D.R., </a:t>
            </a:r>
            <a:r>
              <a:rPr lang="en-GB" sz="14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Sitarenios</a:t>
            </a: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G. and Escobar, M.R. (2024) ‘How many emotional intelligence abilities are there? An examination of four measures of emotional intelligence.’ </a:t>
            </a:r>
            <a:r>
              <a:rPr lang="en-GB" sz="14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Personality and Individual Differences</a:t>
            </a: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4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219</a:t>
            </a: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p.112468.</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00000"/>
              </a:lnSpc>
              <a:buFont typeface="Arial" panose="020B0604020202020204" pitchFamily="34" charset="0"/>
              <a:buChar char="•"/>
            </a:pPr>
            <a:r>
              <a:rPr lang="en-GB" sz="14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Modeldiplomat</a:t>
            </a: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(2026) </a:t>
            </a:r>
            <a:r>
              <a:rPr lang="en-GB" sz="14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Mixed Model of Emotional Intelligence. </a:t>
            </a: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[Online] Available at: https://modeldiplomat.com/learn/glossary/mixed-model-emotional-intelligence (Accessed 26 September 2026).</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00000"/>
              </a:lnSpc>
              <a:buFont typeface="Arial" panose="020B0604020202020204" pitchFamily="34" charset="0"/>
              <a:buChar char="•"/>
            </a:pP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Neale, P. (2023) </a:t>
            </a:r>
            <a:r>
              <a:rPr lang="en-GB" sz="14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Building Your Emotional Intelligence Through Self-Reflection. </a:t>
            </a: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[Online] Available at: https://unabridgedleadership.com/building-your-emotional-intelligence-through-self-reflection/ (Accessed 25 September 2026).</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00000"/>
              </a:lnSpc>
              <a:buFont typeface="Arial" panose="020B0604020202020204" pitchFamily="34" charset="0"/>
              <a:buChar char="•"/>
            </a:pPr>
            <a:r>
              <a:rPr lang="en-GB" sz="14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Pashchenko</a:t>
            </a: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O., </a:t>
            </a:r>
            <a:r>
              <a:rPr lang="en-GB" sz="14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Medvedovska</a:t>
            </a: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T., </a:t>
            </a:r>
            <a:r>
              <a:rPr lang="en-GB" sz="14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Terkhanova</a:t>
            </a: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O., </a:t>
            </a:r>
            <a:r>
              <a:rPr lang="en-GB" sz="14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Baidak</a:t>
            </a: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 and </a:t>
            </a:r>
            <a:r>
              <a:rPr lang="en-GB" sz="14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Danyliuk</a:t>
            </a: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Y. (2024) ‘The impact of emotional intelligence on academic achievement.’ </a:t>
            </a:r>
            <a:r>
              <a:rPr lang="en-GB" sz="1400" i="1"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PrOsvita</a:t>
            </a: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 pp.57-70.</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00000"/>
              </a:lnSpc>
              <a:buFont typeface="Arial" panose="020B0604020202020204" pitchFamily="34" charset="0"/>
              <a:buChar char="•"/>
            </a:pP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Price, A. (2023) </a:t>
            </a:r>
            <a:r>
              <a:rPr lang="en-GB" sz="14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Importance Of Emotional Intelligence At Work. </a:t>
            </a: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[Online] Available at: https://www.forbes.com/councils/forbeshumanresourcescouncil/2023/07/18/the-importance-of-emotional-intelligence-at-work/ (Accessed 23 September 2026).</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00000"/>
              </a:lnSpc>
              <a:buFont typeface="Arial" panose="020B0604020202020204" pitchFamily="34" charset="0"/>
              <a:buChar char="•"/>
            </a:pP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Sansom, S. and Shannon, D. (2025) </a:t>
            </a:r>
            <a:r>
              <a:rPr lang="en-GB" sz="14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Mindfulness: The Basics</a:t>
            </a: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Taylor &amp; Francis.</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indent="-285750" algn="just">
              <a:lnSpc>
                <a:spcPct val="100000"/>
              </a:lnSpc>
              <a:buFont typeface="Arial" panose="020B0604020202020204" pitchFamily="34" charset="0"/>
              <a:buChar char="•"/>
            </a:pP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Stoltz, R. (2026) </a:t>
            </a:r>
            <a:r>
              <a:rPr lang="en-GB" sz="14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16 Best Emotional Intelligence Activities for Employees: Enhancing EQ Through Effective Exercises. </a:t>
            </a: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[Online] Available at: https://www.workhuman.com/blog/emotional-intelligence-activities/ (Accessed 26 September 2026).</a:t>
            </a:r>
            <a:endParaRPr lang="en-US" sz="105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8FC5DE70-9E7F-B962-AA7F-989A00A8D894}"/>
              </a:ext>
            </a:extLst>
          </p:cNvPr>
          <p:cNvSpPr txBox="1"/>
          <p:nvPr/>
        </p:nvSpPr>
        <p:spPr>
          <a:xfrm>
            <a:off x="2474495" y="400378"/>
            <a:ext cx="4957010" cy="400110"/>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en-GB" sz="2000" b="1" kern="100" dirty="0">
                <a:solidFill>
                  <a:schemeClr val="tx1"/>
                </a:solidFill>
                <a:effectLst/>
                <a:latin typeface="Times New Roman" panose="02020603050405020304" pitchFamily="18" charset="0"/>
                <a:cs typeface="Times New Roman" panose="02020603050405020304" pitchFamily="18" charset="0"/>
              </a:rPr>
              <a:t>References</a:t>
            </a:r>
            <a:endParaRPr lang="en-GB" sz="2800" dirty="0"/>
          </a:p>
        </p:txBody>
      </p:sp>
    </p:spTree>
    <p:extLst>
      <p:ext uri="{BB962C8B-B14F-4D97-AF65-F5344CB8AC3E}">
        <p14:creationId xmlns:p14="http://schemas.microsoft.com/office/powerpoint/2010/main" val="320326963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3338</Words>
  <Application>Microsoft Office PowerPoint</Application>
  <PresentationFormat>A4 Paper (210x297 mm)</PresentationFormat>
  <Paragraphs>113</Paragraphs>
  <Slides>3</Slides>
  <Notes>2</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Khaled</dc:creator>
  <cp:lastModifiedBy>Khaled Al Saman (2329747)</cp:lastModifiedBy>
  <cp:revision>2</cp:revision>
  <dcterms:created xsi:type="dcterms:W3CDTF">2026-09-28T12:47:19Z</dcterms:created>
  <dcterms:modified xsi:type="dcterms:W3CDTF">2026-10-03T11:18:35Z</dcterms:modified>
</cp:coreProperties>
</file>