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2"/>
  </p:notesMasterIdLst>
  <p:handoutMasterIdLst>
    <p:handoutMasterId r:id="rId33"/>
  </p:handoutMasterIdLst>
  <p:sldIdLst>
    <p:sldId id="277" r:id="rId2"/>
    <p:sldId id="270" r:id="rId3"/>
    <p:sldId id="281" r:id="rId4"/>
    <p:sldId id="283" r:id="rId5"/>
    <p:sldId id="285" r:id="rId6"/>
    <p:sldId id="271" r:id="rId7"/>
    <p:sldId id="286" r:id="rId8"/>
    <p:sldId id="287" r:id="rId9"/>
    <p:sldId id="288" r:id="rId10"/>
    <p:sldId id="290" r:id="rId11"/>
    <p:sldId id="291" r:id="rId12"/>
    <p:sldId id="292" r:id="rId13"/>
    <p:sldId id="289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280" r:id="rId28"/>
    <p:sldId id="306" r:id="rId29"/>
    <p:sldId id="279" r:id="rId30"/>
    <p:sldId id="282" r:id="rId3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3372" autoAdjust="0"/>
  </p:normalViewPr>
  <p:slideViewPr>
    <p:cSldViewPr>
      <p:cViewPr varScale="1">
        <p:scale>
          <a:sx n="81" d="100"/>
          <a:sy n="81" d="100"/>
        </p:scale>
        <p:origin x="981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677A7E24-A701-4D93-892B-D3C3195B02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B7CEB3D-0D5A-43AA-B40F-525AC429E197}" type="slidenum">
              <a:rPr lang="en-US" altLang="en-US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114C3112-9E0B-4F00-AAD5-08FB5578C1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F937B95F-6629-4FE3-A854-9AC98DAFA8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97124950-0351-40B7-ACC7-D6A826E831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6FE1815-C071-414C-8544-76CFEB826218}" type="slidenum">
              <a:rPr lang="en-US" altLang="en-US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10FF1FB1-FD2A-4607-A0DB-1AC9F27146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B26A00DF-DD55-4CAD-9746-A30EC8AB09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B415EBEF-5994-4811-9E2B-32D2C37284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DF99954-641C-4D2E-9E8C-C702F58E558D}" type="slidenum">
              <a:rPr lang="en-US" altLang="en-US"/>
              <a:pPr>
                <a:spcBef>
                  <a:spcPct val="0"/>
                </a:spcBef>
              </a:pPr>
              <a:t>4</a:t>
            </a:fld>
            <a:endParaRPr lang="en-US" altLang="en-US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89FF4E66-EE71-41D8-BFAE-7E93A987F6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C0EE2717-FAB3-4F80-AF4C-C2E5DAC9E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8800ADD0-E924-4FE0-8C08-F7BF33EC27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BA566D3-9970-4487-926C-7CAAC2E23332}" type="slidenum">
              <a:rPr lang="en-US" altLang="en-US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1935C3B5-8058-4912-9954-6B7AFFD5F7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285BF65B-BC4E-4494-BE35-00C55BF5DE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FE1EE963-0E40-4173-ABC0-7896248A47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D2D2E9B-C55E-45A4-97F2-8C5AF2006C74}" type="slidenum">
              <a:rPr lang="en-US" altLang="en-US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60A3F787-1D39-4FC7-9ABE-A85556F23A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4AFB39B3-618C-4C16-9872-E140C77E45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77D07522-913A-4978-984B-9BB173403F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943C0BB-1F6E-42BA-9D2A-4352B4B892AB}" type="slidenum">
              <a:rPr lang="en-US" altLang="en-US"/>
              <a:pPr>
                <a:spcBef>
                  <a:spcPct val="0"/>
                </a:spcBef>
              </a:pPr>
              <a:t>27</a:t>
            </a:fld>
            <a:endParaRPr lang="en-US" altLang="en-US"/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827B383C-111E-4C41-BEFE-4D9AC5A359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DF6E1C80-346F-4251-83AA-C9B9235EE8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BCB15C07-0B4C-4871-A57F-679F4E3B9C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249781-F390-4AAA-B683-6E33DE7DBA55}" type="slidenum">
              <a:rPr lang="en-US" altLang="en-US"/>
              <a:pPr>
                <a:spcBef>
                  <a:spcPct val="0"/>
                </a:spcBef>
              </a:pPr>
              <a:t>28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3B10B52D-BFBE-468B-8651-21BA974F2E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0CDB44F9-A861-4F96-B79F-73BFE57865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C9CDFB14-1E88-4408-BFE2-68E1F39C58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D35D1F2-25F2-4C94-9002-8362C0461136}" type="slidenum">
              <a:rPr lang="en-US" altLang="en-US"/>
              <a:pPr>
                <a:spcBef>
                  <a:spcPct val="0"/>
                </a:spcBef>
              </a:pPr>
              <a:t>29</a:t>
            </a:fld>
            <a:endParaRPr lang="en-US" altLang="en-US"/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88576182-4E56-4881-8E1C-18607CFC56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8EABAB5D-2F1F-4FC5-8AF3-DA7AC5EA24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2B55A714-9167-407F-BFAC-77007A5D0D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DA94CEA-1615-4F44-8C88-8DAA279F9C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3F5F438-81EE-498A-AB12-09B720A15D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757F6C-32CF-4B86-9916-2312E28531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107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9C94E1-4344-4121-9C71-2D9E3DA44F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B7716F-C31B-4A71-81D8-DF1B1EC306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0D3F9-610F-4FA5-9AC9-04CEA8B882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2DAD1D-2A3C-4051-B4F3-6E94377BAD0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79819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B22E36B-7CA5-4C4C-AB20-BFDAE39C4F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DB1F66E-BE84-45D3-8443-D299B3E170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2810E23-75EE-4500-882D-440CEA6EC9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4AC532-7797-4838-8DB9-3DAB42E517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9831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15/01/2021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  <p:sldLayoutId id="2147483789" r:id="rId13"/>
    <p:sldLayoutId id="2147483790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llinsdictionary.com/dictionary/english/feel" TargetMode="External"/><Relationship Id="rId2" Type="http://schemas.openxmlformats.org/officeDocument/2006/relationships/hyperlink" Target="https://www.collinsdictionary.com/dictionary/english/think_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ollinsdictionary.com/dictionary/english/show" TargetMode="External"/><Relationship Id="rId4" Type="http://schemas.openxmlformats.org/officeDocument/2006/relationships/hyperlink" Target="https://www.collinsdictionary.com/dictionary/english/especially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LCBB4004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Marketing Fundamentals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9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Consumer Behaviour</a:t>
            </a: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>
            <a:extLst>
              <a:ext uri="{FF2B5EF4-FFF2-40B4-BE49-F238E27FC236}">
                <a16:creationId xmlns:a16="http://schemas.microsoft.com/office/drawing/2014/main" id="{3C5AFB29-AE25-4866-A218-4063E77DA7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7171" name="Rectangle 5">
            <a:extLst>
              <a:ext uri="{FF2B5EF4-FFF2-40B4-BE49-F238E27FC236}">
                <a16:creationId xmlns:a16="http://schemas.microsoft.com/office/drawing/2014/main" id="{ED27CC7E-31EB-45F4-ACA6-F04B898D1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7173" name="Text Box 9">
            <a:extLst>
              <a:ext uri="{FF2B5EF4-FFF2-40B4-BE49-F238E27FC236}">
                <a16:creationId xmlns:a16="http://schemas.microsoft.com/office/drawing/2014/main" id="{FCC39166-CC00-40FD-9E28-2959170D0A88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sp>
        <p:nvSpPr>
          <p:cNvPr id="7174" name="Rectangle 10">
            <a:extLst>
              <a:ext uri="{FF2B5EF4-FFF2-40B4-BE49-F238E27FC236}">
                <a16:creationId xmlns:a16="http://schemas.microsoft.com/office/drawing/2014/main" id="{A5249262-7834-4A6B-BEF9-B97CABAAA0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600">
                <a:solidFill>
                  <a:srgbClr val="229FC6"/>
                </a:solidFill>
                <a:latin typeface="Arial Black" panose="020B0A04020102020204" pitchFamily="34" charset="0"/>
              </a:rPr>
              <a:t>Consumer Behavior</a:t>
            </a:r>
          </a:p>
        </p:txBody>
      </p:sp>
      <p:sp>
        <p:nvSpPr>
          <p:cNvPr id="53259" name="Rectangle 11">
            <a:extLst>
              <a:ext uri="{FF2B5EF4-FFF2-40B4-BE49-F238E27FC236}">
                <a16:creationId xmlns:a16="http://schemas.microsoft.com/office/drawing/2014/main" id="{E4DACBAD-5F99-4DF3-9C57-A6367F09A58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3200400"/>
            <a:ext cx="6858000" cy="3276600"/>
          </a:xfrm>
        </p:spPr>
        <p:txBody>
          <a:bodyPr/>
          <a:lstStyle/>
          <a:p>
            <a:pPr marL="533400" indent="-533400" eaLnBrk="1" hangingPunct="1">
              <a:buFontTx/>
              <a:buNone/>
            </a:pPr>
            <a:r>
              <a:rPr lang="en-US" altLang="en-US" sz="1800" dirty="0"/>
              <a:t>Perspectives: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altLang="en-US" sz="1800" dirty="0"/>
              <a:t>Consumers are Systematic decision makers</a:t>
            </a:r>
          </a:p>
          <a:p>
            <a:pPr marL="914400" lvl="1" indent="-457200" eaLnBrk="1" hangingPunct="1"/>
            <a:r>
              <a:rPr lang="en-US" altLang="en-US" sz="1800" dirty="0"/>
              <a:t>Maximize the benefits from purchases defines the response</a:t>
            </a:r>
          </a:p>
          <a:p>
            <a:pPr marL="914400" lvl="1" indent="-457200" eaLnBrk="1" hangingPunct="1"/>
            <a:endParaRPr lang="en-US" altLang="en-US" sz="1800" dirty="0"/>
          </a:p>
          <a:p>
            <a:pPr marL="533400" indent="-533400" eaLnBrk="1" hangingPunct="1">
              <a:buFontTx/>
              <a:buAutoNum type="arabicPeriod"/>
            </a:pPr>
            <a:r>
              <a:rPr lang="en-US" altLang="en-US" sz="1800" dirty="0"/>
              <a:t>Consumers are Active interpreters</a:t>
            </a:r>
          </a:p>
          <a:p>
            <a:pPr marL="914400" lvl="1" indent="-457200" eaLnBrk="1" hangingPunct="1"/>
            <a:r>
              <a:rPr lang="en-US" altLang="en-US" sz="1800" dirty="0"/>
              <a:t>Cultural/social membership defines response</a:t>
            </a:r>
          </a:p>
        </p:txBody>
      </p:sp>
      <p:pic>
        <p:nvPicPr>
          <p:cNvPr id="7176" name="Picture 24" descr="Click To Download">
            <a:extLst>
              <a:ext uri="{FF2B5EF4-FFF2-40B4-BE49-F238E27FC236}">
                <a16:creationId xmlns:a16="http://schemas.microsoft.com/office/drawing/2014/main" id="{96B76D87-26AC-4C3D-8580-C386E7B741FE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10400" y="2895600"/>
            <a:ext cx="1676400" cy="1676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7" name="Picture 27" descr="Click To Download">
            <a:extLst>
              <a:ext uri="{FF2B5EF4-FFF2-40B4-BE49-F238E27FC236}">
                <a16:creationId xmlns:a16="http://schemas.microsoft.com/office/drawing/2014/main" id="{1BFD27C0-4172-45EF-A082-01BB5EA54F0D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05600" y="4648200"/>
            <a:ext cx="1905000" cy="1905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77" name="Text Box 29">
            <a:extLst>
              <a:ext uri="{FF2B5EF4-FFF2-40B4-BE49-F238E27FC236}">
                <a16:creationId xmlns:a16="http://schemas.microsoft.com/office/drawing/2014/main" id="{9B176AAF-888B-4C43-9AA6-3006E9ADA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1752600"/>
            <a:ext cx="74676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E88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 dirty="0"/>
              <a:t>Consumer Behavior: a wide spectrum of things that affect, derive from, or form the context of human consumption.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3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9" grpId="0" build="p" autoUpdateAnimBg="0"/>
      <p:bldP spid="5327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>
            <a:extLst>
              <a:ext uri="{FF2B5EF4-FFF2-40B4-BE49-F238E27FC236}">
                <a16:creationId xmlns:a16="http://schemas.microsoft.com/office/drawing/2014/main" id="{CF7925B2-B49C-45C7-970D-6F057C024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E3DD93B6-8733-4B87-B074-23D27BF8E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9220" name="Rectangle 8">
            <a:extLst>
              <a:ext uri="{FF2B5EF4-FFF2-40B4-BE49-F238E27FC236}">
                <a16:creationId xmlns:a16="http://schemas.microsoft.com/office/drawing/2014/main" id="{5D302442-0D4E-44E3-A1DF-D353D8FBAC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2800">
                <a:solidFill>
                  <a:srgbClr val="229FC6"/>
                </a:solidFill>
                <a:latin typeface="Arial Black" panose="020B0A04020102020204" pitchFamily="34" charset="0"/>
              </a:rPr>
              <a:t>High Involvement Products</a:t>
            </a:r>
          </a:p>
        </p:txBody>
      </p:sp>
      <p:sp>
        <p:nvSpPr>
          <p:cNvPr id="85015" name="Rectangle 23">
            <a:extLst>
              <a:ext uri="{FF2B5EF4-FFF2-40B4-BE49-F238E27FC236}">
                <a16:creationId xmlns:a16="http://schemas.microsoft.com/office/drawing/2014/main" id="{7F83D2DA-E503-4B8B-81AC-16D22E752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113" y="1524000"/>
            <a:ext cx="6629400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533400" indent="-533400" algn="l"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295400" indent="-381000" algn="l"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buChar char="»"/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r>
              <a:rPr lang="en-GB" sz="1800" dirty="0"/>
              <a:t>A high involvement purchase exists when a consumer has to buy a product or service that is expensive, or that poses the risk of significant emotional consequences if a mistake is made.</a:t>
            </a:r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sz="18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r>
              <a:rPr lang="en-US" sz="1200" b="1" dirty="0"/>
              <a:t>Source: </a:t>
            </a:r>
            <a:r>
              <a:rPr lang="en-US" sz="1200" dirty="0"/>
              <a:t>http://classroom.synonym.com/high-involvement-purchases-10584.html</a:t>
            </a:r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b="1" dirty="0"/>
          </a:p>
          <a:p>
            <a:pPr marL="457200" indent="-457200" eaLnBrk="1" hangingPunct="1">
              <a:spcBef>
                <a:spcPct val="20000"/>
              </a:spcBef>
              <a:buFontTx/>
              <a:buAutoNum type="arabicPlain" startAt="33"/>
              <a:defRPr/>
            </a:pPr>
            <a:endParaRPr lang="en-US" altLang="en-US" sz="20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dirty="0"/>
          </a:p>
          <a:p>
            <a:pPr marL="457200" indent="-457200" eaLnBrk="1" hangingPunct="1">
              <a:spcBef>
                <a:spcPct val="20000"/>
              </a:spcBef>
              <a:buFontTx/>
              <a:buAutoNum type="arabicPlain" startAt="33"/>
              <a:defRPr/>
            </a:pPr>
            <a:endParaRPr lang="en-US" altLang="en-US" sz="2000" dirty="0">
              <a:latin typeface="+mn-lt"/>
            </a:endParaRPr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dirty="0">
              <a:latin typeface="+mn-lt"/>
            </a:endParaRPr>
          </a:p>
        </p:txBody>
      </p:sp>
      <p:sp>
        <p:nvSpPr>
          <p:cNvPr id="9222" name="Rectangle 24">
            <a:extLst>
              <a:ext uri="{FF2B5EF4-FFF2-40B4-BE49-F238E27FC236}">
                <a16:creationId xmlns:a16="http://schemas.microsoft.com/office/drawing/2014/main" id="{20C01B66-3C05-4169-B6E6-087CF7B9D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3733800"/>
            <a:ext cx="5486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95400" indent="-381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2000"/>
          </a:p>
        </p:txBody>
      </p:sp>
      <p:sp>
        <p:nvSpPr>
          <p:cNvPr id="9223" name="Rectangle 25">
            <a:extLst>
              <a:ext uri="{FF2B5EF4-FFF2-40B4-BE49-F238E27FC236}">
                <a16:creationId xmlns:a16="http://schemas.microsoft.com/office/drawing/2014/main" id="{70415DBF-A73B-4AC0-B87D-9C8C05115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419600"/>
            <a:ext cx="4572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533400" indent="-5334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95400" indent="-381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000"/>
              <a:t>	</a:t>
            </a:r>
          </a:p>
          <a:p>
            <a:pPr eaLnBrk="1" hangingPunct="1">
              <a:buFontTx/>
              <a:buNone/>
            </a:pPr>
            <a:endParaRPr lang="en-US" altLang="en-US" sz="2000"/>
          </a:p>
        </p:txBody>
      </p:sp>
      <p:sp>
        <p:nvSpPr>
          <p:cNvPr id="9224" name="Text Box 27">
            <a:extLst>
              <a:ext uri="{FF2B5EF4-FFF2-40B4-BE49-F238E27FC236}">
                <a16:creationId xmlns:a16="http://schemas.microsoft.com/office/drawing/2014/main" id="{A8A11543-FA35-4EDE-A3F8-290C506D9A60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pic>
        <p:nvPicPr>
          <p:cNvPr id="9225" name="Picture 1">
            <a:extLst>
              <a:ext uri="{FF2B5EF4-FFF2-40B4-BE49-F238E27FC236}">
                <a16:creationId xmlns:a16="http://schemas.microsoft.com/office/drawing/2014/main" id="{FCAB1F8D-A0EE-411D-A7C3-43C9EDD2C3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947" y="3733800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3">
            <a:extLst>
              <a:ext uri="{FF2B5EF4-FFF2-40B4-BE49-F238E27FC236}">
                <a16:creationId xmlns:a16="http://schemas.microsoft.com/office/drawing/2014/main" id="{3E3E9273-AA1B-4453-B03B-BB5F689497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194" y="3723323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DE3D4563-D885-4B62-BB13-74316BAA6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40A8E381-66E2-4017-BE92-6ED7B95F4C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1268" name="Rectangle 8">
            <a:extLst>
              <a:ext uri="{FF2B5EF4-FFF2-40B4-BE49-F238E27FC236}">
                <a16:creationId xmlns:a16="http://schemas.microsoft.com/office/drawing/2014/main" id="{CD4936BE-94C6-44A3-B745-67317EA80F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2800">
                <a:solidFill>
                  <a:srgbClr val="229FC6"/>
                </a:solidFill>
                <a:latin typeface="Arial Black" panose="020B0A04020102020204" pitchFamily="34" charset="0"/>
              </a:rPr>
              <a:t>Low Involvement Products</a:t>
            </a:r>
          </a:p>
        </p:txBody>
      </p:sp>
      <p:sp>
        <p:nvSpPr>
          <p:cNvPr id="85015" name="Rectangle 23">
            <a:extLst>
              <a:ext uri="{FF2B5EF4-FFF2-40B4-BE49-F238E27FC236}">
                <a16:creationId xmlns:a16="http://schemas.microsoft.com/office/drawing/2014/main" id="{ED2D35B5-3DD9-4AEF-A7BC-D2C759EEB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113" y="1524000"/>
            <a:ext cx="6629400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533400" indent="-533400" algn="l"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295400" indent="-381000" algn="l"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buChar char="»"/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r>
              <a:rPr lang="en-GB" sz="1400" dirty="0"/>
              <a:t>Consumable items that entail minimal effort and consideration on the part of the consumer prior to purchase since they do not have a substantial effect on the buyer's lifestyle and hence are not that significant an investment. A low involvement product can also be an item that is habitually purchased and so the decision to do so requires little effort.</a:t>
            </a:r>
            <a:br>
              <a:rPr lang="en-GB" sz="1400" dirty="0"/>
            </a:br>
            <a:br>
              <a:rPr lang="en-GB" sz="1600" dirty="0"/>
            </a:br>
            <a:r>
              <a:rPr lang="en-US" sz="1200" b="1" dirty="0"/>
              <a:t>Source:</a:t>
            </a:r>
            <a:r>
              <a:rPr lang="en-GB" sz="1200" dirty="0"/>
              <a:t> http://www.businessdictionary.com/definition/low-involvement-product.html</a:t>
            </a:r>
            <a:endParaRPr lang="en-US" sz="12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sz="16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sz="16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sz="16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sz="1600" b="1" dirty="0"/>
          </a:p>
          <a:p>
            <a:pPr marL="457200" indent="-457200" eaLnBrk="1" hangingPunct="1">
              <a:spcBef>
                <a:spcPct val="20000"/>
              </a:spcBef>
              <a:buFontTx/>
              <a:buAutoNum type="arabicPlain" startAt="33"/>
              <a:defRPr/>
            </a:pPr>
            <a:endParaRPr lang="en-US" altLang="en-US" sz="20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dirty="0"/>
          </a:p>
          <a:p>
            <a:pPr marL="457200" indent="-457200" eaLnBrk="1" hangingPunct="1">
              <a:spcBef>
                <a:spcPct val="20000"/>
              </a:spcBef>
              <a:buFontTx/>
              <a:buAutoNum type="arabicPlain" startAt="33"/>
              <a:defRPr/>
            </a:pPr>
            <a:endParaRPr lang="en-US" altLang="en-US" sz="2000" dirty="0">
              <a:latin typeface="+mn-lt"/>
            </a:endParaRPr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dirty="0">
              <a:latin typeface="+mn-lt"/>
            </a:endParaRPr>
          </a:p>
        </p:txBody>
      </p:sp>
      <p:sp>
        <p:nvSpPr>
          <p:cNvPr id="11270" name="Rectangle 24">
            <a:extLst>
              <a:ext uri="{FF2B5EF4-FFF2-40B4-BE49-F238E27FC236}">
                <a16:creationId xmlns:a16="http://schemas.microsoft.com/office/drawing/2014/main" id="{7D5518B9-74AC-4173-8A79-2A1A1D0A7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3733800"/>
            <a:ext cx="5486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95400" indent="-381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2000"/>
          </a:p>
        </p:txBody>
      </p:sp>
      <p:sp>
        <p:nvSpPr>
          <p:cNvPr id="11271" name="Rectangle 25">
            <a:extLst>
              <a:ext uri="{FF2B5EF4-FFF2-40B4-BE49-F238E27FC236}">
                <a16:creationId xmlns:a16="http://schemas.microsoft.com/office/drawing/2014/main" id="{CFDBED17-ACD1-4268-9C81-008A226608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419600"/>
            <a:ext cx="4572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533400" indent="-5334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95400" indent="-381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000"/>
              <a:t>	</a:t>
            </a:r>
          </a:p>
          <a:p>
            <a:pPr eaLnBrk="1" hangingPunct="1">
              <a:buFontTx/>
              <a:buNone/>
            </a:pPr>
            <a:endParaRPr lang="en-US" altLang="en-US" sz="2000"/>
          </a:p>
        </p:txBody>
      </p:sp>
      <p:sp>
        <p:nvSpPr>
          <p:cNvPr id="11272" name="Text Box 27">
            <a:extLst>
              <a:ext uri="{FF2B5EF4-FFF2-40B4-BE49-F238E27FC236}">
                <a16:creationId xmlns:a16="http://schemas.microsoft.com/office/drawing/2014/main" id="{DB738164-4960-4064-B503-F3A886886789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pic>
        <p:nvPicPr>
          <p:cNvPr id="11273" name="Picture 2">
            <a:extLst>
              <a:ext uri="{FF2B5EF4-FFF2-40B4-BE49-F238E27FC236}">
                <a16:creationId xmlns:a16="http://schemas.microsoft.com/office/drawing/2014/main" id="{1791CCDE-DF65-40FF-9918-0C63E710E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3488532"/>
            <a:ext cx="29718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4">
            <a:extLst>
              <a:ext uri="{FF2B5EF4-FFF2-40B4-BE49-F238E27FC236}">
                <a16:creationId xmlns:a16="http://schemas.microsoft.com/office/drawing/2014/main" id="{11D1A30B-E266-49C9-AE5B-0379FBEBA7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99" y="3484722"/>
            <a:ext cx="1833563" cy="183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>
            <a:extLst>
              <a:ext uri="{FF2B5EF4-FFF2-40B4-BE49-F238E27FC236}">
                <a16:creationId xmlns:a16="http://schemas.microsoft.com/office/drawing/2014/main" id="{3B6D8F59-7513-47EA-86DC-1710701E7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C449703E-2BC0-4880-AFFA-5EDAE2AE3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3317" name="Rectangle 8">
            <a:extLst>
              <a:ext uri="{FF2B5EF4-FFF2-40B4-BE49-F238E27FC236}">
                <a16:creationId xmlns:a16="http://schemas.microsoft.com/office/drawing/2014/main" id="{B2E40EE5-3886-4E1F-8722-E957AA3E30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0668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4000">
                <a:solidFill>
                  <a:srgbClr val="229FC6"/>
                </a:solidFill>
                <a:latin typeface="Arial Black" panose="020B0A04020102020204" pitchFamily="34" charset="0"/>
              </a:rPr>
              <a:t>Consumer Decision-Making: The Systematic Decision Maker</a:t>
            </a:r>
            <a:br>
              <a:rPr lang="en-US" altLang="en-US" sz="3200">
                <a:solidFill>
                  <a:srgbClr val="229FC6"/>
                </a:solidFill>
                <a:latin typeface="Arial Black" panose="020B0A04020102020204" pitchFamily="34" charset="0"/>
              </a:rPr>
            </a:br>
            <a:endParaRPr lang="en-US" altLang="en-US" sz="32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pic>
        <p:nvPicPr>
          <p:cNvPr id="13318" name="Picture 30" descr="Click To Download">
            <a:extLst>
              <a:ext uri="{FF2B5EF4-FFF2-40B4-BE49-F238E27FC236}">
                <a16:creationId xmlns:a16="http://schemas.microsoft.com/office/drawing/2014/main" id="{07FF3DB3-D48A-4A87-AFBF-09DAF9852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276872"/>
            <a:ext cx="4572000" cy="3389313"/>
          </a:xfrm>
          <a:prstGeom prst="rect">
            <a:avLst/>
          </a:prstGeom>
          <a:solidFill>
            <a:srgbClr val="89B2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Text Box 31">
            <a:extLst>
              <a:ext uri="{FF2B5EF4-FFF2-40B4-BE49-F238E27FC236}">
                <a16:creationId xmlns:a16="http://schemas.microsoft.com/office/drawing/2014/main" id="{84B1A7A4-11C4-4167-B207-47FEB40544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2741613"/>
            <a:ext cx="17526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/>
              <a:t>I think, therefore I buy</a:t>
            </a:r>
          </a:p>
        </p:txBody>
      </p:sp>
      <p:sp>
        <p:nvSpPr>
          <p:cNvPr id="13320" name="Text Box 32">
            <a:extLst>
              <a:ext uri="{FF2B5EF4-FFF2-40B4-BE49-F238E27FC236}">
                <a16:creationId xmlns:a16="http://schemas.microsoft.com/office/drawing/2014/main" id="{73792892-53A6-40DE-94DD-3B506C697B87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>
            <a:extLst>
              <a:ext uri="{FF2B5EF4-FFF2-40B4-BE49-F238E27FC236}">
                <a16:creationId xmlns:a16="http://schemas.microsoft.com/office/drawing/2014/main" id="{A0440DC5-ACA9-4DF2-947C-2D9817ECC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5363" name="Rectangle 4">
            <a:extLst>
              <a:ext uri="{FF2B5EF4-FFF2-40B4-BE49-F238E27FC236}">
                <a16:creationId xmlns:a16="http://schemas.microsoft.com/office/drawing/2014/main" id="{6F284DA8-3518-4D37-ACFE-499352CB3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5365" name="Rectangle 8">
            <a:extLst>
              <a:ext uri="{FF2B5EF4-FFF2-40B4-BE49-F238E27FC236}">
                <a16:creationId xmlns:a16="http://schemas.microsoft.com/office/drawing/2014/main" id="{6D09CB9F-6EC7-4B52-AEA6-ADF88F09C1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2800">
                <a:solidFill>
                  <a:srgbClr val="229FC6"/>
                </a:solidFill>
                <a:latin typeface="Arial Black" panose="020B0A04020102020204" pitchFamily="34" charset="0"/>
              </a:rPr>
              <a:t>The consumer decision-making process</a:t>
            </a:r>
          </a:p>
        </p:txBody>
      </p:sp>
      <p:sp>
        <p:nvSpPr>
          <p:cNvPr id="15366" name="Rectangle 9">
            <a:extLst>
              <a:ext uri="{FF2B5EF4-FFF2-40B4-BE49-F238E27FC236}">
                <a16:creationId xmlns:a16="http://schemas.microsoft.com/office/drawing/2014/main" id="{17924ECB-B0BF-4D75-9E93-9D94F896704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43000" y="1066800"/>
            <a:ext cx="6819900" cy="838200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Tx/>
              <a:buAutoNum type="arabicPeriod"/>
            </a:pPr>
            <a:r>
              <a:rPr lang="en-US" altLang="en-US" sz="2000" b="1"/>
              <a:t>Need recognition</a:t>
            </a:r>
          </a:p>
          <a:p>
            <a:pPr marL="1295400" lvl="2" indent="-381000" eaLnBrk="1" hangingPunct="1">
              <a:lnSpc>
                <a:spcPct val="90000"/>
              </a:lnSpc>
              <a:buFontTx/>
              <a:buNone/>
            </a:pPr>
            <a:r>
              <a:rPr lang="en-US" altLang="en-US" sz="2000"/>
              <a:t>--Actual state, desired state. </a:t>
            </a:r>
          </a:p>
          <a:p>
            <a:pPr marL="1295400" lvl="2" indent="-381000" eaLnBrk="1" hangingPunct="1">
              <a:lnSpc>
                <a:spcPct val="90000"/>
              </a:lnSpc>
              <a:buFontTx/>
              <a:buNone/>
            </a:pPr>
            <a:endParaRPr lang="en-US" altLang="en-US" sz="2800"/>
          </a:p>
        </p:txBody>
      </p:sp>
      <p:sp>
        <p:nvSpPr>
          <p:cNvPr id="85015" name="Rectangle 23">
            <a:extLst>
              <a:ext uri="{FF2B5EF4-FFF2-40B4-BE49-F238E27FC236}">
                <a16:creationId xmlns:a16="http://schemas.microsoft.com/office/drawing/2014/main" id="{72DDB445-24F1-440B-AA6F-4992956C9F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057400"/>
            <a:ext cx="63246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533400" indent="-533400" algn="l"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295400" indent="-381000" algn="l"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buChar char="»"/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AutoNum type="arabicPeriod" startAt="2"/>
              <a:defRPr/>
            </a:pPr>
            <a:r>
              <a:rPr lang="en-US" altLang="en-US" sz="2000" b="1" dirty="0"/>
              <a:t>Information Search </a:t>
            </a:r>
            <a:r>
              <a:rPr lang="en-US" altLang="en-US" dirty="0"/>
              <a:t> </a:t>
            </a:r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r>
              <a:rPr lang="en-US" altLang="en-US" dirty="0"/>
              <a:t>--</a:t>
            </a:r>
            <a:r>
              <a:rPr lang="en-US" altLang="en-US" sz="2000" dirty="0">
                <a:latin typeface="+mn-lt"/>
              </a:rPr>
              <a:t>Sources of information</a:t>
            </a:r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dirty="0">
              <a:latin typeface="+mn-lt"/>
            </a:endParaRPr>
          </a:p>
          <a:p>
            <a:pPr marL="457200" indent="-457200" eaLnBrk="1" hangingPunct="1">
              <a:spcBef>
                <a:spcPct val="20000"/>
              </a:spcBef>
              <a:buFontTx/>
              <a:buAutoNum type="arabicPlain" startAt="33"/>
              <a:defRPr/>
            </a:pPr>
            <a:r>
              <a:rPr lang="en-US" altLang="en-US" sz="2000" b="1" dirty="0">
                <a:latin typeface="+mn-lt"/>
              </a:rPr>
              <a:t>3</a:t>
            </a:r>
            <a:r>
              <a:rPr lang="en-US" altLang="en-US" sz="2000" dirty="0">
                <a:latin typeface="+mn-lt"/>
              </a:rPr>
              <a:t>. </a:t>
            </a:r>
            <a:r>
              <a:rPr lang="en-US" altLang="en-US" sz="2000" b="1" dirty="0"/>
              <a:t>Evaluation of Alternatives</a:t>
            </a:r>
          </a:p>
          <a:p>
            <a:pPr marL="457200" indent="-457200" eaLnBrk="1" hangingPunct="1">
              <a:spcBef>
                <a:spcPct val="20000"/>
              </a:spcBef>
              <a:buFontTx/>
              <a:buAutoNum type="arabicPlain" startAt="33"/>
              <a:defRPr/>
            </a:pPr>
            <a:endParaRPr lang="en-US" altLang="en-US" sz="20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b="1" dirty="0"/>
          </a:p>
          <a:p>
            <a:pPr marL="457200" indent="-457200" eaLnBrk="1" hangingPunct="1">
              <a:spcBef>
                <a:spcPct val="20000"/>
              </a:spcBef>
              <a:buFontTx/>
              <a:buAutoNum type="arabicPlain" startAt="33"/>
              <a:defRPr/>
            </a:pPr>
            <a:endParaRPr lang="en-US" altLang="en-US" sz="2000" b="1" dirty="0"/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dirty="0"/>
          </a:p>
          <a:p>
            <a:pPr marL="457200" indent="-457200" eaLnBrk="1" hangingPunct="1">
              <a:spcBef>
                <a:spcPct val="20000"/>
              </a:spcBef>
              <a:buFontTx/>
              <a:buAutoNum type="arabicPlain" startAt="33"/>
              <a:defRPr/>
            </a:pPr>
            <a:endParaRPr lang="en-US" altLang="en-US" sz="2000" dirty="0">
              <a:latin typeface="+mn-lt"/>
            </a:endParaRPr>
          </a:p>
          <a:p>
            <a:pPr marL="0" indent="0"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dirty="0">
              <a:latin typeface="+mn-lt"/>
            </a:endParaRPr>
          </a:p>
        </p:txBody>
      </p:sp>
      <p:sp>
        <p:nvSpPr>
          <p:cNvPr id="15368" name="Rectangle 24">
            <a:extLst>
              <a:ext uri="{FF2B5EF4-FFF2-40B4-BE49-F238E27FC236}">
                <a16:creationId xmlns:a16="http://schemas.microsoft.com/office/drawing/2014/main" id="{C66C7632-6691-4512-92C9-EA1C65B19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3733800"/>
            <a:ext cx="5486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95400" indent="-381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2000"/>
          </a:p>
          <a:p>
            <a:pPr eaLnBrk="1" hangingPunct="1">
              <a:buFontTx/>
              <a:buNone/>
            </a:pPr>
            <a:r>
              <a:rPr lang="en-US" altLang="en-US" sz="2000" b="1"/>
              <a:t>4. Purchase</a:t>
            </a:r>
          </a:p>
        </p:txBody>
      </p:sp>
      <p:sp>
        <p:nvSpPr>
          <p:cNvPr id="85017" name="Rectangle 25">
            <a:extLst>
              <a:ext uri="{FF2B5EF4-FFF2-40B4-BE49-F238E27FC236}">
                <a16:creationId xmlns:a16="http://schemas.microsoft.com/office/drawing/2014/main" id="{DBC15D2E-998D-428D-A661-544BDBF11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419600"/>
            <a:ext cx="4572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533400" indent="-533400" algn="l"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295400" indent="-381000" algn="l"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buChar char="»"/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None/>
              <a:defRPr/>
            </a:pPr>
            <a:r>
              <a:rPr lang="en-US" altLang="en-US" sz="2000" b="1" dirty="0"/>
              <a:t>5</a:t>
            </a:r>
            <a:r>
              <a:rPr lang="en-US" altLang="en-US" sz="2000" dirty="0"/>
              <a:t>. </a:t>
            </a:r>
            <a:r>
              <a:rPr lang="en-US" altLang="en-US" sz="2000" b="1" dirty="0"/>
              <a:t>Post-purchase evaluation</a:t>
            </a:r>
          </a:p>
          <a:p>
            <a:pPr eaLnBrk="1" hangingPunct="1">
              <a:spcBef>
                <a:spcPct val="20000"/>
              </a:spcBef>
              <a:buFontTx/>
              <a:buNone/>
              <a:defRPr/>
            </a:pPr>
            <a:r>
              <a:rPr lang="en-US" altLang="en-US" dirty="0"/>
              <a:t>		</a:t>
            </a:r>
            <a:r>
              <a:rPr lang="en-US" altLang="en-US" sz="2000" dirty="0">
                <a:latin typeface="+mn-lt"/>
              </a:rPr>
              <a:t>Customer satisfaction</a:t>
            </a:r>
          </a:p>
          <a:p>
            <a:pPr eaLnBrk="1" hangingPunct="1">
              <a:spcBef>
                <a:spcPct val="20000"/>
              </a:spcBef>
              <a:buFontTx/>
              <a:buNone/>
              <a:defRPr/>
            </a:pPr>
            <a:r>
              <a:rPr lang="en-US" altLang="en-US" sz="2000" dirty="0">
                <a:latin typeface="+mn-lt"/>
              </a:rPr>
              <a:t>		Cognitive dissonance</a:t>
            </a:r>
          </a:p>
          <a:p>
            <a:pPr eaLnBrk="1" hangingPunct="1">
              <a:spcBef>
                <a:spcPct val="20000"/>
              </a:spcBef>
              <a:buFontTx/>
              <a:buNone/>
              <a:defRPr/>
            </a:pPr>
            <a:r>
              <a:rPr lang="en-US" altLang="en-US" sz="2000" dirty="0"/>
              <a:t>	</a:t>
            </a:r>
          </a:p>
          <a:p>
            <a:pPr eaLnBrk="1" hangingPunct="1">
              <a:spcBef>
                <a:spcPct val="20000"/>
              </a:spcBef>
              <a:buFontTx/>
              <a:buNone/>
              <a:defRPr/>
            </a:pPr>
            <a:endParaRPr lang="en-US" altLang="en-US" sz="2000" dirty="0"/>
          </a:p>
        </p:txBody>
      </p:sp>
      <p:sp>
        <p:nvSpPr>
          <p:cNvPr id="85018" name="AutoShape 26">
            <a:extLst>
              <a:ext uri="{FF2B5EF4-FFF2-40B4-BE49-F238E27FC236}">
                <a16:creationId xmlns:a16="http://schemas.microsoft.com/office/drawing/2014/main" id="{0A440A6F-8E4B-4724-8A98-CDF2794C7624}"/>
              </a:ext>
            </a:extLst>
          </p:cNvPr>
          <p:cNvSpPr>
            <a:spLocks noChangeArrowheads="1"/>
          </p:cNvSpPr>
          <p:nvPr/>
        </p:nvSpPr>
        <p:spPr bwMode="auto">
          <a:xfrm rot="2837436">
            <a:off x="228600" y="3505200"/>
            <a:ext cx="4419600" cy="1066800"/>
          </a:xfrm>
          <a:prstGeom prst="notchedRightArrow">
            <a:avLst>
              <a:gd name="adj1" fmla="val 50000"/>
              <a:gd name="adj2" fmla="val 103571"/>
            </a:avLst>
          </a:prstGeom>
          <a:gradFill rotWithShape="1">
            <a:gsLst>
              <a:gs pos="0">
                <a:srgbClr val="00E88A"/>
              </a:gs>
              <a:gs pos="100000">
                <a:srgbClr val="5590F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5371" name="Text Box 27">
            <a:extLst>
              <a:ext uri="{FF2B5EF4-FFF2-40B4-BE49-F238E27FC236}">
                <a16:creationId xmlns:a16="http://schemas.microsoft.com/office/drawing/2014/main" id="{1D0A372B-94E3-4EBF-A7C1-F08E36EF0C47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0DB3DCEB-735D-4ECB-A063-1FB0B6724A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Definition of Perception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DD6770FB-21AD-4AD3-9CF0-608F85AFFF1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Sensory receptors take in stimuli, when the stimuli is ordered and interpreted perception occurs.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using_senses_resized">
            <a:extLst>
              <a:ext uri="{FF2B5EF4-FFF2-40B4-BE49-F238E27FC236}">
                <a16:creationId xmlns:a16="http://schemas.microsoft.com/office/drawing/2014/main" id="{888F8816-B642-43C2-A2AB-CEDD83ADF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312" y="764704"/>
            <a:ext cx="5689376" cy="443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sh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wineglasses">
            <a:extLst>
              <a:ext uri="{FF2B5EF4-FFF2-40B4-BE49-F238E27FC236}">
                <a16:creationId xmlns:a16="http://schemas.microsoft.com/office/drawing/2014/main" id="{A1EE52A6-B00B-4A13-B4BE-ADB2A0B2F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81075"/>
            <a:ext cx="8532813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>
            <a:extLst>
              <a:ext uri="{FF2B5EF4-FFF2-40B4-BE49-F238E27FC236}">
                <a16:creationId xmlns:a16="http://schemas.microsoft.com/office/drawing/2014/main" id="{A2908CB7-477B-455C-B712-8118BBDEBB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Perception</a:t>
            </a:r>
          </a:p>
        </p:txBody>
      </p:sp>
      <p:pic>
        <p:nvPicPr>
          <p:cNvPr id="152580" name="Picture 4" descr="percepvase">
            <a:extLst>
              <a:ext uri="{FF2B5EF4-FFF2-40B4-BE49-F238E27FC236}">
                <a16:creationId xmlns:a16="http://schemas.microsoft.com/office/drawing/2014/main" id="{F92FF602-7604-4EE3-BF11-3AAEC1C19F3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11191" y="1385900"/>
            <a:ext cx="3921617" cy="4086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A45D507-5C4A-4B3D-8CCA-68AC662E34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Perception</a:t>
            </a:r>
          </a:p>
        </p:txBody>
      </p:sp>
      <p:pic>
        <p:nvPicPr>
          <p:cNvPr id="21507" name="Picture 4" descr="moeb_det">
            <a:extLst>
              <a:ext uri="{FF2B5EF4-FFF2-40B4-BE49-F238E27FC236}">
                <a16:creationId xmlns:a16="http://schemas.microsoft.com/office/drawing/2014/main" id="{0BF9F0C9-811E-4ECC-AF32-94D247A8436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83768" y="1372334"/>
            <a:ext cx="4290020" cy="39129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F850E958-865C-414C-A671-11317BB613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Perception</a:t>
            </a:r>
          </a:p>
        </p:txBody>
      </p:sp>
      <p:pic>
        <p:nvPicPr>
          <p:cNvPr id="22531" name="Picture 4" descr="Spot the Baby">
            <a:extLst>
              <a:ext uri="{FF2B5EF4-FFF2-40B4-BE49-F238E27FC236}">
                <a16:creationId xmlns:a16="http://schemas.microsoft.com/office/drawing/2014/main" id="{97DE7B4E-8F78-41C0-A0F3-45D42FE077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79476" y="1340768"/>
            <a:ext cx="5585048" cy="396419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BC1081F0-7377-4E98-BF6C-BF2737DC20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Sensory adaptation</a:t>
            </a:r>
            <a:r>
              <a:rPr lang="en-GB" alt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3EC15-CFCB-4F8A-BE36-CC192D7FA9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The term adaptation refers specifically to ‘getting used to’ certain sensations, becoming accommodated to a certain level of stimulation.</a:t>
            </a:r>
          </a:p>
          <a:p>
            <a:pPr marL="0" indent="0">
              <a:buFontTx/>
              <a:buNone/>
              <a:defRPr/>
            </a:pPr>
            <a:endParaRPr lang="en-GB" dirty="0"/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DE150EEB-475F-46D8-95D8-47980F0CBE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F35F4-0D66-43C1-BF66-9A3B688A2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solidFill>
                  <a:schemeClr val="accent2"/>
                </a:solidFill>
              </a:rPr>
              <a:t>Your </a:t>
            </a:r>
            <a:r>
              <a:rPr lang="en-GB" b="1" dirty="0">
                <a:solidFill>
                  <a:schemeClr val="accent2"/>
                </a:solidFill>
              </a:rPr>
              <a:t>attitude</a:t>
            </a:r>
            <a:r>
              <a:rPr lang="en-GB" dirty="0">
                <a:solidFill>
                  <a:schemeClr val="accent2"/>
                </a:solidFill>
              </a:rPr>
              <a:t> </a:t>
            </a:r>
            <a:r>
              <a:rPr lang="en-GB" b="1" dirty="0">
                <a:solidFill>
                  <a:schemeClr val="accent2"/>
                </a:solidFill>
              </a:rPr>
              <a:t>to</a:t>
            </a:r>
            <a:r>
              <a:rPr lang="en-GB" dirty="0">
                <a:solidFill>
                  <a:schemeClr val="accent2"/>
                </a:solidFill>
              </a:rPr>
              <a:t> something is the way that you </a:t>
            </a:r>
            <a:r>
              <a:rPr lang="en-GB" dirty="0">
                <a:solidFill>
                  <a:schemeClr val="accent2"/>
                </a:solidFill>
                <a:hlinkClick r:id="rId2" tooltip="Definition of think"/>
              </a:rPr>
              <a:t>think</a:t>
            </a:r>
            <a:r>
              <a:rPr lang="en-GB" dirty="0">
                <a:solidFill>
                  <a:schemeClr val="accent2"/>
                </a:solidFill>
              </a:rPr>
              <a:t> and </a:t>
            </a:r>
            <a:r>
              <a:rPr lang="en-GB" dirty="0">
                <a:solidFill>
                  <a:schemeClr val="accent2"/>
                </a:solidFill>
                <a:hlinkClick r:id="rId3" tooltip="Definition of feel"/>
              </a:rPr>
              <a:t>feel</a:t>
            </a:r>
            <a:r>
              <a:rPr lang="en-GB" dirty="0">
                <a:solidFill>
                  <a:schemeClr val="accent2"/>
                </a:solidFill>
              </a:rPr>
              <a:t> about it, </a:t>
            </a:r>
            <a:r>
              <a:rPr lang="en-GB" dirty="0">
                <a:solidFill>
                  <a:schemeClr val="accent2"/>
                </a:solidFill>
                <a:hlinkClick r:id="rId4" tooltip="Definition of especially"/>
              </a:rPr>
              <a:t>especially</a:t>
            </a:r>
            <a:r>
              <a:rPr lang="en-GB" dirty="0">
                <a:solidFill>
                  <a:schemeClr val="accent2"/>
                </a:solidFill>
              </a:rPr>
              <a:t> when this </a:t>
            </a:r>
            <a:r>
              <a:rPr lang="en-GB" dirty="0">
                <a:solidFill>
                  <a:schemeClr val="accent2"/>
                </a:solidFill>
                <a:hlinkClick r:id="rId5" tooltip="Definition of shows"/>
              </a:rPr>
              <a:t>shows</a:t>
            </a:r>
            <a:r>
              <a:rPr lang="en-GB" dirty="0">
                <a:solidFill>
                  <a:schemeClr val="accent2"/>
                </a:solidFill>
              </a:rPr>
              <a:t> in the way you behave.</a:t>
            </a:r>
          </a:p>
          <a:p>
            <a:pPr marL="0" indent="0">
              <a:buFontTx/>
              <a:buNone/>
              <a:defRPr/>
            </a:pPr>
            <a:r>
              <a:rPr lang="en-GB" sz="1800" b="1" dirty="0">
                <a:solidFill>
                  <a:schemeClr val="accent2"/>
                </a:solidFill>
              </a:rPr>
              <a:t>Source: https://www.collinsdictionary.com/dictionary/english/attitude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A07EF07B-B859-4E31-8F22-AD3F95A3ED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Structural Models of Attitudes</a:t>
            </a:r>
          </a:p>
        </p:txBody>
      </p:sp>
      <p:sp>
        <p:nvSpPr>
          <p:cNvPr id="136195" name="Rectangle 3">
            <a:extLst>
              <a:ext uri="{FF2B5EF4-FFF2-40B4-BE49-F238E27FC236}">
                <a16:creationId xmlns:a16="http://schemas.microsoft.com/office/drawing/2014/main" id="{521BFDE6-D5D2-42EC-9B57-BE44889421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Motivated by a desire to understand the relationship between attitudes and behaviour, psychologists have sought to construct models that capture the underlying dimensions of an attitude.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Tricomponent Attitude Model: Attitudes consist of three major components: A cognitive component, an affective component, and a conative component</a:t>
            </a:r>
            <a:r>
              <a:rPr lang="en-GB" altLang="en-US" dirty="0"/>
              <a:t>.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8FB1020-E84A-47F8-B6F8-9FFF2E3689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 Simple Representation of the Tricomponent Attitude Model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BABA33A3-7B01-4A26-8CD0-E6F179A048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26628" name="Oval 4">
            <a:extLst>
              <a:ext uri="{FF2B5EF4-FFF2-40B4-BE49-F238E27FC236}">
                <a16:creationId xmlns:a16="http://schemas.microsoft.com/office/drawing/2014/main" id="{1898301B-5752-43BB-BB2D-411C08773C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676400"/>
            <a:ext cx="4572000" cy="426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26629" name="Line 5">
            <a:extLst>
              <a:ext uri="{FF2B5EF4-FFF2-40B4-BE49-F238E27FC236}">
                <a16:creationId xmlns:a16="http://schemas.microsoft.com/office/drawing/2014/main" id="{0C3AF25A-4388-4361-8A15-616C49EFF2D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362200" y="3429000"/>
            <a:ext cx="2209800" cy="3810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6630" name="Line 6">
            <a:extLst>
              <a:ext uri="{FF2B5EF4-FFF2-40B4-BE49-F238E27FC236}">
                <a16:creationId xmlns:a16="http://schemas.microsoft.com/office/drawing/2014/main" id="{6D91396B-9B8F-400E-AFD4-8AFEA03E704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1981200"/>
            <a:ext cx="1143000" cy="1447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6631" name="Line 7">
            <a:extLst>
              <a:ext uri="{FF2B5EF4-FFF2-40B4-BE49-F238E27FC236}">
                <a16:creationId xmlns:a16="http://schemas.microsoft.com/office/drawing/2014/main" id="{778750F6-EBA5-4587-9DE7-188DB401578E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429000"/>
            <a:ext cx="1828800" cy="15240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pic>
        <p:nvPicPr>
          <p:cNvPr id="26632" name="Object 8">
            <a:extLst>
              <a:ext uri="{FF2B5EF4-FFF2-40B4-BE49-F238E27FC236}">
                <a16:creationId xmlns:a16="http://schemas.microsoft.com/office/drawing/2014/main" id="{6FCDBEE7-BAAC-4D3D-AA07-DF0DE6A62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06525"/>
            <a:ext cx="6096000" cy="406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3" name="Object 9">
            <a:extLst>
              <a:ext uri="{FF2B5EF4-FFF2-40B4-BE49-F238E27FC236}">
                <a16:creationId xmlns:a16="http://schemas.microsoft.com/office/drawing/2014/main" id="{B7BA7AE7-64E4-40DB-A8E2-386562039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06525"/>
            <a:ext cx="6096000" cy="40624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4" name="Text Box 10">
            <a:extLst>
              <a:ext uri="{FF2B5EF4-FFF2-40B4-BE49-F238E27FC236}">
                <a16:creationId xmlns:a16="http://schemas.microsoft.com/office/drawing/2014/main" id="{CC4F1B86-9E52-448E-A3A6-A8FA38F7B6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25146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Times New Roman" panose="02020603050405020304" pitchFamily="18" charset="0"/>
              </a:rPr>
              <a:t>Conation</a:t>
            </a:r>
          </a:p>
        </p:txBody>
      </p:sp>
      <p:sp>
        <p:nvSpPr>
          <p:cNvPr id="26635" name="Text Box 11">
            <a:extLst>
              <a:ext uri="{FF2B5EF4-FFF2-40B4-BE49-F238E27FC236}">
                <a16:creationId xmlns:a16="http://schemas.microsoft.com/office/drawing/2014/main" id="{78CFF470-CD0D-4A34-89FD-F9790C019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42672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Times New Roman" panose="02020603050405020304" pitchFamily="18" charset="0"/>
              </a:rPr>
              <a:t>Cognition</a:t>
            </a:r>
          </a:p>
        </p:txBody>
      </p:sp>
      <p:sp>
        <p:nvSpPr>
          <p:cNvPr id="26636" name="Text Box 12">
            <a:extLst>
              <a:ext uri="{FF2B5EF4-FFF2-40B4-BE49-F238E27FC236}">
                <a16:creationId xmlns:a16="http://schemas.microsoft.com/office/drawing/2014/main" id="{155C23E6-1ED2-43DE-9A50-D41687C4E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32004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Times New Roman" panose="02020603050405020304" pitchFamily="18" charset="0"/>
              </a:rPr>
              <a:t>Affect</a:t>
            </a:r>
          </a:p>
        </p:txBody>
      </p:sp>
      <p:sp>
        <p:nvSpPr>
          <p:cNvPr id="26637" name="Text Box 13">
            <a:extLst>
              <a:ext uri="{FF2B5EF4-FFF2-40B4-BE49-F238E27FC236}">
                <a16:creationId xmlns:a16="http://schemas.microsoft.com/office/drawing/2014/main" id="{ECAD77EA-06F6-4EFA-A4A5-B7B8EBA05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81000"/>
            <a:ext cx="815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Times New Roman" panose="02020603050405020304" pitchFamily="18" charset="0"/>
              </a:rPr>
              <a:t>A Simple Representation of the Tricomponent Attitude Model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91C86C3B-1A91-4E3B-B127-7A6A2A3065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Cognitive Component</a:t>
            </a:r>
          </a:p>
        </p:txBody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D5EB286F-A8BF-49FD-A880-1CB562FF57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en-GB" altLang="en-US"/>
              <a:t>Consists of a person’s cognitions, that is, the knowledge and perceptions that are acquired by a combination of direct experience with the attitude object and related information from various sources.</a:t>
            </a:r>
          </a:p>
          <a:p>
            <a:pPr eaLnBrk="1" hangingPunct="1"/>
            <a:r>
              <a:rPr lang="en-GB" altLang="en-US"/>
              <a:t>This knowledge and resulting perceptions commonly take the form of beliefs.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95DA8EFB-ED0E-434F-9F57-EC9061C4AC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Affective Component</a:t>
            </a:r>
          </a:p>
        </p:txBody>
      </p:sp>
      <p:sp>
        <p:nvSpPr>
          <p:cNvPr id="140291" name="Rectangle 3">
            <a:extLst>
              <a:ext uri="{FF2B5EF4-FFF2-40B4-BE49-F238E27FC236}">
                <a16:creationId xmlns:a16="http://schemas.microsoft.com/office/drawing/2014/main" id="{E81C36B7-7E3E-4172-A6C6-3B40FAC792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en-GB" altLang="en-US" sz="2800" dirty="0"/>
              <a:t>A consumer’s emotion or feelings about a particular product or brand constitute the affective component of an attitude.</a:t>
            </a:r>
          </a:p>
          <a:p>
            <a:pPr eaLnBrk="1" hangingPunct="1"/>
            <a:r>
              <a:rPr lang="en-GB" altLang="en-US" sz="2800" dirty="0"/>
              <a:t>These emotions and feelings capture an individual’s direct or global assessment of the attitude-object.</a:t>
            </a:r>
          </a:p>
          <a:p>
            <a:pPr eaLnBrk="1" hangingPunct="1"/>
            <a:r>
              <a:rPr lang="en-GB" altLang="en-US" sz="2800" dirty="0"/>
              <a:t>The extent to which the individual rates the attitude object as ‘favourable’ or ‘unfavourable’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57B2FBFD-8D2B-413D-BBB7-85930094C2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Conative Component</a:t>
            </a:r>
          </a:p>
        </p:txBody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AE3B9629-DAF5-42F7-983B-532359D67A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en-GB" altLang="en-US" sz="2800" dirty="0"/>
              <a:t>Conation is concerned with the likelihood or tendency that an individual will undertake a specific action or behave in a particular way with regard to the attitude object.</a:t>
            </a:r>
          </a:p>
          <a:p>
            <a:pPr eaLnBrk="1" hangingPunct="1"/>
            <a:r>
              <a:rPr lang="en-GB" altLang="en-US" sz="2800" dirty="0"/>
              <a:t>Conative component linked to the consumer’s intention to buy.</a:t>
            </a:r>
          </a:p>
          <a:p>
            <a:pPr eaLnBrk="1" hangingPunct="1"/>
            <a:r>
              <a:rPr lang="en-GB" altLang="en-US" sz="2800" dirty="0"/>
              <a:t>Intention to buy scales.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E63E7257-0F13-42CB-A785-C7074B4581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solidFill>
                  <a:srgbClr val="0070C0"/>
                </a:solidFill>
              </a:rPr>
              <a:t>Question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38E5A995-A3AF-466B-B42D-3FD2358792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How can marketers change consumer’s attitudes?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>
            <a:extLst>
              <a:ext uri="{FF2B5EF4-FFF2-40B4-BE49-F238E27FC236}">
                <a16:creationId xmlns:a16="http://schemas.microsoft.com/office/drawing/2014/main" id="{191E4054-0652-46EC-91EF-452CD0F1D3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Motivation</a:t>
            </a:r>
          </a:p>
        </p:txBody>
      </p:sp>
      <p:pic>
        <p:nvPicPr>
          <p:cNvPr id="31747" name="Picture 5" descr="MCBD05368_0000[1]">
            <a:extLst>
              <a:ext uri="{FF2B5EF4-FFF2-40B4-BE49-F238E27FC236}">
                <a16:creationId xmlns:a16="http://schemas.microsoft.com/office/drawing/2014/main" id="{291E3B70-5C86-413B-96A1-4CA9D0460C4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916113"/>
            <a:ext cx="3544887" cy="3756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8" name="Picture 7" descr="MCj00787260000[1]">
            <a:extLst>
              <a:ext uri="{FF2B5EF4-FFF2-40B4-BE49-F238E27FC236}">
                <a16:creationId xmlns:a16="http://schemas.microsoft.com/office/drawing/2014/main" id="{3BAD716C-7417-47A3-86EF-6CAC557E086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1484313"/>
            <a:ext cx="4194175" cy="42497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>
            <a:extLst>
              <a:ext uri="{FF2B5EF4-FFF2-40B4-BE49-F238E27FC236}">
                <a16:creationId xmlns:a16="http://schemas.microsoft.com/office/drawing/2014/main" id="{D946C64D-D637-4B39-9103-21EB76C565A6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914400"/>
            <a:ext cx="1943100" cy="1485900"/>
            <a:chOff x="4860" y="7200"/>
            <a:chExt cx="3060" cy="2340"/>
          </a:xfrm>
        </p:grpSpPr>
        <p:sp>
          <p:nvSpPr>
            <p:cNvPr id="32813" name="Text Box 3">
              <a:extLst>
                <a:ext uri="{FF2B5EF4-FFF2-40B4-BE49-F238E27FC236}">
                  <a16:creationId xmlns:a16="http://schemas.microsoft.com/office/drawing/2014/main" id="{5F0BCDE3-716D-403F-B7E0-2C89AED47D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40" y="8820"/>
              <a:ext cx="2160" cy="7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Self-Actualisation</a:t>
              </a:r>
            </a:p>
            <a:p>
              <a:pPr algn="ctr"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(Self-fulfilment)</a:t>
              </a:r>
              <a:endParaRPr lang="en-US" altLang="en-US" sz="1200" b="1">
                <a:latin typeface="Times New Roman" panose="02020603050405020304" pitchFamily="18" charset="0"/>
              </a:endParaRPr>
            </a:p>
            <a:p>
              <a:pPr algn="ctr">
                <a:buFontTx/>
                <a:buNone/>
              </a:pPr>
              <a:endParaRPr lang="en-US" altLang="en-US" sz="1200">
                <a:latin typeface="Times New Roman" panose="02020603050405020304" pitchFamily="18" charset="0"/>
              </a:endParaRPr>
            </a:p>
          </p:txBody>
        </p:sp>
        <p:grpSp>
          <p:nvGrpSpPr>
            <p:cNvPr id="32814" name="Group 4">
              <a:extLst>
                <a:ext uri="{FF2B5EF4-FFF2-40B4-BE49-F238E27FC236}">
                  <a16:creationId xmlns:a16="http://schemas.microsoft.com/office/drawing/2014/main" id="{30143363-822A-45E3-BE7A-4FCE7AD32C6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60" y="7200"/>
              <a:ext cx="3060" cy="2340"/>
              <a:chOff x="4500" y="2880"/>
              <a:chExt cx="3060" cy="2340"/>
            </a:xfrm>
          </p:grpSpPr>
          <p:sp>
            <p:nvSpPr>
              <p:cNvPr id="32815" name="Line 5">
                <a:extLst>
                  <a:ext uri="{FF2B5EF4-FFF2-40B4-BE49-F238E27FC236}">
                    <a16:creationId xmlns:a16="http://schemas.microsoft.com/office/drawing/2014/main" id="{40428205-D44F-419B-812D-84C4B3751C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0" y="5220"/>
                <a:ext cx="2520" cy="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16" name="Line 6">
                <a:extLst>
                  <a:ext uri="{FF2B5EF4-FFF2-40B4-BE49-F238E27FC236}">
                    <a16:creationId xmlns:a16="http://schemas.microsoft.com/office/drawing/2014/main" id="{10C29C17-22CE-419D-B1E0-232DE86C07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00" y="3060"/>
                <a:ext cx="1260" cy="216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17" name="Line 7">
                <a:extLst>
                  <a:ext uri="{FF2B5EF4-FFF2-40B4-BE49-F238E27FC236}">
                    <a16:creationId xmlns:a16="http://schemas.microsoft.com/office/drawing/2014/main" id="{E79B9BDE-C662-4217-A428-2365B36B5A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760" y="3060"/>
                <a:ext cx="1260" cy="216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18" name="Line 8">
                <a:extLst>
                  <a:ext uri="{FF2B5EF4-FFF2-40B4-BE49-F238E27FC236}">
                    <a16:creationId xmlns:a16="http://schemas.microsoft.com/office/drawing/2014/main" id="{CC0C909C-7B52-4080-BB89-AE5AE7ECD4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760" y="2880"/>
                <a:ext cx="540" cy="1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19" name="Line 9">
                <a:extLst>
                  <a:ext uri="{FF2B5EF4-FFF2-40B4-BE49-F238E27FC236}">
                    <a16:creationId xmlns:a16="http://schemas.microsoft.com/office/drawing/2014/main" id="{9887603D-6DE7-40B0-BE0E-327FD49353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300" y="2880"/>
                <a:ext cx="1260" cy="216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20" name="Line 10">
                <a:extLst>
                  <a:ext uri="{FF2B5EF4-FFF2-40B4-BE49-F238E27FC236}">
                    <a16:creationId xmlns:a16="http://schemas.microsoft.com/office/drawing/2014/main" id="{FF15690E-97C3-4DA3-8B53-3028BC3BE6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020" y="5040"/>
                <a:ext cx="540" cy="1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6155" name="Group 11">
            <a:extLst>
              <a:ext uri="{FF2B5EF4-FFF2-40B4-BE49-F238E27FC236}">
                <a16:creationId xmlns:a16="http://schemas.microsoft.com/office/drawing/2014/main" id="{C3D30634-7437-4572-AAAA-68C69A1764AE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2286000"/>
            <a:ext cx="2857500" cy="914400"/>
            <a:chOff x="4140" y="9360"/>
            <a:chExt cx="4500" cy="1440"/>
          </a:xfrm>
        </p:grpSpPr>
        <p:grpSp>
          <p:nvGrpSpPr>
            <p:cNvPr id="32804" name="Group 12">
              <a:extLst>
                <a:ext uri="{FF2B5EF4-FFF2-40B4-BE49-F238E27FC236}">
                  <a16:creationId xmlns:a16="http://schemas.microsoft.com/office/drawing/2014/main" id="{BFA4A040-FB0D-4A89-B4FA-FD4A059DEE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40" y="9360"/>
              <a:ext cx="4500" cy="1440"/>
              <a:chOff x="3780" y="5040"/>
              <a:chExt cx="4500" cy="1440"/>
            </a:xfrm>
          </p:grpSpPr>
          <p:sp>
            <p:nvSpPr>
              <p:cNvPr id="32806" name="Line 13">
                <a:extLst>
                  <a:ext uri="{FF2B5EF4-FFF2-40B4-BE49-F238E27FC236}">
                    <a16:creationId xmlns:a16="http://schemas.microsoft.com/office/drawing/2014/main" id="{8C7D3ACC-18D8-4EDA-9DC7-888F11156B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0" y="5220"/>
                <a:ext cx="2520" cy="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07" name="Line 14">
                <a:extLst>
                  <a:ext uri="{FF2B5EF4-FFF2-40B4-BE49-F238E27FC236}">
                    <a16:creationId xmlns:a16="http://schemas.microsoft.com/office/drawing/2014/main" id="{C64C8259-31B7-4442-A23A-8DC52C0144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020" y="5040"/>
                <a:ext cx="540" cy="1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08" name="Line 15">
                <a:extLst>
                  <a:ext uri="{FF2B5EF4-FFF2-40B4-BE49-F238E27FC236}">
                    <a16:creationId xmlns:a16="http://schemas.microsoft.com/office/drawing/2014/main" id="{C7D78154-F1C4-453B-8692-49ECF4BA6B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740" y="6300"/>
                <a:ext cx="540" cy="1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09" name="Line 16">
                <a:extLst>
                  <a:ext uri="{FF2B5EF4-FFF2-40B4-BE49-F238E27FC236}">
                    <a16:creationId xmlns:a16="http://schemas.microsoft.com/office/drawing/2014/main" id="{991A0CDD-28AE-42EC-AB43-27DA75E8C9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80" y="6480"/>
                <a:ext cx="3960" cy="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10" name="Line 17">
                <a:extLst>
                  <a:ext uri="{FF2B5EF4-FFF2-40B4-BE49-F238E27FC236}">
                    <a16:creationId xmlns:a16="http://schemas.microsoft.com/office/drawing/2014/main" id="{3300B4F3-79E8-448A-AA42-618927B502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80" y="5220"/>
                <a:ext cx="720" cy="126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11" name="Line 18">
                <a:extLst>
                  <a:ext uri="{FF2B5EF4-FFF2-40B4-BE49-F238E27FC236}">
                    <a16:creationId xmlns:a16="http://schemas.microsoft.com/office/drawing/2014/main" id="{A1EA1C7C-9F58-4835-B8BC-F03ADB7156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020" y="5220"/>
                <a:ext cx="720" cy="126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12" name="Line 19">
                <a:extLst>
                  <a:ext uri="{FF2B5EF4-FFF2-40B4-BE49-F238E27FC236}">
                    <a16:creationId xmlns:a16="http://schemas.microsoft.com/office/drawing/2014/main" id="{218B4D04-7D02-438B-9745-4DA52B80DD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560" y="5040"/>
                <a:ext cx="720" cy="126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32805" name="Text Box 20">
              <a:extLst>
                <a:ext uri="{FF2B5EF4-FFF2-40B4-BE49-F238E27FC236}">
                  <a16:creationId xmlns:a16="http://schemas.microsoft.com/office/drawing/2014/main" id="{7ACBD90E-C768-436E-8CDF-06F295C330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60" y="9720"/>
              <a:ext cx="2520" cy="10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Ego Needs</a:t>
              </a:r>
            </a:p>
            <a:p>
              <a:pPr algn="ctr"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(Prestige, Status, Self -Esteem)</a:t>
              </a:r>
            </a:p>
          </p:txBody>
        </p:sp>
      </p:grpSp>
      <p:grpSp>
        <p:nvGrpSpPr>
          <p:cNvPr id="6165" name="Group 21">
            <a:extLst>
              <a:ext uri="{FF2B5EF4-FFF2-40B4-BE49-F238E27FC236}">
                <a16:creationId xmlns:a16="http://schemas.microsoft.com/office/drawing/2014/main" id="{2AE6990C-7933-45A0-B367-26D276F7B58F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3048000"/>
            <a:ext cx="3657600" cy="914400"/>
            <a:chOff x="3420" y="10620"/>
            <a:chExt cx="5760" cy="1440"/>
          </a:xfrm>
        </p:grpSpPr>
        <p:grpSp>
          <p:nvGrpSpPr>
            <p:cNvPr id="32795" name="Group 22">
              <a:extLst>
                <a:ext uri="{FF2B5EF4-FFF2-40B4-BE49-F238E27FC236}">
                  <a16:creationId xmlns:a16="http://schemas.microsoft.com/office/drawing/2014/main" id="{C2CC2ABA-B42A-46A7-BFD8-657E44C073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20" y="10620"/>
              <a:ext cx="5760" cy="1260"/>
              <a:chOff x="3060" y="6300"/>
              <a:chExt cx="5760" cy="1260"/>
            </a:xfrm>
          </p:grpSpPr>
          <p:sp>
            <p:nvSpPr>
              <p:cNvPr id="32797" name="Line 23">
                <a:extLst>
                  <a:ext uri="{FF2B5EF4-FFF2-40B4-BE49-F238E27FC236}">
                    <a16:creationId xmlns:a16="http://schemas.microsoft.com/office/drawing/2014/main" id="{CF5E1FB1-60F5-451C-AA38-22F93A735E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7740" y="6300"/>
                <a:ext cx="540" cy="1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98" name="Line 24">
                <a:extLst>
                  <a:ext uri="{FF2B5EF4-FFF2-40B4-BE49-F238E27FC236}">
                    <a16:creationId xmlns:a16="http://schemas.microsoft.com/office/drawing/2014/main" id="{53076170-E353-41DC-BB95-77112ED950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80" y="6480"/>
                <a:ext cx="3960" cy="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99" name="Line 25">
                <a:extLst>
                  <a:ext uri="{FF2B5EF4-FFF2-40B4-BE49-F238E27FC236}">
                    <a16:creationId xmlns:a16="http://schemas.microsoft.com/office/drawing/2014/main" id="{D937810D-84E3-4543-8586-99D570186A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060" y="6480"/>
                <a:ext cx="720" cy="10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00" name="Line 26">
                <a:extLst>
                  <a:ext uri="{FF2B5EF4-FFF2-40B4-BE49-F238E27FC236}">
                    <a16:creationId xmlns:a16="http://schemas.microsoft.com/office/drawing/2014/main" id="{09BFC414-11B0-4C5E-AF45-473EF426D0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0" y="7560"/>
                <a:ext cx="5220" cy="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01" name="Line 27">
                <a:extLst>
                  <a:ext uri="{FF2B5EF4-FFF2-40B4-BE49-F238E27FC236}">
                    <a16:creationId xmlns:a16="http://schemas.microsoft.com/office/drawing/2014/main" id="{83F766AD-40D4-4D56-9CF7-A46B3E1ACB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740" y="6480"/>
                <a:ext cx="540" cy="10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02" name="Line 28">
                <a:extLst>
                  <a:ext uri="{FF2B5EF4-FFF2-40B4-BE49-F238E27FC236}">
                    <a16:creationId xmlns:a16="http://schemas.microsoft.com/office/drawing/2014/main" id="{6E3EA17F-90C2-4227-900D-DDE15B7BB3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280" y="7380"/>
                <a:ext cx="540" cy="1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803" name="Line 29">
                <a:extLst>
                  <a:ext uri="{FF2B5EF4-FFF2-40B4-BE49-F238E27FC236}">
                    <a16:creationId xmlns:a16="http://schemas.microsoft.com/office/drawing/2014/main" id="{BC4E451C-5EC1-4CDE-B603-2C136E4A5A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280" y="6300"/>
                <a:ext cx="540" cy="10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32796" name="Text Box 30">
              <a:extLst>
                <a:ext uri="{FF2B5EF4-FFF2-40B4-BE49-F238E27FC236}">
                  <a16:creationId xmlns:a16="http://schemas.microsoft.com/office/drawing/2014/main" id="{B39B1A03-F09B-4FE8-A576-3664E388B2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40" y="10980"/>
              <a:ext cx="3960" cy="10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Social Needs</a:t>
              </a:r>
            </a:p>
            <a:p>
              <a:pPr algn="ctr"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(Affection, Friendship, Belonging)</a:t>
              </a:r>
              <a:endParaRPr lang="en-US" altLang="en-US" sz="1200">
                <a:latin typeface="Times New Roman" panose="02020603050405020304" pitchFamily="18" charset="0"/>
              </a:endParaRPr>
            </a:p>
            <a:p>
              <a:pPr algn="ctr">
                <a:buFontTx/>
                <a:buNone/>
              </a:pPr>
              <a:endParaRPr lang="en-US" altLang="en-US" sz="12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175" name="Group 31">
            <a:extLst>
              <a:ext uri="{FF2B5EF4-FFF2-40B4-BE49-F238E27FC236}">
                <a16:creationId xmlns:a16="http://schemas.microsoft.com/office/drawing/2014/main" id="{8664CA36-AD71-48A7-BED0-CFC572AF484A}"/>
              </a:ext>
            </a:extLst>
          </p:cNvPr>
          <p:cNvGrpSpPr>
            <a:grpSpLocks/>
          </p:cNvGrpSpPr>
          <p:nvPr/>
        </p:nvGrpSpPr>
        <p:grpSpPr bwMode="auto">
          <a:xfrm>
            <a:off x="1981200" y="3771900"/>
            <a:ext cx="4457700" cy="800100"/>
            <a:chOff x="2700" y="11520"/>
            <a:chExt cx="7020" cy="1260"/>
          </a:xfrm>
        </p:grpSpPr>
        <p:grpSp>
          <p:nvGrpSpPr>
            <p:cNvPr id="32786" name="Group 32">
              <a:extLst>
                <a:ext uri="{FF2B5EF4-FFF2-40B4-BE49-F238E27FC236}">
                  <a16:creationId xmlns:a16="http://schemas.microsoft.com/office/drawing/2014/main" id="{9D8DA8EB-D2ED-4C84-8A6A-7A3DFBED6F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00" y="11520"/>
              <a:ext cx="7020" cy="1260"/>
              <a:chOff x="2340" y="7380"/>
              <a:chExt cx="7020" cy="1260"/>
            </a:xfrm>
          </p:grpSpPr>
          <p:sp>
            <p:nvSpPr>
              <p:cNvPr id="32788" name="Line 33">
                <a:extLst>
                  <a:ext uri="{FF2B5EF4-FFF2-40B4-BE49-F238E27FC236}">
                    <a16:creationId xmlns:a16="http://schemas.microsoft.com/office/drawing/2014/main" id="{F2B26B32-D3E7-4C88-9EB9-6118F18C38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40" y="8640"/>
                <a:ext cx="6480" cy="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89" name="Line 34">
                <a:extLst>
                  <a:ext uri="{FF2B5EF4-FFF2-40B4-BE49-F238E27FC236}">
                    <a16:creationId xmlns:a16="http://schemas.microsoft.com/office/drawing/2014/main" id="{96F9CA12-6F9F-4023-8692-6C0E3F6489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0" y="7560"/>
                <a:ext cx="5220" cy="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90" name="Line 35">
                <a:extLst>
                  <a:ext uri="{FF2B5EF4-FFF2-40B4-BE49-F238E27FC236}">
                    <a16:creationId xmlns:a16="http://schemas.microsoft.com/office/drawing/2014/main" id="{8199964B-FF76-4770-8B85-78A2C74060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280" y="7380"/>
                <a:ext cx="540" cy="1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91" name="Line 36">
                <a:extLst>
                  <a:ext uri="{FF2B5EF4-FFF2-40B4-BE49-F238E27FC236}">
                    <a16:creationId xmlns:a16="http://schemas.microsoft.com/office/drawing/2014/main" id="{7DB2A023-511C-4515-A05C-6D29F4EFC1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820" y="8460"/>
                <a:ext cx="540" cy="1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92" name="Line 37">
                <a:extLst>
                  <a:ext uri="{FF2B5EF4-FFF2-40B4-BE49-F238E27FC236}">
                    <a16:creationId xmlns:a16="http://schemas.microsoft.com/office/drawing/2014/main" id="{CCE219CA-0EEE-475B-A6A2-F392ADD9F1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340" y="7560"/>
                <a:ext cx="720" cy="10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93" name="Line 38">
                <a:extLst>
                  <a:ext uri="{FF2B5EF4-FFF2-40B4-BE49-F238E27FC236}">
                    <a16:creationId xmlns:a16="http://schemas.microsoft.com/office/drawing/2014/main" id="{2B177324-70A7-4A8A-9119-7BED930765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280" y="7560"/>
                <a:ext cx="540" cy="10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94" name="Line 39">
                <a:extLst>
                  <a:ext uri="{FF2B5EF4-FFF2-40B4-BE49-F238E27FC236}">
                    <a16:creationId xmlns:a16="http://schemas.microsoft.com/office/drawing/2014/main" id="{DB73A53F-CAA8-4FF3-B02F-CE4957EE51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820" y="7380"/>
                <a:ext cx="540" cy="108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32787" name="Text Box 40">
              <a:extLst>
                <a:ext uri="{FF2B5EF4-FFF2-40B4-BE49-F238E27FC236}">
                  <a16:creationId xmlns:a16="http://schemas.microsoft.com/office/drawing/2014/main" id="{F92B7F84-1C0C-45DC-81F7-660D9BFAA3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0" y="12060"/>
              <a:ext cx="4140" cy="7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Safety and Security Needs</a:t>
              </a:r>
            </a:p>
            <a:p>
              <a:pPr algn="ctr"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(Protection, order, stability)</a:t>
              </a:r>
            </a:p>
            <a:p>
              <a:pPr algn="ctr">
                <a:buFontTx/>
                <a:buNone/>
              </a:pPr>
              <a:endParaRPr lang="en-US" altLang="en-US" sz="12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185" name="Group 41">
            <a:extLst>
              <a:ext uri="{FF2B5EF4-FFF2-40B4-BE49-F238E27FC236}">
                <a16:creationId xmlns:a16="http://schemas.microsoft.com/office/drawing/2014/main" id="{FD269959-492F-47D0-BCEE-6336977A17A4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4457700"/>
            <a:ext cx="5372100" cy="914400"/>
            <a:chOff x="1980" y="5580"/>
            <a:chExt cx="8460" cy="1440"/>
          </a:xfrm>
        </p:grpSpPr>
        <p:sp>
          <p:nvSpPr>
            <p:cNvPr id="32777" name="Line 42">
              <a:extLst>
                <a:ext uri="{FF2B5EF4-FFF2-40B4-BE49-F238E27FC236}">
                  <a16:creationId xmlns:a16="http://schemas.microsoft.com/office/drawing/2014/main" id="{6B7DA63B-82CF-4034-99DA-FAD71A1D7C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180" y="5580"/>
              <a:ext cx="540" cy="180"/>
            </a:xfrm>
            <a:prstGeom prst="line">
              <a:avLst/>
            </a:prstGeom>
            <a:noFill/>
            <a:ln w="28575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78" name="Line 43">
              <a:extLst>
                <a:ext uri="{FF2B5EF4-FFF2-40B4-BE49-F238E27FC236}">
                  <a16:creationId xmlns:a16="http://schemas.microsoft.com/office/drawing/2014/main" id="{85B786AC-3514-45C2-BAB2-DBAD2AC3F0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80" y="5760"/>
              <a:ext cx="720" cy="1260"/>
            </a:xfrm>
            <a:prstGeom prst="line">
              <a:avLst/>
            </a:prstGeom>
            <a:noFill/>
            <a:ln w="28575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79" name="Line 44">
              <a:extLst>
                <a:ext uri="{FF2B5EF4-FFF2-40B4-BE49-F238E27FC236}">
                  <a16:creationId xmlns:a16="http://schemas.microsoft.com/office/drawing/2014/main" id="{CD88464F-289A-4510-B7F4-95C4C19AA9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80" y="5760"/>
              <a:ext cx="720" cy="1260"/>
            </a:xfrm>
            <a:prstGeom prst="line">
              <a:avLst/>
            </a:prstGeom>
            <a:noFill/>
            <a:ln w="28575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0" name="Line 45">
              <a:extLst>
                <a:ext uri="{FF2B5EF4-FFF2-40B4-BE49-F238E27FC236}">
                  <a16:creationId xmlns:a16="http://schemas.microsoft.com/office/drawing/2014/main" id="{65698E1E-2913-45E6-AC04-D76ECE5131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900" y="6840"/>
              <a:ext cx="540" cy="180"/>
            </a:xfrm>
            <a:prstGeom prst="line">
              <a:avLst/>
            </a:prstGeom>
            <a:noFill/>
            <a:ln w="28575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1" name="Line 46">
              <a:extLst>
                <a:ext uri="{FF2B5EF4-FFF2-40B4-BE49-F238E27FC236}">
                  <a16:creationId xmlns:a16="http://schemas.microsoft.com/office/drawing/2014/main" id="{DFB6701F-F4EB-4DCD-A912-45330D1E4F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720" y="5580"/>
              <a:ext cx="720" cy="1260"/>
            </a:xfrm>
            <a:prstGeom prst="line">
              <a:avLst/>
            </a:prstGeom>
            <a:noFill/>
            <a:ln w="28575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2" name="Line 47">
              <a:extLst>
                <a:ext uri="{FF2B5EF4-FFF2-40B4-BE49-F238E27FC236}">
                  <a16:creationId xmlns:a16="http://schemas.microsoft.com/office/drawing/2014/main" id="{173040CE-D27C-4902-A920-756C50F760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80" y="7020"/>
              <a:ext cx="7920" cy="0"/>
            </a:xfrm>
            <a:prstGeom prst="line">
              <a:avLst/>
            </a:prstGeom>
            <a:noFill/>
            <a:ln w="28575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32783" name="Group 48">
              <a:extLst>
                <a:ext uri="{FF2B5EF4-FFF2-40B4-BE49-F238E27FC236}">
                  <a16:creationId xmlns:a16="http://schemas.microsoft.com/office/drawing/2014/main" id="{E5F907B1-E447-4406-BC0C-B1A59CEC7A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00" y="5760"/>
              <a:ext cx="6480" cy="1080"/>
              <a:chOff x="2700" y="5760"/>
              <a:chExt cx="6480" cy="1080"/>
            </a:xfrm>
          </p:grpSpPr>
          <p:sp>
            <p:nvSpPr>
              <p:cNvPr id="32784" name="Line 49">
                <a:extLst>
                  <a:ext uri="{FF2B5EF4-FFF2-40B4-BE49-F238E27FC236}">
                    <a16:creationId xmlns:a16="http://schemas.microsoft.com/office/drawing/2014/main" id="{AC08DC3D-932E-478E-9449-B5B5608645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00" y="5760"/>
                <a:ext cx="6480" cy="0"/>
              </a:xfrm>
              <a:prstGeom prst="line">
                <a:avLst/>
              </a:prstGeom>
              <a:noFill/>
              <a:ln w="28575">
                <a:solidFill>
                  <a:srgbClr val="8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785" name="Text Box 50">
                <a:extLst>
                  <a:ext uri="{FF2B5EF4-FFF2-40B4-BE49-F238E27FC236}">
                    <a16:creationId xmlns:a16="http://schemas.microsoft.com/office/drawing/2014/main" id="{5A519652-1163-4DB3-89DD-1D5021CFB27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20" y="6120"/>
                <a:ext cx="5400" cy="72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buFontTx/>
                  <a:buNone/>
                </a:pPr>
                <a:r>
                  <a:rPr lang="en-US" altLang="en-US" sz="12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Physiological Needs</a:t>
                </a:r>
              </a:p>
              <a:p>
                <a:pPr algn="ctr">
                  <a:buFontTx/>
                  <a:buNone/>
                </a:pPr>
                <a:r>
                  <a:rPr lang="en-US" altLang="en-US" sz="12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(Food, Water, Air, Shelter)</a:t>
                </a:r>
              </a:p>
              <a:p>
                <a:pPr algn="ctr">
                  <a:buFontTx/>
                  <a:buNone/>
                </a:pPr>
                <a:endParaRPr lang="en-US" altLang="en-US" sz="120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32775" name="Text Box 51">
            <a:extLst>
              <a:ext uri="{FF2B5EF4-FFF2-40B4-BE49-F238E27FC236}">
                <a16:creationId xmlns:a16="http://schemas.microsoft.com/office/drawing/2014/main" id="{47AB944F-929F-490B-980E-871898BD8F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8125" y="269875"/>
            <a:ext cx="5883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2776" name="Rectangle 52">
            <a:extLst>
              <a:ext uri="{FF2B5EF4-FFF2-40B4-BE49-F238E27FC236}">
                <a16:creationId xmlns:a16="http://schemas.microsoft.com/office/drawing/2014/main" id="{57518ED7-564B-424C-8B22-B199A72434C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z="1800"/>
              <a:t>Maslow’s Hierarchy of Needs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so20C70">
            <a:extLst>
              <a:ext uri="{FF2B5EF4-FFF2-40B4-BE49-F238E27FC236}">
                <a16:creationId xmlns:a16="http://schemas.microsoft.com/office/drawing/2014/main" id="{C5F8A1CA-8097-4D66-AD63-F6B630AB8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ntro_2">
            <a:extLst>
              <a:ext uri="{FF2B5EF4-FFF2-40B4-BE49-F238E27FC236}">
                <a16:creationId xmlns:a16="http://schemas.microsoft.com/office/drawing/2014/main" id="{39597D84-1359-43B7-BEC7-3F50F35BBFB0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22" y="358601"/>
            <a:ext cx="3419475" cy="25987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9" name="Picture 3" descr="holiday">
            <a:extLst>
              <a:ext uri="{FF2B5EF4-FFF2-40B4-BE49-F238E27FC236}">
                <a16:creationId xmlns:a16="http://schemas.microsoft.com/office/drawing/2014/main" id="{87A8D4FF-9956-49CB-A73A-4732E46207E0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45545" y="0"/>
            <a:ext cx="3898455" cy="2924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0" name="Picture 4" descr="ep1">
            <a:extLst>
              <a:ext uri="{FF2B5EF4-FFF2-40B4-BE49-F238E27FC236}">
                <a16:creationId xmlns:a16="http://schemas.microsoft.com/office/drawing/2014/main" id="{6A95FDE1-3412-49F2-878D-47B8B8339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924175"/>
            <a:ext cx="1876435" cy="2377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 descr="asset_upload_file139_995">
            <a:extLst>
              <a:ext uri="{FF2B5EF4-FFF2-40B4-BE49-F238E27FC236}">
                <a16:creationId xmlns:a16="http://schemas.microsoft.com/office/drawing/2014/main" id="{E49D0777-E950-4FAF-B3BE-6A981C08B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180532"/>
            <a:ext cx="933564" cy="212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6" descr="manu">
            <a:extLst>
              <a:ext uri="{FF2B5EF4-FFF2-40B4-BE49-F238E27FC236}">
                <a16:creationId xmlns:a16="http://schemas.microsoft.com/office/drawing/2014/main" id="{465EA277-5BE4-4E0E-B39D-5EF2C3FC8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193986"/>
            <a:ext cx="3111424" cy="2333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r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C9B17F8B-CADA-48F0-819F-5D059888E6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Hierarchy of Needs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75B6DB97-8035-4A89-9696-B0063FBCB4A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3838" cy="4525963"/>
          </a:xfrm>
        </p:spPr>
        <p:txBody>
          <a:bodyPr/>
          <a:lstStyle/>
          <a:p>
            <a:pPr eaLnBrk="1" hangingPunct="1"/>
            <a:r>
              <a:rPr lang="en-GB" altLang="en-US" sz="2800"/>
              <a:t>Appeal to the Safety Need</a:t>
            </a:r>
          </a:p>
          <a:p>
            <a:pPr eaLnBrk="1" hangingPunct="1"/>
            <a:endParaRPr lang="en-GB" altLang="en-US" sz="2800"/>
          </a:p>
        </p:txBody>
      </p:sp>
      <p:pic>
        <p:nvPicPr>
          <p:cNvPr id="35844" name="Picture 4" descr="untitled">
            <a:extLst>
              <a:ext uri="{FF2B5EF4-FFF2-40B4-BE49-F238E27FC236}">
                <a16:creationId xmlns:a16="http://schemas.microsoft.com/office/drawing/2014/main" id="{55D16FD2-3F7A-4FB3-AC89-AC3BE219FD77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088" y="1587604"/>
            <a:ext cx="2675834" cy="35611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310DD0D3-6F2B-4D32-AF2E-256860D9E0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Hierarchy of Needs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C1B759C7-C809-48C1-A1DB-B21A04EB4AE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3838" cy="4525963"/>
          </a:xfrm>
        </p:spPr>
        <p:txBody>
          <a:bodyPr/>
          <a:lstStyle/>
          <a:p>
            <a:pPr eaLnBrk="1" hangingPunct="1"/>
            <a:r>
              <a:rPr lang="en-GB" altLang="en-US" sz="2800"/>
              <a:t>Appeal to the Social Need</a:t>
            </a:r>
          </a:p>
          <a:p>
            <a:pPr eaLnBrk="1" hangingPunct="1"/>
            <a:endParaRPr lang="en-GB" altLang="en-US" sz="2800"/>
          </a:p>
        </p:txBody>
      </p:sp>
      <p:pic>
        <p:nvPicPr>
          <p:cNvPr id="36868" name="Picture 4" descr="untitled wine">
            <a:extLst>
              <a:ext uri="{FF2B5EF4-FFF2-40B4-BE49-F238E27FC236}">
                <a16:creationId xmlns:a16="http://schemas.microsoft.com/office/drawing/2014/main" id="{B3E5ED50-EB0E-4A64-B2C8-7DAC2DA24479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8104" y="1531620"/>
            <a:ext cx="2537651" cy="356537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:a16="http://schemas.microsoft.com/office/drawing/2014/main" id="{8142100F-71DD-41E4-BB73-52ED988BD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37891" name="Rectangle 4">
            <a:extLst>
              <a:ext uri="{FF2B5EF4-FFF2-40B4-BE49-F238E27FC236}">
                <a16:creationId xmlns:a16="http://schemas.microsoft.com/office/drawing/2014/main" id="{17CEF10F-73C4-4451-B750-FFE9B51B9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37893" name="Rectangle 7">
            <a:extLst>
              <a:ext uri="{FF2B5EF4-FFF2-40B4-BE49-F238E27FC236}">
                <a16:creationId xmlns:a16="http://schemas.microsoft.com/office/drawing/2014/main" id="{66066C8E-1B9B-4A23-92F9-C97D1250AAD1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4000">
                <a:solidFill>
                  <a:srgbClr val="229FC6"/>
                </a:solidFill>
                <a:latin typeface="Arial Black" panose="020B0A04020102020204" pitchFamily="34" charset="0"/>
              </a:rPr>
              <a:t>Consumer as Social Being</a:t>
            </a:r>
            <a:br>
              <a:rPr lang="en-US" altLang="en-US" sz="3200">
                <a:solidFill>
                  <a:srgbClr val="229FC6"/>
                </a:solidFill>
                <a:latin typeface="Arial Black" panose="020B0A04020102020204" pitchFamily="34" charset="0"/>
              </a:rPr>
            </a:br>
            <a:endParaRPr lang="en-US" altLang="en-US" sz="32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pic>
        <p:nvPicPr>
          <p:cNvPr id="37894" name="Picture 11" descr="head">
            <a:extLst>
              <a:ext uri="{FF2B5EF4-FFF2-40B4-BE49-F238E27FC236}">
                <a16:creationId xmlns:a16="http://schemas.microsoft.com/office/drawing/2014/main" id="{DADE70EE-6F7E-4026-9164-57214C16CA36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43300" y="2374106"/>
            <a:ext cx="1676400" cy="2185988"/>
          </a:xfrm>
          <a:noFill/>
          <a:effectLst>
            <a:outerShdw dist="63500" dir="2212194" algn="ctr" rotWithShape="0">
              <a:srgbClr val="4D4D4D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15" descr="Click To Download">
            <a:extLst>
              <a:ext uri="{FF2B5EF4-FFF2-40B4-BE49-F238E27FC236}">
                <a16:creationId xmlns:a16="http://schemas.microsoft.com/office/drawing/2014/main" id="{C479E9DA-20A8-462C-A3C7-E3A44440B677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48400" y="1676400"/>
            <a:ext cx="1219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6" name="Picture 18" descr="Click To Download">
            <a:extLst>
              <a:ext uri="{FF2B5EF4-FFF2-40B4-BE49-F238E27FC236}">
                <a16:creationId xmlns:a16="http://schemas.microsoft.com/office/drawing/2014/main" id="{F5189E0B-11DF-4116-A0C4-173E12E9A55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599" y="4149080"/>
            <a:ext cx="1219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7" name="AutoShape 13">
            <a:extLst>
              <a:ext uri="{FF2B5EF4-FFF2-40B4-BE49-F238E27FC236}">
                <a16:creationId xmlns:a16="http://schemas.microsoft.com/office/drawing/2014/main" id="{DA161130-A969-439D-B6AA-94C80965E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3048000"/>
            <a:ext cx="2590800" cy="1828800"/>
          </a:xfrm>
          <a:prstGeom prst="cloudCallout">
            <a:avLst>
              <a:gd name="adj1" fmla="val -100000"/>
              <a:gd name="adj2" fmla="val -42014"/>
            </a:avLst>
          </a:prstGeom>
          <a:gradFill rotWithShape="1">
            <a:gsLst>
              <a:gs pos="0">
                <a:schemeClr val="accent1"/>
              </a:gs>
              <a:gs pos="100000">
                <a:srgbClr val="CCFFCC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en-US"/>
              <a:t>I buy what I am</a:t>
            </a:r>
          </a:p>
        </p:txBody>
      </p:sp>
      <p:pic>
        <p:nvPicPr>
          <p:cNvPr id="37898" name="Picture 21" descr="Click To Download">
            <a:extLst>
              <a:ext uri="{FF2B5EF4-FFF2-40B4-BE49-F238E27FC236}">
                <a16:creationId xmlns:a16="http://schemas.microsoft.com/office/drawing/2014/main" id="{65A8559B-8071-4B6B-BD1A-5764ACA8D335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10201" y="4325461"/>
            <a:ext cx="1219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9" name="Picture 24" descr="Click To Download">
            <a:extLst>
              <a:ext uri="{FF2B5EF4-FFF2-40B4-BE49-F238E27FC236}">
                <a16:creationId xmlns:a16="http://schemas.microsoft.com/office/drawing/2014/main" id="{DF62267E-9F95-42E3-88DC-69493515E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167640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0" name="Text Box 25">
            <a:extLst>
              <a:ext uri="{FF2B5EF4-FFF2-40B4-BE49-F238E27FC236}">
                <a16:creationId xmlns:a16="http://schemas.microsoft.com/office/drawing/2014/main" id="{9214A16F-4720-4B9D-845C-E72F10983967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>
            <a:extLst>
              <a:ext uri="{FF2B5EF4-FFF2-40B4-BE49-F238E27FC236}">
                <a16:creationId xmlns:a16="http://schemas.microsoft.com/office/drawing/2014/main" id="{D6C0E556-9A1B-4692-9B7D-F07C20C7F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39939" name="Rectangle 4">
            <a:extLst>
              <a:ext uri="{FF2B5EF4-FFF2-40B4-BE49-F238E27FC236}">
                <a16:creationId xmlns:a16="http://schemas.microsoft.com/office/drawing/2014/main" id="{36872C37-EC99-44CA-B46C-8B070BFF6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39941" name="Rectangle 7">
            <a:extLst>
              <a:ext uri="{FF2B5EF4-FFF2-40B4-BE49-F238E27FC236}">
                <a16:creationId xmlns:a16="http://schemas.microsoft.com/office/drawing/2014/main" id="{044AAE0A-90E0-4031-81BD-A71C35D866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4000">
                <a:solidFill>
                  <a:srgbClr val="229FC6"/>
                </a:solidFill>
                <a:latin typeface="Arial Black" panose="020B0A04020102020204" pitchFamily="34" charset="0"/>
              </a:rPr>
              <a:t>Sociocultural Consumption</a:t>
            </a:r>
            <a:endParaRPr lang="en-US" altLang="en-US" sz="32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20852" name="Group 20">
            <a:extLst>
              <a:ext uri="{FF2B5EF4-FFF2-40B4-BE49-F238E27FC236}">
                <a16:creationId xmlns:a16="http://schemas.microsoft.com/office/drawing/2014/main" id="{D9B8BFAB-CC7D-47CA-9622-1FD91558C68F}"/>
              </a:ext>
            </a:extLst>
          </p:cNvPr>
          <p:cNvGrpSpPr>
            <a:grpSpLocks/>
          </p:cNvGrpSpPr>
          <p:nvPr/>
        </p:nvGrpSpPr>
        <p:grpSpPr bwMode="auto">
          <a:xfrm>
            <a:off x="1379538" y="2682875"/>
            <a:ext cx="1247775" cy="892175"/>
            <a:chOff x="828" y="1405"/>
            <a:chExt cx="786" cy="562"/>
          </a:xfrm>
        </p:grpSpPr>
        <p:sp>
          <p:nvSpPr>
            <p:cNvPr id="120853" name="AutoShape 21">
              <a:extLst>
                <a:ext uri="{FF2B5EF4-FFF2-40B4-BE49-F238E27FC236}">
                  <a16:creationId xmlns:a16="http://schemas.microsoft.com/office/drawing/2014/main" id="{8FF88E9B-C1A6-4460-96B8-E620DBC97CE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 flipV="1">
              <a:off x="828" y="1405"/>
              <a:ext cx="786" cy="562"/>
            </a:xfrm>
            <a:prstGeom prst="cloudCallout">
              <a:avLst>
                <a:gd name="adj1" fmla="val -173792"/>
                <a:gd name="adj2" fmla="val -82741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76" name="Rectangle 22">
              <a:extLst>
                <a:ext uri="{FF2B5EF4-FFF2-40B4-BE49-F238E27FC236}">
                  <a16:creationId xmlns:a16="http://schemas.microsoft.com/office/drawing/2014/main" id="{A5E0215F-6F7F-47A8-A649-CC43C1971A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0" y="1531"/>
              <a:ext cx="587" cy="366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Social</a:t>
              </a:r>
            </a:p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class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55" name="Group 23">
            <a:extLst>
              <a:ext uri="{FF2B5EF4-FFF2-40B4-BE49-F238E27FC236}">
                <a16:creationId xmlns:a16="http://schemas.microsoft.com/office/drawing/2014/main" id="{F597DA2B-2E8F-425B-98B4-1D16BFC61C46}"/>
              </a:ext>
            </a:extLst>
          </p:cNvPr>
          <p:cNvGrpSpPr>
            <a:grpSpLocks/>
          </p:cNvGrpSpPr>
          <p:nvPr/>
        </p:nvGrpSpPr>
        <p:grpSpPr bwMode="auto">
          <a:xfrm>
            <a:off x="6621463" y="4687888"/>
            <a:ext cx="1463675" cy="700087"/>
            <a:chOff x="4130" y="2668"/>
            <a:chExt cx="922" cy="441"/>
          </a:xfrm>
        </p:grpSpPr>
        <p:sp>
          <p:nvSpPr>
            <p:cNvPr id="120856" name="AutoShape 24">
              <a:extLst>
                <a:ext uri="{FF2B5EF4-FFF2-40B4-BE49-F238E27FC236}">
                  <a16:creationId xmlns:a16="http://schemas.microsoft.com/office/drawing/2014/main" id="{5517E246-0D32-4A6B-A662-C6B8A7AA195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30" y="2668"/>
              <a:ext cx="922" cy="441"/>
            </a:xfrm>
            <a:prstGeom prst="cloudCallout">
              <a:avLst>
                <a:gd name="adj1" fmla="val 131560"/>
                <a:gd name="adj2" fmla="val -136625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74" name="Rectangle 25">
              <a:extLst>
                <a:ext uri="{FF2B5EF4-FFF2-40B4-BE49-F238E27FC236}">
                  <a16:creationId xmlns:a16="http://schemas.microsoft.com/office/drawing/2014/main" id="{6073675B-6EC6-4B2D-A9D7-0883D0F050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6" y="2742"/>
              <a:ext cx="685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Society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58" name="Group 26">
            <a:extLst>
              <a:ext uri="{FF2B5EF4-FFF2-40B4-BE49-F238E27FC236}">
                <a16:creationId xmlns:a16="http://schemas.microsoft.com/office/drawing/2014/main" id="{31AB5860-B0DC-4E82-B90D-716928C4EBCA}"/>
              </a:ext>
            </a:extLst>
          </p:cNvPr>
          <p:cNvGrpSpPr>
            <a:grpSpLocks/>
          </p:cNvGrpSpPr>
          <p:nvPr/>
        </p:nvGrpSpPr>
        <p:grpSpPr bwMode="auto">
          <a:xfrm>
            <a:off x="6240463" y="2792413"/>
            <a:ext cx="1454150" cy="712787"/>
            <a:chOff x="3890" y="1474"/>
            <a:chExt cx="916" cy="449"/>
          </a:xfrm>
        </p:grpSpPr>
        <p:sp>
          <p:nvSpPr>
            <p:cNvPr id="120859" name="AutoShape 27">
              <a:extLst>
                <a:ext uri="{FF2B5EF4-FFF2-40B4-BE49-F238E27FC236}">
                  <a16:creationId xmlns:a16="http://schemas.microsoft.com/office/drawing/2014/main" id="{2AB26B6F-786B-48EE-9714-4115443E8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0" y="1474"/>
              <a:ext cx="916" cy="449"/>
            </a:xfrm>
            <a:prstGeom prst="cloudCallout">
              <a:avLst>
                <a:gd name="adj1" fmla="val -128495"/>
                <a:gd name="adj2" fmla="val 85190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72" name="Rectangle 28">
              <a:extLst>
                <a:ext uri="{FF2B5EF4-FFF2-40B4-BE49-F238E27FC236}">
                  <a16:creationId xmlns:a16="http://schemas.microsoft.com/office/drawing/2014/main" id="{D9DDFF49-9931-47B5-9427-1F61CA0812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6" y="1557"/>
              <a:ext cx="649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Rituals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61" name="Group 29">
            <a:extLst>
              <a:ext uri="{FF2B5EF4-FFF2-40B4-BE49-F238E27FC236}">
                <a16:creationId xmlns:a16="http://schemas.microsoft.com/office/drawing/2014/main" id="{4990AE95-CC42-4DCA-8923-7B71553C7CDF}"/>
              </a:ext>
            </a:extLst>
          </p:cNvPr>
          <p:cNvGrpSpPr>
            <a:grpSpLocks/>
          </p:cNvGrpSpPr>
          <p:nvPr/>
        </p:nvGrpSpPr>
        <p:grpSpPr bwMode="auto">
          <a:xfrm>
            <a:off x="2303463" y="1993900"/>
            <a:ext cx="1185862" cy="733425"/>
            <a:chOff x="1410" y="971"/>
            <a:chExt cx="747" cy="462"/>
          </a:xfrm>
        </p:grpSpPr>
        <p:sp>
          <p:nvSpPr>
            <p:cNvPr id="120862" name="AutoShape 30">
              <a:extLst>
                <a:ext uri="{FF2B5EF4-FFF2-40B4-BE49-F238E27FC236}">
                  <a16:creationId xmlns:a16="http://schemas.microsoft.com/office/drawing/2014/main" id="{926D02BE-9A5F-448A-A4C0-D9E5312787B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7929" flipV="1">
              <a:off x="1410" y="971"/>
              <a:ext cx="747" cy="462"/>
            </a:xfrm>
            <a:prstGeom prst="cloudCallout">
              <a:avLst>
                <a:gd name="adj1" fmla="val 111352"/>
                <a:gd name="adj2" fmla="val -176292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70" name="Rectangle 31">
              <a:extLst>
                <a:ext uri="{FF2B5EF4-FFF2-40B4-BE49-F238E27FC236}">
                  <a16:creationId xmlns:a16="http://schemas.microsoft.com/office/drawing/2014/main" id="{547B4D0E-CB59-48F9-B1E3-92C5DBF433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2" y="1089"/>
              <a:ext cx="622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Family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64" name="Group 32">
            <a:extLst>
              <a:ext uri="{FF2B5EF4-FFF2-40B4-BE49-F238E27FC236}">
                <a16:creationId xmlns:a16="http://schemas.microsoft.com/office/drawing/2014/main" id="{A9A19E0A-85AA-465D-87AB-C35E09651844}"/>
              </a:ext>
            </a:extLst>
          </p:cNvPr>
          <p:cNvGrpSpPr>
            <a:grpSpLocks/>
          </p:cNvGrpSpPr>
          <p:nvPr/>
        </p:nvGrpSpPr>
        <p:grpSpPr bwMode="auto">
          <a:xfrm>
            <a:off x="3722688" y="1736725"/>
            <a:ext cx="1093787" cy="960438"/>
            <a:chOff x="2304" y="809"/>
            <a:chExt cx="689" cy="605"/>
          </a:xfrm>
        </p:grpSpPr>
        <p:sp>
          <p:nvSpPr>
            <p:cNvPr id="120865" name="AutoShape 33">
              <a:extLst>
                <a:ext uri="{FF2B5EF4-FFF2-40B4-BE49-F238E27FC236}">
                  <a16:creationId xmlns:a16="http://schemas.microsoft.com/office/drawing/2014/main" id="{EEDEB2E2-1733-46CE-A416-7BEB9FFEACB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4449987" flipH="1" flipV="1">
              <a:off x="2346" y="767"/>
              <a:ext cx="605" cy="689"/>
            </a:xfrm>
            <a:prstGeom prst="cloudCallout">
              <a:avLst>
                <a:gd name="adj1" fmla="val 121028"/>
                <a:gd name="adj2" fmla="val 30565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vert="eaVert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8" name="Rectangle 34">
              <a:extLst>
                <a:ext uri="{FF2B5EF4-FFF2-40B4-BE49-F238E27FC236}">
                  <a16:creationId xmlns:a16="http://schemas.microsoft.com/office/drawing/2014/main" id="{2DD28F13-75F8-482D-BC88-4FFC0D49665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350" y="986"/>
              <a:ext cx="632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Values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67" name="Group 35">
            <a:extLst>
              <a:ext uri="{FF2B5EF4-FFF2-40B4-BE49-F238E27FC236}">
                <a16:creationId xmlns:a16="http://schemas.microsoft.com/office/drawing/2014/main" id="{85FE3B23-333C-475F-9D7D-BC1AC76A9B6E}"/>
              </a:ext>
            </a:extLst>
          </p:cNvPr>
          <p:cNvGrpSpPr>
            <a:grpSpLocks/>
          </p:cNvGrpSpPr>
          <p:nvPr/>
        </p:nvGrpSpPr>
        <p:grpSpPr bwMode="auto">
          <a:xfrm>
            <a:off x="5453063" y="5337175"/>
            <a:ext cx="1700212" cy="911225"/>
            <a:chOff x="3394" y="3077"/>
            <a:chExt cx="1071" cy="574"/>
          </a:xfrm>
        </p:grpSpPr>
        <p:sp>
          <p:nvSpPr>
            <p:cNvPr id="120868" name="AutoShape 36">
              <a:extLst>
                <a:ext uri="{FF2B5EF4-FFF2-40B4-BE49-F238E27FC236}">
                  <a16:creationId xmlns:a16="http://schemas.microsoft.com/office/drawing/2014/main" id="{97B0641F-CCA9-4EAD-822D-3A0601E8A1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997281" flipV="1">
              <a:off x="3394" y="3077"/>
              <a:ext cx="1071" cy="574"/>
            </a:xfrm>
            <a:prstGeom prst="cloudCallout">
              <a:avLst>
                <a:gd name="adj1" fmla="val -25708"/>
                <a:gd name="adj2" fmla="val 156000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6" name="Rectangle 37">
              <a:extLst>
                <a:ext uri="{FF2B5EF4-FFF2-40B4-BE49-F238E27FC236}">
                  <a16:creationId xmlns:a16="http://schemas.microsoft.com/office/drawing/2014/main" id="{FB9240C7-B553-41E3-A432-D7098DFD88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3" y="3214"/>
              <a:ext cx="890" cy="366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Reference</a:t>
              </a:r>
            </a:p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Groups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70" name="Group 38">
            <a:extLst>
              <a:ext uri="{FF2B5EF4-FFF2-40B4-BE49-F238E27FC236}">
                <a16:creationId xmlns:a16="http://schemas.microsoft.com/office/drawing/2014/main" id="{1C40D8F6-469B-45D2-B7B4-8A5663BFB02E}"/>
              </a:ext>
            </a:extLst>
          </p:cNvPr>
          <p:cNvGrpSpPr>
            <a:grpSpLocks/>
          </p:cNvGrpSpPr>
          <p:nvPr/>
        </p:nvGrpSpPr>
        <p:grpSpPr bwMode="auto">
          <a:xfrm>
            <a:off x="2212975" y="5334000"/>
            <a:ext cx="1558925" cy="941388"/>
            <a:chOff x="1353" y="3075"/>
            <a:chExt cx="982" cy="593"/>
          </a:xfrm>
        </p:grpSpPr>
        <p:sp>
          <p:nvSpPr>
            <p:cNvPr id="120871" name="AutoShape 39">
              <a:extLst>
                <a:ext uri="{FF2B5EF4-FFF2-40B4-BE49-F238E27FC236}">
                  <a16:creationId xmlns:a16="http://schemas.microsoft.com/office/drawing/2014/main" id="{68A75257-1DB1-480C-BD64-EDD1EFCDBE4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5957501">
              <a:off x="1552" y="2880"/>
              <a:ext cx="593" cy="982"/>
            </a:xfrm>
            <a:prstGeom prst="cloudCallout">
              <a:avLst>
                <a:gd name="adj1" fmla="val 144241"/>
                <a:gd name="adj2" fmla="val 65213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vert="eaVert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4" name="Rectangle 40">
              <a:extLst>
                <a:ext uri="{FF2B5EF4-FFF2-40B4-BE49-F238E27FC236}">
                  <a16:creationId xmlns:a16="http://schemas.microsoft.com/office/drawing/2014/main" id="{BF378C25-3748-4DC5-AB2B-52E6E9534F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5" y="3186"/>
              <a:ext cx="791" cy="366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Race</a:t>
              </a:r>
              <a:r>
                <a:rPr lang="en-US" altLang="en-US" sz="1000" b="1" i="1">
                  <a:solidFill>
                    <a:srgbClr val="000000"/>
                  </a:solidFill>
                </a:rPr>
                <a:t> </a:t>
              </a:r>
              <a:r>
                <a:rPr lang="en-US" altLang="en-US" sz="1400" b="1" i="1">
                  <a:solidFill>
                    <a:srgbClr val="000000"/>
                  </a:solidFill>
                </a:rPr>
                <a:t>/</a:t>
              </a:r>
              <a:endParaRPr lang="en-US" altLang="en-US" sz="2000" b="1" i="1">
                <a:solidFill>
                  <a:srgbClr val="000000"/>
                </a:solidFill>
              </a:endParaRPr>
            </a:p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Ethnicity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73" name="Group 41">
            <a:extLst>
              <a:ext uri="{FF2B5EF4-FFF2-40B4-BE49-F238E27FC236}">
                <a16:creationId xmlns:a16="http://schemas.microsoft.com/office/drawing/2014/main" id="{D30135E8-D974-47F4-ADFB-9B81675DF639}"/>
              </a:ext>
            </a:extLst>
          </p:cNvPr>
          <p:cNvGrpSpPr>
            <a:grpSpLocks/>
          </p:cNvGrpSpPr>
          <p:nvPr/>
        </p:nvGrpSpPr>
        <p:grpSpPr bwMode="auto">
          <a:xfrm>
            <a:off x="6740525" y="3652838"/>
            <a:ext cx="1185863" cy="855662"/>
            <a:chOff x="4205" y="2016"/>
            <a:chExt cx="747" cy="539"/>
          </a:xfrm>
        </p:grpSpPr>
        <p:sp>
          <p:nvSpPr>
            <p:cNvPr id="120874" name="AutoShape 42">
              <a:extLst>
                <a:ext uri="{FF2B5EF4-FFF2-40B4-BE49-F238E27FC236}">
                  <a16:creationId xmlns:a16="http://schemas.microsoft.com/office/drawing/2014/main" id="{B74A6541-F3D3-4B18-972D-53133C6DE5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46820" flipV="1">
              <a:off x="4205" y="2016"/>
              <a:ext cx="747" cy="539"/>
            </a:xfrm>
            <a:prstGeom prst="cloudCallout">
              <a:avLst>
                <a:gd name="adj1" fmla="val -171111"/>
                <a:gd name="adj2" fmla="val 15389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2" name="Rectangle 43">
              <a:extLst>
                <a:ext uri="{FF2B5EF4-FFF2-40B4-BE49-F238E27FC236}">
                  <a16:creationId xmlns:a16="http://schemas.microsoft.com/office/drawing/2014/main" id="{5F595B86-DD70-42AC-8BDD-43EAB4574F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8" y="2181"/>
              <a:ext cx="676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Gender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76" name="Group 44">
            <a:extLst>
              <a:ext uri="{FF2B5EF4-FFF2-40B4-BE49-F238E27FC236}">
                <a16:creationId xmlns:a16="http://schemas.microsoft.com/office/drawing/2014/main" id="{F5820563-06C1-432A-A62A-D867B142D5B2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4572000"/>
            <a:ext cx="1330325" cy="717550"/>
            <a:chOff x="775" y="2595"/>
            <a:chExt cx="838" cy="452"/>
          </a:xfrm>
        </p:grpSpPr>
        <p:sp>
          <p:nvSpPr>
            <p:cNvPr id="120877" name="AutoShape 45">
              <a:extLst>
                <a:ext uri="{FF2B5EF4-FFF2-40B4-BE49-F238E27FC236}">
                  <a16:creationId xmlns:a16="http://schemas.microsoft.com/office/drawing/2014/main" id="{EEE4F240-A775-47A8-B2F6-5BE5B349BB0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775" y="2595"/>
              <a:ext cx="838" cy="452"/>
            </a:xfrm>
            <a:prstGeom prst="cloudCallout">
              <a:avLst>
                <a:gd name="adj1" fmla="val 151787"/>
                <a:gd name="adj2" fmla="val 104421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0" name="Rectangle 46">
              <a:extLst>
                <a:ext uri="{FF2B5EF4-FFF2-40B4-BE49-F238E27FC236}">
                  <a16:creationId xmlns:a16="http://schemas.microsoft.com/office/drawing/2014/main" id="{0062C72F-1949-43AB-AB59-BE18022C25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4" y="2689"/>
              <a:ext cx="676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Culture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79" name="Group 47">
            <a:extLst>
              <a:ext uri="{FF2B5EF4-FFF2-40B4-BE49-F238E27FC236}">
                <a16:creationId xmlns:a16="http://schemas.microsoft.com/office/drawing/2014/main" id="{AA07376C-CBC7-4675-8374-6C2DB48B9D64}"/>
              </a:ext>
            </a:extLst>
          </p:cNvPr>
          <p:cNvGrpSpPr>
            <a:grpSpLocks/>
          </p:cNvGrpSpPr>
          <p:nvPr/>
        </p:nvGrpSpPr>
        <p:grpSpPr bwMode="auto">
          <a:xfrm>
            <a:off x="1104900" y="3741738"/>
            <a:ext cx="1814513" cy="706437"/>
            <a:chOff x="655" y="2072"/>
            <a:chExt cx="1143" cy="445"/>
          </a:xfrm>
        </p:grpSpPr>
        <p:sp>
          <p:nvSpPr>
            <p:cNvPr id="120880" name="AutoShape 48">
              <a:extLst>
                <a:ext uri="{FF2B5EF4-FFF2-40B4-BE49-F238E27FC236}">
                  <a16:creationId xmlns:a16="http://schemas.microsoft.com/office/drawing/2014/main" id="{82866AA9-9ADE-400E-A27B-13590B2506D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1445892" flipV="1">
              <a:off x="655" y="2072"/>
              <a:ext cx="1143" cy="445"/>
            </a:xfrm>
            <a:prstGeom prst="cloudCallout">
              <a:avLst>
                <a:gd name="adj1" fmla="val 113546"/>
                <a:gd name="adj2" fmla="val 4014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58" name="Rectangle 49">
              <a:extLst>
                <a:ext uri="{FF2B5EF4-FFF2-40B4-BE49-F238E27FC236}">
                  <a16:creationId xmlns:a16="http://schemas.microsoft.com/office/drawing/2014/main" id="{30CF77FB-A810-435C-8834-882FFC8734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0" y="2188"/>
              <a:ext cx="996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Community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pic>
        <p:nvPicPr>
          <p:cNvPr id="39952" name="Picture 50" descr="head">
            <a:extLst>
              <a:ext uri="{FF2B5EF4-FFF2-40B4-BE49-F238E27FC236}">
                <a16:creationId xmlns:a16="http://schemas.microsoft.com/office/drawing/2014/main" id="{15F4E348-808D-42D8-AC1F-004EF3553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063" y="3479800"/>
            <a:ext cx="1708150" cy="1851025"/>
          </a:xfrm>
          <a:prstGeom prst="rect">
            <a:avLst/>
          </a:prstGeom>
          <a:noFill/>
          <a:ln>
            <a:noFill/>
          </a:ln>
          <a:effectLst>
            <a:outerShdw dist="63500" dir="2212194" algn="ctr" rotWithShape="0">
              <a:srgbClr val="4D4D4D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0883" name="Group 51">
            <a:extLst>
              <a:ext uri="{FF2B5EF4-FFF2-40B4-BE49-F238E27FC236}">
                <a16:creationId xmlns:a16="http://schemas.microsoft.com/office/drawing/2014/main" id="{F61239DF-F6F9-44D7-BEBE-02A9B9AFBA63}"/>
              </a:ext>
            </a:extLst>
          </p:cNvPr>
          <p:cNvGrpSpPr>
            <a:grpSpLocks/>
          </p:cNvGrpSpPr>
          <p:nvPr/>
        </p:nvGrpSpPr>
        <p:grpSpPr bwMode="auto">
          <a:xfrm>
            <a:off x="5076825" y="1981200"/>
            <a:ext cx="1604963" cy="841375"/>
            <a:chOff x="3157" y="963"/>
            <a:chExt cx="1011" cy="530"/>
          </a:xfrm>
        </p:grpSpPr>
        <p:sp>
          <p:nvSpPr>
            <p:cNvPr id="120884" name="AutoShape 52">
              <a:extLst>
                <a:ext uri="{FF2B5EF4-FFF2-40B4-BE49-F238E27FC236}">
                  <a16:creationId xmlns:a16="http://schemas.microsoft.com/office/drawing/2014/main" id="{5B2346CA-47F1-427F-9AED-DA71A35387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32069">
              <a:off x="3157" y="963"/>
              <a:ext cx="1011" cy="530"/>
            </a:xfrm>
            <a:prstGeom prst="cloudCallout">
              <a:avLst>
                <a:gd name="adj1" fmla="val -40921"/>
                <a:gd name="adj2" fmla="val 143292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56" name="Rectangle 53">
              <a:extLst>
                <a:ext uri="{FF2B5EF4-FFF2-40B4-BE49-F238E27FC236}">
                  <a16:creationId xmlns:a16="http://schemas.microsoft.com/office/drawing/2014/main" id="{04EE8304-6174-40CC-96BF-003ED5C217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5" y="1031"/>
              <a:ext cx="765" cy="366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Object</a:t>
              </a:r>
            </a:p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Meaning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sp>
        <p:nvSpPr>
          <p:cNvPr id="39954" name="Text Box 54">
            <a:extLst>
              <a:ext uri="{FF2B5EF4-FFF2-40B4-BE49-F238E27FC236}">
                <a16:creationId xmlns:a16="http://schemas.microsoft.com/office/drawing/2014/main" id="{BDC09BF4-16EB-4AC6-AD43-D60097BF394B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id="{2B47998E-2BAC-4DC8-B0F1-74D252B5B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41987" name="Rectangle 4">
            <a:extLst>
              <a:ext uri="{FF2B5EF4-FFF2-40B4-BE49-F238E27FC236}">
                <a16:creationId xmlns:a16="http://schemas.microsoft.com/office/drawing/2014/main" id="{8925D8FA-5BC4-4335-80B2-445153981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41989" name="Rectangle 7">
            <a:extLst>
              <a:ext uri="{FF2B5EF4-FFF2-40B4-BE49-F238E27FC236}">
                <a16:creationId xmlns:a16="http://schemas.microsoft.com/office/drawing/2014/main" id="{6F2874A3-93AF-4194-95EA-59C2E931F1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200">
                <a:solidFill>
                  <a:srgbClr val="229FC6"/>
                </a:solidFill>
                <a:latin typeface="Arial Black" panose="020B0A04020102020204" pitchFamily="34" charset="0"/>
              </a:rPr>
              <a:t>Factors Affecting Decision Making</a:t>
            </a:r>
          </a:p>
        </p:txBody>
      </p:sp>
      <p:grpSp>
        <p:nvGrpSpPr>
          <p:cNvPr id="125984" name="Group 32">
            <a:extLst>
              <a:ext uri="{FF2B5EF4-FFF2-40B4-BE49-F238E27FC236}">
                <a16:creationId xmlns:a16="http://schemas.microsoft.com/office/drawing/2014/main" id="{E253C96A-7724-44A3-B748-5AF5C204060D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2943225"/>
            <a:ext cx="2205037" cy="3176588"/>
            <a:chOff x="2733" y="2040"/>
            <a:chExt cx="1389" cy="2001"/>
          </a:xfrm>
        </p:grpSpPr>
        <p:sp>
          <p:nvSpPr>
            <p:cNvPr id="42040" name="Line 33">
              <a:extLst>
                <a:ext uri="{FF2B5EF4-FFF2-40B4-BE49-F238E27FC236}">
                  <a16:creationId xmlns:a16="http://schemas.microsoft.com/office/drawing/2014/main" id="{F59AC765-CAAE-47CE-918C-90A08B7929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3" y="2040"/>
              <a:ext cx="880" cy="193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5986" name="Oval 34">
              <a:extLst>
                <a:ext uri="{FF2B5EF4-FFF2-40B4-BE49-F238E27FC236}">
                  <a16:creationId xmlns:a16="http://schemas.microsoft.com/office/drawing/2014/main" id="{5E1951BA-B98D-4573-B32B-44E13715FD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1" y="3719"/>
              <a:ext cx="1081" cy="322"/>
            </a:xfrm>
            <a:prstGeom prst="ellipse">
              <a:avLst/>
            </a:prstGeom>
            <a:gradFill rotWithShape="0">
              <a:gsLst>
                <a:gs pos="0">
                  <a:srgbClr val="99CCFF"/>
                </a:gs>
                <a:gs pos="100000">
                  <a:srgbClr val="99CC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SUBCULTURES</a:t>
              </a:r>
            </a:p>
          </p:txBody>
        </p:sp>
      </p:grpSp>
      <p:grpSp>
        <p:nvGrpSpPr>
          <p:cNvPr id="125987" name="Group 35">
            <a:extLst>
              <a:ext uri="{FF2B5EF4-FFF2-40B4-BE49-F238E27FC236}">
                <a16:creationId xmlns:a16="http://schemas.microsoft.com/office/drawing/2014/main" id="{00206CD4-52A1-42CD-BC69-1724728FAA6A}"/>
              </a:ext>
            </a:extLst>
          </p:cNvPr>
          <p:cNvGrpSpPr>
            <a:grpSpLocks/>
          </p:cNvGrpSpPr>
          <p:nvPr/>
        </p:nvGrpSpPr>
        <p:grpSpPr bwMode="auto">
          <a:xfrm>
            <a:off x="884238" y="3078163"/>
            <a:ext cx="3606800" cy="3190875"/>
            <a:chOff x="461" y="2040"/>
            <a:chExt cx="2272" cy="2010"/>
          </a:xfrm>
        </p:grpSpPr>
        <p:sp>
          <p:nvSpPr>
            <p:cNvPr id="42037" name="Line 36">
              <a:extLst>
                <a:ext uri="{FF2B5EF4-FFF2-40B4-BE49-F238E27FC236}">
                  <a16:creationId xmlns:a16="http://schemas.microsoft.com/office/drawing/2014/main" id="{3BE6C621-CB00-44BD-9693-930988C105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53" y="2040"/>
              <a:ext cx="1280" cy="90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5989" name="Oval 37">
              <a:extLst>
                <a:ext uri="{FF2B5EF4-FFF2-40B4-BE49-F238E27FC236}">
                  <a16:creationId xmlns:a16="http://schemas.microsoft.com/office/drawing/2014/main" id="{8F50B081-B3FE-41A4-9884-7FBA8C46AE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" y="2751"/>
              <a:ext cx="622" cy="320"/>
            </a:xfrm>
            <a:prstGeom prst="ellipse">
              <a:avLst/>
            </a:prstGeom>
            <a:gradFill rotWithShape="0">
              <a:gsLst>
                <a:gs pos="0">
                  <a:srgbClr val="CCECFF"/>
                </a:gs>
                <a:gs pos="100000">
                  <a:srgbClr val="CCEC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MEDIA</a:t>
              </a:r>
            </a:p>
          </p:txBody>
        </p:sp>
        <p:sp>
          <p:nvSpPr>
            <p:cNvPr id="125990" name="AutoShape 38">
              <a:extLst>
                <a:ext uri="{FF2B5EF4-FFF2-40B4-BE49-F238E27FC236}">
                  <a16:creationId xmlns:a16="http://schemas.microsoft.com/office/drawing/2014/main" id="{DC94DB1B-68D8-449F-A7E4-6FDC5F29923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61" y="3063"/>
              <a:ext cx="928" cy="823"/>
            </a:xfrm>
            <a:prstGeom prst="wedgeRoundRectCallout">
              <a:avLst>
                <a:gd name="adj1" fmla="val -41671"/>
                <a:gd name="adj2" fmla="val 66667"/>
                <a:gd name="adj3" fmla="val 16667"/>
              </a:avLst>
            </a:prstGeom>
            <a:gradFill rotWithShape="0">
              <a:gsLst>
                <a:gs pos="0">
                  <a:srgbClr val="CCECFF"/>
                </a:gs>
                <a:gs pos="100000">
                  <a:srgbClr val="CCEC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rot="10800000"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NEWS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MAGAZINES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RADIO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TELEVISION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DIRECT MEDIA</a:t>
              </a:r>
            </a:p>
          </p:txBody>
        </p:sp>
      </p:grpSp>
      <p:grpSp>
        <p:nvGrpSpPr>
          <p:cNvPr id="125991" name="Group 39">
            <a:extLst>
              <a:ext uri="{FF2B5EF4-FFF2-40B4-BE49-F238E27FC236}">
                <a16:creationId xmlns:a16="http://schemas.microsoft.com/office/drawing/2014/main" id="{E88DA384-7DAA-4FC5-AD3E-71F6593951B5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3078163"/>
            <a:ext cx="4124325" cy="3168650"/>
            <a:chOff x="2733" y="2040"/>
            <a:chExt cx="2598" cy="1996"/>
          </a:xfrm>
        </p:grpSpPr>
        <p:sp>
          <p:nvSpPr>
            <p:cNvPr id="42034" name="Line 40">
              <a:extLst>
                <a:ext uri="{FF2B5EF4-FFF2-40B4-BE49-F238E27FC236}">
                  <a16:creationId xmlns:a16="http://schemas.microsoft.com/office/drawing/2014/main" id="{FB9C5125-53C9-4DA6-A31F-3C978011EE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3" y="2040"/>
              <a:ext cx="1120" cy="82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5993" name="AutoShape 41">
              <a:extLst>
                <a:ext uri="{FF2B5EF4-FFF2-40B4-BE49-F238E27FC236}">
                  <a16:creationId xmlns:a16="http://schemas.microsoft.com/office/drawing/2014/main" id="{BFFD60D7-2CA6-4CDB-8C3A-586042362F2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H="1">
              <a:off x="4237" y="3044"/>
              <a:ext cx="1094" cy="827"/>
            </a:xfrm>
            <a:prstGeom prst="wedgeRoundRectCallout">
              <a:avLst>
                <a:gd name="adj1" fmla="val -41671"/>
                <a:gd name="adj2" fmla="val 66667"/>
                <a:gd name="adj3" fmla="val 16667"/>
              </a:avLst>
            </a:prstGeom>
            <a:gradFill rotWithShape="0">
              <a:gsLst>
                <a:gs pos="0">
                  <a:srgbClr val="8CF4EA"/>
                </a:gs>
                <a:gs pos="100000">
                  <a:srgbClr val="8CF4EA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rot="10800000"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PRICE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PACKAGING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ADVERTISING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PROMOTION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PERSONAL SELLING</a:t>
              </a:r>
            </a:p>
          </p:txBody>
        </p:sp>
        <p:sp>
          <p:nvSpPr>
            <p:cNvPr id="125994" name="Oval 42">
              <a:extLst>
                <a:ext uri="{FF2B5EF4-FFF2-40B4-BE49-F238E27FC236}">
                  <a16:creationId xmlns:a16="http://schemas.microsoft.com/office/drawing/2014/main" id="{DDFC7006-A587-4407-8BE5-3FF440F338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7" y="2533"/>
              <a:ext cx="1255" cy="579"/>
            </a:xfrm>
            <a:prstGeom prst="ellipse">
              <a:avLst/>
            </a:prstGeom>
            <a:gradFill rotWithShape="0">
              <a:gsLst>
                <a:gs pos="0">
                  <a:srgbClr val="8CF4EA"/>
                </a:gs>
                <a:gs pos="100000">
                  <a:srgbClr val="8CF4EA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 anchorCtr="1"/>
            <a:lstStyle/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MARKETER-</a:t>
              </a:r>
            </a:p>
            <a:p>
              <a:pPr algn="ctr">
                <a:lnSpc>
                  <a:spcPct val="70000"/>
                </a:lnSpc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CONTROLLED</a:t>
              </a:r>
            </a:p>
            <a:p>
              <a:pPr algn="ctr">
                <a:lnSpc>
                  <a:spcPct val="80000"/>
                </a:lnSpc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STIMULI</a:t>
              </a:r>
            </a:p>
          </p:txBody>
        </p:sp>
      </p:grpSp>
      <p:grpSp>
        <p:nvGrpSpPr>
          <p:cNvPr id="125995" name="Group 43">
            <a:extLst>
              <a:ext uri="{FF2B5EF4-FFF2-40B4-BE49-F238E27FC236}">
                <a16:creationId xmlns:a16="http://schemas.microsoft.com/office/drawing/2014/main" id="{EC182C40-1788-4918-B2EE-9214CC9066D2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2152650"/>
            <a:ext cx="3148013" cy="925513"/>
            <a:chOff x="750" y="1457"/>
            <a:chExt cx="1983" cy="583"/>
          </a:xfrm>
        </p:grpSpPr>
        <p:sp>
          <p:nvSpPr>
            <p:cNvPr id="42032" name="Line 44">
              <a:extLst>
                <a:ext uri="{FF2B5EF4-FFF2-40B4-BE49-F238E27FC236}">
                  <a16:creationId xmlns:a16="http://schemas.microsoft.com/office/drawing/2014/main" id="{C6AB4063-BF3B-4210-8956-0384595F87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47" y="1627"/>
              <a:ext cx="1586" cy="41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5997" name="Oval 45">
              <a:extLst>
                <a:ext uri="{FF2B5EF4-FFF2-40B4-BE49-F238E27FC236}">
                  <a16:creationId xmlns:a16="http://schemas.microsoft.com/office/drawing/2014/main" id="{7A5E20C2-9D47-4C88-A549-28548C0BA3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0" y="1457"/>
              <a:ext cx="826" cy="384"/>
            </a:xfrm>
            <a:prstGeom prst="ellipse">
              <a:avLst/>
            </a:prstGeom>
            <a:gradFill rotWithShape="0">
              <a:gsLst>
                <a:gs pos="0">
                  <a:srgbClr val="99FFFF"/>
                </a:gs>
                <a:gs pos="100000">
                  <a:srgbClr val="99FF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NEEDS</a:t>
              </a:r>
            </a:p>
          </p:txBody>
        </p:sp>
      </p:grpSp>
      <p:grpSp>
        <p:nvGrpSpPr>
          <p:cNvPr id="125998" name="Group 46">
            <a:extLst>
              <a:ext uri="{FF2B5EF4-FFF2-40B4-BE49-F238E27FC236}">
                <a16:creationId xmlns:a16="http://schemas.microsoft.com/office/drawing/2014/main" id="{018780D6-7E48-4551-A7D6-C2728692BCEA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2328863"/>
            <a:ext cx="3565525" cy="749300"/>
            <a:chOff x="2733" y="1568"/>
            <a:chExt cx="2246" cy="472"/>
          </a:xfrm>
        </p:grpSpPr>
        <p:sp>
          <p:nvSpPr>
            <p:cNvPr id="42030" name="Line 47">
              <a:extLst>
                <a:ext uri="{FF2B5EF4-FFF2-40B4-BE49-F238E27FC236}">
                  <a16:creationId xmlns:a16="http://schemas.microsoft.com/office/drawing/2014/main" id="{49C323DD-1B2D-4FB8-B15D-A1AC84DAE2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33" y="1680"/>
              <a:ext cx="1747" cy="360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00" name="Oval 48">
              <a:extLst>
                <a:ext uri="{FF2B5EF4-FFF2-40B4-BE49-F238E27FC236}">
                  <a16:creationId xmlns:a16="http://schemas.microsoft.com/office/drawing/2014/main" id="{B5E00181-6112-4123-BDB1-B5928D169C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7" y="1568"/>
              <a:ext cx="1082" cy="342"/>
            </a:xfrm>
            <a:prstGeom prst="ellipse">
              <a:avLst/>
            </a:prstGeom>
            <a:gradFill rotWithShape="0">
              <a:gsLst>
                <a:gs pos="0">
                  <a:srgbClr val="A3F25F"/>
                </a:gs>
                <a:gs pos="100000">
                  <a:srgbClr val="A3F25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EDUCATION</a:t>
              </a:r>
            </a:p>
          </p:txBody>
        </p:sp>
      </p:grpSp>
      <p:grpSp>
        <p:nvGrpSpPr>
          <p:cNvPr id="126001" name="Group 49">
            <a:extLst>
              <a:ext uri="{FF2B5EF4-FFF2-40B4-BE49-F238E27FC236}">
                <a16:creationId xmlns:a16="http://schemas.microsoft.com/office/drawing/2014/main" id="{DFA36FBA-E5E9-4C17-804C-5499AD5C998D}"/>
              </a:ext>
            </a:extLst>
          </p:cNvPr>
          <p:cNvGrpSpPr>
            <a:grpSpLocks/>
          </p:cNvGrpSpPr>
          <p:nvPr/>
        </p:nvGrpSpPr>
        <p:grpSpPr bwMode="auto">
          <a:xfrm>
            <a:off x="2439988" y="1355725"/>
            <a:ext cx="2441575" cy="1722438"/>
            <a:chOff x="1441" y="955"/>
            <a:chExt cx="1538" cy="1085"/>
          </a:xfrm>
        </p:grpSpPr>
        <p:sp>
          <p:nvSpPr>
            <p:cNvPr id="42028" name="Line 50">
              <a:extLst>
                <a:ext uri="{FF2B5EF4-FFF2-40B4-BE49-F238E27FC236}">
                  <a16:creationId xmlns:a16="http://schemas.microsoft.com/office/drawing/2014/main" id="{41D9A8D4-0BA6-431C-8A0A-3B8658D2F2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27" y="1133"/>
              <a:ext cx="506" cy="90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03" name="Oval 51">
              <a:extLst>
                <a:ext uri="{FF2B5EF4-FFF2-40B4-BE49-F238E27FC236}">
                  <a16:creationId xmlns:a16="http://schemas.microsoft.com/office/drawing/2014/main" id="{DFB8B49F-BF5A-453F-B39B-03C68C2AA2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1" y="955"/>
              <a:ext cx="1538" cy="344"/>
            </a:xfrm>
            <a:prstGeom prst="ellipse">
              <a:avLst/>
            </a:prstGeom>
            <a:gradFill rotWithShape="0">
              <a:gsLst>
                <a:gs pos="0">
                  <a:srgbClr val="FFCCCC"/>
                </a:gs>
                <a:gs pos="100000">
                  <a:srgbClr val="FFCCCC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5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VALUES</a:t>
              </a:r>
              <a:r>
                <a:rPr lang="en-US" altLang="en-US" sz="11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 </a:t>
              </a:r>
              <a:r>
                <a:rPr lang="en-US" altLang="en-US" sz="15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/</a:t>
              </a:r>
              <a:r>
                <a:rPr lang="en-US" altLang="en-US" sz="11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 </a:t>
              </a:r>
              <a:r>
                <a:rPr lang="en-US" altLang="en-US" sz="15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ATTITUDES</a:t>
              </a:r>
            </a:p>
          </p:txBody>
        </p:sp>
      </p:grpSp>
      <p:grpSp>
        <p:nvGrpSpPr>
          <p:cNvPr id="126004" name="Group 52">
            <a:extLst>
              <a:ext uri="{FF2B5EF4-FFF2-40B4-BE49-F238E27FC236}">
                <a16:creationId xmlns:a16="http://schemas.microsoft.com/office/drawing/2014/main" id="{2F576703-17C2-41F1-B702-9481EAC96FE5}"/>
              </a:ext>
            </a:extLst>
          </p:cNvPr>
          <p:cNvGrpSpPr>
            <a:grpSpLocks/>
          </p:cNvGrpSpPr>
          <p:nvPr/>
        </p:nvGrpSpPr>
        <p:grpSpPr bwMode="auto">
          <a:xfrm>
            <a:off x="4264025" y="2943225"/>
            <a:ext cx="1492250" cy="2376488"/>
            <a:chOff x="2590" y="2040"/>
            <a:chExt cx="940" cy="1497"/>
          </a:xfrm>
        </p:grpSpPr>
        <p:sp>
          <p:nvSpPr>
            <p:cNvPr id="42026" name="Line 53">
              <a:extLst>
                <a:ext uri="{FF2B5EF4-FFF2-40B4-BE49-F238E27FC236}">
                  <a16:creationId xmlns:a16="http://schemas.microsoft.com/office/drawing/2014/main" id="{D8A135CF-57A7-4DA2-9F1E-F3B814BA74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3" y="2040"/>
              <a:ext cx="374" cy="1360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06" name="Oval 54">
              <a:extLst>
                <a:ext uri="{FF2B5EF4-FFF2-40B4-BE49-F238E27FC236}">
                  <a16:creationId xmlns:a16="http://schemas.microsoft.com/office/drawing/2014/main" id="{C7517530-3605-4182-BF0B-568C0DC673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0" y="3103"/>
              <a:ext cx="940" cy="434"/>
            </a:xfrm>
            <a:prstGeom prst="ellipse">
              <a:avLst/>
            </a:prstGeom>
            <a:gradFill rotWithShape="0">
              <a:gsLst>
                <a:gs pos="0">
                  <a:srgbClr val="CCCCFF"/>
                </a:gs>
                <a:gs pos="100000">
                  <a:srgbClr val="CCCC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PAST</a:t>
              </a:r>
            </a:p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EXPERIENCE</a:t>
              </a:r>
            </a:p>
          </p:txBody>
        </p:sp>
      </p:grpSp>
      <p:grpSp>
        <p:nvGrpSpPr>
          <p:cNvPr id="126007" name="Group 55">
            <a:extLst>
              <a:ext uri="{FF2B5EF4-FFF2-40B4-BE49-F238E27FC236}">
                <a16:creationId xmlns:a16="http://schemas.microsoft.com/office/drawing/2014/main" id="{F7B01C35-13C0-4CB4-B83F-43E5D4BF8241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3078163"/>
            <a:ext cx="4352925" cy="633412"/>
            <a:chOff x="2733" y="2040"/>
            <a:chExt cx="2742" cy="399"/>
          </a:xfrm>
        </p:grpSpPr>
        <p:sp>
          <p:nvSpPr>
            <p:cNvPr id="42024" name="Line 56">
              <a:extLst>
                <a:ext uri="{FF2B5EF4-FFF2-40B4-BE49-F238E27FC236}">
                  <a16:creationId xmlns:a16="http://schemas.microsoft.com/office/drawing/2014/main" id="{243681D9-11AD-480C-96BA-88188B10D8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3" y="2040"/>
              <a:ext cx="2374" cy="26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09" name="Oval 57">
              <a:extLst>
                <a:ext uri="{FF2B5EF4-FFF2-40B4-BE49-F238E27FC236}">
                  <a16:creationId xmlns:a16="http://schemas.microsoft.com/office/drawing/2014/main" id="{FEAC7701-4F8A-47D4-988B-DFEB5E8E6E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5" y="2108"/>
              <a:ext cx="1030" cy="331"/>
            </a:xfrm>
            <a:prstGeom prst="ellipse">
              <a:avLst/>
            </a:prstGeom>
            <a:gradFill rotWithShape="0">
              <a:gsLst>
                <a:gs pos="0">
                  <a:srgbClr val="A2FFA3"/>
                </a:gs>
                <a:gs pos="100000">
                  <a:srgbClr val="A2FFA3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PERSONALITY</a:t>
              </a:r>
            </a:p>
          </p:txBody>
        </p:sp>
      </p:grpSp>
      <p:grpSp>
        <p:nvGrpSpPr>
          <p:cNvPr id="126010" name="Group 58">
            <a:extLst>
              <a:ext uri="{FF2B5EF4-FFF2-40B4-BE49-F238E27FC236}">
                <a16:creationId xmlns:a16="http://schemas.microsoft.com/office/drawing/2014/main" id="{9ABE315C-728D-4767-B356-A84A17BEB97E}"/>
              </a:ext>
            </a:extLst>
          </p:cNvPr>
          <p:cNvGrpSpPr>
            <a:grpSpLocks/>
          </p:cNvGrpSpPr>
          <p:nvPr/>
        </p:nvGrpSpPr>
        <p:grpSpPr bwMode="auto">
          <a:xfrm>
            <a:off x="525463" y="2943225"/>
            <a:ext cx="3965575" cy="522288"/>
            <a:chOff x="235" y="1955"/>
            <a:chExt cx="2498" cy="329"/>
          </a:xfrm>
        </p:grpSpPr>
        <p:sp>
          <p:nvSpPr>
            <p:cNvPr id="42022" name="Line 59">
              <a:extLst>
                <a:ext uri="{FF2B5EF4-FFF2-40B4-BE49-F238E27FC236}">
                  <a16:creationId xmlns:a16="http://schemas.microsoft.com/office/drawing/2014/main" id="{D6EC4318-D4D7-40AA-B91D-CC12DEF5A0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33" y="2040"/>
              <a:ext cx="2200" cy="10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12" name="Oval 60">
              <a:extLst>
                <a:ext uri="{FF2B5EF4-FFF2-40B4-BE49-F238E27FC236}">
                  <a16:creationId xmlns:a16="http://schemas.microsoft.com/office/drawing/2014/main" id="{D13EA03B-134E-401C-9EF3-69AA9B5193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1955"/>
              <a:ext cx="877" cy="329"/>
            </a:xfrm>
            <a:prstGeom prst="ellipse">
              <a:avLst/>
            </a:prstGeom>
            <a:gradFill rotWithShape="0">
              <a:gsLst>
                <a:gs pos="0">
                  <a:srgbClr val="99FFCC"/>
                </a:gs>
                <a:gs pos="100000">
                  <a:srgbClr val="99FFCC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PLEASURE</a:t>
              </a:r>
            </a:p>
          </p:txBody>
        </p:sp>
      </p:grpSp>
      <p:grpSp>
        <p:nvGrpSpPr>
          <p:cNvPr id="126013" name="Group 61">
            <a:extLst>
              <a:ext uri="{FF2B5EF4-FFF2-40B4-BE49-F238E27FC236}">
                <a16:creationId xmlns:a16="http://schemas.microsoft.com/office/drawing/2014/main" id="{27BA5867-B7EC-4153-B429-B9A1FC9162D9}"/>
              </a:ext>
            </a:extLst>
          </p:cNvPr>
          <p:cNvGrpSpPr>
            <a:grpSpLocks/>
          </p:cNvGrpSpPr>
          <p:nvPr/>
        </p:nvGrpSpPr>
        <p:grpSpPr bwMode="auto">
          <a:xfrm>
            <a:off x="1714500" y="3078163"/>
            <a:ext cx="2776538" cy="871537"/>
            <a:chOff x="984" y="2040"/>
            <a:chExt cx="1749" cy="549"/>
          </a:xfrm>
        </p:grpSpPr>
        <p:sp>
          <p:nvSpPr>
            <p:cNvPr id="42020" name="Line 62">
              <a:extLst>
                <a:ext uri="{FF2B5EF4-FFF2-40B4-BE49-F238E27FC236}">
                  <a16:creationId xmlns:a16="http://schemas.microsoft.com/office/drawing/2014/main" id="{CF861B30-865B-4ECD-A802-8CF08609C1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80" y="2040"/>
              <a:ext cx="1253" cy="33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15" name="Oval 63">
              <a:extLst>
                <a:ext uri="{FF2B5EF4-FFF2-40B4-BE49-F238E27FC236}">
                  <a16:creationId xmlns:a16="http://schemas.microsoft.com/office/drawing/2014/main" id="{FAF6E4EE-6CC4-4C49-B1EB-4F5F0FC2AB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4" y="2246"/>
              <a:ext cx="608" cy="343"/>
            </a:xfrm>
            <a:prstGeom prst="ellipse">
              <a:avLst/>
            </a:prstGeom>
            <a:gradFill rotWithShape="0">
              <a:gsLst>
                <a:gs pos="0">
                  <a:srgbClr val="FCD1C1"/>
                </a:gs>
                <a:gs pos="100000">
                  <a:srgbClr val="FCD1C1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GENDER</a:t>
              </a:r>
            </a:p>
          </p:txBody>
        </p:sp>
      </p:grpSp>
      <p:grpSp>
        <p:nvGrpSpPr>
          <p:cNvPr id="126016" name="Group 64">
            <a:extLst>
              <a:ext uri="{FF2B5EF4-FFF2-40B4-BE49-F238E27FC236}">
                <a16:creationId xmlns:a16="http://schemas.microsoft.com/office/drawing/2014/main" id="{7C314343-2270-4748-9BB6-72921E6A2352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1425575"/>
            <a:ext cx="2100262" cy="1652588"/>
            <a:chOff x="2733" y="999"/>
            <a:chExt cx="1323" cy="1041"/>
          </a:xfrm>
        </p:grpSpPr>
        <p:sp>
          <p:nvSpPr>
            <p:cNvPr id="42018" name="Line 65">
              <a:extLst>
                <a:ext uri="{FF2B5EF4-FFF2-40B4-BE49-F238E27FC236}">
                  <a16:creationId xmlns:a16="http://schemas.microsoft.com/office/drawing/2014/main" id="{73ACBA68-EC89-4A27-9D8B-FC7ED7823E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33" y="1147"/>
              <a:ext cx="987" cy="89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18" name="Oval 66">
              <a:extLst>
                <a:ext uri="{FF2B5EF4-FFF2-40B4-BE49-F238E27FC236}">
                  <a16:creationId xmlns:a16="http://schemas.microsoft.com/office/drawing/2014/main" id="{66A14FAB-65E9-45BB-940B-3623E53C63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7" y="999"/>
              <a:ext cx="659" cy="308"/>
            </a:xfrm>
            <a:prstGeom prst="ellipse">
              <a:avLst/>
            </a:prstGeom>
            <a:gradFill rotWithShape="0">
              <a:gsLst>
                <a:gs pos="0">
                  <a:srgbClr val="FAD8A2"/>
                </a:gs>
                <a:gs pos="100000">
                  <a:srgbClr val="FAD8A2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CULTURE</a:t>
              </a:r>
            </a:p>
          </p:txBody>
        </p:sp>
      </p:grpSp>
      <p:grpSp>
        <p:nvGrpSpPr>
          <p:cNvPr id="126019" name="Group 67">
            <a:extLst>
              <a:ext uri="{FF2B5EF4-FFF2-40B4-BE49-F238E27FC236}">
                <a16:creationId xmlns:a16="http://schemas.microsoft.com/office/drawing/2014/main" id="{B8DC8F9F-8A14-44F0-9B57-463B856AA387}"/>
              </a:ext>
            </a:extLst>
          </p:cNvPr>
          <p:cNvGrpSpPr>
            <a:grpSpLocks/>
          </p:cNvGrpSpPr>
          <p:nvPr/>
        </p:nvGrpSpPr>
        <p:grpSpPr bwMode="auto">
          <a:xfrm>
            <a:off x="2641600" y="3078163"/>
            <a:ext cx="1849438" cy="3078162"/>
            <a:chOff x="1568" y="2040"/>
            <a:chExt cx="1165" cy="1939"/>
          </a:xfrm>
        </p:grpSpPr>
        <p:sp>
          <p:nvSpPr>
            <p:cNvPr id="42016" name="Line 68">
              <a:extLst>
                <a:ext uri="{FF2B5EF4-FFF2-40B4-BE49-F238E27FC236}">
                  <a16:creationId xmlns:a16="http://schemas.microsoft.com/office/drawing/2014/main" id="{B600A434-2B95-4472-824D-6C448A29CC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0" y="2040"/>
              <a:ext cx="693" cy="182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21" name="Oval 69">
              <a:extLst>
                <a:ext uri="{FF2B5EF4-FFF2-40B4-BE49-F238E27FC236}">
                  <a16:creationId xmlns:a16="http://schemas.microsoft.com/office/drawing/2014/main" id="{11A5367C-32C0-432B-9F63-DDD4DDD4A9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8" y="3621"/>
              <a:ext cx="984" cy="358"/>
            </a:xfrm>
            <a:prstGeom prst="ellipse">
              <a:avLst/>
            </a:prstGeom>
            <a:gradFill rotWithShape="0">
              <a:gsLst>
                <a:gs pos="0">
                  <a:srgbClr val="8FCFAE"/>
                </a:gs>
                <a:gs pos="100000">
                  <a:srgbClr val="8FCFAE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LIFE-STYLE</a:t>
              </a:r>
            </a:p>
          </p:txBody>
        </p:sp>
      </p:grpSp>
      <p:grpSp>
        <p:nvGrpSpPr>
          <p:cNvPr id="126022" name="Group 70">
            <a:extLst>
              <a:ext uri="{FF2B5EF4-FFF2-40B4-BE49-F238E27FC236}">
                <a16:creationId xmlns:a16="http://schemas.microsoft.com/office/drawing/2014/main" id="{CE638200-470F-41E2-8DA7-D701E60B82EF}"/>
              </a:ext>
            </a:extLst>
          </p:cNvPr>
          <p:cNvGrpSpPr>
            <a:grpSpLocks/>
          </p:cNvGrpSpPr>
          <p:nvPr/>
        </p:nvGrpSpPr>
        <p:grpSpPr bwMode="auto">
          <a:xfrm>
            <a:off x="3155950" y="3078163"/>
            <a:ext cx="1335088" cy="1828800"/>
            <a:chOff x="1892" y="1843"/>
            <a:chExt cx="841" cy="1152"/>
          </a:xfrm>
        </p:grpSpPr>
        <p:sp>
          <p:nvSpPr>
            <p:cNvPr id="42014" name="Line 71">
              <a:extLst>
                <a:ext uri="{FF2B5EF4-FFF2-40B4-BE49-F238E27FC236}">
                  <a16:creationId xmlns:a16="http://schemas.microsoft.com/office/drawing/2014/main" id="{D63B34BB-3F2B-41A0-B1BC-05EE10338B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27" y="1843"/>
              <a:ext cx="506" cy="90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24" name="Oval 72">
              <a:extLst>
                <a:ext uri="{FF2B5EF4-FFF2-40B4-BE49-F238E27FC236}">
                  <a16:creationId xmlns:a16="http://schemas.microsoft.com/office/drawing/2014/main" id="{DAFC05D1-9692-4A93-8BB2-EA25E791A2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" y="2558"/>
              <a:ext cx="698" cy="437"/>
            </a:xfrm>
            <a:prstGeom prst="ellipse">
              <a:avLst/>
            </a:prstGeom>
            <a:gradFill rotWithShape="0">
              <a:gsLst>
                <a:gs pos="0">
                  <a:srgbClr val="F39FD1"/>
                </a:gs>
                <a:gs pos="100000">
                  <a:srgbClr val="F39FD1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SOCIAL</a:t>
              </a:r>
            </a:p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CLASS</a:t>
              </a:r>
            </a:p>
          </p:txBody>
        </p:sp>
      </p:grpSp>
      <p:grpSp>
        <p:nvGrpSpPr>
          <p:cNvPr id="126025" name="Group 73">
            <a:extLst>
              <a:ext uri="{FF2B5EF4-FFF2-40B4-BE49-F238E27FC236}">
                <a16:creationId xmlns:a16="http://schemas.microsoft.com/office/drawing/2014/main" id="{5937DD43-1DE3-455B-B795-EF90E9A80E73}"/>
              </a:ext>
            </a:extLst>
          </p:cNvPr>
          <p:cNvGrpSpPr>
            <a:grpSpLocks/>
          </p:cNvGrpSpPr>
          <p:nvPr/>
        </p:nvGrpSpPr>
        <p:grpSpPr bwMode="auto">
          <a:xfrm>
            <a:off x="714375" y="1339850"/>
            <a:ext cx="3776663" cy="1738313"/>
            <a:chOff x="354" y="945"/>
            <a:chExt cx="2379" cy="1095"/>
          </a:xfrm>
        </p:grpSpPr>
        <p:sp>
          <p:nvSpPr>
            <p:cNvPr id="42012" name="Line 74">
              <a:extLst>
                <a:ext uri="{FF2B5EF4-FFF2-40B4-BE49-F238E27FC236}">
                  <a16:creationId xmlns:a16="http://schemas.microsoft.com/office/drawing/2014/main" id="{FD7B7352-F0BD-4525-9FAB-35BD1691AD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33" y="1080"/>
              <a:ext cx="2000" cy="960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27" name="Oval 75">
              <a:extLst>
                <a:ext uri="{FF2B5EF4-FFF2-40B4-BE49-F238E27FC236}">
                  <a16:creationId xmlns:a16="http://schemas.microsoft.com/office/drawing/2014/main" id="{147CB622-8D60-4572-BD47-23102F4D8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" y="945"/>
              <a:ext cx="833" cy="472"/>
            </a:xfrm>
            <a:prstGeom prst="ellipse">
              <a:avLst/>
            </a:prstGeom>
            <a:gradFill rotWithShape="0">
              <a:gsLst>
                <a:gs pos="0">
                  <a:srgbClr val="FEC3F9"/>
                </a:gs>
                <a:gs pos="100000">
                  <a:srgbClr val="FEC3F9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endParaRPr lang="en-US" altLang="en-US" sz="5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REFERENCE</a:t>
              </a:r>
            </a:p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GROUPS</a:t>
              </a:r>
            </a:p>
          </p:txBody>
        </p:sp>
      </p:grpSp>
      <p:grpSp>
        <p:nvGrpSpPr>
          <p:cNvPr id="126028" name="Group 76">
            <a:extLst>
              <a:ext uri="{FF2B5EF4-FFF2-40B4-BE49-F238E27FC236}">
                <a16:creationId xmlns:a16="http://schemas.microsoft.com/office/drawing/2014/main" id="{05FBC98E-3C03-4A6D-8182-8DA6D3D65A59}"/>
              </a:ext>
            </a:extLst>
          </p:cNvPr>
          <p:cNvGrpSpPr>
            <a:grpSpLocks/>
          </p:cNvGrpSpPr>
          <p:nvPr/>
        </p:nvGrpSpPr>
        <p:grpSpPr bwMode="auto">
          <a:xfrm>
            <a:off x="750888" y="3078163"/>
            <a:ext cx="3740150" cy="1581150"/>
            <a:chOff x="377" y="2040"/>
            <a:chExt cx="2356" cy="996"/>
          </a:xfrm>
        </p:grpSpPr>
        <p:sp>
          <p:nvSpPr>
            <p:cNvPr id="42010" name="Line 77">
              <a:extLst>
                <a:ext uri="{FF2B5EF4-FFF2-40B4-BE49-F238E27FC236}">
                  <a16:creationId xmlns:a16="http://schemas.microsoft.com/office/drawing/2014/main" id="{920E6B95-DD35-4C39-B176-2015CECC4C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27" y="2040"/>
              <a:ext cx="1906" cy="86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30" name="Oval 78">
              <a:extLst>
                <a:ext uri="{FF2B5EF4-FFF2-40B4-BE49-F238E27FC236}">
                  <a16:creationId xmlns:a16="http://schemas.microsoft.com/office/drawing/2014/main" id="{DB4C5423-1237-46F7-B2FD-72568F8DF0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" y="2755"/>
              <a:ext cx="648" cy="281"/>
            </a:xfrm>
            <a:prstGeom prst="ellipse">
              <a:avLst/>
            </a:prstGeom>
            <a:gradFill rotWithShape="0">
              <a:gsLst>
                <a:gs pos="0">
                  <a:srgbClr val="FCFEB9"/>
                </a:gs>
                <a:gs pos="100000">
                  <a:srgbClr val="FCFEB9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FAMILY</a:t>
              </a:r>
            </a:p>
          </p:txBody>
        </p:sp>
      </p:grpSp>
      <p:grpSp>
        <p:nvGrpSpPr>
          <p:cNvPr id="126031" name="Group 79">
            <a:extLst>
              <a:ext uri="{FF2B5EF4-FFF2-40B4-BE49-F238E27FC236}">
                <a16:creationId xmlns:a16="http://schemas.microsoft.com/office/drawing/2014/main" id="{E5087D1B-8094-4205-8D2A-E35F7BDCDF90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1347788"/>
            <a:ext cx="4327525" cy="1730375"/>
            <a:chOff x="2733" y="950"/>
            <a:chExt cx="2726" cy="1090"/>
          </a:xfrm>
        </p:grpSpPr>
        <p:sp>
          <p:nvSpPr>
            <p:cNvPr id="42008" name="Line 80">
              <a:extLst>
                <a:ext uri="{FF2B5EF4-FFF2-40B4-BE49-F238E27FC236}">
                  <a16:creationId xmlns:a16="http://schemas.microsoft.com/office/drawing/2014/main" id="{D968C1FB-F83C-4B5E-921A-CF97752B7A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33" y="1067"/>
              <a:ext cx="2174" cy="97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33" name="Oval 81">
              <a:extLst>
                <a:ext uri="{FF2B5EF4-FFF2-40B4-BE49-F238E27FC236}">
                  <a16:creationId xmlns:a16="http://schemas.microsoft.com/office/drawing/2014/main" id="{BA1BECF0-E2D5-4AC8-9233-7A3A1B8F8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5" y="950"/>
              <a:ext cx="1184" cy="442"/>
            </a:xfrm>
            <a:prstGeom prst="ellipse">
              <a:avLst/>
            </a:prstGeom>
            <a:gradFill rotWithShape="0">
              <a:gsLst>
                <a:gs pos="0">
                  <a:srgbClr val="EAEC5E"/>
                </a:gs>
                <a:gs pos="100000">
                  <a:srgbClr val="EAEC5E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endParaRPr lang="en-US" altLang="en-US" sz="5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SITUATIONAL</a:t>
              </a:r>
            </a:p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FACTORS</a:t>
              </a:r>
            </a:p>
          </p:txBody>
        </p:sp>
      </p:grpSp>
      <p:sp>
        <p:nvSpPr>
          <p:cNvPr id="126034" name="AutoShape 82">
            <a:extLst>
              <a:ext uri="{FF2B5EF4-FFF2-40B4-BE49-F238E27FC236}">
                <a16:creationId xmlns:a16="http://schemas.microsoft.com/office/drawing/2014/main" id="{A78BA6FD-17E4-46C4-91E2-947CF1DC7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9875" y="2222500"/>
            <a:ext cx="3530600" cy="1711325"/>
          </a:xfrm>
          <a:prstGeom prst="star16">
            <a:avLst>
              <a:gd name="adj" fmla="val 37500"/>
            </a:avLst>
          </a:prstGeom>
          <a:solidFill>
            <a:srgbClr val="BBE0E3"/>
          </a:solidFill>
          <a:ln w="38100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none" lIns="92075" tIns="46038" rIns="92075" bIns="46038" anchor="ctr"/>
          <a:lstStyle/>
          <a:p>
            <a:pPr algn="ctr">
              <a:defRPr/>
            </a:pPr>
            <a:r>
              <a:rPr lang="en-US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CONSUMER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DECISIONS</a:t>
            </a:r>
            <a:endParaRPr lang="en-US" altLang="en-US" sz="24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42007" name="Text Box 83">
            <a:extLst>
              <a:ext uri="{FF2B5EF4-FFF2-40B4-BE49-F238E27FC236}">
                <a16:creationId xmlns:a16="http://schemas.microsoft.com/office/drawing/2014/main" id="{3136731F-6592-48E5-A3B9-6E1A2D335085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60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Zipp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1260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1260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1259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1260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259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259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1260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260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1260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259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126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260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260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500"/>
                                        <p:tgtEl>
                                          <p:spTgt spid="1259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7" dur="500"/>
                                        <p:tgtEl>
                                          <p:spTgt spid="1260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1" dur="500"/>
                                        <p:tgtEl>
                                          <p:spTgt spid="1260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034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99D0A326-AB87-4868-8926-DC2A93E99B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/>
          <a:lstStyle/>
          <a:p>
            <a:r>
              <a:rPr lang="en-US" altLang="en-US">
                <a:solidFill>
                  <a:srgbClr val="229FC6"/>
                </a:solidFill>
                <a:latin typeface="Arial Black" panose="020B0A04020102020204" pitchFamily="34" charset="0"/>
              </a:rPr>
              <a:t>Conclusion</a:t>
            </a: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0E75A-3DF2-4A5F-8BF5-F39FCDFB0E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n-GB" sz="2400" dirty="0"/>
              <a:t>Ultimately, buyers want to get the greatest rewards and minimize the potential for negative outcomes in a highly involving purchase. A successful purchase can lead to maximum personal or professional gains from the use of the product or service, and to long-lasting results. A bad purchase leads to wasted money, negative impressions in social or professional groups, and the need to purchase another solution to better meet your needs.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2324</TotalTime>
  <Words>788</Words>
  <Application>Microsoft Office PowerPoint</Application>
  <PresentationFormat>On-screen Show (4:3)</PresentationFormat>
  <Paragraphs>161</Paragraphs>
  <Slides>30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Arial Black</vt:lpstr>
      <vt:lpstr>Myriad Pro</vt:lpstr>
      <vt:lpstr>Times New Roman</vt:lpstr>
      <vt:lpstr>Verdana</vt:lpstr>
      <vt:lpstr>20140311PresentationUWTSDTemplate</vt:lpstr>
      <vt:lpstr>LCBB4004</vt:lpstr>
      <vt:lpstr>Consumer Behavior</vt:lpstr>
      <vt:lpstr>High Involvement Products</vt:lpstr>
      <vt:lpstr>Low Involvement Products</vt:lpstr>
      <vt:lpstr>Consumer Decision-Making: The Systematic Decision Maker </vt:lpstr>
      <vt:lpstr>The consumer decision-making process</vt:lpstr>
      <vt:lpstr>Definition of Perception</vt:lpstr>
      <vt:lpstr>PowerPoint Presentation</vt:lpstr>
      <vt:lpstr>PowerPoint Presentation</vt:lpstr>
      <vt:lpstr>Perception</vt:lpstr>
      <vt:lpstr>Perception</vt:lpstr>
      <vt:lpstr>Perception</vt:lpstr>
      <vt:lpstr>Sensory adaptation </vt:lpstr>
      <vt:lpstr>PowerPoint Presentation</vt:lpstr>
      <vt:lpstr>Structural Models of Attitudes</vt:lpstr>
      <vt:lpstr>A Simple Representation of the Tricomponent Attitude Model</vt:lpstr>
      <vt:lpstr>The Cognitive Component</vt:lpstr>
      <vt:lpstr>The Affective Component</vt:lpstr>
      <vt:lpstr>The Conative Component</vt:lpstr>
      <vt:lpstr>Question</vt:lpstr>
      <vt:lpstr>Motivation</vt:lpstr>
      <vt:lpstr>Maslow’s Hierarchy of Needs</vt:lpstr>
      <vt:lpstr>PowerPoint Presentation</vt:lpstr>
      <vt:lpstr>PowerPoint Presentation</vt:lpstr>
      <vt:lpstr>Hierarchy of Needs</vt:lpstr>
      <vt:lpstr>Hierarchy of Needs</vt:lpstr>
      <vt:lpstr>Consumer as Social Being </vt:lpstr>
      <vt:lpstr>Sociocultural Consumption</vt:lpstr>
      <vt:lpstr>Factors Affecting Decision Making</vt:lpstr>
      <vt:lpstr>Conclusion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Efua Adams </cp:lastModifiedBy>
  <cp:revision>146</cp:revision>
  <cp:lastPrinted>2018-07-09T15:27:01Z</cp:lastPrinted>
  <dcterms:created xsi:type="dcterms:W3CDTF">2002-10-07T19:43:58Z</dcterms:created>
  <dcterms:modified xsi:type="dcterms:W3CDTF">2021-01-15T01:08:33Z</dcterms:modified>
</cp:coreProperties>
</file>