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63C0F-5EFE-4FA0-9F3D-71266C23C5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563D4D-CCC2-47A8-ABBB-F07C1AF32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E72E1-6ABC-4450-8B42-AD4C64F0F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B0EDD-9C3E-40A6-9837-EAE597A2B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E5474-4E97-4EA2-A47A-EB26BFF78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9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DEF32-111C-4ADC-9D4E-14D55E881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DB111-974F-40FC-A653-4E2770730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37287-C3E5-4C5F-849B-D1274ECE7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1D8753-F475-49B9-BF0A-3FEB0D016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00476-DAC3-40EF-93EA-D6B0178DD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4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96530-E4F6-45A9-A248-6D18CD1A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BD50E-E64B-4B03-BE07-6B60B4DF34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8D438-9810-4AC5-BFC9-A776A7C52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8F625-15BB-4919-92DA-DF47C6DB4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1F067-2FB8-450A-A53C-CE491BE51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24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4EBF4-B487-4A9E-8D1C-49846836C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EA8BB-2C02-4769-82E0-BC7C273D0C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8871F-9925-49EF-9C5F-73C5A01F5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DB192-B5D3-45C7-9CA1-F845DD1F8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516E7E-80AC-44A9-AD51-A2E9A6292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00A93-DC01-498F-AD66-79C3C925F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80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EB2-F921-4A5A-BF2F-037D10BE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B601C-A7E8-43E0-8607-59726C14E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E45FC-26BE-48AB-A38A-41A193DCD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D28CFA-5EDA-4FE6-81CD-422D6A3591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CF2367-E27B-46E9-B528-AF377C0F9D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04145B-548D-48E3-86E9-315A1B48A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5759F2-0147-4DCE-A800-3080EC077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528183-5274-4493-978B-0BE763D67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68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A2F81-0432-4E4F-9A65-9E01D9248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684A6D-1C7B-4B8E-93EA-62894521C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C0CDEE-C450-402B-9608-6F771F557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F080A0-4585-4868-89B3-997198379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076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3B95FD-125F-43A0-A7A3-326A491C1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B2347A-D3F3-48C4-B7D6-614B3690C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03E09D-E75C-4097-B735-316B271D4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1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8FF00-6F58-461C-B275-5FD7D9515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49523-0278-4741-93D1-C9EE97419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966AF-D25E-40D1-9CE0-B7DD1947EC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FBD677-A5E5-472B-B46B-C426ADFEC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88F57-0055-49B9-B92B-F6281B9D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449C2-49E2-4A49-8EDF-6FEA595B4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21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A9870-6669-4C7A-842F-9A30F610E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C5A576-6FF7-4448-937A-836A9FE944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A563DE-7BAB-4D0A-9E63-F4573CB1B3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61DD1-C19A-4087-B577-E6B34A70D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8A3BD9-D6BD-4EA6-AF09-4D39365AA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CA1587-BB3F-4763-AFD9-EA4516321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49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E3032-958A-4697-B71C-CCEF935D2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21B0B-71EE-402C-8224-B47F486D5D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C82D3-BC6B-428F-9BE4-24CD661B5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88F7E-A235-4C17-97C5-3FB1A9278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1CF1C-3D7F-4EC5-9EEB-83AE85B83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986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4D1E32-2C81-4860-A475-F185D9B03B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18D692-1788-4D67-B334-756D9BE054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E7051-F37F-4DE5-9571-36C4D389A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73C55-B489-4040-8CA8-E0F3EC030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71D2C-ED26-4B72-80D0-6A4B50FC9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66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13D5AC-D973-48A3-BCA8-98B0DE67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25A852-167A-4F93-A127-1452165EC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B3F22-57FB-4C38-91EB-412B7025F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9427A-05C5-41F5-B289-0F14184CB76E}" type="datetimeFigureOut">
              <a:rPr lang="en-GB" smtClean="0"/>
              <a:t>17/07/2020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B0E8F-CBBF-40EC-9D34-A8B59F6BDF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043EA8-CEAF-4627-97EA-567CD7CCE5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8382B-A191-473E-9054-49230453C2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7526-4D96-49EF-93BF-5BF3A6732F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97927"/>
          </a:xfrm>
        </p:spPr>
        <p:txBody>
          <a:bodyPr>
            <a:normAutofit/>
          </a:bodyPr>
          <a:lstStyle/>
          <a:p>
            <a:r>
              <a:rPr lang="en-GB" sz="5400" dirty="0"/>
              <a:t>Further Angular 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7111BC-3F79-4184-AA32-ED36389C4A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815657"/>
          </a:xfrm>
        </p:spPr>
        <p:txBody>
          <a:bodyPr>
            <a:normAutofit/>
          </a:bodyPr>
          <a:lstStyle/>
          <a:p>
            <a:r>
              <a:rPr lang="en-GB" sz="48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1571783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4D3DC-C4AC-4108-9CB3-985E3BA8A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35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Problem 2: constant angular acceleration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F6955-8B77-4E5D-A42C-9C4A2D96F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1570"/>
            <a:ext cx="10515600" cy="5045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large flywheel fitted to an impact hammer, is uniformly accelerated from rest to a speed of 120 rpm, and completes 54 complete revolutions in reaching this speed.  Determine:</a:t>
            </a:r>
          </a:p>
          <a:p>
            <a:pPr marL="457200" indent="-457200">
              <a:buAutoNum type="alphaLcParenR"/>
            </a:pPr>
            <a:r>
              <a:rPr lang="en-GB" sz="2400" dirty="0"/>
              <a:t>the time taken,</a:t>
            </a:r>
          </a:p>
          <a:p>
            <a:pPr marL="457200" indent="-457200">
              <a:buAutoNum type="alphaLcParenR"/>
            </a:pPr>
            <a:r>
              <a:rPr lang="en-GB" sz="2400" dirty="0"/>
              <a:t>the angular acceleration of the flywheel.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24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4085D70-5D78-4A8A-94F4-E3851898F8AF}"/>
                  </a:ext>
                </a:extLst>
              </p:cNvPr>
              <p:cNvSpPr txBox="1"/>
              <p:nvPr/>
            </p:nvSpPr>
            <p:spPr>
              <a:xfrm>
                <a:off x="838199" y="3244334"/>
                <a:ext cx="11008995" cy="32173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u="sng" dirty="0"/>
                  <a:t>Solution:</a:t>
                </a:r>
                <a:r>
                  <a:rPr lang="en-GB" sz="2400" dirty="0"/>
                  <a:t> first convert 120 rpm to rad/s;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×120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60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=4</m:t>
                    </m:r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π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rad/s  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/>
                  <a:t> rad/s)</a:t>
                </a:r>
              </a:p>
              <a:p>
                <a:endParaRPr lang="en-GB" sz="800" dirty="0"/>
              </a:p>
              <a:p>
                <a:r>
                  <a:rPr lang="en-GB" sz="2400" dirty="0"/>
                  <a:t>To find time of acceleration: 	use 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     and, transpose for </a:t>
                </a:r>
                <a:r>
                  <a:rPr lang="en-GB" sz="2400" i="1" dirty="0"/>
                  <a:t>t</a:t>
                </a:r>
                <a:r>
                  <a:rPr lang="en-GB" sz="2400" dirty="0"/>
                  <a:t>;</a:t>
                </a:r>
              </a:p>
              <a:p>
                <a:endParaRPr lang="en-GB" sz="800" dirty="0"/>
              </a:p>
              <a:p>
                <a:r>
                  <a:rPr lang="en-GB" sz="2400" dirty="0"/>
                  <a:t>Hence, 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t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×(54×2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(0+4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=54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400" dirty="0"/>
              </a:p>
              <a:p>
                <a:endParaRPr lang="en-GB" sz="800" dirty="0"/>
              </a:p>
              <a:p>
                <a:r>
                  <a:rPr lang="en-GB" sz="2400" dirty="0"/>
                  <a:t>Now, to find rate of acceleration:  use  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1 </m:t>
                        </m:r>
                      </m:sub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2 </m:t>
                        </m:r>
                      </m:sup>
                    </m:sSub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+2</m:t>
                    </m:r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αθ</m:t>
                    </m:r>
                  </m:oMath>
                </a14:m>
                <a:r>
                  <a:rPr lang="en-GB" sz="2400" dirty="0"/>
                  <a:t>  and, transpose for </a:t>
                </a:r>
                <a:r>
                  <a:rPr lang="el-GR" sz="2400" dirty="0"/>
                  <a:t>α</a:t>
                </a:r>
                <a:r>
                  <a:rPr lang="en-GB" sz="2400" dirty="0"/>
                  <a:t>;</a:t>
                </a:r>
              </a:p>
              <a:p>
                <a:endParaRPr lang="en-GB" sz="800" u="sng" dirty="0"/>
              </a:p>
              <a:p>
                <a:r>
                  <a:rPr lang="en-GB" sz="2400" dirty="0"/>
                  <a:t>Hence, 	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(4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− </m:t>
                        </m:r>
                        <m:sSup>
                          <m:sSup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0</m:t>
                            </m:r>
                          </m:e>
                          <m:sup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2×(54×2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  <a:r>
                  <a:rPr lang="en-GB" sz="2400"/>
                  <a:t>= 0.233 </a:t>
                </a:r>
                <a:r>
                  <a:rPr lang="en-GB" sz="2400" dirty="0"/>
                  <a:t>rad/s</a:t>
                </a:r>
                <a:r>
                  <a:rPr lang="en-GB" sz="2400" baseline="30000" dirty="0"/>
                  <a:t>2</a:t>
                </a:r>
                <a:r>
                  <a:rPr lang="en-GB" sz="2400" dirty="0"/>
                  <a:t> 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4085D70-5D78-4A8A-94F4-E3851898F8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199" y="3244334"/>
                <a:ext cx="11008995" cy="3217356"/>
              </a:xfrm>
              <a:prstGeom prst="rect">
                <a:avLst/>
              </a:prstGeom>
              <a:blipFill>
                <a:blip r:embed="rId2"/>
                <a:stretch>
                  <a:fillRect l="-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112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95F22-3869-417F-8B03-C08CEC27A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6357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Relationship between Angular &amp; Linear Velocity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38DA74F-0A12-4EE7-93C4-E47F5562692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028700"/>
                <a:ext cx="10515600" cy="51482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					</a:t>
                </a:r>
              </a:p>
              <a:p>
                <a:pPr marL="0" indent="0">
                  <a:buNone/>
                </a:pPr>
                <a:r>
                  <a:rPr lang="en-GB" dirty="0"/>
                  <a:t>				</a:t>
                </a:r>
                <a:r>
                  <a:rPr lang="en-GB" sz="2400" dirty="0"/>
                  <a:t>Let </a:t>
                </a:r>
                <a:r>
                  <a:rPr lang="en-GB" sz="2400" i="1" dirty="0"/>
                  <a:t>P</a:t>
                </a:r>
                <a:r>
                  <a:rPr lang="en-GB" sz="2400" dirty="0"/>
                  <a:t> travel round the circle at constant angular 					velocity </a:t>
                </a:r>
                <a:r>
                  <a:rPr lang="el-GR" sz="2400" i="1" dirty="0"/>
                  <a:t>ω</a:t>
                </a:r>
                <a:r>
                  <a:rPr lang="en-GB" sz="2400" dirty="0"/>
                  <a:t> (rad/s), and it has a tangential, or 						perpendicular, velocity </a:t>
                </a:r>
                <a:r>
                  <a:rPr lang="en-GB" sz="2400" i="1" dirty="0"/>
                  <a:t>v</a:t>
                </a:r>
                <a:r>
                  <a:rPr lang="en-GB" sz="2400" dirty="0"/>
                  <a:t> (m/s).</a:t>
                </a:r>
              </a:p>
              <a:p>
                <a:pPr marL="0" indent="0">
                  <a:buNone/>
                </a:pPr>
                <a:endParaRPr lang="en-GB" sz="800" dirty="0"/>
              </a:p>
              <a:p>
                <a:pPr marL="0" indent="0">
                  <a:buNone/>
                </a:pPr>
                <a:r>
                  <a:rPr lang="en-GB" dirty="0"/>
                  <a:t>				</a:t>
                </a:r>
                <a:r>
                  <a:rPr lang="en-GB" sz="2400" dirty="0"/>
                  <a:t>We know, s = r</a:t>
                </a:r>
                <a:r>
                  <a:rPr lang="el-GR" sz="2400" dirty="0"/>
                  <a:t>θ</a:t>
                </a:r>
                <a:r>
                  <a:rPr lang="en-GB" sz="2400" dirty="0"/>
                  <a:t>  and, linear velocity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𝑑𝑠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800" dirty="0"/>
              </a:p>
              <a:p>
                <a:pPr marL="0" indent="0">
                  <a:buNone/>
                </a:pPr>
                <a:r>
                  <a:rPr lang="en-GB" sz="2400" dirty="0"/>
                  <a:t>				Hence,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 panose="02040503050406030204" pitchFamily="18" charset="0"/>
                          </a:rPr>
                          <m:t>θ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  because </a:t>
                </a:r>
                <a:r>
                  <a:rPr lang="en-GB" i="1" dirty="0"/>
                  <a:t>r</a:t>
                </a:r>
                <a:r>
                  <a:rPr lang="en-GB" sz="2400" dirty="0"/>
                  <a:t> is a constant value.</a:t>
                </a:r>
              </a:p>
              <a:p>
                <a:pPr marL="0" indent="0">
                  <a:buNone/>
                </a:pPr>
                <a:endParaRPr lang="en-GB" sz="800" dirty="0"/>
              </a:p>
              <a:p>
                <a:pPr marL="0" indent="0">
                  <a:buNone/>
                </a:pPr>
                <a:r>
                  <a:rPr lang="en-GB" sz="2400" dirty="0"/>
                  <a:t>	But, we know that angular velocity 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 panose="02040503050406030204" pitchFamily="18" charset="0"/>
                          </a:rPr>
                          <m:t>θ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, so	</a:t>
                </a:r>
                <a14:m>
                  <m:oMath xmlns:m="http://schemas.openxmlformats.org/officeDocument/2006/math">
                    <m:r>
                      <a:rPr lang="en-GB" sz="3200" b="0" i="1" smtClean="0">
                        <a:solidFill>
                          <a:schemeClr val="bg2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3200" b="0" i="1" smtClean="0">
                        <a:solidFill>
                          <a:schemeClr val="bg2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3200" b="0" i="1" smtClean="0">
                        <a:solidFill>
                          <a:schemeClr val="bg2">
                            <a:lumMod val="50000"/>
                          </a:schemeClr>
                        </a:solidFill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sz="3200" b="0" i="1" smtClean="0">
                        <a:solidFill>
                          <a:schemeClr val="bg2">
                            <a:lumMod val="50000"/>
                          </a:schemeClr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GB" sz="3200" dirty="0">
                    <a:solidFill>
                      <a:schemeClr val="bg2">
                        <a:lumMod val="50000"/>
                      </a:schemeClr>
                    </a:solidFill>
                  </a:rPr>
                  <a:t>  </a:t>
                </a:r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38DA74F-0A12-4EE7-93C4-E47F5562692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028700"/>
                <a:ext cx="10515600" cy="5148263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0" name="Group 39">
            <a:extLst>
              <a:ext uri="{FF2B5EF4-FFF2-40B4-BE49-F238E27FC236}">
                <a16:creationId xmlns:a16="http://schemas.microsoft.com/office/drawing/2014/main" id="{3D8F525D-5695-4F1D-8B3A-781C1B73B3EB}"/>
              </a:ext>
            </a:extLst>
          </p:cNvPr>
          <p:cNvGrpSpPr/>
          <p:nvPr/>
        </p:nvGrpSpPr>
        <p:grpSpPr>
          <a:xfrm>
            <a:off x="960381" y="1139226"/>
            <a:ext cx="3035289" cy="3048581"/>
            <a:chOff x="1554741" y="1093506"/>
            <a:chExt cx="3035289" cy="3048581"/>
          </a:xfrm>
        </p:grpSpPr>
        <p:sp>
          <p:nvSpPr>
            <p:cNvPr id="23" name="Flowchart: Connector 22">
              <a:extLst>
                <a:ext uri="{FF2B5EF4-FFF2-40B4-BE49-F238E27FC236}">
                  <a16:creationId xmlns:a16="http://schemas.microsoft.com/office/drawing/2014/main" id="{7E2F0965-690A-4A35-AFFE-5A29674EFF95}"/>
                </a:ext>
              </a:extLst>
            </p:cNvPr>
            <p:cNvSpPr/>
            <p:nvPr/>
          </p:nvSpPr>
          <p:spPr>
            <a:xfrm flipV="1">
              <a:off x="3029334" y="1622202"/>
              <a:ext cx="141469" cy="107979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D4072346-5635-4FEC-BF12-5FB3811DB22A}"/>
                </a:ext>
              </a:extLst>
            </p:cNvPr>
            <p:cNvGrpSpPr/>
            <p:nvPr/>
          </p:nvGrpSpPr>
          <p:grpSpPr>
            <a:xfrm>
              <a:off x="1554741" y="1093506"/>
              <a:ext cx="3035289" cy="3048581"/>
              <a:chOff x="1554741" y="1093506"/>
              <a:chExt cx="3035289" cy="3048581"/>
            </a:xfrm>
          </p:grpSpPr>
          <p:grpSp>
            <p:nvGrpSpPr>
              <p:cNvPr id="37" name="Group 36">
                <a:extLst>
                  <a:ext uri="{FF2B5EF4-FFF2-40B4-BE49-F238E27FC236}">
                    <a16:creationId xmlns:a16="http://schemas.microsoft.com/office/drawing/2014/main" id="{E895E1BE-0C23-456B-9715-923260C53FA4}"/>
                  </a:ext>
                </a:extLst>
              </p:cNvPr>
              <p:cNvGrpSpPr/>
              <p:nvPr/>
            </p:nvGrpSpPr>
            <p:grpSpPr>
              <a:xfrm>
                <a:off x="1610106" y="1281543"/>
                <a:ext cx="2979924" cy="2860544"/>
                <a:chOff x="1580566" y="1277209"/>
                <a:chExt cx="2979924" cy="2860544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7EF1877D-2757-462B-B2E4-35106E2A0FC1}"/>
                    </a:ext>
                  </a:extLst>
                </p:cNvPr>
                <p:cNvGrpSpPr/>
                <p:nvPr/>
              </p:nvGrpSpPr>
              <p:grpSpPr>
                <a:xfrm>
                  <a:off x="1698545" y="1277209"/>
                  <a:ext cx="2861945" cy="2860544"/>
                  <a:chOff x="1708785" y="1253303"/>
                  <a:chExt cx="2861945" cy="2860544"/>
                </a:xfrm>
              </p:grpSpPr>
              <p:grpSp>
                <p:nvGrpSpPr>
                  <p:cNvPr id="6" name="Group 5">
                    <a:extLst>
                      <a:ext uri="{FF2B5EF4-FFF2-40B4-BE49-F238E27FC236}">
                        <a16:creationId xmlns:a16="http://schemas.microsoft.com/office/drawing/2014/main" id="{B8B63759-85CE-4DC5-A85D-125EFFA9DF7F}"/>
                      </a:ext>
                    </a:extLst>
                  </p:cNvPr>
                  <p:cNvGrpSpPr/>
                  <p:nvPr/>
                </p:nvGrpSpPr>
                <p:grpSpPr>
                  <a:xfrm>
                    <a:off x="1708785" y="1253303"/>
                    <a:ext cx="2861945" cy="2860544"/>
                    <a:chOff x="7280910" y="3367853"/>
                    <a:chExt cx="2861945" cy="2860544"/>
                  </a:xfrm>
                </p:grpSpPr>
                <p:sp>
                  <p:nvSpPr>
                    <p:cNvPr id="7" name="Flowchart: Connector 6">
                      <a:extLst>
                        <a:ext uri="{FF2B5EF4-FFF2-40B4-BE49-F238E27FC236}">
                          <a16:creationId xmlns:a16="http://schemas.microsoft.com/office/drawing/2014/main" id="{2EBA9DBB-263D-4502-801D-6B5B2093E3E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280910" y="3766185"/>
                      <a:ext cx="2548890" cy="2462212"/>
                    </a:xfrm>
                    <a:prstGeom prst="flowChartConnector">
                      <a:avLst/>
                    </a:prstGeom>
                    <a:noFill/>
                    <a:ln w="28575"/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8" name="Group 7">
                      <a:extLst>
                        <a:ext uri="{FF2B5EF4-FFF2-40B4-BE49-F238E27FC236}">
                          <a16:creationId xmlns:a16="http://schemas.microsoft.com/office/drawing/2014/main" id="{2548B4B9-2AD0-40B7-B92E-9D21B065F8F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442984" y="3367853"/>
                      <a:ext cx="2699871" cy="2506691"/>
                      <a:chOff x="7460129" y="3304988"/>
                      <a:chExt cx="2699871" cy="2506691"/>
                    </a:xfrm>
                  </p:grpSpPr>
                  <p:cxnSp>
                    <p:nvCxnSpPr>
                      <p:cNvPr id="9" name="Straight Connector 8">
                        <a:extLst>
                          <a:ext uri="{FF2B5EF4-FFF2-40B4-BE49-F238E27FC236}">
                            <a16:creationId xmlns:a16="http://schemas.microsoft.com/office/drawing/2014/main" id="{B2BF829A-CA41-48C0-B320-11AB87F67E4D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 flipV="1">
                        <a:off x="8558306" y="4231341"/>
                        <a:ext cx="1601694" cy="776942"/>
                      </a:xfrm>
                      <a:prstGeom prst="line">
                        <a:avLst/>
                      </a:prstGeom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0" name="Straight Connector 9">
                        <a:extLst>
                          <a:ext uri="{FF2B5EF4-FFF2-40B4-BE49-F238E27FC236}">
                            <a16:creationId xmlns:a16="http://schemas.microsoft.com/office/drawing/2014/main" id="{4864A37A-BCF9-4A47-A927-7D241142F8A4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 flipV="1">
                        <a:off x="8558306" y="3304988"/>
                        <a:ext cx="152400" cy="1703294"/>
                      </a:xfrm>
                      <a:prstGeom prst="line">
                        <a:avLst/>
                      </a:prstGeom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sp>
                    <p:nvSpPr>
                      <p:cNvPr id="11" name="Arc 10">
                        <a:extLst>
                          <a:ext uri="{FF2B5EF4-FFF2-40B4-BE49-F238E27FC236}">
                            <a16:creationId xmlns:a16="http://schemas.microsoft.com/office/drawing/2014/main" id="{1369780E-885E-43B3-85E5-FE127E0B6454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460129" y="3474244"/>
                        <a:ext cx="2501153" cy="2337435"/>
                      </a:xfrm>
                      <a:prstGeom prst="arc">
                        <a:avLst>
                          <a:gd name="adj1" fmla="val 16200000"/>
                          <a:gd name="adj2" fmla="val 20751068"/>
                        </a:avLst>
                      </a:prstGeom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12" name="TextBox 11">
                        <a:extLst>
                          <a:ext uri="{FF2B5EF4-FFF2-40B4-BE49-F238E27FC236}">
                            <a16:creationId xmlns:a16="http://schemas.microsoft.com/office/drawing/2014/main" id="{64ABFC67-3501-4CAA-937B-4270597BC6BE}"/>
                          </a:ext>
                        </a:extLst>
                      </p:cNvPr>
                      <p:cNvSpPr txBox="1"/>
                      <p:nvPr/>
                    </p:nvSpPr>
                    <p:spPr>
                      <a:xfrm flipH="1" flipV="1">
                        <a:off x="8531411" y="4545285"/>
                        <a:ext cx="35858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l-GR" dirty="0"/>
                          <a:t>θ</a:t>
                        </a:r>
                        <a:endParaRPr lang="en-GB" dirty="0"/>
                      </a:p>
                    </p:txBody>
                  </p:sp>
                  <p:sp>
                    <p:nvSpPr>
                      <p:cNvPr id="13" name="TextBox 12">
                        <a:extLst>
                          <a:ext uri="{FF2B5EF4-FFF2-40B4-BE49-F238E27FC236}">
                            <a16:creationId xmlns:a16="http://schemas.microsoft.com/office/drawing/2014/main" id="{479728AD-8F31-4DBA-B1A7-E98EB71EACCF}"/>
                          </a:ext>
                        </a:extLst>
                      </p:cNvPr>
                      <p:cNvSpPr txBox="1"/>
                      <p:nvPr/>
                    </p:nvSpPr>
                    <p:spPr>
                      <a:xfrm flipH="1" flipV="1">
                        <a:off x="8330751" y="4992872"/>
                        <a:ext cx="35858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dirty="0"/>
                          <a:t>O</a:t>
                        </a:r>
                      </a:p>
                    </p:txBody>
                  </p:sp>
                  <p:sp>
                    <p:nvSpPr>
                      <p:cNvPr id="14" name="TextBox 13">
                        <a:extLst>
                          <a:ext uri="{FF2B5EF4-FFF2-40B4-BE49-F238E27FC236}">
                            <a16:creationId xmlns:a16="http://schemas.microsoft.com/office/drawing/2014/main" id="{92D44492-FD3F-4585-8501-F327C478ECE2}"/>
                          </a:ext>
                        </a:extLst>
                      </p:cNvPr>
                      <p:cNvSpPr txBox="1"/>
                      <p:nvPr/>
                    </p:nvSpPr>
                    <p:spPr>
                      <a:xfrm flipH="1" flipV="1">
                        <a:off x="9364421" y="3435504"/>
                        <a:ext cx="35858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dirty="0"/>
                          <a:t>s</a:t>
                        </a:r>
                      </a:p>
                    </p:txBody>
                  </p:sp>
                  <p:sp>
                    <p:nvSpPr>
                      <p:cNvPr id="15" name="TextBox 14">
                        <a:extLst>
                          <a:ext uri="{FF2B5EF4-FFF2-40B4-BE49-F238E27FC236}">
                            <a16:creationId xmlns:a16="http://schemas.microsoft.com/office/drawing/2014/main" id="{33387509-5E93-4319-B15B-34C09D0E7D54}"/>
                          </a:ext>
                        </a:extLst>
                      </p:cNvPr>
                      <p:cNvSpPr txBox="1"/>
                      <p:nvPr/>
                    </p:nvSpPr>
                    <p:spPr>
                      <a:xfrm flipH="1" flipV="1">
                        <a:off x="9359153" y="3435549"/>
                        <a:ext cx="35858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dirty="0"/>
                          <a:t>s</a:t>
                        </a:r>
                      </a:p>
                    </p:txBody>
                  </p:sp>
                  <p:sp>
                    <p:nvSpPr>
                      <p:cNvPr id="16" name="TextBox 15">
                        <a:extLst>
                          <a:ext uri="{FF2B5EF4-FFF2-40B4-BE49-F238E27FC236}">
                            <a16:creationId xmlns:a16="http://schemas.microsoft.com/office/drawing/2014/main" id="{06D00507-594A-4612-A12A-194616B921E4}"/>
                          </a:ext>
                        </a:extLst>
                      </p:cNvPr>
                      <p:cNvSpPr txBox="1"/>
                      <p:nvPr/>
                    </p:nvSpPr>
                    <p:spPr>
                      <a:xfrm rot="10800000" flipH="1" flipV="1">
                        <a:off x="9131523" y="4638730"/>
                        <a:ext cx="300804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dirty="0"/>
                          <a:t>r</a:t>
                        </a:r>
                      </a:p>
                    </p:txBody>
                  </p:sp>
                  <p:sp>
                    <p:nvSpPr>
                      <p:cNvPr id="17" name="TextBox 16">
                        <a:extLst>
                          <a:ext uri="{FF2B5EF4-FFF2-40B4-BE49-F238E27FC236}">
                            <a16:creationId xmlns:a16="http://schemas.microsoft.com/office/drawing/2014/main" id="{610E0CB4-8384-464C-8625-4DC19241F44E}"/>
                          </a:ext>
                        </a:extLst>
                      </p:cNvPr>
                      <p:cNvSpPr txBox="1"/>
                      <p:nvPr/>
                    </p:nvSpPr>
                    <p:spPr>
                      <a:xfrm rot="10800000" flipH="1" flipV="1">
                        <a:off x="8394457" y="4073343"/>
                        <a:ext cx="300804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en-GB" dirty="0"/>
                          <a:t>r</a:t>
                        </a:r>
                      </a:p>
                    </p:txBody>
                  </p:sp>
                </p:grpSp>
              </p:grpSp>
              <p:grpSp>
                <p:nvGrpSpPr>
                  <p:cNvPr id="26" name="Group 25">
                    <a:extLst>
                      <a:ext uri="{FF2B5EF4-FFF2-40B4-BE49-F238E27FC236}">
                        <a16:creationId xmlns:a16="http://schemas.microsoft.com/office/drawing/2014/main" id="{16D85A89-F2A1-4B4F-8A0F-B9324FE47008}"/>
                      </a:ext>
                    </a:extLst>
                  </p:cNvPr>
                  <p:cNvGrpSpPr/>
                  <p:nvPr/>
                </p:nvGrpSpPr>
                <p:grpSpPr>
                  <a:xfrm>
                    <a:off x="2067559" y="1751312"/>
                    <a:ext cx="880110" cy="1750695"/>
                    <a:chOff x="1779891" y="1361836"/>
                    <a:chExt cx="880110" cy="1750695"/>
                  </a:xfrm>
                </p:grpSpPr>
                <p:sp>
                  <p:nvSpPr>
                    <p:cNvPr id="21" name="Arc 20">
                      <a:extLst>
                        <a:ext uri="{FF2B5EF4-FFF2-40B4-BE49-F238E27FC236}">
                          <a16:creationId xmlns:a16="http://schemas.microsoft.com/office/drawing/2014/main" id="{FD3C8E7D-A0A6-48C0-955A-22509E1918FE}"/>
                        </a:ext>
                      </a:extLst>
                    </p:cNvPr>
                    <p:cNvSpPr/>
                    <p:nvPr/>
                  </p:nvSpPr>
                  <p:spPr>
                    <a:xfrm rot="18744004">
                      <a:off x="1344598" y="1797129"/>
                      <a:ext cx="1750695" cy="880110"/>
                    </a:xfrm>
                    <a:prstGeom prst="arc">
                      <a:avLst>
                        <a:gd name="adj1" fmla="val 15238445"/>
                        <a:gd name="adj2" fmla="val 20213807"/>
                      </a:avLst>
                    </a:prstGeom>
                    <a:ln w="25400">
                      <a:headEnd type="stealth" w="lg" len="med"/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sp>
                  <p:nvSpPr>
                    <p:cNvPr id="22" name="TextBox 21">
                      <a:extLst>
                        <a:ext uri="{FF2B5EF4-FFF2-40B4-BE49-F238E27FC236}">
                          <a16:creationId xmlns:a16="http://schemas.microsoft.com/office/drawing/2014/main" id="{F580B6F8-4A80-4784-A753-5F0C2102A406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1810871" y="1422559"/>
                      <a:ext cx="344966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el-GR" dirty="0"/>
                        <a:t>ω</a:t>
                      </a:r>
                      <a:endParaRPr lang="en-GB" dirty="0"/>
                    </a:p>
                  </p:txBody>
                </p:sp>
              </p:grpSp>
              <p:sp>
                <p:nvSpPr>
                  <p:cNvPr id="25" name="TextBox 24">
                    <a:extLst>
                      <a:ext uri="{FF2B5EF4-FFF2-40B4-BE49-F238E27FC236}">
                        <a16:creationId xmlns:a16="http://schemas.microsoft.com/office/drawing/2014/main" id="{22744C05-298C-43A6-B59B-21E77B8B99F4}"/>
                      </a:ext>
                    </a:extLst>
                  </p:cNvPr>
                  <p:cNvSpPr txBox="1"/>
                  <p:nvPr/>
                </p:nvSpPr>
                <p:spPr>
                  <a:xfrm>
                    <a:off x="2872753" y="1275499"/>
                    <a:ext cx="344965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dirty="0"/>
                      <a:t>P</a:t>
                    </a:r>
                  </a:p>
                </p:txBody>
              </p:sp>
            </p:grpSp>
            <p:cxnSp>
              <p:nvCxnSpPr>
                <p:cNvPr id="28" name="Straight Connector 27">
                  <a:extLst>
                    <a:ext uri="{FF2B5EF4-FFF2-40B4-BE49-F238E27FC236}">
                      <a16:creationId xmlns:a16="http://schemas.microsoft.com/office/drawing/2014/main" id="{1E550653-86AC-4F14-86E6-4634FA8F162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1580566" y="1514154"/>
                  <a:ext cx="1507666" cy="162037"/>
                </a:xfrm>
                <a:prstGeom prst="line">
                  <a:avLst/>
                </a:prstGeom>
                <a:ln>
                  <a:tailEnd type="stealth" w="lg" len="lg"/>
                </a:ln>
              </p:spPr>
              <p:style>
                <a:lnRef idx="3">
                  <a:schemeClr val="accent2"/>
                </a:lnRef>
                <a:fillRef idx="0">
                  <a:schemeClr val="accent2"/>
                </a:fillRef>
                <a:effectRef idx="2">
                  <a:schemeClr val="accent2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DC733978-5345-4EED-B41B-096EB42FA92B}"/>
                  </a:ext>
                </a:extLst>
              </p:cNvPr>
              <p:cNvSpPr txBox="1"/>
              <p:nvPr/>
            </p:nvSpPr>
            <p:spPr>
              <a:xfrm>
                <a:off x="1554741" y="1093506"/>
                <a:ext cx="27339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v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93553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F616-2CAC-4FBE-B75E-23CFDBE48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500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Example: angular &amp; linear velocity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BE669-0BCB-4093-9D39-F0D8BA003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130"/>
            <a:ext cx="10515600" cy="5136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vehicle with wheels of diameter 650 mm travels at a speed of 72 kph.  Determine the angular velocity of the wheels in revolutions per second, and the total number of revolutions of each wheel for a 6 km journey.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7640DBC-2310-431E-8B14-323C64EC380C}"/>
                  </a:ext>
                </a:extLst>
              </p:cNvPr>
              <p:cNvSpPr txBox="1"/>
              <p:nvPr/>
            </p:nvSpPr>
            <p:spPr>
              <a:xfrm>
                <a:off x="760095" y="2291715"/>
                <a:ext cx="11007089" cy="37762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 </a:t>
                </a:r>
                <a:r>
                  <a:rPr lang="en-GB" sz="2400" u="sng" dirty="0"/>
                  <a:t>Solution:</a:t>
                </a:r>
                <a:r>
                  <a:rPr lang="en-GB" sz="2400" dirty="0"/>
                  <a:t>	first convert kph to m/s;  therefore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72 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×1000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3600</m:t>
                        </m:r>
                      </m:den>
                    </m:f>
                  </m:oMath>
                </a14:m>
                <a:r>
                  <a:rPr lang="en-GB" sz="2400" dirty="0"/>
                  <a:t> = 20 m/s</a:t>
                </a:r>
              </a:p>
              <a:p>
                <a:endParaRPr lang="en-GB" sz="800" dirty="0"/>
              </a:p>
              <a:p>
                <a:r>
                  <a:rPr lang="en-GB" sz="2400" dirty="0"/>
                  <a:t>		considering that, </a:t>
                </a:r>
                <a14:m>
                  <m:oMath xmlns:m="http://schemas.openxmlformats.org/officeDocument/2006/math">
                    <m:r>
                      <a:rPr lang="en-GB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GB" sz="2400" dirty="0">
                    <a:solidFill>
                      <a:schemeClr val="tx1"/>
                    </a:solidFill>
                  </a:rPr>
                  <a:t>,  hence  </a:t>
                </a:r>
                <a14:m>
                  <m:oMath xmlns:m="http://schemas.openxmlformats.org/officeDocument/2006/math">
                    <m:r>
                      <a:rPr lang="en-GB" sz="240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type m:val="skw"/>
                        <m:ctrlP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𝑣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den>
                    </m:f>
                  </m:oMath>
                </a14:m>
                <a:endParaRPr lang="en-GB" sz="2400" dirty="0">
                  <a:solidFill>
                    <a:schemeClr val="tx1"/>
                  </a:solidFill>
                </a:endParaRPr>
              </a:p>
              <a:p>
                <a:endParaRPr lang="en-GB" sz="800" dirty="0"/>
              </a:p>
              <a:p>
                <a:r>
                  <a:rPr lang="en-GB" sz="2400" dirty="0">
                    <a:solidFill>
                      <a:schemeClr val="tx1"/>
                    </a:solidFill>
                  </a:rPr>
                  <a:t> 		so,  </a:t>
                </a:r>
                <a14:m>
                  <m:oMath xmlns:m="http://schemas.openxmlformats.org/officeDocument/2006/math">
                    <m:r>
                      <a:rPr lang="en-GB" sz="240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20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0.325</m:t>
                        </m:r>
                      </m:den>
                    </m:f>
                    <m:r>
                      <a:rPr lang="en-GB" sz="2400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=61.54</m:t>
                    </m:r>
                    <m:r>
                      <a:rPr lang="en-GB" sz="2400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rad/s,  and to convert to rev/s divide by </a:t>
                </a:r>
                <a:r>
                  <a:rPr lang="en-GB" sz="2400" i="1" dirty="0"/>
                  <a:t>2</a:t>
                </a:r>
                <a:r>
                  <a:rPr lang="el-GR" sz="2400" i="1" dirty="0"/>
                  <a:t>π</a:t>
                </a:r>
                <a:endParaRPr lang="en-GB" sz="2400" i="1" dirty="0"/>
              </a:p>
              <a:p>
                <a:endParaRPr lang="en-GB" sz="800" dirty="0"/>
              </a:p>
              <a:p>
                <a:r>
                  <a:rPr lang="en-GB" sz="2400" dirty="0"/>
                  <a:t>		Hence, speed of wheels = 61.54/2</a:t>
                </a:r>
                <a:r>
                  <a:rPr lang="el-GR" sz="2400" dirty="0"/>
                  <a:t>π</a:t>
                </a:r>
                <a:r>
                  <a:rPr lang="en-GB" sz="2400" dirty="0"/>
                  <a:t> = 9.79 rev/s</a:t>
                </a:r>
              </a:p>
              <a:p>
                <a:endParaRPr lang="en-GB" sz="800" dirty="0"/>
              </a:p>
              <a:p>
                <a:r>
                  <a:rPr lang="en-GB" sz="2400" dirty="0"/>
                  <a:t>		Now, total number of revolutions for 6 km journey;</a:t>
                </a:r>
              </a:p>
              <a:p>
                <a:endParaRPr lang="en-GB" sz="800" dirty="0"/>
              </a:p>
              <a:p>
                <a:r>
                  <a:rPr lang="en-GB" sz="2400" dirty="0"/>
                  <a:t>		time to travel 6 km 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6000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20 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/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=300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GB" sz="2400" dirty="0"/>
              </a:p>
              <a:p>
                <a:endParaRPr lang="en-GB" sz="800" dirty="0"/>
              </a:p>
              <a:p>
                <a:r>
                  <a:rPr lang="en-GB" sz="2400" dirty="0"/>
                  <a:t>		therefore, total revolutions = 9.79 x 300 = 2938.25 revs.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A7640DBC-2310-431E-8B14-323C64EC380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095" y="2291715"/>
                <a:ext cx="11007089" cy="3776290"/>
              </a:xfrm>
              <a:prstGeom prst="rect">
                <a:avLst/>
              </a:prstGeom>
              <a:blipFill>
                <a:blip r:embed="rId2"/>
                <a:stretch>
                  <a:fillRect l="-388" b="-164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139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E9428-66B0-44CF-A53E-279B4A7B6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5005"/>
          </a:xfrm>
        </p:spPr>
        <p:txBody>
          <a:bodyPr>
            <a:normAutofit/>
          </a:bodyPr>
          <a:lstStyle/>
          <a:p>
            <a:r>
              <a:rPr kumimoji="0" lang="en-GB" sz="3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Relationship between Angular &amp; Linear Acceleration</a:t>
            </a: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5B56-B977-4382-A6EC-0DF9F0140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0130"/>
            <a:ext cx="10515600" cy="513683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			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CF66F942-39BF-434A-A417-13F8FABAD261}"/>
              </a:ext>
            </a:extLst>
          </p:cNvPr>
          <p:cNvSpPr txBox="1">
            <a:spLocks/>
          </p:cNvSpPr>
          <p:nvPr/>
        </p:nvSpPr>
        <p:spPr>
          <a:xfrm>
            <a:off x="838200" y="1063908"/>
            <a:ext cx="10515600" cy="5136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				</a:t>
            </a:r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C9F58CC5-CF7C-4BCD-96FA-8A3F67384938}"/>
              </a:ext>
            </a:extLst>
          </p:cNvPr>
          <p:cNvSpPr txBox="1">
            <a:spLocks/>
          </p:cNvSpPr>
          <p:nvPr/>
        </p:nvSpPr>
        <p:spPr>
          <a:xfrm>
            <a:off x="838200" y="1052019"/>
            <a:ext cx="10515600" cy="5136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				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Content Placeholder 2">
                <a:extLst>
                  <a:ext uri="{FF2B5EF4-FFF2-40B4-BE49-F238E27FC236}">
                    <a16:creationId xmlns:a16="http://schemas.microsoft.com/office/drawing/2014/main" id="{94AD4CF8-F1B5-4B6E-AA8E-E089D250FAB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741045" y="964353"/>
                <a:ext cx="10515600" cy="513683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lnSpcReduction="10000"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dirty="0"/>
                  <a:t>				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dirty="0"/>
                  <a:t>				</a:t>
                </a:r>
                <a:r>
                  <a:rPr lang="en-GB" sz="2400" dirty="0"/>
                  <a:t>If point P increases its angular velocity 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				(i.e. acceleration, </a:t>
                </a:r>
                <a:r>
                  <a:rPr lang="el-GR" sz="2400" i="1" dirty="0"/>
                  <a:t>α</a:t>
                </a:r>
                <a:r>
                  <a:rPr lang="en-GB" sz="2400" dirty="0"/>
                  <a:t>) between positions P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 and P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					during a period </a:t>
                </a:r>
                <a:r>
                  <a:rPr lang="en-GB" sz="2400" i="1" dirty="0"/>
                  <a:t>dt</a:t>
                </a:r>
                <a:r>
                  <a:rPr lang="en-GB" sz="2400" dirty="0"/>
                  <a:t>, there will be a proportional 					change in linear velocity, </a:t>
                </a:r>
                <a:r>
                  <a:rPr lang="en-GB" sz="2400" i="1" dirty="0"/>
                  <a:t>v</a:t>
                </a:r>
                <a:r>
                  <a:rPr lang="en-GB" sz="2400" i="1" baseline="-25000" dirty="0"/>
                  <a:t>1</a:t>
                </a:r>
                <a:r>
                  <a:rPr lang="en-GB" sz="2400" dirty="0"/>
                  <a:t> to </a:t>
                </a:r>
                <a:r>
                  <a:rPr lang="en-GB" sz="2400" i="1" dirty="0"/>
                  <a:t>v</a:t>
                </a:r>
                <a:r>
                  <a:rPr lang="en-GB" sz="2400" i="1" baseline="-25000" dirty="0"/>
                  <a:t>2</a:t>
                </a:r>
                <a:r>
                  <a:rPr lang="en-GB" sz="2400" baseline="-25000" dirty="0"/>
                  <a:t> </a:t>
                </a:r>
                <a:r>
                  <a:rPr lang="en-GB" sz="2400" dirty="0"/>
                  <a:t>so the point also 					exhibits a linear acceleration </a:t>
                </a:r>
                <a:r>
                  <a:rPr lang="en-GB" sz="2400" i="1" dirty="0"/>
                  <a:t>a</a:t>
                </a:r>
                <a:r>
                  <a:rPr lang="en-GB" sz="2400" dirty="0"/>
                  <a:t>.</a:t>
                </a:r>
                <a:endParaRPr lang="en-GB" sz="2400" baseline="-250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baseline="-25000" dirty="0"/>
                  <a:t>				</a:t>
                </a:r>
                <a:r>
                  <a:rPr lang="en-GB" sz="2400" dirty="0"/>
                  <a:t>We know, </a:t>
                </a:r>
                <a:r>
                  <a:rPr lang="en-GB" sz="2400" i="1" dirty="0"/>
                  <a:t>v = r</a:t>
                </a:r>
                <a:r>
                  <a:rPr lang="el-GR" sz="2400" i="1" dirty="0"/>
                  <a:t>ω</a:t>
                </a:r>
                <a:r>
                  <a:rPr lang="en-GB" sz="2400" i="1" dirty="0"/>
                  <a:t> </a:t>
                </a:r>
                <a:r>
                  <a:rPr lang="en-GB" sz="2400" dirty="0"/>
                  <a:t>and, linear acceleration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a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𝑑𝑣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endParaRPr lang="en-GB" sz="2400" baseline="-250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sz="2400" baseline="-25000" dirty="0"/>
              </a:p>
              <a:p>
                <a:pPr marL="0" indent="0">
                  <a:buNone/>
                </a:pPr>
                <a:r>
                  <a:rPr lang="en-GB" sz="2400" baseline="-25000" dirty="0"/>
                  <a:t>				</a:t>
                </a:r>
                <a:r>
                  <a:rPr lang="en-GB" sz="2400" dirty="0"/>
                  <a:t>Hence,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a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𝑟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sz="2400" i="1">
                            <a:latin typeface="Cambria Math" panose="02040503050406030204" pitchFamily="18" charset="0"/>
                          </a:rPr>
                          <m:t>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sz="2400" dirty="0"/>
                  <a:t>   because </a:t>
                </a:r>
                <a:r>
                  <a:rPr lang="en-GB" sz="2400" i="1" dirty="0"/>
                  <a:t>r</a:t>
                </a:r>
                <a:r>
                  <a:rPr lang="en-GB" sz="2400" dirty="0"/>
                  <a:t> is a constant value.</a:t>
                </a:r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sz="2400" baseline="-250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endParaRPr lang="en-GB" sz="800" baseline="-25000" dirty="0"/>
              </a:p>
              <a:p>
                <a:pPr marL="0" indent="0">
                  <a:buFont typeface="Arial" panose="020B0604020202020204" pitchFamily="34" charset="0"/>
                  <a:buNone/>
                </a:pPr>
                <a:r>
                  <a:rPr lang="en-GB" sz="2400" dirty="0"/>
                  <a:t>		</a:t>
                </a:r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But, we know that angular acceleration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kumimoji="0" lang="el-GR" sz="24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α</m:t>
                    </m:r>
                    <m:r>
                      <a:rPr kumimoji="0" lang="en-GB" sz="24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rPr>
                      <m:t>=</m:t>
                    </m:r>
                    <m:f>
                      <m:fPr>
                        <m:ctrlP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fPr>
                      <m:num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𝑑</m:t>
                        </m:r>
                        <m:r>
                          <a:rPr lang="el-GR" sz="24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kumimoji="0" lang="en-GB" sz="24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prstClr val="black"/>
                            </a:solidFill>
                            <a:effectLst/>
                            <a:uLnTx/>
                            <a:uFillTx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𝑑𝑡</m:t>
                        </m:r>
                      </m:den>
                    </m:f>
                  </m:oMath>
                </a14:m>
                <a:r>
                  <a:rPr kumimoji="0" lang="en-GB" sz="24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 , so </a:t>
                </a:r>
                <a14:m>
                  <m:oMath xmlns:m="http://schemas.openxmlformats.org/officeDocument/2006/math">
                    <m:r>
                      <a:rPr lang="en-GB" sz="3600" b="0" i="0" smtClean="0">
                        <a:solidFill>
                          <a:srgbClr val="E7E6E6">
                            <a:lumMod val="50000"/>
                          </a:srgbClr>
                        </a:solidFill>
                        <a:latin typeface="Cambria Math" panose="02040503050406030204" pitchFamily="18" charset="0"/>
                      </a:rPr>
                      <m:t>   </m:t>
                    </m:r>
                    <m:r>
                      <m:rPr>
                        <m:sty m:val="p"/>
                      </m:rPr>
                      <a:rPr lang="en-GB" sz="3600" i="1">
                        <a:solidFill>
                          <a:srgbClr val="E7E6E6">
                            <a:lumMod val="50000"/>
                          </a:srgbClr>
                        </a:solidFill>
                        <a:latin typeface="Cambria Math" panose="02040503050406030204" pitchFamily="18" charset="0"/>
                      </a:rPr>
                      <m:t>a</m:t>
                    </m:r>
                    <m:r>
                      <a:rPr kumimoji="0" lang="en-GB" sz="36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E7E6E6">
                            <a:lumMod val="50000"/>
                          </a:srgbClr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=</m:t>
                    </m:r>
                    <m:r>
                      <a:rPr kumimoji="0" lang="en-GB" sz="36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E7E6E6">
                            <a:lumMod val="50000"/>
                          </a:srgbClr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𝑟</m:t>
                    </m:r>
                    <m:r>
                      <m:rPr>
                        <m:sty m:val="p"/>
                      </m:rPr>
                      <a:rPr kumimoji="0" lang="el-GR" sz="36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E7E6E6">
                            <a:lumMod val="50000"/>
                          </a:srgbClr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</a:rPr>
                      <m:t>α</m:t>
                    </m:r>
                  </m:oMath>
                </a14:m>
                <a:r>
                  <a:rPr kumimoji="0" lang="en-GB" sz="36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E7E6E6">
                        <a:lumMod val="50000"/>
                      </a:srgbClr>
                    </a:solidFill>
                    <a:effectLst/>
                    <a:uLnTx/>
                    <a:uFillTx/>
                    <a:latin typeface="Calibri" panose="020F0502020204030204"/>
                  </a:rPr>
                  <a:t> </a:t>
                </a:r>
                <a:r>
                  <a:rPr lang="en-GB" sz="2400" dirty="0"/>
                  <a:t>				</a:t>
                </a:r>
                <a:r>
                  <a:rPr lang="en-GB" dirty="0"/>
                  <a:t>		</a:t>
                </a:r>
              </a:p>
            </p:txBody>
          </p:sp>
        </mc:Choice>
        <mc:Fallback xmlns="">
          <p:sp>
            <p:nvSpPr>
              <p:cNvPr id="44" name="Content Placeholder 2">
                <a:extLst>
                  <a:ext uri="{FF2B5EF4-FFF2-40B4-BE49-F238E27FC236}">
                    <a16:creationId xmlns:a16="http://schemas.microsoft.com/office/drawing/2014/main" id="{94AD4CF8-F1B5-4B6E-AA8E-E089D250FAB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045" y="964353"/>
                <a:ext cx="10515600" cy="5136833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" name="Group 4">
            <a:extLst>
              <a:ext uri="{FF2B5EF4-FFF2-40B4-BE49-F238E27FC236}">
                <a16:creationId xmlns:a16="http://schemas.microsoft.com/office/drawing/2014/main" id="{4062799E-193C-4FFF-9AEB-E542A7F56742}"/>
              </a:ext>
            </a:extLst>
          </p:cNvPr>
          <p:cNvGrpSpPr/>
          <p:nvPr/>
        </p:nvGrpSpPr>
        <p:grpSpPr>
          <a:xfrm>
            <a:off x="981075" y="1336851"/>
            <a:ext cx="3035289" cy="3114869"/>
            <a:chOff x="1118235" y="1028241"/>
            <a:chExt cx="3035289" cy="3114869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8F1930E5-6A9F-44F4-AAF4-5BBED4A7F3DF}"/>
                </a:ext>
              </a:extLst>
            </p:cNvPr>
            <p:cNvGrpSpPr/>
            <p:nvPr/>
          </p:nvGrpSpPr>
          <p:grpSpPr>
            <a:xfrm>
              <a:off x="1118235" y="1028241"/>
              <a:ext cx="3035289" cy="3114869"/>
              <a:chOff x="838200" y="961953"/>
              <a:chExt cx="3035289" cy="3114869"/>
            </a:xfrm>
          </p:grpSpPr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98432591-0509-4280-A76C-2DA09F10CB1C}"/>
                  </a:ext>
                </a:extLst>
              </p:cNvPr>
              <p:cNvSpPr txBox="1"/>
              <p:nvPr/>
            </p:nvSpPr>
            <p:spPr>
              <a:xfrm>
                <a:off x="2956475" y="961953"/>
                <a:ext cx="48625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v</a:t>
                </a:r>
                <a:r>
                  <a:rPr lang="en-GB" sz="2400" baseline="-25000" dirty="0"/>
                  <a:t>1</a:t>
                </a:r>
                <a:endParaRPr lang="en-GB" sz="2400" dirty="0"/>
              </a:p>
            </p:txBody>
          </p:sp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FAFC4797-A210-4DA7-B3A2-66582CF44B40}"/>
                  </a:ext>
                </a:extLst>
              </p:cNvPr>
              <p:cNvGrpSpPr/>
              <p:nvPr/>
            </p:nvGrpSpPr>
            <p:grpSpPr>
              <a:xfrm>
                <a:off x="838200" y="1028241"/>
                <a:ext cx="3035289" cy="3048581"/>
                <a:chOff x="971811" y="1127796"/>
                <a:chExt cx="3035289" cy="3048581"/>
              </a:xfrm>
            </p:grpSpPr>
            <p:grpSp>
              <p:nvGrpSpPr>
                <p:cNvPr id="6" name="Group 5">
                  <a:extLst>
                    <a:ext uri="{FF2B5EF4-FFF2-40B4-BE49-F238E27FC236}">
                      <a16:creationId xmlns:a16="http://schemas.microsoft.com/office/drawing/2014/main" id="{646CA93B-811F-417C-963F-86D07C87277A}"/>
                    </a:ext>
                  </a:extLst>
                </p:cNvPr>
                <p:cNvGrpSpPr/>
                <p:nvPr/>
              </p:nvGrpSpPr>
              <p:grpSpPr>
                <a:xfrm>
                  <a:off x="971811" y="1127796"/>
                  <a:ext cx="3035289" cy="3048581"/>
                  <a:chOff x="1554741" y="1093506"/>
                  <a:chExt cx="3035289" cy="3048581"/>
                </a:xfrm>
              </p:grpSpPr>
              <p:sp>
                <p:nvSpPr>
                  <p:cNvPr id="7" name="Flowchart: Connector 6">
                    <a:extLst>
                      <a:ext uri="{FF2B5EF4-FFF2-40B4-BE49-F238E27FC236}">
                        <a16:creationId xmlns:a16="http://schemas.microsoft.com/office/drawing/2014/main" id="{F0010D7B-4D18-4186-85B6-AEA7E59E8A67}"/>
                      </a:ext>
                    </a:extLst>
                  </p:cNvPr>
                  <p:cNvSpPr/>
                  <p:nvPr/>
                </p:nvSpPr>
                <p:spPr>
                  <a:xfrm flipV="1">
                    <a:off x="3029334" y="1622202"/>
                    <a:ext cx="141469" cy="107979"/>
                  </a:xfrm>
                  <a:prstGeom prst="flowChartConnector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8" name="Group 7">
                    <a:extLst>
                      <a:ext uri="{FF2B5EF4-FFF2-40B4-BE49-F238E27FC236}">
                        <a16:creationId xmlns:a16="http://schemas.microsoft.com/office/drawing/2014/main" id="{573AF8AB-B21C-40D6-8A13-2C2F79D9C4E3}"/>
                      </a:ext>
                    </a:extLst>
                  </p:cNvPr>
                  <p:cNvGrpSpPr/>
                  <p:nvPr/>
                </p:nvGrpSpPr>
                <p:grpSpPr>
                  <a:xfrm>
                    <a:off x="1554741" y="1093506"/>
                    <a:ext cx="3035289" cy="3048581"/>
                    <a:chOff x="1554741" y="1093506"/>
                    <a:chExt cx="3035289" cy="3048581"/>
                  </a:xfrm>
                </p:grpSpPr>
                <p:grpSp>
                  <p:nvGrpSpPr>
                    <p:cNvPr id="9" name="Group 8">
                      <a:extLst>
                        <a:ext uri="{FF2B5EF4-FFF2-40B4-BE49-F238E27FC236}">
                          <a16:creationId xmlns:a16="http://schemas.microsoft.com/office/drawing/2014/main" id="{3EFA511C-DC6A-4392-B38F-7E4A624A319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610106" y="1281543"/>
                      <a:ext cx="2979924" cy="2860544"/>
                      <a:chOff x="1580566" y="1277209"/>
                      <a:chExt cx="2979924" cy="2860544"/>
                    </a:xfrm>
                  </p:grpSpPr>
                  <p:grpSp>
                    <p:nvGrpSpPr>
                      <p:cNvPr id="11" name="Group 10">
                        <a:extLst>
                          <a:ext uri="{FF2B5EF4-FFF2-40B4-BE49-F238E27FC236}">
                            <a16:creationId xmlns:a16="http://schemas.microsoft.com/office/drawing/2014/main" id="{BC139CBE-B1F2-407E-ADEC-83AC460C3F83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1698545" y="1277209"/>
                        <a:ext cx="2861945" cy="2860544"/>
                        <a:chOff x="1708785" y="1253303"/>
                        <a:chExt cx="2861945" cy="2860544"/>
                      </a:xfrm>
                    </p:grpSpPr>
                    <p:grpSp>
                      <p:nvGrpSpPr>
                        <p:cNvPr id="13" name="Group 12">
                          <a:extLst>
                            <a:ext uri="{FF2B5EF4-FFF2-40B4-BE49-F238E27FC236}">
                              <a16:creationId xmlns:a16="http://schemas.microsoft.com/office/drawing/2014/main" id="{C5CA1254-11AB-4DD3-BAF7-F97934FE9D7B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1708785" y="1253303"/>
                          <a:ext cx="2861945" cy="2860544"/>
                          <a:chOff x="7280910" y="3367853"/>
                          <a:chExt cx="2861945" cy="2860544"/>
                        </a:xfrm>
                      </p:grpSpPr>
                      <p:sp>
                        <p:nvSpPr>
                          <p:cNvPr id="18" name="Flowchart: Connector 17">
                            <a:extLst>
                              <a:ext uri="{FF2B5EF4-FFF2-40B4-BE49-F238E27FC236}">
                                <a16:creationId xmlns:a16="http://schemas.microsoft.com/office/drawing/2014/main" id="{C0F9BE67-6E9E-403A-843D-A02312A030D4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7280910" y="3766185"/>
                            <a:ext cx="2548890" cy="2462212"/>
                          </a:xfrm>
                          <a:prstGeom prst="flowChartConnector">
                            <a:avLst/>
                          </a:prstGeom>
                          <a:noFill/>
                          <a:ln w="28575"/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en-GB"/>
                          </a:p>
                        </p:txBody>
                      </p:sp>
                      <p:grpSp>
                        <p:nvGrpSpPr>
                          <p:cNvPr id="19" name="Group 18">
                            <a:extLst>
                              <a:ext uri="{FF2B5EF4-FFF2-40B4-BE49-F238E27FC236}">
                                <a16:creationId xmlns:a16="http://schemas.microsoft.com/office/drawing/2014/main" id="{A53DA45F-B469-473B-B502-F07D0C31A3DD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7442984" y="3367853"/>
                            <a:ext cx="2699871" cy="2506691"/>
                            <a:chOff x="7460129" y="3304988"/>
                            <a:chExt cx="2699871" cy="2506691"/>
                          </a:xfrm>
                        </p:grpSpPr>
                        <p:cxnSp>
                          <p:nvCxnSpPr>
                            <p:cNvPr id="20" name="Straight Connector 19">
                              <a:extLst>
                                <a:ext uri="{FF2B5EF4-FFF2-40B4-BE49-F238E27FC236}">
                                  <a16:creationId xmlns:a16="http://schemas.microsoft.com/office/drawing/2014/main" id="{830A0D50-12E8-4D66-B34A-6E824277389F}"/>
                                </a:ext>
                              </a:extLst>
                            </p:cNvPr>
                            <p:cNvCxnSpPr>
                              <a:cxnSpLocks/>
                            </p:cNvCxnSpPr>
                            <p:nvPr/>
                          </p:nvCxnSpPr>
                          <p:spPr>
                            <a:xfrm flipV="1">
                              <a:off x="8558306" y="4231341"/>
                              <a:ext cx="1601694" cy="776942"/>
                            </a:xfrm>
                            <a:prstGeom prst="line">
                              <a:avLst/>
                            </a:prstGeom>
                          </p:spPr>
                          <p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p:style>
                        </p:cxnSp>
                        <p:cxnSp>
                          <p:nvCxnSpPr>
                            <p:cNvPr id="21" name="Straight Connector 20">
                              <a:extLst>
                                <a:ext uri="{FF2B5EF4-FFF2-40B4-BE49-F238E27FC236}">
                                  <a16:creationId xmlns:a16="http://schemas.microsoft.com/office/drawing/2014/main" id="{31E8F909-6B02-4E6F-811B-3ED7133E67D0}"/>
                                </a:ext>
                              </a:extLst>
                            </p:cNvPr>
                            <p:cNvCxnSpPr>
                              <a:cxnSpLocks/>
                            </p:cNvCxnSpPr>
                            <p:nvPr/>
                          </p:nvCxnSpPr>
                          <p:spPr>
                            <a:xfrm flipV="1">
                              <a:off x="8558306" y="3304988"/>
                              <a:ext cx="152400" cy="1703294"/>
                            </a:xfrm>
                            <a:prstGeom prst="line">
                              <a:avLst/>
                            </a:prstGeom>
                          </p:spPr>
                          <p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p:style>
                        </p:cxnSp>
                        <p:sp>
                          <p:nvSpPr>
                            <p:cNvPr id="22" name="Arc 21">
                              <a:extLst>
                                <a:ext uri="{FF2B5EF4-FFF2-40B4-BE49-F238E27FC236}">
                                  <a16:creationId xmlns:a16="http://schemas.microsoft.com/office/drawing/2014/main" id="{BCC59A3D-B398-41E0-814B-913BB81680FC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7460129" y="3474244"/>
                              <a:ext cx="2501153" cy="2337435"/>
                            </a:xfrm>
                            <a:prstGeom prst="arc">
                              <a:avLst>
                                <a:gd name="adj1" fmla="val 16200000"/>
                                <a:gd name="adj2" fmla="val 20751068"/>
                              </a:avLst>
                            </a:prstGeom>
                          </p:spPr>
                          <p:style>
                            <a:lnRef idx="1">
                              <a:schemeClr val="accent1"/>
                            </a:lnRef>
                            <a:fillRef idx="0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tx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endParaRPr lang="en-GB"/>
                            </a:p>
                          </p:txBody>
                        </p:sp>
                        <p:sp>
                          <p:nvSpPr>
                            <p:cNvPr id="23" name="TextBox 22">
                              <a:extLst>
                                <a:ext uri="{FF2B5EF4-FFF2-40B4-BE49-F238E27FC236}">
                                  <a16:creationId xmlns:a16="http://schemas.microsoft.com/office/drawing/2014/main" id="{D3C980DD-B421-47E2-A106-E8D910D17A2D}"/>
                                </a:ext>
                              </a:extLst>
                            </p:cNvPr>
                            <p:cNvSpPr txBox="1"/>
                            <p:nvPr/>
                          </p:nvSpPr>
                          <p:spPr>
                            <a:xfrm flipH="1" flipV="1">
                              <a:off x="8531411" y="4545285"/>
                              <a:ext cx="358588" cy="369332"/>
                            </a:xfrm>
                            <a:prstGeom prst="rect">
                              <a:avLst/>
                            </a:prstGeom>
                            <a:noFill/>
                          </p:spPr>
                          <p:txBody>
                            <a:bodyPr wrap="square" rtlCol="0">
                              <a:spAutoFit/>
                            </a:bodyPr>
                            <a:lstStyle/>
                            <a:p>
                              <a:r>
                                <a:rPr lang="el-GR" dirty="0"/>
                                <a:t>θ</a:t>
                              </a:r>
                              <a:endParaRPr lang="en-GB" dirty="0"/>
                            </a:p>
                          </p:txBody>
                        </p:sp>
                        <p:sp>
                          <p:nvSpPr>
                            <p:cNvPr id="24" name="TextBox 23">
                              <a:extLst>
                                <a:ext uri="{FF2B5EF4-FFF2-40B4-BE49-F238E27FC236}">
                                  <a16:creationId xmlns:a16="http://schemas.microsoft.com/office/drawing/2014/main" id="{8C826E5D-96FE-4F58-A1EB-8019C1FC7CB7}"/>
                                </a:ext>
                              </a:extLst>
                            </p:cNvPr>
                            <p:cNvSpPr txBox="1"/>
                            <p:nvPr/>
                          </p:nvSpPr>
                          <p:spPr>
                            <a:xfrm flipH="1" flipV="1">
                              <a:off x="8330751" y="4992872"/>
                              <a:ext cx="358588" cy="369332"/>
                            </a:xfrm>
                            <a:prstGeom prst="rect">
                              <a:avLst/>
                            </a:prstGeom>
                            <a:noFill/>
                          </p:spPr>
                          <p:txBody>
                            <a:bodyPr wrap="square" rtlCol="0">
                              <a:spAutoFit/>
                            </a:bodyPr>
                            <a:lstStyle/>
                            <a:p>
                              <a:r>
                                <a:rPr lang="en-GB" dirty="0"/>
                                <a:t>O</a:t>
                              </a:r>
                            </a:p>
                          </p:txBody>
                        </p:sp>
                        <p:sp>
                          <p:nvSpPr>
                            <p:cNvPr id="25" name="TextBox 24">
                              <a:extLst>
                                <a:ext uri="{FF2B5EF4-FFF2-40B4-BE49-F238E27FC236}">
                                  <a16:creationId xmlns:a16="http://schemas.microsoft.com/office/drawing/2014/main" id="{A0CEF483-61AE-4BA7-8B54-1D1DB47EAD18}"/>
                                </a:ext>
                              </a:extLst>
                            </p:cNvPr>
                            <p:cNvSpPr txBox="1"/>
                            <p:nvPr/>
                          </p:nvSpPr>
                          <p:spPr>
                            <a:xfrm flipH="1" flipV="1">
                              <a:off x="9364421" y="3435504"/>
                              <a:ext cx="358588" cy="369332"/>
                            </a:xfrm>
                            <a:prstGeom prst="rect">
                              <a:avLst/>
                            </a:prstGeom>
                            <a:noFill/>
                          </p:spPr>
                          <p:txBody>
                            <a:bodyPr wrap="square" rtlCol="0">
                              <a:spAutoFit/>
                            </a:bodyPr>
                            <a:lstStyle/>
                            <a:p>
                              <a:r>
                                <a:rPr lang="en-GB" dirty="0"/>
                                <a:t>s</a:t>
                              </a:r>
                            </a:p>
                          </p:txBody>
                        </p:sp>
                        <p:sp>
                          <p:nvSpPr>
                            <p:cNvPr id="27" name="TextBox 26">
                              <a:extLst>
                                <a:ext uri="{FF2B5EF4-FFF2-40B4-BE49-F238E27FC236}">
                                  <a16:creationId xmlns:a16="http://schemas.microsoft.com/office/drawing/2014/main" id="{66F4F89D-DB4F-4A3D-870C-3197E6B8BDE5}"/>
                                </a:ext>
                              </a:extLst>
                            </p:cNvPr>
                            <p:cNvSpPr txBox="1"/>
                            <p:nvPr/>
                          </p:nvSpPr>
                          <p:spPr>
                            <a:xfrm rot="10800000" flipH="1" flipV="1">
                              <a:off x="9131523" y="4638730"/>
                              <a:ext cx="300804" cy="369332"/>
                            </a:xfrm>
                            <a:prstGeom prst="rect">
                              <a:avLst/>
                            </a:prstGeom>
                            <a:noFill/>
                          </p:spPr>
                          <p:txBody>
                            <a:bodyPr wrap="square" rtlCol="0">
                              <a:spAutoFit/>
                            </a:bodyPr>
                            <a:lstStyle/>
                            <a:p>
                              <a:r>
                                <a:rPr lang="en-GB" dirty="0"/>
                                <a:t>r</a:t>
                              </a:r>
                            </a:p>
                          </p:txBody>
                        </p:sp>
                        <p:sp>
                          <p:nvSpPr>
                            <p:cNvPr id="28" name="TextBox 27">
                              <a:extLst>
                                <a:ext uri="{FF2B5EF4-FFF2-40B4-BE49-F238E27FC236}">
                                  <a16:creationId xmlns:a16="http://schemas.microsoft.com/office/drawing/2014/main" id="{E20ADB47-9FAD-478F-BC87-93678174CFE5}"/>
                                </a:ext>
                              </a:extLst>
                            </p:cNvPr>
                            <p:cNvSpPr txBox="1"/>
                            <p:nvPr/>
                          </p:nvSpPr>
                          <p:spPr>
                            <a:xfrm rot="10800000" flipH="1" flipV="1">
                              <a:off x="8394457" y="4073343"/>
                              <a:ext cx="300804" cy="369332"/>
                            </a:xfrm>
                            <a:prstGeom prst="rect">
                              <a:avLst/>
                            </a:prstGeom>
                            <a:noFill/>
                          </p:spPr>
                          <p:txBody>
                            <a:bodyPr wrap="square" rtlCol="0">
                              <a:spAutoFit/>
                            </a:bodyPr>
                            <a:lstStyle/>
                            <a:p>
                              <a:r>
                                <a:rPr lang="en-GB" dirty="0"/>
                                <a:t>r</a:t>
                              </a:r>
                            </a:p>
                          </p:txBody>
                        </p:sp>
                      </p:grpSp>
                    </p:grpSp>
                    <p:grpSp>
                      <p:nvGrpSpPr>
                        <p:cNvPr id="14" name="Group 13">
                          <a:extLst>
                            <a:ext uri="{FF2B5EF4-FFF2-40B4-BE49-F238E27FC236}">
                              <a16:creationId xmlns:a16="http://schemas.microsoft.com/office/drawing/2014/main" id="{9A744D98-45DC-4FE5-B00F-B4D52815D16A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2067559" y="1751312"/>
                          <a:ext cx="880110" cy="1750695"/>
                          <a:chOff x="1779891" y="1361836"/>
                          <a:chExt cx="880110" cy="1750695"/>
                        </a:xfrm>
                      </p:grpSpPr>
                      <p:sp>
                        <p:nvSpPr>
                          <p:cNvPr id="16" name="Arc 15">
                            <a:extLst>
                              <a:ext uri="{FF2B5EF4-FFF2-40B4-BE49-F238E27FC236}">
                                <a16:creationId xmlns:a16="http://schemas.microsoft.com/office/drawing/2014/main" id="{9E7A17EF-6595-4482-876D-9CEA0C0052D6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 rot="18744004">
                            <a:off x="1344598" y="1797129"/>
                            <a:ext cx="1750695" cy="880110"/>
                          </a:xfrm>
                          <a:prstGeom prst="arc">
                            <a:avLst>
                              <a:gd name="adj1" fmla="val 15238445"/>
                              <a:gd name="adj2" fmla="val 20213807"/>
                            </a:avLst>
                          </a:prstGeom>
                          <a:ln w="25400">
                            <a:headEnd type="stealth" w="lg" len="med"/>
                          </a:ln>
                        </p:spPr>
                        <p:style>
                          <a:lnRef idx="1">
                            <a:schemeClr val="accent1"/>
                          </a:lnRef>
                          <a:fillRef idx="0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tx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en-GB"/>
                          </a:p>
                        </p:txBody>
                      </p:sp>
                      <p:sp>
                        <p:nvSpPr>
                          <p:cNvPr id="17" name="TextBox 16">
                            <a:extLst>
                              <a:ext uri="{FF2B5EF4-FFF2-40B4-BE49-F238E27FC236}">
                                <a16:creationId xmlns:a16="http://schemas.microsoft.com/office/drawing/2014/main" id="{C3404AEB-92B8-47CF-BE11-5195B0DF31F5}"/>
                              </a:ext>
                            </a:extLst>
                          </p:cNvPr>
                          <p:cNvSpPr txBox="1"/>
                          <p:nvPr/>
                        </p:nvSpPr>
                        <p:spPr>
                          <a:xfrm>
                            <a:off x="1810871" y="1422559"/>
                            <a:ext cx="344966" cy="369332"/>
                          </a:xfrm>
                          <a:prstGeom prst="rect">
                            <a:avLst/>
                          </a:prstGeom>
                          <a:noFill/>
                        </p:spPr>
                        <p:txBody>
                          <a:bodyPr wrap="none" rtlCol="0">
                            <a:spAutoFit/>
                          </a:bodyPr>
                          <a:lstStyle/>
                          <a:p>
                            <a:r>
                              <a:rPr lang="el-GR" dirty="0"/>
                              <a:t>ω</a:t>
                            </a:r>
                            <a:endParaRPr lang="en-GB" dirty="0"/>
                          </a:p>
                        </p:txBody>
                      </p:sp>
                    </p:grpSp>
                    <p:sp>
                      <p:nvSpPr>
                        <p:cNvPr id="15" name="TextBox 14">
                          <a:extLst>
                            <a:ext uri="{FF2B5EF4-FFF2-40B4-BE49-F238E27FC236}">
                              <a16:creationId xmlns:a16="http://schemas.microsoft.com/office/drawing/2014/main" id="{A096EB31-2E26-4F2B-879A-2802C81C866A}"/>
                            </a:ext>
                          </a:extLst>
                        </p:cNvPr>
                        <p:cNvSpPr txBox="1"/>
                        <p:nvPr/>
                      </p:nvSpPr>
                      <p:spPr>
                        <a:xfrm>
                          <a:off x="2872753" y="1275499"/>
                          <a:ext cx="505772" cy="369332"/>
                        </a:xfrm>
                        <a:prstGeom prst="rect">
                          <a:avLst/>
                        </a:prstGeom>
                        <a:noFill/>
                      </p:spPr>
                      <p:txBody>
                        <a:bodyPr wrap="square" rtlCol="0">
                          <a:spAutoFit/>
                        </a:bodyPr>
                        <a:lstStyle/>
                        <a:p>
                          <a:r>
                            <a:rPr lang="en-GB" dirty="0"/>
                            <a:t>P</a:t>
                          </a:r>
                          <a:r>
                            <a:rPr lang="en-GB" baseline="-25000" dirty="0"/>
                            <a:t>2</a:t>
                          </a:r>
                          <a:endParaRPr lang="en-GB" dirty="0"/>
                        </a:p>
                      </p:txBody>
                    </p:sp>
                  </p:grpSp>
                  <p:cxnSp>
                    <p:nvCxnSpPr>
                      <p:cNvPr id="12" name="Straight Connector 11">
                        <a:extLst>
                          <a:ext uri="{FF2B5EF4-FFF2-40B4-BE49-F238E27FC236}">
                            <a16:creationId xmlns:a16="http://schemas.microsoft.com/office/drawing/2014/main" id="{A133BD56-4245-4756-BAA1-4CDFE0D454CA}"/>
                          </a:ext>
                        </a:extLst>
                      </p:cNvPr>
                      <p:cNvCxnSpPr>
                        <a:cxnSpLocks/>
                      </p:cNvCxnSpPr>
                      <p:nvPr/>
                    </p:nvCxnSpPr>
                    <p:spPr>
                      <a:xfrm flipH="1" flipV="1">
                        <a:off x="1580566" y="1514154"/>
                        <a:ext cx="1507666" cy="162037"/>
                      </a:xfrm>
                      <a:prstGeom prst="line">
                        <a:avLst/>
                      </a:prstGeom>
                      <a:ln>
                        <a:tailEnd type="stealth" w="lg" len="lg"/>
                      </a:ln>
                    </p:spPr>
                    <p:style>
                      <a:lnRef idx="3">
                        <a:schemeClr val="accent2"/>
                      </a:lnRef>
                      <a:fillRef idx="0">
                        <a:schemeClr val="accent2"/>
                      </a:fillRef>
                      <a:effectRef idx="2">
                        <a:schemeClr val="accent2"/>
                      </a:effectRef>
                      <a:fontRef idx="minor">
                        <a:schemeClr val="tx1"/>
                      </a:fontRef>
                    </p:style>
                  </p:cxnSp>
                </p:grpSp>
                <p:sp>
                  <p:nvSpPr>
                    <p:cNvPr id="10" name="TextBox 9">
                      <a:extLst>
                        <a:ext uri="{FF2B5EF4-FFF2-40B4-BE49-F238E27FC236}">
                          <a16:creationId xmlns:a16="http://schemas.microsoft.com/office/drawing/2014/main" id="{43B49956-CA4B-4948-ABEE-1E446FD89CF6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1554741" y="1093506"/>
                      <a:ext cx="486255" cy="46166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en-GB" sz="2400" dirty="0"/>
                        <a:t>v</a:t>
                      </a:r>
                      <a:r>
                        <a:rPr lang="en-GB" sz="2400" baseline="-25000" dirty="0"/>
                        <a:t>2</a:t>
                      </a:r>
                      <a:endParaRPr lang="en-GB" sz="2400" dirty="0"/>
                    </a:p>
                  </p:txBody>
                </p:sp>
              </p:grpSp>
            </p:grpSp>
            <p:sp>
              <p:nvSpPr>
                <p:cNvPr id="30" name="TextBox 29">
                  <a:extLst>
                    <a:ext uri="{FF2B5EF4-FFF2-40B4-BE49-F238E27FC236}">
                      <a16:creationId xmlns:a16="http://schemas.microsoft.com/office/drawing/2014/main" id="{0216108C-EFCF-4585-809B-83BF75C34FF3}"/>
                    </a:ext>
                  </a:extLst>
                </p:cNvPr>
                <p:cNvSpPr txBox="1"/>
                <p:nvPr/>
              </p:nvSpPr>
              <p:spPr>
                <a:xfrm>
                  <a:off x="3513485" y="2096129"/>
                  <a:ext cx="445541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dirty="0"/>
                    <a:t>P</a:t>
                  </a:r>
                  <a:r>
                    <a:rPr lang="en-GB" baseline="-25000" dirty="0"/>
                    <a:t>1</a:t>
                  </a:r>
                  <a:endParaRPr lang="en-GB" dirty="0"/>
                </a:p>
              </p:txBody>
            </p:sp>
            <p:cxnSp>
              <p:nvCxnSpPr>
                <p:cNvPr id="32" name="Straight Connector 31">
                  <a:extLst>
                    <a:ext uri="{FF2B5EF4-FFF2-40B4-BE49-F238E27FC236}">
                      <a16:creationId xmlns:a16="http://schemas.microsoft.com/office/drawing/2014/main" id="{46C1D386-E1E1-4CE4-9003-7A3B3789D5A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3078586" y="1279629"/>
                  <a:ext cx="486255" cy="1151825"/>
                </a:xfrm>
                <a:prstGeom prst="line">
                  <a:avLst/>
                </a:prstGeom>
                <a:ln>
                  <a:tailEnd type="stealth" w="lg" len="lg"/>
                </a:ln>
              </p:spPr>
              <p:style>
                <a:lnRef idx="3">
                  <a:schemeClr val="accent2"/>
                </a:lnRef>
                <a:fillRef idx="0">
                  <a:schemeClr val="accent2"/>
                </a:fillRef>
                <a:effectRef idx="2">
                  <a:schemeClr val="accent2"/>
                </a:effectRef>
                <a:fontRef idx="minor">
                  <a:schemeClr val="tx1"/>
                </a:fontRef>
              </p:style>
            </p:cxnSp>
            <p:sp>
              <p:nvSpPr>
                <p:cNvPr id="37" name="Arc 36">
                  <a:extLst>
                    <a:ext uri="{FF2B5EF4-FFF2-40B4-BE49-F238E27FC236}">
                      <a16:creationId xmlns:a16="http://schemas.microsoft.com/office/drawing/2014/main" id="{A84D01D6-F244-4A43-A52D-8E423C74B304}"/>
                    </a:ext>
                  </a:extLst>
                </p:cNvPr>
                <p:cNvSpPr/>
                <p:nvPr/>
              </p:nvSpPr>
              <p:spPr>
                <a:xfrm rot="12226971">
                  <a:off x="1477611" y="2987397"/>
                  <a:ext cx="1759479" cy="820524"/>
                </a:xfrm>
                <a:prstGeom prst="arc">
                  <a:avLst>
                    <a:gd name="adj1" fmla="val 14318526"/>
                    <a:gd name="adj2" fmla="val 20426864"/>
                  </a:avLst>
                </a:prstGeom>
                <a:ln w="25400">
                  <a:headEnd type="stealth" w="lg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39" name="TextBox 38">
                  <a:extLst>
                    <a:ext uri="{FF2B5EF4-FFF2-40B4-BE49-F238E27FC236}">
                      <a16:creationId xmlns:a16="http://schemas.microsoft.com/office/drawing/2014/main" id="{C36F46AD-3FAA-462E-BF5B-0F7CA0081320}"/>
                    </a:ext>
                  </a:extLst>
                </p:cNvPr>
                <p:cNvSpPr txBox="1"/>
                <p:nvPr/>
              </p:nvSpPr>
              <p:spPr>
                <a:xfrm>
                  <a:off x="1608526" y="3564275"/>
                  <a:ext cx="31611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l-GR" dirty="0"/>
                    <a:t>α</a:t>
                  </a:r>
                  <a:endParaRPr lang="en-GB" dirty="0"/>
                </a:p>
              </p:txBody>
            </p:sp>
          </p:grpSp>
        </p:grpSp>
        <p:sp>
          <p:nvSpPr>
            <p:cNvPr id="4" name="Flowchart: Connector 3">
              <a:extLst>
                <a:ext uri="{FF2B5EF4-FFF2-40B4-BE49-F238E27FC236}">
                  <a16:creationId xmlns:a16="http://schemas.microsoft.com/office/drawing/2014/main" id="{CE9D07C9-63B7-466F-B305-59CF61B72EDD}"/>
                </a:ext>
              </a:extLst>
            </p:cNvPr>
            <p:cNvSpPr/>
            <p:nvPr/>
          </p:nvSpPr>
          <p:spPr>
            <a:xfrm>
              <a:off x="3680804" y="2362850"/>
              <a:ext cx="121603" cy="106094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267434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0AE9A-86B5-4FEB-BA6B-EAACD1995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3579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Problem 3: constant angular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726DB-E7AD-4BC6-BD20-BFEF07BED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3035"/>
            <a:ext cx="10515600" cy="475392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military surveillance drone is able to accelerate from rest at a constant rate to its take-off speed of 225 kph, in a time of 35 seconds.  Given that the diameter of the wheels are 0.9 m, determine:</a:t>
            </a:r>
          </a:p>
          <a:p>
            <a:pPr marL="0" indent="0">
              <a:buNone/>
            </a:pPr>
            <a:endParaRPr lang="en-GB" sz="800" dirty="0"/>
          </a:p>
          <a:p>
            <a:pPr marL="514350" indent="-514350">
              <a:buAutoNum type="alphaLcParenR"/>
            </a:pPr>
            <a:r>
              <a:rPr lang="en-GB" dirty="0"/>
              <a:t>the angular acceleration of the wheels,</a:t>
            </a:r>
          </a:p>
          <a:p>
            <a:pPr marL="514350" indent="-514350">
              <a:buAutoNum type="alphaLcParenR"/>
            </a:pPr>
            <a:r>
              <a:rPr lang="en-GB" dirty="0"/>
              <a:t>the number of revolutions made by each wheel during the take-off run.</a:t>
            </a:r>
          </a:p>
        </p:txBody>
      </p:sp>
    </p:spTree>
    <p:extLst>
      <p:ext uri="{BB962C8B-B14F-4D97-AF65-F5344CB8AC3E}">
        <p14:creationId xmlns:p14="http://schemas.microsoft.com/office/powerpoint/2010/main" val="2146754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</TotalTime>
  <Words>657</Words>
  <Application>Microsoft Office PowerPoint</Application>
  <PresentationFormat>Widescreen</PresentationFormat>
  <Paragraphs>77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Cambria Math</vt:lpstr>
      <vt:lpstr>Office Theme</vt:lpstr>
      <vt:lpstr>Further Angular Kinematics</vt:lpstr>
      <vt:lpstr>Problem 2: constant angular acceleration</vt:lpstr>
      <vt:lpstr>Relationship between Angular &amp; Linear Velocity</vt:lpstr>
      <vt:lpstr>Example: angular &amp; linear velocity </vt:lpstr>
      <vt:lpstr>Relationship between Angular &amp; Linear Acceleration</vt:lpstr>
      <vt:lpstr>Problem 3: constant angular acceleration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Angular Kinematics</dc:title>
  <dc:creator>Robert Goodson</dc:creator>
  <cp:lastModifiedBy>Robert Goodson</cp:lastModifiedBy>
  <cp:revision>21</cp:revision>
  <dcterms:created xsi:type="dcterms:W3CDTF">2020-07-07T09:04:59Z</dcterms:created>
  <dcterms:modified xsi:type="dcterms:W3CDTF">2020-07-17T09:54:23Z</dcterms:modified>
</cp:coreProperties>
</file>