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9" r:id="rId4"/>
    <p:sldId id="261" r:id="rId5"/>
    <p:sldId id="260" r:id="rId6"/>
    <p:sldId id="287" r:id="rId7"/>
    <p:sldId id="288" r:id="rId8"/>
    <p:sldId id="289" r:id="rId9"/>
    <p:sldId id="290"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3" autoAdjust="0"/>
    <p:restoredTop sz="95807" autoAdjust="0"/>
  </p:normalViewPr>
  <p:slideViewPr>
    <p:cSldViewPr snapToGrid="0">
      <p:cViewPr varScale="1">
        <p:scale>
          <a:sx n="111" d="100"/>
          <a:sy n="111" d="100"/>
        </p:scale>
        <p:origin x="608"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32EE48-E460-44B3-9670-4102E16A6BD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FAC2EA8-1601-4881-8207-9D2D44A0CEC0}">
      <dgm:prSet/>
      <dgm:spPr/>
      <dgm:t>
        <a:bodyPr/>
        <a:lstStyle/>
        <a:p>
          <a:r>
            <a:rPr lang="en-US" b="0" i="0"/>
            <a:t>Macrotrends.net. 2022. </a:t>
          </a:r>
          <a:r>
            <a:rPr lang="en-US" b="0" i="1"/>
            <a:t>Vietnam GDP Growth Rate 1985-2022</a:t>
          </a:r>
          <a:r>
            <a:rPr lang="en-US" b="0" i="0"/>
            <a:t>. [online] Available at: &lt;https://www.macrotrends.net/countries/VNM/vietnam/gdp-growth-rate&gt; [Accessed 17 August 2022].</a:t>
          </a:r>
          <a:endParaRPr lang="en-US"/>
        </a:p>
      </dgm:t>
    </dgm:pt>
    <dgm:pt modelId="{550B0422-7C15-4654-8888-BF2DC32D5D1D}" type="parTrans" cxnId="{7B271131-9E3F-4248-AA8B-793E8B5D57FF}">
      <dgm:prSet/>
      <dgm:spPr/>
      <dgm:t>
        <a:bodyPr/>
        <a:lstStyle/>
        <a:p>
          <a:endParaRPr lang="en-US"/>
        </a:p>
      </dgm:t>
    </dgm:pt>
    <dgm:pt modelId="{B93C221E-01F9-4EBA-9864-B85A3D900B54}" type="sibTrans" cxnId="{7B271131-9E3F-4248-AA8B-793E8B5D57FF}">
      <dgm:prSet/>
      <dgm:spPr/>
      <dgm:t>
        <a:bodyPr/>
        <a:lstStyle/>
        <a:p>
          <a:endParaRPr lang="en-US"/>
        </a:p>
      </dgm:t>
    </dgm:pt>
    <dgm:pt modelId="{F72EC8C1-4135-4DA3-A0D2-B12C97E5C178}">
      <dgm:prSet/>
      <dgm:spPr/>
      <dgm:t>
        <a:bodyPr/>
        <a:lstStyle/>
        <a:p>
          <a:r>
            <a:rPr lang="en-US" b="0" i="0"/>
            <a:t>Macrotrends.net. 2022. </a:t>
          </a:r>
          <a:r>
            <a:rPr lang="en-US" b="0" i="1"/>
            <a:t>Vietnam GNP 1989-2022</a:t>
          </a:r>
          <a:r>
            <a:rPr lang="en-US" b="0" i="0"/>
            <a:t>. [online] Available at: &lt;https://www.macrotrends.net/countries/VNM/vietnam/gnp-gross-national-product&gt; [Accessed 17 August 2022].</a:t>
          </a:r>
          <a:endParaRPr lang="en-US"/>
        </a:p>
      </dgm:t>
    </dgm:pt>
    <dgm:pt modelId="{4287A66E-6C15-49F7-B818-B6BF0B1ADCAB}" type="parTrans" cxnId="{876D1BEE-2A6B-4F93-A436-BCBEE067CDDC}">
      <dgm:prSet/>
      <dgm:spPr/>
      <dgm:t>
        <a:bodyPr/>
        <a:lstStyle/>
        <a:p>
          <a:endParaRPr lang="en-US"/>
        </a:p>
      </dgm:t>
    </dgm:pt>
    <dgm:pt modelId="{2830263B-9C55-4F79-AB46-C04B64C09C0D}" type="sibTrans" cxnId="{876D1BEE-2A6B-4F93-A436-BCBEE067CDDC}">
      <dgm:prSet/>
      <dgm:spPr/>
      <dgm:t>
        <a:bodyPr/>
        <a:lstStyle/>
        <a:p>
          <a:endParaRPr lang="en-US"/>
        </a:p>
      </dgm:t>
    </dgm:pt>
    <dgm:pt modelId="{B8646CA1-E303-4A12-85BC-90F8BC00AF38}">
      <dgm:prSet/>
      <dgm:spPr/>
      <dgm:t>
        <a:bodyPr/>
        <a:lstStyle/>
        <a:p>
          <a:r>
            <a:rPr lang="en-US" b="0" i="0"/>
            <a:t>Tradingeconomics.com. 2022. </a:t>
          </a:r>
          <a:r>
            <a:rPr lang="en-US" b="0" i="1"/>
            <a:t>Vietnam Manufacturing Production - July 2022 Data - 2011-2021 Historical</a:t>
          </a:r>
          <a:r>
            <a:rPr lang="en-US" b="0" i="0"/>
            <a:t>. [online] Available at: &lt;https://tradingeconomics.com/vietnam/manufacturing-production#:~:text=Manufacturing%20Production%20in%20Vietnam%20averaged,percent%20in%20February%20of%202013.&gt; [Accessed 17 August 2022].</a:t>
          </a:r>
          <a:endParaRPr lang="en-US"/>
        </a:p>
      </dgm:t>
    </dgm:pt>
    <dgm:pt modelId="{D2947F32-270B-4FCB-A462-8B974E06017A}" type="parTrans" cxnId="{B9C2AEA2-2F07-47EA-8DD5-19E9A6A7C567}">
      <dgm:prSet/>
      <dgm:spPr/>
      <dgm:t>
        <a:bodyPr/>
        <a:lstStyle/>
        <a:p>
          <a:endParaRPr lang="en-US"/>
        </a:p>
      </dgm:t>
    </dgm:pt>
    <dgm:pt modelId="{27F2544A-9AAA-4B2B-AB7C-3C8B50E4F412}" type="sibTrans" cxnId="{B9C2AEA2-2F07-47EA-8DD5-19E9A6A7C567}">
      <dgm:prSet/>
      <dgm:spPr/>
      <dgm:t>
        <a:bodyPr/>
        <a:lstStyle/>
        <a:p>
          <a:endParaRPr lang="en-US"/>
        </a:p>
      </dgm:t>
    </dgm:pt>
    <dgm:pt modelId="{13E32AA3-F161-4D2E-84C4-4D8C56D9D58D}">
      <dgm:prSet/>
      <dgm:spPr/>
      <dgm:t>
        <a:bodyPr/>
        <a:lstStyle/>
        <a:p>
          <a:r>
            <a:rPr lang="en-US"/>
            <a:t>Shultz, C.J., 2012. Vietnam: Political economy, marketing system. Journal of Macromarketing, 32(1), pp.7-17.</a:t>
          </a:r>
        </a:p>
      </dgm:t>
    </dgm:pt>
    <dgm:pt modelId="{F9863604-ED73-424C-90D1-97B67A0FE9F0}" type="parTrans" cxnId="{41E31EB4-566C-4E1F-BD59-E6995FE86EF9}">
      <dgm:prSet/>
      <dgm:spPr/>
      <dgm:t>
        <a:bodyPr/>
        <a:lstStyle/>
        <a:p>
          <a:endParaRPr lang="en-US"/>
        </a:p>
      </dgm:t>
    </dgm:pt>
    <dgm:pt modelId="{AF9F7D0F-5F14-4886-9E0A-62E1AA571486}" type="sibTrans" cxnId="{41E31EB4-566C-4E1F-BD59-E6995FE86EF9}">
      <dgm:prSet/>
      <dgm:spPr/>
      <dgm:t>
        <a:bodyPr/>
        <a:lstStyle/>
        <a:p>
          <a:endParaRPr lang="en-US"/>
        </a:p>
      </dgm:t>
    </dgm:pt>
    <dgm:pt modelId="{D9F59496-E573-404F-919F-D3444B2FB7AF}">
      <dgm:prSet/>
      <dgm:spPr/>
      <dgm:t>
        <a:bodyPr/>
        <a:lstStyle/>
        <a:p>
          <a:r>
            <a:rPr lang="en-US"/>
            <a:t>Ferraro, G. and Brody, E.K., 2015. The Cultural Dimension of Global Business (1-download). Routledge.</a:t>
          </a:r>
        </a:p>
      </dgm:t>
    </dgm:pt>
    <dgm:pt modelId="{A90F343C-C4E1-46BA-B2D8-00A34E83711E}" type="parTrans" cxnId="{DFF35D80-F74E-4404-8E99-7D9BA9C02311}">
      <dgm:prSet/>
      <dgm:spPr/>
      <dgm:t>
        <a:bodyPr/>
        <a:lstStyle/>
        <a:p>
          <a:endParaRPr lang="en-US"/>
        </a:p>
      </dgm:t>
    </dgm:pt>
    <dgm:pt modelId="{7C78946F-3F10-439C-B273-7EECB10A73E3}" type="sibTrans" cxnId="{DFF35D80-F74E-4404-8E99-7D9BA9C02311}">
      <dgm:prSet/>
      <dgm:spPr/>
      <dgm:t>
        <a:bodyPr/>
        <a:lstStyle/>
        <a:p>
          <a:endParaRPr lang="en-US"/>
        </a:p>
      </dgm:t>
    </dgm:pt>
    <dgm:pt modelId="{7174CB1A-B9FF-42EB-A226-2A3F9E09BFF4}">
      <dgm:prSet/>
      <dgm:spPr/>
      <dgm:t>
        <a:bodyPr/>
        <a:lstStyle/>
        <a:p>
          <a:r>
            <a:rPr lang="en-US" b="0" i="0"/>
            <a:t>Tien, N.H. and Ngoc, N.M., 2019. Coping With Challenges and Taking Opportunities in International Business Strategies of Foreign Enterprises in Vietnam.</a:t>
          </a:r>
          <a:endParaRPr lang="en-US"/>
        </a:p>
      </dgm:t>
    </dgm:pt>
    <dgm:pt modelId="{29D21047-57D5-4BA5-927A-35AE0FD66B65}" type="parTrans" cxnId="{1CE4F7E2-6B5B-434D-94E1-0022C56CFD94}">
      <dgm:prSet/>
      <dgm:spPr/>
      <dgm:t>
        <a:bodyPr/>
        <a:lstStyle/>
        <a:p>
          <a:endParaRPr lang="en-US"/>
        </a:p>
      </dgm:t>
    </dgm:pt>
    <dgm:pt modelId="{BB5E8448-5803-406E-972C-AFB1CC3F4AB4}" type="sibTrans" cxnId="{1CE4F7E2-6B5B-434D-94E1-0022C56CFD94}">
      <dgm:prSet/>
      <dgm:spPr/>
      <dgm:t>
        <a:bodyPr/>
        <a:lstStyle/>
        <a:p>
          <a:endParaRPr lang="en-US"/>
        </a:p>
      </dgm:t>
    </dgm:pt>
    <dgm:pt modelId="{C93EFAA8-8682-44D3-80C0-D31FD53F68E5}">
      <dgm:prSet/>
      <dgm:spPr/>
      <dgm:t>
        <a:bodyPr/>
        <a:lstStyle/>
        <a:p>
          <a:r>
            <a:rPr lang="en-US"/>
            <a:t>Dobbs, M.E., 2014. Guidelines for applying Porter's five forces framework: a set of industry analysis templates. Competitiveness review</a:t>
          </a:r>
        </a:p>
      </dgm:t>
    </dgm:pt>
    <dgm:pt modelId="{0C92C5A7-2122-4608-87F1-A8767599EE56}" type="parTrans" cxnId="{60CF7AE5-586A-473E-AF92-7256AC2D69AE}">
      <dgm:prSet/>
      <dgm:spPr/>
      <dgm:t>
        <a:bodyPr/>
        <a:lstStyle/>
        <a:p>
          <a:endParaRPr lang="en-US"/>
        </a:p>
      </dgm:t>
    </dgm:pt>
    <dgm:pt modelId="{2B872233-4C5C-4D74-B198-61CC67927191}" type="sibTrans" cxnId="{60CF7AE5-586A-473E-AF92-7256AC2D69AE}">
      <dgm:prSet/>
      <dgm:spPr/>
      <dgm:t>
        <a:bodyPr/>
        <a:lstStyle/>
        <a:p>
          <a:endParaRPr lang="en-US"/>
        </a:p>
      </dgm:t>
    </dgm:pt>
    <dgm:pt modelId="{E3C5533A-7FBB-43AB-BF9C-65322EF47EAC}">
      <dgm:prSet/>
      <dgm:spPr/>
      <dgm:t>
        <a:bodyPr/>
        <a:lstStyle/>
        <a:p>
          <a:r>
            <a:rPr lang="en-US"/>
            <a:t>Shenkar, O., Luo, Y. and Chi, T., 2014. International business. Routledge</a:t>
          </a:r>
        </a:p>
      </dgm:t>
    </dgm:pt>
    <dgm:pt modelId="{F7ACF405-3252-4241-8CE5-0DFD898F5CBB}" type="parTrans" cxnId="{FCBB7238-FB77-470C-88E8-C6CAD7F0C516}">
      <dgm:prSet/>
      <dgm:spPr/>
      <dgm:t>
        <a:bodyPr/>
        <a:lstStyle/>
        <a:p>
          <a:endParaRPr lang="en-US"/>
        </a:p>
      </dgm:t>
    </dgm:pt>
    <dgm:pt modelId="{63E0F0F6-E371-4A7E-B189-8DB8302CF420}" type="sibTrans" cxnId="{FCBB7238-FB77-470C-88E8-C6CAD7F0C516}">
      <dgm:prSet/>
      <dgm:spPr/>
      <dgm:t>
        <a:bodyPr/>
        <a:lstStyle/>
        <a:p>
          <a:endParaRPr lang="en-US"/>
        </a:p>
      </dgm:t>
    </dgm:pt>
    <dgm:pt modelId="{272E0FA1-5791-4BC6-8D26-220F7B349A06}">
      <dgm:prSet/>
      <dgm:spPr/>
      <dgm:t>
        <a:bodyPr/>
        <a:lstStyle/>
        <a:p>
          <a:r>
            <a:rPr lang="en-US"/>
            <a:t>Hill, C.W. and Hernández-Requejo, W., 2006. Global business today.</a:t>
          </a:r>
        </a:p>
      </dgm:t>
    </dgm:pt>
    <dgm:pt modelId="{9250D5C7-DCCB-48B9-8B2A-91D7C03E2A0F}" type="parTrans" cxnId="{186120CF-BCD2-49D5-B3F8-8B84257C0274}">
      <dgm:prSet/>
      <dgm:spPr/>
      <dgm:t>
        <a:bodyPr/>
        <a:lstStyle/>
        <a:p>
          <a:endParaRPr lang="en-US"/>
        </a:p>
      </dgm:t>
    </dgm:pt>
    <dgm:pt modelId="{CF7FD6C7-F624-4F2D-BCED-E1503D071BE9}" type="sibTrans" cxnId="{186120CF-BCD2-49D5-B3F8-8B84257C0274}">
      <dgm:prSet/>
      <dgm:spPr/>
      <dgm:t>
        <a:bodyPr/>
        <a:lstStyle/>
        <a:p>
          <a:endParaRPr lang="en-US"/>
        </a:p>
      </dgm:t>
    </dgm:pt>
    <dgm:pt modelId="{6F5D89E5-3993-41A1-A7AD-EEBCC4415AFD}">
      <dgm:prSet/>
      <dgm:spPr/>
      <dgm:t>
        <a:bodyPr/>
        <a:lstStyle/>
        <a:p>
          <a:r>
            <a:rPr lang="en-US" b="0" i="0"/>
            <a:t>Auffret, P., 2003. </a:t>
          </a:r>
          <a:r>
            <a:rPr lang="en-US" b="0" i="1"/>
            <a:t>Trade reform in Vietnam: Opportunities with emerging challenges</a:t>
          </a:r>
          <a:r>
            <a:rPr lang="en-US" b="0" i="0"/>
            <a:t> (Vol. 3076). World Bank Publications.</a:t>
          </a:r>
          <a:endParaRPr lang="en-US"/>
        </a:p>
      </dgm:t>
    </dgm:pt>
    <dgm:pt modelId="{E6CB404B-B4F2-4D37-8665-A6E4B5C494B2}" type="parTrans" cxnId="{D8885695-5791-4C0F-A1C7-9B7B095698DC}">
      <dgm:prSet/>
      <dgm:spPr/>
      <dgm:t>
        <a:bodyPr/>
        <a:lstStyle/>
        <a:p>
          <a:endParaRPr lang="en-US"/>
        </a:p>
      </dgm:t>
    </dgm:pt>
    <dgm:pt modelId="{19628E01-E72F-47C9-8352-28589BC3814D}" type="sibTrans" cxnId="{D8885695-5791-4C0F-A1C7-9B7B095698DC}">
      <dgm:prSet/>
      <dgm:spPr/>
      <dgm:t>
        <a:bodyPr/>
        <a:lstStyle/>
        <a:p>
          <a:endParaRPr lang="en-US"/>
        </a:p>
      </dgm:t>
    </dgm:pt>
    <dgm:pt modelId="{A2B05FDB-6984-4CD4-82E8-7DAB84CB1513}" type="pres">
      <dgm:prSet presAssocID="{8032EE48-E460-44B3-9670-4102E16A6BDE}" presName="vert0" presStyleCnt="0">
        <dgm:presLayoutVars>
          <dgm:dir/>
          <dgm:animOne val="branch"/>
          <dgm:animLvl val="lvl"/>
        </dgm:presLayoutVars>
      </dgm:prSet>
      <dgm:spPr/>
    </dgm:pt>
    <dgm:pt modelId="{ACBFA11B-D179-41C3-BE7F-1B7EB473A4C6}" type="pres">
      <dgm:prSet presAssocID="{CFAC2EA8-1601-4881-8207-9D2D44A0CEC0}" presName="thickLine" presStyleLbl="alignNode1" presStyleIdx="0" presStyleCnt="10"/>
      <dgm:spPr/>
    </dgm:pt>
    <dgm:pt modelId="{9BA1A277-DEEB-4AF4-8BE1-FF211075E430}" type="pres">
      <dgm:prSet presAssocID="{CFAC2EA8-1601-4881-8207-9D2D44A0CEC0}" presName="horz1" presStyleCnt="0"/>
      <dgm:spPr/>
    </dgm:pt>
    <dgm:pt modelId="{9FA80A17-0637-49BE-AAC8-9C744C2CA3EC}" type="pres">
      <dgm:prSet presAssocID="{CFAC2EA8-1601-4881-8207-9D2D44A0CEC0}" presName="tx1" presStyleLbl="revTx" presStyleIdx="0" presStyleCnt="10"/>
      <dgm:spPr/>
    </dgm:pt>
    <dgm:pt modelId="{1E38C341-F2C6-4C5B-B6F9-5E4067BD2544}" type="pres">
      <dgm:prSet presAssocID="{CFAC2EA8-1601-4881-8207-9D2D44A0CEC0}" presName="vert1" presStyleCnt="0"/>
      <dgm:spPr/>
    </dgm:pt>
    <dgm:pt modelId="{AC81F07D-7DB5-4418-B920-660D8061A814}" type="pres">
      <dgm:prSet presAssocID="{F72EC8C1-4135-4DA3-A0D2-B12C97E5C178}" presName="thickLine" presStyleLbl="alignNode1" presStyleIdx="1" presStyleCnt="10"/>
      <dgm:spPr/>
    </dgm:pt>
    <dgm:pt modelId="{3A94D40C-1BC8-4F40-A840-CEDD719A4488}" type="pres">
      <dgm:prSet presAssocID="{F72EC8C1-4135-4DA3-A0D2-B12C97E5C178}" presName="horz1" presStyleCnt="0"/>
      <dgm:spPr/>
    </dgm:pt>
    <dgm:pt modelId="{FCE46DCE-6411-4D69-97BB-D48E69C9E7C2}" type="pres">
      <dgm:prSet presAssocID="{F72EC8C1-4135-4DA3-A0D2-B12C97E5C178}" presName="tx1" presStyleLbl="revTx" presStyleIdx="1" presStyleCnt="10"/>
      <dgm:spPr/>
    </dgm:pt>
    <dgm:pt modelId="{9C9B8FB9-0F98-4C56-A0BA-1D6489797803}" type="pres">
      <dgm:prSet presAssocID="{F72EC8C1-4135-4DA3-A0D2-B12C97E5C178}" presName="vert1" presStyleCnt="0"/>
      <dgm:spPr/>
    </dgm:pt>
    <dgm:pt modelId="{8C30C858-FCBD-40F1-8444-DC680A55499A}" type="pres">
      <dgm:prSet presAssocID="{B8646CA1-E303-4A12-85BC-90F8BC00AF38}" presName="thickLine" presStyleLbl="alignNode1" presStyleIdx="2" presStyleCnt="10"/>
      <dgm:spPr/>
    </dgm:pt>
    <dgm:pt modelId="{19CD32CB-CB7C-4A18-B35F-2D71AC86C6DD}" type="pres">
      <dgm:prSet presAssocID="{B8646CA1-E303-4A12-85BC-90F8BC00AF38}" presName="horz1" presStyleCnt="0"/>
      <dgm:spPr/>
    </dgm:pt>
    <dgm:pt modelId="{5D7BC5A6-D2F0-4C5B-BD6A-C6CF369AC76E}" type="pres">
      <dgm:prSet presAssocID="{B8646CA1-E303-4A12-85BC-90F8BC00AF38}" presName="tx1" presStyleLbl="revTx" presStyleIdx="2" presStyleCnt="10"/>
      <dgm:spPr/>
    </dgm:pt>
    <dgm:pt modelId="{4F1388D1-CAF4-46DC-8C12-A5B7CD02F361}" type="pres">
      <dgm:prSet presAssocID="{B8646CA1-E303-4A12-85BC-90F8BC00AF38}" presName="vert1" presStyleCnt="0"/>
      <dgm:spPr/>
    </dgm:pt>
    <dgm:pt modelId="{70502E70-9032-49F9-BC57-FAC196022397}" type="pres">
      <dgm:prSet presAssocID="{13E32AA3-F161-4D2E-84C4-4D8C56D9D58D}" presName="thickLine" presStyleLbl="alignNode1" presStyleIdx="3" presStyleCnt="10"/>
      <dgm:spPr/>
    </dgm:pt>
    <dgm:pt modelId="{CD361583-E10A-4C49-8F8E-615BBC6DD0DD}" type="pres">
      <dgm:prSet presAssocID="{13E32AA3-F161-4D2E-84C4-4D8C56D9D58D}" presName="horz1" presStyleCnt="0"/>
      <dgm:spPr/>
    </dgm:pt>
    <dgm:pt modelId="{8850A52E-D233-44D8-A84D-00C29DD7D499}" type="pres">
      <dgm:prSet presAssocID="{13E32AA3-F161-4D2E-84C4-4D8C56D9D58D}" presName="tx1" presStyleLbl="revTx" presStyleIdx="3" presStyleCnt="10"/>
      <dgm:spPr/>
    </dgm:pt>
    <dgm:pt modelId="{8FBABB1D-D0CD-4947-910A-E4F871387390}" type="pres">
      <dgm:prSet presAssocID="{13E32AA3-F161-4D2E-84C4-4D8C56D9D58D}" presName="vert1" presStyleCnt="0"/>
      <dgm:spPr/>
    </dgm:pt>
    <dgm:pt modelId="{FF49E7D3-1FAF-4E98-A596-7A302B0B0F6E}" type="pres">
      <dgm:prSet presAssocID="{D9F59496-E573-404F-919F-D3444B2FB7AF}" presName="thickLine" presStyleLbl="alignNode1" presStyleIdx="4" presStyleCnt="10"/>
      <dgm:spPr/>
    </dgm:pt>
    <dgm:pt modelId="{E0BA825E-3A46-448C-8C00-A1092D7E52C1}" type="pres">
      <dgm:prSet presAssocID="{D9F59496-E573-404F-919F-D3444B2FB7AF}" presName="horz1" presStyleCnt="0"/>
      <dgm:spPr/>
    </dgm:pt>
    <dgm:pt modelId="{8DE34D7D-6426-435A-A8AD-7074421A658B}" type="pres">
      <dgm:prSet presAssocID="{D9F59496-E573-404F-919F-D3444B2FB7AF}" presName="tx1" presStyleLbl="revTx" presStyleIdx="4" presStyleCnt="10"/>
      <dgm:spPr/>
    </dgm:pt>
    <dgm:pt modelId="{99FE3B6A-217B-451F-9BEE-FCA1687BD76A}" type="pres">
      <dgm:prSet presAssocID="{D9F59496-E573-404F-919F-D3444B2FB7AF}" presName="vert1" presStyleCnt="0"/>
      <dgm:spPr/>
    </dgm:pt>
    <dgm:pt modelId="{49FCE73B-CA19-45F2-88A1-4C73D3C814C3}" type="pres">
      <dgm:prSet presAssocID="{7174CB1A-B9FF-42EB-A226-2A3F9E09BFF4}" presName="thickLine" presStyleLbl="alignNode1" presStyleIdx="5" presStyleCnt="10"/>
      <dgm:spPr/>
    </dgm:pt>
    <dgm:pt modelId="{39D76BF0-B538-4321-B7C6-9701AFC323E1}" type="pres">
      <dgm:prSet presAssocID="{7174CB1A-B9FF-42EB-A226-2A3F9E09BFF4}" presName="horz1" presStyleCnt="0"/>
      <dgm:spPr/>
    </dgm:pt>
    <dgm:pt modelId="{DF6D7E36-36CB-49DE-9272-EC033C07D74E}" type="pres">
      <dgm:prSet presAssocID="{7174CB1A-B9FF-42EB-A226-2A3F9E09BFF4}" presName="tx1" presStyleLbl="revTx" presStyleIdx="5" presStyleCnt="10"/>
      <dgm:spPr/>
    </dgm:pt>
    <dgm:pt modelId="{1A62EC66-89A7-4C99-B596-66CF1FA8157B}" type="pres">
      <dgm:prSet presAssocID="{7174CB1A-B9FF-42EB-A226-2A3F9E09BFF4}" presName="vert1" presStyleCnt="0"/>
      <dgm:spPr/>
    </dgm:pt>
    <dgm:pt modelId="{AA3246C5-EF6C-44ED-809E-1EAF96AFD4E2}" type="pres">
      <dgm:prSet presAssocID="{C93EFAA8-8682-44D3-80C0-D31FD53F68E5}" presName="thickLine" presStyleLbl="alignNode1" presStyleIdx="6" presStyleCnt="10"/>
      <dgm:spPr/>
    </dgm:pt>
    <dgm:pt modelId="{1351E923-44E0-416B-A025-D42ED5A73016}" type="pres">
      <dgm:prSet presAssocID="{C93EFAA8-8682-44D3-80C0-D31FD53F68E5}" presName="horz1" presStyleCnt="0"/>
      <dgm:spPr/>
    </dgm:pt>
    <dgm:pt modelId="{1B8A096A-757D-4386-949F-F4D3E262530B}" type="pres">
      <dgm:prSet presAssocID="{C93EFAA8-8682-44D3-80C0-D31FD53F68E5}" presName="tx1" presStyleLbl="revTx" presStyleIdx="6" presStyleCnt="10"/>
      <dgm:spPr/>
    </dgm:pt>
    <dgm:pt modelId="{FEF1AEEB-6E8A-4CBA-BDAC-6CED211BA55C}" type="pres">
      <dgm:prSet presAssocID="{C93EFAA8-8682-44D3-80C0-D31FD53F68E5}" presName="vert1" presStyleCnt="0"/>
      <dgm:spPr/>
    </dgm:pt>
    <dgm:pt modelId="{97D5C956-A0DE-41D4-80D7-2A4E415720B1}" type="pres">
      <dgm:prSet presAssocID="{E3C5533A-7FBB-43AB-BF9C-65322EF47EAC}" presName="thickLine" presStyleLbl="alignNode1" presStyleIdx="7" presStyleCnt="10"/>
      <dgm:spPr/>
    </dgm:pt>
    <dgm:pt modelId="{FA7984B9-7C52-4455-A42C-2C4D67F6E8AD}" type="pres">
      <dgm:prSet presAssocID="{E3C5533A-7FBB-43AB-BF9C-65322EF47EAC}" presName="horz1" presStyleCnt="0"/>
      <dgm:spPr/>
    </dgm:pt>
    <dgm:pt modelId="{F62A270C-A52B-4D4E-9A0E-E6C7C49C05E3}" type="pres">
      <dgm:prSet presAssocID="{E3C5533A-7FBB-43AB-BF9C-65322EF47EAC}" presName="tx1" presStyleLbl="revTx" presStyleIdx="7" presStyleCnt="10"/>
      <dgm:spPr/>
    </dgm:pt>
    <dgm:pt modelId="{3A7696FF-FF73-4B3E-91D2-4FF60E23C9FA}" type="pres">
      <dgm:prSet presAssocID="{E3C5533A-7FBB-43AB-BF9C-65322EF47EAC}" presName="vert1" presStyleCnt="0"/>
      <dgm:spPr/>
    </dgm:pt>
    <dgm:pt modelId="{E25905AD-EBE4-44D6-93C1-17487A365439}" type="pres">
      <dgm:prSet presAssocID="{272E0FA1-5791-4BC6-8D26-220F7B349A06}" presName="thickLine" presStyleLbl="alignNode1" presStyleIdx="8" presStyleCnt="10"/>
      <dgm:spPr/>
    </dgm:pt>
    <dgm:pt modelId="{C53AD1B4-F357-4210-8C9E-B8C961FA086F}" type="pres">
      <dgm:prSet presAssocID="{272E0FA1-5791-4BC6-8D26-220F7B349A06}" presName="horz1" presStyleCnt="0"/>
      <dgm:spPr/>
    </dgm:pt>
    <dgm:pt modelId="{016839FD-45A3-4ABA-BC6F-4684E4ACC2F7}" type="pres">
      <dgm:prSet presAssocID="{272E0FA1-5791-4BC6-8D26-220F7B349A06}" presName="tx1" presStyleLbl="revTx" presStyleIdx="8" presStyleCnt="10"/>
      <dgm:spPr/>
    </dgm:pt>
    <dgm:pt modelId="{DD2942ED-F778-401C-A1A8-278DDD5C7F84}" type="pres">
      <dgm:prSet presAssocID="{272E0FA1-5791-4BC6-8D26-220F7B349A06}" presName="vert1" presStyleCnt="0"/>
      <dgm:spPr/>
    </dgm:pt>
    <dgm:pt modelId="{2494BB71-9F9F-4C49-B24C-6976C26C32C4}" type="pres">
      <dgm:prSet presAssocID="{6F5D89E5-3993-41A1-A7AD-EEBCC4415AFD}" presName="thickLine" presStyleLbl="alignNode1" presStyleIdx="9" presStyleCnt="10"/>
      <dgm:spPr/>
    </dgm:pt>
    <dgm:pt modelId="{01B22367-EB31-4165-9DCA-54A954E10C5D}" type="pres">
      <dgm:prSet presAssocID="{6F5D89E5-3993-41A1-A7AD-EEBCC4415AFD}" presName="horz1" presStyleCnt="0"/>
      <dgm:spPr/>
    </dgm:pt>
    <dgm:pt modelId="{29EF5BBD-ADEB-4D03-AF17-AA2C182E99FE}" type="pres">
      <dgm:prSet presAssocID="{6F5D89E5-3993-41A1-A7AD-EEBCC4415AFD}" presName="tx1" presStyleLbl="revTx" presStyleIdx="9" presStyleCnt="10"/>
      <dgm:spPr/>
    </dgm:pt>
    <dgm:pt modelId="{10898C68-4D21-452C-A985-824F7BAAA224}" type="pres">
      <dgm:prSet presAssocID="{6F5D89E5-3993-41A1-A7AD-EEBCC4415AFD}" presName="vert1" presStyleCnt="0"/>
      <dgm:spPr/>
    </dgm:pt>
  </dgm:ptLst>
  <dgm:cxnLst>
    <dgm:cxn modelId="{32645903-29D5-4D62-9E43-D9CF929FC240}" type="presOf" srcId="{D9F59496-E573-404F-919F-D3444B2FB7AF}" destId="{8DE34D7D-6426-435A-A8AD-7074421A658B}" srcOrd="0" destOrd="0" presId="urn:microsoft.com/office/officeart/2008/layout/LinedList"/>
    <dgm:cxn modelId="{D2B5CE0E-D6DD-4447-A67C-9CDA8CA33345}" type="presOf" srcId="{6F5D89E5-3993-41A1-A7AD-EEBCC4415AFD}" destId="{29EF5BBD-ADEB-4D03-AF17-AA2C182E99FE}" srcOrd="0" destOrd="0" presId="urn:microsoft.com/office/officeart/2008/layout/LinedList"/>
    <dgm:cxn modelId="{7B271131-9E3F-4248-AA8B-793E8B5D57FF}" srcId="{8032EE48-E460-44B3-9670-4102E16A6BDE}" destId="{CFAC2EA8-1601-4881-8207-9D2D44A0CEC0}" srcOrd="0" destOrd="0" parTransId="{550B0422-7C15-4654-8888-BF2DC32D5D1D}" sibTransId="{B93C221E-01F9-4EBA-9864-B85A3D900B54}"/>
    <dgm:cxn modelId="{FCBB7238-FB77-470C-88E8-C6CAD7F0C516}" srcId="{8032EE48-E460-44B3-9670-4102E16A6BDE}" destId="{E3C5533A-7FBB-43AB-BF9C-65322EF47EAC}" srcOrd="7" destOrd="0" parTransId="{F7ACF405-3252-4241-8CE5-0DFD898F5CBB}" sibTransId="{63E0F0F6-E371-4A7E-B189-8DB8302CF420}"/>
    <dgm:cxn modelId="{4387913F-946B-44A2-9150-CCF647BF1FD3}" type="presOf" srcId="{8032EE48-E460-44B3-9670-4102E16A6BDE}" destId="{A2B05FDB-6984-4CD4-82E8-7DAB84CB1513}" srcOrd="0" destOrd="0" presId="urn:microsoft.com/office/officeart/2008/layout/LinedList"/>
    <dgm:cxn modelId="{DACF3279-D7C1-439C-8DDE-896F9B0B01E2}" type="presOf" srcId="{CFAC2EA8-1601-4881-8207-9D2D44A0CEC0}" destId="{9FA80A17-0637-49BE-AAC8-9C744C2CA3EC}" srcOrd="0" destOrd="0" presId="urn:microsoft.com/office/officeart/2008/layout/LinedList"/>
    <dgm:cxn modelId="{19E03880-398C-4FFF-AF9D-52805773328A}" type="presOf" srcId="{272E0FA1-5791-4BC6-8D26-220F7B349A06}" destId="{016839FD-45A3-4ABA-BC6F-4684E4ACC2F7}" srcOrd="0" destOrd="0" presId="urn:microsoft.com/office/officeart/2008/layout/LinedList"/>
    <dgm:cxn modelId="{DFF35D80-F74E-4404-8E99-7D9BA9C02311}" srcId="{8032EE48-E460-44B3-9670-4102E16A6BDE}" destId="{D9F59496-E573-404F-919F-D3444B2FB7AF}" srcOrd="4" destOrd="0" parTransId="{A90F343C-C4E1-46BA-B2D8-00A34E83711E}" sibTransId="{7C78946F-3F10-439C-B273-7EECB10A73E3}"/>
    <dgm:cxn modelId="{D8885695-5791-4C0F-A1C7-9B7B095698DC}" srcId="{8032EE48-E460-44B3-9670-4102E16A6BDE}" destId="{6F5D89E5-3993-41A1-A7AD-EEBCC4415AFD}" srcOrd="9" destOrd="0" parTransId="{E6CB404B-B4F2-4D37-8665-A6E4B5C494B2}" sibTransId="{19628E01-E72F-47C9-8352-28589BC3814D}"/>
    <dgm:cxn modelId="{9F63CB98-9E3F-4335-8DFD-0BC1E0B9BF96}" type="presOf" srcId="{13E32AA3-F161-4D2E-84C4-4D8C56D9D58D}" destId="{8850A52E-D233-44D8-A84D-00C29DD7D499}" srcOrd="0" destOrd="0" presId="urn:microsoft.com/office/officeart/2008/layout/LinedList"/>
    <dgm:cxn modelId="{C2292299-C79A-4082-83F3-23E3B2CC9120}" type="presOf" srcId="{C93EFAA8-8682-44D3-80C0-D31FD53F68E5}" destId="{1B8A096A-757D-4386-949F-F4D3E262530B}" srcOrd="0" destOrd="0" presId="urn:microsoft.com/office/officeart/2008/layout/LinedList"/>
    <dgm:cxn modelId="{B9C2AEA2-2F07-47EA-8DD5-19E9A6A7C567}" srcId="{8032EE48-E460-44B3-9670-4102E16A6BDE}" destId="{B8646CA1-E303-4A12-85BC-90F8BC00AF38}" srcOrd="2" destOrd="0" parTransId="{D2947F32-270B-4FCB-A462-8B974E06017A}" sibTransId="{27F2544A-9AAA-4B2B-AB7C-3C8B50E4F412}"/>
    <dgm:cxn modelId="{3D293CAC-0342-4125-911E-C56D4E8DE6F0}" type="presOf" srcId="{F72EC8C1-4135-4DA3-A0D2-B12C97E5C178}" destId="{FCE46DCE-6411-4D69-97BB-D48E69C9E7C2}" srcOrd="0" destOrd="0" presId="urn:microsoft.com/office/officeart/2008/layout/LinedList"/>
    <dgm:cxn modelId="{41E31EB4-566C-4E1F-BD59-E6995FE86EF9}" srcId="{8032EE48-E460-44B3-9670-4102E16A6BDE}" destId="{13E32AA3-F161-4D2E-84C4-4D8C56D9D58D}" srcOrd="3" destOrd="0" parTransId="{F9863604-ED73-424C-90D1-97B67A0FE9F0}" sibTransId="{AF9F7D0F-5F14-4886-9E0A-62E1AA571486}"/>
    <dgm:cxn modelId="{8B869DC0-2047-4896-ACF4-9223EE086EC9}" type="presOf" srcId="{7174CB1A-B9FF-42EB-A226-2A3F9E09BFF4}" destId="{DF6D7E36-36CB-49DE-9272-EC033C07D74E}" srcOrd="0" destOrd="0" presId="urn:microsoft.com/office/officeart/2008/layout/LinedList"/>
    <dgm:cxn modelId="{367948CA-09B7-49A6-8D8C-943170775DF2}" type="presOf" srcId="{E3C5533A-7FBB-43AB-BF9C-65322EF47EAC}" destId="{F62A270C-A52B-4D4E-9A0E-E6C7C49C05E3}" srcOrd="0" destOrd="0" presId="urn:microsoft.com/office/officeart/2008/layout/LinedList"/>
    <dgm:cxn modelId="{186120CF-BCD2-49D5-B3F8-8B84257C0274}" srcId="{8032EE48-E460-44B3-9670-4102E16A6BDE}" destId="{272E0FA1-5791-4BC6-8D26-220F7B349A06}" srcOrd="8" destOrd="0" parTransId="{9250D5C7-DCCB-48B9-8B2A-91D7C03E2A0F}" sibTransId="{CF7FD6C7-F624-4F2D-BCED-E1503D071BE9}"/>
    <dgm:cxn modelId="{1CE4F7E2-6B5B-434D-94E1-0022C56CFD94}" srcId="{8032EE48-E460-44B3-9670-4102E16A6BDE}" destId="{7174CB1A-B9FF-42EB-A226-2A3F9E09BFF4}" srcOrd="5" destOrd="0" parTransId="{29D21047-57D5-4BA5-927A-35AE0FD66B65}" sibTransId="{BB5E8448-5803-406E-972C-AFB1CC3F4AB4}"/>
    <dgm:cxn modelId="{60CF7AE5-586A-473E-AF92-7256AC2D69AE}" srcId="{8032EE48-E460-44B3-9670-4102E16A6BDE}" destId="{C93EFAA8-8682-44D3-80C0-D31FD53F68E5}" srcOrd="6" destOrd="0" parTransId="{0C92C5A7-2122-4608-87F1-A8767599EE56}" sibTransId="{2B872233-4C5C-4D74-B198-61CC67927191}"/>
    <dgm:cxn modelId="{876D1BEE-2A6B-4F93-A436-BCBEE067CDDC}" srcId="{8032EE48-E460-44B3-9670-4102E16A6BDE}" destId="{F72EC8C1-4135-4DA3-A0D2-B12C97E5C178}" srcOrd="1" destOrd="0" parTransId="{4287A66E-6C15-49F7-B818-B6BF0B1ADCAB}" sibTransId="{2830263B-9C55-4F79-AB46-C04B64C09C0D}"/>
    <dgm:cxn modelId="{EA8577FA-FFA4-4BDD-8FEC-E500C5632075}" type="presOf" srcId="{B8646CA1-E303-4A12-85BC-90F8BC00AF38}" destId="{5D7BC5A6-D2F0-4C5B-BD6A-C6CF369AC76E}" srcOrd="0" destOrd="0" presId="urn:microsoft.com/office/officeart/2008/layout/LinedList"/>
    <dgm:cxn modelId="{8AF8EEA8-668A-4047-92E4-71C0B5673405}" type="presParOf" srcId="{A2B05FDB-6984-4CD4-82E8-7DAB84CB1513}" destId="{ACBFA11B-D179-41C3-BE7F-1B7EB473A4C6}" srcOrd="0" destOrd="0" presId="urn:microsoft.com/office/officeart/2008/layout/LinedList"/>
    <dgm:cxn modelId="{F4B1CDCE-3507-4C13-8F15-B315E21CFD56}" type="presParOf" srcId="{A2B05FDB-6984-4CD4-82E8-7DAB84CB1513}" destId="{9BA1A277-DEEB-4AF4-8BE1-FF211075E430}" srcOrd="1" destOrd="0" presId="urn:microsoft.com/office/officeart/2008/layout/LinedList"/>
    <dgm:cxn modelId="{A2407CBE-19B4-4968-A766-ADE8DB297FF9}" type="presParOf" srcId="{9BA1A277-DEEB-4AF4-8BE1-FF211075E430}" destId="{9FA80A17-0637-49BE-AAC8-9C744C2CA3EC}" srcOrd="0" destOrd="0" presId="urn:microsoft.com/office/officeart/2008/layout/LinedList"/>
    <dgm:cxn modelId="{E464A792-BD5B-4B7C-BB91-AE3FFC47C342}" type="presParOf" srcId="{9BA1A277-DEEB-4AF4-8BE1-FF211075E430}" destId="{1E38C341-F2C6-4C5B-B6F9-5E4067BD2544}" srcOrd="1" destOrd="0" presId="urn:microsoft.com/office/officeart/2008/layout/LinedList"/>
    <dgm:cxn modelId="{29173CCF-9203-4899-97E5-0C47BAEF2179}" type="presParOf" srcId="{A2B05FDB-6984-4CD4-82E8-7DAB84CB1513}" destId="{AC81F07D-7DB5-4418-B920-660D8061A814}" srcOrd="2" destOrd="0" presId="urn:microsoft.com/office/officeart/2008/layout/LinedList"/>
    <dgm:cxn modelId="{0A01D180-0AEF-4F60-BCBD-78E53A51E874}" type="presParOf" srcId="{A2B05FDB-6984-4CD4-82E8-7DAB84CB1513}" destId="{3A94D40C-1BC8-4F40-A840-CEDD719A4488}" srcOrd="3" destOrd="0" presId="urn:microsoft.com/office/officeart/2008/layout/LinedList"/>
    <dgm:cxn modelId="{17A6E5C1-A299-43CC-8618-11E9434F8AE7}" type="presParOf" srcId="{3A94D40C-1BC8-4F40-A840-CEDD719A4488}" destId="{FCE46DCE-6411-4D69-97BB-D48E69C9E7C2}" srcOrd="0" destOrd="0" presId="urn:microsoft.com/office/officeart/2008/layout/LinedList"/>
    <dgm:cxn modelId="{C3C72574-E650-4054-910D-8EAB4CFA573D}" type="presParOf" srcId="{3A94D40C-1BC8-4F40-A840-CEDD719A4488}" destId="{9C9B8FB9-0F98-4C56-A0BA-1D6489797803}" srcOrd="1" destOrd="0" presId="urn:microsoft.com/office/officeart/2008/layout/LinedList"/>
    <dgm:cxn modelId="{5E557538-FF3E-443C-A8EB-4420185C09D6}" type="presParOf" srcId="{A2B05FDB-6984-4CD4-82E8-7DAB84CB1513}" destId="{8C30C858-FCBD-40F1-8444-DC680A55499A}" srcOrd="4" destOrd="0" presId="urn:microsoft.com/office/officeart/2008/layout/LinedList"/>
    <dgm:cxn modelId="{6BF40704-71DA-4E30-BA13-63065D76DDC3}" type="presParOf" srcId="{A2B05FDB-6984-4CD4-82E8-7DAB84CB1513}" destId="{19CD32CB-CB7C-4A18-B35F-2D71AC86C6DD}" srcOrd="5" destOrd="0" presId="urn:microsoft.com/office/officeart/2008/layout/LinedList"/>
    <dgm:cxn modelId="{DDCD252A-2163-4796-AC00-ED5B4D326632}" type="presParOf" srcId="{19CD32CB-CB7C-4A18-B35F-2D71AC86C6DD}" destId="{5D7BC5A6-D2F0-4C5B-BD6A-C6CF369AC76E}" srcOrd="0" destOrd="0" presId="urn:microsoft.com/office/officeart/2008/layout/LinedList"/>
    <dgm:cxn modelId="{7E85B14D-0F09-438B-9FAD-048A8E53D9B8}" type="presParOf" srcId="{19CD32CB-CB7C-4A18-B35F-2D71AC86C6DD}" destId="{4F1388D1-CAF4-46DC-8C12-A5B7CD02F361}" srcOrd="1" destOrd="0" presId="urn:microsoft.com/office/officeart/2008/layout/LinedList"/>
    <dgm:cxn modelId="{A57A5775-C3BB-4C4E-AE98-0B571156BAA6}" type="presParOf" srcId="{A2B05FDB-6984-4CD4-82E8-7DAB84CB1513}" destId="{70502E70-9032-49F9-BC57-FAC196022397}" srcOrd="6" destOrd="0" presId="urn:microsoft.com/office/officeart/2008/layout/LinedList"/>
    <dgm:cxn modelId="{D23514EC-D1C9-4843-BD4A-72A7AFB2C694}" type="presParOf" srcId="{A2B05FDB-6984-4CD4-82E8-7DAB84CB1513}" destId="{CD361583-E10A-4C49-8F8E-615BBC6DD0DD}" srcOrd="7" destOrd="0" presId="urn:microsoft.com/office/officeart/2008/layout/LinedList"/>
    <dgm:cxn modelId="{E611F4D7-E44F-4521-8649-9FDEE1D3A0B2}" type="presParOf" srcId="{CD361583-E10A-4C49-8F8E-615BBC6DD0DD}" destId="{8850A52E-D233-44D8-A84D-00C29DD7D499}" srcOrd="0" destOrd="0" presId="urn:microsoft.com/office/officeart/2008/layout/LinedList"/>
    <dgm:cxn modelId="{D7AEAA12-BDE0-4FBC-A593-ED3A4C949CBD}" type="presParOf" srcId="{CD361583-E10A-4C49-8F8E-615BBC6DD0DD}" destId="{8FBABB1D-D0CD-4947-910A-E4F871387390}" srcOrd="1" destOrd="0" presId="urn:microsoft.com/office/officeart/2008/layout/LinedList"/>
    <dgm:cxn modelId="{7E37BECA-CE2E-417C-B523-7D099C7446C2}" type="presParOf" srcId="{A2B05FDB-6984-4CD4-82E8-7DAB84CB1513}" destId="{FF49E7D3-1FAF-4E98-A596-7A302B0B0F6E}" srcOrd="8" destOrd="0" presId="urn:microsoft.com/office/officeart/2008/layout/LinedList"/>
    <dgm:cxn modelId="{272E6B89-1F2E-4B9A-8EFB-83438B63E8A7}" type="presParOf" srcId="{A2B05FDB-6984-4CD4-82E8-7DAB84CB1513}" destId="{E0BA825E-3A46-448C-8C00-A1092D7E52C1}" srcOrd="9" destOrd="0" presId="urn:microsoft.com/office/officeart/2008/layout/LinedList"/>
    <dgm:cxn modelId="{ECB4F392-8DCD-403F-A0FB-3714339FD1D8}" type="presParOf" srcId="{E0BA825E-3A46-448C-8C00-A1092D7E52C1}" destId="{8DE34D7D-6426-435A-A8AD-7074421A658B}" srcOrd="0" destOrd="0" presId="urn:microsoft.com/office/officeart/2008/layout/LinedList"/>
    <dgm:cxn modelId="{F498F532-8865-44E3-9A5F-AEFDF1D48595}" type="presParOf" srcId="{E0BA825E-3A46-448C-8C00-A1092D7E52C1}" destId="{99FE3B6A-217B-451F-9BEE-FCA1687BD76A}" srcOrd="1" destOrd="0" presId="urn:microsoft.com/office/officeart/2008/layout/LinedList"/>
    <dgm:cxn modelId="{603964E0-3842-46D1-82EB-F15BEDD4B654}" type="presParOf" srcId="{A2B05FDB-6984-4CD4-82E8-7DAB84CB1513}" destId="{49FCE73B-CA19-45F2-88A1-4C73D3C814C3}" srcOrd="10" destOrd="0" presId="urn:microsoft.com/office/officeart/2008/layout/LinedList"/>
    <dgm:cxn modelId="{9D78068C-9275-4EE1-B737-41435DC36FDA}" type="presParOf" srcId="{A2B05FDB-6984-4CD4-82E8-7DAB84CB1513}" destId="{39D76BF0-B538-4321-B7C6-9701AFC323E1}" srcOrd="11" destOrd="0" presId="urn:microsoft.com/office/officeart/2008/layout/LinedList"/>
    <dgm:cxn modelId="{1CE38F2A-6851-40C9-959E-5C8490B60D0D}" type="presParOf" srcId="{39D76BF0-B538-4321-B7C6-9701AFC323E1}" destId="{DF6D7E36-36CB-49DE-9272-EC033C07D74E}" srcOrd="0" destOrd="0" presId="urn:microsoft.com/office/officeart/2008/layout/LinedList"/>
    <dgm:cxn modelId="{F6BD4D7D-5C9C-4305-921E-2C2320BB6479}" type="presParOf" srcId="{39D76BF0-B538-4321-B7C6-9701AFC323E1}" destId="{1A62EC66-89A7-4C99-B596-66CF1FA8157B}" srcOrd="1" destOrd="0" presId="urn:microsoft.com/office/officeart/2008/layout/LinedList"/>
    <dgm:cxn modelId="{1D87B88B-3DB2-4609-A278-93756A94E1FB}" type="presParOf" srcId="{A2B05FDB-6984-4CD4-82E8-7DAB84CB1513}" destId="{AA3246C5-EF6C-44ED-809E-1EAF96AFD4E2}" srcOrd="12" destOrd="0" presId="urn:microsoft.com/office/officeart/2008/layout/LinedList"/>
    <dgm:cxn modelId="{3CA82B3A-5EEF-4074-8B10-CD3F36F9FD57}" type="presParOf" srcId="{A2B05FDB-6984-4CD4-82E8-7DAB84CB1513}" destId="{1351E923-44E0-416B-A025-D42ED5A73016}" srcOrd="13" destOrd="0" presId="urn:microsoft.com/office/officeart/2008/layout/LinedList"/>
    <dgm:cxn modelId="{5A408C28-0E0E-4DFE-B497-BB10FC602C67}" type="presParOf" srcId="{1351E923-44E0-416B-A025-D42ED5A73016}" destId="{1B8A096A-757D-4386-949F-F4D3E262530B}" srcOrd="0" destOrd="0" presId="urn:microsoft.com/office/officeart/2008/layout/LinedList"/>
    <dgm:cxn modelId="{9AC47712-F2F7-4588-A607-53E640E1EB87}" type="presParOf" srcId="{1351E923-44E0-416B-A025-D42ED5A73016}" destId="{FEF1AEEB-6E8A-4CBA-BDAC-6CED211BA55C}" srcOrd="1" destOrd="0" presId="urn:microsoft.com/office/officeart/2008/layout/LinedList"/>
    <dgm:cxn modelId="{B5ED42C6-E84F-418F-A84E-3F7A223268EC}" type="presParOf" srcId="{A2B05FDB-6984-4CD4-82E8-7DAB84CB1513}" destId="{97D5C956-A0DE-41D4-80D7-2A4E415720B1}" srcOrd="14" destOrd="0" presId="urn:microsoft.com/office/officeart/2008/layout/LinedList"/>
    <dgm:cxn modelId="{3931604A-F54D-40C2-B7EF-54337AC11337}" type="presParOf" srcId="{A2B05FDB-6984-4CD4-82E8-7DAB84CB1513}" destId="{FA7984B9-7C52-4455-A42C-2C4D67F6E8AD}" srcOrd="15" destOrd="0" presId="urn:microsoft.com/office/officeart/2008/layout/LinedList"/>
    <dgm:cxn modelId="{688F949A-E228-46BE-91BB-0E91FC40B118}" type="presParOf" srcId="{FA7984B9-7C52-4455-A42C-2C4D67F6E8AD}" destId="{F62A270C-A52B-4D4E-9A0E-E6C7C49C05E3}" srcOrd="0" destOrd="0" presId="urn:microsoft.com/office/officeart/2008/layout/LinedList"/>
    <dgm:cxn modelId="{D424B264-9F5C-4C90-AF03-E777A04144A9}" type="presParOf" srcId="{FA7984B9-7C52-4455-A42C-2C4D67F6E8AD}" destId="{3A7696FF-FF73-4B3E-91D2-4FF60E23C9FA}" srcOrd="1" destOrd="0" presId="urn:microsoft.com/office/officeart/2008/layout/LinedList"/>
    <dgm:cxn modelId="{64B793FA-2040-4E3C-B2F3-C89D750BBCB0}" type="presParOf" srcId="{A2B05FDB-6984-4CD4-82E8-7DAB84CB1513}" destId="{E25905AD-EBE4-44D6-93C1-17487A365439}" srcOrd="16" destOrd="0" presId="urn:microsoft.com/office/officeart/2008/layout/LinedList"/>
    <dgm:cxn modelId="{DCB74AFB-EACC-4300-AEA9-7B820A8E33CD}" type="presParOf" srcId="{A2B05FDB-6984-4CD4-82E8-7DAB84CB1513}" destId="{C53AD1B4-F357-4210-8C9E-B8C961FA086F}" srcOrd="17" destOrd="0" presId="urn:microsoft.com/office/officeart/2008/layout/LinedList"/>
    <dgm:cxn modelId="{26946840-1637-4E9C-AC45-0E16FBE975F8}" type="presParOf" srcId="{C53AD1B4-F357-4210-8C9E-B8C961FA086F}" destId="{016839FD-45A3-4ABA-BC6F-4684E4ACC2F7}" srcOrd="0" destOrd="0" presId="urn:microsoft.com/office/officeart/2008/layout/LinedList"/>
    <dgm:cxn modelId="{613650E3-3713-4F75-A48A-C043F27B2243}" type="presParOf" srcId="{C53AD1B4-F357-4210-8C9E-B8C961FA086F}" destId="{DD2942ED-F778-401C-A1A8-278DDD5C7F84}" srcOrd="1" destOrd="0" presId="urn:microsoft.com/office/officeart/2008/layout/LinedList"/>
    <dgm:cxn modelId="{9834E703-4A25-43D9-9101-A275F720D263}" type="presParOf" srcId="{A2B05FDB-6984-4CD4-82E8-7DAB84CB1513}" destId="{2494BB71-9F9F-4C49-B24C-6976C26C32C4}" srcOrd="18" destOrd="0" presId="urn:microsoft.com/office/officeart/2008/layout/LinedList"/>
    <dgm:cxn modelId="{570B3146-612F-41B7-B8AB-D71D7C7180FF}" type="presParOf" srcId="{A2B05FDB-6984-4CD4-82E8-7DAB84CB1513}" destId="{01B22367-EB31-4165-9DCA-54A954E10C5D}" srcOrd="19" destOrd="0" presId="urn:microsoft.com/office/officeart/2008/layout/LinedList"/>
    <dgm:cxn modelId="{228E8123-31A3-44D7-B8A1-D4846895B2A2}" type="presParOf" srcId="{01B22367-EB31-4165-9DCA-54A954E10C5D}" destId="{29EF5BBD-ADEB-4D03-AF17-AA2C182E99FE}" srcOrd="0" destOrd="0" presId="urn:microsoft.com/office/officeart/2008/layout/LinedList"/>
    <dgm:cxn modelId="{A07B9DC0-072F-4CEE-90E7-80A75ED5EAC5}" type="presParOf" srcId="{01B22367-EB31-4165-9DCA-54A954E10C5D}" destId="{10898C68-4D21-452C-A985-824F7BAAA22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FA11B-D179-41C3-BE7F-1B7EB473A4C6}">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A80A17-0637-49BE-AAC8-9C744C2CA3EC}">
      <dsp:nvSpPr>
        <dsp:cNvPr id="0" name=""/>
        <dsp:cNvSpPr/>
      </dsp:nvSpPr>
      <dsp:spPr>
        <a:xfrm>
          <a:off x="0" y="53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a:t>Macrotrends.net. 2022. </a:t>
          </a:r>
          <a:r>
            <a:rPr lang="en-US" sz="1000" b="0" i="1" kern="1200"/>
            <a:t>Vietnam GDP Growth Rate 1985-2022</a:t>
          </a:r>
          <a:r>
            <a:rPr lang="en-US" sz="1000" b="0" i="0" kern="1200"/>
            <a:t>. [online] Available at: &lt;https://www.macrotrends.net/countries/VNM/vietnam/gdp-growth-rate&gt; [Accessed 17 August 2022].</a:t>
          </a:r>
          <a:endParaRPr lang="en-US" sz="1000" kern="1200"/>
        </a:p>
      </dsp:txBody>
      <dsp:txXfrm>
        <a:off x="0" y="531"/>
        <a:ext cx="10515600" cy="435027"/>
      </dsp:txXfrm>
    </dsp:sp>
    <dsp:sp modelId="{AC81F07D-7DB5-4418-B920-660D8061A814}">
      <dsp:nvSpPr>
        <dsp:cNvPr id="0" name=""/>
        <dsp:cNvSpPr/>
      </dsp:nvSpPr>
      <dsp:spPr>
        <a:xfrm>
          <a:off x="0" y="43555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E46DCE-6411-4D69-97BB-D48E69C9E7C2}">
      <dsp:nvSpPr>
        <dsp:cNvPr id="0" name=""/>
        <dsp:cNvSpPr/>
      </dsp:nvSpPr>
      <dsp:spPr>
        <a:xfrm>
          <a:off x="0" y="435558"/>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a:t>Macrotrends.net. 2022. </a:t>
          </a:r>
          <a:r>
            <a:rPr lang="en-US" sz="1000" b="0" i="1" kern="1200"/>
            <a:t>Vietnam GNP 1989-2022</a:t>
          </a:r>
          <a:r>
            <a:rPr lang="en-US" sz="1000" b="0" i="0" kern="1200"/>
            <a:t>. [online] Available at: &lt;https://www.macrotrends.net/countries/VNM/vietnam/gnp-gross-national-product&gt; [Accessed 17 August 2022].</a:t>
          </a:r>
          <a:endParaRPr lang="en-US" sz="1000" kern="1200"/>
        </a:p>
      </dsp:txBody>
      <dsp:txXfrm>
        <a:off x="0" y="435558"/>
        <a:ext cx="10515600" cy="435027"/>
      </dsp:txXfrm>
    </dsp:sp>
    <dsp:sp modelId="{8C30C858-FCBD-40F1-8444-DC680A55499A}">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7BC5A6-D2F0-4C5B-BD6A-C6CF369AC76E}">
      <dsp:nvSpPr>
        <dsp:cNvPr id="0" name=""/>
        <dsp:cNvSpPr/>
      </dsp:nvSpPr>
      <dsp:spPr>
        <a:xfrm>
          <a:off x="0" y="87058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a:t>Tradingeconomics.com. 2022. </a:t>
          </a:r>
          <a:r>
            <a:rPr lang="en-US" sz="1000" b="0" i="1" kern="1200"/>
            <a:t>Vietnam Manufacturing Production - July 2022 Data - 2011-2021 Historical</a:t>
          </a:r>
          <a:r>
            <a:rPr lang="en-US" sz="1000" b="0" i="0" kern="1200"/>
            <a:t>. [online] Available at: &lt;https://tradingeconomics.com/vietnam/manufacturing-production#:~:text=Manufacturing%20Production%20in%20Vietnam%20averaged,percent%20in%20February%20of%202013.&gt; [Accessed 17 August 2022].</a:t>
          </a:r>
          <a:endParaRPr lang="en-US" sz="1000" kern="1200"/>
        </a:p>
      </dsp:txBody>
      <dsp:txXfrm>
        <a:off x="0" y="870586"/>
        <a:ext cx="10515600" cy="435027"/>
      </dsp:txXfrm>
    </dsp:sp>
    <dsp:sp modelId="{70502E70-9032-49F9-BC57-FAC196022397}">
      <dsp:nvSpPr>
        <dsp:cNvPr id="0" name=""/>
        <dsp:cNvSpPr/>
      </dsp:nvSpPr>
      <dsp:spPr>
        <a:xfrm>
          <a:off x="0" y="130561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50A52E-D233-44D8-A84D-00C29DD7D499}">
      <dsp:nvSpPr>
        <dsp:cNvPr id="0" name=""/>
        <dsp:cNvSpPr/>
      </dsp:nvSpPr>
      <dsp:spPr>
        <a:xfrm>
          <a:off x="0" y="1305613"/>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Shultz, C.J., 2012. Vietnam: Political economy, marketing system. Journal of Macromarketing, 32(1), pp.7-17.</a:t>
          </a:r>
        </a:p>
      </dsp:txBody>
      <dsp:txXfrm>
        <a:off x="0" y="1305613"/>
        <a:ext cx="10515600" cy="435027"/>
      </dsp:txXfrm>
    </dsp:sp>
    <dsp:sp modelId="{FF49E7D3-1FAF-4E98-A596-7A302B0B0F6E}">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E34D7D-6426-435A-A8AD-7074421A658B}">
      <dsp:nvSpPr>
        <dsp:cNvPr id="0" name=""/>
        <dsp:cNvSpPr/>
      </dsp:nvSpPr>
      <dsp:spPr>
        <a:xfrm>
          <a:off x="0" y="174064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Ferraro, G. and Brody, E.K., 2015. The Cultural Dimension of Global Business (1-download). Routledge.</a:t>
          </a:r>
        </a:p>
      </dsp:txBody>
      <dsp:txXfrm>
        <a:off x="0" y="1740641"/>
        <a:ext cx="10515600" cy="435027"/>
      </dsp:txXfrm>
    </dsp:sp>
    <dsp:sp modelId="{49FCE73B-CA19-45F2-88A1-4C73D3C814C3}">
      <dsp:nvSpPr>
        <dsp:cNvPr id="0" name=""/>
        <dsp:cNvSpPr/>
      </dsp:nvSpPr>
      <dsp:spPr>
        <a:xfrm>
          <a:off x="0" y="217566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6D7E36-36CB-49DE-9272-EC033C07D74E}">
      <dsp:nvSpPr>
        <dsp:cNvPr id="0" name=""/>
        <dsp:cNvSpPr/>
      </dsp:nvSpPr>
      <dsp:spPr>
        <a:xfrm>
          <a:off x="0" y="217566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a:t>Tien, N.H. and Ngoc, N.M., 2019. Coping With Challenges and Taking Opportunities in International Business Strategies of Foreign Enterprises in Vietnam.</a:t>
          </a:r>
          <a:endParaRPr lang="en-US" sz="1000" kern="1200"/>
        </a:p>
      </dsp:txBody>
      <dsp:txXfrm>
        <a:off x="0" y="2175669"/>
        <a:ext cx="10515600" cy="435027"/>
      </dsp:txXfrm>
    </dsp:sp>
    <dsp:sp modelId="{AA3246C5-EF6C-44ED-809E-1EAF96AFD4E2}">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8A096A-757D-4386-949F-F4D3E262530B}">
      <dsp:nvSpPr>
        <dsp:cNvPr id="0" name=""/>
        <dsp:cNvSpPr/>
      </dsp:nvSpPr>
      <dsp:spPr>
        <a:xfrm>
          <a:off x="0" y="261069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Dobbs, M.E., 2014. Guidelines for applying Porter's five forces framework: a set of industry analysis templates. Competitiveness review</a:t>
          </a:r>
        </a:p>
      </dsp:txBody>
      <dsp:txXfrm>
        <a:off x="0" y="2610696"/>
        <a:ext cx="10515600" cy="435027"/>
      </dsp:txXfrm>
    </dsp:sp>
    <dsp:sp modelId="{97D5C956-A0DE-41D4-80D7-2A4E415720B1}">
      <dsp:nvSpPr>
        <dsp:cNvPr id="0" name=""/>
        <dsp:cNvSpPr/>
      </dsp:nvSpPr>
      <dsp:spPr>
        <a:xfrm>
          <a:off x="0" y="30457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2A270C-A52B-4D4E-9A0E-E6C7C49C05E3}">
      <dsp:nvSpPr>
        <dsp:cNvPr id="0" name=""/>
        <dsp:cNvSpPr/>
      </dsp:nvSpPr>
      <dsp:spPr>
        <a:xfrm>
          <a:off x="0" y="3045724"/>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Shenkar, O., Luo, Y. and Chi, T., 2014. International business. Routledge</a:t>
          </a:r>
        </a:p>
      </dsp:txBody>
      <dsp:txXfrm>
        <a:off x="0" y="3045724"/>
        <a:ext cx="10515600" cy="435027"/>
      </dsp:txXfrm>
    </dsp:sp>
    <dsp:sp modelId="{E25905AD-EBE4-44D6-93C1-17487A365439}">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6839FD-45A3-4ABA-BC6F-4684E4ACC2F7}">
      <dsp:nvSpPr>
        <dsp:cNvPr id="0" name=""/>
        <dsp:cNvSpPr/>
      </dsp:nvSpPr>
      <dsp:spPr>
        <a:xfrm>
          <a:off x="0" y="348075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Hill, C.W. and Hernández-Requejo, W., 2006. Global business today.</a:t>
          </a:r>
        </a:p>
      </dsp:txBody>
      <dsp:txXfrm>
        <a:off x="0" y="3480751"/>
        <a:ext cx="10515600" cy="435027"/>
      </dsp:txXfrm>
    </dsp:sp>
    <dsp:sp modelId="{2494BB71-9F9F-4C49-B24C-6976C26C32C4}">
      <dsp:nvSpPr>
        <dsp:cNvPr id="0" name=""/>
        <dsp:cNvSpPr/>
      </dsp:nvSpPr>
      <dsp:spPr>
        <a:xfrm>
          <a:off x="0" y="391577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EF5BBD-ADEB-4D03-AF17-AA2C182E99FE}">
      <dsp:nvSpPr>
        <dsp:cNvPr id="0" name=""/>
        <dsp:cNvSpPr/>
      </dsp:nvSpPr>
      <dsp:spPr>
        <a:xfrm>
          <a:off x="0" y="391577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0" i="0" kern="1200"/>
            <a:t>Auffret, P., 2003. </a:t>
          </a:r>
          <a:r>
            <a:rPr lang="en-US" sz="1000" b="0" i="1" kern="1200"/>
            <a:t>Trade reform in Vietnam: Opportunities with emerging challenges</a:t>
          </a:r>
          <a:r>
            <a:rPr lang="en-US" sz="1000" b="0" i="0" kern="1200"/>
            <a:t> (Vol. 3076). World Bank Publications.</a:t>
          </a:r>
          <a:endParaRPr lang="en-US" sz="1000" kern="1200"/>
        </a:p>
      </dsp:txBody>
      <dsp:txXfrm>
        <a:off x="0" y="3915779"/>
        <a:ext cx="10515600" cy="4350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8-10T08:08:20.721"/>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97E301-07E5-4BD5-9D70-6B334ECE3208}" type="datetimeFigureOut">
              <a:rPr lang="en-US" smtClean="0"/>
              <a:t>8/18/22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0DFF84-A553-4526-8857-6D6AAF803DEE}" type="slidenum">
              <a:rPr lang="en-US" smtClean="0"/>
              <a:t>‹#›</a:t>
            </a:fld>
            <a:endParaRPr lang="en-US"/>
          </a:p>
        </p:txBody>
      </p:sp>
    </p:spTree>
    <p:extLst>
      <p:ext uri="{BB962C8B-B14F-4D97-AF65-F5344CB8AC3E}">
        <p14:creationId xmlns:p14="http://schemas.microsoft.com/office/powerpoint/2010/main" val="673875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latin typeface="+mn-lt"/>
                <a:cs typeface="Times New Roman" panose="02020603050405020304" pitchFamily="18" charset="0"/>
              </a:rPr>
              <a:t>For moving the production facilities of a UK based company, we have selected Vietnam. It has </a:t>
            </a:r>
            <a:r>
              <a:rPr lang="en-US" sz="1200" dirty="0">
                <a:latin typeface="+mn-lt"/>
                <a:cs typeface="Times New Roman" panose="02020603050405020304" pitchFamily="18" charset="0"/>
              </a:rPr>
              <a:t>Industrial Production rate of 11.20% </a:t>
            </a:r>
            <a:r>
              <a:rPr lang="en-US" sz="1200" b="0" i="0" dirty="0">
                <a:solidFill>
                  <a:srgbClr val="000000"/>
                </a:solidFill>
                <a:effectLst/>
                <a:latin typeface="+mn-lt"/>
                <a:cs typeface="Times New Roman" panose="02020603050405020304" pitchFamily="18" charset="0"/>
              </a:rPr>
              <a:t>(Vietnam Manufacturing Production - July 2022 Data - 2011-2021 Historical, 2022), </a:t>
            </a:r>
            <a:r>
              <a:rPr lang="en-US" sz="1200" dirty="0">
                <a:latin typeface="+mn-lt"/>
                <a:cs typeface="Times New Roman" panose="02020603050405020304" pitchFamily="18" charset="0"/>
              </a:rPr>
              <a:t>Manufacturing Production 13.10% , GNP growth rate 5.89 % </a:t>
            </a:r>
            <a:r>
              <a:rPr lang="en-US" sz="1200" b="0" i="0" dirty="0">
                <a:solidFill>
                  <a:srgbClr val="000000"/>
                </a:solidFill>
                <a:effectLst/>
                <a:latin typeface="+mn-lt"/>
                <a:cs typeface="Times New Roman" panose="02020603050405020304" pitchFamily="18" charset="0"/>
              </a:rPr>
              <a:t>(Vietnam GNP 1989-2022, 2022), </a:t>
            </a:r>
            <a:r>
              <a:rPr lang="en-US" sz="1200" dirty="0">
                <a:latin typeface="+mn-lt"/>
                <a:cs typeface="Times New Roman" panose="02020603050405020304" pitchFamily="18" charset="0"/>
              </a:rPr>
              <a:t>GDP growth rate 2.59% </a:t>
            </a:r>
            <a:r>
              <a:rPr lang="en-US" sz="1200" b="0" i="0" dirty="0">
                <a:solidFill>
                  <a:srgbClr val="000000"/>
                </a:solidFill>
                <a:effectLst/>
                <a:latin typeface="+mn-lt"/>
                <a:cs typeface="Times New Roman" panose="02020603050405020304" pitchFamily="18" charset="0"/>
              </a:rPr>
              <a:t>(Vietnam GDP Growth Rate 1985-2022, 2022). It has a  growing economy and a manufacturing capabilities.</a:t>
            </a:r>
            <a:endParaRPr lang="en-US" sz="1200" dirty="0">
              <a:latin typeface="+mn-lt"/>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200" dirty="0">
              <a:latin typeface="+mn-lt"/>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200" dirty="0">
              <a:latin typeface="+mn-lt"/>
              <a:cs typeface="Arial" panose="020B0604020202020204" pitchFamily="34" charset="0"/>
            </a:endParaRPr>
          </a:p>
          <a:p>
            <a:pPr algn="just"/>
            <a:endParaRPr lang="en-US" dirty="0">
              <a:latin typeface="+mn-lt"/>
            </a:endParaRPr>
          </a:p>
        </p:txBody>
      </p:sp>
      <p:sp>
        <p:nvSpPr>
          <p:cNvPr id="4" name="Slide Number Placeholder 3"/>
          <p:cNvSpPr>
            <a:spLocks noGrp="1"/>
          </p:cNvSpPr>
          <p:nvPr>
            <p:ph type="sldNum" sz="quarter" idx="5"/>
          </p:nvPr>
        </p:nvSpPr>
        <p:spPr/>
        <p:txBody>
          <a:bodyPr/>
          <a:lstStyle/>
          <a:p>
            <a:fld id="{8F0DFF84-A553-4526-8857-6D6AAF803DEE}" type="slidenum">
              <a:rPr lang="en-US" smtClean="0"/>
              <a:t>2</a:t>
            </a:fld>
            <a:endParaRPr lang="en-US" dirty="0"/>
          </a:p>
        </p:txBody>
      </p:sp>
    </p:spTree>
    <p:extLst>
      <p:ext uri="{BB962C8B-B14F-4D97-AF65-F5344CB8AC3E}">
        <p14:creationId xmlns:p14="http://schemas.microsoft.com/office/powerpoint/2010/main" val="1883321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anose="020B0604020202020204" pitchFamily="34" charset="0"/>
              <a:buChar char="•"/>
            </a:pPr>
            <a:r>
              <a:rPr lang="en-US" dirty="0"/>
              <a:t>While setting up production facilities in Vietnam and doing business a lot of things has to be taken into consideration. </a:t>
            </a:r>
            <a:r>
              <a:rPr lang="en-US" sz="1200" dirty="0"/>
              <a:t>Growing economy is good for business. The country hasn't lost its ability to have stable politics (Ferraro et al., 2015). Starting a new business in the financial sector of the economy is less risky, and the country places a lot of importance on the laws that govern the environment in which businesses operate.</a:t>
            </a:r>
          </a:p>
        </p:txBody>
      </p:sp>
      <p:sp>
        <p:nvSpPr>
          <p:cNvPr id="4" name="Slide Number Placeholder 3"/>
          <p:cNvSpPr>
            <a:spLocks noGrp="1"/>
          </p:cNvSpPr>
          <p:nvPr>
            <p:ph type="sldNum" sz="quarter" idx="5"/>
          </p:nvPr>
        </p:nvSpPr>
        <p:spPr/>
        <p:txBody>
          <a:bodyPr/>
          <a:lstStyle/>
          <a:p>
            <a:fld id="{8F0DFF84-A553-4526-8857-6D6AAF803DEE}" type="slidenum">
              <a:rPr lang="en-US" smtClean="0"/>
              <a:t>3</a:t>
            </a:fld>
            <a:endParaRPr lang="en-US" dirty="0"/>
          </a:p>
        </p:txBody>
      </p:sp>
    </p:spTree>
    <p:extLst>
      <p:ext uri="{BB962C8B-B14F-4D97-AF65-F5344CB8AC3E}">
        <p14:creationId xmlns:p14="http://schemas.microsoft.com/office/powerpoint/2010/main" val="3135259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a:effectLst/>
                <a:latin typeface="+mn-lt"/>
                <a:ea typeface="Calibri" panose="020F0502020204030204" pitchFamily="34" charset="0"/>
                <a:cs typeface="Times New Roman" panose="02020603050405020304" pitchFamily="18" charset="0"/>
              </a:rPr>
              <a:t>There are many opportunities in Vietnam for business such as the country has a large population and they can be used as a worker for new business units in case of international business (Knight et al., 2014).  The country also has a developing economy and GDP is also rising day by day and there is a huge opportunity for investment.</a:t>
            </a:r>
            <a:endParaRPr lang="en-US" sz="1200" dirty="0">
              <a:latin typeface="+mn-lt"/>
            </a:endParaRPr>
          </a:p>
        </p:txBody>
      </p:sp>
      <p:sp>
        <p:nvSpPr>
          <p:cNvPr id="4" name="Slide Number Placeholder 3"/>
          <p:cNvSpPr>
            <a:spLocks noGrp="1"/>
          </p:cNvSpPr>
          <p:nvPr>
            <p:ph type="sldNum" sz="quarter" idx="5"/>
          </p:nvPr>
        </p:nvSpPr>
        <p:spPr/>
        <p:txBody>
          <a:bodyPr/>
          <a:lstStyle/>
          <a:p>
            <a:fld id="{1734D747-9380-41EE-9946-EC9EC0CA5D1E}" type="slidenum">
              <a:rPr lang="en-US" noProof="0" smtClean="0"/>
              <a:t>4</a:t>
            </a:fld>
            <a:endParaRPr lang="en-US" noProof="0" dirty="0"/>
          </a:p>
        </p:txBody>
      </p:sp>
    </p:spTree>
    <p:extLst>
      <p:ext uri="{BB962C8B-B14F-4D97-AF65-F5344CB8AC3E}">
        <p14:creationId xmlns:p14="http://schemas.microsoft.com/office/powerpoint/2010/main" val="2982947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mn-lt"/>
              </a:rPr>
              <a:t>Challenges of doing business in Vietnam are the taxes, Vietnam has a complicated tax system Lack of Transparency and Bureaucracy in the government, Payment of everything in cash (</a:t>
            </a:r>
            <a:r>
              <a:rPr lang="en-US" sz="1200" b="0" i="0" dirty="0">
                <a:solidFill>
                  <a:srgbClr val="222222"/>
                </a:solidFill>
                <a:effectLst/>
                <a:latin typeface="+mn-lt"/>
              </a:rPr>
              <a:t>Tien,2019)</a:t>
            </a:r>
            <a:endParaRPr lang="en-US" dirty="0">
              <a:latin typeface="+mn-lt"/>
            </a:endParaRPr>
          </a:p>
          <a:p>
            <a:pPr algn="just"/>
            <a:endParaRPr lang="en-US" dirty="0">
              <a:latin typeface="+mn-lt"/>
            </a:endParaRPr>
          </a:p>
        </p:txBody>
      </p:sp>
      <p:sp>
        <p:nvSpPr>
          <p:cNvPr id="4" name="Slide Number Placeholder 3"/>
          <p:cNvSpPr>
            <a:spLocks noGrp="1"/>
          </p:cNvSpPr>
          <p:nvPr>
            <p:ph type="sldNum" sz="quarter" idx="5"/>
          </p:nvPr>
        </p:nvSpPr>
        <p:spPr/>
        <p:txBody>
          <a:bodyPr/>
          <a:lstStyle/>
          <a:p>
            <a:fld id="{8F0DFF84-A553-4526-8857-6D6AAF803DEE}" type="slidenum">
              <a:rPr lang="en-US" smtClean="0"/>
              <a:t>5</a:t>
            </a:fld>
            <a:endParaRPr lang="en-US" dirty="0"/>
          </a:p>
        </p:txBody>
      </p:sp>
    </p:spTree>
    <p:extLst>
      <p:ext uri="{BB962C8B-B14F-4D97-AF65-F5344CB8AC3E}">
        <p14:creationId xmlns:p14="http://schemas.microsoft.com/office/powerpoint/2010/main" val="36952479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F0000"/>
                </a:solidFill>
                <a:effectLst/>
                <a:latin typeface="+mn-lt"/>
                <a:ea typeface="Calibri" panose="020F0502020204030204" pitchFamily="34" charset="0"/>
                <a:cs typeface="Times New Roman" panose="02020603050405020304" pitchFamily="18" charset="0"/>
              </a:rPr>
              <a:t>While doing business in Vietnam many foreign businesses have faced some issues such as trade barriers and this barrier occurs during the time of import and export and this is really upsetting for new businesses </a:t>
            </a:r>
            <a:r>
              <a:rPr lang="en-US" sz="1200" dirty="0">
                <a:effectLst/>
                <a:latin typeface="+mn-lt"/>
                <a:ea typeface="Calibri" panose="020F0502020204030204" pitchFamily="34" charset="0"/>
                <a:cs typeface="Times New Roman" panose="02020603050405020304" pitchFamily="18" charset="0"/>
              </a:rPr>
              <a:t>(</a:t>
            </a:r>
            <a:r>
              <a:rPr lang="en-US" sz="1200" b="0" i="0" dirty="0">
                <a:solidFill>
                  <a:srgbClr val="222222"/>
                </a:solidFill>
                <a:effectLst/>
                <a:latin typeface="+mn-lt"/>
              </a:rPr>
              <a:t>Auffret,2003</a:t>
            </a:r>
            <a:r>
              <a:rPr lang="en-US" sz="1200" dirty="0">
                <a:effectLst/>
                <a:latin typeface="+mn-lt"/>
                <a:ea typeface="Calibri" panose="020F0502020204030204" pitchFamily="34" charset="0"/>
                <a:cs typeface="Times New Roman" panose="02020603050405020304" pitchFamily="18" charset="0"/>
              </a:rPr>
              <a:t>)</a:t>
            </a:r>
            <a:r>
              <a:rPr lang="en-US" sz="1200" dirty="0">
                <a:solidFill>
                  <a:srgbClr val="FF0000"/>
                </a:solidFill>
                <a:effectLst/>
                <a:latin typeface="+mn-lt"/>
                <a:ea typeface="Calibri" panose="020F0502020204030204" pitchFamily="34" charset="0"/>
                <a:cs typeface="Times New Roman" panose="02020603050405020304" pitchFamily="18" charset="0"/>
              </a:rPr>
              <a:t>. On the other hand, managing global team members also became tough as people of the Vietnam are not so skilled and educated.</a:t>
            </a:r>
            <a:endParaRPr lang="en-US" sz="1200" dirty="0">
              <a:effectLst/>
              <a:latin typeface="+mn-lt"/>
              <a:ea typeface="Calibri" panose="020F0502020204030204" pitchFamily="34" charset="0"/>
              <a:cs typeface="Times New Roman" panose="02020603050405020304" pitchFamily="18" charset="0"/>
            </a:endParaRPr>
          </a:p>
          <a:p>
            <a:endParaRPr lang="en-US" sz="1000" dirty="0">
              <a:latin typeface="+mn-lt"/>
            </a:endParaRPr>
          </a:p>
        </p:txBody>
      </p:sp>
      <p:sp>
        <p:nvSpPr>
          <p:cNvPr id="4" name="Slide Number Placeholder 3"/>
          <p:cNvSpPr>
            <a:spLocks noGrp="1"/>
          </p:cNvSpPr>
          <p:nvPr>
            <p:ph type="sldNum" sz="quarter" idx="5"/>
          </p:nvPr>
        </p:nvSpPr>
        <p:spPr/>
        <p:txBody>
          <a:bodyPr/>
          <a:lstStyle/>
          <a:p>
            <a:fld id="{1734D747-9380-41EE-9946-EC9EC0CA5D1E}" type="slidenum">
              <a:rPr lang="en-US" noProof="0" smtClean="0"/>
              <a:t>6</a:t>
            </a:fld>
            <a:endParaRPr lang="en-US" noProof="0" dirty="0"/>
          </a:p>
        </p:txBody>
      </p:sp>
    </p:spTree>
    <p:extLst>
      <p:ext uri="{BB962C8B-B14F-4D97-AF65-F5344CB8AC3E}">
        <p14:creationId xmlns:p14="http://schemas.microsoft.com/office/powerpoint/2010/main" val="17468229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dirty="0">
                <a:effectLst/>
                <a:latin typeface="+mn-lt"/>
                <a:ea typeface="Calibri" panose="020F0502020204030204" pitchFamily="34" charset="0"/>
                <a:cs typeface="Times New Roman" panose="02020603050405020304" pitchFamily="18" charset="0"/>
              </a:rPr>
              <a:t>There are many opportunities to exploit the new opportunities in Vietnam and for that, any international business can use their labor force and get maximum people as a worker for any production-related work (</a:t>
            </a:r>
            <a:r>
              <a:rPr lang="en-US" sz="1200" b="0" i="0" dirty="0">
                <a:solidFill>
                  <a:srgbClr val="222222"/>
                </a:solidFill>
                <a:effectLst/>
                <a:latin typeface="+mn-lt"/>
              </a:rPr>
              <a:t>Auffret,2003</a:t>
            </a:r>
            <a:r>
              <a:rPr lang="en-US" sz="1200" dirty="0">
                <a:effectLst/>
                <a:latin typeface="+mn-lt"/>
                <a:ea typeface="Calibri" panose="020F0502020204030204" pitchFamily="34" charset="0"/>
                <a:cs typeface="Times New Roman" panose="02020603050405020304" pitchFamily="18" charset="0"/>
              </a:rPr>
              <a:t>).  As there is no use of new technologies in businesses of Vietnam so it will be a new opportunity to bring change and at the same time investment in new businesses will also bring new opportunities.</a:t>
            </a:r>
          </a:p>
          <a:p>
            <a:pPr algn="just"/>
            <a:endParaRPr lang="en-US" sz="1000" dirty="0">
              <a:latin typeface="+mn-lt"/>
            </a:endParaRPr>
          </a:p>
        </p:txBody>
      </p:sp>
      <p:sp>
        <p:nvSpPr>
          <p:cNvPr id="4" name="Slide Number Placeholder 3"/>
          <p:cNvSpPr>
            <a:spLocks noGrp="1"/>
          </p:cNvSpPr>
          <p:nvPr>
            <p:ph type="sldNum" sz="quarter" idx="5"/>
          </p:nvPr>
        </p:nvSpPr>
        <p:spPr/>
        <p:txBody>
          <a:bodyPr/>
          <a:lstStyle/>
          <a:p>
            <a:fld id="{1734D747-9380-41EE-9946-EC9EC0CA5D1E}" type="slidenum">
              <a:rPr lang="en-US" noProof="0" smtClean="0"/>
              <a:t>7</a:t>
            </a:fld>
            <a:endParaRPr lang="en-US" noProof="0" dirty="0"/>
          </a:p>
        </p:txBody>
      </p:sp>
    </p:spTree>
    <p:extLst>
      <p:ext uri="{BB962C8B-B14F-4D97-AF65-F5344CB8AC3E}">
        <p14:creationId xmlns:p14="http://schemas.microsoft.com/office/powerpoint/2010/main" val="27214777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a:effectLst/>
                <a:latin typeface="+mn-lt"/>
                <a:ea typeface="Calibri" panose="020F0502020204030204" pitchFamily="34" charset="0"/>
                <a:cs typeface="Times New Roman" panose="02020603050405020304" pitchFamily="18" charset="0"/>
              </a:rPr>
              <a:t>There are many ways to manage the challenges in business and for that, any international business needs to give focus on corporate governance, the business culture of the country and doing PESTLE analysis before starting a business (Hill et al., 2006). </a:t>
            </a:r>
            <a:endParaRPr lang="en-US" sz="1000" dirty="0">
              <a:latin typeface="+mn-lt"/>
            </a:endParaRPr>
          </a:p>
        </p:txBody>
      </p:sp>
      <p:sp>
        <p:nvSpPr>
          <p:cNvPr id="4" name="Slide Number Placeholder 3"/>
          <p:cNvSpPr>
            <a:spLocks noGrp="1"/>
          </p:cNvSpPr>
          <p:nvPr>
            <p:ph type="sldNum" sz="quarter" idx="5"/>
          </p:nvPr>
        </p:nvSpPr>
        <p:spPr/>
        <p:txBody>
          <a:bodyPr/>
          <a:lstStyle/>
          <a:p>
            <a:fld id="{1734D747-9380-41EE-9946-EC9EC0CA5D1E}" type="slidenum">
              <a:rPr lang="en-US" noProof="0" smtClean="0"/>
              <a:t>8</a:t>
            </a:fld>
            <a:endParaRPr lang="en-US" noProof="0" dirty="0"/>
          </a:p>
        </p:txBody>
      </p:sp>
    </p:spTree>
    <p:extLst>
      <p:ext uri="{BB962C8B-B14F-4D97-AF65-F5344CB8AC3E}">
        <p14:creationId xmlns:p14="http://schemas.microsoft.com/office/powerpoint/2010/main" val="8852475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dirty="0">
                <a:effectLst/>
                <a:latin typeface="+mn-lt"/>
                <a:ea typeface="Calibri" panose="020F0502020204030204" pitchFamily="34" charset="0"/>
                <a:cs typeface="Times New Roman" panose="02020603050405020304" pitchFamily="18" charset="0"/>
              </a:rPr>
              <a:t>There are some theories that can also be used in the business such as the stakeholder’s theory for corporate governance, Porter’s five forces analysis for business environment analysis and Hofstede’s cultural dimension to know about the cultural diversity in Vietnam (</a:t>
            </a:r>
            <a:r>
              <a:rPr lang="en-US" sz="1200" dirty="0" err="1">
                <a:effectLst/>
                <a:latin typeface="+mn-lt"/>
                <a:ea typeface="Calibri" panose="020F0502020204030204" pitchFamily="34" charset="0"/>
                <a:cs typeface="Times New Roman" panose="02020603050405020304" pitchFamily="18" charset="0"/>
              </a:rPr>
              <a:t>Shenkar</a:t>
            </a:r>
            <a:r>
              <a:rPr lang="en-US" sz="1200" dirty="0">
                <a:effectLst/>
                <a:latin typeface="+mn-lt"/>
                <a:ea typeface="Calibri" panose="020F0502020204030204" pitchFamily="34" charset="0"/>
                <a:cs typeface="Times New Roman" panose="02020603050405020304" pitchFamily="18" charset="0"/>
              </a:rPr>
              <a:t> et al., 2014). </a:t>
            </a:r>
          </a:p>
          <a:p>
            <a:pPr algn="just"/>
            <a:endParaRPr lang="en-US" sz="1000" dirty="0">
              <a:latin typeface="+mn-lt"/>
            </a:endParaRPr>
          </a:p>
        </p:txBody>
      </p:sp>
      <p:sp>
        <p:nvSpPr>
          <p:cNvPr id="4" name="Slide Number Placeholder 3"/>
          <p:cNvSpPr>
            <a:spLocks noGrp="1"/>
          </p:cNvSpPr>
          <p:nvPr>
            <p:ph type="sldNum" sz="quarter" idx="5"/>
          </p:nvPr>
        </p:nvSpPr>
        <p:spPr/>
        <p:txBody>
          <a:bodyPr/>
          <a:lstStyle/>
          <a:p>
            <a:fld id="{1734D747-9380-41EE-9946-EC9EC0CA5D1E}" type="slidenum">
              <a:rPr lang="en-US" noProof="0" smtClean="0"/>
              <a:t>9</a:t>
            </a:fld>
            <a:endParaRPr lang="en-US" noProof="0" dirty="0"/>
          </a:p>
        </p:txBody>
      </p:sp>
    </p:spTree>
    <p:extLst>
      <p:ext uri="{BB962C8B-B14F-4D97-AF65-F5344CB8AC3E}">
        <p14:creationId xmlns:p14="http://schemas.microsoft.com/office/powerpoint/2010/main" val="561542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63A1C593-65D0-4073-BCC9-577B9352EA97}" type="datetimeFigureOut">
              <a:rPr lang="en-US" smtClean="0"/>
              <a:t>8/18/22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4001249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8/18/22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402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8/18/22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965547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3A1C593-65D0-4073-BCC9-577B9352EA97}" type="datetimeFigureOut">
              <a:rPr lang="en-US" smtClean="0"/>
              <a:t>8/18/22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375149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3A1C593-65D0-4073-BCC9-577B9352EA97}" type="datetimeFigureOut">
              <a:rPr lang="en-US" smtClean="0"/>
              <a:t>8/18/22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412943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3A1C593-65D0-4073-BCC9-577B9352EA97}" type="datetimeFigureOut">
              <a:rPr lang="en-US" smtClean="0"/>
              <a:t>8/18/22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558084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8/18/22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454063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8/18/22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300537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8/18/22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585876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8/18/22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682560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8/18/22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435286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1749927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A1C593-65D0-4073-BCC9-577B9352EA97}" type="datetimeFigureOut">
              <a:rPr lang="en-US" smtClean="0"/>
              <a:t>8/18/22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35973008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30.png"/><Relationship Id="rId5" Type="http://schemas.openxmlformats.org/officeDocument/2006/relationships/customXml" Target="../ink/ink1.xml"/><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4.sv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4.sv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Rectangle 103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5" name="Rectangle 1034">
            <a:extLst>
              <a:ext uri="{FF2B5EF4-FFF2-40B4-BE49-F238E27FC236}">
                <a16:creationId xmlns:a16="http://schemas.microsoft.com/office/drawing/2014/main" id="{5761F6D8-64FC-46A9-BB96-CD2CC8008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969592" y="540167"/>
            <a:ext cx="5846419" cy="2135867"/>
          </a:xfrm>
        </p:spPr>
        <p:txBody>
          <a:bodyPr vert="horz" lIns="91440" tIns="45720" rIns="91440" bIns="45720" rtlCol="0" anchor="b">
            <a:normAutofit/>
          </a:bodyPr>
          <a:lstStyle/>
          <a:p>
            <a:pPr algn="l"/>
            <a:r>
              <a:rPr lang="en-US" sz="4800" kern="1200">
                <a:latin typeface="+mj-lt"/>
                <a:ea typeface="+mj-ea"/>
                <a:cs typeface="+mj-cs"/>
              </a:rPr>
              <a:t>LCBB4005 Global Business Environment</a:t>
            </a:r>
          </a:p>
        </p:txBody>
      </p:sp>
      <p:pic>
        <p:nvPicPr>
          <p:cNvPr id="5" name="Picture 4" descr="Earth as a particle with gold and blue">
            <a:extLst>
              <a:ext uri="{FF2B5EF4-FFF2-40B4-BE49-F238E27FC236}">
                <a16:creationId xmlns:a16="http://schemas.microsoft.com/office/drawing/2014/main" id="{1D62BAB1-E3A0-0090-8D50-983F799F0459}"/>
              </a:ext>
            </a:extLst>
          </p:cNvPr>
          <p:cNvPicPr>
            <a:picLocks noChangeAspect="1"/>
          </p:cNvPicPr>
          <p:nvPr/>
        </p:nvPicPr>
        <p:blipFill rotWithShape="1">
          <a:blip r:embed="rId2"/>
          <a:srcRect t="1308" r="3" b="14425"/>
          <a:stretch/>
        </p:blipFill>
        <p:spPr>
          <a:xfrm>
            <a:off x="10490" y="681186"/>
            <a:ext cx="4468272" cy="2513403"/>
          </a:xfrm>
          <a:prstGeom prst="rect">
            <a:avLst/>
          </a:prstGeom>
        </p:spPr>
      </p:pic>
      <p:sp>
        <p:nvSpPr>
          <p:cNvPr id="1037" name="Rectangle 1036">
            <a:extLst>
              <a:ext uri="{FF2B5EF4-FFF2-40B4-BE49-F238E27FC236}">
                <a16:creationId xmlns:a16="http://schemas.microsoft.com/office/drawing/2014/main" id="{9B57D9A5-B0E6-43E8-854F-D4931B715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11468" y="3683513"/>
            <a:ext cx="474286" cy="4462556"/>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1026" name="Picture 2" descr="Text&#10;&#10;Description automatically generated">
            <a:extLst>
              <a:ext uri="{FF2B5EF4-FFF2-40B4-BE49-F238E27FC236}">
                <a16:creationId xmlns:a16="http://schemas.microsoft.com/office/drawing/2014/main" id="{E70CEA9F-C62C-5FA2-106F-AB9F1AF180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35" r="-2" b="-2"/>
          <a:stretch/>
        </p:blipFill>
        <p:spPr bwMode="auto">
          <a:xfrm>
            <a:off x="17333" y="3312406"/>
            <a:ext cx="4461431" cy="25095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D5A26ED-F195-BF92-6703-52D424047EB7}"/>
              </a:ext>
            </a:extLst>
          </p:cNvPr>
          <p:cNvSpPr txBox="1"/>
          <p:nvPr/>
        </p:nvSpPr>
        <p:spPr>
          <a:xfrm>
            <a:off x="4969592" y="2880452"/>
            <a:ext cx="5846419" cy="3095445"/>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t>Student Name: Marian Busca</a:t>
            </a:r>
          </a:p>
          <a:p>
            <a:pPr indent="-228600">
              <a:lnSpc>
                <a:spcPct val="90000"/>
              </a:lnSpc>
              <a:spcAft>
                <a:spcPts val="600"/>
              </a:spcAft>
              <a:buFont typeface="Arial" panose="020B0604020202020204" pitchFamily="34" charset="0"/>
              <a:buChar char="•"/>
            </a:pPr>
            <a:r>
              <a:rPr lang="en-US"/>
              <a:t>Student ID: 2125297</a:t>
            </a:r>
          </a:p>
        </p:txBody>
      </p:sp>
      <p:cxnSp>
        <p:nvCxnSpPr>
          <p:cNvPr id="1039" name="Straight Connector 1038">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25443840-A796-4C43-8DC1-1B738EFEC5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4220"/>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20133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429B89-3658-63A1-43F4-17C0DF495CB6}"/>
              </a:ext>
            </a:extLst>
          </p:cNvPr>
          <p:cNvSpPr>
            <a:spLocks noGrp="1"/>
          </p:cNvSpPr>
          <p:nvPr>
            <p:ph type="title"/>
          </p:nvPr>
        </p:nvSpPr>
        <p:spPr>
          <a:xfrm>
            <a:off x="1102368" y="1877492"/>
            <a:ext cx="4030132" cy="3215373"/>
          </a:xfrm>
        </p:spPr>
        <p:txBody>
          <a:bodyPr>
            <a:normAutofit/>
          </a:bodyPr>
          <a:lstStyle/>
          <a:p>
            <a:pPr algn="ctr"/>
            <a:r>
              <a:rPr lang="en-US">
                <a:solidFill>
                  <a:schemeClr val="bg1"/>
                </a:solidFill>
              </a:rPr>
              <a:t>Developing country-Vietnam</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DF1CF81-1EB2-EABD-ACC1-C5B7AD259ED6}"/>
              </a:ext>
            </a:extLst>
          </p:cNvPr>
          <p:cNvSpPr>
            <a:spLocks noGrp="1"/>
          </p:cNvSpPr>
          <p:nvPr>
            <p:ph idx="1"/>
          </p:nvPr>
        </p:nvSpPr>
        <p:spPr>
          <a:xfrm>
            <a:off x="6234868" y="1130846"/>
            <a:ext cx="5217173" cy="4351338"/>
          </a:xfrm>
        </p:spPr>
        <p:txBody>
          <a:bodyPr>
            <a:normAutofit/>
          </a:bodyPr>
          <a:lstStyle/>
          <a:p>
            <a:r>
              <a:rPr lang="en-US">
                <a:solidFill>
                  <a:schemeClr val="bg1"/>
                </a:solidFill>
                <a:latin typeface="Arial" panose="020B0604020202020204" pitchFamily="34" charset="0"/>
                <a:cs typeface="Arial" panose="020B0604020202020204" pitchFamily="34" charset="0"/>
              </a:rPr>
              <a:t>Industrial Production 11.20% </a:t>
            </a:r>
          </a:p>
          <a:p>
            <a:r>
              <a:rPr lang="en-US">
                <a:solidFill>
                  <a:schemeClr val="bg1"/>
                </a:solidFill>
                <a:latin typeface="Arial" panose="020B0604020202020204" pitchFamily="34" charset="0"/>
                <a:cs typeface="Arial" panose="020B0604020202020204" pitchFamily="34" charset="0"/>
              </a:rPr>
              <a:t>Manufacturing Production 13.10% </a:t>
            </a:r>
          </a:p>
          <a:p>
            <a:r>
              <a:rPr lang="en-US">
                <a:solidFill>
                  <a:schemeClr val="bg1"/>
                </a:solidFill>
                <a:latin typeface="Arial" panose="020B0604020202020204" pitchFamily="34" charset="0"/>
                <a:cs typeface="Arial" panose="020B0604020202020204" pitchFamily="34" charset="0"/>
              </a:rPr>
              <a:t>GNP growth rate 5.89 % </a:t>
            </a:r>
          </a:p>
          <a:p>
            <a:r>
              <a:rPr lang="en-US">
                <a:solidFill>
                  <a:schemeClr val="bg1"/>
                </a:solidFill>
                <a:latin typeface="Arial" panose="020B0604020202020204" pitchFamily="34" charset="0"/>
                <a:cs typeface="Arial" panose="020B0604020202020204" pitchFamily="34" charset="0"/>
              </a:rPr>
              <a:t>GDP growth rate 2.59% </a:t>
            </a:r>
          </a:p>
          <a:p>
            <a:r>
              <a:rPr lang="en-US">
                <a:solidFill>
                  <a:schemeClr val="bg1"/>
                </a:solidFill>
                <a:latin typeface="Arial" panose="020B0604020202020204" pitchFamily="34" charset="0"/>
                <a:cs typeface="Arial" panose="020B0604020202020204" pitchFamily="34" charset="0"/>
              </a:rPr>
              <a:t>Growing manufacturing and economy</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524787244"/>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E72468-3125-24B0-C6F3-D9B3683B6620}"/>
              </a:ext>
            </a:extLst>
          </p:cNvPr>
          <p:cNvSpPr>
            <a:spLocks noGrp="1"/>
          </p:cNvSpPr>
          <p:nvPr>
            <p:ph type="title"/>
          </p:nvPr>
        </p:nvSpPr>
        <p:spPr>
          <a:xfrm>
            <a:off x="1102368" y="923293"/>
            <a:ext cx="4030132" cy="4641720"/>
          </a:xfrm>
        </p:spPr>
        <p:txBody>
          <a:bodyPr>
            <a:normAutofit/>
          </a:bodyPr>
          <a:lstStyle/>
          <a:p>
            <a:pPr algn="ctr"/>
            <a:r>
              <a:rPr lang="en-US">
                <a:solidFill>
                  <a:schemeClr val="bg1"/>
                </a:solidFill>
              </a:rPr>
              <a:t>Key issues of doing business in Vietnam</a:t>
            </a:r>
          </a:p>
        </p:txBody>
      </p:sp>
      <p:sp>
        <p:nvSpPr>
          <p:cNvPr id="10" name="Freeform: Shape 9">
            <a:extLst>
              <a:ext uri="{FF2B5EF4-FFF2-40B4-BE49-F238E27FC236}">
                <a16:creationId xmlns:a16="http://schemas.microsoft.com/office/drawing/2014/main" id="{D0A98BBA-D3EA-45DC-B8A1-9C61397D4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2" name="Freeform: Shape 11">
            <a:extLst>
              <a:ext uri="{FF2B5EF4-FFF2-40B4-BE49-F238E27FC236}">
                <a16:creationId xmlns:a16="http://schemas.microsoft.com/office/drawing/2014/main" id="{2E4C95AB-2BD7-4E38-BDD5-1E41F3A9B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CB2C5D-E17B-0D61-E1BD-BA1FF71C5679}"/>
              </a:ext>
            </a:extLst>
          </p:cNvPr>
          <p:cNvSpPr>
            <a:spLocks noGrp="1"/>
          </p:cNvSpPr>
          <p:nvPr>
            <p:ph idx="1"/>
          </p:nvPr>
        </p:nvSpPr>
        <p:spPr>
          <a:xfrm>
            <a:off x="6234868" y="1130846"/>
            <a:ext cx="5217173" cy="4351338"/>
          </a:xfrm>
        </p:spPr>
        <p:txBody>
          <a:bodyPr>
            <a:normAutofit/>
          </a:bodyPr>
          <a:lstStyle/>
          <a:p>
            <a:pPr marL="285750" indent="-285750">
              <a:buFont typeface="Arial" panose="020B0604020202020204" pitchFamily="34" charset="0"/>
              <a:buChar char="•"/>
            </a:pPr>
            <a:r>
              <a:rPr lang="en-US">
                <a:solidFill>
                  <a:schemeClr val="bg1"/>
                </a:solidFill>
                <a:latin typeface="Arial" panose="020B0604020202020204" pitchFamily="34" charset="0"/>
                <a:cs typeface="Arial" panose="020B0604020202020204" pitchFamily="34" charset="0"/>
              </a:rPr>
              <a:t>Growing economy.</a:t>
            </a:r>
          </a:p>
          <a:p>
            <a:pPr marL="285750" indent="-285750">
              <a:buFont typeface="Arial" panose="020B0604020202020204" pitchFamily="34" charset="0"/>
              <a:buChar char="•"/>
            </a:pPr>
            <a:r>
              <a:rPr lang="en-US">
                <a:solidFill>
                  <a:schemeClr val="bg1"/>
                </a:solidFill>
                <a:latin typeface="Arial" panose="020B0604020202020204" pitchFamily="34" charset="0"/>
                <a:cs typeface="Arial" panose="020B0604020202020204" pitchFamily="34" charset="0"/>
              </a:rPr>
              <a:t>Political stability </a:t>
            </a:r>
          </a:p>
          <a:p>
            <a:pPr marL="285750" indent="-285750">
              <a:buFont typeface="Arial" panose="020B0604020202020204" pitchFamily="34" charset="0"/>
              <a:buChar char="•"/>
            </a:pPr>
            <a:r>
              <a:rPr lang="en-US">
                <a:solidFill>
                  <a:schemeClr val="bg1"/>
                </a:solidFill>
                <a:latin typeface="Arial" panose="020B0604020202020204" pitchFamily="34" charset="0"/>
                <a:cs typeface="Arial" panose="020B0604020202020204" pitchFamily="34" charset="0"/>
              </a:rPr>
              <a:t>Concern for legal business environment</a:t>
            </a:r>
          </a:p>
          <a:p>
            <a:pPr marL="285750" indent="-285750">
              <a:buFont typeface="Arial" panose="020B0604020202020204" pitchFamily="34" charset="0"/>
              <a:buChar char="•"/>
            </a:pPr>
            <a:r>
              <a:rPr lang="en-US">
                <a:solidFill>
                  <a:schemeClr val="bg1"/>
                </a:solidFill>
                <a:latin typeface="Arial" panose="020B0604020202020204" pitchFamily="34" charset="0"/>
                <a:cs typeface="Arial" panose="020B0604020202020204" pitchFamily="34" charset="0"/>
              </a:rPr>
              <a:t>Lower threat of new entrants in the financial and banking sector  </a:t>
            </a:r>
          </a:p>
          <a:p>
            <a:endParaRPr lang="en-US">
              <a:solidFill>
                <a:schemeClr val="bg1"/>
              </a:solidFill>
            </a:endParaRPr>
          </a:p>
        </p:txBody>
      </p:sp>
      <p:grpSp>
        <p:nvGrpSpPr>
          <p:cNvPr id="14" name="Group 13">
            <a:extLst>
              <a:ext uri="{FF2B5EF4-FFF2-40B4-BE49-F238E27FC236}">
                <a16:creationId xmlns:a16="http://schemas.microsoft.com/office/drawing/2014/main" id="{85836128-58DE-4E5A-B27E-DFE747CA0B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DDA0090F-4FBF-434D-83B1-B274F83A9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5" name="Freeform: Shape 24">
              <a:extLst>
                <a:ext uri="{FF2B5EF4-FFF2-40B4-BE49-F238E27FC236}">
                  <a16:creationId xmlns:a16="http://schemas.microsoft.com/office/drawing/2014/main" id="{C8DF6032-C07A-45C6-8A4F-04EF4EDC0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6" name="Freeform: Shape 25">
              <a:extLst>
                <a:ext uri="{FF2B5EF4-FFF2-40B4-BE49-F238E27FC236}">
                  <a16:creationId xmlns:a16="http://schemas.microsoft.com/office/drawing/2014/main" id="{F5B89F44-A096-479D-AD1F-120561C28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Tree>
    <p:extLst>
      <p:ext uri="{BB962C8B-B14F-4D97-AF65-F5344CB8AC3E}">
        <p14:creationId xmlns:p14="http://schemas.microsoft.com/office/powerpoint/2010/main" val="2691686705"/>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965199" y="447741"/>
            <a:ext cx="4278623" cy="1645919"/>
          </a:xfrm>
        </p:spPr>
        <p:txBody>
          <a:bodyPr vert="horz" lIns="91440" tIns="45720" rIns="91440" bIns="45720" rtlCol="0" anchor="ctr">
            <a:normAutofit/>
          </a:bodyPr>
          <a:lstStyle/>
          <a:p>
            <a:r>
              <a:rPr lang="en-US" sz="4000" kern="1200">
                <a:solidFill>
                  <a:schemeClr val="tx1"/>
                </a:solidFill>
                <a:latin typeface="+mj-lt"/>
                <a:ea typeface="+mj-ea"/>
                <a:cs typeface="+mj-cs"/>
              </a:rPr>
              <a:t>Opportunities in Vietnam</a:t>
            </a:r>
          </a:p>
        </p:txBody>
      </p:sp>
      <p:grpSp>
        <p:nvGrpSpPr>
          <p:cNvPr id="17" name="Group 16">
            <a:extLst>
              <a:ext uri="{FF2B5EF4-FFF2-40B4-BE49-F238E27FC236}">
                <a16:creationId xmlns:a16="http://schemas.microsoft.com/office/drawing/2014/main" id="{C770F868-28FE-4B38-8FC7-E9C841B837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7830" y="567451"/>
            <a:ext cx="1128382" cy="847206"/>
            <a:chOff x="5307830" y="325570"/>
            <a:chExt cx="1128382" cy="847206"/>
          </a:xfrm>
        </p:grpSpPr>
        <p:sp>
          <p:nvSpPr>
            <p:cNvPr id="18" name="Freeform 5">
              <a:extLst>
                <a:ext uri="{FF2B5EF4-FFF2-40B4-BE49-F238E27FC236}">
                  <a16:creationId xmlns:a16="http://schemas.microsoft.com/office/drawing/2014/main" id="{3E5BF88F-B1F5-4A09-887A-B5CA246CAC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9" name="Freeform 5">
              <a:extLst>
                <a:ext uri="{FF2B5EF4-FFF2-40B4-BE49-F238E27FC236}">
                  <a16:creationId xmlns:a16="http://schemas.microsoft.com/office/drawing/2014/main" id="{D8984A5C-991A-40D3-A4C9-7E0DCA2A7A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1" name="Freeform 5">
            <a:extLst>
              <a:ext uri="{FF2B5EF4-FFF2-40B4-BE49-F238E27FC236}">
                <a16:creationId xmlns:a16="http://schemas.microsoft.com/office/drawing/2014/main" id="{956571CF-1434-4180-A385-D4AC63B6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5131" y="958617"/>
            <a:ext cx="4888676" cy="4290039"/>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3" name="Freeform: Shape 22">
            <a:extLst>
              <a:ext uri="{FF2B5EF4-FFF2-40B4-BE49-F238E27FC236}">
                <a16:creationId xmlns:a16="http://schemas.microsoft.com/office/drawing/2014/main" id="{9AD93FD3-7DF2-4DC8-BD55-8B2EB5F63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3579"/>
            <a:ext cx="8109718" cy="4604421"/>
          </a:xfrm>
          <a:custGeom>
            <a:avLst/>
            <a:gdLst>
              <a:gd name="connsiteX0" fmla="*/ 7381313 w 8109718"/>
              <a:gd name="connsiteY0" fmla="*/ 1839459 h 4604421"/>
              <a:gd name="connsiteX1" fmla="*/ 7381313 w 8109718"/>
              <a:gd name="connsiteY1" fmla="*/ 1853646 h 4604421"/>
              <a:gd name="connsiteX2" fmla="*/ 7379359 w 8109718"/>
              <a:gd name="connsiteY2" fmla="*/ 1846552 h 4604421"/>
              <a:gd name="connsiteX3" fmla="*/ 1321854 w 8109718"/>
              <a:gd name="connsiteY3" fmla="*/ 0 h 4604421"/>
              <a:gd name="connsiteX4" fmla="*/ 5365317 w 8109718"/>
              <a:gd name="connsiteY4" fmla="*/ 0 h 4604421"/>
              <a:gd name="connsiteX5" fmla="*/ 5985373 w 8109718"/>
              <a:gd name="connsiteY5" fmla="*/ 365439 h 4604421"/>
              <a:gd name="connsiteX6" fmla="*/ 8011470 w 8109718"/>
              <a:gd name="connsiteY6" fmla="*/ 3854515 h 4604421"/>
              <a:gd name="connsiteX7" fmla="*/ 8011470 w 8109718"/>
              <a:gd name="connsiteY7" fmla="*/ 4567993 h 4604421"/>
              <a:gd name="connsiteX8" fmla="*/ 7998115 w 8109718"/>
              <a:gd name="connsiteY8" fmla="*/ 4590992 h 4604421"/>
              <a:gd name="connsiteX9" fmla="*/ 7990317 w 8109718"/>
              <a:gd name="connsiteY9" fmla="*/ 4604421 h 4604421"/>
              <a:gd name="connsiteX10" fmla="*/ 0 w 8109718"/>
              <a:gd name="connsiteY10" fmla="*/ 4604421 h 4604421"/>
              <a:gd name="connsiteX11" fmla="*/ 0 w 8109718"/>
              <a:gd name="connsiteY11" fmla="*/ 1564110 h 4604421"/>
              <a:gd name="connsiteX12" fmla="*/ 27177 w 8109718"/>
              <a:gd name="connsiteY12" fmla="*/ 1517107 h 4604421"/>
              <a:gd name="connsiteX13" fmla="*/ 693065 w 8109718"/>
              <a:gd name="connsiteY13" fmla="*/ 365439 h 4604421"/>
              <a:gd name="connsiteX14" fmla="*/ 1321854 w 8109718"/>
              <a:gd name="connsiteY14" fmla="*/ 0 h 460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109718" h="4604421">
                <a:moveTo>
                  <a:pt x="7381313" y="1839459"/>
                </a:moveTo>
                <a:lnTo>
                  <a:pt x="7381313" y="1853646"/>
                </a:lnTo>
                <a:lnTo>
                  <a:pt x="7379359" y="1846552"/>
                </a:lnTo>
                <a:close/>
                <a:moveTo>
                  <a:pt x="1321854" y="0"/>
                </a:moveTo>
                <a:cubicBezTo>
                  <a:pt x="1321854" y="0"/>
                  <a:pt x="1321854" y="0"/>
                  <a:pt x="5365317" y="0"/>
                </a:cubicBezTo>
                <a:cubicBezTo>
                  <a:pt x="5618580" y="0"/>
                  <a:pt x="5863108" y="139215"/>
                  <a:pt x="5985373" y="365439"/>
                </a:cubicBezTo>
                <a:cubicBezTo>
                  <a:pt x="5985373" y="365439"/>
                  <a:pt x="5985373" y="365439"/>
                  <a:pt x="8011470" y="3854515"/>
                </a:cubicBezTo>
                <a:cubicBezTo>
                  <a:pt x="8142468" y="4072039"/>
                  <a:pt x="8142468" y="4350470"/>
                  <a:pt x="8011470" y="4567993"/>
                </a:cubicBezTo>
                <a:cubicBezTo>
                  <a:pt x="8011470" y="4567993"/>
                  <a:pt x="8011470" y="4567993"/>
                  <a:pt x="7998115" y="4590992"/>
                </a:cubicBezTo>
                <a:lnTo>
                  <a:pt x="7990317" y="4604421"/>
                </a:lnTo>
                <a:lnTo>
                  <a:pt x="0" y="4604421"/>
                </a:lnTo>
                <a:lnTo>
                  <a:pt x="0" y="1564110"/>
                </a:lnTo>
                <a:lnTo>
                  <a:pt x="27177" y="1517107"/>
                </a:lnTo>
                <a:cubicBezTo>
                  <a:pt x="220245" y="1183191"/>
                  <a:pt x="440895" y="801574"/>
                  <a:pt x="693065" y="365439"/>
                </a:cubicBezTo>
                <a:cubicBezTo>
                  <a:pt x="824063" y="139215"/>
                  <a:pt x="1059859" y="0"/>
                  <a:pt x="132185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ext Placeholder 9">
            <a:extLst>
              <a:ext uri="{FF2B5EF4-FFF2-40B4-BE49-F238E27FC236}">
                <a16:creationId xmlns:a16="http://schemas.microsoft.com/office/drawing/2014/main" id="{EF2BC084-E6DB-4DE7-B309-042A85EBA700}"/>
              </a:ext>
            </a:extLst>
          </p:cNvPr>
          <p:cNvSpPr>
            <a:spLocks noGrp="1"/>
          </p:cNvSpPr>
          <p:nvPr>
            <p:ph type="body" sz="quarter" idx="13"/>
          </p:nvPr>
        </p:nvSpPr>
        <p:spPr>
          <a:xfrm>
            <a:off x="965199" y="2912937"/>
            <a:ext cx="4741917" cy="3093546"/>
          </a:xfrm>
        </p:spPr>
        <p:txBody>
          <a:bodyPr vert="horz" lIns="91440" tIns="45720" rIns="91440" bIns="45720" rtlCol="0">
            <a:normAutofit/>
          </a:bodyPr>
          <a:lstStyle/>
          <a:p>
            <a:pPr>
              <a:lnSpc>
                <a:spcPct val="90000"/>
              </a:lnSpc>
            </a:pPr>
            <a:r>
              <a:rPr lang="en-US" sz="2400">
                <a:cs typeface="+mn-cs"/>
              </a:rPr>
              <a:t>Large population.</a:t>
            </a:r>
          </a:p>
          <a:p>
            <a:pPr>
              <a:lnSpc>
                <a:spcPct val="90000"/>
              </a:lnSpc>
            </a:pPr>
            <a:r>
              <a:rPr lang="en-US" sz="2400">
                <a:cs typeface="+mn-cs"/>
              </a:rPr>
              <a:t>Developing economy and GDP growth.</a:t>
            </a:r>
          </a:p>
          <a:p>
            <a:pPr>
              <a:lnSpc>
                <a:spcPct val="90000"/>
              </a:lnSpc>
            </a:pPr>
            <a:r>
              <a:rPr lang="en-US" sz="2400">
                <a:cs typeface="+mn-cs"/>
              </a:rPr>
              <a:t>Investment opportunity </a:t>
            </a:r>
          </a:p>
        </p:txBody>
      </p:sp>
      <p:pic>
        <p:nvPicPr>
          <p:cNvPr id="8" name="Graphic 7" descr="Boardroom with solid fill">
            <a:extLst>
              <a:ext uri="{FF2B5EF4-FFF2-40B4-BE49-F238E27FC236}">
                <a16:creationId xmlns:a16="http://schemas.microsoft.com/office/drawing/2014/main" id="{4764FA85-C672-4419-84C6-D9F8ECA3CA9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72428" y="1636595"/>
            <a:ext cx="2934082" cy="2934082"/>
          </a:xfrm>
          <a:prstGeom prst="rect">
            <a:avLst/>
          </a:prstGeom>
        </p:spPr>
      </p:pic>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a:xfrm>
            <a:off x="11146536" y="6035040"/>
            <a:ext cx="548640" cy="548640"/>
          </a:xfrm>
          <a:prstGeom prst="ellipse">
            <a:avLst/>
          </a:prstGeom>
          <a:solidFill>
            <a:schemeClr val="tx1">
              <a:alpha val="80000"/>
            </a:schemeClr>
          </a:solidFill>
        </p:spPr>
        <p:txBody>
          <a:bodyPr vert="horz" lIns="91440" tIns="45720" rIns="91440" bIns="45720" rtlCol="0" anchor="ctr">
            <a:normAutofit/>
          </a:bodyPr>
          <a:lstStyle/>
          <a:p>
            <a:pPr algn="ctr">
              <a:spcAft>
                <a:spcPts val="600"/>
              </a:spcAft>
            </a:pPr>
            <a:fld id="{C263D6C4-4840-40CC-AC84-17E24B3B7BDE}" type="slidenum">
              <a:rPr lang="en-US" sz="1200">
                <a:latin typeface="+mn-lt"/>
              </a:rPr>
              <a:pPr algn="ctr">
                <a:spcAft>
                  <a:spcPts val="600"/>
                </a:spcAft>
              </a:pPr>
              <a:t>4</a:t>
            </a:fld>
            <a:endParaRPr lang="en-US" sz="1200">
              <a:latin typeface="+mn-lt"/>
            </a:endParaRPr>
          </a:p>
        </p:txBody>
      </p:sp>
    </p:spTree>
    <p:extLst>
      <p:ext uri="{BB962C8B-B14F-4D97-AF65-F5344CB8AC3E}">
        <p14:creationId xmlns:p14="http://schemas.microsoft.com/office/powerpoint/2010/main" val="3733486012"/>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5EBA304F-C08D-2A91-C8FE-80436A5C43A7}"/>
              </a:ext>
            </a:extLst>
          </p:cNvPr>
          <p:cNvSpPr>
            <a:spLocks noGrp="1"/>
          </p:cNvSpPr>
          <p:nvPr>
            <p:ph type="title"/>
          </p:nvPr>
        </p:nvSpPr>
        <p:spPr>
          <a:xfrm>
            <a:off x="1102367" y="1264801"/>
            <a:ext cx="4114571" cy="4296387"/>
          </a:xfrm>
        </p:spPr>
        <p:txBody>
          <a:bodyPr>
            <a:normAutofit/>
          </a:bodyPr>
          <a:lstStyle/>
          <a:p>
            <a:pPr algn="ctr"/>
            <a:r>
              <a:rPr lang="en-US">
                <a:solidFill>
                  <a:schemeClr val="bg1"/>
                </a:solidFill>
              </a:rPr>
              <a:t>Challenges of doing business in Vietnam</a:t>
            </a:r>
          </a:p>
        </p:txBody>
      </p:sp>
      <p:grpSp>
        <p:nvGrpSpPr>
          <p:cNvPr id="14" name="Group 13">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5" name="Freeform: Shape 1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8" name="Oval 17">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BC320FBD-82E6-B4E9-C92B-5D19965B9857}"/>
              </a:ext>
            </a:extLst>
          </p:cNvPr>
          <p:cNvSpPr>
            <a:spLocks noGrp="1"/>
          </p:cNvSpPr>
          <p:nvPr>
            <p:ph idx="1"/>
          </p:nvPr>
        </p:nvSpPr>
        <p:spPr>
          <a:xfrm>
            <a:off x="6234868" y="1345827"/>
            <a:ext cx="5217173" cy="4351338"/>
          </a:xfrm>
        </p:spPr>
        <p:txBody>
          <a:bodyPr>
            <a:normAutofit/>
          </a:bodyPr>
          <a:lstStyle/>
          <a:p>
            <a:r>
              <a:rPr lang="en-US" b="1" i="0">
                <a:solidFill>
                  <a:schemeClr val="bg1"/>
                </a:solidFill>
                <a:effectLst/>
                <a:latin typeface="Lora" panose="020B0604020202020204" pitchFamily="2" charset="0"/>
              </a:rPr>
              <a:t>Taxes in Vietnam</a:t>
            </a:r>
          </a:p>
          <a:p>
            <a:r>
              <a:rPr lang="en-US" b="1" i="0">
                <a:solidFill>
                  <a:schemeClr val="bg1"/>
                </a:solidFill>
                <a:effectLst/>
                <a:latin typeface="Lora" panose="020B0604020202020204" pitchFamily="2" charset="0"/>
              </a:rPr>
              <a:t>Lack of Transparency and Bureaucracy</a:t>
            </a:r>
          </a:p>
          <a:p>
            <a:r>
              <a:rPr lang="en-US" b="1" i="0">
                <a:solidFill>
                  <a:schemeClr val="bg1"/>
                </a:solidFill>
                <a:effectLst/>
                <a:latin typeface="Lora" panose="020B0604020202020204" pitchFamily="2" charset="0"/>
              </a:rPr>
              <a:t>Payment in Cash</a:t>
            </a:r>
            <a:endParaRPr lang="en-US">
              <a:solidFill>
                <a:schemeClr val="bg1"/>
              </a:solidFill>
            </a:endParaRP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553471311"/>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29398BB-6F62-472B-88B2-8D942FEB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5">
            <a:extLst>
              <a:ext uri="{FF2B5EF4-FFF2-40B4-BE49-F238E27FC236}">
                <a16:creationId xmlns:a16="http://schemas.microsoft.com/office/drawing/2014/main" id="{01F1CEA4-5DA0-41E1-A743-4F227AE62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76856" y="1645694"/>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6" name="Freeform: Shape 15">
            <a:extLst>
              <a:ext uri="{FF2B5EF4-FFF2-40B4-BE49-F238E27FC236}">
                <a16:creationId xmlns:a16="http://schemas.microsoft.com/office/drawing/2014/main" id="{07D1A722-B699-4DA0-B7AC-F06CC81A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52343" y="643383"/>
            <a:ext cx="2926988" cy="2594434"/>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solidFill>
            <a:schemeClr val="tx1"/>
          </a:solidFill>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8" name="Group 17">
            <a:extLst>
              <a:ext uri="{FF2B5EF4-FFF2-40B4-BE49-F238E27FC236}">
                <a16:creationId xmlns:a16="http://schemas.microsoft.com/office/drawing/2014/main" id="{A3C0D298-47AC-4912-8022-B969E5732C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7830" y="385730"/>
            <a:ext cx="1128382" cy="847206"/>
            <a:chOff x="5307830" y="325570"/>
            <a:chExt cx="1128382" cy="847206"/>
          </a:xfrm>
        </p:grpSpPr>
        <p:sp>
          <p:nvSpPr>
            <p:cNvPr id="19" name="Freeform 5">
              <a:extLst>
                <a:ext uri="{FF2B5EF4-FFF2-40B4-BE49-F238E27FC236}">
                  <a16:creationId xmlns:a16="http://schemas.microsoft.com/office/drawing/2014/main" id="{F8ED9F95-2ADE-4C89-BD97-AF7DB8DB36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0" name="Freeform 5">
              <a:extLst>
                <a:ext uri="{FF2B5EF4-FFF2-40B4-BE49-F238E27FC236}">
                  <a16:creationId xmlns:a16="http://schemas.microsoft.com/office/drawing/2014/main" id="{1DD52534-E915-42C0-890A-5B19A15B53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2" name="Freeform: Shape 21">
            <a:extLst>
              <a:ext uri="{FF2B5EF4-FFF2-40B4-BE49-F238E27FC236}">
                <a16:creationId xmlns:a16="http://schemas.microsoft.com/office/drawing/2014/main" id="{91E9AE86-E5FF-46E4-BE50-58DD19A22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071858"/>
            <a:ext cx="8109718" cy="4786143"/>
          </a:xfrm>
          <a:custGeom>
            <a:avLst/>
            <a:gdLst>
              <a:gd name="connsiteX0" fmla="*/ 7381313 w 8109718"/>
              <a:gd name="connsiteY0" fmla="*/ 1839459 h 4786143"/>
              <a:gd name="connsiteX1" fmla="*/ 7381313 w 8109718"/>
              <a:gd name="connsiteY1" fmla="*/ 1853646 h 4786143"/>
              <a:gd name="connsiteX2" fmla="*/ 7379359 w 8109718"/>
              <a:gd name="connsiteY2" fmla="*/ 1846552 h 4786143"/>
              <a:gd name="connsiteX3" fmla="*/ 1321854 w 8109718"/>
              <a:gd name="connsiteY3" fmla="*/ 0 h 4786143"/>
              <a:gd name="connsiteX4" fmla="*/ 5365317 w 8109718"/>
              <a:gd name="connsiteY4" fmla="*/ 0 h 4786143"/>
              <a:gd name="connsiteX5" fmla="*/ 5985373 w 8109718"/>
              <a:gd name="connsiteY5" fmla="*/ 365439 h 4786143"/>
              <a:gd name="connsiteX6" fmla="*/ 8011470 w 8109718"/>
              <a:gd name="connsiteY6" fmla="*/ 3854515 h 4786143"/>
              <a:gd name="connsiteX7" fmla="*/ 8011470 w 8109718"/>
              <a:gd name="connsiteY7" fmla="*/ 4567993 h 4786143"/>
              <a:gd name="connsiteX8" fmla="*/ 7904625 w 8109718"/>
              <a:gd name="connsiteY8" fmla="*/ 4751987 h 4786143"/>
              <a:gd name="connsiteX9" fmla="*/ 7884791 w 8109718"/>
              <a:gd name="connsiteY9" fmla="*/ 4786143 h 4786143"/>
              <a:gd name="connsiteX10" fmla="*/ 0 w 8109718"/>
              <a:gd name="connsiteY10" fmla="*/ 4786143 h 4786143"/>
              <a:gd name="connsiteX11" fmla="*/ 0 w 8109718"/>
              <a:gd name="connsiteY11" fmla="*/ 1564110 h 4786143"/>
              <a:gd name="connsiteX12" fmla="*/ 27177 w 8109718"/>
              <a:gd name="connsiteY12" fmla="*/ 1517107 h 4786143"/>
              <a:gd name="connsiteX13" fmla="*/ 693065 w 8109718"/>
              <a:gd name="connsiteY13" fmla="*/ 365439 h 4786143"/>
              <a:gd name="connsiteX14" fmla="*/ 1321854 w 8109718"/>
              <a:gd name="connsiteY14" fmla="*/ 0 h 4786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109718" h="4786143">
                <a:moveTo>
                  <a:pt x="7381313" y="1839459"/>
                </a:moveTo>
                <a:lnTo>
                  <a:pt x="7381313" y="1853646"/>
                </a:lnTo>
                <a:lnTo>
                  <a:pt x="7379359" y="1846552"/>
                </a:lnTo>
                <a:close/>
                <a:moveTo>
                  <a:pt x="1321854" y="0"/>
                </a:moveTo>
                <a:cubicBezTo>
                  <a:pt x="1321854" y="0"/>
                  <a:pt x="1321854" y="0"/>
                  <a:pt x="5365317" y="0"/>
                </a:cubicBezTo>
                <a:cubicBezTo>
                  <a:pt x="5618580" y="0"/>
                  <a:pt x="5863108" y="139215"/>
                  <a:pt x="5985373" y="365439"/>
                </a:cubicBezTo>
                <a:cubicBezTo>
                  <a:pt x="5985373" y="365439"/>
                  <a:pt x="5985373" y="365439"/>
                  <a:pt x="8011470" y="3854515"/>
                </a:cubicBezTo>
                <a:cubicBezTo>
                  <a:pt x="8142468" y="4072039"/>
                  <a:pt x="8142468" y="4350470"/>
                  <a:pt x="8011470" y="4567993"/>
                </a:cubicBezTo>
                <a:cubicBezTo>
                  <a:pt x="8011470" y="4567993"/>
                  <a:pt x="8011470" y="4567993"/>
                  <a:pt x="7904625" y="4751987"/>
                </a:cubicBezTo>
                <a:lnTo>
                  <a:pt x="7884791" y="4786143"/>
                </a:lnTo>
                <a:lnTo>
                  <a:pt x="0" y="4786143"/>
                </a:lnTo>
                <a:lnTo>
                  <a:pt x="0" y="1564110"/>
                </a:lnTo>
                <a:lnTo>
                  <a:pt x="27177" y="1517107"/>
                </a:lnTo>
                <a:cubicBezTo>
                  <a:pt x="220245" y="1183191"/>
                  <a:pt x="440895" y="801574"/>
                  <a:pt x="693065" y="365439"/>
                </a:cubicBezTo>
                <a:cubicBezTo>
                  <a:pt x="824063" y="139215"/>
                  <a:pt x="1059859" y="0"/>
                  <a:pt x="1321854" y="0"/>
                </a:cubicBezTo>
                <a:close/>
              </a:path>
            </a:pathLst>
          </a:custGeom>
          <a:solidFill>
            <a:schemeClr val="tx1">
              <a:alpha val="9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E3BD8413-C238-49D7-A4E1-E8FEF1811A0E}"/>
              </a:ext>
            </a:extLst>
          </p:cNvPr>
          <p:cNvSpPr>
            <a:spLocks noGrp="1"/>
          </p:cNvSpPr>
          <p:nvPr>
            <p:ph type="title"/>
          </p:nvPr>
        </p:nvSpPr>
        <p:spPr>
          <a:xfrm>
            <a:off x="966430" y="3495470"/>
            <a:ext cx="5386661" cy="2650888"/>
          </a:xfrm>
        </p:spPr>
        <p:txBody>
          <a:bodyPr vert="horz" lIns="91440" tIns="45720" rIns="91440" bIns="45720" rtlCol="0" anchor="ctr">
            <a:normAutofit/>
          </a:bodyPr>
          <a:lstStyle/>
          <a:p>
            <a:r>
              <a:rPr lang="en-US" sz="5400" kern="1200">
                <a:solidFill>
                  <a:schemeClr val="bg1"/>
                </a:solidFill>
                <a:latin typeface="+mj-lt"/>
                <a:ea typeface="+mj-ea"/>
                <a:cs typeface="+mj-cs"/>
              </a:rPr>
              <a:t>Barriers faced by foreign businesses </a:t>
            </a:r>
          </a:p>
        </p:txBody>
      </p:sp>
      <p:sp>
        <p:nvSpPr>
          <p:cNvPr id="5" name="Text Placeholder 4">
            <a:extLst>
              <a:ext uri="{FF2B5EF4-FFF2-40B4-BE49-F238E27FC236}">
                <a16:creationId xmlns:a16="http://schemas.microsoft.com/office/drawing/2014/main" id="{0A95F4DE-39B7-4CE2-BC1E-8B8AE662A895}"/>
              </a:ext>
            </a:extLst>
          </p:cNvPr>
          <p:cNvSpPr>
            <a:spLocks noGrp="1"/>
          </p:cNvSpPr>
          <p:nvPr>
            <p:ph type="body" idx="1"/>
          </p:nvPr>
        </p:nvSpPr>
        <p:spPr>
          <a:xfrm>
            <a:off x="6346387" y="1309942"/>
            <a:ext cx="2138900" cy="1261316"/>
          </a:xfrm>
        </p:spPr>
        <p:txBody>
          <a:bodyPr vert="horz" lIns="91440" tIns="45720" rIns="91440" bIns="45720" rtlCol="0" anchor="ctr">
            <a:normAutofit fontScale="92500"/>
          </a:bodyPr>
          <a:lstStyle/>
          <a:p>
            <a:pPr marL="342900" indent="-342900" algn="ctr">
              <a:buFont typeface="Arial" panose="020B0604020202020204" pitchFamily="34" charset="0"/>
              <a:buChar char="•"/>
            </a:pPr>
            <a:r>
              <a:rPr lang="en-US" kern="1200" dirty="0">
                <a:solidFill>
                  <a:schemeClr val="bg1"/>
                </a:solidFill>
                <a:latin typeface="+mn-lt"/>
                <a:ea typeface="+mn-ea"/>
                <a:cs typeface="+mn-cs"/>
              </a:rPr>
              <a:t>Trade Barriers </a:t>
            </a:r>
          </a:p>
          <a:p>
            <a:pPr marL="342900" indent="-342900" algn="ctr">
              <a:buFont typeface="Arial" panose="020B0604020202020204" pitchFamily="34" charset="0"/>
              <a:buChar char="•"/>
            </a:pPr>
            <a:r>
              <a:rPr lang="en-US" kern="1200" dirty="0">
                <a:solidFill>
                  <a:schemeClr val="bg1"/>
                </a:solidFill>
                <a:latin typeface="+mn-lt"/>
                <a:ea typeface="+mn-ea"/>
                <a:cs typeface="+mn-cs"/>
              </a:rPr>
              <a:t>Managing the global teams </a:t>
            </a:r>
          </a:p>
        </p:txBody>
      </p:sp>
      <p:pic>
        <p:nvPicPr>
          <p:cNvPr id="7" name="Graphic 6" descr="Boardroom with solid fill">
            <a:extLst>
              <a:ext uri="{FF2B5EF4-FFF2-40B4-BE49-F238E27FC236}">
                <a16:creationId xmlns:a16="http://schemas.microsoft.com/office/drawing/2014/main" id="{680E04FD-2B97-405A-A016-DC9D5ADD28B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7569" y="2705024"/>
            <a:ext cx="2493913" cy="2493913"/>
          </a:xfrm>
          <a:prstGeom prst="rect">
            <a:avLst/>
          </a:prstGeom>
        </p:spPr>
      </p:pic>
      <p:sp>
        <p:nvSpPr>
          <p:cNvPr id="2" name="Slide Number Placeholder 1">
            <a:extLst>
              <a:ext uri="{FF2B5EF4-FFF2-40B4-BE49-F238E27FC236}">
                <a16:creationId xmlns:a16="http://schemas.microsoft.com/office/drawing/2014/main" id="{0B24BF10-2B55-43AB-9F77-F1A1410384A9}"/>
              </a:ext>
            </a:extLst>
          </p:cNvPr>
          <p:cNvSpPr>
            <a:spLocks noGrp="1"/>
          </p:cNvSpPr>
          <p:nvPr>
            <p:ph type="sldNum" sz="quarter" idx="12"/>
          </p:nvPr>
        </p:nvSpPr>
        <p:spPr>
          <a:xfrm>
            <a:off x="11146536" y="6035040"/>
            <a:ext cx="548640" cy="548640"/>
          </a:xfrm>
          <a:prstGeom prst="ellipse">
            <a:avLst/>
          </a:prstGeom>
          <a:solidFill>
            <a:schemeClr val="tx1">
              <a:alpha val="80000"/>
            </a:schemeClr>
          </a:solidFill>
        </p:spPr>
        <p:txBody>
          <a:bodyPr vert="horz" lIns="91440" tIns="45720" rIns="91440" bIns="45720" rtlCol="0" anchor="ctr">
            <a:normAutofit/>
          </a:bodyPr>
          <a:lstStyle/>
          <a:p>
            <a:pPr algn="ctr">
              <a:spcAft>
                <a:spcPts val="600"/>
              </a:spcAft>
            </a:pPr>
            <a:fld id="{C263D6C4-4840-40CC-AC84-17E24B3B7BDE}" type="slidenum">
              <a:rPr lang="en-US">
                <a:solidFill>
                  <a:schemeClr val="bg1"/>
                </a:solidFill>
              </a:rPr>
              <a:pPr algn="ctr">
                <a:spcAft>
                  <a:spcPts val="600"/>
                </a:spcAft>
              </a:pPr>
              <a:t>6</a:t>
            </a:fld>
            <a:endParaRPr lang="en-US">
              <a:solidFill>
                <a:schemeClr val="bg1"/>
              </a:solidFill>
            </a:endParaRPr>
          </a:p>
        </p:txBody>
      </p:sp>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BC1EEB7D-05FF-4F59-921E-2E6C203B1F04}"/>
                  </a:ext>
                </a:extLst>
              </p14:cNvPr>
              <p14:cNvContentPartPr/>
              <p14:nvPr/>
            </p14:nvContentPartPr>
            <p14:xfrm>
              <a:off x="1820200" y="3011347"/>
              <a:ext cx="360" cy="360"/>
            </p14:xfrm>
          </p:contentPart>
        </mc:Choice>
        <mc:Fallback xmlns="">
          <p:pic>
            <p:nvPicPr>
              <p:cNvPr id="3" name="Ink 2">
                <a:extLst>
                  <a:ext uri="{FF2B5EF4-FFF2-40B4-BE49-F238E27FC236}">
                    <a16:creationId xmlns:a16="http://schemas.microsoft.com/office/drawing/2014/main" id="{BC1EEB7D-05FF-4F59-921E-2E6C203B1F04}"/>
                  </a:ext>
                </a:extLst>
              </p:cNvPr>
              <p:cNvPicPr/>
              <p:nvPr/>
            </p:nvPicPr>
            <p:blipFill>
              <a:blip r:embed="rId6"/>
              <a:stretch>
                <a:fillRect/>
              </a:stretch>
            </p:blipFill>
            <p:spPr>
              <a:xfrm>
                <a:off x="1811560" y="3002707"/>
                <a:ext cx="18000" cy="18000"/>
              </a:xfrm>
              <a:prstGeom prst="rect">
                <a:avLst/>
              </a:prstGeom>
            </p:spPr>
          </p:pic>
        </mc:Fallback>
      </mc:AlternateContent>
    </p:spTree>
    <p:extLst>
      <p:ext uri="{BB962C8B-B14F-4D97-AF65-F5344CB8AC3E}">
        <p14:creationId xmlns:p14="http://schemas.microsoft.com/office/powerpoint/2010/main" val="3398869023"/>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3BD8413-C238-49D7-A4E1-E8FEF1811A0E}"/>
              </a:ext>
            </a:extLst>
          </p:cNvPr>
          <p:cNvSpPr>
            <a:spLocks noGrp="1"/>
          </p:cNvSpPr>
          <p:nvPr>
            <p:ph type="title"/>
          </p:nvPr>
        </p:nvSpPr>
        <p:spPr>
          <a:xfrm>
            <a:off x="1094095" y="851517"/>
            <a:ext cx="5238466" cy="2991416"/>
          </a:xfrm>
        </p:spPr>
        <p:txBody>
          <a:bodyPr vert="horz" lIns="91440" tIns="45720" rIns="91440" bIns="45720" rtlCol="0" anchor="b">
            <a:normAutofit/>
          </a:bodyPr>
          <a:lstStyle/>
          <a:p>
            <a:r>
              <a:rPr lang="en-US" kern="1200">
                <a:solidFill>
                  <a:schemeClr val="tx1"/>
                </a:solidFill>
                <a:latin typeface="+mj-lt"/>
                <a:ea typeface="+mj-ea"/>
                <a:cs typeface="+mj-cs"/>
              </a:rPr>
              <a:t>Ways to exploit the opportunities </a:t>
            </a:r>
          </a:p>
        </p:txBody>
      </p:sp>
      <p:sp>
        <p:nvSpPr>
          <p:cNvPr id="5" name="Text Placeholder 4">
            <a:extLst>
              <a:ext uri="{FF2B5EF4-FFF2-40B4-BE49-F238E27FC236}">
                <a16:creationId xmlns:a16="http://schemas.microsoft.com/office/drawing/2014/main" id="{0A95F4DE-39B7-4CE2-BC1E-8B8AE662A895}"/>
              </a:ext>
            </a:extLst>
          </p:cNvPr>
          <p:cNvSpPr>
            <a:spLocks noGrp="1"/>
          </p:cNvSpPr>
          <p:nvPr>
            <p:ph type="body" idx="1"/>
          </p:nvPr>
        </p:nvSpPr>
        <p:spPr>
          <a:xfrm>
            <a:off x="1094096" y="3842932"/>
            <a:ext cx="4167115" cy="2163551"/>
          </a:xfrm>
        </p:spPr>
        <p:txBody>
          <a:bodyPr vert="horz" lIns="91440" tIns="45720" rIns="91440" bIns="45720" rtlCol="0" anchor="t">
            <a:normAutofit/>
          </a:bodyPr>
          <a:lstStyle/>
          <a:p>
            <a:pPr marL="342900" indent="-342900">
              <a:buFont typeface="Arial" panose="020B0604020202020204" pitchFamily="34" charset="0"/>
              <a:buChar char="•"/>
            </a:pPr>
            <a:r>
              <a:rPr lang="en-US" kern="1200" dirty="0">
                <a:solidFill>
                  <a:schemeClr val="tx1"/>
                </a:solidFill>
                <a:latin typeface="+mn-lt"/>
                <a:ea typeface="+mn-ea"/>
                <a:cs typeface="+mn-cs"/>
              </a:rPr>
              <a:t>Using a large population for production.</a:t>
            </a:r>
          </a:p>
          <a:p>
            <a:pPr marL="342900" indent="-342900">
              <a:buFont typeface="Arial" panose="020B0604020202020204" pitchFamily="34" charset="0"/>
              <a:buChar char="•"/>
            </a:pPr>
            <a:r>
              <a:rPr lang="en-US" kern="1200" dirty="0">
                <a:solidFill>
                  <a:schemeClr val="tx1"/>
                </a:solidFill>
                <a:latin typeface="+mn-lt"/>
                <a:ea typeface="+mn-ea"/>
                <a:cs typeface="+mn-cs"/>
              </a:rPr>
              <a:t>Bringing new technological use.</a:t>
            </a:r>
          </a:p>
          <a:p>
            <a:pPr marL="342900" indent="-342900">
              <a:buFont typeface="Arial" panose="020B0604020202020204" pitchFamily="34" charset="0"/>
              <a:buChar char="•"/>
            </a:pPr>
            <a:r>
              <a:rPr lang="en-US" kern="1200" dirty="0">
                <a:solidFill>
                  <a:schemeClr val="tx1"/>
                </a:solidFill>
                <a:latin typeface="+mn-lt"/>
                <a:ea typeface="+mn-ea"/>
                <a:cs typeface="+mn-cs"/>
              </a:rPr>
              <a:t>Invest in local businesses </a:t>
            </a:r>
          </a:p>
        </p:txBody>
      </p:sp>
      <p:sp>
        <p:nvSpPr>
          <p:cNvPr id="13" name="Freeform: Shape 12">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Boardroom with solid fill">
            <a:extLst>
              <a:ext uri="{FF2B5EF4-FFF2-40B4-BE49-F238E27FC236}">
                <a16:creationId xmlns:a16="http://schemas.microsoft.com/office/drawing/2014/main" id="{4DB5AC51-4E48-4C90-9A3D-011BD57B31E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31503" y="2129307"/>
            <a:ext cx="3217333" cy="3217333"/>
          </a:xfrm>
          <a:prstGeom prst="rect">
            <a:avLst/>
          </a:prstGeom>
        </p:spPr>
      </p:pic>
      <p:sp>
        <p:nvSpPr>
          <p:cNvPr id="2" name="Slide Number Placeholder 1">
            <a:extLst>
              <a:ext uri="{FF2B5EF4-FFF2-40B4-BE49-F238E27FC236}">
                <a16:creationId xmlns:a16="http://schemas.microsoft.com/office/drawing/2014/main" id="{0B24BF10-2B55-43AB-9F77-F1A1410384A9}"/>
              </a:ext>
            </a:extLst>
          </p:cNvPr>
          <p:cNvSpPr>
            <a:spLocks noGrp="1"/>
          </p:cNvSpPr>
          <p:nvPr>
            <p:ph type="sldNum" sz="quarter" idx="12"/>
          </p:nvPr>
        </p:nvSpPr>
        <p:spPr>
          <a:xfrm>
            <a:off x="11146536" y="6035040"/>
            <a:ext cx="548640" cy="548640"/>
          </a:xfrm>
          <a:prstGeom prst="ellipse">
            <a:avLst/>
          </a:prstGeom>
          <a:solidFill>
            <a:schemeClr val="tx1">
              <a:alpha val="80000"/>
            </a:schemeClr>
          </a:solidFill>
        </p:spPr>
        <p:txBody>
          <a:bodyPr vert="horz" lIns="91440" tIns="45720" rIns="91440" bIns="45720" rtlCol="0" anchor="ctr">
            <a:normAutofit/>
          </a:bodyPr>
          <a:lstStyle/>
          <a:p>
            <a:pPr algn="ctr">
              <a:spcAft>
                <a:spcPts val="600"/>
              </a:spcAft>
            </a:pPr>
            <a:fld id="{C263D6C4-4840-40CC-AC84-17E24B3B7BDE}" type="slidenum">
              <a:rPr lang="en-US">
                <a:solidFill>
                  <a:schemeClr val="bg1"/>
                </a:solidFill>
              </a:rPr>
              <a:pPr algn="ctr">
                <a:spcAft>
                  <a:spcPts val="600"/>
                </a:spcAft>
              </a:pPr>
              <a:t>7</a:t>
            </a:fld>
            <a:endParaRPr lang="en-US">
              <a:solidFill>
                <a:schemeClr val="bg1"/>
              </a:solidFill>
            </a:endParaRPr>
          </a:p>
        </p:txBody>
      </p:sp>
    </p:spTree>
    <p:extLst>
      <p:ext uri="{BB962C8B-B14F-4D97-AF65-F5344CB8AC3E}">
        <p14:creationId xmlns:p14="http://schemas.microsoft.com/office/powerpoint/2010/main" val="620492364"/>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Boardroom with solid fill">
            <a:extLst>
              <a:ext uri="{FF2B5EF4-FFF2-40B4-BE49-F238E27FC236}">
                <a16:creationId xmlns:a16="http://schemas.microsoft.com/office/drawing/2014/main" id="{517128B5-374F-4783-B0BE-87D7561BB73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3468" y="1368949"/>
            <a:ext cx="4201424" cy="4201424"/>
          </a:xfrm>
          <a:prstGeom prst="rect">
            <a:avLst/>
          </a:prstGeom>
        </p:spPr>
      </p:pic>
      <p:sp>
        <p:nvSpPr>
          <p:cNvPr id="17" name="Freeform: Shape 16">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6209383" y="1371600"/>
            <a:ext cx="3573440" cy="1180532"/>
          </a:xfrm>
        </p:spPr>
        <p:txBody>
          <a:bodyPr vert="horz" lIns="91440" tIns="45720" rIns="91440" bIns="45720" rtlCol="0" anchor="b">
            <a:normAutofit/>
          </a:bodyPr>
          <a:lstStyle/>
          <a:p>
            <a:r>
              <a:rPr lang="en-US" sz="3100" kern="1200">
                <a:latin typeface="+mj-lt"/>
                <a:ea typeface="+mj-ea"/>
                <a:cs typeface="+mj-cs"/>
              </a:rPr>
              <a:t>Ways to manage challenges  in business </a:t>
            </a:r>
          </a:p>
        </p:txBody>
      </p:sp>
      <p:sp>
        <p:nvSpPr>
          <p:cNvPr id="10" name="Text Placeholder 9">
            <a:extLst>
              <a:ext uri="{FF2B5EF4-FFF2-40B4-BE49-F238E27FC236}">
                <a16:creationId xmlns:a16="http://schemas.microsoft.com/office/drawing/2014/main" id="{EF2BC084-E6DB-4DE7-B309-042A85EBA700}"/>
              </a:ext>
            </a:extLst>
          </p:cNvPr>
          <p:cNvSpPr>
            <a:spLocks noGrp="1"/>
          </p:cNvSpPr>
          <p:nvPr>
            <p:ph type="body" sz="quarter" idx="13"/>
          </p:nvPr>
        </p:nvSpPr>
        <p:spPr>
          <a:xfrm>
            <a:off x="6209382" y="2621191"/>
            <a:ext cx="3894161" cy="1943985"/>
          </a:xfrm>
        </p:spPr>
        <p:txBody>
          <a:bodyPr vert="horz" lIns="91440" tIns="45720" rIns="91440" bIns="45720" rtlCol="0" anchor="t">
            <a:normAutofit/>
          </a:bodyPr>
          <a:lstStyle/>
          <a:p>
            <a:pPr>
              <a:lnSpc>
                <a:spcPct val="90000"/>
              </a:lnSpc>
            </a:pPr>
            <a:r>
              <a:rPr lang="en-US" sz="1800">
                <a:cs typeface="+mn-cs"/>
              </a:rPr>
              <a:t>Focusing on corporate governance.</a:t>
            </a:r>
          </a:p>
          <a:p>
            <a:pPr>
              <a:lnSpc>
                <a:spcPct val="90000"/>
              </a:lnSpc>
            </a:pPr>
            <a:r>
              <a:rPr lang="en-US" sz="1800">
                <a:cs typeface="+mn-cs"/>
              </a:rPr>
              <a:t>Doing PESTLE analysis </a:t>
            </a:r>
          </a:p>
          <a:p>
            <a:pPr>
              <a:lnSpc>
                <a:spcPct val="90000"/>
              </a:lnSpc>
            </a:pPr>
            <a:r>
              <a:rPr lang="en-US" sz="1800">
                <a:cs typeface="+mn-cs"/>
              </a:rPr>
              <a:t>Analysing business culture </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a:xfrm>
            <a:off x="11146536" y="6035040"/>
            <a:ext cx="548640" cy="548640"/>
          </a:xfrm>
          <a:prstGeom prst="ellipse">
            <a:avLst/>
          </a:prstGeom>
          <a:solidFill>
            <a:schemeClr val="tx1">
              <a:alpha val="80000"/>
            </a:schemeClr>
          </a:solidFill>
        </p:spPr>
        <p:txBody>
          <a:bodyPr vert="horz" lIns="91440" tIns="45720" rIns="91440" bIns="45720" rtlCol="0" anchor="ctr">
            <a:normAutofit/>
          </a:bodyPr>
          <a:lstStyle/>
          <a:p>
            <a:pPr algn="ctr">
              <a:spcAft>
                <a:spcPts val="600"/>
              </a:spcAft>
            </a:pPr>
            <a:fld id="{C263D6C4-4840-40CC-AC84-17E24B3B7BDE}" type="slidenum">
              <a:rPr lang="en-US" sz="1200">
                <a:latin typeface="+mn-lt"/>
              </a:rPr>
              <a:pPr algn="ctr">
                <a:spcAft>
                  <a:spcPts val="600"/>
                </a:spcAft>
              </a:pPr>
              <a:t>8</a:t>
            </a:fld>
            <a:endParaRPr lang="en-US" sz="1200">
              <a:latin typeface="+mn-lt"/>
            </a:endParaRPr>
          </a:p>
        </p:txBody>
      </p:sp>
    </p:spTree>
    <p:extLst>
      <p:ext uri="{BB962C8B-B14F-4D97-AF65-F5344CB8AC3E}">
        <p14:creationId xmlns:p14="http://schemas.microsoft.com/office/powerpoint/2010/main" val="156500654"/>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Boardroom with solid fill">
            <a:extLst>
              <a:ext uri="{FF2B5EF4-FFF2-40B4-BE49-F238E27FC236}">
                <a16:creationId xmlns:a16="http://schemas.microsoft.com/office/drawing/2014/main" id="{DD294DB3-0B22-413E-B22F-007AF8C3252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3468" y="1368949"/>
            <a:ext cx="4201424" cy="4201424"/>
          </a:xfrm>
          <a:prstGeom prst="rect">
            <a:avLst/>
          </a:prstGeom>
        </p:spPr>
      </p:pic>
      <p:sp>
        <p:nvSpPr>
          <p:cNvPr id="17" name="Freeform: Shape 16">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6209383" y="1371600"/>
            <a:ext cx="3573440" cy="1180532"/>
          </a:xfrm>
        </p:spPr>
        <p:txBody>
          <a:bodyPr vert="horz" lIns="91440" tIns="45720" rIns="91440" bIns="45720" rtlCol="0" anchor="b">
            <a:normAutofit/>
          </a:bodyPr>
          <a:lstStyle/>
          <a:p>
            <a:r>
              <a:rPr lang="en-US" sz="2500" kern="1200" dirty="0">
                <a:latin typeface="+mj-lt"/>
                <a:ea typeface="+mj-ea"/>
                <a:cs typeface="+mj-cs"/>
              </a:rPr>
              <a:t>Theories to use while doing business in </a:t>
            </a:r>
            <a:r>
              <a:rPr lang="en-US" sz="2500" dirty="0"/>
              <a:t>Vietnam</a:t>
            </a:r>
            <a:r>
              <a:rPr lang="en-US" sz="2500" kern="1200" dirty="0">
                <a:latin typeface="+mj-lt"/>
                <a:ea typeface="+mj-ea"/>
                <a:cs typeface="+mj-cs"/>
              </a:rPr>
              <a:t> </a:t>
            </a:r>
          </a:p>
        </p:txBody>
      </p:sp>
      <p:sp>
        <p:nvSpPr>
          <p:cNvPr id="10" name="Text Placeholder 9">
            <a:extLst>
              <a:ext uri="{FF2B5EF4-FFF2-40B4-BE49-F238E27FC236}">
                <a16:creationId xmlns:a16="http://schemas.microsoft.com/office/drawing/2014/main" id="{EF2BC084-E6DB-4DE7-B309-042A85EBA700}"/>
              </a:ext>
            </a:extLst>
          </p:cNvPr>
          <p:cNvSpPr>
            <a:spLocks noGrp="1"/>
          </p:cNvSpPr>
          <p:nvPr>
            <p:ph type="body" sz="quarter" idx="13"/>
          </p:nvPr>
        </p:nvSpPr>
        <p:spPr>
          <a:xfrm>
            <a:off x="6209382" y="2621191"/>
            <a:ext cx="3894161" cy="1943985"/>
          </a:xfrm>
        </p:spPr>
        <p:txBody>
          <a:bodyPr vert="horz" lIns="91440" tIns="45720" rIns="91440" bIns="45720" rtlCol="0" anchor="t">
            <a:normAutofit/>
          </a:bodyPr>
          <a:lstStyle/>
          <a:p>
            <a:pPr>
              <a:lnSpc>
                <a:spcPct val="90000"/>
              </a:lnSpc>
            </a:pPr>
            <a:r>
              <a:rPr lang="en-US" sz="1800" dirty="0">
                <a:cs typeface="+mn-cs"/>
              </a:rPr>
              <a:t>Stakeholder’s theory for corporate governance.</a:t>
            </a:r>
          </a:p>
          <a:p>
            <a:pPr>
              <a:lnSpc>
                <a:spcPct val="90000"/>
              </a:lnSpc>
            </a:pPr>
            <a:r>
              <a:rPr lang="en-US" sz="1800" dirty="0">
                <a:cs typeface="+mn-cs"/>
              </a:rPr>
              <a:t>Hofstede’s cultural dimension </a:t>
            </a:r>
          </a:p>
          <a:p>
            <a:pPr>
              <a:lnSpc>
                <a:spcPct val="90000"/>
              </a:lnSpc>
            </a:pPr>
            <a:r>
              <a:rPr lang="en-US" sz="1800" dirty="0">
                <a:cs typeface="+mn-cs"/>
              </a:rPr>
              <a:t>Porter’s five forces analysis for specific business </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a:xfrm>
            <a:off x="11146536" y="6035040"/>
            <a:ext cx="548640" cy="548640"/>
          </a:xfrm>
          <a:prstGeom prst="ellipse">
            <a:avLst/>
          </a:prstGeom>
          <a:solidFill>
            <a:schemeClr val="tx1">
              <a:alpha val="80000"/>
            </a:schemeClr>
          </a:solidFill>
        </p:spPr>
        <p:txBody>
          <a:bodyPr vert="horz" lIns="91440" tIns="45720" rIns="91440" bIns="45720" rtlCol="0" anchor="ctr">
            <a:normAutofit/>
          </a:bodyPr>
          <a:lstStyle/>
          <a:p>
            <a:pPr algn="ctr">
              <a:spcAft>
                <a:spcPts val="600"/>
              </a:spcAft>
            </a:pPr>
            <a:fld id="{C263D6C4-4840-40CC-AC84-17E24B3B7BDE}" type="slidenum">
              <a:rPr lang="en-US" sz="1200">
                <a:latin typeface="+mn-lt"/>
              </a:rPr>
              <a:pPr algn="ctr">
                <a:spcAft>
                  <a:spcPts val="600"/>
                </a:spcAft>
              </a:pPr>
              <a:t>9</a:t>
            </a:fld>
            <a:endParaRPr lang="en-US" sz="1200">
              <a:latin typeface="+mn-lt"/>
            </a:endParaRPr>
          </a:p>
        </p:txBody>
      </p:sp>
    </p:spTree>
    <p:extLst>
      <p:ext uri="{BB962C8B-B14F-4D97-AF65-F5344CB8AC3E}">
        <p14:creationId xmlns:p14="http://schemas.microsoft.com/office/powerpoint/2010/main" val="1564820337"/>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C4AA9-C9A2-AF7C-977C-7F5487E52EEC}"/>
              </a:ext>
            </a:extLst>
          </p:cNvPr>
          <p:cNvSpPr>
            <a:spLocks noGrp="1"/>
          </p:cNvSpPr>
          <p:nvPr>
            <p:ph type="title"/>
          </p:nvPr>
        </p:nvSpPr>
        <p:spPr/>
        <p:txBody>
          <a:bodyPr/>
          <a:lstStyle/>
          <a:p>
            <a:r>
              <a:rPr lang="en-US" dirty="0"/>
              <a:t>Reference </a:t>
            </a:r>
          </a:p>
        </p:txBody>
      </p:sp>
      <p:graphicFrame>
        <p:nvGraphicFramePr>
          <p:cNvPr id="5" name="Content Placeholder 2">
            <a:extLst>
              <a:ext uri="{FF2B5EF4-FFF2-40B4-BE49-F238E27FC236}">
                <a16:creationId xmlns:a16="http://schemas.microsoft.com/office/drawing/2014/main" id="{1F07E3C8-AFC9-75BD-B89B-1DCB9ECF484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6865164"/>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TotalTime>
  <Words>983</Words>
  <Application>Microsoft Macintosh PowerPoint</Application>
  <PresentationFormat>Widescreen</PresentationFormat>
  <Paragraphs>70</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Helvetica Neue Medium</vt:lpstr>
      <vt:lpstr>Lora</vt:lpstr>
      <vt:lpstr>Trade Gothic LT Pro</vt:lpstr>
      <vt:lpstr>Office Theme</vt:lpstr>
      <vt:lpstr>LCBB4005 Global Business Environment</vt:lpstr>
      <vt:lpstr>Developing country-Vietnam</vt:lpstr>
      <vt:lpstr>Key issues of doing business in Vietnam</vt:lpstr>
      <vt:lpstr>Opportunities in Vietnam</vt:lpstr>
      <vt:lpstr>Challenges of doing business in Vietnam</vt:lpstr>
      <vt:lpstr>Barriers faced by foreign businesses </vt:lpstr>
      <vt:lpstr>Ways to exploit the opportunities </vt:lpstr>
      <vt:lpstr>Ways to manage challenges  in business </vt:lpstr>
      <vt:lpstr>Theories to use while doing business in Vietnam </vt:lpstr>
      <vt:lpstr>Reference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subject/>
  <dc:creator/>
  <cp:keywords/>
  <dc:description/>
  <cp:lastModifiedBy>ox900</cp:lastModifiedBy>
  <cp:revision>12</cp:revision>
  <dcterms:created xsi:type="dcterms:W3CDTF">2022-08-17T04:14:37Z</dcterms:created>
  <dcterms:modified xsi:type="dcterms:W3CDTF">2022-08-18T06:54:57Z</dcterms:modified>
  <cp:category/>
</cp:coreProperties>
</file>