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2"/>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82" r:id="rId26"/>
    <p:sldId id="284" r:id="rId27"/>
    <p:sldId id="363" r:id="rId28"/>
    <p:sldId id="286" r:id="rId29"/>
    <p:sldId id="364" r:id="rId30"/>
    <p:sldId id="365" r:id="rId31"/>
    <p:sldId id="288" r:id="rId32"/>
    <p:sldId id="289" r:id="rId33"/>
    <p:sldId id="290" r:id="rId34"/>
    <p:sldId id="291" r:id="rId35"/>
    <p:sldId id="292" r:id="rId36"/>
    <p:sldId id="293" r:id="rId37"/>
    <p:sldId id="294" r:id="rId38"/>
    <p:sldId id="295" r:id="rId39"/>
    <p:sldId id="296" r:id="rId40"/>
    <p:sldId id="297" r:id="rId41"/>
    <p:sldId id="298" r:id="rId42"/>
    <p:sldId id="300" r:id="rId43"/>
    <p:sldId id="302" r:id="rId44"/>
    <p:sldId id="303" r:id="rId45"/>
    <p:sldId id="304" r:id="rId46"/>
    <p:sldId id="305" r:id="rId47"/>
    <p:sldId id="306" r:id="rId48"/>
    <p:sldId id="307" r:id="rId49"/>
    <p:sldId id="258" r:id="rId50"/>
    <p:sldId id="308" r:id="rId51"/>
    <p:sldId id="309" r:id="rId52"/>
    <p:sldId id="310" r:id="rId53"/>
    <p:sldId id="311" r:id="rId54"/>
    <p:sldId id="312" r:id="rId55"/>
    <p:sldId id="313" r:id="rId56"/>
    <p:sldId id="315" r:id="rId57"/>
    <p:sldId id="316" r:id="rId58"/>
    <p:sldId id="317" r:id="rId59"/>
    <p:sldId id="318" r:id="rId60"/>
    <p:sldId id="319" r:id="rId61"/>
    <p:sldId id="320" r:id="rId62"/>
    <p:sldId id="321" r:id="rId63"/>
    <p:sldId id="322" r:id="rId64"/>
    <p:sldId id="323" r:id="rId65"/>
    <p:sldId id="324" r:id="rId66"/>
    <p:sldId id="325" r:id="rId67"/>
    <p:sldId id="326" r:id="rId68"/>
    <p:sldId id="327" r:id="rId69"/>
    <p:sldId id="328" r:id="rId70"/>
    <p:sldId id="329" r:id="rId71"/>
    <p:sldId id="330" r:id="rId72"/>
    <p:sldId id="332" r:id="rId73"/>
    <p:sldId id="333" r:id="rId74"/>
    <p:sldId id="334" r:id="rId75"/>
    <p:sldId id="366" r:id="rId76"/>
    <p:sldId id="335" r:id="rId77"/>
    <p:sldId id="336" r:id="rId78"/>
    <p:sldId id="337" r:id="rId79"/>
    <p:sldId id="338" r:id="rId80"/>
    <p:sldId id="339" r:id="rId81"/>
    <p:sldId id="340" r:id="rId82"/>
    <p:sldId id="341" r:id="rId83"/>
    <p:sldId id="342" r:id="rId84"/>
    <p:sldId id="343" r:id="rId85"/>
    <p:sldId id="344" r:id="rId86"/>
    <p:sldId id="345" r:id="rId87"/>
    <p:sldId id="346" r:id="rId88"/>
    <p:sldId id="347" r:id="rId89"/>
    <p:sldId id="348" r:id="rId90"/>
    <p:sldId id="349" r:id="rId91"/>
    <p:sldId id="350" r:id="rId92"/>
    <p:sldId id="352" r:id="rId93"/>
    <p:sldId id="353" r:id="rId94"/>
    <p:sldId id="354" r:id="rId95"/>
    <p:sldId id="355" r:id="rId96"/>
    <p:sldId id="356" r:id="rId97"/>
    <p:sldId id="357" r:id="rId98"/>
    <p:sldId id="358" r:id="rId99"/>
    <p:sldId id="359" r:id="rId100"/>
    <p:sldId id="362" r:id="rId101"/>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BA0003"/>
    <a:srgbClr val="62139E"/>
    <a:srgbClr val="219797"/>
    <a:srgbClr val="E3CD74"/>
    <a:srgbClr val="EEB42D"/>
    <a:srgbClr val="EED4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96" autoAdjust="0"/>
    <p:restoredTop sz="94649" autoAdjust="0"/>
  </p:normalViewPr>
  <p:slideViewPr>
    <p:cSldViewPr>
      <p:cViewPr varScale="1">
        <p:scale>
          <a:sx n="94" d="100"/>
          <a:sy n="94" d="100"/>
        </p:scale>
        <p:origin x="442"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9EB49B-F5C5-4B76-8F17-52A4E81083C5}" type="datetimeFigureOut">
              <a:rPr lang="en-GB" smtClean="0"/>
              <a:t>13/10/2017</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9F23A42-0BE9-49B4-90F1-784FAAA5C91B}" type="slidenum">
              <a:rPr lang="en-GB" smtClean="0"/>
              <a:t>‹#›</a:t>
            </a:fld>
            <a:endParaRPr lang="en-GB"/>
          </a:p>
        </p:txBody>
      </p:sp>
    </p:spTree>
    <p:extLst>
      <p:ext uri="{BB962C8B-B14F-4D97-AF65-F5344CB8AC3E}">
        <p14:creationId xmlns:p14="http://schemas.microsoft.com/office/powerpoint/2010/main" val="1014256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41F58084-AFA7-49C5-9C46-67EFA76106A8}" type="slidenum">
              <a:rPr lang="en-GB" altLang="en-US">
                <a:latin typeface="Times New Roman" panose="02020603050405020304" pitchFamily="18" charset="0"/>
              </a:rPr>
              <a:pPr eaLnBrk="1" hangingPunct="1">
                <a:spcBef>
                  <a:spcPct val="0"/>
                </a:spcBef>
              </a:pPr>
              <a:t>3</a:t>
            </a:fld>
            <a:endParaRPr lang="en-GB" altLang="en-US">
              <a:latin typeface="Times New Roman" panose="02020603050405020304" pitchFamily="18" charset="0"/>
            </a:endParaRPr>
          </a:p>
        </p:txBody>
      </p:sp>
      <p:sp>
        <p:nvSpPr>
          <p:cNvPr id="1525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80"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extLst>
      <p:ext uri="{BB962C8B-B14F-4D97-AF65-F5344CB8AC3E}">
        <p14:creationId xmlns:p14="http://schemas.microsoft.com/office/powerpoint/2010/main" val="598632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536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1CDBE9FB-18EC-4C7B-A5B1-15879280FF29}" type="slidenum">
              <a:rPr lang="en-GB" altLang="en-US">
                <a:latin typeface="Times New Roman" panose="02020603050405020304" pitchFamily="18" charset="0"/>
              </a:rPr>
              <a:pPr eaLnBrk="1" hangingPunct="1">
                <a:spcBef>
                  <a:spcPct val="0"/>
                </a:spcBef>
              </a:pPr>
              <a:t>12</a:t>
            </a:fld>
            <a:endParaRPr lang="en-GB" altLang="en-US">
              <a:latin typeface="Times New Roman" panose="02020603050405020304" pitchFamily="18" charset="0"/>
            </a:endParaRPr>
          </a:p>
        </p:txBody>
      </p:sp>
    </p:spTree>
    <p:extLst>
      <p:ext uri="{BB962C8B-B14F-4D97-AF65-F5344CB8AC3E}">
        <p14:creationId xmlns:p14="http://schemas.microsoft.com/office/powerpoint/2010/main" val="14016777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54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3CF7E7ED-C923-40F2-8C0A-27547C3D8BEE}" type="slidenum">
              <a:rPr lang="en-GB" altLang="en-US">
                <a:latin typeface="Times New Roman" panose="02020603050405020304" pitchFamily="18" charset="0"/>
              </a:rPr>
              <a:pPr eaLnBrk="1" hangingPunct="1">
                <a:spcBef>
                  <a:spcPct val="0"/>
                </a:spcBef>
              </a:pPr>
              <a:t>17</a:t>
            </a:fld>
            <a:endParaRPr lang="en-GB" altLang="en-US">
              <a:latin typeface="Times New Roman" panose="02020603050405020304" pitchFamily="18" charset="0"/>
            </a:endParaRPr>
          </a:p>
        </p:txBody>
      </p:sp>
    </p:spTree>
    <p:extLst>
      <p:ext uri="{BB962C8B-B14F-4D97-AF65-F5344CB8AC3E}">
        <p14:creationId xmlns:p14="http://schemas.microsoft.com/office/powerpoint/2010/main" val="2703076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5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556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C1844297-7C33-4D4F-8AE1-843D935558E2}" type="slidenum">
              <a:rPr lang="en-GB" altLang="en-US">
                <a:latin typeface="Arial" panose="020B0604020202020204" pitchFamily="34" charset="0"/>
              </a:rPr>
              <a:pPr eaLnBrk="1" hangingPunct="1">
                <a:spcBef>
                  <a:spcPct val="0"/>
                </a:spcBef>
              </a:pPr>
              <a:t>28</a:t>
            </a:fld>
            <a:endParaRPr lang="en-GB" altLang="en-US">
              <a:latin typeface="Arial" panose="020B0604020202020204" pitchFamily="34" charset="0"/>
            </a:endParaRPr>
          </a:p>
        </p:txBody>
      </p:sp>
    </p:spTree>
    <p:extLst>
      <p:ext uri="{BB962C8B-B14F-4D97-AF65-F5344CB8AC3E}">
        <p14:creationId xmlns:p14="http://schemas.microsoft.com/office/powerpoint/2010/main" val="2174655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7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57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64F730BA-B4E0-41B5-B18E-E8115DAD1E56}" type="slidenum">
              <a:rPr lang="en-GB" altLang="en-US">
                <a:latin typeface="Arial" panose="020B0604020202020204" pitchFamily="34" charset="0"/>
              </a:rPr>
              <a:pPr eaLnBrk="1" hangingPunct="1">
                <a:spcBef>
                  <a:spcPct val="0"/>
                </a:spcBef>
              </a:pPr>
              <a:t>32</a:t>
            </a:fld>
            <a:endParaRPr lang="en-GB" altLang="en-US">
              <a:latin typeface="Arial" panose="020B0604020202020204" pitchFamily="34" charset="0"/>
            </a:endParaRPr>
          </a:p>
        </p:txBody>
      </p:sp>
    </p:spTree>
    <p:extLst>
      <p:ext uri="{BB962C8B-B14F-4D97-AF65-F5344CB8AC3E}">
        <p14:creationId xmlns:p14="http://schemas.microsoft.com/office/powerpoint/2010/main" val="802884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58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7F00940C-74AF-4FFC-B6DC-96C0AF81C5AC}" type="slidenum">
              <a:rPr lang="en-GB" altLang="en-US">
                <a:latin typeface="Arial" panose="020B0604020202020204" pitchFamily="34" charset="0"/>
              </a:rPr>
              <a:pPr eaLnBrk="1" hangingPunct="1">
                <a:spcBef>
                  <a:spcPct val="0"/>
                </a:spcBef>
              </a:pPr>
              <a:t>33</a:t>
            </a:fld>
            <a:endParaRPr lang="en-GB" altLang="en-US">
              <a:latin typeface="Arial" panose="020B0604020202020204" pitchFamily="34" charset="0"/>
            </a:endParaRPr>
          </a:p>
        </p:txBody>
      </p:sp>
    </p:spTree>
    <p:extLst>
      <p:ext uri="{BB962C8B-B14F-4D97-AF65-F5344CB8AC3E}">
        <p14:creationId xmlns:p14="http://schemas.microsoft.com/office/powerpoint/2010/main" val="25208157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0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60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7D54C3EA-3BB1-4C13-BCCF-238F9DA85D1D}" type="slidenum">
              <a:rPr lang="en-GB" altLang="en-US">
                <a:latin typeface="Arial" panose="020B0604020202020204" pitchFamily="34" charset="0"/>
              </a:rPr>
              <a:pPr eaLnBrk="1" hangingPunct="1">
                <a:spcBef>
                  <a:spcPct val="0"/>
                </a:spcBef>
              </a:pPr>
              <a:t>37</a:t>
            </a:fld>
            <a:endParaRPr lang="en-GB" altLang="en-US">
              <a:latin typeface="Arial" panose="020B0604020202020204" pitchFamily="34" charset="0"/>
            </a:endParaRPr>
          </a:p>
        </p:txBody>
      </p:sp>
    </p:spTree>
    <p:extLst>
      <p:ext uri="{BB962C8B-B14F-4D97-AF65-F5344CB8AC3E}">
        <p14:creationId xmlns:p14="http://schemas.microsoft.com/office/powerpoint/2010/main" val="18811629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1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61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38D8CE76-AFC4-4296-B03A-DC090767D7FA}" type="slidenum">
              <a:rPr lang="en-GB" altLang="en-US">
                <a:latin typeface="Arial" panose="020B0604020202020204" pitchFamily="34" charset="0"/>
              </a:rPr>
              <a:pPr eaLnBrk="1" hangingPunct="1">
                <a:spcBef>
                  <a:spcPct val="0"/>
                </a:spcBef>
              </a:pPr>
              <a:t>41</a:t>
            </a:fld>
            <a:endParaRPr lang="en-GB" altLang="en-US">
              <a:latin typeface="Arial" panose="020B0604020202020204" pitchFamily="34" charset="0"/>
            </a:endParaRPr>
          </a:p>
        </p:txBody>
      </p:sp>
    </p:spTree>
    <p:extLst>
      <p:ext uri="{BB962C8B-B14F-4D97-AF65-F5344CB8AC3E}">
        <p14:creationId xmlns:p14="http://schemas.microsoft.com/office/powerpoint/2010/main" val="3108474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163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anose="020F0502020204030204" pitchFamily="34" charset="0"/>
              </a:defRPr>
            </a:lvl1pPr>
            <a:lvl2pPr marL="742950" indent="-285750" eaLnBrk="0" hangingPunct="0">
              <a:spcBef>
                <a:spcPct val="30000"/>
              </a:spcBef>
              <a:defRPr sz="1200">
                <a:solidFill>
                  <a:schemeClr val="tx1"/>
                </a:solidFill>
                <a:latin typeface="Calibri" panose="020F0502020204030204" pitchFamily="34" charset="0"/>
              </a:defRPr>
            </a:lvl2pPr>
            <a:lvl3pPr marL="1143000" indent="-228600" eaLnBrk="0" hangingPunct="0">
              <a:spcBef>
                <a:spcPct val="30000"/>
              </a:spcBef>
              <a:defRPr sz="1200">
                <a:solidFill>
                  <a:schemeClr val="tx1"/>
                </a:solidFill>
                <a:latin typeface="Calibri" panose="020F0502020204030204" pitchFamily="34" charset="0"/>
              </a:defRPr>
            </a:lvl3pPr>
            <a:lvl4pPr marL="1600200" indent="-228600" eaLnBrk="0" hangingPunct="0">
              <a:spcBef>
                <a:spcPct val="30000"/>
              </a:spcBef>
              <a:defRPr sz="1200">
                <a:solidFill>
                  <a:schemeClr val="tx1"/>
                </a:solidFill>
                <a:latin typeface="Calibri" panose="020F0502020204030204" pitchFamily="34" charset="0"/>
              </a:defRPr>
            </a:lvl4pPr>
            <a:lvl5pPr marL="2057400" indent="-228600" eaLnBrk="0" hangingPunct="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eaLnBrk="1" hangingPunct="1">
              <a:spcBef>
                <a:spcPct val="0"/>
              </a:spcBef>
            </a:pPr>
            <a:fld id="{661067C5-CA04-49E9-8750-446EC4637D14}" type="slidenum">
              <a:rPr lang="en-GB" altLang="en-US">
                <a:latin typeface="Arial" panose="020B0604020202020204" pitchFamily="34" charset="0"/>
              </a:rPr>
              <a:pPr eaLnBrk="1" hangingPunct="1">
                <a:spcBef>
                  <a:spcPct val="0"/>
                </a:spcBef>
              </a:pPr>
              <a:t>42</a:t>
            </a:fld>
            <a:endParaRPr lang="en-GB" altLang="en-US">
              <a:latin typeface="Arial" panose="020B0604020202020204" pitchFamily="34" charset="0"/>
            </a:endParaRPr>
          </a:p>
        </p:txBody>
      </p:sp>
    </p:spTree>
    <p:extLst>
      <p:ext uri="{BB962C8B-B14F-4D97-AF65-F5344CB8AC3E}">
        <p14:creationId xmlns:p14="http://schemas.microsoft.com/office/powerpoint/2010/main" val="12011191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514600" y="3962400"/>
            <a:ext cx="5638800" cy="1295400"/>
          </a:xfrm>
        </p:spPr>
        <p:txBody>
          <a:bodyPr/>
          <a:lstStyle>
            <a:lvl1pPr>
              <a:lnSpc>
                <a:spcPct val="80000"/>
              </a:lnSpc>
              <a:defRPr sz="4000"/>
            </a:lvl1pPr>
          </a:lstStyle>
          <a:p>
            <a:pPr lvl="0"/>
            <a:r>
              <a:rPr lang="en-US" altLang="en-US" noProof="0" smtClean="0"/>
              <a:t>Click to edit Master title style</a:t>
            </a:r>
            <a:endParaRPr lang="en-GB" altLang="en-US" noProof="0" smtClean="0"/>
          </a:p>
        </p:txBody>
      </p:sp>
      <p:sp>
        <p:nvSpPr>
          <p:cNvPr id="3075" name="Rectangle 3"/>
          <p:cNvSpPr>
            <a:spLocks noGrp="1" noChangeArrowheads="1"/>
          </p:cNvSpPr>
          <p:nvPr>
            <p:ph type="subTitle" idx="1"/>
          </p:nvPr>
        </p:nvSpPr>
        <p:spPr>
          <a:xfrm>
            <a:off x="2514600" y="5486400"/>
            <a:ext cx="5638800" cy="609600"/>
          </a:xfrm>
        </p:spPr>
        <p:txBody>
          <a:bodyPr/>
          <a:lstStyle>
            <a:lvl1pPr marL="0" indent="0">
              <a:buFontTx/>
              <a:buNone/>
              <a:defRPr sz="2800"/>
            </a:lvl1pPr>
          </a:lstStyle>
          <a:p>
            <a:pPr lvl="0"/>
            <a:r>
              <a:rPr lang="en-US" altLang="en-US" noProof="0" smtClean="0"/>
              <a:t>Click to edit Master subtitle style</a:t>
            </a:r>
            <a:endParaRPr lang="en-GB" altLang="en-US" noProof="0" smtClean="0"/>
          </a:p>
        </p:txBody>
      </p:sp>
      <p:sp>
        <p:nvSpPr>
          <p:cNvPr id="3076" name="Rectangle 4"/>
          <p:cNvSpPr>
            <a:spLocks noGrp="1" noChangeArrowheads="1"/>
          </p:cNvSpPr>
          <p:nvPr>
            <p:ph type="dt" sz="half" idx="2"/>
          </p:nvPr>
        </p:nvSpPr>
        <p:spPr>
          <a:xfrm>
            <a:off x="228600" y="6248400"/>
            <a:ext cx="1905000" cy="457200"/>
          </a:xfrm>
        </p:spPr>
        <p:txBody>
          <a:bodyPr/>
          <a:lstStyle>
            <a:lvl1pPr>
              <a:defRPr/>
            </a:lvl1pPr>
          </a:lstStyle>
          <a:p>
            <a:endParaRPr lang="en-GB" altLang="en-US"/>
          </a:p>
        </p:txBody>
      </p:sp>
      <p:sp>
        <p:nvSpPr>
          <p:cNvPr id="3077" name="Rectangle 5"/>
          <p:cNvSpPr>
            <a:spLocks noGrp="1" noChangeArrowheads="1"/>
          </p:cNvSpPr>
          <p:nvPr>
            <p:ph type="ftr" sz="quarter" idx="3"/>
          </p:nvPr>
        </p:nvSpPr>
        <p:spPr>
          <a:xfrm>
            <a:off x="2362200" y="6248400"/>
            <a:ext cx="4343400" cy="457200"/>
          </a:xfrm>
        </p:spPr>
        <p:txBody>
          <a:bodyPr/>
          <a:lstStyle>
            <a:lvl1pPr>
              <a:defRPr/>
            </a:lvl1pPr>
          </a:lstStyle>
          <a:p>
            <a:endParaRPr lang="en-GB" altLang="en-US"/>
          </a:p>
        </p:txBody>
      </p:sp>
      <p:sp>
        <p:nvSpPr>
          <p:cNvPr id="3078" name="Rectangle 6"/>
          <p:cNvSpPr>
            <a:spLocks noGrp="1" noChangeArrowheads="1"/>
          </p:cNvSpPr>
          <p:nvPr>
            <p:ph type="sldNum" sz="quarter" idx="4"/>
          </p:nvPr>
        </p:nvSpPr>
        <p:spPr>
          <a:xfrm>
            <a:off x="7010400" y="6248400"/>
            <a:ext cx="1905000" cy="457200"/>
          </a:xfrm>
        </p:spPr>
        <p:txBody>
          <a:bodyPr/>
          <a:lstStyle>
            <a:lvl1pPr>
              <a:defRPr/>
            </a:lvl1pPr>
          </a:lstStyle>
          <a:p>
            <a:fld id="{61D25460-B80B-4176-9D33-D39E3905F2C8}" type="slidenum">
              <a:rPr lang="en-GB" altLang="en-US"/>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ED6BE402-7FDD-48D8-8013-BB975198F695}" type="slidenum">
              <a:rPr lang="en-GB" altLang="en-US"/>
              <a:pPr/>
              <a:t>‹#›</a:t>
            </a:fld>
            <a:endParaRPr lang="en-GB" altLang="en-US"/>
          </a:p>
        </p:txBody>
      </p:sp>
    </p:spTree>
    <p:extLst>
      <p:ext uri="{BB962C8B-B14F-4D97-AF65-F5344CB8AC3E}">
        <p14:creationId xmlns:p14="http://schemas.microsoft.com/office/powerpoint/2010/main" val="632755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9492D027-3C7A-406C-A1AE-BD530DBDB284}" type="slidenum">
              <a:rPr lang="en-GB" altLang="en-US"/>
              <a:pPr/>
              <a:t>‹#›</a:t>
            </a:fld>
            <a:endParaRPr lang="en-GB" altLang="en-US"/>
          </a:p>
        </p:txBody>
      </p:sp>
    </p:spTree>
    <p:extLst>
      <p:ext uri="{BB962C8B-B14F-4D97-AF65-F5344CB8AC3E}">
        <p14:creationId xmlns:p14="http://schemas.microsoft.com/office/powerpoint/2010/main" val="3743764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3716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10100" y="1371600"/>
            <a:ext cx="4000500" cy="4572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FE5495DD-E70A-4242-8F58-62155AA175B6}" type="slidenum">
              <a:rPr lang="en-GB" altLang="en-US"/>
              <a:pPr/>
              <a:t>‹#›</a:t>
            </a:fld>
            <a:endParaRPr lang="en-GB" altLang="en-US"/>
          </a:p>
        </p:txBody>
      </p:sp>
    </p:spTree>
    <p:extLst>
      <p:ext uri="{BB962C8B-B14F-4D97-AF65-F5344CB8AC3E}">
        <p14:creationId xmlns:p14="http://schemas.microsoft.com/office/powerpoint/2010/main" val="3300385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A76658C0-E6B9-4967-B45F-6568BEF4FAE9}" type="slidenum">
              <a:rPr lang="en-GB" altLang="en-US"/>
              <a:pPr/>
              <a:t>‹#›</a:t>
            </a:fld>
            <a:endParaRPr lang="en-GB" altLang="en-US"/>
          </a:p>
        </p:txBody>
      </p:sp>
    </p:spTree>
    <p:extLst>
      <p:ext uri="{BB962C8B-B14F-4D97-AF65-F5344CB8AC3E}">
        <p14:creationId xmlns:p14="http://schemas.microsoft.com/office/powerpoint/2010/main" val="109578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90659077-B8E9-434C-91F0-1120729F85F7}" type="slidenum">
              <a:rPr lang="en-GB" altLang="en-US"/>
              <a:pPr/>
              <a:t>‹#›</a:t>
            </a:fld>
            <a:endParaRPr lang="en-GB" altLang="en-US"/>
          </a:p>
        </p:txBody>
      </p:sp>
    </p:spTree>
    <p:extLst>
      <p:ext uri="{BB962C8B-B14F-4D97-AF65-F5344CB8AC3E}">
        <p14:creationId xmlns:p14="http://schemas.microsoft.com/office/powerpoint/2010/main" val="17414806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F431CDAB-3264-4F6A-8E1B-E0B2EA8228CB}" type="slidenum">
              <a:rPr lang="en-GB" altLang="en-US"/>
              <a:pPr/>
              <a:t>‹#›</a:t>
            </a:fld>
            <a:endParaRPr lang="en-GB" altLang="en-US"/>
          </a:p>
        </p:txBody>
      </p:sp>
    </p:spTree>
    <p:extLst>
      <p:ext uri="{BB962C8B-B14F-4D97-AF65-F5344CB8AC3E}">
        <p14:creationId xmlns:p14="http://schemas.microsoft.com/office/powerpoint/2010/main" val="25022043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CF696446-3010-4F69-B971-A0C2F5E008ED}" type="slidenum">
              <a:rPr lang="en-GB" altLang="en-US"/>
              <a:pPr/>
              <a:t>‹#›</a:t>
            </a:fld>
            <a:endParaRPr lang="en-GB" altLang="en-US"/>
          </a:p>
        </p:txBody>
      </p:sp>
    </p:spTree>
    <p:extLst>
      <p:ext uri="{BB962C8B-B14F-4D97-AF65-F5344CB8AC3E}">
        <p14:creationId xmlns:p14="http://schemas.microsoft.com/office/powerpoint/2010/main" val="145077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45312BE4-B327-47EB-8BEF-84CB0F1F0E99}" type="slidenum">
              <a:rPr lang="en-GB" altLang="en-US"/>
              <a:pPr/>
              <a:t>‹#›</a:t>
            </a:fld>
            <a:endParaRPr lang="en-GB" altLang="en-US"/>
          </a:p>
        </p:txBody>
      </p:sp>
    </p:spTree>
    <p:extLst>
      <p:ext uri="{BB962C8B-B14F-4D97-AF65-F5344CB8AC3E}">
        <p14:creationId xmlns:p14="http://schemas.microsoft.com/office/powerpoint/2010/main" val="3849272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4763DFE8-748C-44DC-9EC0-2C8953D2537C}" type="slidenum">
              <a:rPr lang="en-GB" altLang="en-US"/>
              <a:pPr/>
              <a:t>‹#›</a:t>
            </a:fld>
            <a:endParaRPr lang="en-GB" altLang="en-US"/>
          </a:p>
        </p:txBody>
      </p:sp>
    </p:spTree>
    <p:extLst>
      <p:ext uri="{BB962C8B-B14F-4D97-AF65-F5344CB8AC3E}">
        <p14:creationId xmlns:p14="http://schemas.microsoft.com/office/powerpoint/2010/main" val="2421770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2250" y="90488"/>
            <a:ext cx="2038350" cy="5853112"/>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90488"/>
            <a:ext cx="596265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2269534F-85C7-4499-852B-DE577FEBBA1C}" type="slidenum">
              <a:rPr lang="en-GB" altLang="en-US"/>
              <a:pPr/>
              <a:t>‹#›</a:t>
            </a:fld>
            <a:endParaRPr lang="en-GB" altLang="en-US"/>
          </a:p>
        </p:txBody>
      </p:sp>
    </p:spTree>
    <p:extLst>
      <p:ext uri="{BB962C8B-B14F-4D97-AF65-F5344CB8AC3E}">
        <p14:creationId xmlns:p14="http://schemas.microsoft.com/office/powerpoint/2010/main" val="2798651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ClipArt Placeholder 2"/>
          <p:cNvSpPr>
            <a:spLocks noGrp="1"/>
          </p:cNvSpPr>
          <p:nvPr>
            <p:ph type="clipArt" sz="half" idx="1"/>
          </p:nvPr>
        </p:nvSpPr>
        <p:spPr>
          <a:xfrm>
            <a:off x="457200" y="1600200"/>
            <a:ext cx="4038600" cy="4530725"/>
          </a:xfrm>
        </p:spPr>
        <p:txBody>
          <a:bodyPr/>
          <a:lstStyle/>
          <a:p>
            <a:pPr lvl="0"/>
            <a:endParaRPr lang="en-GB" noProof="0" smtClean="0"/>
          </a:p>
        </p:txBody>
      </p:sp>
      <p:sp>
        <p:nvSpPr>
          <p:cNvPr id="4" name="Text Placeholder 3"/>
          <p:cNvSpPr>
            <a:spLocks noGrp="1"/>
          </p:cNvSpPr>
          <p:nvPr>
            <p:ph type="body"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9"/>
          <p:cNvSpPr>
            <a:spLocks noGrp="1" noChangeArrowheads="1"/>
          </p:cNvSpPr>
          <p:nvPr>
            <p:ph type="dt" sz="half" idx="10"/>
          </p:nvPr>
        </p:nvSpPr>
        <p:spPr/>
        <p:txBody>
          <a:bodyPr/>
          <a:lstStyle>
            <a:lvl1pPr>
              <a:defRPr/>
            </a:lvl1pPr>
          </a:lstStyle>
          <a:p>
            <a:pPr>
              <a:defRPr/>
            </a:pPr>
            <a:endParaRPr lang="en-GB"/>
          </a:p>
        </p:txBody>
      </p:sp>
      <p:sp>
        <p:nvSpPr>
          <p:cNvPr id="6" name="Rectangle 10"/>
          <p:cNvSpPr>
            <a:spLocks noGrp="1" noChangeArrowheads="1"/>
          </p:cNvSpPr>
          <p:nvPr>
            <p:ph type="ftr" sz="quarter" idx="11"/>
          </p:nvPr>
        </p:nvSpPr>
        <p:spPr/>
        <p:txBody>
          <a:bodyPr/>
          <a:lstStyle>
            <a:lvl1pPr>
              <a:defRPr/>
            </a:lvl1pPr>
          </a:lstStyle>
          <a:p>
            <a:pPr>
              <a:defRPr/>
            </a:pPr>
            <a:endParaRPr lang="en-GB"/>
          </a:p>
        </p:txBody>
      </p:sp>
      <p:sp>
        <p:nvSpPr>
          <p:cNvPr id="7" name="Rectangle 11"/>
          <p:cNvSpPr>
            <a:spLocks noGrp="1" noChangeArrowheads="1"/>
          </p:cNvSpPr>
          <p:nvPr>
            <p:ph type="sldNum" sz="quarter" idx="12"/>
          </p:nvPr>
        </p:nvSpPr>
        <p:spPr/>
        <p:txBody>
          <a:bodyPr/>
          <a:lstStyle>
            <a:lvl1pPr>
              <a:defRPr/>
            </a:lvl1pPr>
          </a:lstStyle>
          <a:p>
            <a:fld id="{B4B961F2-1EEE-46D5-86C6-CEBA6BCBB514}" type="slidenum">
              <a:rPr lang="en-GB" altLang="en-US"/>
              <a:pPr/>
              <a:t>‹#›</a:t>
            </a:fld>
            <a:endParaRPr lang="en-GB" altLang="en-US"/>
          </a:p>
        </p:txBody>
      </p:sp>
    </p:spTree>
    <p:extLst>
      <p:ext uri="{BB962C8B-B14F-4D97-AF65-F5344CB8AC3E}">
        <p14:creationId xmlns:p14="http://schemas.microsoft.com/office/powerpoint/2010/main" val="39234053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9"/>
          <p:cNvSpPr>
            <a:spLocks noGrp="1" noChangeArrowheads="1"/>
          </p:cNvSpPr>
          <p:nvPr>
            <p:ph type="dt" sz="half" idx="10"/>
          </p:nvPr>
        </p:nvSpPr>
        <p:spPr/>
        <p:txBody>
          <a:bodyPr/>
          <a:lstStyle>
            <a:lvl1pPr>
              <a:defRPr/>
            </a:lvl1pPr>
          </a:lstStyle>
          <a:p>
            <a:pPr>
              <a:defRPr/>
            </a:pPr>
            <a:endParaRPr lang="en-GB"/>
          </a:p>
        </p:txBody>
      </p:sp>
      <p:sp>
        <p:nvSpPr>
          <p:cNvPr id="6" name="Rectangle 10"/>
          <p:cNvSpPr>
            <a:spLocks noGrp="1" noChangeArrowheads="1"/>
          </p:cNvSpPr>
          <p:nvPr>
            <p:ph type="ftr" sz="quarter" idx="11"/>
          </p:nvPr>
        </p:nvSpPr>
        <p:spPr/>
        <p:txBody>
          <a:bodyPr/>
          <a:lstStyle>
            <a:lvl1pPr>
              <a:defRPr/>
            </a:lvl1pPr>
          </a:lstStyle>
          <a:p>
            <a:pPr>
              <a:defRPr/>
            </a:pPr>
            <a:endParaRPr lang="en-GB"/>
          </a:p>
        </p:txBody>
      </p:sp>
      <p:sp>
        <p:nvSpPr>
          <p:cNvPr id="7" name="Rectangle 11"/>
          <p:cNvSpPr>
            <a:spLocks noGrp="1" noChangeArrowheads="1"/>
          </p:cNvSpPr>
          <p:nvPr>
            <p:ph type="sldNum" sz="quarter" idx="12"/>
          </p:nvPr>
        </p:nvSpPr>
        <p:spPr/>
        <p:txBody>
          <a:bodyPr/>
          <a:lstStyle>
            <a:lvl1pPr>
              <a:defRPr/>
            </a:lvl1pPr>
          </a:lstStyle>
          <a:p>
            <a:fld id="{89D76CCF-0575-42C3-8017-0D1E2EEACB86}" type="slidenum">
              <a:rPr lang="en-GB" altLang="en-US"/>
              <a:pPr/>
              <a:t>‹#›</a:t>
            </a:fld>
            <a:endParaRPr lang="en-GB" altLang="en-US"/>
          </a:p>
        </p:txBody>
      </p:sp>
    </p:spTree>
    <p:extLst>
      <p:ext uri="{BB962C8B-B14F-4D97-AF65-F5344CB8AC3E}">
        <p14:creationId xmlns:p14="http://schemas.microsoft.com/office/powerpoint/2010/main" val="28843393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7867058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519916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5289428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20631582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5096398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hree Picture">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Slide Number Placeholder 3"/>
          <p:cNvSpPr>
            <a:spLocks noGrp="1"/>
          </p:cNvSpPr>
          <p:nvPr>
            <p:ph type="sldNum" sz="quarter" idx="11"/>
          </p:nvPr>
        </p:nvSpPr>
        <p:spPr/>
        <p:txBody>
          <a:bodyPr/>
          <a:lstStyle/>
          <a:p>
            <a:fld id="{81582BD6-FC20-4557-852B-8433F8572D30}" type="slidenum">
              <a:rPr lang="en-US" smtClean="0"/>
              <a:pPr/>
              <a:t>‹#›</a:t>
            </a:fld>
            <a:endParaRPr lang="en-US" dirty="0"/>
          </a:p>
        </p:txBody>
      </p:sp>
      <p:sp>
        <p:nvSpPr>
          <p:cNvPr id="9" name="Content Placeholder 2"/>
          <p:cNvSpPr>
            <a:spLocks noGrp="1"/>
          </p:cNvSpPr>
          <p:nvPr>
            <p:ph sz="half" idx="1"/>
          </p:nvPr>
        </p:nvSpPr>
        <p:spPr>
          <a:xfrm>
            <a:off x="914400" y="31242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0" name="Content Placeholder 3"/>
          <p:cNvSpPr>
            <a:spLocks noGrp="1"/>
          </p:cNvSpPr>
          <p:nvPr>
            <p:ph sz="half" idx="2"/>
          </p:nvPr>
        </p:nvSpPr>
        <p:spPr>
          <a:xfrm>
            <a:off x="3695700" y="31242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1" name="Content Placeholder 3"/>
          <p:cNvSpPr>
            <a:spLocks noGrp="1"/>
          </p:cNvSpPr>
          <p:nvPr>
            <p:ph sz="half" idx="14"/>
          </p:nvPr>
        </p:nvSpPr>
        <p:spPr>
          <a:xfrm>
            <a:off x="6477000" y="3124200"/>
            <a:ext cx="2743200" cy="2544763"/>
          </a:xfrm>
        </p:spPr>
        <p:txBody>
          <a:bodyPr lIns="274320" tIns="0" rIns="182880">
            <a:normAutofit/>
          </a:bodyPr>
          <a:lstStyle>
            <a:lvl1pPr>
              <a:lnSpc>
                <a:spcPts val="2000"/>
              </a:lnSpc>
              <a:defRPr sz="1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5" name="Content Placeholder 2"/>
          <p:cNvSpPr>
            <a:spLocks noGrp="1"/>
          </p:cNvSpPr>
          <p:nvPr>
            <p:ph sz="half" idx="15"/>
          </p:nvPr>
        </p:nvSpPr>
        <p:spPr>
          <a:xfrm>
            <a:off x="914400" y="1447800"/>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6" name="Content Placeholder 3"/>
          <p:cNvSpPr>
            <a:spLocks noGrp="1"/>
          </p:cNvSpPr>
          <p:nvPr>
            <p:ph sz="half" idx="16"/>
          </p:nvPr>
        </p:nvSpPr>
        <p:spPr>
          <a:xfrm>
            <a:off x="3695700" y="1447800"/>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7" name="Content Placeholder 3"/>
          <p:cNvSpPr>
            <a:spLocks noGrp="1"/>
          </p:cNvSpPr>
          <p:nvPr>
            <p:ph sz="half" idx="17"/>
          </p:nvPr>
        </p:nvSpPr>
        <p:spPr>
          <a:xfrm>
            <a:off x="6477000" y="1447800"/>
            <a:ext cx="2743200" cy="1706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p:txBody>
      </p:sp>
      <p:sp>
        <p:nvSpPr>
          <p:cNvPr id="19" name="Title 18"/>
          <p:cNvSpPr>
            <a:spLocks noGrp="1"/>
          </p:cNvSpPr>
          <p:nvPr>
            <p:ph type="title"/>
          </p:nvPr>
        </p:nvSpPr>
        <p:spPr>
          <a:xfrm>
            <a:off x="609600" y="76200"/>
            <a:ext cx="8229600" cy="639763"/>
          </a:xfrm>
        </p:spPr>
        <p:txBody>
          <a:bodyPr/>
          <a:lstStyle/>
          <a:p>
            <a:r>
              <a:rPr lang="en-US" smtClean="0"/>
              <a:t>Click to edit Master title style</a:t>
            </a:r>
            <a:endParaRPr lang="en-US"/>
          </a:p>
        </p:txBody>
      </p:sp>
      <p:sp>
        <p:nvSpPr>
          <p:cNvPr id="20" name="Text Placeholder 10"/>
          <p:cNvSpPr>
            <a:spLocks noGrp="1"/>
          </p:cNvSpPr>
          <p:nvPr>
            <p:ph type="body" sz="quarter" idx="13"/>
          </p:nvPr>
        </p:nvSpPr>
        <p:spPr>
          <a:xfrm>
            <a:off x="816600" y="593400"/>
            <a:ext cx="8251200" cy="457200"/>
          </a:xfrm>
        </p:spPr>
        <p:txBody>
          <a:bodyPr>
            <a:normAutofit/>
          </a:bodyPr>
          <a:lstStyle>
            <a:lvl1pPr>
              <a:buFontTx/>
              <a:buNone/>
              <a:defRPr sz="2400"/>
            </a:lvl1pPr>
          </a:lstStyle>
          <a:p>
            <a:pPr lvl="0"/>
            <a:r>
              <a:rPr lang="en-US" smtClean="0"/>
              <a:t>Click to edit Master text styles</a:t>
            </a:r>
          </a:p>
        </p:txBody>
      </p:sp>
    </p:spTree>
    <p:extLst>
      <p:ext uri="{BB962C8B-B14F-4D97-AF65-F5344CB8AC3E}">
        <p14:creationId xmlns:p14="http://schemas.microsoft.com/office/powerpoint/2010/main" val="17025789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1968727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35808150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1708646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35312198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3546119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393723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798635"/>
            <a:ext cx="8305800" cy="4525965"/>
          </a:xfrm>
        </p:spPr>
        <p:txBody>
          <a:bodyPr/>
          <a:lstStyle>
            <a:lvl1pPr marL="173038" indent="-173038">
              <a:lnSpc>
                <a:spcPts val="2600"/>
              </a:lnSpc>
              <a:buFont typeface="Arial" pitchFamily="34" charset="0"/>
              <a:buChar char="•"/>
              <a:defRPr sz="2400" b="0">
                <a:solidFill>
                  <a:schemeClr val="tx1">
                    <a:lumMod val="95000"/>
                    <a:lumOff val="5000"/>
                  </a:schemeClr>
                </a:solidFill>
              </a:defRPr>
            </a:lvl1pPr>
            <a:lvl2pPr marL="684213" indent="-227013">
              <a:lnSpc>
                <a:spcPts val="2600"/>
              </a:lnSpc>
              <a:buFont typeface="Arial" pitchFamily="34" charset="0"/>
              <a:buChar char="•"/>
              <a:defRPr sz="2000">
                <a:solidFill>
                  <a:schemeClr val="tx1">
                    <a:lumMod val="95000"/>
                    <a:lumOff val="5000"/>
                  </a:schemeClr>
                </a:solidFill>
              </a:defRPr>
            </a:lvl2pPr>
            <a:lvl3pPr marL="1087438" indent="-173038">
              <a:lnSpc>
                <a:spcPts val="2600"/>
              </a:lnSpc>
              <a:buFont typeface="Arial" pitchFamily="34" charset="0"/>
              <a:buChar char="•"/>
              <a:defRPr sz="1800">
                <a:solidFill>
                  <a:schemeClr val="tx1">
                    <a:lumMod val="95000"/>
                    <a:lumOff val="5000"/>
                  </a:schemeClr>
                </a:solidFill>
              </a:defRPr>
            </a:lvl3pPr>
            <a:lvl4pPr marL="1541463" indent="-169863">
              <a:lnSpc>
                <a:spcPts val="2600"/>
              </a:lnSpc>
              <a:buFont typeface="Arial" pitchFamily="34" charset="0"/>
              <a:buChar char="•"/>
              <a:defRPr sz="1600">
                <a:solidFill>
                  <a:schemeClr val="tx1">
                    <a:lumMod val="95000"/>
                    <a:lumOff val="5000"/>
                  </a:schemeClr>
                </a:solidFill>
              </a:defRPr>
            </a:lvl4pPr>
            <a:lvl5pPr marL="2001838" indent="-173038">
              <a:lnSpc>
                <a:spcPts val="2600"/>
              </a:lnSpc>
              <a:buFont typeface="Arial" pitchFamily="34" charset="0"/>
              <a:buChar char="•"/>
              <a:defRPr sz="1400">
                <a:solidFill>
                  <a:schemeClr val="tx1">
                    <a:lumMod val="95000"/>
                    <a:lumOff val="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10"/>
          <p:cNvSpPr>
            <a:spLocks noGrp="1"/>
          </p:cNvSpPr>
          <p:nvPr>
            <p:ph type="body" sz="quarter" idx="13"/>
          </p:nvPr>
        </p:nvSpPr>
        <p:spPr>
          <a:xfrm>
            <a:off x="838200" y="593400"/>
            <a:ext cx="8251200" cy="457200"/>
          </a:xfrm>
        </p:spPr>
        <p:txBody>
          <a:bodyPr>
            <a:normAutofit/>
          </a:bodyPr>
          <a:lstStyle>
            <a:lvl1pPr>
              <a:buFont typeface="Arial" pitchFamily="34" charset="0"/>
              <a:buChar char="•"/>
              <a:defRPr sz="2400">
                <a:solidFill>
                  <a:schemeClr val="tx1">
                    <a:lumMod val="95000"/>
                    <a:lumOff val="5000"/>
                  </a:schemeClr>
                </a:solidFill>
              </a:defRPr>
            </a:lvl1pPr>
          </a:lstStyle>
          <a:p>
            <a:pPr lvl="0"/>
            <a:r>
              <a:rPr lang="en-US" smtClean="0"/>
              <a:t>Click to edit Master text styles</a:t>
            </a:r>
          </a:p>
        </p:txBody>
      </p:sp>
      <p:sp>
        <p:nvSpPr>
          <p:cNvPr id="10" name="Footer Placeholder 4"/>
          <p:cNvSpPr>
            <a:spLocks noGrp="1"/>
          </p:cNvSpPr>
          <p:nvPr>
            <p:ph type="ftr" sz="quarter" idx="3"/>
          </p:nvPr>
        </p:nvSpPr>
        <p:spPr>
          <a:xfrm>
            <a:off x="5257800" y="6272837"/>
            <a:ext cx="2895600" cy="365125"/>
          </a:xfrm>
          <a:prstGeom prst="rect">
            <a:avLst/>
          </a:prstGeom>
        </p:spPr>
        <p:txBody>
          <a:bodyPr/>
          <a:lstStyle>
            <a:lvl1pPr algn="r">
              <a:defRPr sz="900">
                <a:solidFill>
                  <a:schemeClr val="tx2"/>
                </a:solidFill>
                <a:latin typeface="Segoe UI" pitchFamily="34" charset="0"/>
                <a:cs typeface="Segoe UI" pitchFamily="34" charset="0"/>
              </a:defRPr>
            </a:lvl1pPr>
          </a:lstStyle>
          <a:p>
            <a:endParaRPr lang="en-US" dirty="0"/>
          </a:p>
        </p:txBody>
      </p:sp>
      <p:sp>
        <p:nvSpPr>
          <p:cNvPr id="12" name="Slide Number Placeholder 5"/>
          <p:cNvSpPr>
            <a:spLocks noGrp="1"/>
          </p:cNvSpPr>
          <p:nvPr>
            <p:ph type="sldNum" sz="quarter" idx="4"/>
          </p:nvPr>
        </p:nvSpPr>
        <p:spPr>
          <a:xfrm>
            <a:off x="76200" y="6638075"/>
            <a:ext cx="2133600" cy="365125"/>
          </a:xfrm>
          <a:prstGeom prst="rect">
            <a:avLst/>
          </a:prstGeom>
        </p:spPr>
        <p:txBody>
          <a:bodyPr/>
          <a:lstStyle>
            <a:lvl1pPr algn="l">
              <a:defRPr sz="1200" b="1">
                <a:solidFill>
                  <a:schemeClr val="tx2"/>
                </a:solidFill>
                <a:latin typeface="Segoe UI" pitchFamily="34" charset="0"/>
                <a:cs typeface="Segoe UI" pitchFamily="34" charset="0"/>
              </a:defRPr>
            </a:lvl1pPr>
          </a:lstStyle>
          <a:p>
            <a:fld id="{81582BD6-FC20-4557-852B-8433F8572D30}" type="slidenum">
              <a:rPr lang="en-US" smtClean="0"/>
              <a:pPr/>
              <a:t>‹#›</a:t>
            </a:fld>
            <a:endParaRPr lang="en-US" dirty="0"/>
          </a:p>
        </p:txBody>
      </p:sp>
      <p:sp>
        <p:nvSpPr>
          <p:cNvPr id="16" name="Title 15"/>
          <p:cNvSpPr>
            <a:spLocks noGrp="1"/>
          </p:cNvSpPr>
          <p:nvPr>
            <p:ph type="title"/>
          </p:nvPr>
        </p:nvSpPr>
        <p:spPr>
          <a:xfrm>
            <a:off x="609600" y="76200"/>
            <a:ext cx="8229600" cy="639763"/>
          </a:xfrm>
        </p:spPr>
        <p:txBody>
          <a:bodyPr/>
          <a:lstStyle>
            <a:lvl1pPr>
              <a:buFont typeface="Arial" pitchFamily="34" charset="0"/>
              <a:buChar char="•"/>
              <a:defRPr>
                <a:solidFill>
                  <a:schemeClr val="tx1">
                    <a:lumMod val="95000"/>
                    <a:lumOff val="5000"/>
                  </a:schemeClr>
                </a:solidFill>
              </a:defRPr>
            </a:lvl1pPr>
          </a:lstStyle>
          <a:p>
            <a:r>
              <a:rPr lang="en-US" smtClean="0"/>
              <a:t>Click to edit Master title style</a:t>
            </a:r>
            <a:endParaRPr lang="en-US" dirty="0"/>
          </a:p>
        </p:txBody>
      </p:sp>
    </p:spTree>
    <p:extLst>
      <p:ext uri="{BB962C8B-B14F-4D97-AF65-F5344CB8AC3E}">
        <p14:creationId xmlns:p14="http://schemas.microsoft.com/office/powerpoint/2010/main" val="1007752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28"/>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90800" y="90488"/>
            <a:ext cx="6019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57200" y="1371600"/>
            <a:ext cx="8153400"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1028" name="Rectangle 4"/>
          <p:cNvSpPr>
            <a:spLocks noGrp="1" noChangeArrowheads="1"/>
          </p:cNvSpPr>
          <p:nvPr>
            <p:ph type="dt" sz="half" idx="2"/>
          </p:nvPr>
        </p:nvSpPr>
        <p:spPr bwMode="auto">
          <a:xfrm>
            <a:off x="2819400" y="6248400"/>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a:lvl1pPr>
          </a:lstStyle>
          <a:p>
            <a:endParaRPr lang="en-GB" altLang="en-US"/>
          </a:p>
        </p:txBody>
      </p:sp>
      <p:sp>
        <p:nvSpPr>
          <p:cNvPr id="1029" name="Rectangle 5"/>
          <p:cNvSpPr>
            <a:spLocks noGrp="1" noChangeArrowheads="1"/>
          </p:cNvSpPr>
          <p:nvPr>
            <p:ph type="ftr" sz="quarter" idx="3"/>
          </p:nvPr>
        </p:nvSpPr>
        <p:spPr bwMode="auto">
          <a:xfrm>
            <a:off x="4267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000"/>
            </a:lvl1pPr>
          </a:lstStyle>
          <a:p>
            <a:endParaRPr lang="en-GB" altLang="en-US"/>
          </a:p>
        </p:txBody>
      </p:sp>
      <p:sp>
        <p:nvSpPr>
          <p:cNvPr id="1030" name="Rectangle 6"/>
          <p:cNvSpPr>
            <a:spLocks noGrp="1" noChangeArrowheads="1"/>
          </p:cNvSpPr>
          <p:nvPr>
            <p:ph type="sldNum" sz="quarter" idx="4"/>
          </p:nvPr>
        </p:nvSpPr>
        <p:spPr bwMode="auto">
          <a:xfrm>
            <a:off x="7315200" y="6248400"/>
            <a:ext cx="1295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000"/>
            </a:lvl1pPr>
          </a:lstStyle>
          <a:p>
            <a:fld id="{645F5144-4FEB-4A69-A0B3-607763C554DD}"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4" r:id="rId25"/>
    <p:sldLayoutId id="2147483675" r:id="rId26"/>
  </p:sldLayoutIdLst>
  <p:txStyles>
    <p:titleStyle>
      <a:lvl1pPr algn="l" rtl="0" eaLnBrk="1" fontAlgn="base" hangingPunct="1">
        <a:spcBef>
          <a:spcPct val="0"/>
        </a:spcBef>
        <a:spcAft>
          <a:spcPct val="0"/>
        </a:spcAft>
        <a:defRPr sz="3600">
          <a:solidFill>
            <a:schemeClr val="tx2"/>
          </a:solidFill>
          <a:latin typeface="+mj-lt"/>
          <a:ea typeface="+mj-ea"/>
          <a:cs typeface="+mj-cs"/>
        </a:defRPr>
      </a:lvl1pPr>
      <a:lvl2pPr algn="l" rtl="0" eaLnBrk="1" fontAlgn="base" hangingPunct="1">
        <a:spcBef>
          <a:spcPct val="0"/>
        </a:spcBef>
        <a:spcAft>
          <a:spcPct val="0"/>
        </a:spcAft>
        <a:defRPr sz="3600">
          <a:solidFill>
            <a:schemeClr val="tx2"/>
          </a:solidFill>
          <a:latin typeface="Arial Black" pitchFamily="34" charset="0"/>
        </a:defRPr>
      </a:lvl2pPr>
      <a:lvl3pPr algn="l" rtl="0" eaLnBrk="1" fontAlgn="base" hangingPunct="1">
        <a:spcBef>
          <a:spcPct val="0"/>
        </a:spcBef>
        <a:spcAft>
          <a:spcPct val="0"/>
        </a:spcAft>
        <a:defRPr sz="3600">
          <a:solidFill>
            <a:schemeClr val="tx2"/>
          </a:solidFill>
          <a:latin typeface="Arial Black" pitchFamily="34" charset="0"/>
        </a:defRPr>
      </a:lvl3pPr>
      <a:lvl4pPr algn="l" rtl="0" eaLnBrk="1" fontAlgn="base" hangingPunct="1">
        <a:spcBef>
          <a:spcPct val="0"/>
        </a:spcBef>
        <a:spcAft>
          <a:spcPct val="0"/>
        </a:spcAft>
        <a:defRPr sz="3600">
          <a:solidFill>
            <a:schemeClr val="tx2"/>
          </a:solidFill>
          <a:latin typeface="Arial Black" pitchFamily="34" charset="0"/>
        </a:defRPr>
      </a:lvl4pPr>
      <a:lvl5pPr algn="l" rtl="0" eaLnBrk="1" fontAlgn="base" hangingPunct="1">
        <a:spcBef>
          <a:spcPct val="0"/>
        </a:spcBef>
        <a:spcAft>
          <a:spcPct val="0"/>
        </a:spcAft>
        <a:defRPr sz="3600">
          <a:solidFill>
            <a:schemeClr val="tx2"/>
          </a:solidFill>
          <a:latin typeface="Arial Black" pitchFamily="34" charset="0"/>
        </a:defRPr>
      </a:lvl5pPr>
      <a:lvl6pPr marL="457200" algn="l" rtl="0" eaLnBrk="1" fontAlgn="base" hangingPunct="1">
        <a:spcBef>
          <a:spcPct val="0"/>
        </a:spcBef>
        <a:spcAft>
          <a:spcPct val="0"/>
        </a:spcAft>
        <a:defRPr sz="3600">
          <a:solidFill>
            <a:schemeClr val="tx2"/>
          </a:solidFill>
          <a:latin typeface="Arial Black" pitchFamily="34" charset="0"/>
        </a:defRPr>
      </a:lvl6pPr>
      <a:lvl7pPr marL="914400" algn="l" rtl="0" eaLnBrk="1" fontAlgn="base" hangingPunct="1">
        <a:spcBef>
          <a:spcPct val="0"/>
        </a:spcBef>
        <a:spcAft>
          <a:spcPct val="0"/>
        </a:spcAft>
        <a:defRPr sz="3600">
          <a:solidFill>
            <a:schemeClr val="tx2"/>
          </a:solidFill>
          <a:latin typeface="Arial Black" pitchFamily="34" charset="0"/>
        </a:defRPr>
      </a:lvl7pPr>
      <a:lvl8pPr marL="1371600" algn="l" rtl="0" eaLnBrk="1" fontAlgn="base" hangingPunct="1">
        <a:spcBef>
          <a:spcPct val="0"/>
        </a:spcBef>
        <a:spcAft>
          <a:spcPct val="0"/>
        </a:spcAft>
        <a:defRPr sz="3600">
          <a:solidFill>
            <a:schemeClr val="tx2"/>
          </a:solidFill>
          <a:latin typeface="Arial Black" pitchFamily="34" charset="0"/>
        </a:defRPr>
      </a:lvl8pPr>
      <a:lvl9pPr marL="1828800" algn="l" rtl="0" eaLnBrk="1" fontAlgn="base" hangingPunct="1">
        <a:spcBef>
          <a:spcPct val="0"/>
        </a:spcBef>
        <a:spcAft>
          <a:spcPct val="0"/>
        </a:spcAft>
        <a:defRPr sz="3600">
          <a:solidFill>
            <a:schemeClr val="tx2"/>
          </a:solidFill>
          <a:latin typeface="Arial Black"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google.com/hosted/life/l?imgurl=af289857a1730921&amp;q=William+Sheldon&amp;um=1&amp;usg=__kgFXlgBZ0vjc7CALqpxNqf7vzGA=" TargetMode="Externa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www.nature.com/nrn/journal/v15/n1/box/nrn3640_BX1.html?foxtrotcallback=tru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youtube.com/watch?v=Ildhku8tglw" TargetMode="Externa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9.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images.google.co.uk/imgres?imgurl=http://attachment.edu.ar/bowlby.jpg&amp;imgrefurl=http://attachment.edu.ar/&amp;h=193&amp;w=200&amp;sz=10&amp;tbnid=O1Nw8UjUgvwJ:&amp;tbnh=95&amp;tbnw=98&amp;start=1&amp;prev=/images?q=john+bowlby&amp;hl=en&amp;lr=" TargetMode="Externa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8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2.xml"/><Relationship Id="rId4" Type="http://schemas.openxmlformats.org/officeDocument/2006/relationships/image" Target="../media/image29.png"/></Relationships>
</file>

<file path=ppt/slides/_rels/slide8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3.xml"/></Relationships>
</file>

<file path=ppt/slides/_rels/slide8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alphaModFix amt="87000"/>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699792" y="332656"/>
            <a:ext cx="6089848" cy="3629000"/>
          </a:xfrm>
        </p:spPr>
        <p:txBody>
          <a:bodyPr/>
          <a:lstStyle/>
          <a:p>
            <a:r>
              <a:rPr lang="en-GB" dirty="0" smtClean="0">
                <a:latin typeface="Baskerville Old Face" panose="02020602080505020303" pitchFamily="18" charset="0"/>
              </a:rPr>
              <a:t>Biological and Psychological explanations of offending </a:t>
            </a:r>
            <a:endParaRPr lang="en-GB" dirty="0">
              <a:latin typeface="Baskerville Old Face" panose="02020602080505020303" pitchFamily="18" charset="0"/>
            </a:endParaRPr>
          </a:p>
        </p:txBody>
      </p:sp>
      <p:sp>
        <p:nvSpPr>
          <p:cNvPr id="3" name="Subtitle 2"/>
          <p:cNvSpPr>
            <a:spLocks noGrp="1"/>
          </p:cNvSpPr>
          <p:nvPr>
            <p:ph type="subTitle" idx="1"/>
          </p:nvPr>
        </p:nvSpPr>
        <p:spPr>
          <a:xfrm>
            <a:off x="2555776" y="4077072"/>
            <a:ext cx="5926832" cy="897632"/>
          </a:xfrm>
        </p:spPr>
        <p:txBody>
          <a:bodyPr/>
          <a:lstStyle/>
          <a:p>
            <a:r>
              <a:rPr lang="en-GB" sz="2400" dirty="0" smtClean="0">
                <a:latin typeface="Baskerville Old Face" panose="02020602080505020303" pitchFamily="18" charset="0"/>
              </a:rPr>
              <a:t>Lecture 3. This lecture is rather lengthy, therefore we will skip some slides and I trust that you will go over them in your own time.</a:t>
            </a:r>
            <a:endParaRPr lang="en-GB" sz="2400" dirty="0">
              <a:latin typeface="Baskerville Old Face" panose="02020602080505020303" pitchFamily="18" charset="0"/>
            </a:endParaRPr>
          </a:p>
        </p:txBody>
      </p:sp>
    </p:spTree>
    <p:extLst>
      <p:ext uri="{BB962C8B-B14F-4D97-AF65-F5344CB8AC3E}">
        <p14:creationId xmlns:p14="http://schemas.microsoft.com/office/powerpoint/2010/main" val="2408252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90488"/>
            <a:ext cx="6301680" cy="1190625"/>
          </a:xfrm>
        </p:spPr>
        <p:txBody>
          <a:bodyPr/>
          <a:lstStyle/>
          <a:p>
            <a:r>
              <a:rPr lang="en-GB" b="1" dirty="0" smtClean="0">
                <a:latin typeface="Baskerville Old Face" panose="02020602080505020303" pitchFamily="18" charset="0"/>
              </a:rPr>
              <a:t>Part 1: Biological explanations</a:t>
            </a:r>
            <a:endParaRPr lang="en-GB" b="1" dirty="0">
              <a:latin typeface="Baskerville Old Face" panose="02020602080505020303" pitchFamily="18" charset="0"/>
            </a:endParaRPr>
          </a:p>
        </p:txBody>
      </p:sp>
      <p:sp>
        <p:nvSpPr>
          <p:cNvPr id="3" name="Content Placeholder 2"/>
          <p:cNvSpPr>
            <a:spLocks noGrp="1"/>
          </p:cNvSpPr>
          <p:nvPr>
            <p:ph idx="1"/>
          </p:nvPr>
        </p:nvSpPr>
        <p:spPr/>
        <p:txBody>
          <a:bodyPr/>
          <a:lstStyle/>
          <a:p>
            <a:r>
              <a:rPr lang="en-GB" sz="2400" dirty="0" smtClean="0">
                <a:latin typeface="Baskerville Old Face" panose="02020602080505020303" pitchFamily="18" charset="0"/>
              </a:rPr>
              <a:t>Phrenology</a:t>
            </a:r>
          </a:p>
          <a:p>
            <a:pPr marL="0" indent="0">
              <a:buNone/>
            </a:pPr>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Atavistic qualities</a:t>
            </a:r>
          </a:p>
          <a:p>
            <a:pPr marL="0" indent="0">
              <a:buNone/>
            </a:pPr>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Somatotype explanation</a:t>
            </a:r>
          </a:p>
          <a:p>
            <a:pPr marL="0" indent="0">
              <a:buNone/>
            </a:pPr>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Genetics</a:t>
            </a:r>
          </a:p>
          <a:p>
            <a:pPr marL="0" indent="0">
              <a:buNone/>
            </a:pPr>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Neuroanatomical explanations</a:t>
            </a:r>
          </a:p>
          <a:p>
            <a:pPr marL="0" indent="0">
              <a:buNone/>
            </a:pPr>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Neurochemical explanations</a:t>
            </a:r>
            <a:endParaRPr lang="en-GB" sz="2400" dirty="0">
              <a:latin typeface="Baskerville Old Face" panose="02020602080505020303" pitchFamily="18" charset="0"/>
            </a:endParaRPr>
          </a:p>
        </p:txBody>
      </p:sp>
    </p:spTree>
    <p:extLst>
      <p:ext uri="{BB962C8B-B14F-4D97-AF65-F5344CB8AC3E}">
        <p14:creationId xmlns:p14="http://schemas.microsoft.com/office/powerpoint/2010/main" val="6939180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313" y="1125538"/>
            <a:ext cx="4037012" cy="51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4995" name="Rectangle 3"/>
          <p:cNvSpPr>
            <a:spLocks noGrp="1" noChangeArrowheads="1"/>
          </p:cNvSpPr>
          <p:nvPr>
            <p:ph type="title"/>
          </p:nvPr>
        </p:nvSpPr>
        <p:spPr>
          <a:xfrm>
            <a:off x="1403349" y="260649"/>
            <a:ext cx="7489825" cy="706140"/>
          </a:xfrm>
        </p:spPr>
        <p:txBody>
          <a:bodyPr/>
          <a:lstStyle/>
          <a:p>
            <a:pPr eaLnBrk="1" hangingPunct="1"/>
            <a:r>
              <a:rPr lang="en-GB" altLang="en-US" sz="3400" dirty="0" smtClean="0">
                <a:latin typeface="Tempus Sans ITC" panose="04020404030D07020202" pitchFamily="82" charset="0"/>
              </a:rPr>
              <a:t>         </a:t>
            </a:r>
            <a:r>
              <a:rPr lang="en-GB" altLang="en-US" sz="3400" b="1" dirty="0" smtClean="0">
                <a:latin typeface="Baskerville Old Face" panose="02020602080505020303" pitchFamily="18" charset="0"/>
              </a:rPr>
              <a:t>Franz Gall (1800) -  Phrenology</a:t>
            </a:r>
            <a:r>
              <a:rPr lang="en-GB" altLang="en-US" sz="3400" dirty="0" smtClean="0">
                <a:latin typeface="Tempus Sans ITC" panose="04020404030D07020202" pitchFamily="82" charset="0"/>
              </a:rPr>
              <a:t/>
            </a:r>
            <a:br>
              <a:rPr lang="en-GB" altLang="en-US" sz="3400" dirty="0" smtClean="0">
                <a:latin typeface="Tempus Sans ITC" panose="04020404030D07020202" pitchFamily="82" charset="0"/>
              </a:rPr>
            </a:br>
            <a:endParaRPr lang="en-GB" altLang="en-US" sz="2100" dirty="0" smtClean="0">
              <a:latin typeface="Tempus Sans ITC" panose="04020404030D07020202" pitchFamily="82" charset="0"/>
            </a:endParaRPr>
          </a:p>
        </p:txBody>
      </p:sp>
      <p:sp>
        <p:nvSpPr>
          <p:cNvPr id="112645" name="AutoShape 5"/>
          <p:cNvSpPr>
            <a:spLocks noGrp="1" noChangeArrowheads="1"/>
          </p:cNvSpPr>
          <p:nvPr>
            <p:ph type="body" sz="half" idx="2"/>
          </p:nvPr>
        </p:nvSpPr>
        <p:spPr>
          <a:xfrm>
            <a:off x="4553265" y="2960317"/>
            <a:ext cx="4392612" cy="1484312"/>
          </a:xfrm>
          <a:prstGeom prst="wedgeRoundRectCallout">
            <a:avLst>
              <a:gd name="adj1" fmla="val -86718"/>
              <a:gd name="adj2" fmla="val -2940"/>
              <a:gd name="adj3" fmla="val 16667"/>
            </a:avLst>
          </a:prstGeom>
          <a:solidFill>
            <a:schemeClr val="accent1"/>
          </a:solidFill>
          <a:ln>
            <a:solidFill>
              <a:schemeClr val="tx1"/>
            </a:solidFill>
            <a:miter lim="800000"/>
            <a:headEnd/>
            <a:tailEnd/>
          </a:ln>
        </p:spPr>
        <p:txBody>
          <a:bodyPr/>
          <a:lstStyle/>
          <a:p>
            <a:pPr algn="ctr" eaLnBrk="1" hangingPunct="1">
              <a:spcBef>
                <a:spcPct val="0"/>
              </a:spcBef>
              <a:buFont typeface="Wingdings" panose="05000000000000000000" pitchFamily="2" charset="2"/>
              <a:buNone/>
            </a:pPr>
            <a:r>
              <a:rPr lang="en-GB" altLang="en-US" sz="2800" dirty="0" smtClean="0">
                <a:latin typeface="Baskerville Old Face" panose="02020602080505020303" pitchFamily="18" charset="0"/>
              </a:rPr>
              <a:t>The shape of your head therefore determines your mental abilities</a:t>
            </a:r>
          </a:p>
        </p:txBody>
      </p:sp>
      <p:sp>
        <p:nvSpPr>
          <p:cNvPr id="112644" name="AutoShape 4"/>
          <p:cNvSpPr>
            <a:spLocks noChangeArrowheads="1"/>
          </p:cNvSpPr>
          <p:nvPr/>
        </p:nvSpPr>
        <p:spPr bwMode="auto">
          <a:xfrm>
            <a:off x="4284663" y="908050"/>
            <a:ext cx="3959225" cy="1441450"/>
          </a:xfrm>
          <a:prstGeom prst="wedgeRoundRectCallout">
            <a:avLst>
              <a:gd name="adj1" fmla="val -84926"/>
              <a:gd name="adj2" fmla="val 99778"/>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Baskerville Old Face" panose="02020602080505020303" pitchFamily="18" charset="0"/>
                <a:cs typeface="Arial" panose="020B0604020202020204" pitchFamily="34" charset="0"/>
              </a:rPr>
              <a:t>The size and shape of your head effects your brain growth.</a:t>
            </a:r>
          </a:p>
        </p:txBody>
      </p:sp>
      <p:sp>
        <p:nvSpPr>
          <p:cNvPr id="112646" name="AutoShape 6"/>
          <p:cNvSpPr>
            <a:spLocks noChangeArrowheads="1"/>
          </p:cNvSpPr>
          <p:nvPr/>
        </p:nvSpPr>
        <p:spPr bwMode="auto">
          <a:xfrm>
            <a:off x="5148261" y="5085184"/>
            <a:ext cx="3457575" cy="1152525"/>
          </a:xfrm>
          <a:prstGeom prst="wedgeRoundRectCallout">
            <a:avLst>
              <a:gd name="adj1" fmla="val -105005"/>
              <a:gd name="adj2" fmla="val -127546"/>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800" dirty="0">
                <a:latin typeface="Baskerville Old Face" panose="02020602080505020303" pitchFamily="18" charset="0"/>
                <a:cs typeface="Arial" panose="020B0604020202020204" pitchFamily="34" charset="0"/>
              </a:rPr>
              <a:t>This is innate, and therefore fixed</a:t>
            </a:r>
          </a:p>
        </p:txBody>
      </p:sp>
    </p:spTree>
    <p:extLst>
      <p:ext uri="{BB962C8B-B14F-4D97-AF65-F5344CB8AC3E}">
        <p14:creationId xmlns:p14="http://schemas.microsoft.com/office/powerpoint/2010/main" val="3244362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2642"/>
                                        </p:tgtEl>
                                        <p:attrNameLst>
                                          <p:attrName>style.visibility</p:attrName>
                                        </p:attrNameLst>
                                      </p:cBhvr>
                                      <p:to>
                                        <p:strVal val="visible"/>
                                      </p:to>
                                    </p:set>
                                    <p:animEffect transition="in" filter="wipe(left)">
                                      <p:cBhvr>
                                        <p:cTn id="7" dur="500"/>
                                        <p:tgtEl>
                                          <p:spTgt spid="1126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12644"/>
                                        </p:tgtEl>
                                        <p:attrNameLst>
                                          <p:attrName>style.visibility</p:attrName>
                                        </p:attrNameLst>
                                      </p:cBhvr>
                                      <p:to>
                                        <p:strVal val="visible"/>
                                      </p:to>
                                    </p:set>
                                    <p:animEffect transition="in" filter="box(out)">
                                      <p:cBhvr>
                                        <p:cTn id="12" dur="500"/>
                                        <p:tgtEl>
                                          <p:spTgt spid="1126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12645"/>
                                        </p:tgtEl>
                                        <p:attrNameLst>
                                          <p:attrName>style.visibility</p:attrName>
                                        </p:attrNameLst>
                                      </p:cBhvr>
                                      <p:to>
                                        <p:strVal val="visible"/>
                                      </p:to>
                                    </p:set>
                                    <p:animEffect transition="in" filter="box(out)">
                                      <p:cBhvr>
                                        <p:cTn id="17" dur="500"/>
                                        <p:tgtEl>
                                          <p:spTgt spid="11264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12646"/>
                                        </p:tgtEl>
                                        <p:attrNameLst>
                                          <p:attrName>style.visibility</p:attrName>
                                        </p:attrNameLst>
                                      </p:cBhvr>
                                      <p:to>
                                        <p:strVal val="visible"/>
                                      </p:to>
                                    </p:set>
                                    <p:animEffect transition="in" filter="box(out)">
                                      <p:cBhvr>
                                        <p:cTn id="22" dur="500"/>
                                        <p:tgtEl>
                                          <p:spTgt spid="1126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5" grpId="0" animBg="1"/>
      <p:bldP spid="112644" grpId="0" animBg="1"/>
      <p:bldP spid="11264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itle 1"/>
          <p:cNvSpPr>
            <a:spLocks noGrp="1"/>
          </p:cNvSpPr>
          <p:nvPr>
            <p:ph type="title"/>
          </p:nvPr>
        </p:nvSpPr>
        <p:spPr>
          <a:xfrm>
            <a:off x="2590800" y="90488"/>
            <a:ext cx="6019800" cy="1106264"/>
          </a:xfrm>
        </p:spPr>
        <p:txBody>
          <a:bodyPr/>
          <a:lstStyle/>
          <a:p>
            <a:pPr algn="ctr" eaLnBrk="1" hangingPunct="1"/>
            <a:r>
              <a:rPr lang="en-GB" altLang="en-US" b="1" dirty="0" smtClean="0">
                <a:latin typeface="Baskerville Old Face" panose="02020602080505020303" pitchFamily="18" charset="0"/>
              </a:rPr>
              <a:t>Phrenology as an explanation for criminality.</a:t>
            </a:r>
            <a:endParaRPr lang="en-US" altLang="en-US" b="1" dirty="0" smtClean="0">
              <a:latin typeface="Baskerville Old Face" panose="02020602080505020303" pitchFamily="18" charset="0"/>
            </a:endParaRPr>
          </a:p>
        </p:txBody>
      </p:sp>
      <p:sp>
        <p:nvSpPr>
          <p:cNvPr id="86019" name="Content Placeholder 3"/>
          <p:cNvSpPr>
            <a:spLocks noGrp="1"/>
          </p:cNvSpPr>
          <p:nvPr>
            <p:ph sz="half" idx="1"/>
          </p:nvPr>
        </p:nvSpPr>
        <p:spPr>
          <a:xfrm>
            <a:off x="107950" y="1600200"/>
            <a:ext cx="5760194" cy="4997450"/>
          </a:xfrm>
          <a:solidFill>
            <a:srgbClr val="FFFFCC"/>
          </a:solidFill>
          <a:ln>
            <a:solidFill>
              <a:schemeClr val="accent6"/>
            </a:solidFill>
          </a:ln>
        </p:spPr>
        <p:txBody>
          <a:bodyPr/>
          <a:lstStyle/>
          <a:p>
            <a:pPr eaLnBrk="1" hangingPunct="1"/>
            <a:r>
              <a:rPr lang="en-US" altLang="en-US" sz="2000" dirty="0" smtClean="0">
                <a:latin typeface="Baskerville Old Face" panose="02020602080505020303" pitchFamily="18" charset="0"/>
              </a:rPr>
              <a:t>Attempts were made to legitimize phrenology by using it in America's courtrooms. In 1927 phrenologist, Dr. Edgar Beall was called in to perform a reading on Ruth Snyder, accused of murdering her husband. </a:t>
            </a:r>
          </a:p>
          <a:p>
            <a:pPr eaLnBrk="1" hangingPunct="1"/>
            <a:r>
              <a:rPr lang="en-US" altLang="en-US" sz="2000" dirty="0" smtClean="0">
                <a:latin typeface="Baskerville Old Face" panose="02020602080505020303" pitchFamily="18" charset="0"/>
              </a:rPr>
              <a:t>Dr. Beall decided that Snyder's chin "tapered like the lower face of a cat" which proved her "treachery" and "ingratitude." Her mouth was as "cold and hard and unsympathetic as a crack in a dried lemon." Beall's final analysis, after studying Ruth Snyder's face, was that she had "the character of a shallow-brained pleasure seeker...murderous passion and lust." </a:t>
            </a:r>
          </a:p>
          <a:p>
            <a:pPr eaLnBrk="1" hangingPunct="1"/>
            <a:r>
              <a:rPr lang="en-US" altLang="en-US" sz="2000" dirty="0" smtClean="0">
                <a:latin typeface="Baskerville Old Face" panose="02020602080505020303" pitchFamily="18" charset="0"/>
              </a:rPr>
              <a:t>These descriptions were printed in newspapers of the time and treated as fact.</a:t>
            </a:r>
          </a:p>
          <a:p>
            <a:pPr eaLnBrk="1" hangingPunct="1"/>
            <a:endParaRPr lang="en-US" altLang="en-US" dirty="0" smtClean="0"/>
          </a:p>
        </p:txBody>
      </p:sp>
      <p:pic>
        <p:nvPicPr>
          <p:cNvPr id="8602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a:xfrm>
            <a:off x="6012160" y="2780928"/>
            <a:ext cx="2822693" cy="2377646"/>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739389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r>
              <a:rPr lang="en-GB" altLang="en-US" b="1" dirty="0" err="1" smtClean="0">
                <a:latin typeface="Baskerville Old Face" panose="02020602080505020303" pitchFamily="18" charset="0"/>
                <a:cs typeface="Times New Roman" panose="02020603050405020304" pitchFamily="18" charset="0"/>
              </a:rPr>
              <a:t>Cesare</a:t>
            </a:r>
            <a:r>
              <a:rPr lang="en-GB" altLang="en-US" b="1" dirty="0" smtClean="0">
                <a:latin typeface="Baskerville Old Face" panose="02020602080505020303" pitchFamily="18" charset="0"/>
                <a:cs typeface="Times New Roman" panose="02020603050405020304" pitchFamily="18" charset="0"/>
              </a:rPr>
              <a:t> Lombroso (1876)</a:t>
            </a:r>
          </a:p>
        </p:txBody>
      </p:sp>
      <p:pic>
        <p:nvPicPr>
          <p:cNvPr id="87043" name="Picture 5" descr="lombroso"/>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395536" y="1772816"/>
            <a:ext cx="2316996" cy="4572000"/>
          </a:xfrm>
          <a:noFill/>
          <a:ln>
            <a:solidFill>
              <a:schemeClr val="accent6"/>
            </a:solidFill>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7044" name="Content Placeholder 1"/>
          <p:cNvSpPr>
            <a:spLocks noGrp="1"/>
          </p:cNvSpPr>
          <p:nvPr>
            <p:ph sz="half" idx="2"/>
          </p:nvPr>
        </p:nvSpPr>
        <p:spPr/>
        <p:txBody>
          <a:bodyPr/>
          <a:lstStyle/>
          <a:p>
            <a:pPr eaLnBrk="1" hangingPunct="1"/>
            <a:endParaRPr lang="en-US" altLang="en-US" smtClean="0"/>
          </a:p>
        </p:txBody>
      </p:sp>
      <p:sp>
        <p:nvSpPr>
          <p:cNvPr id="3079" name="AutoShape 7"/>
          <p:cNvSpPr>
            <a:spLocks noChangeArrowheads="1"/>
          </p:cNvSpPr>
          <p:nvPr/>
        </p:nvSpPr>
        <p:spPr bwMode="auto">
          <a:xfrm>
            <a:off x="3997325" y="1341438"/>
            <a:ext cx="4751388" cy="2232025"/>
          </a:xfrm>
          <a:prstGeom prst="wedgeRoundRectCallout">
            <a:avLst>
              <a:gd name="adj1" fmla="val -81245"/>
              <a:gd name="adj2" fmla="val 24205"/>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dirty="0">
                <a:latin typeface="Baskerville Old Face" panose="02020602080505020303" pitchFamily="18" charset="0"/>
                <a:cs typeface="Arial" panose="020B0604020202020204" pitchFamily="34" charset="0"/>
              </a:rPr>
              <a:t>The criminal is a separate species, a species that is between modern and primitive humans.</a:t>
            </a:r>
          </a:p>
        </p:txBody>
      </p:sp>
      <p:sp>
        <p:nvSpPr>
          <p:cNvPr id="3080" name="AutoShape 8"/>
          <p:cNvSpPr>
            <a:spLocks noChangeArrowheads="1"/>
          </p:cNvSpPr>
          <p:nvPr/>
        </p:nvSpPr>
        <p:spPr bwMode="auto">
          <a:xfrm>
            <a:off x="3490913" y="4437112"/>
            <a:ext cx="5257800" cy="1728788"/>
          </a:xfrm>
          <a:prstGeom prst="wedgeRoundRectCallout">
            <a:avLst>
              <a:gd name="adj1" fmla="val -71304"/>
              <a:gd name="adj2" fmla="val -4803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dirty="0">
                <a:latin typeface="Baskerville Old Face" panose="02020602080505020303" pitchFamily="18" charset="0"/>
                <a:cs typeface="Arial" panose="020B0604020202020204" pitchFamily="34" charset="0"/>
              </a:rPr>
              <a:t>The physical shape of the head and face determined the "born criminal".</a:t>
            </a:r>
          </a:p>
        </p:txBody>
      </p:sp>
    </p:spTree>
    <p:extLst>
      <p:ext uri="{BB962C8B-B14F-4D97-AF65-F5344CB8AC3E}">
        <p14:creationId xmlns:p14="http://schemas.microsoft.com/office/powerpoint/2010/main" val="3084395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9"/>
                                        </p:tgtEl>
                                        <p:attrNameLst>
                                          <p:attrName>style.visibility</p:attrName>
                                        </p:attrNameLst>
                                      </p:cBhvr>
                                      <p:to>
                                        <p:strVal val="visible"/>
                                      </p:to>
                                    </p:set>
                                    <p:animEffect transition="in" filter="wipe(left)">
                                      <p:cBhvr>
                                        <p:cTn id="7" dur="500"/>
                                        <p:tgtEl>
                                          <p:spTgt spid="30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80"/>
                                        </p:tgtEl>
                                        <p:attrNameLst>
                                          <p:attrName>style.visibility</p:attrName>
                                        </p:attrNameLst>
                                      </p:cBhvr>
                                      <p:to>
                                        <p:strVal val="visible"/>
                                      </p:to>
                                    </p:set>
                                    <p:animEffect transition="in" filter="wipe(left)">
                                      <p:cBhvr>
                                        <p:cTn id="12" dur="500"/>
                                        <p:tgtEl>
                                          <p:spTgt spid="30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animBg="1"/>
      <p:bldP spid="308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itle 1"/>
          <p:cNvSpPr>
            <a:spLocks noGrp="1"/>
          </p:cNvSpPr>
          <p:nvPr>
            <p:ph type="title"/>
          </p:nvPr>
        </p:nvSpPr>
        <p:spPr>
          <a:xfrm>
            <a:off x="2590800" y="90489"/>
            <a:ext cx="6445696" cy="1034256"/>
          </a:xfrm>
        </p:spPr>
        <p:txBody>
          <a:bodyPr/>
          <a:lstStyle/>
          <a:p>
            <a:pPr algn="ctr" eaLnBrk="1" hangingPunct="1"/>
            <a:r>
              <a:rPr lang="en-GB" altLang="en-US" b="1" dirty="0" smtClean="0">
                <a:latin typeface="Baskerville Old Face" panose="02020602080505020303" pitchFamily="18" charset="0"/>
              </a:rPr>
              <a:t>Biological explanations for criminality.</a:t>
            </a:r>
            <a:endParaRPr lang="en-US" altLang="en-US" b="1" dirty="0" smtClean="0">
              <a:latin typeface="Baskerville Old Face" panose="02020602080505020303" pitchFamily="18" charset="0"/>
            </a:endParaRPr>
          </a:p>
        </p:txBody>
      </p:sp>
      <p:sp>
        <p:nvSpPr>
          <p:cNvPr id="4" name="Content Placeholder 3"/>
          <p:cNvSpPr>
            <a:spLocks noGrp="1"/>
          </p:cNvSpPr>
          <p:nvPr>
            <p:ph sz="half" idx="1"/>
          </p:nvPr>
        </p:nvSpPr>
        <p:spPr>
          <a:xfrm>
            <a:off x="179388" y="1268760"/>
            <a:ext cx="4752652" cy="5472608"/>
          </a:xfrm>
          <a:solidFill>
            <a:srgbClr val="FFFFCC"/>
          </a:solidFill>
          <a:ln>
            <a:solidFill>
              <a:schemeClr val="accent6"/>
            </a:solidFill>
          </a:ln>
        </p:spPr>
        <p:txBody>
          <a:bodyPr/>
          <a:lstStyle/>
          <a:p>
            <a:pPr eaLnBrk="1" hangingPunct="1">
              <a:buFont typeface="Arial" charset="0"/>
              <a:buChar char="•"/>
              <a:defRPr/>
            </a:pPr>
            <a:r>
              <a:rPr lang="en-GB" sz="2400" dirty="0">
                <a:latin typeface="Baskerville Old Face" panose="02020602080505020303" pitchFamily="18" charset="0"/>
                <a:cs typeface="Arial" panose="020B0604020202020204" pitchFamily="34" charset="0"/>
              </a:rPr>
              <a:t>Written by Cesare Lombroso in </a:t>
            </a:r>
            <a:r>
              <a:rPr lang="en-GB" sz="2400" dirty="0" smtClean="0">
                <a:latin typeface="Baskerville Old Face" panose="02020602080505020303" pitchFamily="18" charset="0"/>
                <a:cs typeface="Arial" panose="020B0604020202020204" pitchFamily="34" charset="0"/>
              </a:rPr>
              <a:t>1876.</a:t>
            </a:r>
            <a:endParaRPr lang="en-GB" sz="2400" dirty="0">
              <a:latin typeface="Baskerville Old Face" panose="02020602080505020303" pitchFamily="18" charset="0"/>
              <a:cs typeface="Arial" panose="020B0604020202020204" pitchFamily="34" charset="0"/>
            </a:endParaRPr>
          </a:p>
          <a:p>
            <a:pPr eaLnBrk="1" hangingPunct="1">
              <a:buFont typeface="Arial" charset="0"/>
              <a:buChar char="•"/>
              <a:defRPr/>
            </a:pPr>
            <a:r>
              <a:rPr lang="en-GB" sz="2400" dirty="0">
                <a:latin typeface="Baskerville Old Face" panose="02020602080505020303" pitchFamily="18" charset="0"/>
                <a:cs typeface="Arial" panose="020B0604020202020204" pitchFamily="34" charset="0"/>
              </a:rPr>
              <a:t>Using Darwin’s theories, Lombroso thought criminals were a separate species of mankind.</a:t>
            </a:r>
          </a:p>
          <a:p>
            <a:pPr eaLnBrk="1" hangingPunct="1">
              <a:buFont typeface="Arial" charset="0"/>
              <a:buChar char="•"/>
              <a:defRPr/>
            </a:pPr>
            <a:r>
              <a:rPr lang="en-GB" sz="2400" dirty="0">
                <a:latin typeface="Baskerville Old Face" panose="02020602080505020303" pitchFamily="18" charset="0"/>
                <a:cs typeface="Arial" panose="020B0604020202020204" pitchFamily="34" charset="0"/>
              </a:rPr>
              <a:t>He professed that criminals could be identified by a series of distinguishing physical characteristics such as :</a:t>
            </a:r>
          </a:p>
          <a:p>
            <a:pPr marL="685800" lvl="1">
              <a:defRPr/>
            </a:pPr>
            <a:r>
              <a:rPr lang="en-GB" sz="2000" dirty="0">
                <a:latin typeface="Baskerville Old Face" panose="02020602080505020303" pitchFamily="18" charset="0"/>
                <a:cs typeface="Arial" panose="020B0604020202020204" pitchFamily="34" charset="0"/>
              </a:rPr>
              <a:t>Asymmetrical face</a:t>
            </a:r>
          </a:p>
          <a:p>
            <a:pPr marL="685800" lvl="1">
              <a:defRPr/>
            </a:pPr>
            <a:r>
              <a:rPr lang="en-GB" sz="2000" dirty="0">
                <a:latin typeface="Baskerville Old Face" panose="02020602080505020303" pitchFamily="18" charset="0"/>
                <a:cs typeface="Arial" panose="020B0604020202020204" pitchFamily="34" charset="0"/>
              </a:rPr>
              <a:t>Unusually large or small ears</a:t>
            </a:r>
          </a:p>
          <a:p>
            <a:pPr marL="685800" lvl="1">
              <a:defRPr/>
            </a:pPr>
            <a:r>
              <a:rPr lang="en-GB" sz="2000" dirty="0">
                <a:latin typeface="Baskerville Old Face" panose="02020602080505020303" pitchFamily="18" charset="0"/>
                <a:cs typeface="Arial" panose="020B0604020202020204" pitchFamily="34" charset="0"/>
              </a:rPr>
              <a:t>A low receding forehead</a:t>
            </a:r>
          </a:p>
          <a:p>
            <a:pPr marL="685800" lvl="1">
              <a:defRPr/>
            </a:pPr>
            <a:r>
              <a:rPr lang="en-GB" sz="2000" dirty="0">
                <a:latin typeface="Baskerville Old Face" panose="02020602080505020303" pitchFamily="18" charset="0"/>
                <a:cs typeface="Arial" panose="020B0604020202020204" pitchFamily="34" charset="0"/>
              </a:rPr>
              <a:t>Prominent eyebrows, jawbones or cheekbones</a:t>
            </a:r>
          </a:p>
          <a:p>
            <a:pPr eaLnBrk="1" hangingPunct="1">
              <a:buFont typeface="Arial" charset="0"/>
              <a:buChar char="•"/>
              <a:defRPr/>
            </a:pPr>
            <a:endParaRPr lang="en-US" sz="2000" dirty="0">
              <a:latin typeface="Arial" panose="020B0604020202020204" pitchFamily="34" charset="0"/>
              <a:cs typeface="Arial" panose="020B0604020202020204" pitchFamily="34" charset="0"/>
            </a:endParaRPr>
          </a:p>
        </p:txBody>
      </p:sp>
      <p:pic>
        <p:nvPicPr>
          <p:cNvPr id="88068"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a:xfrm>
            <a:off x="5220072" y="1700808"/>
            <a:ext cx="3462418" cy="4530655"/>
          </a:xfr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577581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itle 1"/>
          <p:cNvSpPr>
            <a:spLocks noGrp="1"/>
          </p:cNvSpPr>
          <p:nvPr>
            <p:ph type="title"/>
          </p:nvPr>
        </p:nvSpPr>
        <p:spPr>
          <a:xfrm>
            <a:off x="2590800" y="90489"/>
            <a:ext cx="6019800" cy="962248"/>
          </a:xfrm>
        </p:spPr>
        <p:txBody>
          <a:bodyPr/>
          <a:lstStyle/>
          <a:p>
            <a:pPr algn="ctr" eaLnBrk="1" hangingPunct="1"/>
            <a:r>
              <a:rPr lang="en-GB" altLang="en-US" b="1" dirty="0" smtClean="0">
                <a:latin typeface="Baskerville Old Face" panose="02020602080505020303" pitchFamily="18" charset="0"/>
              </a:rPr>
              <a:t>Biological explanations for criminality.</a:t>
            </a:r>
            <a:endParaRPr lang="en-US" altLang="en-US" b="1" dirty="0" smtClean="0">
              <a:latin typeface="Baskerville Old Face" panose="02020602080505020303" pitchFamily="18" charset="0"/>
            </a:endParaRPr>
          </a:p>
        </p:txBody>
      </p:sp>
      <p:sp>
        <p:nvSpPr>
          <p:cNvPr id="4" name="Content Placeholder 3"/>
          <p:cNvSpPr>
            <a:spLocks noGrp="1"/>
          </p:cNvSpPr>
          <p:nvPr>
            <p:ph sz="half" idx="1"/>
          </p:nvPr>
        </p:nvSpPr>
        <p:spPr>
          <a:xfrm>
            <a:off x="251520" y="1371600"/>
            <a:ext cx="4206180" cy="5153744"/>
          </a:xfrm>
          <a:solidFill>
            <a:srgbClr val="FFFFCC"/>
          </a:solidFill>
          <a:ln>
            <a:solidFill>
              <a:schemeClr val="accent6"/>
            </a:solidFill>
          </a:ln>
        </p:spPr>
        <p:txBody>
          <a:bodyPr/>
          <a:lstStyle/>
          <a:p>
            <a:pPr eaLnBrk="1" hangingPunct="1">
              <a:buFont typeface="Arial" charset="0"/>
              <a:buChar char="•"/>
              <a:defRPr/>
            </a:pPr>
            <a:endParaRPr lang="en-GB" altLang="en-US" sz="20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b="1" dirty="0" smtClean="0">
                <a:latin typeface="Baskerville Old Face" panose="02020602080505020303" pitchFamily="18" charset="0"/>
                <a:cs typeface="Arial" panose="020B0604020202020204" pitchFamily="34" charset="0"/>
              </a:rPr>
              <a:t>A </a:t>
            </a:r>
            <a:r>
              <a:rPr lang="en-GB" altLang="en-US" sz="2000" b="1" dirty="0">
                <a:latin typeface="Baskerville Old Face" panose="02020602080505020303" pitchFamily="18" charset="0"/>
                <a:cs typeface="Arial" panose="020B0604020202020204" pitchFamily="34" charset="0"/>
              </a:rPr>
              <a:t>number of significant </a:t>
            </a:r>
            <a:r>
              <a:rPr lang="en-GB" altLang="en-US" sz="2000" b="1" dirty="0" smtClean="0">
                <a:latin typeface="Baskerville Old Face" panose="02020602080505020303" pitchFamily="18" charset="0"/>
                <a:cs typeface="Arial" panose="020B0604020202020204" pitchFamily="34" charset="0"/>
              </a:rPr>
              <a:t>flaws:</a:t>
            </a:r>
          </a:p>
          <a:p>
            <a:pPr eaLnBrk="1" hangingPunct="1">
              <a:buFont typeface="Arial" charset="0"/>
              <a:buChar char="•"/>
              <a:defRPr/>
            </a:pPr>
            <a:endParaRPr lang="en-GB" altLang="en-US" sz="2000" dirty="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Lack </a:t>
            </a:r>
            <a:r>
              <a:rPr lang="en-GB" altLang="en-US" sz="2000" dirty="0">
                <a:latin typeface="Baskerville Old Face" panose="02020602080505020303" pitchFamily="18" charset="0"/>
                <a:cs typeface="Arial" panose="020B0604020202020204" pitchFamily="34" charset="0"/>
              </a:rPr>
              <a:t>of a control group for </a:t>
            </a:r>
            <a:r>
              <a:rPr lang="en-GB" altLang="en-US" sz="2000" dirty="0" smtClean="0">
                <a:latin typeface="Baskerville Old Face" panose="02020602080505020303" pitchFamily="18" charset="0"/>
                <a:cs typeface="Arial" panose="020B0604020202020204" pitchFamily="34" charset="0"/>
              </a:rPr>
              <a:t>comparison</a:t>
            </a:r>
          </a:p>
          <a:p>
            <a:pPr marL="0" indent="0" eaLnBrk="1" hangingPunct="1">
              <a:buFont typeface="Arial" charset="0"/>
              <a:buNone/>
              <a:defRPr/>
            </a:pPr>
            <a:endParaRPr lang="en-GB" altLang="en-US" sz="20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Sample </a:t>
            </a:r>
            <a:r>
              <a:rPr lang="en-GB" altLang="en-US" sz="2000" dirty="0">
                <a:latin typeface="Baskerville Old Face" panose="02020602080505020303" pitchFamily="18" charset="0"/>
                <a:cs typeface="Arial" panose="020B0604020202020204" pitchFamily="34" charset="0"/>
              </a:rPr>
              <a:t>included people with psychological/physiological </a:t>
            </a:r>
            <a:r>
              <a:rPr lang="en-GB" altLang="en-US" sz="2000" dirty="0" smtClean="0">
                <a:latin typeface="Baskerville Old Face" panose="02020602080505020303" pitchFamily="18" charset="0"/>
                <a:cs typeface="Arial" panose="020B0604020202020204" pitchFamily="34" charset="0"/>
              </a:rPr>
              <a:t>disorders</a:t>
            </a:r>
          </a:p>
          <a:p>
            <a:pPr marL="0" indent="0" eaLnBrk="1" hangingPunct="1">
              <a:buFont typeface="Arial" charset="0"/>
              <a:buNone/>
              <a:defRPr/>
            </a:pPr>
            <a:endParaRPr lang="en-GB" altLang="en-US" sz="20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‘Crime</a:t>
            </a:r>
            <a:r>
              <a:rPr lang="en-GB" altLang="en-US" sz="2000" dirty="0">
                <a:latin typeface="Baskerville Old Face" panose="02020602080505020303" pitchFamily="18" charset="0"/>
                <a:cs typeface="Arial" panose="020B0604020202020204" pitchFamily="34" charset="0"/>
              </a:rPr>
              <a:t>’ is a social </a:t>
            </a:r>
            <a:r>
              <a:rPr lang="en-GB" altLang="en-US" sz="2000" dirty="0" smtClean="0">
                <a:latin typeface="Baskerville Old Face" panose="02020602080505020303" pitchFamily="18" charset="0"/>
                <a:cs typeface="Arial" panose="020B0604020202020204" pitchFamily="34" charset="0"/>
              </a:rPr>
              <a:t>construction</a:t>
            </a:r>
          </a:p>
          <a:p>
            <a:pPr marL="0" indent="0" eaLnBrk="1" hangingPunct="1">
              <a:buFont typeface="Arial" charset="0"/>
              <a:buNone/>
              <a:defRPr/>
            </a:pPr>
            <a:endParaRPr lang="en-GB" altLang="en-US" sz="20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‘Single </a:t>
            </a:r>
            <a:r>
              <a:rPr lang="en-GB" altLang="en-US" sz="2000" dirty="0">
                <a:latin typeface="Baskerville Old Face" panose="02020602080505020303" pitchFamily="18" charset="0"/>
                <a:cs typeface="Arial" panose="020B0604020202020204" pitchFamily="34" charset="0"/>
              </a:rPr>
              <a:t>defective gene’ theories – doubtful</a:t>
            </a:r>
          </a:p>
          <a:p>
            <a:pPr marL="0" indent="0" eaLnBrk="1" hangingPunct="1">
              <a:buFont typeface="Arial" charset="0"/>
              <a:buNone/>
              <a:defRPr/>
            </a:pPr>
            <a:endParaRPr lang="en-US" dirty="0"/>
          </a:p>
        </p:txBody>
      </p:sp>
      <p:sp>
        <p:nvSpPr>
          <p:cNvPr id="5" name="Content Placeholder 4"/>
          <p:cNvSpPr>
            <a:spLocks noGrp="1"/>
          </p:cNvSpPr>
          <p:nvPr>
            <p:ph sz="half" idx="2"/>
          </p:nvPr>
        </p:nvSpPr>
        <p:spPr>
          <a:xfrm>
            <a:off x="4610100" y="1371600"/>
            <a:ext cx="4000500" cy="5153744"/>
          </a:xfrm>
          <a:solidFill>
            <a:srgbClr val="FFFFCC"/>
          </a:solidFill>
          <a:ln>
            <a:solidFill>
              <a:schemeClr val="accent6"/>
            </a:solidFill>
          </a:ln>
        </p:spPr>
        <p:txBody>
          <a:bodyPr/>
          <a:lstStyle/>
          <a:p>
            <a:pPr eaLnBrk="1" hangingPunct="1">
              <a:buFont typeface="Arial" charset="0"/>
              <a:buChar char="•"/>
              <a:defRPr/>
            </a:pPr>
            <a:endParaRPr lang="en-GB" altLang="en-US" sz="20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No </a:t>
            </a:r>
            <a:r>
              <a:rPr lang="en-GB" altLang="en-US" sz="2000" dirty="0">
                <a:latin typeface="Baskerville Old Face" panose="02020602080505020303" pitchFamily="18" charset="0"/>
                <a:cs typeface="Arial" panose="020B0604020202020204" pitchFamily="34" charset="0"/>
              </a:rPr>
              <a:t>evidence to support these </a:t>
            </a:r>
            <a:r>
              <a:rPr lang="en-GB" altLang="en-US" sz="2000" dirty="0" smtClean="0">
                <a:latin typeface="Baskerville Old Face" panose="02020602080505020303" pitchFamily="18" charset="0"/>
                <a:cs typeface="Arial" panose="020B0604020202020204" pitchFamily="34" charset="0"/>
              </a:rPr>
              <a:t>claims</a:t>
            </a:r>
          </a:p>
          <a:p>
            <a:pPr marL="0" indent="0" eaLnBrk="1" hangingPunct="1">
              <a:buFont typeface="Arial" charset="0"/>
              <a:buNone/>
              <a:defRPr/>
            </a:pPr>
            <a:endParaRPr lang="en-GB" altLang="en-US" sz="2000" dirty="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a:latin typeface="Baskerville Old Face" panose="02020602080505020303" pitchFamily="18" charset="0"/>
                <a:cs typeface="Arial" panose="020B0604020202020204" pitchFamily="34" charset="0"/>
              </a:rPr>
              <a:t>Criminals often mentally disturbed or deformed</a:t>
            </a:r>
          </a:p>
          <a:p>
            <a:pPr eaLnBrk="1" hangingPunct="1">
              <a:buFont typeface="Arial" charset="0"/>
              <a:buChar char="•"/>
              <a:defRPr/>
            </a:pPr>
            <a:endParaRPr lang="en-GB" altLang="en-US" sz="2000" dirty="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a:latin typeface="Baskerville Old Face" panose="02020602080505020303" pitchFamily="18" charset="0"/>
                <a:cs typeface="Arial" panose="020B0604020202020204" pitchFamily="34" charset="0"/>
              </a:rPr>
              <a:t>Goring (1972) compared 3000 convicts with 3000 others and found no difference in </a:t>
            </a:r>
            <a:r>
              <a:rPr lang="en-GB" altLang="en-US" sz="2000" dirty="0" smtClean="0">
                <a:latin typeface="Baskerville Old Face" panose="02020602080505020303" pitchFamily="18" charset="0"/>
                <a:cs typeface="Arial" panose="020B0604020202020204" pitchFamily="34" charset="0"/>
              </a:rPr>
              <a:t>features</a:t>
            </a:r>
          </a:p>
          <a:p>
            <a:pPr eaLnBrk="1" hangingPunct="1">
              <a:buFont typeface="Arial" charset="0"/>
              <a:buChar char="•"/>
              <a:defRPr/>
            </a:pPr>
            <a:endParaRPr lang="en-GB" altLang="en-US" sz="2000" dirty="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000" dirty="0" smtClean="0">
                <a:latin typeface="Baskerville Old Face" panose="02020602080505020303" pitchFamily="18" charset="0"/>
                <a:cs typeface="Arial" panose="020B0604020202020204" pitchFamily="34" charset="0"/>
              </a:rPr>
              <a:t>He was however considered:</a:t>
            </a:r>
          </a:p>
          <a:p>
            <a:pPr marL="0" indent="0" eaLnBrk="1" hangingPunct="1">
              <a:buFont typeface="Arial" charset="0"/>
              <a:buNone/>
              <a:defRPr/>
            </a:pPr>
            <a:r>
              <a:rPr lang="en-GB" altLang="en-US" sz="2000" dirty="0" smtClean="0">
                <a:solidFill>
                  <a:srgbClr val="0070C0"/>
                </a:solidFill>
                <a:latin typeface="Baskerville Old Face" panose="02020602080505020303" pitchFamily="18" charset="0"/>
                <a:cs typeface="Arial" panose="020B0604020202020204" pitchFamily="34" charset="0"/>
              </a:rPr>
              <a:t>      `The Father of Criminology`</a:t>
            </a:r>
            <a:endParaRPr lang="en-GB" altLang="en-US" sz="2000" dirty="0">
              <a:solidFill>
                <a:srgbClr val="0070C0"/>
              </a:solidFill>
              <a:latin typeface="Baskerville Old Face" panose="02020602080505020303" pitchFamily="18" charset="0"/>
              <a:cs typeface="Arial" panose="020B0604020202020204" pitchFamily="34" charset="0"/>
            </a:endParaRPr>
          </a:p>
          <a:p>
            <a:pPr eaLnBrk="1" hangingPunct="1">
              <a:buFont typeface="Arial" charset="0"/>
              <a:buChar char="•"/>
              <a:defRPr/>
            </a:pPr>
            <a:endParaRPr lang="en-US" sz="20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8187109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4" name="Rectangle 9"/>
          <p:cNvSpPr>
            <a:spLocks noGrp="1" noChangeArrowheads="1"/>
          </p:cNvSpPr>
          <p:nvPr>
            <p:ph type="title"/>
          </p:nvPr>
        </p:nvSpPr>
        <p:spPr>
          <a:xfrm>
            <a:off x="2411760" y="274638"/>
            <a:ext cx="6275040" cy="778098"/>
          </a:xfrm>
        </p:spPr>
        <p:txBody>
          <a:bodyPr/>
          <a:lstStyle/>
          <a:p>
            <a:pPr algn="ctr" eaLnBrk="1" hangingPunct="1"/>
            <a:r>
              <a:rPr lang="en-GB" altLang="en-US" sz="3200" dirty="0" smtClean="0">
                <a:solidFill>
                  <a:srgbClr val="0070C0"/>
                </a:solidFill>
                <a:latin typeface="Baskerville Old Face" panose="02020602080505020303" pitchFamily="18" charset="0"/>
                <a:cs typeface="Arial" panose="020B0604020202020204" pitchFamily="34" charset="0"/>
              </a:rPr>
              <a:t>William Sheldon </a:t>
            </a:r>
            <a:r>
              <a:rPr lang="en-GB" altLang="en-US" sz="3200" dirty="0" smtClean="0">
                <a:latin typeface="Baskerville Old Face" panose="02020602080505020303" pitchFamily="18" charset="0"/>
                <a:cs typeface="Arial" panose="020B0604020202020204" pitchFamily="34" charset="0"/>
              </a:rPr>
              <a:t>(1949)</a:t>
            </a:r>
            <a:br>
              <a:rPr lang="en-GB" altLang="en-US" sz="3200" dirty="0" smtClean="0">
                <a:latin typeface="Baskerville Old Face" panose="02020602080505020303" pitchFamily="18" charset="0"/>
                <a:cs typeface="Arial" panose="020B0604020202020204" pitchFamily="34" charset="0"/>
              </a:rPr>
            </a:br>
            <a:r>
              <a:rPr lang="en-GB" altLang="en-US" sz="3200" dirty="0" smtClean="0">
                <a:latin typeface="Baskerville Old Face" panose="02020602080505020303" pitchFamily="18" charset="0"/>
                <a:cs typeface="Arial" panose="020B0604020202020204" pitchFamily="34" charset="0"/>
              </a:rPr>
              <a:t>The Varieties of Delinquent Youth </a:t>
            </a:r>
          </a:p>
        </p:txBody>
      </p:sp>
      <p:pic>
        <p:nvPicPr>
          <p:cNvPr id="90115" name="Picture 8" descr="William H. Sheldon"/>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a:xfrm>
            <a:off x="5868144" y="2276872"/>
            <a:ext cx="2647950" cy="3295650"/>
          </a:xfrm>
          <a:noFill/>
          <a:ln>
            <a:solidFill>
              <a:schemeClr val="accent6"/>
            </a:solidFill>
          </a:ln>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5308" name="AutoShape 12"/>
          <p:cNvSpPr>
            <a:spLocks noChangeArrowheads="1"/>
          </p:cNvSpPr>
          <p:nvPr/>
        </p:nvSpPr>
        <p:spPr bwMode="auto">
          <a:xfrm>
            <a:off x="395536" y="2912665"/>
            <a:ext cx="4392612" cy="2024063"/>
          </a:xfrm>
          <a:prstGeom prst="wedgeRoundRectCallout">
            <a:avLst>
              <a:gd name="adj1" fmla="val 80431"/>
              <a:gd name="adj2" fmla="val -28292"/>
              <a:gd name="adj3" fmla="val 16667"/>
            </a:avLst>
          </a:prstGeom>
          <a:solidFill>
            <a:schemeClr val="tx2">
              <a:lumMod val="40000"/>
              <a:lumOff val="60000"/>
            </a:schemeClr>
          </a:solidFill>
          <a:ln w="9525">
            <a:solidFill>
              <a:schemeClr val="tx1"/>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b="1" dirty="0">
                <a:latin typeface="Baskerville Old Face" panose="02020602080505020303" pitchFamily="18" charset="0"/>
                <a:cs typeface="Arial" panose="020B0604020202020204" pitchFamily="34" charset="0"/>
              </a:rPr>
              <a:t>There is a strong correlation between body morphology (shape) and criminal behaviour in teenagers</a:t>
            </a:r>
          </a:p>
        </p:txBody>
      </p:sp>
    </p:spTree>
    <p:extLst>
      <p:ext uri="{BB962C8B-B14F-4D97-AF65-F5344CB8AC3E}">
        <p14:creationId xmlns:p14="http://schemas.microsoft.com/office/powerpoint/2010/main" val="39391692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5308"/>
                                        </p:tgtEl>
                                        <p:attrNameLst>
                                          <p:attrName>style.visibility</p:attrName>
                                        </p:attrNameLst>
                                      </p:cBhvr>
                                      <p:to>
                                        <p:strVal val="visible"/>
                                      </p:to>
                                    </p:set>
                                    <p:animEffect transition="in" filter="wipe(right)">
                                      <p:cBhvr>
                                        <p:cTn id="7" dur="500"/>
                                        <p:tgtEl>
                                          <p:spTgt spid="553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5" descr="c%3Fq%3Daf289857a1730921_large">
            <a:hlinkClick r:id="rId2"/>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51520" y="1412776"/>
            <a:ext cx="2808288" cy="2676525"/>
          </a:xfrm>
          <a:ln>
            <a:solidFill>
              <a:schemeClr val="bg1"/>
            </a:solidFill>
          </a:ln>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1139" name="Picture 6" descr="The three somatotyp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2420888"/>
            <a:ext cx="4769711" cy="408987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91140" name="AutoShape 8"/>
          <p:cNvSpPr>
            <a:spLocks noChangeArrowheads="1"/>
          </p:cNvSpPr>
          <p:nvPr/>
        </p:nvSpPr>
        <p:spPr bwMode="auto">
          <a:xfrm>
            <a:off x="2843808" y="980728"/>
            <a:ext cx="6048375" cy="1224136"/>
          </a:xfrm>
          <a:prstGeom prst="wedgeRoundRectCallout">
            <a:avLst>
              <a:gd name="adj1" fmla="val -65970"/>
              <a:gd name="adj2" fmla="val 55567"/>
              <a:gd name="adj3" fmla="val 16667"/>
            </a:avLst>
          </a:prstGeom>
          <a:solidFill>
            <a:schemeClr val="tx2">
              <a:lumMod val="40000"/>
              <a:lumOff val="60000"/>
            </a:schemeClr>
          </a:solidFill>
          <a:ln w="9525">
            <a:solidFill>
              <a:schemeClr val="tx1"/>
            </a:solidFill>
            <a:miter lim="800000"/>
            <a:headEnd/>
            <a:tailEnd/>
          </a:ln>
        </p:spPr>
        <p:txBody>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2400" dirty="0">
                <a:solidFill>
                  <a:schemeClr val="tx2"/>
                </a:solidFill>
                <a:latin typeface="Baskerville Old Face" panose="02020602080505020303" pitchFamily="18" charset="0"/>
                <a:cs typeface="Arial" panose="020B0604020202020204" pitchFamily="34" charset="0"/>
              </a:rPr>
              <a:t>Convicts were most likely to </a:t>
            </a:r>
            <a:r>
              <a:rPr lang="en-GB" altLang="en-US" sz="2400" dirty="0" err="1">
                <a:solidFill>
                  <a:schemeClr val="tx2"/>
                </a:solidFill>
                <a:latin typeface="Baskerville Old Face" panose="02020602080505020303" pitchFamily="18" charset="0"/>
                <a:cs typeface="Arial" panose="020B0604020202020204" pitchFamily="34" charset="0"/>
              </a:rPr>
              <a:t>mesomorphic</a:t>
            </a:r>
            <a:r>
              <a:rPr lang="en-GB" altLang="en-US" sz="2400" dirty="0">
                <a:solidFill>
                  <a:schemeClr val="tx2"/>
                </a:solidFill>
                <a:latin typeface="Baskerville Old Face" panose="02020602080505020303" pitchFamily="18" charset="0"/>
                <a:cs typeface="Arial" panose="020B0604020202020204" pitchFamily="34" charset="0"/>
              </a:rPr>
              <a:t>, and least likely to be </a:t>
            </a:r>
            <a:r>
              <a:rPr lang="en-GB" altLang="en-US" sz="2400" dirty="0" err="1">
                <a:solidFill>
                  <a:schemeClr val="tx2"/>
                </a:solidFill>
                <a:latin typeface="Baskerville Old Face" panose="02020602080505020303" pitchFamily="18" charset="0"/>
                <a:cs typeface="Arial" panose="020B0604020202020204" pitchFamily="34" charset="0"/>
              </a:rPr>
              <a:t>ectomorphic</a:t>
            </a:r>
            <a:endParaRPr lang="en-GB" altLang="en-US" sz="2400" dirty="0">
              <a:solidFill>
                <a:schemeClr val="tx2"/>
              </a:solidFill>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38080572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itle 1"/>
          <p:cNvSpPr>
            <a:spLocks noGrp="1"/>
          </p:cNvSpPr>
          <p:nvPr>
            <p:ph type="title"/>
          </p:nvPr>
        </p:nvSpPr>
        <p:spPr>
          <a:xfrm>
            <a:off x="2590800" y="90489"/>
            <a:ext cx="6019800" cy="962248"/>
          </a:xfrm>
        </p:spPr>
        <p:txBody>
          <a:bodyPr/>
          <a:lstStyle/>
          <a:p>
            <a:pPr algn="ctr" eaLnBrk="1" hangingPunct="1"/>
            <a:r>
              <a:rPr lang="en-GB" altLang="en-US" dirty="0" smtClean="0">
                <a:latin typeface="Baskerville Old Face" panose="02020602080505020303" pitchFamily="18" charset="0"/>
              </a:rPr>
              <a:t>Biological explanations for criminality (Sheldon).</a:t>
            </a:r>
            <a:endParaRPr lang="en-US" altLang="en-US" dirty="0" smtClean="0">
              <a:latin typeface="Baskerville Old Face" panose="02020602080505020303" pitchFamily="18" charset="0"/>
            </a:endParaRPr>
          </a:p>
        </p:txBody>
      </p:sp>
      <p:sp>
        <p:nvSpPr>
          <p:cNvPr id="93187" name="Content Placeholder 2"/>
          <p:cNvSpPr>
            <a:spLocks noGrp="1"/>
          </p:cNvSpPr>
          <p:nvPr>
            <p:ph idx="1"/>
          </p:nvPr>
        </p:nvSpPr>
        <p:spPr>
          <a:xfrm>
            <a:off x="457200" y="1916832"/>
            <a:ext cx="8153400" cy="4026768"/>
          </a:xfrm>
          <a:solidFill>
            <a:srgbClr val="FFFFCC"/>
          </a:solidFill>
          <a:ln>
            <a:solidFill>
              <a:schemeClr val="bg1"/>
            </a:solidFill>
          </a:ln>
        </p:spPr>
        <p:txBody>
          <a:bodyPr/>
          <a:lstStyle/>
          <a:p>
            <a:pPr eaLnBrk="1" hangingPunct="1"/>
            <a:r>
              <a:rPr lang="en-GB" altLang="en-US" dirty="0" smtClean="0">
                <a:latin typeface="Baskerville Old Face" panose="02020602080505020303" pitchFamily="18" charset="0"/>
              </a:rPr>
              <a:t>The body types are associated with specific traits:</a:t>
            </a:r>
          </a:p>
          <a:p>
            <a:pPr eaLnBrk="1" hangingPunct="1"/>
            <a:r>
              <a:rPr lang="en-GB" altLang="en-US" sz="2800" dirty="0" smtClean="0">
                <a:latin typeface="Baskerville Old Face" panose="02020602080505020303" pitchFamily="18" charset="0"/>
              </a:rPr>
              <a:t>Ectomorph-</a:t>
            </a:r>
            <a:r>
              <a:rPr lang="en-US" altLang="en-US" sz="2800" dirty="0" smtClean="0">
                <a:solidFill>
                  <a:srgbClr val="0070C0"/>
                </a:solidFill>
                <a:latin typeface="Baskerville Old Face" panose="02020602080505020303" pitchFamily="18" charset="0"/>
              </a:rPr>
              <a:t>(thin and fragile), Solitary, Restrained and Self-conscious.</a:t>
            </a:r>
          </a:p>
          <a:p>
            <a:pPr eaLnBrk="1" hangingPunct="1"/>
            <a:r>
              <a:rPr lang="en-GB" altLang="en-US" sz="2800" dirty="0" smtClean="0">
                <a:latin typeface="Baskerville Old Face" panose="02020602080505020303" pitchFamily="18" charset="0"/>
              </a:rPr>
              <a:t>Endomorph-</a:t>
            </a:r>
            <a:r>
              <a:rPr lang="en-US" altLang="en-US" sz="2800" dirty="0" smtClean="0">
                <a:solidFill>
                  <a:srgbClr val="0070C0"/>
                </a:solidFill>
                <a:latin typeface="Baskerville Old Face" panose="02020602080505020303" pitchFamily="18" charset="0"/>
              </a:rPr>
              <a:t>(fat and soft),Relaxed and pleasure loving; Enjoy food and others company.</a:t>
            </a:r>
            <a:endParaRPr lang="en-GB" altLang="en-US" sz="2800" dirty="0" smtClean="0">
              <a:solidFill>
                <a:srgbClr val="0070C0"/>
              </a:solidFill>
              <a:latin typeface="Baskerville Old Face" panose="02020602080505020303" pitchFamily="18" charset="0"/>
            </a:endParaRPr>
          </a:p>
          <a:p>
            <a:pPr eaLnBrk="1" hangingPunct="1"/>
            <a:r>
              <a:rPr lang="en-GB" altLang="en-US" sz="2800" dirty="0" smtClean="0">
                <a:latin typeface="Baskerville Old Face" panose="02020602080505020303" pitchFamily="18" charset="0"/>
              </a:rPr>
              <a:t>Mesomorph- </a:t>
            </a:r>
            <a:r>
              <a:rPr lang="en-US" altLang="en-US" sz="2800" dirty="0" smtClean="0">
                <a:solidFill>
                  <a:srgbClr val="0070C0"/>
                </a:solidFill>
                <a:latin typeface="Baskerville Old Face" panose="02020602080505020303" pitchFamily="18" charset="0"/>
              </a:rPr>
              <a:t>(muscular and hard),Aggressive, High pain tolerance; Callous and uncaring.</a:t>
            </a:r>
          </a:p>
          <a:p>
            <a:pPr eaLnBrk="1" hangingPunct="1"/>
            <a:endParaRPr lang="en-GB" altLang="en-US" sz="2800" dirty="0" smtClean="0">
              <a:latin typeface="Baskerville Old Face" panose="02020602080505020303" pitchFamily="18" charset="0"/>
            </a:endParaRPr>
          </a:p>
          <a:p>
            <a:pPr eaLnBrk="1" hangingPunct="1"/>
            <a:endParaRPr lang="en-US" altLang="en-US" dirty="0" smtClean="0">
              <a:latin typeface="Baskerville Old Face" panose="02020602080505020303" pitchFamily="18" charset="0"/>
            </a:endParaRPr>
          </a:p>
        </p:txBody>
      </p:sp>
    </p:spTree>
    <p:extLst>
      <p:ext uri="{BB962C8B-B14F-4D97-AF65-F5344CB8AC3E}">
        <p14:creationId xmlns:p14="http://schemas.microsoft.com/office/powerpoint/2010/main" val="10635345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Title 2"/>
          <p:cNvSpPr>
            <a:spLocks noGrp="1"/>
          </p:cNvSpPr>
          <p:nvPr>
            <p:ph type="title"/>
          </p:nvPr>
        </p:nvSpPr>
        <p:spPr/>
        <p:txBody>
          <a:bodyPr/>
          <a:lstStyle/>
          <a:p>
            <a:pPr algn="ctr" eaLnBrk="1" hangingPunct="1"/>
            <a:r>
              <a:rPr lang="en-GB" altLang="en-US" b="1" dirty="0" smtClean="0">
                <a:latin typeface="Baskerville Old Face" panose="02020602080505020303" pitchFamily="18" charset="0"/>
                <a:cs typeface="Arial" panose="020B0604020202020204" pitchFamily="34" charset="0"/>
              </a:rPr>
              <a:t>Body type</a:t>
            </a:r>
          </a:p>
        </p:txBody>
      </p:sp>
      <p:sp>
        <p:nvSpPr>
          <p:cNvPr id="94210" name="Content Placeholder 1"/>
          <p:cNvSpPr>
            <a:spLocks noGrp="1"/>
          </p:cNvSpPr>
          <p:nvPr>
            <p:ph idx="1"/>
          </p:nvPr>
        </p:nvSpPr>
        <p:spPr/>
        <p:txBody>
          <a:bodyPr/>
          <a:lstStyle/>
          <a:p>
            <a:pPr eaLnBrk="1" hangingPunct="1"/>
            <a:r>
              <a:rPr lang="en-GB" altLang="en-US" dirty="0" smtClean="0">
                <a:latin typeface="Baskerville Old Face" panose="02020602080505020303" pitchFamily="18" charset="0"/>
                <a:cs typeface="Arial" panose="020B0604020202020204" pitchFamily="34" charset="0"/>
              </a:rPr>
              <a:t>Each body is rated according to how much of the 3 types they contain</a:t>
            </a:r>
          </a:p>
          <a:p>
            <a:pPr eaLnBrk="1" hangingPunct="1"/>
            <a:r>
              <a:rPr lang="en-GB" altLang="en-US" dirty="0" smtClean="0">
                <a:latin typeface="Baskerville Old Face" panose="02020602080505020303" pitchFamily="18" charset="0"/>
                <a:cs typeface="Arial" panose="020B0604020202020204" pitchFamily="34" charset="0"/>
              </a:rPr>
              <a:t>Sheldon rated 200 students and 200 criminals and found:</a:t>
            </a:r>
          </a:p>
          <a:p>
            <a:pPr eaLnBrk="1" hangingPunct="1"/>
            <a:endParaRPr lang="en-GB" altLang="en-US" dirty="0" smtClean="0"/>
          </a:p>
        </p:txBody>
      </p:sp>
      <p:graphicFrame>
        <p:nvGraphicFramePr>
          <p:cNvPr id="4" name="Table 3"/>
          <p:cNvGraphicFramePr>
            <a:graphicFrameLocks noGrp="1"/>
          </p:cNvGraphicFramePr>
          <p:nvPr>
            <p:extLst>
              <p:ext uri="{D42A27DB-BD31-4B8C-83A1-F6EECF244321}">
                <p14:modId xmlns:p14="http://schemas.microsoft.com/office/powerpoint/2010/main" val="1923222386"/>
              </p:ext>
            </p:extLst>
          </p:nvPr>
        </p:nvGraphicFramePr>
        <p:xfrm>
          <a:off x="457200" y="3789041"/>
          <a:ext cx="8003232" cy="2520278"/>
        </p:xfrm>
        <a:graphic>
          <a:graphicData uri="http://schemas.openxmlformats.org/drawingml/2006/table">
            <a:tbl>
              <a:tblPr firstRow="1" bandRow="1">
                <a:tableStyleId>{5C22544A-7EE6-4342-B048-85BDC9FD1C3A}</a:tableStyleId>
              </a:tblPr>
              <a:tblGrid>
                <a:gridCol w="2000808"/>
                <a:gridCol w="2000808"/>
                <a:gridCol w="2000808"/>
                <a:gridCol w="2000808"/>
              </a:tblGrid>
              <a:tr h="920450">
                <a:tc>
                  <a:txBody>
                    <a:bodyPr/>
                    <a:lstStyle/>
                    <a:p>
                      <a:r>
                        <a:rPr lang="en-GB" sz="1800" dirty="0" smtClean="0">
                          <a:solidFill>
                            <a:schemeClr val="tx1"/>
                          </a:solidFill>
                        </a:rPr>
                        <a:t>Body build</a:t>
                      </a:r>
                      <a:endParaRPr lang="en-GB" sz="1800" dirty="0">
                        <a:solidFill>
                          <a:schemeClr val="tx1"/>
                        </a:solidFill>
                      </a:endParaRPr>
                    </a:p>
                  </a:txBody>
                  <a:tcPr marT="45726" marB="45726"/>
                </a:tc>
                <a:tc>
                  <a:txBody>
                    <a:bodyPr/>
                    <a:lstStyle/>
                    <a:p>
                      <a:r>
                        <a:rPr lang="en-GB" sz="1800" dirty="0" smtClean="0">
                          <a:solidFill>
                            <a:schemeClr val="tx1"/>
                          </a:solidFill>
                        </a:rPr>
                        <a:t>Students</a:t>
                      </a:r>
                      <a:endParaRPr lang="en-GB" sz="1800" dirty="0">
                        <a:solidFill>
                          <a:schemeClr val="tx1"/>
                        </a:solidFill>
                      </a:endParaRPr>
                    </a:p>
                  </a:txBody>
                  <a:tcPr marT="45726" marB="45726"/>
                </a:tc>
                <a:tc>
                  <a:txBody>
                    <a:bodyPr/>
                    <a:lstStyle/>
                    <a:p>
                      <a:r>
                        <a:rPr lang="en-GB" sz="1800" dirty="0" smtClean="0">
                          <a:solidFill>
                            <a:schemeClr val="tx1"/>
                          </a:solidFill>
                        </a:rPr>
                        <a:t>Delinquents</a:t>
                      </a:r>
                      <a:endParaRPr lang="en-GB" sz="1800" dirty="0">
                        <a:solidFill>
                          <a:schemeClr val="tx1"/>
                        </a:solidFill>
                      </a:endParaRPr>
                    </a:p>
                  </a:txBody>
                  <a:tcPr marT="45726" marB="45726"/>
                </a:tc>
                <a:tc>
                  <a:txBody>
                    <a:bodyPr/>
                    <a:lstStyle/>
                    <a:p>
                      <a:r>
                        <a:rPr lang="en-GB" sz="1800" dirty="0" smtClean="0">
                          <a:solidFill>
                            <a:schemeClr val="tx1"/>
                          </a:solidFill>
                        </a:rPr>
                        <a:t>Criminal delinquents</a:t>
                      </a:r>
                      <a:endParaRPr lang="en-GB" sz="1800" dirty="0">
                        <a:solidFill>
                          <a:schemeClr val="tx1"/>
                        </a:solidFill>
                      </a:endParaRPr>
                    </a:p>
                  </a:txBody>
                  <a:tcPr marT="45726" marB="45726"/>
                </a:tc>
              </a:tr>
              <a:tr h="533276">
                <a:tc>
                  <a:txBody>
                    <a:bodyPr/>
                    <a:lstStyle/>
                    <a:p>
                      <a:r>
                        <a:rPr lang="en-GB" sz="1800" dirty="0" smtClean="0"/>
                        <a:t>Endomorph</a:t>
                      </a:r>
                      <a:endParaRPr lang="en-GB" sz="1800" dirty="0"/>
                    </a:p>
                  </a:txBody>
                  <a:tcPr marT="45726" marB="45726"/>
                </a:tc>
                <a:tc>
                  <a:txBody>
                    <a:bodyPr/>
                    <a:lstStyle/>
                    <a:p>
                      <a:r>
                        <a:rPr lang="en-GB" sz="1800" dirty="0" smtClean="0"/>
                        <a:t>3.2</a:t>
                      </a:r>
                      <a:endParaRPr lang="en-GB" sz="1800" dirty="0"/>
                    </a:p>
                  </a:txBody>
                  <a:tcPr marT="45726" marB="45726"/>
                </a:tc>
                <a:tc>
                  <a:txBody>
                    <a:bodyPr/>
                    <a:lstStyle/>
                    <a:p>
                      <a:r>
                        <a:rPr lang="en-GB" sz="1800" dirty="0" smtClean="0"/>
                        <a:t>3.5</a:t>
                      </a:r>
                      <a:endParaRPr lang="en-GB" sz="1800" dirty="0"/>
                    </a:p>
                  </a:txBody>
                  <a:tcPr marT="45726" marB="45726"/>
                </a:tc>
                <a:tc>
                  <a:txBody>
                    <a:bodyPr/>
                    <a:lstStyle/>
                    <a:p>
                      <a:r>
                        <a:rPr lang="en-GB" sz="1800" dirty="0" smtClean="0"/>
                        <a:t>3.4</a:t>
                      </a:r>
                      <a:endParaRPr lang="en-GB" sz="1800" dirty="0"/>
                    </a:p>
                  </a:txBody>
                  <a:tcPr marT="45726" marB="45726"/>
                </a:tc>
              </a:tr>
              <a:tr h="533276">
                <a:tc>
                  <a:txBody>
                    <a:bodyPr/>
                    <a:lstStyle/>
                    <a:p>
                      <a:r>
                        <a:rPr lang="en-GB" sz="1800" dirty="0" err="1" smtClean="0"/>
                        <a:t>Ectomorph</a:t>
                      </a:r>
                      <a:endParaRPr lang="en-GB" sz="1800" dirty="0"/>
                    </a:p>
                  </a:txBody>
                  <a:tcPr marT="45726" marB="45726"/>
                </a:tc>
                <a:tc>
                  <a:txBody>
                    <a:bodyPr/>
                    <a:lstStyle/>
                    <a:p>
                      <a:r>
                        <a:rPr lang="en-GB" sz="1800" dirty="0" smtClean="0"/>
                        <a:t>3.4</a:t>
                      </a:r>
                      <a:endParaRPr lang="en-GB" sz="1800" dirty="0"/>
                    </a:p>
                  </a:txBody>
                  <a:tcPr marT="45726" marB="45726"/>
                </a:tc>
                <a:tc>
                  <a:txBody>
                    <a:bodyPr/>
                    <a:lstStyle/>
                    <a:p>
                      <a:r>
                        <a:rPr lang="en-GB" sz="1800" dirty="0" smtClean="0"/>
                        <a:t>2.7</a:t>
                      </a:r>
                      <a:endParaRPr lang="en-GB" sz="1800" dirty="0"/>
                    </a:p>
                  </a:txBody>
                  <a:tcPr marT="45726" marB="45726"/>
                </a:tc>
                <a:tc>
                  <a:txBody>
                    <a:bodyPr/>
                    <a:lstStyle/>
                    <a:p>
                      <a:r>
                        <a:rPr lang="en-GB" sz="1800" dirty="0" smtClean="0"/>
                        <a:t>1.8</a:t>
                      </a:r>
                      <a:endParaRPr lang="en-GB" sz="1800" dirty="0"/>
                    </a:p>
                  </a:txBody>
                  <a:tcPr marT="45726" marB="45726"/>
                </a:tc>
              </a:tr>
              <a:tr h="533276">
                <a:tc>
                  <a:txBody>
                    <a:bodyPr/>
                    <a:lstStyle/>
                    <a:p>
                      <a:r>
                        <a:rPr lang="en-GB" sz="1800" dirty="0" smtClean="0"/>
                        <a:t>Mesomorph</a:t>
                      </a:r>
                      <a:endParaRPr lang="en-GB" sz="1800" dirty="0"/>
                    </a:p>
                  </a:txBody>
                  <a:tcPr marT="45726" marB="45726"/>
                </a:tc>
                <a:tc>
                  <a:txBody>
                    <a:bodyPr/>
                    <a:lstStyle/>
                    <a:p>
                      <a:r>
                        <a:rPr lang="en-GB" sz="1800" dirty="0" smtClean="0"/>
                        <a:t>3.8</a:t>
                      </a:r>
                      <a:endParaRPr lang="en-GB" sz="1800" dirty="0"/>
                    </a:p>
                  </a:txBody>
                  <a:tcPr marT="45726" marB="45726"/>
                </a:tc>
                <a:tc>
                  <a:txBody>
                    <a:bodyPr/>
                    <a:lstStyle/>
                    <a:p>
                      <a:r>
                        <a:rPr lang="en-GB" sz="1800" dirty="0" smtClean="0"/>
                        <a:t>4.6</a:t>
                      </a:r>
                      <a:endParaRPr lang="en-GB" sz="1800" dirty="0"/>
                    </a:p>
                  </a:txBody>
                  <a:tcPr marT="45726" marB="45726"/>
                </a:tc>
                <a:tc>
                  <a:txBody>
                    <a:bodyPr/>
                    <a:lstStyle/>
                    <a:p>
                      <a:r>
                        <a:rPr lang="en-GB" sz="1800" dirty="0" smtClean="0"/>
                        <a:t>5.4</a:t>
                      </a:r>
                      <a:endParaRPr lang="en-GB" sz="1800" dirty="0"/>
                    </a:p>
                  </a:txBody>
                  <a:tcPr marT="45726" marB="45726"/>
                </a:tc>
              </a:tr>
            </a:tbl>
          </a:graphicData>
        </a:graphic>
      </p:graphicFrame>
    </p:spTree>
    <p:extLst>
      <p:ext uri="{BB962C8B-B14F-4D97-AF65-F5344CB8AC3E}">
        <p14:creationId xmlns:p14="http://schemas.microsoft.com/office/powerpoint/2010/main" val="38499644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cs typeface="Arial" panose="020B0604020202020204" pitchFamily="34" charset="0"/>
              </a:rPr>
              <a:t>Sheldon (1949)critique…</a:t>
            </a:r>
          </a:p>
        </p:txBody>
      </p:sp>
      <p:sp>
        <p:nvSpPr>
          <p:cNvPr id="3" name="Content Placeholder 2"/>
          <p:cNvSpPr>
            <a:spLocks noGrp="1"/>
          </p:cNvSpPr>
          <p:nvPr>
            <p:ph idx="1"/>
          </p:nvPr>
        </p:nvSpPr>
        <p:spPr>
          <a:xfrm>
            <a:off x="457200" y="1196975"/>
            <a:ext cx="8229600" cy="5400675"/>
          </a:xfrm>
          <a:solidFill>
            <a:srgbClr val="FFFFCC"/>
          </a:solidFill>
          <a:ln>
            <a:solidFill>
              <a:schemeClr val="bg1"/>
            </a:solidFill>
          </a:ln>
        </p:spPr>
        <p:txBody>
          <a:bodyPr/>
          <a:lstStyle/>
          <a:p>
            <a:pPr eaLnBrk="1" hangingPunct="1"/>
            <a:r>
              <a:rPr lang="en-GB" altLang="en-US" dirty="0" smtClean="0">
                <a:latin typeface="Baskerville Old Face" panose="02020602080505020303" pitchFamily="18" charset="0"/>
                <a:cs typeface="Arial" panose="020B0604020202020204" pitchFamily="34" charset="0"/>
              </a:rPr>
              <a:t>Sheldon’s constitutional psychology is no longer taken seriously</a:t>
            </a:r>
          </a:p>
          <a:p>
            <a:pPr eaLnBrk="1" hangingPunct="1"/>
            <a:r>
              <a:rPr lang="en-GB" altLang="en-US" dirty="0" smtClean="0">
                <a:latin typeface="Baskerville Old Face" panose="02020602080505020303" pitchFamily="18" charset="0"/>
                <a:cs typeface="Arial" panose="020B0604020202020204" pitchFamily="34" charset="0"/>
              </a:rPr>
              <a:t>But there is a small association between bodily build and criminality.  How could this be explained?</a:t>
            </a:r>
          </a:p>
          <a:p>
            <a:pPr lvl="1" eaLnBrk="1" hangingPunct="1"/>
            <a:r>
              <a:rPr lang="en-GB" altLang="en-US" dirty="0" smtClean="0">
                <a:latin typeface="Baskerville Old Face" panose="02020602080505020303" pitchFamily="18" charset="0"/>
                <a:cs typeface="Arial" panose="020B0604020202020204" pitchFamily="34" charset="0"/>
              </a:rPr>
              <a:t>Influence of testosterone on body and behaviour?</a:t>
            </a:r>
          </a:p>
          <a:p>
            <a:pPr lvl="1" eaLnBrk="1" hangingPunct="1"/>
            <a:r>
              <a:rPr lang="en-GB" altLang="en-US" dirty="0" smtClean="0">
                <a:latin typeface="Baskerville Old Face" panose="02020602080505020303" pitchFamily="18" charset="0"/>
                <a:cs typeface="Arial" panose="020B0604020202020204" pitchFamily="34" charset="0"/>
              </a:rPr>
              <a:t>Effects of stereotyping and labelling?</a:t>
            </a:r>
          </a:p>
          <a:p>
            <a:pPr lvl="1" eaLnBrk="1" hangingPunct="1"/>
            <a:r>
              <a:rPr lang="en-GB" altLang="en-US" dirty="0" smtClean="0">
                <a:latin typeface="Baskerville Old Face" panose="02020602080505020303" pitchFamily="18" charset="0"/>
                <a:cs typeface="Arial" panose="020B0604020202020204" pitchFamily="34" charset="0"/>
              </a:rPr>
              <a:t>Social class? Delinquents from this class?</a:t>
            </a:r>
          </a:p>
          <a:p>
            <a:pPr lvl="1" eaLnBrk="1" hangingPunct="1"/>
            <a:r>
              <a:rPr lang="en-GB" altLang="en-US" dirty="0" smtClean="0">
                <a:latin typeface="Baskerville Old Face" panose="02020602080505020303" pitchFamily="18" charset="0"/>
                <a:cs typeface="Arial" panose="020B0604020202020204" pitchFamily="34" charset="0"/>
              </a:rPr>
              <a:t>Cause &amp; Effect?</a:t>
            </a:r>
          </a:p>
          <a:p>
            <a:pPr lvl="1" eaLnBrk="1" hangingPunct="1"/>
            <a:endParaRPr lang="en-GB" altLang="en-US" dirty="0" smtClean="0"/>
          </a:p>
        </p:txBody>
      </p:sp>
    </p:spTree>
    <p:extLst>
      <p:ext uri="{BB962C8B-B14F-4D97-AF65-F5344CB8AC3E}">
        <p14:creationId xmlns:p14="http://schemas.microsoft.com/office/powerpoint/2010/main" val="4275850161"/>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20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20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itle 1"/>
          <p:cNvSpPr>
            <a:spLocks noGrp="1"/>
          </p:cNvSpPr>
          <p:nvPr>
            <p:ph type="title"/>
          </p:nvPr>
        </p:nvSpPr>
        <p:spPr>
          <a:xfrm>
            <a:off x="2590800" y="90489"/>
            <a:ext cx="6019800" cy="1034256"/>
          </a:xfrm>
        </p:spPr>
        <p:txBody>
          <a:bodyPr/>
          <a:lstStyle/>
          <a:p>
            <a:pPr algn="ctr" eaLnBrk="1" hangingPunct="1"/>
            <a:r>
              <a:rPr lang="en-GB" altLang="en-US" dirty="0" smtClean="0">
                <a:latin typeface="Baskerville Old Face" panose="02020602080505020303" pitchFamily="18" charset="0"/>
              </a:rPr>
              <a:t>Genetic explanations for criminality.</a:t>
            </a:r>
            <a:endParaRPr lang="en-US" altLang="en-US" dirty="0" smtClean="0">
              <a:latin typeface="Baskerville Old Face" panose="02020602080505020303" pitchFamily="18" charset="0"/>
            </a:endParaRPr>
          </a:p>
        </p:txBody>
      </p:sp>
      <p:sp>
        <p:nvSpPr>
          <p:cNvPr id="3" name="Content Placeholder 2"/>
          <p:cNvSpPr>
            <a:spLocks noGrp="1"/>
          </p:cNvSpPr>
          <p:nvPr>
            <p:ph idx="1"/>
          </p:nvPr>
        </p:nvSpPr>
        <p:spPr>
          <a:xfrm>
            <a:off x="438668" y="1916832"/>
            <a:ext cx="8153400" cy="4392488"/>
          </a:xfrm>
          <a:solidFill>
            <a:srgbClr val="FFFFCC"/>
          </a:solidFill>
          <a:ln>
            <a:solidFill>
              <a:schemeClr val="bg1"/>
            </a:solidFill>
          </a:ln>
        </p:spPr>
        <p:txBody>
          <a:bodyPr/>
          <a:lstStyle/>
          <a:p>
            <a:pPr eaLnBrk="1" hangingPunct="1">
              <a:buFont typeface="Arial" charset="0"/>
              <a:buChar char="•"/>
              <a:defRPr/>
            </a:pPr>
            <a:r>
              <a:rPr lang="en-GB" sz="2800" dirty="0" smtClean="0">
                <a:latin typeface="Baskerville Old Face" panose="02020602080505020303" pitchFamily="18" charset="0"/>
              </a:rPr>
              <a:t>The role of genes:</a:t>
            </a:r>
            <a:r>
              <a:rPr lang="en-GB" sz="2800" dirty="0">
                <a:latin typeface="Baskerville Old Face" panose="02020602080505020303" pitchFamily="18" charset="0"/>
              </a:rPr>
              <a:t> </a:t>
            </a:r>
            <a:endParaRPr lang="en-GB" sz="2800" dirty="0" smtClean="0">
              <a:latin typeface="Baskerville Old Face" panose="02020602080505020303" pitchFamily="18" charset="0"/>
            </a:endParaRPr>
          </a:p>
          <a:p>
            <a:pPr eaLnBrk="1" hangingPunct="1">
              <a:buFont typeface="Arial" charset="0"/>
              <a:buChar char="•"/>
              <a:defRPr/>
            </a:pPr>
            <a:r>
              <a:rPr lang="en-US" sz="2800" dirty="0" smtClean="0">
                <a:latin typeface="Baskerville Old Face" panose="02020602080505020303" pitchFamily="18" charset="0"/>
              </a:rPr>
              <a:t>Does crime run in families? If so, is that because of genes or upbringing?</a:t>
            </a:r>
          </a:p>
          <a:p>
            <a:pPr eaLnBrk="1" hangingPunct="1">
              <a:buFont typeface="Arial" charset="0"/>
              <a:buChar char="•"/>
              <a:defRPr/>
            </a:pPr>
            <a:r>
              <a:rPr lang="en-US" sz="2800" dirty="0" smtClean="0">
                <a:latin typeface="Baskerville Old Face" panose="02020602080505020303" pitchFamily="18" charset="0"/>
              </a:rPr>
              <a:t>As you know, to explore the contribution of genetics, researchers have used twin studies.</a:t>
            </a:r>
          </a:p>
          <a:p>
            <a:pPr eaLnBrk="1" hangingPunct="1">
              <a:buFont typeface="Arial" charset="0"/>
              <a:buChar char="•"/>
              <a:defRPr/>
            </a:pPr>
            <a:r>
              <a:rPr lang="en-US" sz="2800" dirty="0" smtClean="0">
                <a:latin typeface="Baskerville Old Face" panose="02020602080505020303" pitchFamily="18" charset="0"/>
              </a:rPr>
              <a:t>Genes hold the traits to build and maintain their cells and pass genetic heredity to offspring. BUT…</a:t>
            </a:r>
          </a:p>
          <a:p>
            <a:pPr eaLnBrk="1" hangingPunct="1">
              <a:buFont typeface="Arial" charset="0"/>
              <a:buChar char="•"/>
              <a:defRPr/>
            </a:pPr>
            <a:r>
              <a:rPr lang="en-US" sz="2800" dirty="0" smtClean="0">
                <a:latin typeface="Baskerville Old Face" panose="02020602080505020303" pitchFamily="18" charset="0"/>
              </a:rPr>
              <a:t>Just how much of our </a:t>
            </a:r>
            <a:r>
              <a:rPr lang="en-US" sz="2800" dirty="0" err="1" smtClean="0">
                <a:latin typeface="Baskerville Old Face" panose="02020602080505020303" pitchFamily="18" charset="0"/>
              </a:rPr>
              <a:t>behaviour</a:t>
            </a:r>
            <a:r>
              <a:rPr lang="en-US" sz="2800" dirty="0" smtClean="0">
                <a:latin typeface="Baskerville Old Face" panose="02020602080505020303" pitchFamily="18" charset="0"/>
              </a:rPr>
              <a:t> is determined by our genes?</a:t>
            </a:r>
          </a:p>
          <a:p>
            <a:pPr eaLnBrk="1" hangingPunct="1">
              <a:buFont typeface="Arial" charset="0"/>
              <a:buChar char="•"/>
              <a:defRPr/>
            </a:pPr>
            <a:endParaRPr lang="en-US" dirty="0" smtClean="0"/>
          </a:p>
          <a:p>
            <a:pPr marL="0" indent="0" eaLnBrk="1" hangingPunct="1">
              <a:buFont typeface="Arial" charset="0"/>
              <a:buNone/>
              <a:defRPr/>
            </a:pPr>
            <a:endParaRPr lang="en-US" dirty="0"/>
          </a:p>
        </p:txBody>
      </p:sp>
    </p:spTree>
    <p:extLst>
      <p:ext uri="{BB962C8B-B14F-4D97-AF65-F5344CB8AC3E}">
        <p14:creationId xmlns:p14="http://schemas.microsoft.com/office/powerpoint/2010/main" val="22979454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p:cNvSpPr>
            <a:spLocks noGrp="1"/>
          </p:cNvSpPr>
          <p:nvPr>
            <p:ph type="title"/>
          </p:nvPr>
        </p:nvSpPr>
        <p:spPr/>
        <p:txBody>
          <a:bodyPr/>
          <a:lstStyle/>
          <a:p>
            <a:pPr algn="ctr" eaLnBrk="1" hangingPunct="1"/>
            <a:r>
              <a:rPr lang="en-US" altLang="en-US" dirty="0" smtClean="0">
                <a:latin typeface="Baskerville Old Face" panose="02020602080505020303" pitchFamily="18" charset="0"/>
              </a:rPr>
              <a:t>Why genetics?</a:t>
            </a:r>
          </a:p>
        </p:txBody>
      </p:sp>
      <p:sp>
        <p:nvSpPr>
          <p:cNvPr id="98307" name="Content Placeholder 2"/>
          <p:cNvSpPr>
            <a:spLocks noGrp="1"/>
          </p:cNvSpPr>
          <p:nvPr>
            <p:ph idx="1"/>
          </p:nvPr>
        </p:nvSpPr>
        <p:spPr>
          <a:xfrm>
            <a:off x="457200" y="1484783"/>
            <a:ext cx="8229600" cy="4968553"/>
          </a:xfrm>
          <a:solidFill>
            <a:srgbClr val="FFFFCC"/>
          </a:solidFill>
          <a:ln>
            <a:solidFill>
              <a:schemeClr val="bg1"/>
            </a:solidFill>
          </a:ln>
        </p:spPr>
        <p:txBody>
          <a:bodyPr/>
          <a:lstStyle/>
          <a:p>
            <a:pPr eaLnBrk="1" hangingPunct="1"/>
            <a:endParaRPr lang="en-US" altLang="en-US" dirty="0" smtClean="0"/>
          </a:p>
          <a:p>
            <a:pPr eaLnBrk="1" hangingPunct="1"/>
            <a:r>
              <a:rPr lang="en-US" altLang="en-US" sz="2400" dirty="0" smtClean="0">
                <a:latin typeface="Baskerville Old Face" panose="02020602080505020303" pitchFamily="18" charset="0"/>
              </a:rPr>
              <a:t>Children are born with a range of genetic make up predispositions and temperaments.</a:t>
            </a:r>
          </a:p>
          <a:p>
            <a:pPr eaLnBrk="1" hangingPunct="1"/>
            <a:r>
              <a:rPr lang="en-US" altLang="en-US" sz="2400" dirty="0" smtClean="0">
                <a:latin typeface="Baskerville Old Face" panose="02020602080505020303" pitchFamily="18" charset="0"/>
              </a:rPr>
              <a:t>The increasing development of sophisticated technologies has shown that the adolescent brain keeps developing into the twenties (Beckman 2004).</a:t>
            </a:r>
          </a:p>
          <a:p>
            <a:pPr eaLnBrk="1" hangingPunct="1"/>
            <a:r>
              <a:rPr lang="en-US" altLang="en-US" sz="2400" dirty="0" smtClean="0">
                <a:latin typeface="Baskerville Old Face" panose="02020602080505020303" pitchFamily="18" charset="0"/>
              </a:rPr>
              <a:t>But also we do know that it is not simply biology, but a lack of contact, stimulation and social responsiveness that can alter the developmental path considerably (Dahlberg &amp; Potter 2001).</a:t>
            </a:r>
          </a:p>
          <a:p>
            <a:pPr eaLnBrk="1" hangingPunct="1"/>
            <a:r>
              <a:rPr lang="en-US" altLang="en-US" sz="2400" dirty="0" smtClean="0">
                <a:latin typeface="Baskerville Old Face" panose="02020602080505020303" pitchFamily="18" charset="0"/>
              </a:rPr>
              <a:t>And</a:t>
            </a:r>
            <a:r>
              <a:rPr lang="en-US" altLang="en-US" sz="2400" b="1" dirty="0" smtClean="0">
                <a:latin typeface="Baskerville Old Face" panose="02020602080505020303" pitchFamily="18" charset="0"/>
              </a:rPr>
              <a:t>, temperament </a:t>
            </a:r>
            <a:r>
              <a:rPr lang="en-US" altLang="en-US" sz="2400" dirty="0" smtClean="0">
                <a:latin typeface="Baskerville Old Face" panose="02020602080505020303" pitchFamily="18" charset="0"/>
              </a:rPr>
              <a:t>is crucial for three areas-  emotional expression, motor activity and sensitivity to stimulation. </a:t>
            </a:r>
          </a:p>
        </p:txBody>
      </p:sp>
    </p:spTree>
    <p:extLst>
      <p:ext uri="{BB962C8B-B14F-4D97-AF65-F5344CB8AC3E}">
        <p14:creationId xmlns:p14="http://schemas.microsoft.com/office/powerpoint/2010/main" val="30643958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itle 1"/>
          <p:cNvSpPr>
            <a:spLocks noGrp="1"/>
          </p:cNvSpPr>
          <p:nvPr>
            <p:ph type="title"/>
          </p:nvPr>
        </p:nvSpPr>
        <p:spPr>
          <a:xfrm>
            <a:off x="2590800" y="0"/>
            <a:ext cx="6019800" cy="1281113"/>
          </a:xfrm>
        </p:spPr>
        <p:txBody>
          <a:bodyPr/>
          <a:lstStyle/>
          <a:p>
            <a:pPr algn="ctr" eaLnBrk="1" hangingPunct="1"/>
            <a:r>
              <a:rPr lang="en-GB" altLang="en-US" dirty="0" smtClean="0">
                <a:latin typeface="Baskerville Old Face" panose="02020602080505020303" pitchFamily="18" charset="0"/>
              </a:rPr>
              <a:t>Genetic explanations for criminality.</a:t>
            </a:r>
            <a:endParaRPr lang="en-US" altLang="en-US" dirty="0" smtClean="0">
              <a:latin typeface="Baskerville Old Face" panose="02020602080505020303" pitchFamily="18" charset="0"/>
            </a:endParaRPr>
          </a:p>
        </p:txBody>
      </p:sp>
      <p:sp>
        <p:nvSpPr>
          <p:cNvPr id="99331" name="Content Placeholder 2"/>
          <p:cNvSpPr>
            <a:spLocks noGrp="1"/>
          </p:cNvSpPr>
          <p:nvPr>
            <p:ph idx="1"/>
          </p:nvPr>
        </p:nvSpPr>
        <p:spPr>
          <a:xfrm>
            <a:off x="457200" y="1371600"/>
            <a:ext cx="8153400" cy="5081736"/>
          </a:xfrm>
          <a:solidFill>
            <a:srgbClr val="FFFFCC"/>
          </a:solidFill>
          <a:ln>
            <a:solidFill>
              <a:schemeClr val="bg1"/>
            </a:solidFill>
          </a:ln>
        </p:spPr>
        <p:txBody>
          <a:bodyPr/>
          <a:lstStyle/>
          <a:p>
            <a:pPr eaLnBrk="1" hangingPunct="1"/>
            <a:endParaRPr lang="en-US" altLang="en-US" sz="2400" dirty="0" smtClean="0">
              <a:latin typeface="Baskerville Old Face" panose="02020602080505020303" pitchFamily="18" charset="0"/>
            </a:endParaRPr>
          </a:p>
          <a:p>
            <a:pPr eaLnBrk="1" hangingPunct="1"/>
            <a:r>
              <a:rPr lang="en-US" altLang="en-US" sz="2400" dirty="0" err="1" smtClean="0">
                <a:latin typeface="Baskerville Old Face" panose="02020602080505020303" pitchFamily="18" charset="0"/>
              </a:rPr>
              <a:t>Theilgaard</a:t>
            </a:r>
            <a:r>
              <a:rPr lang="en-US" altLang="en-US" sz="2400" dirty="0" smtClean="0">
                <a:latin typeface="Baskerville Old Face" panose="02020602080505020303" pitchFamily="18" charset="0"/>
              </a:rPr>
              <a:t> (1984) looked for a ‘criminal gene’.</a:t>
            </a:r>
          </a:p>
          <a:p>
            <a:endParaRPr lang="en-US" altLang="en-US" sz="2400" dirty="0">
              <a:latin typeface="Baskerville Old Face" panose="02020602080505020303" pitchFamily="18" charset="0"/>
            </a:endParaRPr>
          </a:p>
          <a:p>
            <a:r>
              <a:rPr lang="en-US" altLang="en-US" sz="2400" dirty="0" smtClean="0">
                <a:latin typeface="Baskerville Old Face" panose="02020602080505020303" pitchFamily="18" charset="0"/>
              </a:rPr>
              <a:t>Studied blood samples of over 30,000 men born in the 1940s.</a:t>
            </a:r>
          </a:p>
          <a:p>
            <a:pPr eaLnBrk="1" hangingPunct="1"/>
            <a:endParaRPr lang="en-US" altLang="en-US" sz="2400" dirty="0" smtClean="0">
              <a:latin typeface="Baskerville Old Face" panose="02020602080505020303" pitchFamily="18" charset="0"/>
            </a:endParaRPr>
          </a:p>
          <a:p>
            <a:pPr eaLnBrk="1" hangingPunct="1"/>
            <a:r>
              <a:rPr lang="en-US" altLang="en-US" sz="2400" dirty="0" smtClean="0">
                <a:latin typeface="Baskerville Old Face" panose="02020602080505020303" pitchFamily="18" charset="0"/>
              </a:rPr>
              <a:t>Found two chromosome abnormalities – XXY chromosome pattern and XYY chromosome pattern.</a:t>
            </a:r>
          </a:p>
          <a:p>
            <a:pPr eaLnBrk="1" hangingPunct="1"/>
            <a:endParaRPr lang="en-US" altLang="en-US" sz="2400" dirty="0" smtClean="0">
              <a:latin typeface="Baskerville Old Face" panose="02020602080505020303" pitchFamily="18" charset="0"/>
            </a:endParaRPr>
          </a:p>
          <a:p>
            <a:pPr eaLnBrk="1" hangingPunct="1"/>
            <a:r>
              <a:rPr lang="en-US" altLang="en-US" sz="2400" dirty="0" smtClean="0">
                <a:latin typeface="Baskerville Old Face" panose="02020602080505020303" pitchFamily="18" charset="0"/>
              </a:rPr>
              <a:t>Found that XYY males had slightly lower levels of intelligence than average and tended to be more aggressive towards people than normal men.</a:t>
            </a:r>
          </a:p>
        </p:txBody>
      </p:sp>
    </p:spTree>
    <p:extLst>
      <p:ext uri="{BB962C8B-B14F-4D97-AF65-F5344CB8AC3E}">
        <p14:creationId xmlns:p14="http://schemas.microsoft.com/office/powerpoint/2010/main" val="21449247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title"/>
          </p:nvPr>
        </p:nvSpPr>
        <p:spPr>
          <a:xfrm>
            <a:off x="2590800" y="90489"/>
            <a:ext cx="6019800" cy="962248"/>
          </a:xfrm>
        </p:spPr>
        <p:txBody>
          <a:bodyPr/>
          <a:lstStyle/>
          <a:p>
            <a:pPr algn="ctr" eaLnBrk="1" hangingPunct="1"/>
            <a:r>
              <a:rPr lang="en-GB" altLang="en-US" dirty="0" smtClean="0">
                <a:latin typeface="Baskerville Old Face" panose="02020602080505020303" pitchFamily="18" charset="0"/>
              </a:rPr>
              <a:t>Genetic explanations for criminality.</a:t>
            </a:r>
            <a:endParaRPr lang="en-US" altLang="en-US" dirty="0" smtClean="0">
              <a:latin typeface="Baskerville Old Face" panose="02020602080505020303" pitchFamily="18" charset="0"/>
            </a:endParaRPr>
          </a:p>
        </p:txBody>
      </p:sp>
      <p:sp>
        <p:nvSpPr>
          <p:cNvPr id="100355" name="Content Placeholder 2"/>
          <p:cNvSpPr>
            <a:spLocks noGrp="1"/>
          </p:cNvSpPr>
          <p:nvPr>
            <p:ph idx="1"/>
          </p:nvPr>
        </p:nvSpPr>
        <p:spPr>
          <a:xfrm>
            <a:off x="457200" y="1371600"/>
            <a:ext cx="8153400" cy="4865712"/>
          </a:xfrm>
          <a:solidFill>
            <a:srgbClr val="FFFFCC"/>
          </a:solidFill>
          <a:ln>
            <a:solidFill>
              <a:schemeClr val="bg1"/>
            </a:solidFill>
          </a:ln>
        </p:spPr>
        <p:txBody>
          <a:bodyPr/>
          <a:lstStyle/>
          <a:p>
            <a:pPr eaLnBrk="1" hangingPunct="1"/>
            <a:endParaRPr lang="en-US" altLang="en-US" sz="2400" dirty="0" smtClean="0">
              <a:latin typeface="Baskerville Old Face" panose="02020602080505020303" pitchFamily="18" charset="0"/>
            </a:endParaRPr>
          </a:p>
          <a:p>
            <a:pPr eaLnBrk="1" hangingPunct="1"/>
            <a:r>
              <a:rPr lang="en-US" altLang="en-US" sz="2400" dirty="0" smtClean="0">
                <a:latin typeface="Baskerville Old Face" panose="02020602080505020303" pitchFamily="18" charset="0"/>
              </a:rPr>
              <a:t>Similarly, Jacobs et al., (1965) suggested that men with the XYY syndrome were more aggressive than normal 'XY' men.</a:t>
            </a:r>
          </a:p>
          <a:p>
            <a:pPr eaLnBrk="1" hangingPunct="1"/>
            <a:r>
              <a:rPr lang="en-US" altLang="en-US" sz="2400" dirty="0" smtClean="0">
                <a:latin typeface="Baskerville Old Face" panose="02020602080505020303" pitchFamily="18" charset="0"/>
              </a:rPr>
              <a:t> XYY men are over-represented in the prison population. There are 15 sufferers per 1,000 in prisons and 1 per 1000 in the general population. </a:t>
            </a:r>
          </a:p>
          <a:p>
            <a:pPr eaLnBrk="1" hangingPunct="1"/>
            <a:r>
              <a:rPr lang="en-US" altLang="en-US" sz="2400" dirty="0" smtClean="0">
                <a:latin typeface="Baskerville Old Face" panose="02020602080505020303" pitchFamily="18" charset="0"/>
              </a:rPr>
              <a:t>‘Extra Y’ syndrome was suggested to lead to:</a:t>
            </a:r>
          </a:p>
          <a:p>
            <a:pPr lvl="1"/>
            <a:r>
              <a:rPr lang="en-US" altLang="en-US" sz="2000" dirty="0" smtClean="0">
                <a:latin typeface="Baskerville Old Face" panose="02020602080505020303" pitchFamily="18" charset="0"/>
              </a:rPr>
              <a:t>High testosterone levels</a:t>
            </a:r>
          </a:p>
          <a:p>
            <a:pPr lvl="1"/>
            <a:r>
              <a:rPr lang="en-US" altLang="en-US" sz="2000" dirty="0" smtClean="0">
                <a:latin typeface="Baskerville Old Face" panose="02020602080505020303" pitchFamily="18" charset="0"/>
              </a:rPr>
              <a:t>Powerful bodily build</a:t>
            </a:r>
          </a:p>
          <a:p>
            <a:pPr lvl="1"/>
            <a:r>
              <a:rPr lang="en-US" altLang="en-US" sz="2000" dirty="0" smtClean="0">
                <a:latin typeface="Baskerville Old Face" panose="02020602080505020303" pitchFamily="18" charset="0"/>
              </a:rPr>
              <a:t>Heightened aggression</a:t>
            </a:r>
          </a:p>
          <a:p>
            <a:pPr lvl="1"/>
            <a:r>
              <a:rPr lang="en-US" altLang="en-US" sz="2000" dirty="0" smtClean="0">
                <a:latin typeface="Baskerville Old Face" panose="02020602080505020303" pitchFamily="18" charset="0"/>
              </a:rPr>
              <a:t>Propensity for violent crime</a:t>
            </a:r>
          </a:p>
          <a:p>
            <a:pPr eaLnBrk="1" hangingPunct="1"/>
            <a:r>
              <a:rPr lang="en-US" altLang="en-US" sz="2800" dirty="0" smtClean="0">
                <a:latin typeface="Baskerville Old Face" panose="02020602080505020303" pitchFamily="18" charset="0"/>
              </a:rPr>
              <a:t>Implications?</a:t>
            </a:r>
            <a:endParaRPr lang="en-US" altLang="en-US" sz="2800" dirty="0" smtClean="0"/>
          </a:p>
          <a:p>
            <a:pPr eaLnBrk="1" hangingPunct="1"/>
            <a:endParaRPr lang="en-US" altLang="en-US" sz="2400" dirty="0" smtClean="0"/>
          </a:p>
        </p:txBody>
      </p:sp>
    </p:spTree>
    <p:extLst>
      <p:ext uri="{BB962C8B-B14F-4D97-AF65-F5344CB8AC3E}">
        <p14:creationId xmlns:p14="http://schemas.microsoft.com/office/powerpoint/2010/main" val="16101903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title"/>
          </p:nvPr>
        </p:nvSpPr>
        <p:spPr/>
        <p:txBody>
          <a:bodyPr/>
          <a:lstStyle/>
          <a:p>
            <a:pPr algn="ctr" eaLnBrk="1" hangingPunct="1"/>
            <a:r>
              <a:rPr lang="en-GB" altLang="en-US" b="1" dirty="0" smtClean="0">
                <a:latin typeface="Baskerville Old Face" panose="02020602080505020303" pitchFamily="18" charset="0"/>
                <a:cs typeface="Arial" panose="020B0604020202020204" pitchFamily="34" charset="0"/>
              </a:rPr>
              <a:t>But…</a:t>
            </a:r>
          </a:p>
        </p:txBody>
      </p:sp>
      <p:sp>
        <p:nvSpPr>
          <p:cNvPr id="107523" name="Content Placeholder 2"/>
          <p:cNvSpPr>
            <a:spLocks noGrp="1"/>
          </p:cNvSpPr>
          <p:nvPr>
            <p:ph idx="1"/>
          </p:nvPr>
        </p:nvSpPr>
        <p:spPr/>
        <p:txBody>
          <a:bodyPr/>
          <a:lstStyle/>
          <a:p>
            <a:pPr eaLnBrk="1" hangingPunct="1">
              <a:buFont typeface="Arial" charset="0"/>
              <a:buChar char="•"/>
              <a:defRPr/>
            </a:pPr>
            <a:r>
              <a:rPr lang="en-GB" altLang="en-US" sz="2000" dirty="0" smtClean="0">
                <a:latin typeface="Baskerville Old Face" panose="02020602080505020303" pitchFamily="18" charset="0"/>
                <a:cs typeface="Arial" charset="0"/>
              </a:rPr>
              <a:t>XYY males not actually as predicted (Graham et al., 2007):</a:t>
            </a:r>
          </a:p>
          <a:p>
            <a:pPr lvl="1" eaLnBrk="1" hangingPunct="1">
              <a:buFont typeface="Arial" charset="0"/>
              <a:buChar char="–"/>
              <a:defRPr/>
            </a:pPr>
            <a:r>
              <a:rPr lang="en-GB" altLang="en-US" sz="2000" dirty="0" smtClean="0">
                <a:latin typeface="Baskerville Old Face" panose="02020602080505020303" pitchFamily="18" charset="0"/>
                <a:cs typeface="Arial" charset="0"/>
              </a:rPr>
              <a:t>Normal testosterone levels</a:t>
            </a:r>
          </a:p>
          <a:p>
            <a:pPr lvl="1" eaLnBrk="1" hangingPunct="1">
              <a:buFont typeface="Arial" charset="0"/>
              <a:buChar char="–"/>
              <a:defRPr/>
            </a:pPr>
            <a:r>
              <a:rPr lang="en-GB" altLang="en-US" sz="2000" dirty="0" smtClean="0">
                <a:latin typeface="Baskerville Old Face" panose="02020602080505020303" pitchFamily="18" charset="0"/>
                <a:cs typeface="Arial" charset="0"/>
              </a:rPr>
              <a:t>Normal aggression levels</a:t>
            </a:r>
          </a:p>
          <a:p>
            <a:pPr lvl="1" eaLnBrk="1" hangingPunct="1">
              <a:buFont typeface="Arial" charset="0"/>
              <a:buChar char="–"/>
              <a:defRPr/>
            </a:pPr>
            <a:r>
              <a:rPr lang="en-GB" altLang="en-US" sz="2000" dirty="0" smtClean="0">
                <a:latin typeface="Baskerville Old Face" panose="02020602080505020303" pitchFamily="18" charset="0"/>
                <a:cs typeface="Arial" charset="0"/>
              </a:rPr>
              <a:t>Taller, but not necessarily more powerful</a:t>
            </a:r>
          </a:p>
          <a:p>
            <a:pPr lvl="1" eaLnBrk="1" hangingPunct="1">
              <a:buFont typeface="Arial" charset="0"/>
              <a:buChar char="–"/>
              <a:defRPr/>
            </a:pPr>
            <a:r>
              <a:rPr lang="en-GB" altLang="en-US" sz="2000" dirty="0" smtClean="0">
                <a:latin typeface="Baskerville Old Face" panose="02020602080505020303" pitchFamily="18" charset="0"/>
                <a:cs typeface="Arial" charset="0"/>
              </a:rPr>
              <a:t>Prone to developmental disorders and learning difficulties</a:t>
            </a:r>
          </a:p>
          <a:p>
            <a:pPr lvl="1" eaLnBrk="1" hangingPunct="1">
              <a:buFont typeface="Arial" charset="0"/>
              <a:buChar char="–"/>
              <a:defRPr/>
            </a:pPr>
            <a:r>
              <a:rPr lang="en-US" altLang="en-US" sz="2000" dirty="0" smtClean="0">
                <a:latin typeface="Baskerville Old Face" panose="02020602080505020303" pitchFamily="18" charset="0"/>
                <a:cs typeface="Arial" charset="0"/>
              </a:rPr>
              <a:t>XYY males are rare in the general population and over-represented in the offender population</a:t>
            </a:r>
          </a:p>
          <a:p>
            <a:pPr lvl="1" eaLnBrk="1" hangingPunct="1">
              <a:buFont typeface="Arial" charset="0"/>
              <a:buChar char="–"/>
              <a:defRPr/>
            </a:pPr>
            <a:r>
              <a:rPr lang="en-US" altLang="en-US" sz="2000" dirty="0" smtClean="0">
                <a:latin typeface="Baskerville Old Face" panose="02020602080505020303" pitchFamily="18" charset="0"/>
                <a:cs typeface="Arial" charset="0"/>
              </a:rPr>
              <a:t>However, their crimes are not violent ones</a:t>
            </a:r>
          </a:p>
          <a:p>
            <a:pPr lvl="1" eaLnBrk="1" hangingPunct="1">
              <a:buFont typeface="Arial" charset="0"/>
              <a:buChar char="–"/>
              <a:defRPr/>
            </a:pPr>
            <a:r>
              <a:rPr lang="en-US" altLang="en-US" sz="2000" dirty="0" smtClean="0">
                <a:latin typeface="Baskerville Old Face" panose="02020602080505020303" pitchFamily="18" charset="0"/>
                <a:cs typeface="Arial" charset="0"/>
              </a:rPr>
              <a:t>So why are XYY men at a greater risk of offending?</a:t>
            </a:r>
          </a:p>
          <a:p>
            <a:pPr lvl="1" eaLnBrk="1" hangingPunct="1">
              <a:buFont typeface="Arial" charset="0"/>
              <a:buChar char="–"/>
              <a:defRPr/>
            </a:pPr>
            <a:endParaRPr lang="en-US" altLang="en-US" dirty="0" smtClean="0">
              <a:latin typeface="Tempus Sans ITC" pitchFamily="82" charset="0"/>
            </a:endParaRPr>
          </a:p>
          <a:p>
            <a:pPr marL="457200" lvl="1" indent="0" eaLnBrk="1" hangingPunct="1">
              <a:buFont typeface="Arial" charset="0"/>
              <a:buNone/>
              <a:defRPr/>
            </a:pPr>
            <a:endParaRPr lang="en-GB" altLang="en-US" dirty="0" smtClean="0">
              <a:latin typeface="Tempus Sans ITC" pitchFamily="82" charset="0"/>
            </a:endParaRPr>
          </a:p>
          <a:p>
            <a:pPr eaLnBrk="1" hangingPunct="1">
              <a:buFont typeface="Arial" charset="0"/>
              <a:buChar char="•"/>
              <a:defRPr/>
            </a:pPr>
            <a:endParaRPr lang="en-GB" altLang="en-US" dirty="0" smtClean="0"/>
          </a:p>
          <a:p>
            <a:pPr eaLnBrk="1" hangingPunct="1">
              <a:buFont typeface="Arial" charset="0"/>
              <a:buChar char="•"/>
              <a:defRPr/>
            </a:pPr>
            <a:endParaRPr lang="en-GB" altLang="en-US" dirty="0" smtClean="0"/>
          </a:p>
          <a:p>
            <a:pPr eaLnBrk="1" hangingPunct="1">
              <a:buFont typeface="Arial" charset="0"/>
              <a:buChar char="•"/>
              <a:defRPr/>
            </a:pPr>
            <a:endParaRPr lang="en-GB" altLang="en-US" dirty="0" smtClean="0"/>
          </a:p>
        </p:txBody>
      </p:sp>
      <p:pic>
        <p:nvPicPr>
          <p:cNvPr id="10138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788" y="4941888"/>
            <a:ext cx="2628900" cy="1743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138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112" y="4941888"/>
            <a:ext cx="2628900" cy="177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138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5768" y="4657454"/>
            <a:ext cx="2376264" cy="2173626"/>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733786011"/>
      </p:ext>
    </p:extLst>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title"/>
          </p:nvPr>
        </p:nvSpPr>
        <p:spPr>
          <a:xfrm>
            <a:off x="2590800" y="90489"/>
            <a:ext cx="6019800" cy="962247"/>
          </a:xfrm>
        </p:spPr>
        <p:txBody>
          <a:bodyPr/>
          <a:lstStyle/>
          <a:p>
            <a:pPr algn="ctr" eaLnBrk="1" hangingPunct="1"/>
            <a:r>
              <a:rPr lang="en-GB" altLang="en-US" dirty="0" smtClean="0">
                <a:latin typeface="Baskerville Old Face" panose="02020602080505020303" pitchFamily="18" charset="0"/>
              </a:rPr>
              <a:t>Using twin studies as explanations for criminality</a:t>
            </a:r>
            <a:r>
              <a:rPr lang="en-GB" altLang="en-US" dirty="0" smtClean="0">
                <a:latin typeface="+mn-lt"/>
              </a:rPr>
              <a:t>.</a:t>
            </a:r>
            <a:endParaRPr lang="en-US" altLang="en-US" dirty="0" smtClean="0">
              <a:latin typeface="+mn-lt"/>
            </a:endParaRPr>
          </a:p>
        </p:txBody>
      </p:sp>
      <p:sp>
        <p:nvSpPr>
          <p:cNvPr id="102403" name="Content Placeholder 2"/>
          <p:cNvSpPr>
            <a:spLocks noGrp="1"/>
          </p:cNvSpPr>
          <p:nvPr>
            <p:ph idx="1"/>
          </p:nvPr>
        </p:nvSpPr>
        <p:spPr>
          <a:xfrm>
            <a:off x="457200" y="1371600"/>
            <a:ext cx="8153400" cy="4577680"/>
          </a:xfrm>
          <a:solidFill>
            <a:srgbClr val="FFFFCC"/>
          </a:solidFill>
          <a:ln>
            <a:solidFill>
              <a:schemeClr val="bg1"/>
            </a:solidFill>
          </a:ln>
        </p:spPr>
        <p:txBody>
          <a:bodyPr/>
          <a:lstStyle/>
          <a:p>
            <a:pPr eaLnBrk="1" hangingPunct="1"/>
            <a:r>
              <a:rPr lang="en-US" altLang="en-US" sz="2800" dirty="0" err="1" smtClean="0">
                <a:latin typeface="Baskerville Old Face" panose="02020602080505020303" pitchFamily="18" charset="0"/>
              </a:rPr>
              <a:t>Cloninger</a:t>
            </a:r>
            <a:r>
              <a:rPr lang="en-US" altLang="en-US" sz="2800" dirty="0" smtClean="0">
                <a:latin typeface="Baskerville Old Face" panose="02020602080505020303" pitchFamily="18" charset="0"/>
              </a:rPr>
              <a:t> and Gottesman (1987):</a:t>
            </a:r>
          </a:p>
          <a:p>
            <a:pPr marL="0" indent="0" eaLnBrk="1" hangingPunct="1">
              <a:buNone/>
            </a:pPr>
            <a:endParaRPr lang="en-US" altLang="en-US" sz="2800" dirty="0" smtClean="0">
              <a:latin typeface="Baskerville Old Face" panose="02020602080505020303" pitchFamily="18" charset="0"/>
            </a:endParaRPr>
          </a:p>
          <a:p>
            <a:pPr eaLnBrk="1" hangingPunct="1"/>
            <a:r>
              <a:rPr lang="en-US" altLang="en-US" sz="2800" dirty="0" smtClean="0">
                <a:latin typeface="Baskerville Old Face" panose="02020602080505020303" pitchFamily="18" charset="0"/>
              </a:rPr>
              <a:t>Heritability for property offences was found to be .78</a:t>
            </a:r>
          </a:p>
          <a:p>
            <a:pPr eaLnBrk="1" hangingPunct="1"/>
            <a:r>
              <a:rPr lang="en-US" altLang="en-US" sz="2800" dirty="0" smtClean="0">
                <a:latin typeface="Baskerville Old Face" panose="02020602080505020303" pitchFamily="18" charset="0"/>
              </a:rPr>
              <a:t>Heritability for violent offences was .50 </a:t>
            </a:r>
          </a:p>
          <a:p>
            <a:pPr marL="0" indent="0" eaLnBrk="1" hangingPunct="1">
              <a:buNone/>
            </a:pPr>
            <a:endParaRPr lang="en-US" altLang="en-US" sz="2800" dirty="0" smtClean="0">
              <a:latin typeface="Baskerville Old Face" panose="02020602080505020303" pitchFamily="18" charset="0"/>
            </a:endParaRPr>
          </a:p>
          <a:p>
            <a:pPr eaLnBrk="1" hangingPunct="1"/>
            <a:r>
              <a:rPr lang="en-US" altLang="en-US" sz="2800" dirty="0" smtClean="0">
                <a:latin typeface="Baskerville Old Face" panose="02020602080505020303" pitchFamily="18" charset="0"/>
              </a:rPr>
              <a:t>The data also suggest that violent offences may have a heritable underlying component.</a:t>
            </a:r>
            <a:br>
              <a:rPr lang="en-US" altLang="en-US" sz="2800" dirty="0" smtClean="0">
                <a:latin typeface="Baskerville Old Face" panose="02020602080505020303" pitchFamily="18" charset="0"/>
              </a:rPr>
            </a:br>
            <a:r>
              <a:rPr lang="en-US" altLang="en-US" sz="2800" dirty="0" smtClean="0">
                <a:latin typeface="Baskerville Old Face" panose="02020602080505020303" pitchFamily="18" charset="0"/>
              </a:rPr>
              <a:t/>
            </a:r>
            <a:br>
              <a:rPr lang="en-US" altLang="en-US" sz="2800" dirty="0" smtClean="0">
                <a:latin typeface="Baskerville Old Face" panose="02020602080505020303" pitchFamily="18" charset="0"/>
              </a:rPr>
            </a:br>
            <a:r>
              <a:rPr lang="en-US" altLang="en-US" sz="2800" dirty="0" smtClean="0">
                <a:latin typeface="Baskerville Old Face" panose="02020602080505020303" pitchFamily="18" charset="0"/>
              </a:rPr>
              <a:t>But…</a:t>
            </a:r>
          </a:p>
        </p:txBody>
      </p:sp>
    </p:spTree>
    <p:extLst>
      <p:ext uri="{BB962C8B-B14F-4D97-AF65-F5344CB8AC3E}">
        <p14:creationId xmlns:p14="http://schemas.microsoft.com/office/powerpoint/2010/main" val="8036788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title"/>
          </p:nvPr>
        </p:nvSpPr>
        <p:spPr>
          <a:xfrm>
            <a:off x="2590800" y="90489"/>
            <a:ext cx="6019800" cy="1034256"/>
          </a:xfrm>
        </p:spPr>
        <p:txBody>
          <a:bodyPr/>
          <a:lstStyle/>
          <a:p>
            <a:pPr algn="ctr" eaLnBrk="1" hangingPunct="1"/>
            <a:r>
              <a:rPr lang="en-GB" altLang="en-US" dirty="0" smtClean="0">
                <a:latin typeface="Baskerville Old Face" panose="02020602080505020303" pitchFamily="18" charset="0"/>
              </a:rPr>
              <a:t>Twin studies as explanations for criminality.</a:t>
            </a:r>
            <a:endParaRPr lang="en-US" altLang="en-US" dirty="0" smtClean="0">
              <a:latin typeface="Baskerville Old Face" panose="02020602080505020303" pitchFamily="18" charset="0"/>
            </a:endParaRPr>
          </a:p>
        </p:txBody>
      </p:sp>
      <p:sp>
        <p:nvSpPr>
          <p:cNvPr id="103427" name="Content Placeholder 2"/>
          <p:cNvSpPr>
            <a:spLocks noGrp="1"/>
          </p:cNvSpPr>
          <p:nvPr>
            <p:ph idx="1"/>
          </p:nvPr>
        </p:nvSpPr>
        <p:spPr>
          <a:xfrm>
            <a:off x="457200" y="1371600"/>
            <a:ext cx="8153400" cy="4937720"/>
          </a:xfrm>
          <a:solidFill>
            <a:srgbClr val="FFFFCC"/>
          </a:solidFill>
          <a:ln>
            <a:solidFill>
              <a:schemeClr val="bg1"/>
            </a:solidFill>
          </a:ln>
        </p:spPr>
        <p:txBody>
          <a:bodyPr/>
          <a:lstStyle/>
          <a:p>
            <a:pPr eaLnBrk="1" hangingPunct="1"/>
            <a:endParaRPr lang="en-GB" altLang="en-US" sz="2000" dirty="0" smtClean="0">
              <a:latin typeface="Baskerville Old Face" panose="02020602080505020303" pitchFamily="18" charset="0"/>
            </a:endParaRPr>
          </a:p>
          <a:p>
            <a:pPr eaLnBrk="1" hangingPunct="1"/>
            <a:r>
              <a:rPr lang="en-GB" altLang="en-US" sz="2000" dirty="0" smtClean="0">
                <a:latin typeface="Baskerville Old Face" panose="02020602080505020303" pitchFamily="18" charset="0"/>
              </a:rPr>
              <a:t>Christiansen (1977)</a:t>
            </a:r>
            <a:r>
              <a:rPr lang="en-US" altLang="en-US" sz="2000" dirty="0">
                <a:latin typeface="Baskerville Old Face" panose="02020602080505020303" pitchFamily="18" charset="0"/>
              </a:rPr>
              <a:t> s</a:t>
            </a:r>
            <a:r>
              <a:rPr lang="en-US" altLang="en-US" sz="2000" dirty="0" smtClean="0">
                <a:latin typeface="Baskerville Old Face" panose="02020602080505020303" pitchFamily="18" charset="0"/>
              </a:rPr>
              <a:t>tudied 3586 sets of Danish twins.</a:t>
            </a:r>
          </a:p>
          <a:p>
            <a:pPr eaLnBrk="1" hangingPunct="1"/>
            <a:r>
              <a:rPr lang="en-US" altLang="en-US" sz="2000" dirty="0">
                <a:latin typeface="Baskerville Old Face" panose="02020602080505020303" pitchFamily="18" charset="0"/>
              </a:rPr>
              <a:t>C</a:t>
            </a:r>
            <a:r>
              <a:rPr lang="en-US" altLang="en-US" sz="2000" dirty="0" smtClean="0">
                <a:latin typeface="Baskerville Old Face" panose="02020602080505020303" pitchFamily="18" charset="0"/>
              </a:rPr>
              <a:t>oncordance rates:</a:t>
            </a:r>
          </a:p>
          <a:p>
            <a:pPr eaLnBrk="1" hangingPunct="1"/>
            <a:r>
              <a:rPr lang="en-US" altLang="en-US" sz="2000" dirty="0" smtClean="0">
                <a:latin typeface="Baskerville Old Face" panose="02020602080505020303" pitchFamily="18" charset="0"/>
              </a:rPr>
              <a:t>MZ male twins = 35%</a:t>
            </a:r>
          </a:p>
          <a:p>
            <a:pPr eaLnBrk="1" hangingPunct="1"/>
            <a:r>
              <a:rPr lang="en-US" altLang="en-US" sz="2000" dirty="0" smtClean="0">
                <a:latin typeface="Baskerville Old Face" panose="02020602080505020303" pitchFamily="18" charset="0"/>
              </a:rPr>
              <a:t>DZ male twins = 13%</a:t>
            </a:r>
          </a:p>
          <a:p>
            <a:pPr eaLnBrk="1" hangingPunct="1"/>
            <a:r>
              <a:rPr lang="en-US" altLang="en-US" sz="2000" dirty="0" smtClean="0">
                <a:latin typeface="Baskerville Old Face" panose="02020602080505020303" pitchFamily="18" charset="0"/>
              </a:rPr>
              <a:t>MZ female twins = 21%</a:t>
            </a:r>
          </a:p>
          <a:p>
            <a:pPr eaLnBrk="1" hangingPunct="1"/>
            <a:r>
              <a:rPr lang="en-US" altLang="en-US" sz="2000" dirty="0" smtClean="0">
                <a:latin typeface="Baskerville Old Face" panose="02020602080505020303" pitchFamily="18" charset="0"/>
              </a:rPr>
              <a:t>DZ female twins = 8%</a:t>
            </a:r>
          </a:p>
          <a:p>
            <a:pPr eaLnBrk="1" hangingPunct="1"/>
            <a:endParaRPr lang="en-US" altLang="en-US" sz="2000" dirty="0" smtClean="0">
              <a:latin typeface="Baskerville Old Face" panose="02020602080505020303" pitchFamily="18" charset="0"/>
            </a:endParaRPr>
          </a:p>
          <a:p>
            <a:pPr eaLnBrk="1" hangingPunct="1"/>
            <a:r>
              <a:rPr lang="en-US" altLang="en-US" sz="2000" dirty="0" smtClean="0">
                <a:latin typeface="Baskerville Old Face" panose="02020602080505020303" pitchFamily="18" charset="0"/>
              </a:rPr>
              <a:t>Thus there appears to be some connection, but concordance rates are low.  </a:t>
            </a:r>
          </a:p>
          <a:p>
            <a:pPr eaLnBrk="1" hangingPunct="1"/>
            <a:r>
              <a:rPr lang="en-US" altLang="en-US" sz="2000" dirty="0" smtClean="0">
                <a:latin typeface="Baskerville Old Face" panose="02020602080505020303" pitchFamily="18" charset="0"/>
              </a:rPr>
              <a:t>Other factors? </a:t>
            </a:r>
            <a:endParaRPr lang="en-US" altLang="en-US" dirty="0" smtClean="0">
              <a:latin typeface="Baskerville Old Face" panose="02020602080505020303" pitchFamily="18" charset="0"/>
            </a:endParaRPr>
          </a:p>
          <a:p>
            <a:pPr eaLnBrk="1" hangingPunct="1"/>
            <a:r>
              <a:rPr lang="en-US" altLang="en-US" sz="2000" dirty="0" smtClean="0">
                <a:latin typeface="Baskerville Old Face" panose="02020602080505020303" pitchFamily="18" charset="0"/>
              </a:rPr>
              <a:t>Another limitation is that MZ twins not only share a common environment but, because they are identical, often are treated more similarly than DZ twins are.</a:t>
            </a:r>
          </a:p>
          <a:p>
            <a:pPr eaLnBrk="1" hangingPunct="1"/>
            <a:endParaRPr lang="en-US" altLang="en-US" dirty="0" smtClean="0"/>
          </a:p>
        </p:txBody>
      </p:sp>
    </p:spTree>
    <p:extLst>
      <p:ext uri="{BB962C8B-B14F-4D97-AF65-F5344CB8AC3E}">
        <p14:creationId xmlns:p14="http://schemas.microsoft.com/office/powerpoint/2010/main" val="12639351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itle 1"/>
          <p:cNvSpPr>
            <a:spLocks noGrp="1"/>
          </p:cNvSpPr>
          <p:nvPr>
            <p:ph type="title"/>
          </p:nvPr>
        </p:nvSpPr>
        <p:spPr/>
        <p:txBody>
          <a:bodyPr/>
          <a:lstStyle/>
          <a:p>
            <a:pPr algn="ctr"/>
            <a:r>
              <a:rPr lang="en-US" altLang="en-US" dirty="0" smtClean="0">
                <a:latin typeface="Baskerville Old Face" panose="02020602080505020303" pitchFamily="18" charset="0"/>
              </a:rPr>
              <a:t>MISTRA-</a:t>
            </a:r>
            <a:r>
              <a:rPr lang="en-GB" altLang="en-US" sz="3200" dirty="0">
                <a:latin typeface="Baskerville Old Face" panose="02020602080505020303" pitchFamily="18" charset="0"/>
              </a:rPr>
              <a:t>The Minnesota Study of Twins Reared Apart </a:t>
            </a:r>
            <a:r>
              <a:rPr lang="en-US" altLang="en-US" sz="3200" dirty="0" smtClean="0">
                <a:latin typeface="Baskerville Old Face" panose="02020602080505020303" pitchFamily="18" charset="0"/>
              </a:rPr>
              <a:t> </a:t>
            </a:r>
          </a:p>
        </p:txBody>
      </p:sp>
      <p:sp>
        <p:nvSpPr>
          <p:cNvPr id="104451" name="Content Placeholder 2"/>
          <p:cNvSpPr>
            <a:spLocks noGrp="1"/>
          </p:cNvSpPr>
          <p:nvPr>
            <p:ph idx="1"/>
          </p:nvPr>
        </p:nvSpPr>
        <p:spPr>
          <a:xfrm>
            <a:off x="323528" y="1371599"/>
            <a:ext cx="8287072" cy="5384279"/>
          </a:xfrm>
          <a:solidFill>
            <a:srgbClr val="FFFFCC"/>
          </a:solidFill>
          <a:ln>
            <a:solidFill>
              <a:schemeClr val="bg1"/>
            </a:solidFill>
          </a:ln>
        </p:spPr>
        <p:txBody>
          <a:bodyPr/>
          <a:lstStyle/>
          <a:p>
            <a:pPr eaLnBrk="1" hangingPunct="1"/>
            <a:r>
              <a:rPr lang="en-US" altLang="en-US" sz="2800" dirty="0" smtClean="0">
                <a:latin typeface="Baskerville Old Face" panose="02020602080505020303" pitchFamily="18" charset="0"/>
              </a:rPr>
              <a:t>The largest study of twins that were reared apart. (Bouchard et al., 1979-1990).</a:t>
            </a:r>
          </a:p>
          <a:p>
            <a:pPr eaLnBrk="1" hangingPunct="1"/>
            <a:r>
              <a:rPr lang="en-US" altLang="en-US" sz="2800" dirty="0" smtClean="0">
                <a:latin typeface="Baskerville Old Face" panose="02020602080505020303" pitchFamily="18" charset="0"/>
              </a:rPr>
              <a:t>They reported that at least 70% of the variance in IQ was due to genetics. </a:t>
            </a:r>
          </a:p>
          <a:p>
            <a:pPr eaLnBrk="1" hangingPunct="1"/>
            <a:r>
              <a:rPr lang="en-US" altLang="en-US" sz="2800" dirty="0" smtClean="0">
                <a:latin typeface="Baskerville Old Face" panose="02020602080505020303" pitchFamily="18" charset="0"/>
              </a:rPr>
              <a:t>Although this study did not specifically look at criminality, it has enormous implications…</a:t>
            </a:r>
          </a:p>
          <a:p>
            <a:pPr marL="0" indent="0" eaLnBrk="1" hangingPunct="1">
              <a:buNone/>
            </a:pPr>
            <a:endParaRPr lang="en-US" altLang="en-US" sz="2800" dirty="0" smtClean="0">
              <a:latin typeface="Baskerville Old Face" panose="02020602080505020303" pitchFamily="18" charset="0"/>
            </a:endParaRPr>
          </a:p>
          <a:p>
            <a:pPr eaLnBrk="1" hangingPunct="1"/>
            <a:r>
              <a:rPr lang="en-US" altLang="en-US" sz="2000" dirty="0" smtClean="0">
                <a:latin typeface="Baskerville Old Face" panose="02020602080505020303" pitchFamily="18" charset="0"/>
              </a:rPr>
              <a:t>See the case of JEFFREY LANDRIGAN (link below)</a:t>
            </a:r>
          </a:p>
          <a:p>
            <a:r>
              <a:rPr lang="en-US" altLang="en-US" sz="2000" dirty="0">
                <a:latin typeface="Baskerville Old Face" panose="02020602080505020303" pitchFamily="18" charset="0"/>
                <a:hlinkClick r:id="rId2"/>
              </a:rPr>
              <a:t>http://</a:t>
            </a:r>
            <a:r>
              <a:rPr lang="en-US" altLang="en-US" sz="2000" dirty="0" smtClean="0">
                <a:latin typeface="Baskerville Old Face" panose="02020602080505020303" pitchFamily="18" charset="0"/>
                <a:hlinkClick r:id="rId2"/>
              </a:rPr>
              <a:t>www.nature.com/nrn/journal/v15/n1/box/nrn3640_BX1.html?foxtrotcallback=true</a:t>
            </a:r>
            <a:endParaRPr lang="en-US" altLang="en-US" sz="2000" dirty="0" smtClean="0">
              <a:latin typeface="Baskerville Old Face" panose="02020602080505020303" pitchFamily="18" charset="0"/>
            </a:endParaRPr>
          </a:p>
          <a:p>
            <a:endParaRPr lang="en-US" altLang="en-US" sz="2800" dirty="0" smtClean="0">
              <a:latin typeface="Baskerville Old Face" panose="02020602080505020303" pitchFamily="18" charset="0"/>
            </a:endParaRPr>
          </a:p>
        </p:txBody>
      </p:sp>
      <p:pic>
        <p:nvPicPr>
          <p:cNvPr id="2" name="Picture 1"/>
          <p:cNvPicPr>
            <a:picLocks noChangeAspect="1"/>
          </p:cNvPicPr>
          <p:nvPr/>
        </p:nvPicPr>
        <p:blipFill>
          <a:blip r:embed="rId3"/>
          <a:stretch>
            <a:fillRect/>
          </a:stretch>
        </p:blipFill>
        <p:spPr>
          <a:xfrm>
            <a:off x="7207608" y="4509120"/>
            <a:ext cx="1799197" cy="2246759"/>
          </a:xfrm>
          <a:prstGeom prst="rect">
            <a:avLst/>
          </a:prstGeom>
          <a:ln>
            <a:solidFill>
              <a:schemeClr val="bg1"/>
            </a:solidFill>
          </a:ln>
        </p:spPr>
      </p:pic>
    </p:spTree>
    <p:extLst>
      <p:ext uri="{BB962C8B-B14F-4D97-AF65-F5344CB8AC3E}">
        <p14:creationId xmlns:p14="http://schemas.microsoft.com/office/powerpoint/2010/main" val="5400995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p:nvPr>
        </p:nvSpPr>
        <p:spPr>
          <a:xfrm>
            <a:off x="2590800" y="90488"/>
            <a:ext cx="6019800" cy="1466304"/>
          </a:xfrm>
        </p:spPr>
        <p:txBody>
          <a:bodyPr/>
          <a:lstStyle/>
          <a:p>
            <a:pPr algn="ctr"/>
            <a:r>
              <a:rPr lang="en-GB" altLang="en-US" dirty="0">
                <a:latin typeface="Baskerville Old Face" panose="02020602080505020303" pitchFamily="18" charset="0"/>
              </a:rPr>
              <a:t>How exactly do genes influence our behaviour?</a:t>
            </a:r>
            <a:br>
              <a:rPr lang="en-GB" altLang="en-US" dirty="0">
                <a:latin typeface="Baskerville Old Face" panose="02020602080505020303" pitchFamily="18" charset="0"/>
              </a:rPr>
            </a:br>
            <a:endParaRPr lang="en-GB" altLang="en-US" dirty="0" smtClean="0">
              <a:latin typeface="Baskerville Old Face" panose="02020602080505020303" pitchFamily="18" charset="0"/>
            </a:endParaRPr>
          </a:p>
        </p:txBody>
      </p:sp>
      <p:sp>
        <p:nvSpPr>
          <p:cNvPr id="106499" name="Content Placeholder 2"/>
          <p:cNvSpPr>
            <a:spLocks noGrp="1"/>
          </p:cNvSpPr>
          <p:nvPr>
            <p:ph idx="1"/>
          </p:nvPr>
        </p:nvSpPr>
        <p:spPr>
          <a:xfrm>
            <a:off x="457200" y="1371600"/>
            <a:ext cx="8153400" cy="4865712"/>
          </a:xfrm>
          <a:solidFill>
            <a:srgbClr val="FFFFCC"/>
          </a:solidFill>
          <a:ln>
            <a:solidFill>
              <a:schemeClr val="bg1"/>
            </a:solidFill>
          </a:ln>
        </p:spPr>
        <p:txBody>
          <a:bodyPr/>
          <a:lstStyle/>
          <a:p>
            <a:endParaRPr lang="en-GB" altLang="en-US" dirty="0" smtClean="0"/>
          </a:p>
          <a:p>
            <a:r>
              <a:rPr lang="en-GB" altLang="en-US" sz="2800" dirty="0" smtClean="0">
                <a:latin typeface="Baskerville Old Face" panose="02020602080505020303" pitchFamily="18" charset="0"/>
              </a:rPr>
              <a:t>Genes influence our behaviour via the amino acids for which they code, which in turn leads to behavioural responses to the environment (both internally and externally).</a:t>
            </a:r>
          </a:p>
          <a:p>
            <a:r>
              <a:rPr lang="en-GB" altLang="en-US" sz="2800" dirty="0" smtClean="0">
                <a:latin typeface="Baskerville Old Face" panose="02020602080505020303" pitchFamily="18" charset="0"/>
              </a:rPr>
              <a:t>Behaviours are usually polygenic and genes are often pleiotropic (</a:t>
            </a:r>
            <a:r>
              <a:rPr lang="en-GB" altLang="en-US" sz="2800" dirty="0" err="1" smtClean="0">
                <a:latin typeface="Baskerville Old Face" panose="02020602080505020303" pitchFamily="18" charset="0"/>
              </a:rPr>
              <a:t>Plomin</a:t>
            </a:r>
            <a:r>
              <a:rPr lang="en-GB" altLang="en-US" sz="2800" dirty="0" smtClean="0">
                <a:latin typeface="Baskerville Old Face" panose="02020602080505020303" pitchFamily="18" charset="0"/>
              </a:rPr>
              <a:t> 1990; one </a:t>
            </a:r>
            <a:r>
              <a:rPr lang="en-GB" altLang="en-US" sz="2800" dirty="0">
                <a:latin typeface="Baskerville Old Face" panose="02020602080505020303" pitchFamily="18" charset="0"/>
              </a:rPr>
              <a:t>gene influences two or more seemingly unrelated phenotypic </a:t>
            </a:r>
            <a:r>
              <a:rPr lang="en-GB" altLang="en-US" sz="2800" dirty="0" smtClean="0">
                <a:latin typeface="Baskerville Old Face" panose="02020602080505020303" pitchFamily="18" charset="0"/>
              </a:rPr>
              <a:t>traits).</a:t>
            </a:r>
          </a:p>
          <a:p>
            <a:r>
              <a:rPr lang="en-GB" altLang="en-US" sz="2800" dirty="0" smtClean="0">
                <a:latin typeface="Baskerville Old Face" panose="02020602080505020303" pitchFamily="18" charset="0"/>
              </a:rPr>
              <a:t>However, there are specific genes associated with certain traits.</a:t>
            </a:r>
          </a:p>
        </p:txBody>
      </p:sp>
    </p:spTree>
    <p:extLst>
      <p:ext uri="{BB962C8B-B14F-4D97-AF65-F5344CB8AC3E}">
        <p14:creationId xmlns:p14="http://schemas.microsoft.com/office/powerpoint/2010/main" val="30689495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p:cNvSpPr>
            <a:spLocks noGrp="1"/>
          </p:cNvSpPr>
          <p:nvPr>
            <p:ph type="title"/>
          </p:nvPr>
        </p:nvSpPr>
        <p:spPr/>
        <p:txBody>
          <a:bodyPr/>
          <a:lstStyle/>
          <a:p>
            <a:pPr algn="ctr"/>
            <a:r>
              <a:rPr lang="en-GB" altLang="en-US" dirty="0" smtClean="0">
                <a:latin typeface="Baskerville Old Face" panose="02020602080505020303" pitchFamily="18" charset="0"/>
              </a:rPr>
              <a:t>Some examples:</a:t>
            </a:r>
          </a:p>
        </p:txBody>
      </p:sp>
      <p:sp>
        <p:nvSpPr>
          <p:cNvPr id="107523" name="Content Placeholder 2"/>
          <p:cNvSpPr>
            <a:spLocks noGrp="1"/>
          </p:cNvSpPr>
          <p:nvPr>
            <p:ph idx="1"/>
          </p:nvPr>
        </p:nvSpPr>
        <p:spPr>
          <a:xfrm>
            <a:off x="457200" y="1371600"/>
            <a:ext cx="8153400" cy="5009728"/>
          </a:xfrm>
          <a:solidFill>
            <a:srgbClr val="FFFFCC"/>
          </a:solidFill>
          <a:ln>
            <a:solidFill>
              <a:schemeClr val="bg1"/>
            </a:solidFill>
          </a:ln>
        </p:spPr>
        <p:txBody>
          <a:bodyPr/>
          <a:lstStyle/>
          <a:p>
            <a:endParaRPr lang="en-GB" altLang="en-US" dirty="0" smtClean="0"/>
          </a:p>
          <a:p>
            <a:r>
              <a:rPr lang="en-GB" altLang="en-US" sz="2800" dirty="0">
                <a:solidFill>
                  <a:srgbClr val="0070C0"/>
                </a:solidFill>
                <a:latin typeface="Baskerville Old Face" panose="02020602080505020303" pitchFamily="18" charset="0"/>
              </a:rPr>
              <a:t>C</a:t>
            </a:r>
            <a:r>
              <a:rPr lang="en-GB" altLang="en-US" sz="2800" dirty="0" smtClean="0">
                <a:solidFill>
                  <a:srgbClr val="0070C0"/>
                </a:solidFill>
                <a:latin typeface="Baskerville Old Face" panose="02020602080505020303" pitchFamily="18" charset="0"/>
              </a:rPr>
              <a:t>ontemporary twin studies demonstrate-</a:t>
            </a:r>
          </a:p>
          <a:p>
            <a:r>
              <a:rPr lang="en-GB" altLang="en-US" sz="2800" dirty="0" smtClean="0">
                <a:latin typeface="Baskerville Old Face" panose="02020602080505020303" pitchFamily="18" charset="0"/>
              </a:rPr>
              <a:t>Hyperactivity in boys and girls aged 8-16 has heritability of .70 (</a:t>
            </a:r>
            <a:r>
              <a:rPr lang="en-GB" altLang="en-US" sz="2800" dirty="0" err="1" smtClean="0">
                <a:latin typeface="Baskerville Old Face" panose="02020602080505020303" pitchFamily="18" charset="0"/>
              </a:rPr>
              <a:t>Silberg</a:t>
            </a:r>
            <a:r>
              <a:rPr lang="en-GB" altLang="en-US" sz="2800" dirty="0" smtClean="0">
                <a:latin typeface="Baskerville Old Face" panose="02020602080505020303" pitchFamily="18" charset="0"/>
              </a:rPr>
              <a:t> et al., 1996)</a:t>
            </a:r>
          </a:p>
          <a:p>
            <a:r>
              <a:rPr lang="en-GB" altLang="en-US" sz="2800" dirty="0" smtClean="0">
                <a:latin typeface="Baskerville Old Face" panose="02020602080505020303" pitchFamily="18" charset="0"/>
              </a:rPr>
              <a:t>For Conduct disorder similar results (</a:t>
            </a:r>
            <a:r>
              <a:rPr lang="en-GB" altLang="en-US" sz="2800" dirty="0" err="1" smtClean="0">
                <a:latin typeface="Baskerville Old Face" panose="02020602080505020303" pitchFamily="18" charset="0"/>
              </a:rPr>
              <a:t>Maes</a:t>
            </a:r>
            <a:r>
              <a:rPr lang="en-GB" altLang="en-US" sz="2800" dirty="0" smtClean="0">
                <a:latin typeface="Baskerville Old Face" panose="02020602080505020303" pitchFamily="18" charset="0"/>
              </a:rPr>
              <a:t> et al., 2007)</a:t>
            </a:r>
          </a:p>
          <a:p>
            <a:r>
              <a:rPr lang="en-GB" altLang="en-US" sz="2800" dirty="0" smtClean="0">
                <a:latin typeface="Baskerville Old Face" panose="02020602080505020303" pitchFamily="18" charset="0"/>
              </a:rPr>
              <a:t>For ADHD it is .76 (</a:t>
            </a:r>
            <a:r>
              <a:rPr lang="en-GB" altLang="en-US" sz="2800" dirty="0" err="1" smtClean="0">
                <a:latin typeface="Baskerville Old Face" panose="02020602080505020303" pitchFamily="18" charset="0"/>
              </a:rPr>
              <a:t>Faraone</a:t>
            </a:r>
            <a:r>
              <a:rPr lang="en-GB" altLang="en-US" sz="2800" dirty="0" smtClean="0">
                <a:latin typeface="Baskerville Old Face" panose="02020602080505020303" pitchFamily="18" charset="0"/>
              </a:rPr>
              <a:t> et al., 2005)</a:t>
            </a:r>
          </a:p>
          <a:p>
            <a:r>
              <a:rPr lang="en-GB" altLang="en-US" sz="2800" dirty="0" smtClean="0">
                <a:latin typeface="Baskerville Old Face" panose="02020602080505020303" pitchFamily="18" charset="0"/>
              </a:rPr>
              <a:t>For aggression it is .65 (Burt 2009)</a:t>
            </a:r>
          </a:p>
          <a:p>
            <a:r>
              <a:rPr lang="en-GB" altLang="en-US" sz="2800" dirty="0" smtClean="0">
                <a:latin typeface="Baskerville Old Face" panose="02020602080505020303" pitchFamily="18" charset="0"/>
              </a:rPr>
              <a:t>And for self control it is .64 (Beaver et al., 2010)</a:t>
            </a:r>
          </a:p>
        </p:txBody>
      </p:sp>
    </p:spTree>
    <p:extLst>
      <p:ext uri="{BB962C8B-B14F-4D97-AF65-F5344CB8AC3E}">
        <p14:creationId xmlns:p14="http://schemas.microsoft.com/office/powerpoint/2010/main" val="37380496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rPr>
              <a:t>Family studies.</a:t>
            </a:r>
            <a:endParaRPr lang="en-US" altLang="en-US" dirty="0" smtClean="0">
              <a:latin typeface="Baskerville Old Face" panose="02020602080505020303" pitchFamily="18" charset="0"/>
            </a:endParaRPr>
          </a:p>
        </p:txBody>
      </p:sp>
      <p:sp>
        <p:nvSpPr>
          <p:cNvPr id="108547" name="Content Placeholder 2"/>
          <p:cNvSpPr>
            <a:spLocks noGrp="1"/>
          </p:cNvSpPr>
          <p:nvPr>
            <p:ph idx="1"/>
          </p:nvPr>
        </p:nvSpPr>
        <p:spPr>
          <a:xfrm>
            <a:off x="457200" y="1371600"/>
            <a:ext cx="8153400" cy="5009728"/>
          </a:xfrm>
          <a:solidFill>
            <a:srgbClr val="FFFFCC"/>
          </a:solidFill>
          <a:ln>
            <a:solidFill>
              <a:schemeClr val="bg1"/>
            </a:solidFill>
          </a:ln>
        </p:spPr>
        <p:txBody>
          <a:bodyPr/>
          <a:lstStyle/>
          <a:p>
            <a:pPr eaLnBrk="1" hangingPunct="1"/>
            <a:r>
              <a:rPr lang="en-US" altLang="en-US" sz="2800" dirty="0" smtClean="0">
                <a:latin typeface="Baskerville Old Face" panose="02020602080505020303" pitchFamily="18" charset="0"/>
              </a:rPr>
              <a:t>Osborn &amp; West (1979) 40% of sons of criminal fathers go on to get criminal record compared to sons of non criminal fathers.</a:t>
            </a:r>
          </a:p>
          <a:p>
            <a:pPr eaLnBrk="1" hangingPunct="1"/>
            <a:r>
              <a:rPr lang="en-US" altLang="en-US" sz="2800" dirty="0" smtClean="0">
                <a:latin typeface="Baskerville Old Face" panose="02020602080505020303" pitchFamily="18" charset="0"/>
              </a:rPr>
              <a:t>This is supported by West (1982) and </a:t>
            </a:r>
            <a:r>
              <a:rPr lang="en-US" altLang="en-US" sz="2800" dirty="0" err="1" smtClean="0">
                <a:latin typeface="Baskerville Old Face" panose="02020602080505020303" pitchFamily="18" charset="0"/>
              </a:rPr>
              <a:t>Cloninger</a:t>
            </a:r>
            <a:r>
              <a:rPr lang="en-US" altLang="en-US" sz="2800" dirty="0" smtClean="0">
                <a:latin typeface="Baskerville Old Face" panose="02020602080505020303" pitchFamily="18" charset="0"/>
              </a:rPr>
              <a:t> et al (1978).</a:t>
            </a:r>
          </a:p>
          <a:p>
            <a:pPr eaLnBrk="1" hangingPunct="1"/>
            <a:r>
              <a:rPr lang="en-US" altLang="en-US" sz="2800" dirty="0" smtClean="0">
                <a:latin typeface="Baskerville Old Face" panose="02020602080505020303" pitchFamily="18" charset="0"/>
              </a:rPr>
              <a:t>But, what about a third variable such as social class, unemployment or poor education.</a:t>
            </a:r>
          </a:p>
          <a:p>
            <a:pPr eaLnBrk="1" hangingPunct="1"/>
            <a:r>
              <a:rPr lang="en-US" altLang="en-US" sz="2800" dirty="0" smtClean="0">
                <a:latin typeface="Baskerville Old Face" panose="02020602080505020303" pitchFamily="18" charset="0"/>
              </a:rPr>
              <a:t>Criminality might be generated by some other means…</a:t>
            </a:r>
          </a:p>
        </p:txBody>
      </p:sp>
    </p:spTree>
    <p:extLst>
      <p:ext uri="{BB962C8B-B14F-4D97-AF65-F5344CB8AC3E}">
        <p14:creationId xmlns:p14="http://schemas.microsoft.com/office/powerpoint/2010/main" val="20247766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itle 1"/>
          <p:cNvSpPr>
            <a:spLocks noGrp="1"/>
          </p:cNvSpPr>
          <p:nvPr>
            <p:ph type="title"/>
          </p:nvPr>
        </p:nvSpPr>
        <p:spPr/>
        <p:txBody>
          <a:bodyPr/>
          <a:lstStyle/>
          <a:p>
            <a:pPr algn="ctr" eaLnBrk="1" hangingPunct="1"/>
            <a:r>
              <a:rPr lang="en-GB" altLang="en-US" b="1" dirty="0" smtClean="0">
                <a:latin typeface="Baskerville Old Face" panose="02020602080505020303" pitchFamily="18" charset="0"/>
                <a:cs typeface="Arial" panose="020B0604020202020204" pitchFamily="34" charset="0"/>
              </a:rPr>
              <a:t>Family studies</a:t>
            </a:r>
            <a:endParaRPr lang="en-GB" altLang="en-US" dirty="0" smtClean="0">
              <a:latin typeface="Baskerville Old Face" panose="02020602080505020303" pitchFamily="18" charset="0"/>
              <a:cs typeface="Arial" panose="020B0604020202020204" pitchFamily="34" charset="0"/>
            </a:endParaRPr>
          </a:p>
        </p:txBody>
      </p:sp>
      <p:sp>
        <p:nvSpPr>
          <p:cNvPr id="55299" name="Content Placeholder 2"/>
          <p:cNvSpPr>
            <a:spLocks noGrp="1"/>
          </p:cNvSpPr>
          <p:nvPr>
            <p:ph idx="1"/>
          </p:nvPr>
        </p:nvSpPr>
        <p:spPr>
          <a:xfrm>
            <a:off x="457200" y="1556792"/>
            <a:ext cx="8229600" cy="4824536"/>
          </a:xfrm>
          <a:solidFill>
            <a:srgbClr val="FFFFCC"/>
          </a:solidFill>
          <a:ln>
            <a:solidFill>
              <a:schemeClr val="bg1"/>
            </a:solidFill>
          </a:ln>
        </p:spPr>
        <p:txBody>
          <a:bodyPr/>
          <a:lstStyle/>
          <a:p>
            <a:pPr eaLnBrk="1" hangingPunct="1">
              <a:buFont typeface="Arial" charset="0"/>
              <a:buChar char="•"/>
              <a:defRPr/>
            </a:pPr>
            <a:endParaRPr lang="en-GB" altLang="en-US" sz="2400" dirty="0" smtClean="0">
              <a:latin typeface="Baskerville Old Face" panose="02020602080505020303" pitchFamily="18" charset="0"/>
              <a:cs typeface="Arial" panose="020B0604020202020204" pitchFamily="34" charset="0"/>
            </a:endParaRPr>
          </a:p>
          <a:p>
            <a:pPr eaLnBrk="1" hangingPunct="1">
              <a:buFont typeface="Arial" charset="0"/>
              <a:buChar char="•"/>
              <a:defRPr/>
            </a:pPr>
            <a:r>
              <a:rPr lang="en-GB" altLang="en-US" sz="2400" dirty="0" smtClean="0">
                <a:latin typeface="Baskerville Old Face" panose="02020602080505020303" pitchFamily="18" charset="0"/>
                <a:cs typeface="Arial" panose="020B0604020202020204" pitchFamily="34" charset="0"/>
              </a:rPr>
              <a:t>Size of family: Larger families - less attention.  Also younger siblings model their behaviour on that of older siblings - the 'contagion effect'.</a:t>
            </a:r>
          </a:p>
          <a:p>
            <a:pPr eaLnBrk="1" hangingPunct="1">
              <a:buFont typeface="Arial" charset="0"/>
              <a:buChar char="•"/>
              <a:defRPr/>
            </a:pPr>
            <a:r>
              <a:rPr lang="en-GB" altLang="en-US" sz="2400" dirty="0" smtClean="0">
                <a:latin typeface="Baskerville Old Face" panose="02020602080505020303" pitchFamily="18" charset="0"/>
                <a:cs typeface="Arial" panose="020B0604020202020204" pitchFamily="34" charset="0"/>
              </a:rPr>
              <a:t>Interactions within the family: Correlation between crime and poor interaction within the family.  Parental conflict, poor use of language and communication, mistrust of other family members.  </a:t>
            </a:r>
          </a:p>
          <a:p>
            <a:pPr eaLnBrk="1" hangingPunct="1">
              <a:buFont typeface="Arial" charset="0"/>
              <a:buChar char="•"/>
              <a:defRPr/>
            </a:pPr>
            <a:r>
              <a:rPr lang="en-GB" altLang="en-US" sz="2400" dirty="0" smtClean="0">
                <a:latin typeface="Baskerville Old Face" panose="02020602080505020303" pitchFamily="18" charset="0"/>
                <a:cs typeface="Arial" panose="020B0604020202020204" pitchFamily="34" charset="0"/>
              </a:rPr>
              <a:t>Lack of parental supervision is associated with inconsistent punishment.  Harsh punishment is effective in the short term, but in the long run can lead to violent delinquency (Straus, 1991).</a:t>
            </a:r>
          </a:p>
          <a:p>
            <a:pPr marL="0" indent="0" eaLnBrk="1" hangingPunct="1">
              <a:buFont typeface="Arial" charset="0"/>
              <a:buNone/>
              <a:defRPr/>
            </a:pPr>
            <a:endParaRPr lang="en-GB" altLang="en-US" dirty="0" smtClean="0"/>
          </a:p>
        </p:txBody>
      </p:sp>
    </p:spTree>
    <p:extLst>
      <p:ext uri="{BB962C8B-B14F-4D97-AF65-F5344CB8AC3E}">
        <p14:creationId xmlns:p14="http://schemas.microsoft.com/office/powerpoint/2010/main" val="22226102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153400" cy="5081736"/>
          </a:xfrm>
          <a:solidFill>
            <a:srgbClr val="FFFFCC"/>
          </a:solidFill>
          <a:ln>
            <a:solidFill>
              <a:schemeClr val="bg1"/>
            </a:solidFill>
          </a:ln>
        </p:spPr>
        <p:txBody>
          <a:bodyPr/>
          <a:lstStyle/>
          <a:p>
            <a:endParaRPr lang="en-GB" sz="2800" dirty="0" smtClean="0">
              <a:latin typeface="Baskerville Old Face" panose="02020602080505020303" pitchFamily="18" charset="0"/>
            </a:endParaRPr>
          </a:p>
          <a:p>
            <a:r>
              <a:rPr lang="en-GB" sz="2800" dirty="0" smtClean="0">
                <a:latin typeface="Baskerville Old Face" panose="02020602080505020303" pitchFamily="18" charset="0"/>
              </a:rPr>
              <a:t>Child </a:t>
            </a:r>
            <a:r>
              <a:rPr lang="en-GB" sz="2800" dirty="0">
                <a:latin typeface="Baskerville Old Face" panose="02020602080505020303" pitchFamily="18" charset="0"/>
              </a:rPr>
              <a:t>rearing </a:t>
            </a:r>
            <a:r>
              <a:rPr lang="en-GB" sz="2800" dirty="0" smtClean="0">
                <a:latin typeface="Baskerville Old Face" panose="02020602080505020303" pitchFamily="18" charset="0"/>
              </a:rPr>
              <a:t>practice (Offman</a:t>
            </a:r>
            <a:r>
              <a:rPr lang="en-GB" sz="2800" dirty="0">
                <a:latin typeface="Baskerville Old Face" panose="02020602080505020303" pitchFamily="18" charset="0"/>
              </a:rPr>
              <a:t>,</a:t>
            </a:r>
            <a:r>
              <a:rPr lang="en-GB" sz="2800" dirty="0" smtClean="0">
                <a:latin typeface="Baskerville Old Face" panose="02020602080505020303" pitchFamily="18" charset="0"/>
              </a:rPr>
              <a:t>1984</a:t>
            </a:r>
            <a:r>
              <a:rPr lang="en-GB" sz="2800" dirty="0">
                <a:latin typeface="Baskerville Old Face" panose="02020602080505020303" pitchFamily="18" charset="0"/>
              </a:rPr>
              <a:t>) found that 'power assertion' style of child rearing was associated strongly with delinquency.</a:t>
            </a:r>
          </a:p>
          <a:p>
            <a:r>
              <a:rPr lang="en-GB" sz="2800" dirty="0">
                <a:latin typeface="Baskerville Old Face" panose="02020602080505020303" pitchFamily="18" charset="0"/>
              </a:rPr>
              <a:t>Physical punishment encourages the child to consider aggression as </a:t>
            </a:r>
            <a:r>
              <a:rPr lang="en-GB" sz="2800" dirty="0" smtClean="0">
                <a:latin typeface="Baskerville Old Face" panose="02020602080505020303" pitchFamily="18" charset="0"/>
              </a:rPr>
              <a:t>acceptable, given that </a:t>
            </a:r>
            <a:r>
              <a:rPr lang="en-GB" sz="2800" dirty="0">
                <a:latin typeface="Baskerville Old Face" panose="02020602080505020303" pitchFamily="18" charset="0"/>
              </a:rPr>
              <a:t>an authority figure uses </a:t>
            </a:r>
            <a:r>
              <a:rPr lang="en-GB" sz="2800" dirty="0" smtClean="0">
                <a:latin typeface="Baskerville Old Face" panose="02020602080505020303" pitchFamily="18" charset="0"/>
              </a:rPr>
              <a:t>it.</a:t>
            </a:r>
            <a:endParaRPr lang="en-GB" sz="2800" dirty="0">
              <a:latin typeface="Baskerville Old Face" panose="02020602080505020303" pitchFamily="18" charset="0"/>
            </a:endParaRPr>
          </a:p>
          <a:p>
            <a:r>
              <a:rPr lang="en-GB" sz="2800" dirty="0">
                <a:latin typeface="Baskerville Old Face" panose="02020602080505020303" pitchFamily="18" charset="0"/>
              </a:rPr>
              <a:t>Inconsistent punishment has a profound effect on criminal behaviour.  </a:t>
            </a:r>
            <a:r>
              <a:rPr lang="en-GB" sz="2800" dirty="0" err="1">
                <a:latin typeface="Baskerville Old Face" panose="02020602080505020303" pitchFamily="18" charset="0"/>
              </a:rPr>
              <a:t>Coopersmith</a:t>
            </a:r>
            <a:r>
              <a:rPr lang="en-GB" sz="2800" dirty="0">
                <a:latin typeface="Baskerville Old Face" panose="02020602080505020303" pitchFamily="18" charset="0"/>
              </a:rPr>
              <a:t> (1968) found that inconsistent punishment was linked to very low self-esteem and delinquent behaviour.</a:t>
            </a:r>
          </a:p>
          <a:p>
            <a:endParaRPr lang="en-GB" dirty="0"/>
          </a:p>
        </p:txBody>
      </p:sp>
    </p:spTree>
    <p:extLst>
      <p:ext uri="{BB962C8B-B14F-4D97-AF65-F5344CB8AC3E}">
        <p14:creationId xmlns:p14="http://schemas.microsoft.com/office/powerpoint/2010/main" val="7658886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rPr>
              <a:t>Adoption studies.</a:t>
            </a:r>
            <a:endParaRPr lang="en-US" altLang="en-US" dirty="0" smtClean="0">
              <a:latin typeface="Baskerville Old Face" panose="02020602080505020303" pitchFamily="18" charset="0"/>
            </a:endParaRPr>
          </a:p>
        </p:txBody>
      </p:sp>
      <p:sp>
        <p:nvSpPr>
          <p:cNvPr id="111619" name="Content Placeholder 2"/>
          <p:cNvSpPr>
            <a:spLocks noGrp="1"/>
          </p:cNvSpPr>
          <p:nvPr>
            <p:ph idx="1"/>
          </p:nvPr>
        </p:nvSpPr>
        <p:spPr>
          <a:xfrm>
            <a:off x="457200" y="2060848"/>
            <a:ext cx="8153400" cy="3882752"/>
          </a:xfrm>
          <a:solidFill>
            <a:srgbClr val="FFFFCC"/>
          </a:solidFill>
          <a:ln>
            <a:solidFill>
              <a:schemeClr val="bg1"/>
            </a:solidFill>
          </a:ln>
        </p:spPr>
        <p:txBody>
          <a:bodyPr/>
          <a:lstStyle/>
          <a:p>
            <a:pPr eaLnBrk="1" hangingPunct="1"/>
            <a:r>
              <a:rPr lang="en-US" altLang="en-US" sz="2000" dirty="0" err="1" smtClean="0">
                <a:latin typeface="Baskerville Old Face" panose="02020602080505020303" pitchFamily="18" charset="0"/>
              </a:rPr>
              <a:t>Heston</a:t>
            </a:r>
            <a:r>
              <a:rPr lang="en-US" altLang="en-US" sz="2000" dirty="0" smtClean="0">
                <a:latin typeface="Baskerville Old Face" panose="02020602080505020303" pitchFamily="18" charset="0"/>
              </a:rPr>
              <a:t> (1996) studied 47 children born to schizophrenic mothers and then adopted.</a:t>
            </a:r>
          </a:p>
          <a:p>
            <a:pPr eaLnBrk="1" hangingPunct="1"/>
            <a:r>
              <a:rPr lang="en-US" altLang="en-US" sz="2000" dirty="0" smtClean="0">
                <a:latin typeface="Baskerville Old Face" panose="02020602080505020303" pitchFamily="18" charset="0"/>
              </a:rPr>
              <a:t>23% of these children were imprisoned for violent offences.</a:t>
            </a:r>
          </a:p>
          <a:p>
            <a:pPr eaLnBrk="1" hangingPunct="1"/>
            <a:r>
              <a:rPr lang="en-US" altLang="en-US" sz="2000" dirty="0" smtClean="0">
                <a:latin typeface="Baskerville Old Face" panose="02020602080505020303" pitchFamily="18" charset="0"/>
              </a:rPr>
              <a:t>As they were not raised by schizophrenic mother, this suggested the possibility </a:t>
            </a:r>
            <a:r>
              <a:rPr lang="en-US" altLang="en-US" sz="2000" b="1" dirty="0" smtClean="0">
                <a:latin typeface="Baskerville Old Face" panose="02020602080505020303" pitchFamily="18" charset="0"/>
              </a:rPr>
              <a:t>that mental illness and criminal violence may share a common genetic basis</a:t>
            </a:r>
            <a:r>
              <a:rPr lang="en-US" altLang="en-US" sz="2000" dirty="0" smtClean="0">
                <a:latin typeface="Baskerville Old Face" panose="02020602080505020303" pitchFamily="18" charset="0"/>
              </a:rPr>
              <a:t>…but the implications here are huge…</a:t>
            </a:r>
          </a:p>
          <a:p>
            <a:pPr eaLnBrk="1" hangingPunct="1"/>
            <a:r>
              <a:rPr lang="en-US" altLang="en-US" sz="2000" dirty="0" smtClean="0">
                <a:latin typeface="Baskerville Old Face" panose="02020602080505020303" pitchFamily="18" charset="0"/>
              </a:rPr>
              <a:t>Crowe (1972) reported that when a biological mother had criminal record, so did 50% of adoptees by age 18, compared to control group with 5% criminality.</a:t>
            </a:r>
          </a:p>
        </p:txBody>
      </p:sp>
    </p:spTree>
    <p:extLst>
      <p:ext uri="{BB962C8B-B14F-4D97-AF65-F5344CB8AC3E}">
        <p14:creationId xmlns:p14="http://schemas.microsoft.com/office/powerpoint/2010/main" val="14044230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rgbClr val="FFFFCC"/>
          </a:solidFill>
          <a:ln>
            <a:solidFill>
              <a:schemeClr val="bg1"/>
            </a:solidFill>
          </a:ln>
        </p:spPr>
        <p:txBody>
          <a:bodyPr/>
          <a:lstStyle/>
          <a:p>
            <a:endParaRPr lang="en-GB" sz="2400" dirty="0" smtClean="0">
              <a:latin typeface="Baskerville Old Face" panose="02020602080505020303" pitchFamily="18" charset="0"/>
            </a:endParaRPr>
          </a:p>
          <a:p>
            <a:r>
              <a:rPr lang="en-GB" sz="2400" dirty="0" err="1" smtClean="0">
                <a:latin typeface="Baskerville Old Face" panose="02020602080505020303" pitchFamily="18" charset="0"/>
              </a:rPr>
              <a:t>Bohman</a:t>
            </a:r>
            <a:r>
              <a:rPr lang="en-GB" sz="2400" dirty="0" smtClean="0">
                <a:latin typeface="Baskerville Old Face" panose="02020602080505020303" pitchFamily="18" charset="0"/>
              </a:rPr>
              <a:t> (1982</a:t>
            </a:r>
            <a:r>
              <a:rPr lang="en-GB" sz="2400" dirty="0">
                <a:latin typeface="Baskerville Old Face" panose="02020602080505020303" pitchFamily="18" charset="0"/>
              </a:rPr>
              <a:t>) found that when biological father was alcoholic so was son and often involved in violent crime. Criminality of sons and non alcoholics also correlated, but for smaller/petty crimes.</a:t>
            </a:r>
          </a:p>
          <a:p>
            <a:r>
              <a:rPr lang="en-GB" sz="2400" dirty="0">
                <a:latin typeface="Baskerville Old Face" panose="02020602080505020303" pitchFamily="18" charset="0"/>
              </a:rPr>
              <a:t>So are criminal tendencies inherited? </a:t>
            </a:r>
          </a:p>
          <a:p>
            <a:r>
              <a:rPr lang="en-GB" sz="2400" dirty="0">
                <a:latin typeface="Baskerville Old Face" panose="02020602080505020303" pitchFamily="18" charset="0"/>
              </a:rPr>
              <a:t>Stot (1982) cannot ignore prenatal influences and socio-economic status, in turn linking with stress.</a:t>
            </a:r>
          </a:p>
          <a:p>
            <a:r>
              <a:rPr lang="en-GB" sz="2400" dirty="0">
                <a:latin typeface="Baskerville Old Face" panose="02020602080505020303" pitchFamily="18" charset="0"/>
              </a:rPr>
              <a:t>Stress in pregnancy is linked with a variety of developmental disorders…</a:t>
            </a:r>
            <a:br>
              <a:rPr lang="en-GB" sz="2400" dirty="0">
                <a:latin typeface="Baskerville Old Face" panose="02020602080505020303" pitchFamily="18" charset="0"/>
              </a:rPr>
            </a:br>
            <a:r>
              <a:rPr lang="en-GB" sz="2400" dirty="0">
                <a:latin typeface="Baskerville Old Face" panose="02020602080505020303" pitchFamily="18" charset="0"/>
              </a:rPr>
              <a:t/>
            </a:r>
            <a:br>
              <a:rPr lang="en-GB" sz="2400" dirty="0">
                <a:latin typeface="Baskerville Old Face" panose="02020602080505020303" pitchFamily="18" charset="0"/>
              </a:rPr>
            </a:br>
            <a:endParaRPr lang="en-GB" sz="2400" dirty="0">
              <a:latin typeface="Baskerville Old Face" panose="02020602080505020303" pitchFamily="18" charset="0"/>
            </a:endParaRPr>
          </a:p>
          <a:p>
            <a:endParaRPr lang="en-GB" dirty="0"/>
          </a:p>
        </p:txBody>
      </p:sp>
    </p:spTree>
    <p:extLst>
      <p:ext uri="{BB962C8B-B14F-4D97-AF65-F5344CB8AC3E}">
        <p14:creationId xmlns:p14="http://schemas.microsoft.com/office/powerpoint/2010/main" val="8726599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a:xfrm>
            <a:off x="539750" y="404813"/>
            <a:ext cx="8424738" cy="731837"/>
          </a:xfrm>
        </p:spPr>
        <p:txBody>
          <a:bodyPr/>
          <a:lstStyle/>
          <a:p>
            <a:pPr eaLnBrk="1" hangingPunct="1"/>
            <a:r>
              <a:rPr lang="en-GB" altLang="en-US" sz="3200" dirty="0" smtClean="0">
                <a:latin typeface="Arial" panose="020B0604020202020204" pitchFamily="34" charset="0"/>
                <a:cs typeface="Arial" panose="020B0604020202020204" pitchFamily="34" charset="0"/>
              </a:rPr>
              <a:t>                 </a:t>
            </a:r>
            <a:r>
              <a:rPr lang="en-GB" altLang="en-US" sz="3200" dirty="0" smtClean="0">
                <a:latin typeface="Baskerville Old Face" panose="02020602080505020303" pitchFamily="18" charset="0"/>
                <a:cs typeface="Arial" panose="020B0604020202020204" pitchFamily="34" charset="0"/>
              </a:rPr>
              <a:t>Hutchings and </a:t>
            </a:r>
            <a:r>
              <a:rPr lang="en-GB" altLang="en-US" sz="3200" dirty="0" err="1" smtClean="0">
                <a:latin typeface="Baskerville Old Face" panose="02020602080505020303" pitchFamily="18" charset="0"/>
                <a:cs typeface="Arial" panose="020B0604020202020204" pitchFamily="34" charset="0"/>
              </a:rPr>
              <a:t>Mednick</a:t>
            </a:r>
            <a:r>
              <a:rPr lang="en-GB" altLang="en-US" sz="3200" dirty="0" smtClean="0">
                <a:latin typeface="Baskerville Old Face" panose="02020602080505020303" pitchFamily="18" charset="0"/>
                <a:cs typeface="Arial" panose="020B0604020202020204" pitchFamily="34" charset="0"/>
              </a:rPr>
              <a:t> (1975)</a:t>
            </a:r>
          </a:p>
        </p:txBody>
      </p:sp>
      <p:sp>
        <p:nvSpPr>
          <p:cNvPr id="5123" name="Rectangle 3"/>
          <p:cNvSpPr>
            <a:spLocks noGrp="1" noChangeArrowheads="1"/>
          </p:cNvSpPr>
          <p:nvPr>
            <p:ph idx="1"/>
          </p:nvPr>
        </p:nvSpPr>
        <p:spPr>
          <a:xfrm>
            <a:off x="457200" y="1268760"/>
            <a:ext cx="8219256" cy="5400328"/>
          </a:xfrm>
          <a:solidFill>
            <a:srgbClr val="FFFFCC"/>
          </a:solidFill>
          <a:ln>
            <a:solidFill>
              <a:schemeClr val="bg1"/>
            </a:solidFill>
          </a:ln>
        </p:spPr>
        <p:txBody>
          <a:bodyPr>
            <a:normAutofit/>
          </a:bodyPr>
          <a:lstStyle/>
          <a:p>
            <a:pPr marL="274320" indent="-274320" eaLnBrk="1" fontAlgn="auto" hangingPunct="1">
              <a:lnSpc>
                <a:spcPct val="80000"/>
              </a:lnSpc>
              <a:spcAft>
                <a:spcPts val="0"/>
              </a:spcAft>
              <a:buFont typeface="Wingdings 2"/>
              <a:buChar char=""/>
              <a:defRPr/>
            </a:pPr>
            <a:endParaRPr lang="en-GB" sz="1800" dirty="0"/>
          </a:p>
          <a:p>
            <a:pPr marL="274320" indent="-274320" eaLnBrk="1" fontAlgn="auto" hangingPunct="1">
              <a:lnSpc>
                <a:spcPct val="80000"/>
              </a:lnSpc>
              <a:spcAft>
                <a:spcPts val="0"/>
              </a:spcAft>
              <a:buFont typeface="Wingdings 2"/>
              <a:buChar char=""/>
              <a:defRPr/>
            </a:pPr>
            <a:r>
              <a:rPr lang="en-GB" sz="2000" dirty="0">
                <a:latin typeface="Baskerville Old Face" panose="02020602080505020303" pitchFamily="18" charset="0"/>
                <a:cs typeface="Arial" panose="020B0604020202020204" pitchFamily="34" charset="0"/>
              </a:rPr>
              <a:t>Findings:</a:t>
            </a:r>
          </a:p>
          <a:p>
            <a:pPr marL="521208" lvl="1" eaLnBrk="1" fontAlgn="auto" hangingPunct="1">
              <a:lnSpc>
                <a:spcPct val="80000"/>
              </a:lnSpc>
              <a:spcAft>
                <a:spcPts val="0"/>
              </a:spcAft>
              <a:buClr>
                <a:schemeClr val="accent4"/>
              </a:buClr>
              <a:buFont typeface="Wingdings 2"/>
              <a:buChar char=""/>
              <a:defRPr/>
            </a:pPr>
            <a:r>
              <a:rPr lang="en-GB" sz="2000" dirty="0">
                <a:solidFill>
                  <a:schemeClr val="tx1">
                    <a:tint val="85000"/>
                  </a:schemeClr>
                </a:solidFill>
                <a:latin typeface="Baskerville Old Face" panose="02020602080505020303" pitchFamily="18" charset="0"/>
                <a:cs typeface="Arial" panose="020B0604020202020204" pitchFamily="34" charset="0"/>
              </a:rPr>
              <a:t>If both biological and adoptive father had criminal record, 36.2% of sons had a criminal record</a:t>
            </a:r>
          </a:p>
          <a:p>
            <a:pPr marL="521208" lvl="1" eaLnBrk="1" fontAlgn="auto" hangingPunct="1">
              <a:lnSpc>
                <a:spcPct val="80000"/>
              </a:lnSpc>
              <a:spcAft>
                <a:spcPts val="0"/>
              </a:spcAft>
              <a:buClr>
                <a:schemeClr val="accent4"/>
              </a:buClr>
              <a:buFont typeface="Wingdings 2"/>
              <a:buChar char=""/>
              <a:defRPr/>
            </a:pPr>
            <a:r>
              <a:rPr lang="en-GB" sz="2000" dirty="0">
                <a:solidFill>
                  <a:schemeClr val="tx1">
                    <a:tint val="85000"/>
                  </a:schemeClr>
                </a:solidFill>
                <a:latin typeface="Baskerville Old Face" panose="02020602080505020303" pitchFamily="18" charset="0"/>
                <a:cs typeface="Arial" panose="020B0604020202020204" pitchFamily="34" charset="0"/>
              </a:rPr>
              <a:t>If only the biological father had a criminal record, 21.4% of sons had a criminal record</a:t>
            </a:r>
          </a:p>
          <a:p>
            <a:pPr marL="521208" lvl="1" eaLnBrk="1" fontAlgn="auto" hangingPunct="1">
              <a:lnSpc>
                <a:spcPct val="80000"/>
              </a:lnSpc>
              <a:spcAft>
                <a:spcPts val="0"/>
              </a:spcAft>
              <a:buClr>
                <a:schemeClr val="accent4"/>
              </a:buClr>
              <a:buFont typeface="Wingdings 2"/>
              <a:buChar char=""/>
              <a:defRPr/>
            </a:pPr>
            <a:r>
              <a:rPr lang="en-GB" sz="2000" dirty="0">
                <a:solidFill>
                  <a:schemeClr val="tx1">
                    <a:tint val="85000"/>
                  </a:schemeClr>
                </a:solidFill>
                <a:latin typeface="Baskerville Old Face" panose="02020602080505020303" pitchFamily="18" charset="0"/>
                <a:cs typeface="Arial" panose="020B0604020202020204" pitchFamily="34" charset="0"/>
              </a:rPr>
              <a:t>If only the adoptive father had a criminal record, 11.5% of sons had a criminal record</a:t>
            </a:r>
          </a:p>
          <a:p>
            <a:pPr marL="521208" lvl="1" eaLnBrk="1" fontAlgn="auto" hangingPunct="1">
              <a:lnSpc>
                <a:spcPct val="80000"/>
              </a:lnSpc>
              <a:spcAft>
                <a:spcPts val="0"/>
              </a:spcAft>
              <a:buClr>
                <a:schemeClr val="accent4"/>
              </a:buClr>
              <a:buFont typeface="Wingdings 2"/>
              <a:buChar char=""/>
              <a:defRPr/>
            </a:pPr>
            <a:r>
              <a:rPr lang="en-GB" sz="2000" dirty="0">
                <a:solidFill>
                  <a:schemeClr val="tx1">
                    <a:tint val="85000"/>
                  </a:schemeClr>
                </a:solidFill>
                <a:latin typeface="Baskerville Old Face" panose="02020602080505020303" pitchFamily="18" charset="0"/>
                <a:cs typeface="Arial" panose="020B0604020202020204" pitchFamily="34" charset="0"/>
              </a:rPr>
              <a:t>If neither father had a criminal record, 10.5% of sons had a criminal record.</a:t>
            </a:r>
          </a:p>
          <a:p>
            <a:pPr marL="521208" lvl="1" eaLnBrk="1" fontAlgn="auto" hangingPunct="1">
              <a:lnSpc>
                <a:spcPct val="80000"/>
              </a:lnSpc>
              <a:spcAft>
                <a:spcPts val="0"/>
              </a:spcAft>
              <a:buClr>
                <a:schemeClr val="accent4"/>
              </a:buClr>
              <a:buFont typeface="Wingdings 2"/>
              <a:buChar char=""/>
              <a:defRPr/>
            </a:pPr>
            <a:endParaRPr lang="en-GB" sz="2000" dirty="0">
              <a:solidFill>
                <a:schemeClr val="tx1">
                  <a:tint val="85000"/>
                </a:schemeClr>
              </a:solidFill>
              <a:latin typeface="Baskerville Old Face" panose="02020602080505020303" pitchFamily="18" charset="0"/>
              <a:cs typeface="Arial" panose="020B0604020202020204" pitchFamily="34" charset="0"/>
            </a:endParaRPr>
          </a:p>
          <a:p>
            <a:pPr marL="274320" indent="-274320" eaLnBrk="1" fontAlgn="auto" hangingPunct="1">
              <a:lnSpc>
                <a:spcPct val="80000"/>
              </a:lnSpc>
              <a:spcAft>
                <a:spcPts val="0"/>
              </a:spcAft>
              <a:buFont typeface="Wingdings 2"/>
              <a:buChar char=""/>
              <a:defRPr/>
            </a:pPr>
            <a:r>
              <a:rPr lang="en-GB" sz="2000" i="1" dirty="0">
                <a:latin typeface="Baskerville Old Face" panose="02020602080505020303" pitchFamily="18" charset="0"/>
                <a:cs typeface="Arial" panose="020B0604020202020204" pitchFamily="34" charset="0"/>
              </a:rPr>
              <a:t>This clearly shows the importance of environmental factors, in combination with genetic factors, in determining behaviour.</a:t>
            </a:r>
          </a:p>
          <a:p>
            <a:pPr marL="274320" indent="-274320" eaLnBrk="1" fontAlgn="auto" hangingPunct="1">
              <a:lnSpc>
                <a:spcPct val="80000"/>
              </a:lnSpc>
              <a:spcAft>
                <a:spcPts val="0"/>
              </a:spcAft>
              <a:buFont typeface="Wingdings 2"/>
              <a:buChar char=""/>
              <a:defRPr/>
            </a:pPr>
            <a:endParaRPr lang="en-GB" sz="2000" i="1" dirty="0">
              <a:latin typeface="Baskerville Old Face" panose="02020602080505020303" pitchFamily="18" charset="0"/>
              <a:cs typeface="Arial" panose="020B0604020202020204" pitchFamily="34" charset="0"/>
            </a:endParaRPr>
          </a:p>
          <a:p>
            <a:pPr marL="274320" indent="-274320" eaLnBrk="1" fontAlgn="auto" hangingPunct="1">
              <a:lnSpc>
                <a:spcPct val="80000"/>
              </a:lnSpc>
              <a:spcAft>
                <a:spcPts val="0"/>
              </a:spcAft>
              <a:buFont typeface="Wingdings 2"/>
              <a:buChar char=""/>
              <a:defRPr/>
            </a:pPr>
            <a:r>
              <a:rPr lang="en-GB" sz="2000" i="1" dirty="0">
                <a:latin typeface="Baskerville Old Face" panose="02020602080505020303" pitchFamily="18" charset="0"/>
                <a:cs typeface="Arial" panose="020B0604020202020204" pitchFamily="34" charset="0"/>
              </a:rPr>
              <a:t>Limitations of adoption studies include: Children are placed in an environment similar to the one from which they were adopted. Some children are adopted years after birth, raising the possibility that early experience with the birth-family may have contributed to later behaviour</a:t>
            </a:r>
            <a:r>
              <a:rPr lang="en-GB" sz="1800" i="1" dirty="0">
                <a:latin typeface="Baskerville Old Face" panose="02020602080505020303" pitchFamily="18" charset="0"/>
                <a:cs typeface="Arial" panose="020B0604020202020204" pitchFamily="34" charset="0"/>
              </a:rPr>
              <a:t>.</a:t>
            </a:r>
          </a:p>
        </p:txBody>
      </p:sp>
    </p:spTree>
    <p:extLst>
      <p:ext uri="{BB962C8B-B14F-4D97-AF65-F5344CB8AC3E}">
        <p14:creationId xmlns:p14="http://schemas.microsoft.com/office/powerpoint/2010/main" val="42897701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Genes, criminality and free will</a:t>
            </a:r>
            <a:endParaRPr lang="en-GB"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5153744"/>
          </a:xfrm>
          <a:solidFill>
            <a:srgbClr val="FFFFCC"/>
          </a:solidFill>
          <a:ln>
            <a:solidFill>
              <a:schemeClr val="bg1"/>
            </a:solidFill>
          </a:ln>
        </p:spPr>
        <p:txBody>
          <a:bodyPr/>
          <a:lstStyle/>
          <a:p>
            <a:endParaRPr lang="en-GB" sz="2000" dirty="0" smtClean="0">
              <a:latin typeface="Baskerville Old Face" panose="02020602080505020303" pitchFamily="18" charset="0"/>
            </a:endParaRPr>
          </a:p>
          <a:p>
            <a:r>
              <a:rPr lang="en-GB" sz="2000" dirty="0" smtClean="0">
                <a:latin typeface="Baskerville Old Face" panose="02020602080505020303" pitchFamily="18" charset="0"/>
              </a:rPr>
              <a:t>The debate regarding criminality and free will is a fundamental part of the explanation of causality of criminal activity.</a:t>
            </a:r>
          </a:p>
          <a:p>
            <a:r>
              <a:rPr lang="en-GB" sz="2000" dirty="0" smtClean="0">
                <a:latin typeface="Baskerville Old Face" panose="02020602080505020303" pitchFamily="18" charset="0"/>
              </a:rPr>
              <a:t>It is inherently linked to responsibility and legal sanction.</a:t>
            </a:r>
          </a:p>
          <a:p>
            <a:r>
              <a:rPr lang="en-GB" sz="2000" dirty="0" smtClean="0">
                <a:latin typeface="Baskerville Old Face" panose="02020602080505020303" pitchFamily="18" charset="0"/>
              </a:rPr>
              <a:t>This notion of `free will` must consider the individual`s ability to choose from an endless array of life options (Carson et al., 2007).</a:t>
            </a:r>
          </a:p>
          <a:p>
            <a:r>
              <a:rPr lang="en-GB" sz="2000" dirty="0" smtClean="0">
                <a:latin typeface="Baskerville Old Face" panose="02020602080505020303" pitchFamily="18" charset="0"/>
              </a:rPr>
              <a:t>That offenders exhibit a rational cost-benefit analysis before making their decision to engage in crime is often a problematic notion which does not acknowledge the role of biological and environmental factors in shaping their decisions (McGuire, 2004).</a:t>
            </a:r>
          </a:p>
          <a:p>
            <a:r>
              <a:rPr lang="en-GB" sz="2000" dirty="0" smtClean="0">
                <a:latin typeface="Baskerville Old Face" panose="02020602080505020303" pitchFamily="18" charset="0"/>
              </a:rPr>
              <a:t>However, an individual is not a passive reflection of external influences and biological influences; we must also consider their personal constructs by which they interpret, predict and control their world.</a:t>
            </a:r>
          </a:p>
          <a:p>
            <a:r>
              <a:rPr lang="en-GB" sz="2000" dirty="0" smtClean="0">
                <a:latin typeface="Baskerville Old Face" panose="02020602080505020303" pitchFamily="18" charset="0"/>
              </a:rPr>
              <a:t>It is these constructs that largely guide our behaviour. </a:t>
            </a:r>
          </a:p>
          <a:p>
            <a:endParaRPr lang="en-GB" sz="2400" dirty="0" smtClean="0">
              <a:latin typeface="Baskerville Old Face" panose="02020602080505020303" pitchFamily="18" charset="0"/>
            </a:endParaRPr>
          </a:p>
          <a:p>
            <a:endParaRPr lang="en-GB" sz="2400" dirty="0" smtClean="0">
              <a:latin typeface="Baskerville Old Face" panose="02020602080505020303" pitchFamily="18" charset="0"/>
            </a:endParaRPr>
          </a:p>
          <a:p>
            <a:endParaRPr lang="en-GB" sz="2400" dirty="0" smtClean="0">
              <a:latin typeface="Baskerville Old Face" panose="02020602080505020303" pitchFamily="18" charset="0"/>
            </a:endParaRPr>
          </a:p>
          <a:p>
            <a:endParaRPr lang="en-GB" sz="2400" dirty="0">
              <a:latin typeface="Baskerville Old Face" panose="02020602080505020303" pitchFamily="18" charset="0"/>
            </a:endParaRPr>
          </a:p>
        </p:txBody>
      </p:sp>
    </p:spTree>
    <p:extLst>
      <p:ext uri="{BB962C8B-B14F-4D97-AF65-F5344CB8AC3E}">
        <p14:creationId xmlns:p14="http://schemas.microsoft.com/office/powerpoint/2010/main" val="1325424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sz="3600" dirty="0" smtClean="0">
                <a:latin typeface="Baskerville Old Face" panose="02020602080505020303" pitchFamily="18" charset="0"/>
              </a:rPr>
              <a:t>Other biological considerations</a:t>
            </a:r>
            <a:endParaRPr lang="en-GB" sz="3600" dirty="0">
              <a:latin typeface="Baskerville Old Face" panose="02020602080505020303" pitchFamily="18" charset="0"/>
            </a:endParaRPr>
          </a:p>
        </p:txBody>
      </p:sp>
    </p:spTree>
    <p:extLst>
      <p:ext uri="{BB962C8B-B14F-4D97-AF65-F5344CB8AC3E}">
        <p14:creationId xmlns:p14="http://schemas.microsoft.com/office/powerpoint/2010/main" val="11192323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itle 1"/>
          <p:cNvSpPr>
            <a:spLocks noGrp="1"/>
          </p:cNvSpPr>
          <p:nvPr>
            <p:ph type="title"/>
          </p:nvPr>
        </p:nvSpPr>
        <p:spPr>
          <a:xfrm>
            <a:off x="2123728" y="274638"/>
            <a:ext cx="6912768" cy="1143000"/>
          </a:xfrm>
        </p:spPr>
        <p:txBody>
          <a:bodyPr/>
          <a:lstStyle/>
          <a:p>
            <a:pPr algn="ctr" eaLnBrk="1" hangingPunct="1"/>
            <a:r>
              <a:rPr lang="en-GB" altLang="en-US" dirty="0" smtClean="0">
                <a:latin typeface="+mn-lt"/>
              </a:rPr>
              <a:t>  </a:t>
            </a:r>
            <a:r>
              <a:rPr lang="en-GB" altLang="en-US" sz="3200" dirty="0" smtClean="0">
                <a:latin typeface="Baskerville Old Face" panose="02020602080505020303" pitchFamily="18" charset="0"/>
              </a:rPr>
              <a:t>Neurotransmitters and hormones.  </a:t>
            </a:r>
            <a:endParaRPr lang="en-US" altLang="en-US" sz="3200" dirty="0" smtClean="0">
              <a:latin typeface="Baskerville Old Face" panose="02020602080505020303" pitchFamily="18" charset="0"/>
            </a:endParaRPr>
          </a:p>
        </p:txBody>
      </p:sp>
      <p:sp>
        <p:nvSpPr>
          <p:cNvPr id="114691" name="Text Placeholder 3"/>
          <p:cNvSpPr>
            <a:spLocks noGrp="1"/>
          </p:cNvSpPr>
          <p:nvPr>
            <p:ph type="body" sz="half" idx="1"/>
          </p:nvPr>
        </p:nvSpPr>
        <p:spPr/>
        <p:txBody>
          <a:bodyPr/>
          <a:lstStyle/>
          <a:p>
            <a:pPr eaLnBrk="1" hangingPunct="1"/>
            <a:endParaRPr lang="en-US" altLang="en-US" smtClean="0"/>
          </a:p>
        </p:txBody>
      </p:sp>
      <p:sp>
        <p:nvSpPr>
          <p:cNvPr id="3" name="Content Placeholder 2"/>
          <p:cNvSpPr>
            <a:spLocks noGrp="1"/>
          </p:cNvSpPr>
          <p:nvPr>
            <p:ph sz="half" idx="2"/>
          </p:nvPr>
        </p:nvSpPr>
        <p:spPr>
          <a:xfrm>
            <a:off x="4648200" y="1652588"/>
            <a:ext cx="4038600" cy="4656137"/>
          </a:xfrm>
          <a:solidFill>
            <a:srgbClr val="FFFFCC"/>
          </a:solidFill>
          <a:ln>
            <a:solidFill>
              <a:schemeClr val="bg1"/>
            </a:solidFill>
          </a:ln>
        </p:spPr>
        <p:txBody>
          <a:bodyPr/>
          <a:lstStyle/>
          <a:p>
            <a:pPr eaLnBrk="1" hangingPunct="1">
              <a:buFont typeface="Arial" charset="0"/>
              <a:buChar char="•"/>
              <a:defRPr/>
            </a:pPr>
            <a:r>
              <a:rPr lang="en-US" sz="2400" dirty="0" smtClean="0">
                <a:latin typeface="Baskerville Old Face" panose="02020602080505020303" pitchFamily="18" charset="0"/>
              </a:rPr>
              <a:t>Research into these seems to best explain the significant gender differences in crime.</a:t>
            </a:r>
          </a:p>
          <a:p>
            <a:pPr marL="0" indent="0" eaLnBrk="1" hangingPunct="1">
              <a:buNone/>
              <a:defRPr/>
            </a:pPr>
            <a:endParaRPr lang="en-US" sz="2400" dirty="0" smtClean="0">
              <a:latin typeface="Baskerville Old Face" panose="02020602080505020303" pitchFamily="18" charset="0"/>
            </a:endParaRPr>
          </a:p>
          <a:p>
            <a:pPr eaLnBrk="1" hangingPunct="1">
              <a:buFont typeface="Arial" charset="0"/>
              <a:buChar char="•"/>
              <a:defRPr/>
            </a:pPr>
            <a:r>
              <a:rPr lang="en-US" sz="2400" dirty="0" smtClean="0">
                <a:latin typeface="Baskerville Old Face" panose="02020602080505020303" pitchFamily="18" charset="0"/>
              </a:rPr>
              <a:t>90.1% of apprehended murderers are male, 82.1% of people arrested for violent crime are male. (FBI Uniform Crime Report 2004).</a:t>
            </a:r>
          </a:p>
          <a:p>
            <a:pPr marL="0" indent="0" eaLnBrk="1" hangingPunct="1">
              <a:buFont typeface="Arial" charset="0"/>
              <a:buNone/>
              <a:defRPr/>
            </a:pPr>
            <a:endParaRPr lang="en-US" dirty="0"/>
          </a:p>
        </p:txBody>
      </p:sp>
      <p:pic>
        <p:nvPicPr>
          <p:cNvPr id="11469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652588"/>
            <a:ext cx="4321175" cy="46561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15146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a:xfrm>
            <a:off x="457200" y="320675"/>
            <a:ext cx="7239000" cy="1143000"/>
          </a:xfrm>
        </p:spPr>
        <p:txBody>
          <a:bodyPr/>
          <a:lstStyle/>
          <a:p>
            <a:pPr algn="ctr" eaLnBrk="1" hangingPunct="1"/>
            <a:r>
              <a:rPr lang="en-GB" altLang="en-US" sz="3200" dirty="0" smtClean="0">
                <a:latin typeface="Baskerville Old Face" panose="02020602080505020303" pitchFamily="18" charset="0"/>
                <a:cs typeface="Arial" panose="020B0604020202020204" pitchFamily="34" charset="0"/>
              </a:rPr>
              <a:t>                 Serotonin and Testosterone</a:t>
            </a:r>
          </a:p>
        </p:txBody>
      </p:sp>
      <p:sp>
        <p:nvSpPr>
          <p:cNvPr id="115716" name="Rectangle 3"/>
          <p:cNvSpPr>
            <a:spLocks noGrp="1" noChangeArrowheads="1"/>
          </p:cNvSpPr>
          <p:nvPr>
            <p:ph idx="1"/>
          </p:nvPr>
        </p:nvSpPr>
        <p:spPr>
          <a:xfrm>
            <a:off x="457200" y="1844675"/>
            <a:ext cx="8229600" cy="4281488"/>
          </a:xfrm>
          <a:solidFill>
            <a:srgbClr val="FFFFCC"/>
          </a:solidFill>
          <a:ln>
            <a:solidFill>
              <a:schemeClr val="bg1"/>
            </a:solidFill>
          </a:ln>
        </p:spPr>
        <p:txBody>
          <a:bodyPr/>
          <a:lstStyle/>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Low levels of serotonin  have been linked to antisocial and impulsive behaviour.</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Men generally have lower levels of serotonin.</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James Dabbs (2001) demonstrated that violent criminals have higher testosterone levels than non-aggressive criminals.</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However, all of these are correlational studies and do not show cause and effect.</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Are these chemical imbalances genetic or the result of environmental factors?</a:t>
            </a:r>
          </a:p>
        </p:txBody>
      </p:sp>
      <p:pic>
        <p:nvPicPr>
          <p:cNvPr id="11571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9736" y="4941168"/>
            <a:ext cx="2572927" cy="1773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15718" name="TextBox 1"/>
          <p:cNvSpPr txBox="1">
            <a:spLocks noChangeArrowheads="1"/>
          </p:cNvSpPr>
          <p:nvPr/>
        </p:nvSpPr>
        <p:spPr bwMode="auto">
          <a:xfrm>
            <a:off x="1835696" y="878900"/>
            <a:ext cx="626531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dirty="0">
                <a:solidFill>
                  <a:schemeClr val="bg1"/>
                </a:solidFill>
              </a:rPr>
              <a:t>       </a:t>
            </a:r>
            <a:endParaRPr lang="en-GB" altLang="en-US" sz="3600" b="1" dirty="0">
              <a:solidFill>
                <a:schemeClr val="bg1"/>
              </a:solidFill>
            </a:endParaRPr>
          </a:p>
        </p:txBody>
      </p:sp>
    </p:spTree>
    <p:extLst>
      <p:ext uri="{BB962C8B-B14F-4D97-AF65-F5344CB8AC3E}">
        <p14:creationId xmlns:p14="http://schemas.microsoft.com/office/powerpoint/2010/main" val="129225902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itle 1"/>
          <p:cNvSpPr>
            <a:spLocks noGrp="1"/>
          </p:cNvSpPr>
          <p:nvPr>
            <p:ph type="title"/>
          </p:nvPr>
        </p:nvSpPr>
        <p:spPr>
          <a:xfrm>
            <a:off x="467544" y="332656"/>
            <a:ext cx="8551044" cy="1143000"/>
          </a:xfrm>
        </p:spPr>
        <p:txBody>
          <a:bodyPr/>
          <a:lstStyle/>
          <a:p>
            <a:pPr algn="ctr" eaLnBrk="1" hangingPunct="1"/>
            <a:r>
              <a:rPr lang="en-GB" altLang="en-US" dirty="0" smtClean="0">
                <a:latin typeface="Arial" panose="020B0604020202020204" pitchFamily="34" charset="0"/>
                <a:cs typeface="Arial" panose="020B0604020202020204" pitchFamily="34" charset="0"/>
              </a:rPr>
              <a:t>               </a:t>
            </a:r>
            <a:r>
              <a:rPr lang="en-GB" altLang="en-US" dirty="0" smtClean="0">
                <a:latin typeface="Baskerville Old Face" panose="02020602080505020303" pitchFamily="18" charset="0"/>
                <a:cs typeface="Arial" panose="020B0604020202020204" pitchFamily="34" charset="0"/>
              </a:rPr>
              <a:t>The Case of Stephen Mobley</a:t>
            </a:r>
          </a:p>
        </p:txBody>
      </p:sp>
      <p:sp>
        <p:nvSpPr>
          <p:cNvPr id="116740" name="Content Placeholder 2"/>
          <p:cNvSpPr>
            <a:spLocks noGrp="1"/>
          </p:cNvSpPr>
          <p:nvPr>
            <p:ph idx="1"/>
          </p:nvPr>
        </p:nvSpPr>
        <p:spPr>
          <a:xfrm>
            <a:off x="0" y="1628775"/>
            <a:ext cx="8229600" cy="4525963"/>
          </a:xfrm>
          <a:solidFill>
            <a:srgbClr val="FFFFCC"/>
          </a:solidFill>
          <a:ln>
            <a:solidFill>
              <a:schemeClr val="bg1"/>
            </a:solidFill>
          </a:ln>
        </p:spPr>
        <p:txBody>
          <a:bodyPr/>
          <a:lstStyle/>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endParaRP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1991 – shot and murdered a pizza store manager.</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His lawyers requested he be tested for a specific genetic mutation related to the production of serotonin.</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Claimed his violent behavior was genetic and thus he should be exonerated.</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Two courts rejected this claim – not enough scientific evidence.</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But...</a:t>
            </a:r>
            <a:r>
              <a:rPr lang="en-US" altLang="en-US" sz="2400" dirty="0" smtClean="0">
                <a:solidFill>
                  <a:srgbClr val="3333CC"/>
                </a:solidFill>
                <a:latin typeface="Baskerville Old Face" panose="02020602080505020303" pitchFamily="18" charset="0"/>
                <a:ea typeface="Arial Unicode MS" panose="020B0604020202020204" pitchFamily="34" charset="-128"/>
                <a:cs typeface="Arial" panose="020B0604020202020204" pitchFamily="34" charset="0"/>
              </a:rPr>
              <a:t>BRUNNER (1993)</a:t>
            </a:r>
            <a:r>
              <a:rPr lang="en-US" altLang="en-US" sz="2400" dirty="0" smtClean="0">
                <a:solidFill>
                  <a:srgbClr val="00DCFF"/>
                </a:solidFill>
                <a:latin typeface="Baskerville Old Face" panose="02020602080505020303" pitchFamily="18" charset="0"/>
                <a:ea typeface="Arial Unicode MS" panose="020B0604020202020204" pitchFamily="34" charset="-128"/>
                <a:cs typeface="Arial" panose="020B0604020202020204" pitchFamily="34" charset="0"/>
              </a:rPr>
              <a:t> </a:t>
            </a:r>
            <a:r>
              <a:rPr lang="en-US" altLang="en-US" sz="2400" dirty="0" smtClean="0">
                <a:solidFill>
                  <a:srgbClr val="280099"/>
                </a:solidFill>
                <a:latin typeface="Baskerville Old Face" panose="02020602080505020303" pitchFamily="18" charset="0"/>
                <a:ea typeface="Arial Unicode MS" panose="020B0604020202020204" pitchFamily="34" charset="-128"/>
                <a:cs typeface="Arial" panose="020B0604020202020204" pitchFamily="34" charset="0"/>
              </a:rPr>
              <a:t>might disagree with them.</a:t>
            </a:r>
          </a:p>
          <a:p>
            <a:pPr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tLang="en-US" dirty="0" smtClean="0">
                <a:solidFill>
                  <a:schemeClr val="accent1"/>
                </a:solidFill>
                <a:latin typeface="Baskerville Old Face" panose="02020602080505020303" pitchFamily="18" charset="0"/>
                <a:ea typeface="Arial Unicode MS" panose="020B0604020202020204" pitchFamily="34" charset="-128"/>
                <a:cs typeface="Arial" panose="020B0604020202020204" pitchFamily="34" charset="0"/>
              </a:rPr>
              <a:t>The role of the gene MAOA…</a:t>
            </a:r>
          </a:p>
        </p:txBody>
      </p:sp>
      <p:pic>
        <p:nvPicPr>
          <p:cNvPr id="116739" name="Picture 2" descr="http://www.ccadp.org/stephenmobley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43698" y="4509119"/>
            <a:ext cx="1674890" cy="223775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2096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Content Placeholder 2"/>
          <p:cNvSpPr>
            <a:spLocks noGrp="1"/>
          </p:cNvSpPr>
          <p:nvPr>
            <p:ph idx="1"/>
          </p:nvPr>
        </p:nvSpPr>
        <p:spPr>
          <a:xfrm>
            <a:off x="457200" y="1371600"/>
            <a:ext cx="8153400" cy="5081736"/>
          </a:xfrm>
          <a:solidFill>
            <a:srgbClr val="FFFFCC"/>
          </a:solidFill>
          <a:ln>
            <a:solidFill>
              <a:schemeClr val="bg1"/>
            </a:solidFill>
          </a:ln>
        </p:spPr>
        <p:txBody>
          <a:bodyPr/>
          <a:lstStyle/>
          <a:p>
            <a:endParaRPr lang="en-GB" altLang="en-US" sz="2800" dirty="0" smtClean="0">
              <a:latin typeface="Baskerville Old Face" panose="02020602080505020303" pitchFamily="18" charset="0"/>
            </a:endParaRPr>
          </a:p>
          <a:p>
            <a:r>
              <a:rPr lang="en-GB" altLang="en-US" sz="2800" dirty="0" smtClean="0">
                <a:latin typeface="Baskerville Old Face" panose="02020602080505020303" pitchFamily="18" charset="0"/>
              </a:rPr>
              <a:t>Animal studies show that </a:t>
            </a:r>
            <a:r>
              <a:rPr lang="en-GB" altLang="en-US" sz="2800" dirty="0">
                <a:latin typeface="Baskerville Old Face" panose="02020602080505020303" pitchFamily="18" charset="0"/>
              </a:rPr>
              <a:t>by giving MAOI`s or </a:t>
            </a:r>
            <a:r>
              <a:rPr lang="en-GB" altLang="en-US" sz="2800" dirty="0" smtClean="0">
                <a:latin typeface="Baskerville Old Face" panose="02020602080505020303" pitchFamily="18" charset="0"/>
              </a:rPr>
              <a:t>SSRI`s to increase the amount of 5-HT available will reduce aggression (Nelson &amp; Trainor 2007).</a:t>
            </a:r>
          </a:p>
          <a:p>
            <a:r>
              <a:rPr lang="en-GB" altLang="en-US" sz="2800" dirty="0" err="1" smtClean="0">
                <a:latin typeface="Baskerville Old Face" panose="02020602080505020303" pitchFamily="18" charset="0"/>
              </a:rPr>
              <a:t>Eisenberger</a:t>
            </a:r>
            <a:r>
              <a:rPr lang="en-GB" altLang="en-US" sz="2800" dirty="0" smtClean="0">
                <a:latin typeface="Baskerville Old Face" panose="02020602080505020303" pitchFamily="18" charset="0"/>
              </a:rPr>
              <a:t> (2007) found all of the aggressive males in one family had a MAO deficiency. </a:t>
            </a:r>
          </a:p>
          <a:p>
            <a:r>
              <a:rPr lang="en-GB" altLang="en-US" sz="2800" dirty="0" smtClean="0">
                <a:latin typeface="Baskerville Old Face" panose="02020602080505020303" pitchFamily="18" charset="0"/>
              </a:rPr>
              <a:t>Also there are reported reduced levels of 5-HT in victims of violent suicides.</a:t>
            </a:r>
          </a:p>
          <a:p>
            <a:r>
              <a:rPr lang="en-GB" altLang="en-US" sz="2800" dirty="0" smtClean="0">
                <a:latin typeface="Baskerville Old Face" panose="02020602080505020303" pitchFamily="18" charset="0"/>
              </a:rPr>
              <a:t>Furthermore, low levels of dopamine in the FC have been linked to poor self regulation and faulty executive functioning.</a:t>
            </a:r>
          </a:p>
        </p:txBody>
      </p:sp>
    </p:spTree>
    <p:extLst>
      <p:ext uri="{BB962C8B-B14F-4D97-AF65-F5344CB8AC3E}">
        <p14:creationId xmlns:p14="http://schemas.microsoft.com/office/powerpoint/2010/main" val="39478356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Content Placeholder 2"/>
          <p:cNvSpPr>
            <a:spLocks noGrp="1"/>
          </p:cNvSpPr>
          <p:nvPr>
            <p:ph idx="1"/>
          </p:nvPr>
        </p:nvSpPr>
        <p:spPr>
          <a:solidFill>
            <a:srgbClr val="FFFFCC"/>
          </a:solidFill>
          <a:ln>
            <a:solidFill>
              <a:schemeClr val="bg1"/>
            </a:solidFill>
          </a:ln>
        </p:spPr>
        <p:txBody>
          <a:bodyPr/>
          <a:lstStyle/>
          <a:p>
            <a:r>
              <a:rPr lang="en-GB" altLang="en-US" dirty="0" smtClean="0">
                <a:latin typeface="Baskerville Old Face" panose="02020602080505020303" pitchFamily="18" charset="0"/>
              </a:rPr>
              <a:t>Testosterone-</a:t>
            </a:r>
          </a:p>
          <a:p>
            <a:r>
              <a:rPr lang="en-GB" altLang="en-US" dirty="0" smtClean="0">
                <a:latin typeface="Baskerville Old Face" panose="02020602080505020303" pitchFamily="18" charset="0"/>
              </a:rPr>
              <a:t>Animal studies show that castrated rats will only become aggressive when given testosterone if they were previously aggressive before castration.</a:t>
            </a:r>
          </a:p>
          <a:p>
            <a:r>
              <a:rPr lang="en-GB" altLang="en-US" dirty="0" smtClean="0">
                <a:latin typeface="Baskerville Old Face" panose="02020602080505020303" pitchFamily="18" charset="0"/>
              </a:rPr>
              <a:t>What does this imply?</a:t>
            </a:r>
          </a:p>
        </p:txBody>
      </p:sp>
      <p:pic>
        <p:nvPicPr>
          <p:cNvPr id="11981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7817" y="4725144"/>
            <a:ext cx="3371843" cy="1888232"/>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41462614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The role of MAOA</a:t>
            </a:r>
            <a:endParaRPr lang="en-GB" dirty="0">
              <a:latin typeface="Baskerville Old Face" panose="02020602080505020303" pitchFamily="18" charset="0"/>
            </a:endParaRPr>
          </a:p>
        </p:txBody>
      </p:sp>
      <p:sp>
        <p:nvSpPr>
          <p:cNvPr id="120835" name="Content Placeholder 2"/>
          <p:cNvSpPr>
            <a:spLocks noGrp="1"/>
          </p:cNvSpPr>
          <p:nvPr>
            <p:ph idx="1"/>
          </p:nvPr>
        </p:nvSpPr>
        <p:spPr>
          <a:solidFill>
            <a:srgbClr val="FFFFCC"/>
          </a:solidFill>
          <a:ln>
            <a:solidFill>
              <a:schemeClr val="bg1"/>
            </a:solidFill>
          </a:ln>
        </p:spPr>
        <p:txBody>
          <a:bodyPr/>
          <a:lstStyle/>
          <a:p>
            <a:endParaRPr lang="en-GB" altLang="en-US" sz="2000" dirty="0" smtClean="0">
              <a:latin typeface="Baskerville Old Face" panose="02020602080505020303" pitchFamily="18" charset="0"/>
            </a:endParaRPr>
          </a:p>
          <a:p>
            <a:r>
              <a:rPr lang="en-GB" altLang="en-US" sz="2000" dirty="0" smtClean="0">
                <a:latin typeface="Baskerville Old Face" panose="02020602080505020303" pitchFamily="18" charset="0"/>
              </a:rPr>
              <a:t>A relationship between the enzyme monoamine oxidase A (MAOA) and antisocial behaviour provides some convincing evidence (Carson et al., 2007) of a biological basis for aggression. </a:t>
            </a:r>
          </a:p>
          <a:p>
            <a:r>
              <a:rPr lang="en-GB" altLang="en-US" sz="2000" dirty="0" smtClean="0">
                <a:latin typeface="Baskerville Old Face" panose="02020602080505020303" pitchFamily="18" charset="0"/>
              </a:rPr>
              <a:t>A New Zealand longitudinal study found children who had low MAOA activity and a history of severe child maltreatment exhibited significant increases in antisocial behaviour (Carson et al., 2007).</a:t>
            </a:r>
          </a:p>
          <a:p>
            <a:r>
              <a:rPr lang="en-GB" altLang="en-US" sz="2000" dirty="0" smtClean="0">
                <a:latin typeface="Baskerville Old Face" panose="02020602080505020303" pitchFamily="18" charset="0"/>
              </a:rPr>
              <a:t>In contrast, children with the same histories of maltreatment but who had high MAOA activity did not exhibit increased levels of antisocial behaviour (</a:t>
            </a:r>
            <a:r>
              <a:rPr lang="en-GB" altLang="en-US" sz="2000" dirty="0" err="1" smtClean="0">
                <a:latin typeface="Baskerville Old Face" panose="02020602080505020303" pitchFamily="18" charset="0"/>
              </a:rPr>
              <a:t>Caspi</a:t>
            </a:r>
            <a:r>
              <a:rPr lang="en-GB" altLang="en-US" sz="2000" dirty="0" smtClean="0">
                <a:latin typeface="Baskerville Old Face" panose="02020602080505020303" pitchFamily="18" charset="0"/>
              </a:rPr>
              <a:t> et al., 2007).</a:t>
            </a:r>
          </a:p>
          <a:p>
            <a:r>
              <a:rPr lang="en-GB" altLang="en-US" sz="2000" dirty="0" smtClean="0">
                <a:latin typeface="Baskerville Old Face" panose="02020602080505020303" pitchFamily="18" charset="0"/>
              </a:rPr>
              <a:t>Does this imply that some people are born with nervous system characteristics that affect their ability to conform to social expectancies and rules?  </a:t>
            </a:r>
          </a:p>
        </p:txBody>
      </p:sp>
    </p:spTree>
    <p:extLst>
      <p:ext uri="{BB962C8B-B14F-4D97-AF65-F5344CB8AC3E}">
        <p14:creationId xmlns:p14="http://schemas.microsoft.com/office/powerpoint/2010/main" val="27574270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a:xfrm>
            <a:off x="457200" y="188640"/>
            <a:ext cx="7239000" cy="1275035"/>
          </a:xfrm>
        </p:spPr>
        <p:txBody>
          <a:bodyPr/>
          <a:lstStyle/>
          <a:p>
            <a:pPr algn="ctr" eaLnBrk="1" hangingPunct="1"/>
            <a:r>
              <a:rPr lang="en-GB" altLang="en-US" dirty="0" smtClean="0">
                <a:latin typeface="Arial" panose="020B0604020202020204" pitchFamily="34" charset="0"/>
                <a:cs typeface="Arial" panose="020B0604020202020204" pitchFamily="34" charset="0"/>
              </a:rPr>
              <a:t>                </a:t>
            </a:r>
            <a:r>
              <a:rPr lang="en-GB" altLang="en-US" dirty="0" smtClean="0">
                <a:latin typeface="Baskerville Old Face" panose="02020602080505020303" pitchFamily="18" charset="0"/>
                <a:cs typeface="Arial" panose="020B0604020202020204" pitchFamily="34" charset="0"/>
              </a:rPr>
              <a:t>The Brain</a:t>
            </a:r>
          </a:p>
        </p:txBody>
      </p:sp>
      <p:sp>
        <p:nvSpPr>
          <p:cNvPr id="123907" name="Rectangle 3"/>
          <p:cNvSpPr>
            <a:spLocks noGrp="1" noChangeArrowheads="1"/>
          </p:cNvSpPr>
          <p:nvPr>
            <p:ph idx="1"/>
          </p:nvPr>
        </p:nvSpPr>
        <p:spPr>
          <a:xfrm>
            <a:off x="457200" y="1844675"/>
            <a:ext cx="8229600" cy="4281488"/>
          </a:xfrm>
        </p:spPr>
        <p:txBody>
          <a:bodyPr/>
          <a:lstStyle/>
          <a:p>
            <a:pPr eaLnBrk="1" hangingPunct="1"/>
            <a:r>
              <a:rPr lang="en-GB" altLang="en-US" sz="2800" dirty="0" smtClean="0">
                <a:latin typeface="Baskerville Old Face" panose="02020602080505020303" pitchFamily="18" charset="0"/>
                <a:cs typeface="Arial" panose="020B0604020202020204" pitchFamily="34" charset="0"/>
              </a:rPr>
              <a:t>Remember – emotions are in the limbic system, decision making is in the frontal lobe.</a:t>
            </a:r>
          </a:p>
          <a:p>
            <a:pPr eaLnBrk="1" hangingPunct="1"/>
            <a:r>
              <a:rPr lang="en-GB" altLang="en-US" sz="2800" dirty="0" smtClean="0">
                <a:latin typeface="Baskerville Old Face" panose="02020602080505020303" pitchFamily="18" charset="0"/>
                <a:cs typeface="Arial" panose="020B0604020202020204" pitchFamily="34" charset="0"/>
              </a:rPr>
              <a:t>It is the interaction between these two parts of the brain that may help us gain insight into criminal behaviour.</a:t>
            </a:r>
          </a:p>
        </p:txBody>
      </p:sp>
      <p:pic>
        <p:nvPicPr>
          <p:cNvPr id="12390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8185" y="4003992"/>
            <a:ext cx="2447504" cy="2503172"/>
          </a:xfrm>
          <a:prstGeom prst="rect">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47668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rPr>
              <a:t>Blair et al., (1999).</a:t>
            </a:r>
            <a:endParaRPr lang="en-US" altLang="en-US" dirty="0" smtClean="0">
              <a:latin typeface="Baskerville Old Face" panose="02020602080505020303" pitchFamily="18" charset="0"/>
            </a:endParaRPr>
          </a:p>
        </p:txBody>
      </p:sp>
      <p:sp>
        <p:nvSpPr>
          <p:cNvPr id="124931" name="Content Placeholder 2"/>
          <p:cNvSpPr>
            <a:spLocks noGrp="1"/>
          </p:cNvSpPr>
          <p:nvPr>
            <p:ph idx="1"/>
          </p:nvPr>
        </p:nvSpPr>
        <p:spPr>
          <a:xfrm>
            <a:off x="457200" y="1371600"/>
            <a:ext cx="8153400" cy="4937720"/>
          </a:xfrm>
          <a:solidFill>
            <a:srgbClr val="FFFFCC"/>
          </a:solidFill>
          <a:ln>
            <a:solidFill>
              <a:schemeClr val="bg1"/>
            </a:solidFill>
          </a:ln>
        </p:spPr>
        <p:txBody>
          <a:bodyPr/>
          <a:lstStyle/>
          <a:p>
            <a:pPr eaLnBrk="1" hangingPunct="1"/>
            <a:endParaRPr lang="en-US" altLang="en-US" sz="2400" dirty="0" smtClean="0">
              <a:latin typeface="Baskerville Old Face" panose="02020602080505020303" pitchFamily="18" charset="0"/>
            </a:endParaRPr>
          </a:p>
          <a:p>
            <a:pPr eaLnBrk="1" hangingPunct="1"/>
            <a:r>
              <a:rPr lang="en-US" altLang="en-US" sz="2400" dirty="0" smtClean="0">
                <a:latin typeface="Baskerville Old Face" panose="02020602080505020303" pitchFamily="18" charset="0"/>
              </a:rPr>
              <a:t>Looked at the brains of convicted psychopaths.</a:t>
            </a:r>
          </a:p>
          <a:p>
            <a:pPr eaLnBrk="1" hangingPunct="1"/>
            <a:r>
              <a:rPr lang="en-US" altLang="en-US" sz="2400" dirty="0" smtClean="0">
                <a:latin typeface="Baskerville Old Face" panose="02020602080505020303" pitchFamily="18" charset="0"/>
              </a:rPr>
              <a:t>PET scans revealed impairment of the pathways between the amygdala and the frontal lobe</a:t>
            </a:r>
          </a:p>
          <a:p>
            <a:pPr eaLnBrk="1" hangingPunct="1"/>
            <a:r>
              <a:rPr lang="en-US" altLang="en-US" sz="2400" dirty="0" smtClean="0">
                <a:latin typeface="Baskerville Old Face" panose="02020602080505020303" pitchFamily="18" charset="0"/>
              </a:rPr>
              <a:t>Blair suggests this impairment makes it difficult for the individual to moderate emotional reactions. This difficulty will have a significant effect on how the individual will interact with others.</a:t>
            </a:r>
          </a:p>
          <a:p>
            <a:pPr eaLnBrk="1" hangingPunct="1"/>
            <a:r>
              <a:rPr lang="en-US" altLang="en-US" sz="2400" dirty="0" smtClean="0">
                <a:latin typeface="Baskerville Old Face" panose="02020602080505020303" pitchFamily="18" charset="0"/>
              </a:rPr>
              <a:t>Because social relationships are difficult, he or she never appropriately develops empathy or feelings of guilt, and thus acts more impulsively, without regard for consequences.</a:t>
            </a:r>
          </a:p>
          <a:p>
            <a:pPr eaLnBrk="1" hangingPunct="1"/>
            <a:endParaRPr lang="en-US" altLang="en-US" sz="2800" dirty="0" smtClean="0"/>
          </a:p>
        </p:txBody>
      </p:sp>
    </p:spTree>
    <p:extLst>
      <p:ext uri="{BB962C8B-B14F-4D97-AF65-F5344CB8AC3E}">
        <p14:creationId xmlns:p14="http://schemas.microsoft.com/office/powerpoint/2010/main" val="69461328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rPr>
              <a:t>Frontal Brain Hypothesis.</a:t>
            </a:r>
            <a:endParaRPr lang="en-US" altLang="en-US" dirty="0" smtClean="0">
              <a:latin typeface="Baskerville Old Face" panose="02020602080505020303" pitchFamily="18" charset="0"/>
            </a:endParaRPr>
          </a:p>
        </p:txBody>
      </p:sp>
      <p:sp>
        <p:nvSpPr>
          <p:cNvPr id="125955" name="Content Placeholder 2"/>
          <p:cNvSpPr>
            <a:spLocks noGrp="1"/>
          </p:cNvSpPr>
          <p:nvPr>
            <p:ph idx="1"/>
          </p:nvPr>
        </p:nvSpPr>
        <p:spPr>
          <a:xfrm>
            <a:off x="323528" y="1371600"/>
            <a:ext cx="8287072" cy="4572000"/>
          </a:xfrm>
          <a:solidFill>
            <a:srgbClr val="FFFFCC"/>
          </a:solidFill>
          <a:ln>
            <a:solidFill>
              <a:schemeClr val="bg1"/>
            </a:solidFill>
          </a:ln>
        </p:spPr>
        <p:txBody>
          <a:bodyPr/>
          <a:lstStyle/>
          <a:p>
            <a:pPr eaLnBrk="1" hangingPunct="1"/>
            <a:endParaRPr lang="en-US" altLang="en-US" sz="2000" dirty="0" smtClean="0"/>
          </a:p>
          <a:p>
            <a:pPr eaLnBrk="1" hangingPunct="1"/>
            <a:r>
              <a:rPr lang="en-US" altLang="en-US" sz="2000" dirty="0" smtClean="0">
                <a:latin typeface="Baskerville Old Face" panose="02020602080505020303" pitchFamily="18" charset="0"/>
              </a:rPr>
              <a:t>I.e. A malfunctioning relationship between the PFC and limbic system may cause criminal </a:t>
            </a:r>
            <a:r>
              <a:rPr lang="en-US" altLang="en-US" sz="2000" dirty="0" err="1" smtClean="0">
                <a:latin typeface="Baskerville Old Face" panose="02020602080505020303" pitchFamily="18" charset="0"/>
              </a:rPr>
              <a:t>behaviour</a:t>
            </a:r>
            <a:r>
              <a:rPr lang="en-US" altLang="en-US" sz="2000" dirty="0">
                <a:latin typeface="Baskerville Old Face" panose="02020602080505020303" pitchFamily="18" charset="0"/>
              </a:rPr>
              <a:t>?</a:t>
            </a:r>
            <a:endParaRPr lang="en-US" altLang="en-US" sz="2000" dirty="0" smtClean="0">
              <a:latin typeface="Baskerville Old Face" panose="02020602080505020303" pitchFamily="18" charset="0"/>
            </a:endParaRPr>
          </a:p>
          <a:p>
            <a:pPr eaLnBrk="1" hangingPunct="1"/>
            <a:r>
              <a:rPr lang="en-US" altLang="en-US" sz="2000" dirty="0" smtClean="0">
                <a:latin typeface="Baskerville Old Face" panose="02020602080505020303" pitchFamily="18" charset="0"/>
              </a:rPr>
              <a:t>As well as studying convicted offenders, research has been carried out on patients with brain damage.</a:t>
            </a:r>
          </a:p>
          <a:p>
            <a:pPr eaLnBrk="1" hangingPunct="1"/>
            <a:r>
              <a:rPr lang="en-US" altLang="en-US" sz="2000" dirty="0" smtClean="0">
                <a:latin typeface="Baskerville Old Face" panose="02020602080505020303" pitchFamily="18" charset="0"/>
              </a:rPr>
              <a:t>For example, </a:t>
            </a:r>
            <a:r>
              <a:rPr lang="en-US" altLang="en-US" sz="2000" dirty="0" err="1" smtClean="0">
                <a:latin typeface="Baskerville Old Face" panose="02020602080505020303" pitchFamily="18" charset="0"/>
              </a:rPr>
              <a:t>Damasio</a:t>
            </a:r>
            <a:r>
              <a:rPr lang="en-US" altLang="en-US" sz="2000" dirty="0" smtClean="0">
                <a:latin typeface="Baskerville Old Face" panose="02020602080505020303" pitchFamily="18" charset="0"/>
              </a:rPr>
              <a:t> looked at the effect of brain trauma in children on later development. </a:t>
            </a:r>
          </a:p>
          <a:p>
            <a:pPr eaLnBrk="1" hangingPunct="1"/>
            <a:r>
              <a:rPr lang="en-US" altLang="en-US" sz="2000" dirty="0" smtClean="0">
                <a:latin typeface="Baskerville Old Face" panose="02020602080505020303" pitchFamily="18" charset="0"/>
              </a:rPr>
              <a:t>A 3 month old infant who had a </a:t>
            </a:r>
            <a:r>
              <a:rPr lang="en-US" altLang="en-US" sz="2000" dirty="0" err="1" smtClean="0">
                <a:latin typeface="Baskerville Old Face" panose="02020602080505020303" pitchFamily="18" charset="0"/>
              </a:rPr>
              <a:t>tumour</a:t>
            </a:r>
            <a:r>
              <a:rPr lang="en-US" altLang="en-US" sz="2000" dirty="0" smtClean="0">
                <a:latin typeface="Baskerville Old Face" panose="02020602080505020303" pitchFamily="18" charset="0"/>
              </a:rPr>
              <a:t> removed from the frontal cortex, by the age of 9 was demonstrating </a:t>
            </a:r>
            <a:r>
              <a:rPr lang="en-US" altLang="en-US" sz="2000" dirty="0" err="1" smtClean="0">
                <a:latin typeface="Baskerville Old Face" panose="02020602080505020303" pitchFamily="18" charset="0"/>
              </a:rPr>
              <a:t>behavioural</a:t>
            </a:r>
            <a:r>
              <a:rPr lang="en-US" altLang="en-US" sz="2000" dirty="0" smtClean="0">
                <a:latin typeface="Baskerville Old Face" panose="02020602080505020303" pitchFamily="18" charset="0"/>
              </a:rPr>
              <a:t> problems in school. </a:t>
            </a:r>
          </a:p>
          <a:p>
            <a:pPr eaLnBrk="1" hangingPunct="1"/>
            <a:r>
              <a:rPr lang="en-US" altLang="en-US" sz="2000" dirty="0" smtClean="0">
                <a:latin typeface="Baskerville Old Face" panose="02020602080505020303" pitchFamily="18" charset="0"/>
              </a:rPr>
              <a:t>He was socially isolated and inattentive. His free time was spent alone in front of the TV. At times he would lose control of his emotions and physically threaten others.</a:t>
            </a:r>
          </a:p>
          <a:p>
            <a:pPr eaLnBrk="1" hangingPunct="1"/>
            <a:endParaRPr lang="en-US" altLang="en-US" dirty="0" smtClean="0"/>
          </a:p>
        </p:txBody>
      </p:sp>
    </p:spTree>
    <p:extLst>
      <p:ext uri="{BB962C8B-B14F-4D97-AF65-F5344CB8AC3E}">
        <p14:creationId xmlns:p14="http://schemas.microsoft.com/office/powerpoint/2010/main" val="16139671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p:cNvSpPr>
            <a:spLocks noGrp="1"/>
          </p:cNvSpPr>
          <p:nvPr>
            <p:ph type="title"/>
          </p:nvPr>
        </p:nvSpPr>
        <p:spPr/>
        <p:txBody>
          <a:bodyPr/>
          <a:lstStyle/>
          <a:p>
            <a:pPr algn="ctr" eaLnBrk="1" hangingPunct="1"/>
            <a:r>
              <a:rPr lang="en-GB" altLang="en-US" dirty="0" err="1" smtClean="0">
                <a:latin typeface="Baskerville Old Face" panose="02020602080505020303" pitchFamily="18" charset="0"/>
              </a:rPr>
              <a:t>Raine</a:t>
            </a:r>
            <a:r>
              <a:rPr lang="en-GB" altLang="en-US" dirty="0" smtClean="0">
                <a:latin typeface="Baskerville Old Face" panose="02020602080505020303" pitchFamily="18" charset="0"/>
              </a:rPr>
              <a:t> (1994).</a:t>
            </a:r>
            <a:endParaRPr lang="en-US" altLang="en-US" dirty="0" smtClean="0">
              <a:latin typeface="Baskerville Old Face" panose="02020602080505020303" pitchFamily="18" charset="0"/>
            </a:endParaRPr>
          </a:p>
        </p:txBody>
      </p:sp>
      <p:sp>
        <p:nvSpPr>
          <p:cNvPr id="128003" name="Content Placeholder 2"/>
          <p:cNvSpPr>
            <a:spLocks noGrp="1"/>
          </p:cNvSpPr>
          <p:nvPr>
            <p:ph idx="1"/>
          </p:nvPr>
        </p:nvSpPr>
        <p:spPr>
          <a:xfrm>
            <a:off x="457200" y="1371600"/>
            <a:ext cx="8153400" cy="5153744"/>
          </a:xfrm>
          <a:solidFill>
            <a:srgbClr val="FFFFCC"/>
          </a:solidFill>
          <a:ln>
            <a:solidFill>
              <a:schemeClr val="bg1"/>
            </a:solidFill>
          </a:ln>
        </p:spPr>
        <p:txBody>
          <a:bodyPr/>
          <a:lstStyle/>
          <a:p>
            <a:pPr eaLnBrk="1" hangingPunct="1"/>
            <a:endParaRPr lang="en-US" altLang="en-US" sz="2800" dirty="0" smtClean="0">
              <a:latin typeface="Baskerville Old Face" panose="02020602080505020303" pitchFamily="18" charset="0"/>
            </a:endParaRPr>
          </a:p>
          <a:p>
            <a:pPr eaLnBrk="1" hangingPunct="1"/>
            <a:r>
              <a:rPr lang="en-US" altLang="en-US" sz="2800" dirty="0" smtClean="0">
                <a:latin typeface="Baskerville Old Face" panose="02020602080505020303" pitchFamily="18" charset="0"/>
              </a:rPr>
              <a:t>Using the PET neuroimaging technique 41 Pp`s completed a cognitive task which involved sustained attention. </a:t>
            </a:r>
          </a:p>
          <a:p>
            <a:pPr eaLnBrk="1" hangingPunct="1"/>
            <a:r>
              <a:rPr lang="en-US" altLang="en-US" sz="2800" dirty="0" smtClean="0">
                <a:latin typeface="Baskerville Old Face" panose="02020602080505020303" pitchFamily="18" charset="0"/>
              </a:rPr>
              <a:t>This involved watching a screen for 32 minutes and responding every time a `0` appeared. </a:t>
            </a:r>
          </a:p>
          <a:p>
            <a:pPr eaLnBrk="1" hangingPunct="1"/>
            <a:r>
              <a:rPr lang="en-US" altLang="en-US" sz="2800" dirty="0" smtClean="0">
                <a:latin typeface="Baskerville Old Face" panose="02020602080505020303" pitchFamily="18" charset="0"/>
              </a:rPr>
              <a:t>Result: The impulsive killers missed many of the `0`s.</a:t>
            </a:r>
          </a:p>
          <a:p>
            <a:pPr eaLnBrk="1" hangingPunct="1"/>
            <a:r>
              <a:rPr lang="en-US" altLang="en-US" sz="2800" dirty="0" smtClean="0">
                <a:latin typeface="Baskerville Old Face" panose="02020602080505020303" pitchFamily="18" charset="0"/>
              </a:rPr>
              <a:t>Damage was also found in the pre-frontal cortex, which controls impulsive </a:t>
            </a:r>
            <a:r>
              <a:rPr lang="en-US" altLang="en-US" sz="2800" dirty="0" err="1" smtClean="0">
                <a:latin typeface="Baskerville Old Face" panose="02020602080505020303" pitchFamily="18" charset="0"/>
              </a:rPr>
              <a:t>behaviour</a:t>
            </a:r>
            <a:r>
              <a:rPr lang="en-US" altLang="en-US" sz="2800" dirty="0" smtClean="0">
                <a:latin typeface="Baskerville Old Face" panose="02020602080505020303" pitchFamily="18" charset="0"/>
              </a:rPr>
              <a:t>. </a:t>
            </a:r>
          </a:p>
          <a:p>
            <a:pPr eaLnBrk="1" hangingPunct="1"/>
            <a:endParaRPr lang="en-US" altLang="en-US" sz="2800" dirty="0" smtClean="0">
              <a:latin typeface="Baskerville Old Face" panose="02020602080505020303" pitchFamily="18" charset="0"/>
            </a:endParaRPr>
          </a:p>
        </p:txBody>
      </p:sp>
    </p:spTree>
    <p:extLst>
      <p:ext uri="{BB962C8B-B14F-4D97-AF65-F5344CB8AC3E}">
        <p14:creationId xmlns:p14="http://schemas.microsoft.com/office/powerpoint/2010/main" val="31322894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Title 1"/>
          <p:cNvSpPr>
            <a:spLocks noGrp="1"/>
          </p:cNvSpPr>
          <p:nvPr>
            <p:ph type="title"/>
          </p:nvPr>
        </p:nvSpPr>
        <p:spPr>
          <a:xfrm>
            <a:off x="457200" y="320675"/>
            <a:ext cx="7239000" cy="1143000"/>
          </a:xfrm>
        </p:spPr>
        <p:txBody>
          <a:bodyPr/>
          <a:lstStyle/>
          <a:p>
            <a:pPr algn="ctr" eaLnBrk="1" hangingPunct="1"/>
            <a:r>
              <a:rPr lang="en-GB" altLang="en-US" dirty="0" smtClean="0">
                <a:solidFill>
                  <a:schemeClr val="bg1"/>
                </a:solidFill>
                <a:latin typeface="Arial" panose="020B0604020202020204" pitchFamily="34" charset="0"/>
                <a:cs typeface="Arial" panose="020B0604020202020204" pitchFamily="34" charset="0"/>
              </a:rPr>
              <a:t>                </a:t>
            </a:r>
            <a:r>
              <a:rPr lang="en-GB" altLang="en-US" dirty="0" err="1" smtClean="0">
                <a:solidFill>
                  <a:schemeClr val="bg1"/>
                </a:solidFill>
                <a:latin typeface="Baskerville Old Face" panose="02020602080505020303" pitchFamily="18" charset="0"/>
                <a:cs typeface="Arial" panose="020B0604020202020204" pitchFamily="34" charset="0"/>
              </a:rPr>
              <a:t>Raine</a:t>
            </a:r>
            <a:r>
              <a:rPr lang="en-GB" altLang="en-US" dirty="0" smtClean="0">
                <a:solidFill>
                  <a:schemeClr val="bg1"/>
                </a:solidFill>
                <a:latin typeface="Baskerville Old Face" panose="02020602080505020303" pitchFamily="18" charset="0"/>
                <a:cs typeface="Arial" panose="020B0604020202020204" pitchFamily="34" charset="0"/>
              </a:rPr>
              <a:t> (1997 onwards)</a:t>
            </a:r>
          </a:p>
        </p:txBody>
      </p:sp>
      <p:sp>
        <p:nvSpPr>
          <p:cNvPr id="3" name="Content Placeholder 2"/>
          <p:cNvSpPr>
            <a:spLocks noGrp="1"/>
          </p:cNvSpPr>
          <p:nvPr>
            <p:ph idx="1"/>
          </p:nvPr>
        </p:nvSpPr>
        <p:spPr>
          <a:xfrm>
            <a:off x="457200" y="1371600"/>
            <a:ext cx="8153400" cy="4865712"/>
          </a:xfrm>
          <a:solidFill>
            <a:srgbClr val="FFFFCC"/>
          </a:solidFill>
          <a:ln>
            <a:solidFill>
              <a:schemeClr val="bg1"/>
            </a:solidFill>
          </a:ln>
        </p:spPr>
        <p:txBody>
          <a:bodyPr>
            <a:normAutofit fontScale="92500" lnSpcReduction="10000"/>
          </a:bodyPr>
          <a:lstStyle/>
          <a:p>
            <a:pPr marL="428625" indent="-323850" eaLnBrk="1" fontAlgn="auto" hangingPunct="1">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US" sz="2400" dirty="0" smtClean="0">
                <a:solidFill>
                  <a:srgbClr val="000080"/>
                </a:solidFill>
                <a:latin typeface="Baskerville Old Face" panose="02020602080505020303" pitchFamily="18" charset="0"/>
                <a:cs typeface="Arial" panose="020B0604020202020204" pitchFamily="34" charset="0"/>
              </a:rPr>
              <a:t>Ongoing longitudinal studies.</a:t>
            </a:r>
          </a:p>
          <a:p>
            <a:pPr marL="428625" indent="-323850" eaLnBrk="1" fontAlgn="auto" hangingPunct="1">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US" sz="2400" dirty="0" err="1" smtClean="0">
                <a:solidFill>
                  <a:srgbClr val="000080"/>
                </a:solidFill>
                <a:latin typeface="Baskerville Old Face" panose="02020602080505020303" pitchFamily="18" charset="0"/>
                <a:cs typeface="Arial" panose="020B0604020202020204" pitchFamily="34" charset="0"/>
              </a:rPr>
              <a:t>Raine</a:t>
            </a:r>
            <a:r>
              <a:rPr lang="en-US" sz="2400" dirty="0" smtClean="0">
                <a:solidFill>
                  <a:srgbClr val="000080"/>
                </a:solidFill>
                <a:latin typeface="Baskerville Old Face" panose="02020602080505020303" pitchFamily="18" charset="0"/>
                <a:cs typeface="Arial" panose="020B0604020202020204" pitchFamily="34" charset="0"/>
              </a:rPr>
              <a:t> believes that sudden, unpremeditated murder could have a biological cause – abnormality in brain’s metabolism.</a:t>
            </a:r>
          </a:p>
          <a:p>
            <a:pPr marL="428625" indent="-323850" eaLnBrk="1" fontAlgn="auto" hangingPunct="1">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US" sz="2400" dirty="0" smtClean="0">
                <a:solidFill>
                  <a:srgbClr val="000080"/>
                </a:solidFill>
                <a:latin typeface="Baskerville Old Face" panose="02020602080505020303" pitchFamily="18" charset="0"/>
                <a:cs typeface="Arial" panose="020B0604020202020204" pitchFamily="34" charset="0"/>
              </a:rPr>
              <a:t>Low physiological arousal might mean an individual seeks ‘thrills’ in increasing measures = criminal </a:t>
            </a:r>
            <a:r>
              <a:rPr lang="en-US" sz="2400" dirty="0" err="1" smtClean="0">
                <a:solidFill>
                  <a:srgbClr val="000080"/>
                </a:solidFill>
                <a:latin typeface="Baskerville Old Face" panose="02020602080505020303" pitchFamily="18" charset="0"/>
                <a:cs typeface="Arial" panose="020B0604020202020204" pitchFamily="34" charset="0"/>
              </a:rPr>
              <a:t>behaviour</a:t>
            </a:r>
            <a:r>
              <a:rPr lang="en-US" sz="2400" dirty="0" smtClean="0">
                <a:solidFill>
                  <a:srgbClr val="000080"/>
                </a:solidFill>
                <a:latin typeface="Baskerville Old Face" panose="02020602080505020303" pitchFamily="18" charset="0"/>
                <a:cs typeface="Arial" panose="020B0604020202020204" pitchFamily="34" charset="0"/>
              </a:rPr>
              <a:t>.</a:t>
            </a:r>
          </a:p>
          <a:p>
            <a:pPr marL="428625" indent="-323850" fontAlgn="auto">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GB" sz="2400" dirty="0" smtClean="0">
                <a:solidFill>
                  <a:srgbClr val="000080"/>
                </a:solidFill>
                <a:latin typeface="Baskerville Old Face" panose="02020602080505020303" pitchFamily="18" charset="0"/>
                <a:cs typeface="Arial" panose="020B0604020202020204" pitchFamily="34" charset="0"/>
              </a:rPr>
              <a:t>The PET scan studies revealed that a less active </a:t>
            </a:r>
            <a:r>
              <a:rPr lang="en-GB" sz="2400" dirty="0">
                <a:solidFill>
                  <a:srgbClr val="000080"/>
                </a:solidFill>
                <a:latin typeface="Baskerville Old Face" panose="02020602080505020303" pitchFamily="18" charset="0"/>
                <a:cs typeface="Arial" panose="020B0604020202020204" pitchFamily="34" charset="0"/>
              </a:rPr>
              <a:t>forebrain and corpus callosum (executive </a:t>
            </a:r>
            <a:r>
              <a:rPr lang="en-GB" sz="2400" dirty="0" smtClean="0">
                <a:solidFill>
                  <a:srgbClr val="000080"/>
                </a:solidFill>
                <a:latin typeface="Baskerville Old Face" panose="02020602080505020303" pitchFamily="18" charset="0"/>
                <a:cs typeface="Arial" panose="020B0604020202020204" pitchFamily="34" charset="0"/>
              </a:rPr>
              <a:t>control) will fail to put the </a:t>
            </a:r>
            <a:r>
              <a:rPr lang="en-GB" sz="2400" dirty="0">
                <a:solidFill>
                  <a:srgbClr val="000080"/>
                </a:solidFill>
                <a:latin typeface="Baskerville Old Face" panose="02020602080505020303" pitchFamily="18" charset="0"/>
                <a:cs typeface="Arial" panose="020B0604020202020204" pitchFamily="34" charset="0"/>
              </a:rPr>
              <a:t>'brakes' on </a:t>
            </a:r>
            <a:r>
              <a:rPr lang="en-GB" sz="2400" dirty="0" smtClean="0">
                <a:solidFill>
                  <a:srgbClr val="000080"/>
                </a:solidFill>
                <a:latin typeface="Baskerville Old Face" panose="02020602080505020303" pitchFamily="18" charset="0"/>
                <a:cs typeface="Arial" panose="020B0604020202020204" pitchFamily="34" charset="0"/>
              </a:rPr>
              <a:t>for potential criminal behaviour.</a:t>
            </a:r>
          </a:p>
          <a:p>
            <a:pPr marL="428625" indent="-323850" fontAlgn="auto">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GB" sz="2400" dirty="0" smtClean="0">
                <a:solidFill>
                  <a:srgbClr val="000080"/>
                </a:solidFill>
                <a:latin typeface="Baskerville Old Face" panose="02020602080505020303" pitchFamily="18" charset="0"/>
                <a:cs typeface="Arial" panose="020B0604020202020204" pitchFamily="34" charset="0"/>
              </a:rPr>
              <a:t>This may be coupled with low </a:t>
            </a:r>
            <a:r>
              <a:rPr lang="en-GB" sz="2400" dirty="0">
                <a:solidFill>
                  <a:srgbClr val="000080"/>
                </a:solidFill>
                <a:latin typeface="Baskerville Old Face" panose="02020602080505020303" pitchFamily="18" charset="0"/>
                <a:cs typeface="Arial" panose="020B0604020202020204" pitchFamily="34" charset="0"/>
              </a:rPr>
              <a:t>amygdala </a:t>
            </a:r>
            <a:r>
              <a:rPr lang="en-GB" sz="2400" dirty="0" smtClean="0">
                <a:solidFill>
                  <a:srgbClr val="000080"/>
                </a:solidFill>
                <a:latin typeface="Baskerville Old Face" panose="02020602080505020303" pitchFamily="18" charset="0"/>
                <a:cs typeface="Arial" panose="020B0604020202020204" pitchFamily="34" charset="0"/>
              </a:rPr>
              <a:t>activity which can </a:t>
            </a:r>
            <a:r>
              <a:rPr lang="en-GB" sz="2400" dirty="0">
                <a:solidFill>
                  <a:srgbClr val="000080"/>
                </a:solidFill>
                <a:latin typeface="Baskerville Old Face" panose="02020602080505020303" pitchFamily="18" charset="0"/>
                <a:cs typeface="Arial" panose="020B0604020202020204" pitchFamily="34" charset="0"/>
              </a:rPr>
              <a:t>also equal criminal tendencies </a:t>
            </a:r>
            <a:r>
              <a:rPr lang="en-GB" sz="2400" dirty="0" smtClean="0">
                <a:solidFill>
                  <a:srgbClr val="000080"/>
                </a:solidFill>
                <a:latin typeface="Baskerville Old Face" panose="02020602080505020303" pitchFamily="18" charset="0"/>
                <a:cs typeface="Arial" panose="020B0604020202020204" pitchFamily="34" charset="0"/>
              </a:rPr>
              <a:t>i.e. </a:t>
            </a:r>
            <a:r>
              <a:rPr lang="en-GB" sz="2400" dirty="0">
                <a:solidFill>
                  <a:srgbClr val="000080"/>
                </a:solidFill>
                <a:latin typeface="Baskerville Old Face" panose="02020602080505020303" pitchFamily="18" charset="0"/>
                <a:cs typeface="Arial" panose="020B0604020202020204" pitchFamily="34" charset="0"/>
              </a:rPr>
              <a:t>lack of fear = likely </a:t>
            </a:r>
            <a:r>
              <a:rPr lang="en-GB" sz="2400" dirty="0" smtClean="0">
                <a:solidFill>
                  <a:srgbClr val="000080"/>
                </a:solidFill>
                <a:latin typeface="Baskerville Old Face" panose="02020602080505020303" pitchFamily="18" charset="0"/>
                <a:cs typeface="Arial" panose="020B0604020202020204" pitchFamily="34" charset="0"/>
              </a:rPr>
              <a:t>criminal behaviour.</a:t>
            </a:r>
          </a:p>
          <a:p>
            <a:pPr marL="428625" indent="-323850" fontAlgn="auto">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r>
              <a:rPr lang="en-GB" sz="2400" dirty="0" err="1">
                <a:solidFill>
                  <a:srgbClr val="000080"/>
                </a:solidFill>
                <a:latin typeface="Baskerville Old Face" panose="02020602080505020303" pitchFamily="18" charset="0"/>
                <a:cs typeface="Arial" panose="020B0604020202020204" pitchFamily="34" charset="0"/>
              </a:rPr>
              <a:t>Yeudall</a:t>
            </a:r>
            <a:r>
              <a:rPr lang="en-GB" sz="2400" dirty="0">
                <a:solidFill>
                  <a:srgbClr val="000080"/>
                </a:solidFill>
                <a:latin typeface="Baskerville Old Face" panose="02020602080505020303" pitchFamily="18" charset="0"/>
                <a:cs typeface="Arial" panose="020B0604020202020204" pitchFamily="34" charset="0"/>
              </a:rPr>
              <a:t> (1982) in a study of 2000 offenders (post-mortem), found that 90% had some damage to frontal or temporal regions.</a:t>
            </a:r>
          </a:p>
          <a:p>
            <a:pPr marL="104775" indent="0" fontAlgn="auto">
              <a:spcBef>
                <a:spcPts val="800"/>
              </a:spcBef>
              <a:spcAft>
                <a:spcPts val="0"/>
              </a:spcAft>
              <a:buSzPct val="45000"/>
              <a:buNone/>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endParaRPr lang="en-GB" sz="2400" dirty="0">
              <a:solidFill>
                <a:srgbClr val="000080"/>
              </a:solidFill>
              <a:latin typeface="Baskerville Old Face" panose="02020602080505020303" pitchFamily="18" charset="0"/>
              <a:cs typeface="Arial" panose="020B0604020202020204" pitchFamily="34" charset="0"/>
            </a:endParaRPr>
          </a:p>
          <a:p>
            <a:pPr marL="428625" indent="-323850" fontAlgn="auto">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endParaRPr lang="en-GB" sz="2400" dirty="0">
              <a:solidFill>
                <a:srgbClr val="000080"/>
              </a:solidFill>
              <a:latin typeface="Baskerville Old Face" panose="02020602080505020303" pitchFamily="18" charset="0"/>
              <a:cs typeface="Arial" panose="020B0604020202020204" pitchFamily="34" charset="0"/>
            </a:endParaRPr>
          </a:p>
          <a:p>
            <a:pPr marL="428625" indent="-323850" eaLnBrk="1" fontAlgn="auto" hangingPunct="1">
              <a:spcBef>
                <a:spcPts val="800"/>
              </a:spcBef>
              <a:spcAft>
                <a:spcPts val="0"/>
              </a:spcAft>
              <a:buSzPct val="45000"/>
              <a:buFont typeface="Wingdings" charset="2"/>
              <a:buChar char=""/>
              <a:tabLst>
                <a:tab pos="533400" algn="l"/>
                <a:tab pos="982663" algn="l"/>
                <a:tab pos="1431925" algn="l"/>
                <a:tab pos="1881188" algn="l"/>
                <a:tab pos="2330450" algn="l"/>
                <a:tab pos="2779713" algn="l"/>
                <a:tab pos="3228975" algn="l"/>
                <a:tab pos="3678238" algn="l"/>
                <a:tab pos="4127500" algn="l"/>
                <a:tab pos="4576763" algn="l"/>
                <a:tab pos="5026025" algn="l"/>
                <a:tab pos="5475288" algn="l"/>
                <a:tab pos="5924550" algn="l"/>
                <a:tab pos="6373813" algn="l"/>
                <a:tab pos="6823075" algn="l"/>
                <a:tab pos="7272338" algn="l"/>
                <a:tab pos="7721600" algn="l"/>
                <a:tab pos="8170863" algn="l"/>
                <a:tab pos="8620125" algn="l"/>
                <a:tab pos="9069388" algn="l"/>
              </a:tabLst>
              <a:defRPr/>
            </a:pPr>
            <a:endParaRPr lang="en-US" sz="2400" dirty="0" smtClean="0">
              <a:solidFill>
                <a:srgbClr val="000080"/>
              </a:solidFill>
              <a:latin typeface="Baskerville Old Face" panose="02020602080505020303" pitchFamily="18" charset="0"/>
              <a:cs typeface="Arial" panose="020B0604020202020204" pitchFamily="34" charset="0"/>
            </a:endParaRPr>
          </a:p>
          <a:p>
            <a:pPr marL="0" indent="0" eaLnBrk="1" fontAlgn="auto" hangingPunct="1">
              <a:spcAft>
                <a:spcPts val="0"/>
              </a:spcAft>
              <a:buFont typeface="Arial" charset="0"/>
              <a:buNone/>
              <a:defRPr/>
            </a:pPr>
            <a:endParaRPr lang="en-GB" dirty="0">
              <a:latin typeface="Tempus Sans ITC" panose="04020404030D07020202" pitchFamily="82" charset="0"/>
            </a:endParaRPr>
          </a:p>
        </p:txBody>
      </p:sp>
    </p:spTree>
    <p:extLst>
      <p:ext uri="{BB962C8B-B14F-4D97-AF65-F5344CB8AC3E}">
        <p14:creationId xmlns:p14="http://schemas.microsoft.com/office/powerpoint/2010/main" val="402642863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itle 1"/>
          <p:cNvSpPr>
            <a:spLocks noGrp="1"/>
          </p:cNvSpPr>
          <p:nvPr>
            <p:ph type="title"/>
          </p:nvPr>
        </p:nvSpPr>
        <p:spPr>
          <a:xfrm>
            <a:off x="457200" y="320675"/>
            <a:ext cx="8363272" cy="1143000"/>
          </a:xfrm>
        </p:spPr>
        <p:txBody>
          <a:bodyPr/>
          <a:lstStyle/>
          <a:p>
            <a:pPr algn="ctr" eaLnBrk="1" hangingPunct="1"/>
            <a:r>
              <a:rPr lang="en-GB" altLang="en-US" dirty="0" smtClean="0">
                <a:latin typeface="Baskerville Old Face" panose="02020602080505020303" pitchFamily="18" charset="0"/>
                <a:cs typeface="Arial" panose="020B0604020202020204" pitchFamily="34" charset="0"/>
              </a:rPr>
              <a:t>Yet more discoveries...</a:t>
            </a:r>
          </a:p>
        </p:txBody>
      </p:sp>
      <p:sp>
        <p:nvSpPr>
          <p:cNvPr id="129027" name="Content Placeholder 2"/>
          <p:cNvSpPr>
            <a:spLocks noGrp="1"/>
          </p:cNvSpPr>
          <p:nvPr>
            <p:ph idx="1"/>
          </p:nvPr>
        </p:nvSpPr>
        <p:spPr>
          <a:xfrm>
            <a:off x="457200" y="1700808"/>
            <a:ext cx="8153400" cy="4242792"/>
          </a:xfrm>
          <a:solidFill>
            <a:srgbClr val="FFFFCC"/>
          </a:solidFill>
          <a:ln>
            <a:solidFill>
              <a:schemeClr val="bg1"/>
            </a:solidFill>
          </a:ln>
        </p:spPr>
        <p:txBody>
          <a:bodyPr/>
          <a:lstStyle/>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en-US" altLang="en-US" sz="2400" dirty="0" smtClean="0">
              <a:solidFill>
                <a:srgbClr val="280099"/>
              </a:solidFill>
              <a:latin typeface="Arial" charset="0"/>
              <a:ea typeface="Arial Unicode MS" pitchFamily="34" charset="-128"/>
              <a:cs typeface="Arial" charset="0"/>
            </a:endParaRPr>
          </a:p>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en-US" sz="2400" dirty="0" smtClean="0">
                <a:solidFill>
                  <a:srgbClr val="280099"/>
                </a:solidFill>
                <a:latin typeface="Baskerville Old Face" panose="02020602080505020303" pitchFamily="18" charset="0"/>
                <a:ea typeface="Arial Unicode MS" pitchFamily="34" charset="-128"/>
                <a:cs typeface="Arial" charset="0"/>
              </a:rPr>
              <a:t>Criminal psychopaths show less active emotional brain – seen in lack of empathy, compassion for victims.</a:t>
            </a:r>
          </a:p>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en-US" sz="2400" dirty="0" smtClean="0">
                <a:solidFill>
                  <a:srgbClr val="280099"/>
                </a:solidFill>
                <a:latin typeface="Baskerville Old Face" panose="02020602080505020303" pitchFamily="18" charset="0"/>
                <a:ea typeface="Arial Unicode MS" pitchFamily="34" charset="-128"/>
                <a:cs typeface="Arial" charset="0"/>
              </a:rPr>
              <a:t>21 anti-social and psychopathic Pp's: 11% less grey matter in PFC and low arousal on embarrassment.</a:t>
            </a:r>
          </a:p>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en-US" sz="2400" dirty="0" smtClean="0">
                <a:solidFill>
                  <a:srgbClr val="280099"/>
                </a:solidFill>
                <a:latin typeface="Baskerville Old Face" panose="02020602080505020303" pitchFamily="18" charset="0"/>
                <a:ea typeface="Arial Unicode MS" pitchFamily="34" charset="-128"/>
                <a:cs typeface="Arial" charset="0"/>
              </a:rPr>
              <a:t>Damage to PFC can lead to lifespan crime.</a:t>
            </a:r>
          </a:p>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en-US" sz="2400" dirty="0" smtClean="0">
                <a:solidFill>
                  <a:srgbClr val="280099"/>
                </a:solidFill>
                <a:latin typeface="Baskerville Old Face" panose="02020602080505020303" pitchFamily="18" charset="0"/>
                <a:ea typeface="Arial Unicode MS" pitchFamily="34" charset="-128"/>
                <a:cs typeface="Arial" charset="0"/>
              </a:rPr>
              <a:t>Teacher convicted of </a:t>
            </a:r>
            <a:r>
              <a:rPr lang="en-US" altLang="en-US" sz="2400" dirty="0" err="1" smtClean="0">
                <a:solidFill>
                  <a:srgbClr val="280099"/>
                </a:solidFill>
                <a:latin typeface="Baskerville Old Face" panose="02020602080505020303" pitchFamily="18" charset="0"/>
                <a:ea typeface="Arial Unicode MS" pitchFamily="34" charset="-128"/>
                <a:cs typeface="Arial" charset="0"/>
              </a:rPr>
              <a:t>paedophilia</a:t>
            </a:r>
            <a:r>
              <a:rPr lang="en-US" altLang="en-US" sz="2400" dirty="0" smtClean="0">
                <a:solidFill>
                  <a:srgbClr val="280099"/>
                </a:solidFill>
                <a:latin typeface="Baskerville Old Face" panose="02020602080505020303" pitchFamily="18" charset="0"/>
                <a:ea typeface="Arial Unicode MS" pitchFamily="34" charset="-128"/>
                <a:cs typeface="Arial" charset="0"/>
              </a:rPr>
              <a:t> – had a tumor in PFC area.  </a:t>
            </a:r>
          </a:p>
          <a:p>
            <a:pPr eaLnBrk="1" hangingPunct="1">
              <a:spcBef>
                <a:spcPts val="700"/>
              </a:spcBef>
              <a:buFont typeface="Arial" charset="0"/>
              <a:buChar cha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altLang="en-US" sz="2400" dirty="0" err="1" smtClean="0">
                <a:solidFill>
                  <a:srgbClr val="280099"/>
                </a:solidFill>
                <a:latin typeface="Baskerville Old Face" panose="02020602080505020303" pitchFamily="18" charset="0"/>
                <a:ea typeface="Arial Unicode MS" pitchFamily="34" charset="-128"/>
                <a:cs typeface="Arial" charset="0"/>
              </a:rPr>
              <a:t>Paedophilia</a:t>
            </a:r>
            <a:r>
              <a:rPr lang="en-US" altLang="en-US" sz="2400" dirty="0" smtClean="0">
                <a:solidFill>
                  <a:srgbClr val="280099"/>
                </a:solidFill>
                <a:latin typeface="Baskerville Old Face" panose="02020602080505020303" pitchFamily="18" charset="0"/>
                <a:ea typeface="Arial Unicode MS" pitchFamily="34" charset="-128"/>
                <a:cs typeface="Arial" charset="0"/>
              </a:rPr>
              <a:t> only emerged at same time  as tumor.</a:t>
            </a:r>
          </a:p>
          <a:p>
            <a:pPr eaLnBrk="1" hangingPunct="1">
              <a:buFont typeface="Wingdings 2" pitchFamily="18" charset="2"/>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en-GB" altLang="en-US" dirty="0" smtClean="0">
              <a:latin typeface="Arial" charset="0"/>
              <a:ea typeface="Arial Unicode MS" pitchFamily="34" charset="-128"/>
              <a:cs typeface="Arial" charset="0"/>
            </a:endParaRPr>
          </a:p>
        </p:txBody>
      </p:sp>
    </p:spTree>
    <p:extLst>
      <p:ext uri="{BB962C8B-B14F-4D97-AF65-F5344CB8AC3E}">
        <p14:creationId xmlns:p14="http://schemas.microsoft.com/office/powerpoint/2010/main" val="31305627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itle 1"/>
          <p:cNvSpPr>
            <a:spLocks noGrp="1"/>
          </p:cNvSpPr>
          <p:nvPr>
            <p:ph type="title"/>
          </p:nvPr>
        </p:nvSpPr>
        <p:spPr/>
        <p:txBody>
          <a:bodyPr/>
          <a:lstStyle/>
          <a:p>
            <a:pPr algn="ctr"/>
            <a:r>
              <a:rPr lang="en-GB" altLang="en-US" dirty="0" smtClean="0">
                <a:latin typeface="Baskerville Old Face" panose="02020602080505020303" pitchFamily="18" charset="0"/>
              </a:rPr>
              <a:t>Points to remember:</a:t>
            </a:r>
            <a:endParaRPr lang="en-US" altLang="en-US" dirty="0" smtClean="0">
              <a:latin typeface="Baskerville Old Face" panose="02020602080505020303" pitchFamily="18" charset="0"/>
            </a:endParaRPr>
          </a:p>
        </p:txBody>
      </p:sp>
      <p:sp>
        <p:nvSpPr>
          <p:cNvPr id="4" name="Rectangle 3"/>
          <p:cNvSpPr/>
          <p:nvPr/>
        </p:nvSpPr>
        <p:spPr>
          <a:xfrm>
            <a:off x="107504" y="1124744"/>
            <a:ext cx="8928992" cy="5601533"/>
          </a:xfrm>
          <a:prstGeom prst="rect">
            <a:avLst/>
          </a:prstGeom>
          <a:solidFill>
            <a:srgbClr val="FFFFCC"/>
          </a:solidFill>
          <a:ln>
            <a:solidFill>
              <a:schemeClr val="bg1"/>
            </a:solidFill>
          </a:ln>
        </p:spPr>
        <p:txBody>
          <a:bodyPr wrap="square">
            <a:spAutoFit/>
          </a:bodyPr>
          <a:lstStyle/>
          <a:p>
            <a:pPr marL="285750" indent="-285750">
              <a:buFont typeface="Arial" panose="020B0604020202020204" pitchFamily="34" charset="0"/>
              <a:buChar char="•"/>
              <a:defRPr/>
            </a:pPr>
            <a:r>
              <a:rPr lang="en-US" sz="2000" dirty="0" err="1">
                <a:latin typeface="Baskerville Old Face" panose="02020602080505020303" pitchFamily="18" charset="0"/>
              </a:rPr>
              <a:t>Plomin</a:t>
            </a:r>
            <a:r>
              <a:rPr lang="en-US" sz="2000" dirty="0">
                <a:latin typeface="Baskerville Old Face" panose="02020602080505020303" pitchFamily="18" charset="0"/>
              </a:rPr>
              <a:t> (1990,1994) </a:t>
            </a:r>
            <a:r>
              <a:rPr lang="en-US" sz="2000" dirty="0" smtClean="0">
                <a:latin typeface="Baskerville Old Face" panose="02020602080505020303" pitchFamily="18" charset="0"/>
              </a:rPr>
              <a:t>has </a:t>
            </a:r>
            <a:r>
              <a:rPr lang="en-US" sz="2000" dirty="0">
                <a:latin typeface="Baskerville Old Face" panose="02020602080505020303" pitchFamily="18" charset="0"/>
              </a:rPr>
              <a:t>argued that genetics alone cannot explain adult </a:t>
            </a:r>
            <a:r>
              <a:rPr lang="en-US" sz="2000" dirty="0" err="1">
                <a:latin typeface="Baskerville Old Face" panose="02020602080505020303" pitchFamily="18" charset="0"/>
              </a:rPr>
              <a:t>behaviour</a:t>
            </a:r>
            <a:r>
              <a:rPr lang="en-US" sz="2000" dirty="0">
                <a:latin typeface="Baskerville Old Face" panose="02020602080505020303" pitchFamily="18" charset="0"/>
              </a:rPr>
              <a:t> and </a:t>
            </a:r>
            <a:r>
              <a:rPr lang="en-US" sz="2000" dirty="0" smtClean="0">
                <a:latin typeface="Baskerville Old Face" panose="02020602080505020303" pitchFamily="18" charset="0"/>
              </a:rPr>
              <a:t>we should focus </a:t>
            </a:r>
            <a:r>
              <a:rPr lang="en-US" sz="2000" dirty="0">
                <a:latin typeface="Baskerville Old Face" panose="02020602080505020303" pitchFamily="18" charset="0"/>
              </a:rPr>
              <a:t>on the way genes interact with the environment. </a:t>
            </a:r>
            <a:endParaRPr lang="en-US" sz="2000" dirty="0" smtClean="0">
              <a:latin typeface="Baskerville Old Face" panose="02020602080505020303" pitchFamily="18" charset="0"/>
            </a:endParaRPr>
          </a:p>
          <a:p>
            <a:pPr marL="285750" indent="-285750">
              <a:buFont typeface="Arial" panose="020B0604020202020204" pitchFamily="34" charset="0"/>
              <a:buChar char="•"/>
              <a:defRPr/>
            </a:pPr>
            <a:endParaRPr lang="en-US" sz="2000" dirty="0">
              <a:latin typeface="Baskerville Old Face" panose="02020602080505020303" pitchFamily="18" charset="0"/>
            </a:endParaRPr>
          </a:p>
          <a:p>
            <a:pPr marL="285750" indent="-285750">
              <a:buFont typeface="Arial" panose="020B0604020202020204" pitchFamily="34" charset="0"/>
              <a:buChar char="•"/>
              <a:defRPr/>
            </a:pPr>
            <a:r>
              <a:rPr lang="en-US" sz="2000" dirty="0">
                <a:latin typeface="Baskerville Old Face" panose="02020602080505020303" pitchFamily="18" charset="0"/>
              </a:rPr>
              <a:t>He </a:t>
            </a:r>
            <a:r>
              <a:rPr lang="en-US" sz="2000" dirty="0" smtClean="0">
                <a:latin typeface="Baskerville Old Face" panose="02020602080505020303" pitchFamily="18" charset="0"/>
              </a:rPr>
              <a:t>suggests </a:t>
            </a:r>
            <a:r>
              <a:rPr lang="en-US" sz="2000" dirty="0">
                <a:latin typeface="Baskerville Old Face" panose="02020602080505020303" pitchFamily="18" charset="0"/>
              </a:rPr>
              <a:t>that the environment cannot be taken as a constant and that the ‘non-shared environment' is a crucial factor in determining adult outcomes for children in the same family</a:t>
            </a:r>
            <a:r>
              <a:rPr lang="en-US" sz="2000" dirty="0" smtClean="0">
                <a:latin typeface="Baskerville Old Face" panose="02020602080505020303" pitchFamily="18" charset="0"/>
              </a:rPr>
              <a:t>.</a:t>
            </a:r>
          </a:p>
          <a:p>
            <a:pPr>
              <a:defRPr/>
            </a:pPr>
            <a:endParaRPr lang="en-US" sz="2000" dirty="0">
              <a:latin typeface="Baskerville Old Face" panose="02020602080505020303" pitchFamily="18" charset="0"/>
            </a:endParaRPr>
          </a:p>
          <a:p>
            <a:pPr marL="285750" indent="-285750">
              <a:buFont typeface="Arial" panose="020B0604020202020204" pitchFamily="34" charset="0"/>
              <a:buChar char="•"/>
              <a:defRPr/>
            </a:pPr>
            <a:r>
              <a:rPr lang="en-US" sz="2000" dirty="0">
                <a:latin typeface="Baskerville Old Face" panose="02020602080505020303" pitchFamily="18" charset="0"/>
              </a:rPr>
              <a:t>I.e. what most affects children are the things they do not share with their siblings, their own unique individual experiences. </a:t>
            </a:r>
            <a:endParaRPr lang="en-US" sz="2000" dirty="0" smtClean="0">
              <a:latin typeface="Baskerville Old Face" panose="02020602080505020303" pitchFamily="18" charset="0"/>
            </a:endParaRPr>
          </a:p>
          <a:p>
            <a:pPr>
              <a:defRPr/>
            </a:pPr>
            <a:endParaRPr lang="en-US" sz="2000" dirty="0">
              <a:latin typeface="Baskerville Old Face" panose="02020602080505020303" pitchFamily="18" charset="0"/>
            </a:endParaRPr>
          </a:p>
          <a:p>
            <a:pPr marL="285750" indent="-285750">
              <a:buFont typeface="Arial" panose="020B0604020202020204" pitchFamily="34" charset="0"/>
              <a:buChar char="•"/>
              <a:defRPr/>
            </a:pPr>
            <a:r>
              <a:rPr lang="en-US" sz="2000" dirty="0" smtClean="0">
                <a:latin typeface="Baskerville Old Face" panose="02020602080505020303" pitchFamily="18" charset="0"/>
              </a:rPr>
              <a:t>Parents </a:t>
            </a:r>
            <a:r>
              <a:rPr lang="en-US" sz="2000" dirty="0">
                <a:latin typeface="Baskerville Old Face" panose="02020602080505020303" pitchFamily="18" charset="0"/>
              </a:rPr>
              <a:t>think they raise their children in the same way but families alter over time, sometimes quite significantly, e.g. chronic illness, unemployment, high mobility, divorce, etc. </a:t>
            </a:r>
            <a:endParaRPr lang="en-US" sz="2000" dirty="0" smtClean="0">
              <a:latin typeface="Baskerville Old Face" panose="02020602080505020303" pitchFamily="18" charset="0"/>
            </a:endParaRPr>
          </a:p>
          <a:p>
            <a:pPr marL="285750" indent="-285750">
              <a:buFont typeface="Arial" panose="020B0604020202020204" pitchFamily="34" charset="0"/>
              <a:buChar char="•"/>
              <a:defRPr/>
            </a:pPr>
            <a:endParaRPr lang="en-US" sz="2000" dirty="0">
              <a:latin typeface="Baskerville Old Face" panose="02020602080505020303" pitchFamily="18" charset="0"/>
            </a:endParaRPr>
          </a:p>
          <a:p>
            <a:pPr marL="285750" indent="-285750">
              <a:buFont typeface="Arial" panose="020B0604020202020204" pitchFamily="34" charset="0"/>
              <a:buChar char="•"/>
              <a:defRPr/>
            </a:pPr>
            <a:r>
              <a:rPr lang="en-US" sz="2000" dirty="0">
                <a:latin typeface="Baskerville Old Face" panose="02020602080505020303" pitchFamily="18" charset="0"/>
              </a:rPr>
              <a:t>Children’s experiences vary too, e.g. having an influential teacher, developing a new interest, losing a friend, etc. </a:t>
            </a:r>
            <a:r>
              <a:rPr lang="en-US" sz="2000" dirty="0" err="1">
                <a:latin typeface="Baskerville Old Face" panose="02020602080505020303" pitchFamily="18" charset="0"/>
              </a:rPr>
              <a:t>Plomin</a:t>
            </a:r>
            <a:r>
              <a:rPr lang="en-US" sz="2000" dirty="0">
                <a:latin typeface="Baskerville Old Face" panose="02020602080505020303" pitchFamily="18" charset="0"/>
              </a:rPr>
              <a:t> suggests that it is these differences and the way they interact with genetic make-up, which produce personality differences. </a:t>
            </a:r>
          </a:p>
          <a:p>
            <a:pPr>
              <a:defRPr/>
            </a:pPr>
            <a:endParaRPr lang="en-US" dirty="0">
              <a:latin typeface="Arial" charset="0"/>
            </a:endParaRPr>
          </a:p>
        </p:txBody>
      </p:sp>
    </p:spTree>
    <p:extLst>
      <p:ext uri="{BB962C8B-B14F-4D97-AF65-F5344CB8AC3E}">
        <p14:creationId xmlns:p14="http://schemas.microsoft.com/office/powerpoint/2010/main" val="7729090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itle 1"/>
          <p:cNvSpPr>
            <a:spLocks noGrp="1"/>
          </p:cNvSpPr>
          <p:nvPr>
            <p:ph type="title"/>
          </p:nvPr>
        </p:nvSpPr>
        <p:spPr>
          <a:xfrm>
            <a:off x="2590800" y="90489"/>
            <a:ext cx="6301680" cy="962248"/>
          </a:xfrm>
        </p:spPr>
        <p:txBody>
          <a:bodyPr/>
          <a:lstStyle/>
          <a:p>
            <a:pPr algn="ctr" eaLnBrk="1" hangingPunct="1"/>
            <a:r>
              <a:rPr lang="en-GB" altLang="en-US" dirty="0" smtClean="0">
                <a:latin typeface="Baskerville Old Face" panose="02020602080505020303" pitchFamily="18" charset="0"/>
              </a:rPr>
              <a:t>Emotions, ADHD and the Amygdala</a:t>
            </a:r>
          </a:p>
        </p:txBody>
      </p:sp>
      <p:sp>
        <p:nvSpPr>
          <p:cNvPr id="134147" name="Content Placeholder 2"/>
          <p:cNvSpPr>
            <a:spLocks noGrp="1"/>
          </p:cNvSpPr>
          <p:nvPr>
            <p:ph idx="1"/>
          </p:nvPr>
        </p:nvSpPr>
        <p:spPr>
          <a:xfrm>
            <a:off x="457200" y="1371600"/>
            <a:ext cx="8153400" cy="3065512"/>
          </a:xfrm>
          <a:solidFill>
            <a:srgbClr val="FFFFCC"/>
          </a:solidFill>
          <a:ln>
            <a:solidFill>
              <a:schemeClr val="bg1"/>
            </a:solidFill>
          </a:ln>
        </p:spPr>
        <p:txBody>
          <a:bodyPr/>
          <a:lstStyle/>
          <a:p>
            <a:pPr eaLnBrk="1" hangingPunct="1">
              <a:buFont typeface="Arial" charset="0"/>
              <a:buChar char="•"/>
              <a:defRPr/>
            </a:pPr>
            <a:endParaRPr lang="en-US" altLang="en-US" sz="2000" dirty="0" smtClean="0">
              <a:latin typeface="Baskerville Old Face" panose="02020602080505020303" pitchFamily="18" charset="0"/>
            </a:endParaRPr>
          </a:p>
          <a:p>
            <a:pPr eaLnBrk="1" hangingPunct="1">
              <a:buFont typeface="Arial" charset="0"/>
              <a:buChar char="•"/>
              <a:defRPr/>
            </a:pPr>
            <a:r>
              <a:rPr lang="en-US" altLang="en-US" sz="2000" dirty="0" smtClean="0">
                <a:latin typeface="Baskerville Old Face" panose="02020602080505020303" pitchFamily="18" charset="0"/>
              </a:rPr>
              <a:t>The AMYGDALA is associated with EMOTIONS.</a:t>
            </a:r>
          </a:p>
          <a:p>
            <a:pPr eaLnBrk="1" hangingPunct="1">
              <a:buFont typeface="Arial" charset="0"/>
              <a:buChar char="•"/>
              <a:defRPr/>
            </a:pPr>
            <a:r>
              <a:rPr lang="en-US" altLang="en-US" sz="2000" dirty="0" smtClean="0">
                <a:latin typeface="Baskerville Old Face" panose="02020602080505020303" pitchFamily="18" charset="0"/>
              </a:rPr>
              <a:t>In people with ADHD their LACK OF EMOTION is believed to be due to a lack of stimulation of the AMYGDALA.</a:t>
            </a:r>
          </a:p>
          <a:p>
            <a:pPr eaLnBrk="1" hangingPunct="1">
              <a:buFont typeface="Arial" charset="0"/>
              <a:buChar char="•"/>
              <a:defRPr/>
            </a:pPr>
            <a:r>
              <a:rPr lang="en-US" altLang="en-US" sz="2000" dirty="0" smtClean="0">
                <a:latin typeface="Baskerville Old Face" panose="02020602080505020303" pitchFamily="18" charset="0"/>
              </a:rPr>
              <a:t>Another suggestion is that certain individuals, either as a result of a genetic predisposition or brain damage at birth, suffer from a cluster of symptoms which render them incapable of moral control and because of cortical under arousal, they are constantly seeking stimulation. </a:t>
            </a:r>
          </a:p>
          <a:p>
            <a:pPr marL="0" indent="0" eaLnBrk="1" hangingPunct="1">
              <a:buNone/>
              <a:defRPr/>
            </a:pPr>
            <a:endParaRPr lang="en-US" altLang="en-US" sz="2000" dirty="0" smtClean="0"/>
          </a:p>
          <a:p>
            <a:pPr marL="0" indent="0" eaLnBrk="1" hangingPunct="1">
              <a:buFont typeface="Arial" charset="0"/>
              <a:buNone/>
              <a:defRPr/>
            </a:pPr>
            <a:endParaRPr lang="en-US" altLang="en-US" sz="2400" dirty="0" smtClean="0"/>
          </a:p>
          <a:p>
            <a:pPr eaLnBrk="1" hangingPunct="1">
              <a:buFont typeface="Arial" charset="0"/>
              <a:buChar char="•"/>
              <a:defRPr/>
            </a:pPr>
            <a:endParaRPr lang="en-US" altLang="en-US" sz="2400" dirty="0" smtClean="0"/>
          </a:p>
        </p:txBody>
      </p:sp>
      <p:pic>
        <p:nvPicPr>
          <p:cNvPr id="136195"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4090597"/>
            <a:ext cx="2892574" cy="272295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37667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3"/>
          <p:cNvSpPr>
            <a:spLocks noGrp="1"/>
          </p:cNvSpPr>
          <p:nvPr>
            <p:ph type="title"/>
          </p:nvPr>
        </p:nvSpPr>
        <p:spPr/>
        <p:txBody>
          <a:bodyPr/>
          <a:lstStyle/>
          <a:p>
            <a:pPr algn="ctr" eaLnBrk="1" hangingPunct="1"/>
            <a:r>
              <a:rPr lang="en-GB" altLang="en-US" dirty="0" smtClean="0"/>
              <a:t>             </a:t>
            </a:r>
            <a:r>
              <a:rPr lang="en-GB" altLang="en-US" dirty="0" smtClean="0">
                <a:latin typeface="Baskerville Old Face" panose="02020602080505020303" pitchFamily="18" charset="0"/>
              </a:rPr>
              <a:t>For example: Charles Whitman</a:t>
            </a:r>
            <a:endParaRPr lang="en-US" altLang="en-US" dirty="0" smtClean="0">
              <a:latin typeface="Baskerville Old Face" panose="02020602080505020303" pitchFamily="18" charset="0"/>
            </a:endParaRPr>
          </a:p>
        </p:txBody>
      </p:sp>
      <p:sp>
        <p:nvSpPr>
          <p:cNvPr id="137219" name="ClipArt Placeholder 4"/>
          <p:cNvSpPr>
            <a:spLocks noGrp="1" noTextEdit="1"/>
          </p:cNvSpPr>
          <p:nvPr>
            <p:ph type="clipArt" sz="half" idx="1"/>
          </p:nvPr>
        </p:nvSpPr>
        <p:spPr/>
      </p:sp>
      <p:sp>
        <p:nvSpPr>
          <p:cNvPr id="6" name="Text Placeholder 5"/>
          <p:cNvSpPr>
            <a:spLocks noGrp="1"/>
          </p:cNvSpPr>
          <p:nvPr>
            <p:ph type="body" sz="half" idx="2"/>
          </p:nvPr>
        </p:nvSpPr>
        <p:spPr>
          <a:solidFill>
            <a:srgbClr val="FFFFCC"/>
          </a:solidFill>
          <a:ln>
            <a:solidFill>
              <a:schemeClr val="bg1"/>
            </a:solidFill>
          </a:ln>
        </p:spPr>
        <p:txBody>
          <a:bodyPr/>
          <a:lstStyle/>
          <a:p>
            <a:pPr eaLnBrk="1" hangingPunct="1">
              <a:buFont typeface="Arial" charset="0"/>
              <a:buChar char="•"/>
              <a:defRPr/>
            </a:pPr>
            <a:endParaRPr lang="en-US" sz="2000" dirty="0" smtClean="0"/>
          </a:p>
          <a:p>
            <a:pPr eaLnBrk="1" hangingPunct="1">
              <a:buFont typeface="Arial" charset="0"/>
              <a:buChar char="•"/>
              <a:defRPr/>
            </a:pPr>
            <a:r>
              <a:rPr lang="en-US" sz="2000" dirty="0" smtClean="0">
                <a:latin typeface="Baskerville Old Face" panose="02020602080505020303" pitchFamily="18" charset="0"/>
              </a:rPr>
              <a:t>In 1966 – killed 14 and wounded 32 during university shooting</a:t>
            </a:r>
          </a:p>
          <a:p>
            <a:pPr eaLnBrk="1" hangingPunct="1">
              <a:buFont typeface="Arial" charset="0"/>
              <a:buChar char="•"/>
              <a:defRPr/>
            </a:pPr>
            <a:r>
              <a:rPr lang="en-US" sz="2000" dirty="0" smtClean="0">
                <a:latin typeface="Baskerville Old Face" panose="02020602080505020303" pitchFamily="18" charset="0"/>
              </a:rPr>
              <a:t>Murdered his mother and wife at home first</a:t>
            </a:r>
          </a:p>
          <a:p>
            <a:pPr eaLnBrk="1" hangingPunct="1">
              <a:buFont typeface="Arial" charset="0"/>
              <a:buChar char="•"/>
              <a:defRPr/>
            </a:pPr>
            <a:r>
              <a:rPr lang="en-US" sz="2000" dirty="0" smtClean="0">
                <a:latin typeface="Baskerville Old Face" panose="02020602080505020303" pitchFamily="18" charset="0"/>
              </a:rPr>
              <a:t>Post-mortem found large </a:t>
            </a:r>
            <a:r>
              <a:rPr lang="en-US" sz="2000" dirty="0" err="1" smtClean="0">
                <a:latin typeface="Baskerville Old Face" panose="02020602080505020303" pitchFamily="18" charset="0"/>
              </a:rPr>
              <a:t>tumour</a:t>
            </a:r>
            <a:r>
              <a:rPr lang="en-US" sz="2000" dirty="0" smtClean="0">
                <a:latin typeface="Baskerville Old Face" panose="02020602080505020303" pitchFamily="18" charset="0"/>
              </a:rPr>
              <a:t> in amygdala</a:t>
            </a:r>
          </a:p>
          <a:p>
            <a:pPr eaLnBrk="1" hangingPunct="1">
              <a:buFont typeface="Arial" charset="0"/>
              <a:buChar char="•"/>
              <a:defRPr/>
            </a:pPr>
            <a:r>
              <a:rPr lang="en-US" sz="2000" dirty="0" smtClean="0">
                <a:latin typeface="Baskerville Old Face" panose="02020602080505020303" pitchFamily="18" charset="0"/>
              </a:rPr>
              <a:t>He had been receiving drugs for headaches and mood swings</a:t>
            </a:r>
          </a:p>
          <a:p>
            <a:pPr>
              <a:defRPr/>
            </a:pPr>
            <a:r>
              <a:rPr lang="en-US" dirty="0" smtClean="0">
                <a:latin typeface="Baskerville Old Face" panose="02020602080505020303" pitchFamily="18" charset="0"/>
                <a:hlinkClick r:id="rId2"/>
              </a:rPr>
              <a:t>Charles Whitman</a:t>
            </a:r>
            <a:endParaRPr lang="en-US" dirty="0" smtClean="0">
              <a:latin typeface="Baskerville Old Face" panose="02020602080505020303" pitchFamily="18" charset="0"/>
            </a:endParaRPr>
          </a:p>
          <a:p>
            <a:pPr marL="0" indent="0" eaLnBrk="1" hangingPunct="1">
              <a:buFont typeface="Arial" charset="0"/>
              <a:buNone/>
              <a:defRPr/>
            </a:pPr>
            <a:endParaRPr lang="en-US" dirty="0"/>
          </a:p>
        </p:txBody>
      </p:sp>
      <p:pic>
        <p:nvPicPr>
          <p:cNvPr id="13722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753850"/>
            <a:ext cx="2736925" cy="3881165"/>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82891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rPr>
              <a:t>Charles Whitman</a:t>
            </a:r>
          </a:p>
        </p:txBody>
      </p:sp>
      <p:sp>
        <p:nvSpPr>
          <p:cNvPr id="3" name="Content Placeholder 2"/>
          <p:cNvSpPr>
            <a:spLocks noGrp="1"/>
          </p:cNvSpPr>
          <p:nvPr>
            <p:ph idx="1"/>
          </p:nvPr>
        </p:nvSpPr>
        <p:spPr>
          <a:xfrm>
            <a:off x="457200" y="1371600"/>
            <a:ext cx="8153400" cy="4217640"/>
          </a:xfrm>
          <a:solidFill>
            <a:srgbClr val="FFFFCC"/>
          </a:solidFill>
          <a:ln>
            <a:solidFill>
              <a:schemeClr val="bg1"/>
            </a:solidFill>
          </a:ln>
        </p:spPr>
        <p:txBody>
          <a:bodyPr/>
          <a:lstStyle/>
          <a:p>
            <a:pPr eaLnBrk="1" hangingPunct="1">
              <a:buFont typeface="Arial" charset="0"/>
              <a:buChar char="•"/>
              <a:defRPr/>
            </a:pPr>
            <a:endParaRPr lang="en-US" sz="2000" dirty="0" smtClean="0"/>
          </a:p>
          <a:p>
            <a:pPr eaLnBrk="1" hangingPunct="1">
              <a:buFont typeface="Arial" charset="0"/>
              <a:buChar char="•"/>
              <a:defRPr/>
            </a:pPr>
            <a:r>
              <a:rPr lang="en-US" sz="2000" dirty="0" smtClean="0">
                <a:latin typeface="Baskerville Old Face" panose="02020602080505020303" pitchFamily="18" charset="0"/>
              </a:rPr>
              <a:t>Charles Whitman – large </a:t>
            </a:r>
            <a:r>
              <a:rPr lang="en-US" sz="2000" dirty="0" err="1" smtClean="0">
                <a:latin typeface="Baskerville Old Face" panose="02020602080505020303" pitchFamily="18" charset="0"/>
              </a:rPr>
              <a:t>tumour</a:t>
            </a:r>
            <a:r>
              <a:rPr lang="en-US" sz="2000" dirty="0" smtClean="0">
                <a:latin typeface="Baskerville Old Face" panose="02020602080505020303" pitchFamily="18" charset="0"/>
              </a:rPr>
              <a:t> in amygdala.</a:t>
            </a:r>
          </a:p>
          <a:p>
            <a:pPr eaLnBrk="1" hangingPunct="1">
              <a:buFont typeface="Arial" charset="0"/>
              <a:buChar char="•"/>
              <a:defRPr/>
            </a:pPr>
            <a:r>
              <a:rPr lang="en-US" sz="2000" dirty="0" smtClean="0">
                <a:latin typeface="Baskerville Old Face" panose="02020602080505020303" pitchFamily="18" charset="0"/>
              </a:rPr>
              <a:t>However, how can we establish cause and effect? </a:t>
            </a:r>
          </a:p>
          <a:p>
            <a:pPr eaLnBrk="1" hangingPunct="1">
              <a:buFont typeface="Arial" charset="0"/>
              <a:buChar char="•"/>
              <a:defRPr/>
            </a:pPr>
            <a:r>
              <a:rPr lang="en-US" sz="2000" dirty="0" smtClean="0">
                <a:latin typeface="Baskerville Old Face" panose="02020602080505020303" pitchFamily="18" charset="0"/>
              </a:rPr>
              <a:t>Is it all biological? What about psychological explanations?</a:t>
            </a:r>
          </a:p>
          <a:p>
            <a:pPr eaLnBrk="1" hangingPunct="1">
              <a:buFont typeface="Arial" charset="0"/>
              <a:buChar char="•"/>
              <a:defRPr/>
            </a:pPr>
            <a:r>
              <a:rPr lang="en-US" sz="2000" dirty="0" smtClean="0">
                <a:latin typeface="Baskerville Old Face" panose="02020602080505020303" pitchFamily="18" charset="0"/>
              </a:rPr>
              <a:t>Charles Whitman visited doctors and psychiatrists for help with severe headaches and irrational thoughts.</a:t>
            </a:r>
          </a:p>
          <a:p>
            <a:pPr eaLnBrk="1" hangingPunct="1">
              <a:buFont typeface="Arial" charset="0"/>
              <a:buChar char="•"/>
              <a:defRPr/>
            </a:pPr>
            <a:r>
              <a:rPr lang="en-US" sz="2000" dirty="0" smtClean="0">
                <a:latin typeface="Baskerville Old Face" panose="02020602080505020303" pitchFamily="18" charset="0"/>
              </a:rPr>
              <a:t>Murdered mother and wife – left notes to say he had freed them from the tortures of this world.</a:t>
            </a:r>
          </a:p>
          <a:p>
            <a:pPr eaLnBrk="1" hangingPunct="1">
              <a:buFont typeface="Arial" charset="0"/>
              <a:buChar char="•"/>
              <a:defRPr/>
            </a:pPr>
            <a:r>
              <a:rPr lang="en-US" sz="2000" dirty="0" smtClean="0">
                <a:latin typeface="Baskerville Old Face" panose="02020602080505020303" pitchFamily="18" charset="0"/>
              </a:rPr>
              <a:t>Wrote a suicide note asking for a post-mortem to help find what was wrong with his mind and to donate all his money to mental health charities.</a:t>
            </a:r>
          </a:p>
          <a:p>
            <a:pPr eaLnBrk="1" hangingPunct="1">
              <a:buFont typeface="Arial" charset="0"/>
              <a:buChar char="•"/>
              <a:defRPr/>
            </a:pPr>
            <a:endParaRPr lang="en-US" sz="2000" dirty="0" smtClean="0">
              <a:latin typeface="Baskerville Old Face" panose="02020602080505020303" pitchFamily="18" charset="0"/>
            </a:endParaRPr>
          </a:p>
          <a:p>
            <a:pPr marL="0" indent="0" eaLnBrk="1" hangingPunct="1">
              <a:buFont typeface="Arial" charset="0"/>
              <a:buNone/>
              <a:defRPr/>
            </a:pPr>
            <a:endParaRPr lang="en-US" sz="2400" dirty="0"/>
          </a:p>
        </p:txBody>
      </p:sp>
    </p:spTree>
    <p:extLst>
      <p:ext uri="{BB962C8B-B14F-4D97-AF65-F5344CB8AC3E}">
        <p14:creationId xmlns:p14="http://schemas.microsoft.com/office/powerpoint/2010/main" val="154483993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itle 1"/>
          <p:cNvSpPr>
            <a:spLocks noGrp="1"/>
          </p:cNvSpPr>
          <p:nvPr>
            <p:ph type="title"/>
          </p:nvPr>
        </p:nvSpPr>
        <p:spPr>
          <a:xfrm>
            <a:off x="2590800" y="90489"/>
            <a:ext cx="6019800" cy="962248"/>
          </a:xfrm>
        </p:spPr>
        <p:txBody>
          <a:bodyPr/>
          <a:lstStyle/>
          <a:p>
            <a:pPr algn="ctr" eaLnBrk="1" hangingPunct="1"/>
            <a:r>
              <a:rPr lang="en-GB" altLang="en-US" dirty="0" smtClean="0">
                <a:latin typeface="Baskerville Old Face" panose="02020602080505020303" pitchFamily="18" charset="0"/>
              </a:rPr>
              <a:t>However, </a:t>
            </a:r>
            <a:br>
              <a:rPr lang="en-GB" altLang="en-US" dirty="0" smtClean="0">
                <a:latin typeface="Baskerville Old Face" panose="02020602080505020303" pitchFamily="18" charset="0"/>
              </a:rPr>
            </a:br>
            <a:r>
              <a:rPr lang="en-GB" altLang="en-US" dirty="0" smtClean="0">
                <a:latin typeface="Baskerville Old Face" panose="02020602080505020303" pitchFamily="18" charset="0"/>
              </a:rPr>
              <a:t>Charles Whitman had:</a:t>
            </a:r>
          </a:p>
        </p:txBody>
      </p:sp>
      <p:sp>
        <p:nvSpPr>
          <p:cNvPr id="139267" name="Content Placeholder 2"/>
          <p:cNvSpPr>
            <a:spLocks noGrp="1"/>
          </p:cNvSpPr>
          <p:nvPr>
            <p:ph idx="1"/>
          </p:nvPr>
        </p:nvSpPr>
        <p:spPr>
          <a:xfrm>
            <a:off x="457200" y="1371600"/>
            <a:ext cx="8153400" cy="4217640"/>
          </a:xfrm>
          <a:solidFill>
            <a:srgbClr val="FFFFCC"/>
          </a:solidFill>
          <a:ln>
            <a:solidFill>
              <a:schemeClr val="bg1"/>
            </a:solidFill>
          </a:ln>
        </p:spPr>
        <p:txBody>
          <a:bodyPr/>
          <a:lstStyle/>
          <a:p>
            <a:pPr eaLnBrk="1" hangingPunct="1"/>
            <a:endParaRPr lang="en-US" altLang="en-US" sz="2400" dirty="0" smtClean="0">
              <a:latin typeface="Baskerville Old Face" panose="02020602080505020303" pitchFamily="18" charset="0"/>
            </a:endParaRPr>
          </a:p>
          <a:p>
            <a:pPr eaLnBrk="1" hangingPunct="1"/>
            <a:r>
              <a:rPr lang="en-US" altLang="en-US" sz="2400" dirty="0" smtClean="0">
                <a:latin typeface="Baskerville Old Face" panose="02020602080505020303" pitchFamily="18" charset="0"/>
              </a:rPr>
              <a:t>An abusive father.</a:t>
            </a:r>
          </a:p>
          <a:p>
            <a:pPr eaLnBrk="1" hangingPunct="1"/>
            <a:r>
              <a:rPr lang="en-US" altLang="en-US" sz="2400" dirty="0" smtClean="0">
                <a:latin typeface="Baskerville Old Face" panose="02020602080505020303" pitchFamily="18" charset="0"/>
              </a:rPr>
              <a:t>High achiever at school but dismissed from university following a prank.</a:t>
            </a:r>
          </a:p>
          <a:p>
            <a:pPr eaLnBrk="1" hangingPunct="1"/>
            <a:r>
              <a:rPr lang="en-US" altLang="en-US" sz="2400" dirty="0" smtClean="0">
                <a:latin typeface="Baskerville Old Face" panose="02020602080505020303" pitchFamily="18" charset="0"/>
              </a:rPr>
              <a:t>Joined marines and promoted quickly, but-</a:t>
            </a:r>
          </a:p>
          <a:p>
            <a:pPr eaLnBrk="1" hangingPunct="1"/>
            <a:r>
              <a:rPr lang="en-US" altLang="en-US" sz="2400" dirty="0" smtClean="0">
                <a:latin typeface="Baskerville Old Face" panose="02020602080505020303" pitchFamily="18" charset="0"/>
              </a:rPr>
              <a:t>Court martialed for gambling, demoted then discharged.</a:t>
            </a:r>
          </a:p>
          <a:p>
            <a:pPr eaLnBrk="1" hangingPunct="1"/>
            <a:r>
              <a:rPr lang="en-US" altLang="en-US" sz="2400" dirty="0" smtClean="0">
                <a:latin typeface="Baskerville Old Face" panose="02020602080505020303" pitchFamily="18" charset="0"/>
              </a:rPr>
              <a:t>Returned to university and got a job as a traffic surveyor,</a:t>
            </a:r>
          </a:p>
          <a:p>
            <a:pPr eaLnBrk="1" hangingPunct="1"/>
            <a:r>
              <a:rPr lang="en-US" altLang="en-US" sz="2400" dirty="0" smtClean="0">
                <a:latin typeface="Baskerville Old Face" panose="02020602080505020303" pitchFamily="18" charset="0"/>
              </a:rPr>
              <a:t>Parents divorced – mother moved away.</a:t>
            </a:r>
          </a:p>
          <a:p>
            <a:pPr eaLnBrk="1" hangingPunct="1"/>
            <a:r>
              <a:rPr lang="en-US" altLang="en-US" sz="2400" dirty="0" smtClean="0">
                <a:latin typeface="Baskerville Old Face" panose="02020602080505020303" pitchFamily="18" charset="0"/>
              </a:rPr>
              <a:t>Contributory factors?</a:t>
            </a:r>
          </a:p>
          <a:p>
            <a:pPr eaLnBrk="1" hangingPunct="1"/>
            <a:endParaRPr lang="en-US" altLang="en-US" sz="2400" dirty="0" smtClean="0"/>
          </a:p>
        </p:txBody>
      </p:sp>
    </p:spTree>
    <p:extLst>
      <p:ext uri="{BB962C8B-B14F-4D97-AF65-F5344CB8AC3E}">
        <p14:creationId xmlns:p14="http://schemas.microsoft.com/office/powerpoint/2010/main" val="97091675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itle 1"/>
          <p:cNvSpPr>
            <a:spLocks noGrp="1"/>
          </p:cNvSpPr>
          <p:nvPr>
            <p:ph type="title"/>
          </p:nvPr>
        </p:nvSpPr>
        <p:spPr>
          <a:xfrm>
            <a:off x="2590800" y="90489"/>
            <a:ext cx="6019800" cy="1034256"/>
          </a:xfrm>
        </p:spPr>
        <p:txBody>
          <a:bodyPr/>
          <a:lstStyle/>
          <a:p>
            <a:pPr algn="ctr" eaLnBrk="1" hangingPunct="1"/>
            <a:r>
              <a:rPr lang="en-GB" altLang="en-US" dirty="0" smtClean="0">
                <a:latin typeface="Baskerville Old Face" panose="02020602080505020303" pitchFamily="18" charset="0"/>
              </a:rPr>
              <a:t>An evaluation of biological explanations of crime.</a:t>
            </a:r>
          </a:p>
        </p:txBody>
      </p:sp>
      <p:sp>
        <p:nvSpPr>
          <p:cNvPr id="138243" name="Content Placeholder 2"/>
          <p:cNvSpPr>
            <a:spLocks noGrp="1"/>
          </p:cNvSpPr>
          <p:nvPr>
            <p:ph idx="1"/>
          </p:nvPr>
        </p:nvSpPr>
        <p:spPr>
          <a:xfrm>
            <a:off x="457200" y="1340768"/>
            <a:ext cx="8229600" cy="5183857"/>
          </a:xfrm>
          <a:solidFill>
            <a:srgbClr val="FFFFCC"/>
          </a:solidFill>
          <a:ln>
            <a:solidFill>
              <a:schemeClr val="bg1"/>
            </a:solidFill>
          </a:ln>
        </p:spPr>
        <p:txBody>
          <a:bodyPr/>
          <a:lstStyle/>
          <a:p>
            <a:pPr eaLnBrk="1" hangingPunct="1">
              <a:buFont typeface="Arial" charset="0"/>
              <a:buChar char="•"/>
              <a:defRPr/>
            </a:pPr>
            <a:endParaRPr lang="en-US" altLang="en-US" sz="2000" dirty="0" smtClean="0">
              <a:latin typeface="Baskerville Old Face" panose="02020602080505020303" pitchFamily="18" charset="0"/>
            </a:endParaRPr>
          </a:p>
          <a:p>
            <a:pPr eaLnBrk="1" hangingPunct="1">
              <a:buFont typeface="Arial" charset="0"/>
              <a:buChar char="•"/>
              <a:defRPr/>
            </a:pPr>
            <a:r>
              <a:rPr lang="en-US" altLang="en-US" sz="2000" dirty="0" smtClean="0">
                <a:latin typeface="Baskerville Old Face" panose="02020602080505020303" pitchFamily="18" charset="0"/>
              </a:rPr>
              <a:t>Knowledge of biological causes would lead to better treatments.</a:t>
            </a:r>
          </a:p>
          <a:p>
            <a:pPr eaLnBrk="1" hangingPunct="1">
              <a:buFont typeface="Arial" charset="0"/>
              <a:buChar char="•"/>
              <a:defRPr/>
            </a:pPr>
            <a:r>
              <a:rPr lang="en-US" altLang="en-US" sz="2000" dirty="0" smtClean="0">
                <a:latin typeface="Baskerville Old Face" panose="02020602080505020303" pitchFamily="18" charset="0"/>
              </a:rPr>
              <a:t>Whilst biological evidence exists, it is impossible to separate the effects with  those of the environment.</a:t>
            </a:r>
          </a:p>
          <a:p>
            <a:pPr eaLnBrk="1" hangingPunct="1">
              <a:buFont typeface="Arial" charset="0"/>
              <a:buChar char="•"/>
              <a:defRPr/>
            </a:pPr>
            <a:r>
              <a:rPr lang="en-US" altLang="en-US" sz="2000" dirty="0" smtClean="0">
                <a:latin typeface="Baskerville Old Face" panose="02020602080505020303" pitchFamily="18" charset="0"/>
              </a:rPr>
              <a:t>We are long way from understanding biological basis of crime.</a:t>
            </a:r>
          </a:p>
          <a:p>
            <a:pPr eaLnBrk="1" hangingPunct="1">
              <a:buFont typeface="Arial" charset="0"/>
              <a:buChar char="•"/>
              <a:defRPr/>
            </a:pPr>
            <a:r>
              <a:rPr lang="en-US" altLang="en-US" sz="2000" dirty="0" smtClean="0">
                <a:latin typeface="Baskerville Old Face" panose="02020602080505020303" pitchFamily="18" charset="0"/>
              </a:rPr>
              <a:t>Biological explanations have serious ethical implications and do not necessarily address the issues of rehabilitation and treatment.</a:t>
            </a:r>
          </a:p>
          <a:p>
            <a:pPr eaLnBrk="1" hangingPunct="1">
              <a:buFont typeface="Arial" charset="0"/>
              <a:buChar char="•"/>
              <a:defRPr/>
            </a:pPr>
            <a:r>
              <a:rPr lang="en-US" altLang="en-US" sz="2000" dirty="0" smtClean="0">
                <a:latin typeface="Baskerville Old Face" panose="02020602080505020303" pitchFamily="18" charset="0"/>
              </a:rPr>
              <a:t>Moir and </a:t>
            </a:r>
            <a:r>
              <a:rPr lang="en-US" altLang="en-US" sz="2000" dirty="0" err="1" smtClean="0">
                <a:latin typeface="Baskerville Old Face" panose="02020602080505020303" pitchFamily="18" charset="0"/>
              </a:rPr>
              <a:t>Jessel</a:t>
            </a:r>
            <a:r>
              <a:rPr lang="en-US" altLang="en-US" sz="2000" dirty="0" smtClean="0">
                <a:latin typeface="Baskerville Old Face" panose="02020602080505020303" pitchFamily="18" charset="0"/>
              </a:rPr>
              <a:t> (1995) have suggested that brain dysfunction can account for impulsive and seemingly irrational crimes, some of which involve violence.</a:t>
            </a:r>
          </a:p>
          <a:p>
            <a:pPr eaLnBrk="1" hangingPunct="1">
              <a:buFont typeface="Arial" charset="0"/>
              <a:buChar char="•"/>
              <a:defRPr/>
            </a:pPr>
            <a:r>
              <a:rPr lang="en-US" altLang="en-US" sz="2000" dirty="0" smtClean="0">
                <a:latin typeface="Baskerville Old Face" panose="02020602080505020303" pitchFamily="18" charset="0"/>
              </a:rPr>
              <a:t> Moreover, they suggest that brain scans could identify the disorder in young children who are already showing </a:t>
            </a:r>
            <a:r>
              <a:rPr lang="en-US" altLang="en-US" sz="2000" dirty="0" err="1" smtClean="0">
                <a:latin typeface="Baskerville Old Face" panose="02020602080505020303" pitchFamily="18" charset="0"/>
              </a:rPr>
              <a:t>behavioural</a:t>
            </a:r>
            <a:r>
              <a:rPr lang="en-US" altLang="en-US" sz="2000" dirty="0" smtClean="0">
                <a:latin typeface="Baskerville Old Face" panose="02020602080505020303" pitchFamily="18" charset="0"/>
              </a:rPr>
              <a:t> problems and that treatment (Ritalin (a stimulant), biofeedback and parental training) could possibly prevent these children growing up to be seriously antisocial. </a:t>
            </a:r>
          </a:p>
          <a:p>
            <a:pPr eaLnBrk="1" hangingPunct="1">
              <a:buFont typeface="Arial" charset="0"/>
              <a:buChar char="•"/>
              <a:defRPr/>
            </a:pPr>
            <a:r>
              <a:rPr lang="en-US" altLang="en-US" sz="2000" dirty="0" smtClean="0">
                <a:latin typeface="Baskerville Old Face" panose="02020602080505020303" pitchFamily="18" charset="0"/>
              </a:rPr>
              <a:t>Again, think of the potentially significant ethical issues raised with this…</a:t>
            </a:r>
          </a:p>
          <a:p>
            <a:pPr eaLnBrk="1" hangingPunct="1">
              <a:buFont typeface="Arial" charset="0"/>
              <a:buChar char="•"/>
              <a:defRPr/>
            </a:pPr>
            <a:endParaRPr lang="en-US" altLang="en-US" sz="2000" dirty="0" smtClean="0"/>
          </a:p>
          <a:p>
            <a:pPr marL="0" indent="0" eaLnBrk="1" hangingPunct="1">
              <a:buFont typeface="Arial" charset="0"/>
              <a:buNone/>
              <a:defRPr/>
            </a:pPr>
            <a:endParaRPr lang="en-US" altLang="en-US" sz="2000" dirty="0" smtClean="0"/>
          </a:p>
          <a:p>
            <a:pPr eaLnBrk="1" hangingPunct="1">
              <a:buFont typeface="Arial" charset="0"/>
              <a:buChar char="•"/>
              <a:defRPr/>
            </a:pPr>
            <a:endParaRPr lang="en-US" altLang="en-US" sz="2400" dirty="0" smtClean="0"/>
          </a:p>
        </p:txBody>
      </p:sp>
    </p:spTree>
    <p:extLst>
      <p:ext uri="{BB962C8B-B14F-4D97-AF65-F5344CB8AC3E}">
        <p14:creationId xmlns:p14="http://schemas.microsoft.com/office/powerpoint/2010/main" val="23929589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90488"/>
            <a:ext cx="6373688" cy="1190625"/>
          </a:xfrm>
        </p:spPr>
        <p:txBody>
          <a:bodyPr/>
          <a:lstStyle/>
          <a:p>
            <a:r>
              <a:rPr lang="en-GB" sz="3200" dirty="0" smtClean="0">
                <a:latin typeface="Baskerville Old Face" panose="02020602080505020303" pitchFamily="18" charset="0"/>
              </a:rPr>
              <a:t>Part 2: Psychological explanations</a:t>
            </a:r>
            <a:endParaRPr lang="en-GB" sz="3200"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4865712"/>
          </a:xfrm>
          <a:solidFill>
            <a:srgbClr val="FFFFCC"/>
          </a:solidFill>
          <a:ln>
            <a:solidFill>
              <a:schemeClr val="bg1"/>
            </a:solidFill>
          </a:ln>
        </p:spPr>
        <p:txBody>
          <a:bodyPr/>
          <a:lstStyle/>
          <a:p>
            <a:r>
              <a:rPr lang="en-GB" sz="2800" dirty="0" smtClean="0">
                <a:latin typeface="Baskerville Old Face" panose="02020602080505020303" pitchFamily="18" charset="0"/>
              </a:rPr>
              <a:t>Intelligence and crime</a:t>
            </a:r>
          </a:p>
          <a:p>
            <a:r>
              <a:rPr lang="en-GB" sz="2800" dirty="0" smtClean="0">
                <a:latin typeface="Baskerville Old Face" panose="02020602080505020303" pitchFamily="18" charset="0"/>
              </a:rPr>
              <a:t>Developmental elements of criminality</a:t>
            </a:r>
          </a:p>
          <a:p>
            <a:r>
              <a:rPr lang="en-GB" sz="2800" dirty="0" smtClean="0">
                <a:latin typeface="Baskerville Old Face" panose="02020602080505020303" pitchFamily="18" charset="0"/>
              </a:rPr>
              <a:t>Executive function and crime</a:t>
            </a:r>
          </a:p>
          <a:p>
            <a:r>
              <a:rPr lang="en-GB" sz="2800" dirty="0" smtClean="0">
                <a:latin typeface="Baskerville Old Face" panose="02020602080505020303" pitchFamily="18" charset="0"/>
              </a:rPr>
              <a:t>Interpersonal skills and crime</a:t>
            </a:r>
          </a:p>
          <a:p>
            <a:r>
              <a:rPr lang="en-GB" sz="2800" dirty="0" smtClean="0">
                <a:latin typeface="Baskerville Old Face" panose="02020602080505020303" pitchFamily="18" charset="0"/>
              </a:rPr>
              <a:t>Abuse and neglect</a:t>
            </a:r>
          </a:p>
          <a:p>
            <a:r>
              <a:rPr lang="en-GB" sz="2800" dirty="0" smtClean="0">
                <a:latin typeface="Baskerville Old Face" panose="02020602080505020303" pitchFamily="18" charset="0"/>
              </a:rPr>
              <a:t>Addiction and crime</a:t>
            </a:r>
          </a:p>
          <a:p>
            <a:r>
              <a:rPr lang="en-GB" sz="2800" dirty="0" smtClean="0">
                <a:latin typeface="Baskerville Old Face" panose="02020602080505020303" pitchFamily="18" charset="0"/>
              </a:rPr>
              <a:t>Traditional Psychological explanations </a:t>
            </a:r>
          </a:p>
          <a:p>
            <a:r>
              <a:rPr lang="en-GB" sz="2800" dirty="0" smtClean="0">
                <a:latin typeface="Baskerville Old Face" panose="02020602080505020303" pitchFamily="18" charset="0"/>
              </a:rPr>
              <a:t>Social factors in criminality</a:t>
            </a:r>
          </a:p>
          <a:p>
            <a:r>
              <a:rPr lang="en-GB" sz="2800" dirty="0" smtClean="0">
                <a:latin typeface="Baskerville Old Face" panose="02020602080505020303" pitchFamily="18" charset="0"/>
              </a:rPr>
              <a:t>Familial factors and crime</a:t>
            </a:r>
          </a:p>
          <a:p>
            <a:pPr marL="0" indent="0">
              <a:buNone/>
            </a:pPr>
            <a:endParaRPr lang="en-GB" sz="2800" dirty="0" smtClean="0"/>
          </a:p>
          <a:p>
            <a:pPr marL="0" indent="0">
              <a:buNone/>
            </a:pPr>
            <a:endParaRPr lang="en-GB" dirty="0" smtClean="0"/>
          </a:p>
          <a:p>
            <a:endParaRPr lang="en-GB" dirty="0"/>
          </a:p>
        </p:txBody>
      </p:sp>
    </p:spTree>
    <p:extLst>
      <p:ext uri="{BB962C8B-B14F-4D97-AF65-F5344CB8AC3E}">
        <p14:creationId xmlns:p14="http://schemas.microsoft.com/office/powerpoint/2010/main" val="4270116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340768"/>
            <a:ext cx="8305800" cy="5105400"/>
          </a:xfrm>
          <a:solidFill>
            <a:srgbClr val="FFFFCC"/>
          </a:solidFill>
          <a:ln>
            <a:solidFill>
              <a:schemeClr val="bg1"/>
            </a:solidFill>
          </a:ln>
        </p:spPr>
        <p:txBody>
          <a:bodyPr>
            <a:normAutofit/>
          </a:bodyPr>
          <a:lstStyle/>
          <a:p>
            <a:r>
              <a:rPr lang="en-US" dirty="0">
                <a:latin typeface="Baskerville Old Face" panose="02020602080505020303" pitchFamily="18" charset="0"/>
              </a:rPr>
              <a:t>Many researchers </a:t>
            </a:r>
            <a:r>
              <a:rPr lang="en-US" dirty="0" smtClean="0">
                <a:latin typeface="Baskerville Old Face" panose="02020602080505020303" pitchFamily="18" charset="0"/>
              </a:rPr>
              <a:t>believe </a:t>
            </a:r>
            <a:r>
              <a:rPr lang="en-US" dirty="0">
                <a:latin typeface="Baskerville Old Face" panose="02020602080505020303" pitchFamily="18" charset="0"/>
              </a:rPr>
              <a:t>the </a:t>
            </a:r>
            <a:r>
              <a:rPr lang="en-US" dirty="0" smtClean="0">
                <a:latin typeface="Baskerville Old Face" panose="02020602080505020303" pitchFamily="18" charset="0"/>
              </a:rPr>
              <a:t>causes </a:t>
            </a:r>
            <a:r>
              <a:rPr lang="en-US" dirty="0">
                <a:latin typeface="Baskerville Old Face" panose="02020602080505020303" pitchFamily="18" charset="0"/>
              </a:rPr>
              <a:t>of </a:t>
            </a:r>
            <a:r>
              <a:rPr lang="en-US" dirty="0" smtClean="0">
                <a:latin typeface="Baskerville Old Face" panose="02020602080505020303" pitchFamily="18" charset="0"/>
              </a:rPr>
              <a:t>crime are sociological; poverty, </a:t>
            </a:r>
            <a:r>
              <a:rPr lang="en-US" dirty="0">
                <a:latin typeface="Baskerville Old Face" panose="02020602080505020303" pitchFamily="18" charset="0"/>
              </a:rPr>
              <a:t>ethnicity, </a:t>
            </a:r>
            <a:r>
              <a:rPr lang="en-US" dirty="0" smtClean="0">
                <a:latin typeface="Baskerville Old Face" panose="02020602080505020303" pitchFamily="18" charset="0"/>
              </a:rPr>
              <a:t>etc., while </a:t>
            </a:r>
            <a:r>
              <a:rPr lang="en-US" dirty="0">
                <a:latin typeface="Baskerville Old Face" panose="02020602080505020303" pitchFamily="18" charset="0"/>
              </a:rPr>
              <a:t>other researchers stress the importance of intellectual functioning. </a:t>
            </a:r>
            <a:endParaRPr lang="en-US" dirty="0" smtClean="0">
              <a:latin typeface="Baskerville Old Face" panose="02020602080505020303" pitchFamily="18" charset="0"/>
            </a:endParaRPr>
          </a:p>
          <a:p>
            <a:r>
              <a:rPr lang="en-US" dirty="0" smtClean="0">
                <a:latin typeface="Baskerville Old Face" panose="02020602080505020303" pitchFamily="18" charset="0"/>
              </a:rPr>
              <a:t>Some </a:t>
            </a:r>
            <a:r>
              <a:rPr lang="en-US" dirty="0">
                <a:latin typeface="Baskerville Old Face" panose="02020602080505020303" pitchFamily="18" charset="0"/>
              </a:rPr>
              <a:t>studies </a:t>
            </a:r>
            <a:r>
              <a:rPr lang="en-US" dirty="0" smtClean="0">
                <a:latin typeface="Baskerville Old Face" panose="02020602080505020303" pitchFamily="18" charset="0"/>
              </a:rPr>
              <a:t>purport that </a:t>
            </a:r>
            <a:r>
              <a:rPr lang="en-US" dirty="0">
                <a:latin typeface="Baskerville Old Face" panose="02020602080505020303" pitchFamily="18" charset="0"/>
              </a:rPr>
              <a:t>low intelligence is directly associated with </a:t>
            </a:r>
            <a:r>
              <a:rPr lang="en-US" dirty="0" smtClean="0">
                <a:latin typeface="Baskerville Old Face" panose="02020602080505020303" pitchFamily="18" charset="0"/>
              </a:rPr>
              <a:t>poor performance </a:t>
            </a:r>
            <a:r>
              <a:rPr lang="en-US" dirty="0">
                <a:latin typeface="Baskerville Old Face" panose="02020602080505020303" pitchFamily="18" charset="0"/>
              </a:rPr>
              <a:t>in school, business achievements, social adaptation and integration, and thus indirectly with delinquency</a:t>
            </a:r>
            <a:r>
              <a:rPr lang="en-US" dirty="0" smtClean="0">
                <a:latin typeface="Baskerville Old Face" panose="02020602080505020303" pitchFamily="18" charset="0"/>
              </a:rPr>
              <a:t>.</a:t>
            </a:r>
            <a:endParaRPr lang="en-US" dirty="0">
              <a:latin typeface="Baskerville Old Face" panose="02020602080505020303" pitchFamily="18" charset="0"/>
            </a:endParaRPr>
          </a:p>
          <a:p>
            <a:r>
              <a:rPr lang="en-US" dirty="0">
                <a:latin typeface="Baskerville Old Face" panose="02020602080505020303" pitchFamily="18" charset="0"/>
              </a:rPr>
              <a:t> </a:t>
            </a:r>
            <a:r>
              <a:rPr lang="en-US" dirty="0" smtClean="0">
                <a:latin typeface="Baskerville Old Face" panose="02020602080505020303" pitchFamily="18" charset="0"/>
              </a:rPr>
              <a:t>Herrnstein and Murray (1994) propose that cognitively limited individuals will turn to social ills. </a:t>
            </a:r>
          </a:p>
          <a:p>
            <a:r>
              <a:rPr lang="en-US" dirty="0" smtClean="0">
                <a:latin typeface="Baskerville Old Face" panose="02020602080505020303" pitchFamily="18" charset="0"/>
              </a:rPr>
              <a:t>Cullen et al., (1997) have integrated the research on IQ and crime and found a modest correlation of 0.3. </a:t>
            </a:r>
          </a:p>
          <a:p>
            <a:r>
              <a:rPr lang="en-GB" dirty="0" smtClean="0">
                <a:latin typeface="Baskerville Old Face" panose="02020602080505020303" pitchFamily="18" charset="0"/>
              </a:rPr>
              <a:t>Meta analyses suggest a correlation between IQ and delinquency of around 0.2, with risk factors at around 0.5</a:t>
            </a:r>
            <a:r>
              <a:rPr lang="en-GB" dirty="0" smtClean="0"/>
              <a:t>.</a:t>
            </a:r>
          </a:p>
          <a:p>
            <a:r>
              <a:rPr lang="en-GB" dirty="0" smtClean="0">
                <a:solidFill>
                  <a:srgbClr val="0070C0"/>
                </a:solidFill>
                <a:latin typeface="Baskerville Old Face" panose="02020602080505020303" pitchFamily="18" charset="0"/>
              </a:rPr>
              <a:t>What are the initial implications of this?</a:t>
            </a:r>
            <a:endParaRPr lang="en-US" dirty="0">
              <a:solidFill>
                <a:srgbClr val="0070C0"/>
              </a:solidFill>
              <a:latin typeface="Baskerville Old Face" panose="02020602080505020303" pitchFamily="18" charset="0"/>
            </a:endParaRPr>
          </a:p>
        </p:txBody>
      </p:sp>
      <p:sp>
        <p:nvSpPr>
          <p:cNvPr id="4" name="Title 3"/>
          <p:cNvSpPr>
            <a:spLocks noGrp="1"/>
          </p:cNvSpPr>
          <p:nvPr>
            <p:ph type="title"/>
          </p:nvPr>
        </p:nvSpPr>
        <p:spPr>
          <a:xfrm>
            <a:off x="1403648" y="174300"/>
            <a:ext cx="8229600" cy="1295400"/>
          </a:xfrm>
        </p:spPr>
        <p:txBody>
          <a:bodyPr/>
          <a:lstStyle/>
          <a:p>
            <a:r>
              <a:rPr lang="en-US" dirty="0" smtClean="0">
                <a:latin typeface="Sylfaen" panose="010A0502050306030303" pitchFamily="18" charset="0"/>
              </a:rPr>
              <a:t>                 </a:t>
            </a:r>
            <a:r>
              <a:rPr lang="en-US" dirty="0" smtClean="0">
                <a:latin typeface="Baskerville Old Face" panose="02020602080505020303" pitchFamily="18" charset="0"/>
              </a:rPr>
              <a:t>Intelligence </a:t>
            </a:r>
            <a:r>
              <a:rPr lang="en-US" dirty="0">
                <a:latin typeface="Baskerville Old Face" panose="02020602080505020303" pitchFamily="18" charset="0"/>
              </a:rPr>
              <a:t>and Crime</a:t>
            </a:r>
            <a:br>
              <a:rPr lang="en-US" dirty="0">
                <a:latin typeface="Baskerville Old Face" panose="02020602080505020303" pitchFamily="18" charset="0"/>
              </a:rPr>
            </a:br>
            <a:endParaRPr lang="en-US" dirty="0">
              <a:latin typeface="Baskerville Old Face" panose="02020602080505020303" pitchFamily="18" charset="0"/>
            </a:endParaRPr>
          </a:p>
        </p:txBody>
      </p:sp>
    </p:spTree>
    <p:extLst>
      <p:ext uri="{BB962C8B-B14F-4D97-AF65-F5344CB8AC3E}">
        <p14:creationId xmlns:p14="http://schemas.microsoft.com/office/powerpoint/2010/main" val="11890377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cs typeface="Arial" panose="020B0604020202020204" pitchFamily="34" charset="0"/>
              </a:rPr>
              <a:t>Intelligence and crime</a:t>
            </a:r>
            <a:endParaRPr lang="en-US"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371600"/>
            <a:ext cx="8153400" cy="5225752"/>
          </a:xfrm>
          <a:solidFill>
            <a:srgbClr val="FFFFCC"/>
          </a:solidFill>
          <a:ln>
            <a:solidFill>
              <a:schemeClr val="bg1"/>
            </a:solidFill>
          </a:ln>
        </p:spPr>
        <p:txBody>
          <a:bodyPr/>
          <a:lstStyle/>
          <a:p>
            <a:endParaRPr lang="en-GB" sz="2800" dirty="0" smtClean="0">
              <a:latin typeface="Baskerville Old Face" panose="02020602080505020303" pitchFamily="18" charset="0"/>
            </a:endParaRPr>
          </a:p>
          <a:p>
            <a:r>
              <a:rPr lang="en-GB" sz="2400" dirty="0" smtClean="0">
                <a:latin typeface="Baskerville Old Face" panose="02020602080505020303" pitchFamily="18" charset="0"/>
              </a:rPr>
              <a:t>Thus, the correlation between criminality and crime is weak, but it continues to exist. Why?</a:t>
            </a:r>
          </a:p>
          <a:p>
            <a:r>
              <a:rPr lang="en-GB" sz="2400" dirty="0" smtClean="0">
                <a:latin typeface="Baskerville Old Face" panose="02020602080505020303" pitchFamily="18" charset="0"/>
              </a:rPr>
              <a:t>Guay et al., (2005) showed that the findings become greater between the more severe crimes and violent/sexual offences and non violent offences, even when economic and social factors are taken into account.</a:t>
            </a:r>
          </a:p>
          <a:p>
            <a:r>
              <a:rPr lang="en-GB" sz="2400" dirty="0" err="1" smtClean="0">
                <a:latin typeface="Baskerville Old Face" panose="02020602080505020303" pitchFamily="18" charset="0"/>
              </a:rPr>
              <a:t>Proulx</a:t>
            </a:r>
            <a:r>
              <a:rPr lang="en-GB" sz="2400" dirty="0" smtClean="0">
                <a:latin typeface="Baskerville Old Face" panose="02020602080505020303" pitchFamily="18" charset="0"/>
              </a:rPr>
              <a:t> et al (2001) proposes that this is because low IQ is another facet of poor impulse control, thus combining both individual and social contributory factors together. </a:t>
            </a:r>
          </a:p>
          <a:p>
            <a:r>
              <a:rPr lang="en-GB" sz="2400" dirty="0" smtClean="0">
                <a:latin typeface="Baskerville Old Face" panose="02020602080505020303" pitchFamily="18" charset="0"/>
              </a:rPr>
              <a:t>However, the research above is with a very specific sub-population of offenders, therefore generalising from the findings may be problematic.</a:t>
            </a:r>
            <a:endParaRPr lang="en-US" sz="2400" dirty="0">
              <a:latin typeface="Baskerville Old Face" panose="02020602080505020303" pitchFamily="18" charset="0"/>
            </a:endParaRPr>
          </a:p>
        </p:txBody>
      </p:sp>
    </p:spTree>
    <p:extLst>
      <p:ext uri="{BB962C8B-B14F-4D97-AF65-F5344CB8AC3E}">
        <p14:creationId xmlns:p14="http://schemas.microsoft.com/office/powerpoint/2010/main" val="29731622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7744" y="90488"/>
            <a:ext cx="6342856" cy="1190625"/>
          </a:xfrm>
        </p:spPr>
        <p:txBody>
          <a:bodyPr/>
          <a:lstStyle/>
          <a:p>
            <a:pPr algn="ctr"/>
            <a:r>
              <a:rPr lang="en-GB" dirty="0" smtClean="0">
                <a:latin typeface="Baskerville Old Face" panose="02020602080505020303" pitchFamily="18" charset="0"/>
              </a:rPr>
              <a:t>Towards some conclusions…</a:t>
            </a:r>
            <a:endParaRPr lang="en-US"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5153744"/>
          </a:xfrm>
          <a:solidFill>
            <a:srgbClr val="FFFFCC"/>
          </a:solidFill>
          <a:ln>
            <a:solidFill>
              <a:schemeClr val="accent1"/>
            </a:solidFill>
          </a:ln>
        </p:spPr>
        <p:txBody>
          <a:bodyPr/>
          <a:lstStyle/>
          <a:p>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The relationship between IQ and crime is not straightforward, confounded by factors such as- large family, low income, school failure and impulsive behaviour.</a:t>
            </a:r>
          </a:p>
          <a:p>
            <a:r>
              <a:rPr lang="en-GB" sz="2400" dirty="0" smtClean="0">
                <a:latin typeface="Baskerville Old Face" panose="02020602080505020303" pitchFamily="18" charset="0"/>
              </a:rPr>
              <a:t>Those who do badly at school often cannot foresee the consequences of their behaviours.</a:t>
            </a:r>
          </a:p>
          <a:p>
            <a:r>
              <a:rPr lang="en-GB" sz="2400" dirty="0" smtClean="0">
                <a:latin typeface="Baskerville Old Face" panose="02020602080505020303" pitchFamily="18" charset="0"/>
              </a:rPr>
              <a:t>It has been reported that many offenders have marked neurological impairments in executive function; problems with attention, concentration, abstract reasoning, goal formation, planning, self monitoring </a:t>
            </a:r>
            <a:r>
              <a:rPr lang="en-GB" sz="2400" dirty="0" err="1" smtClean="0">
                <a:latin typeface="Baskerville Old Face" panose="02020602080505020303" pitchFamily="18" charset="0"/>
              </a:rPr>
              <a:t>etc</a:t>
            </a:r>
            <a:r>
              <a:rPr lang="en-GB" sz="2400" dirty="0" smtClean="0">
                <a:latin typeface="Baskerville Old Face" panose="02020602080505020303" pitchFamily="18" charset="0"/>
              </a:rPr>
              <a:t> (</a:t>
            </a:r>
            <a:r>
              <a:rPr lang="en-GB" sz="2400" dirty="0" err="1" smtClean="0">
                <a:latin typeface="Baskerville Old Face" panose="02020602080505020303" pitchFamily="18" charset="0"/>
              </a:rPr>
              <a:t>Raine</a:t>
            </a:r>
            <a:r>
              <a:rPr lang="en-GB" sz="2400" dirty="0" smtClean="0">
                <a:latin typeface="Baskerville Old Face" panose="02020602080505020303" pitchFamily="18" charset="0"/>
              </a:rPr>
              <a:t> 2005).</a:t>
            </a:r>
          </a:p>
          <a:p>
            <a:r>
              <a:rPr lang="en-GB" sz="2400" dirty="0" smtClean="0">
                <a:latin typeface="Baskerville Old Face" panose="02020602080505020303" pitchFamily="18" charset="0"/>
              </a:rPr>
              <a:t>Hence it is likely that IQ and criminality are part of a much wider combination of factors contributing to crime.</a:t>
            </a:r>
            <a:endParaRPr lang="en-US" sz="2400" dirty="0">
              <a:latin typeface="Baskerville Old Face" panose="02020602080505020303" pitchFamily="18" charset="0"/>
            </a:endParaRPr>
          </a:p>
        </p:txBody>
      </p:sp>
    </p:spTree>
    <p:extLst>
      <p:ext uri="{BB962C8B-B14F-4D97-AF65-F5344CB8AC3E}">
        <p14:creationId xmlns:p14="http://schemas.microsoft.com/office/powerpoint/2010/main" val="31182876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Language development:</a:t>
            </a:r>
            <a:endParaRPr lang="en-GB" dirty="0">
              <a:latin typeface="Baskerville Old Face" panose="02020602080505020303" pitchFamily="18" charset="0"/>
            </a:endParaRPr>
          </a:p>
        </p:txBody>
      </p:sp>
      <p:sp>
        <p:nvSpPr>
          <p:cNvPr id="3" name="Content Placeholder 2"/>
          <p:cNvSpPr>
            <a:spLocks noGrp="1"/>
          </p:cNvSpPr>
          <p:nvPr>
            <p:ph idx="1"/>
          </p:nvPr>
        </p:nvSpPr>
        <p:spPr>
          <a:solidFill>
            <a:srgbClr val="FFFFCC"/>
          </a:solidFill>
          <a:ln>
            <a:solidFill>
              <a:schemeClr val="accent1"/>
            </a:solidFill>
          </a:ln>
        </p:spPr>
        <p:txBody>
          <a:bodyPr/>
          <a:lstStyle/>
          <a:p>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Verbal deficits and impaired language development are associated with crime and delinquency (Leech et al., 2008)</a:t>
            </a:r>
          </a:p>
          <a:p>
            <a:r>
              <a:rPr lang="en-GB" sz="2400" dirty="0" smtClean="0">
                <a:latin typeface="Baskerville Old Face" panose="02020602080505020303" pitchFamily="18" charset="0"/>
              </a:rPr>
              <a:t>Antisocial behaviour and aggression are linked to low language proficiency as young as age 2 and continue throughout the lifespan (Dionne, 2005).</a:t>
            </a:r>
          </a:p>
          <a:p>
            <a:r>
              <a:rPr lang="en-GB" sz="2400" dirty="0" smtClean="0">
                <a:latin typeface="Baskerville Old Face" panose="02020602080505020303" pitchFamily="18" charset="0"/>
              </a:rPr>
              <a:t>Why might this be?</a:t>
            </a:r>
          </a:p>
          <a:p>
            <a:r>
              <a:rPr lang="en-GB" sz="2400" dirty="0" smtClean="0">
                <a:latin typeface="Baskerville Old Face" panose="02020602080505020303" pitchFamily="18" charset="0"/>
              </a:rPr>
              <a:t>Language is used to solve problems, to negotiate and to empathise. The development of language is associated with an important pro social interactive tool (Dionne, 2005)</a:t>
            </a:r>
          </a:p>
        </p:txBody>
      </p:sp>
    </p:spTree>
    <p:extLst>
      <p:ext uri="{BB962C8B-B14F-4D97-AF65-F5344CB8AC3E}">
        <p14:creationId xmlns:p14="http://schemas.microsoft.com/office/powerpoint/2010/main" val="27707652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700809"/>
            <a:ext cx="8305800" cy="3240360"/>
          </a:xfrm>
          <a:solidFill>
            <a:srgbClr val="FFFFCC"/>
          </a:solidFill>
          <a:ln>
            <a:solidFill>
              <a:schemeClr val="accent1"/>
            </a:solidFill>
          </a:ln>
        </p:spPr>
        <p:txBody>
          <a:bodyPr/>
          <a:lstStyle/>
          <a:p>
            <a:r>
              <a:rPr lang="en-GB" dirty="0" smtClean="0">
                <a:latin typeface="Baskerville Old Face" panose="02020602080505020303" pitchFamily="18" charset="0"/>
                <a:cs typeface="Arial" panose="020B0604020202020204" pitchFamily="34" charset="0"/>
              </a:rPr>
              <a:t>Delayed language acquisition  is associated with increased stress and frustration (Keenan and Shaw 2003).</a:t>
            </a:r>
          </a:p>
          <a:p>
            <a:r>
              <a:rPr lang="en-GB" dirty="0" smtClean="0">
                <a:latin typeface="Baskerville Old Face" panose="02020602080505020303" pitchFamily="18" charset="0"/>
                <a:cs typeface="Arial" panose="020B0604020202020204" pitchFamily="34" charset="0"/>
              </a:rPr>
              <a:t>Language delay is observed in Males with disruptive behaviour in preschool and later but not in females.</a:t>
            </a:r>
          </a:p>
          <a:p>
            <a:r>
              <a:rPr lang="en-GB" dirty="0" smtClean="0">
                <a:latin typeface="Baskerville Old Face" panose="02020602080505020303" pitchFamily="18" charset="0"/>
                <a:cs typeface="Arial" panose="020B0604020202020204" pitchFamily="34" charset="0"/>
              </a:rPr>
              <a:t>Why?</a:t>
            </a:r>
          </a:p>
          <a:p>
            <a:r>
              <a:rPr lang="en-GB" dirty="0" smtClean="0">
                <a:latin typeface="Baskerville Old Face" panose="02020602080505020303" pitchFamily="18" charset="0"/>
                <a:cs typeface="Arial" panose="020B0604020202020204" pitchFamily="34" charset="0"/>
              </a:rPr>
              <a:t>Coren (2001) postulates that language is a crucial tool for regulation of our own behaviours, impulses and emotions.</a:t>
            </a:r>
            <a:endParaRPr lang="en-US" dirty="0">
              <a:latin typeface="Baskerville Old Face" panose="02020602080505020303" pitchFamily="18" charset="0"/>
              <a:cs typeface="Arial" panose="020B0604020202020204"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9009" y="4581128"/>
            <a:ext cx="5038854" cy="188098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4139465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Self-regulation skills</a:t>
            </a:r>
            <a:endParaRPr lang="en-GB" dirty="0">
              <a:latin typeface="Baskerville Old Face" panose="02020602080505020303" pitchFamily="18" charset="0"/>
            </a:endParaRPr>
          </a:p>
        </p:txBody>
      </p:sp>
      <p:sp>
        <p:nvSpPr>
          <p:cNvPr id="3" name="Content Placeholder 2"/>
          <p:cNvSpPr>
            <a:spLocks noGrp="1"/>
          </p:cNvSpPr>
          <p:nvPr>
            <p:ph idx="1"/>
          </p:nvPr>
        </p:nvSpPr>
        <p:spPr>
          <a:xfrm>
            <a:off x="323528" y="1371600"/>
            <a:ext cx="8424936" cy="5225752"/>
          </a:xfrm>
          <a:solidFill>
            <a:srgbClr val="FFFFCC"/>
          </a:solidFill>
          <a:ln>
            <a:solidFill>
              <a:schemeClr val="accent1"/>
            </a:solidFill>
          </a:ln>
        </p:spPr>
        <p:txBody>
          <a:bodyPr/>
          <a:lstStyle/>
          <a:p>
            <a:r>
              <a:rPr lang="en-GB" sz="2000" dirty="0" smtClean="0">
                <a:latin typeface="Baskerville Old Face" panose="02020602080505020303" pitchFamily="18" charset="0"/>
              </a:rPr>
              <a:t>This is considered to be one of the most important skills in the prevention of anti social behaviour. </a:t>
            </a:r>
          </a:p>
          <a:p>
            <a:pPr>
              <a:buFont typeface="Arial" charset="0"/>
              <a:buChar char="•"/>
            </a:pPr>
            <a:r>
              <a:rPr lang="en-GB" sz="2000" dirty="0" smtClean="0">
                <a:latin typeface="Baskerville Old Face" panose="02020602080505020303" pitchFamily="18" charset="0"/>
              </a:rPr>
              <a:t>It refers to the capacity of controlling and altering behaviour and emotions to shift focus and attention. (Eisenberg et al., 2004).</a:t>
            </a:r>
          </a:p>
          <a:p>
            <a:pPr>
              <a:buFont typeface="Arial" charset="0"/>
              <a:buChar char="•"/>
            </a:pPr>
            <a:r>
              <a:rPr lang="en-GB" sz="2000" dirty="0" smtClean="0">
                <a:latin typeface="Baskerville Old Face" panose="02020602080505020303" pitchFamily="18" charset="0"/>
              </a:rPr>
              <a:t>An inability to self-regulate has been found to relate to early onset aggression, violence and substance abuse.</a:t>
            </a:r>
          </a:p>
          <a:p>
            <a:pPr>
              <a:buFont typeface="Arial" charset="0"/>
              <a:buChar char="•"/>
            </a:pPr>
            <a:r>
              <a:rPr lang="en-GB" sz="2000" dirty="0">
                <a:latin typeface="Baskerville Old Face" panose="02020602080505020303" pitchFamily="18" charset="0"/>
              </a:rPr>
              <a:t>A</a:t>
            </a:r>
            <a:r>
              <a:rPr lang="en-GB" sz="2000" dirty="0" smtClean="0">
                <a:latin typeface="Baskerville Old Face" panose="02020602080505020303" pitchFamily="18" charset="0"/>
              </a:rPr>
              <a:t> </a:t>
            </a:r>
            <a:r>
              <a:rPr lang="en-GB" sz="2000" dirty="0">
                <a:latin typeface="Baskerville Old Face" panose="02020602080505020303" pitchFamily="18" charset="0"/>
              </a:rPr>
              <a:t>degree of self regulation is related to temperament,  </a:t>
            </a:r>
            <a:r>
              <a:rPr lang="en-GB" sz="2000" dirty="0" smtClean="0">
                <a:latin typeface="Baskerville Old Face" panose="02020602080505020303" pitchFamily="18" charset="0"/>
              </a:rPr>
              <a:t>but it </a:t>
            </a:r>
            <a:r>
              <a:rPr lang="en-GB" sz="2000" dirty="0">
                <a:latin typeface="Baskerville Old Face" panose="02020602080505020303" pitchFamily="18" charset="0"/>
              </a:rPr>
              <a:t>is also learned as a result of social interactions and the environment (Buckner et </a:t>
            </a:r>
            <a:r>
              <a:rPr lang="en-GB" sz="2000" dirty="0" smtClean="0">
                <a:latin typeface="Baskerville Old Face" panose="02020602080505020303" pitchFamily="18" charset="0"/>
              </a:rPr>
              <a:t>al., </a:t>
            </a:r>
            <a:r>
              <a:rPr lang="en-GB" sz="2000" dirty="0">
                <a:latin typeface="Baskerville Old Face" panose="02020602080505020303" pitchFamily="18" charset="0"/>
              </a:rPr>
              <a:t>2003</a:t>
            </a:r>
            <a:r>
              <a:rPr lang="en-GB" sz="2000" dirty="0" smtClean="0">
                <a:latin typeface="Baskerville Old Face" panose="02020602080505020303" pitchFamily="18" charset="0"/>
              </a:rPr>
              <a:t>).</a:t>
            </a:r>
          </a:p>
          <a:p>
            <a:pPr>
              <a:buFont typeface="Arial" charset="0"/>
              <a:buChar char="•"/>
            </a:pPr>
            <a:r>
              <a:rPr lang="en-GB" sz="2000" dirty="0" smtClean="0">
                <a:latin typeface="Baskerville Old Face" panose="02020602080505020303" pitchFamily="18" charset="0"/>
              </a:rPr>
              <a:t>In addition, research demonstrates that low levels of dopamine in the FC are linked to poor self regulation and faulty executive function (</a:t>
            </a:r>
            <a:r>
              <a:rPr lang="en-GB" sz="2000" dirty="0" err="1" smtClean="0">
                <a:latin typeface="Baskerville Old Face" panose="02020602080505020303" pitchFamily="18" charset="0"/>
              </a:rPr>
              <a:t>Gogtay</a:t>
            </a:r>
            <a:r>
              <a:rPr lang="en-GB" sz="2000" dirty="0" smtClean="0">
                <a:latin typeface="Baskerville Old Face" panose="02020602080505020303" pitchFamily="18" charset="0"/>
              </a:rPr>
              <a:t> et al., 2004). *Remember that the FC is one of the last brain structures to mature.</a:t>
            </a:r>
            <a:endParaRPr lang="en-GB" sz="2000" dirty="0">
              <a:latin typeface="Baskerville Old Face" panose="02020602080505020303" pitchFamily="18" charset="0"/>
            </a:endParaRPr>
          </a:p>
          <a:p>
            <a:pPr>
              <a:buFont typeface="Arial" charset="0"/>
              <a:buChar char="•"/>
            </a:pPr>
            <a:r>
              <a:rPr lang="en-GB" sz="2000" dirty="0">
                <a:latin typeface="Baskerville Old Face" panose="02020602080505020303" pitchFamily="18" charset="0"/>
              </a:rPr>
              <a:t>The symptoms take time to develop and </a:t>
            </a:r>
            <a:r>
              <a:rPr lang="en-GB" sz="2000" dirty="0" smtClean="0">
                <a:latin typeface="Baskerville Old Face" panose="02020602080505020303" pitchFamily="18" charset="0"/>
              </a:rPr>
              <a:t>largely follow a </a:t>
            </a:r>
            <a:r>
              <a:rPr lang="en-GB" sz="2000" dirty="0">
                <a:latin typeface="Baskerville Old Face" panose="02020602080505020303" pitchFamily="18" charset="0"/>
              </a:rPr>
              <a:t>biologically determined pathway. E.g. 17 months, adolescence and early adulthood. </a:t>
            </a:r>
          </a:p>
          <a:p>
            <a:pPr>
              <a:buFont typeface="Arial" charset="0"/>
              <a:buChar char="•"/>
            </a:pPr>
            <a:r>
              <a:rPr lang="en-GB" sz="2000" dirty="0">
                <a:latin typeface="Baskerville Old Face" panose="02020602080505020303" pitchFamily="18" charset="0"/>
              </a:rPr>
              <a:t>In most healthy individuals, they learn to redirect their aggression appropriately.</a:t>
            </a:r>
          </a:p>
          <a:p>
            <a:pPr marL="0" indent="0">
              <a:buNone/>
            </a:pPr>
            <a:endParaRPr lang="en-GB" sz="2800" dirty="0">
              <a:latin typeface="Baskerville Old Face" panose="02020602080505020303" pitchFamily="18" charset="0"/>
            </a:endParaRPr>
          </a:p>
        </p:txBody>
      </p:sp>
    </p:spTree>
    <p:extLst>
      <p:ext uri="{BB962C8B-B14F-4D97-AF65-F5344CB8AC3E}">
        <p14:creationId xmlns:p14="http://schemas.microsoft.com/office/powerpoint/2010/main" val="4167848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Executive function-</a:t>
            </a:r>
            <a:endParaRPr lang="en-GB" dirty="0">
              <a:latin typeface="Baskerville Old Face" panose="02020602080505020303" pitchFamily="18" charset="0"/>
            </a:endParaRPr>
          </a:p>
        </p:txBody>
      </p:sp>
      <p:sp>
        <p:nvSpPr>
          <p:cNvPr id="3" name="Content Placeholder 2"/>
          <p:cNvSpPr>
            <a:spLocks noGrp="1"/>
          </p:cNvSpPr>
          <p:nvPr>
            <p:ph idx="1"/>
          </p:nvPr>
        </p:nvSpPr>
        <p:spPr>
          <a:solidFill>
            <a:srgbClr val="FFFFCC"/>
          </a:solidFill>
          <a:ln>
            <a:solidFill>
              <a:schemeClr val="accent1"/>
            </a:solidFill>
          </a:ln>
        </p:spPr>
        <p:txBody>
          <a:bodyPr/>
          <a:lstStyle/>
          <a:p>
            <a:endParaRPr lang="en-GB" sz="2400" dirty="0" smtClean="0">
              <a:latin typeface="Baskerville Old Face" panose="02020602080505020303" pitchFamily="18" charset="0"/>
            </a:endParaRPr>
          </a:p>
          <a:p>
            <a:r>
              <a:rPr lang="en-GB" sz="2400" dirty="0" smtClean="0">
                <a:latin typeface="Baskerville Old Face" panose="02020602080505020303" pitchFamily="18" charset="0"/>
              </a:rPr>
              <a:t>Closely related to self regulation, this refers to deliberate problem solving and the regulation of thoughts, behaviour and emotions.</a:t>
            </a:r>
          </a:p>
          <a:p>
            <a:r>
              <a:rPr lang="en-GB" sz="2400" dirty="0" smtClean="0">
                <a:latin typeface="Baskerville Old Face" panose="02020602080505020303" pitchFamily="18" charset="0"/>
              </a:rPr>
              <a:t>It is crucial in understanding criminality as these individuals are les able to override maladaptive responses and maintain personally beneficial behaviour (</a:t>
            </a:r>
            <a:r>
              <a:rPr lang="en-GB" sz="2400" dirty="0" err="1" smtClean="0">
                <a:latin typeface="Baskerville Old Face" panose="02020602080505020303" pitchFamily="18" charset="0"/>
              </a:rPr>
              <a:t>Zeier</a:t>
            </a:r>
            <a:r>
              <a:rPr lang="en-GB" sz="2400" dirty="0" smtClean="0">
                <a:latin typeface="Baskerville Old Face" panose="02020602080505020303" pitchFamily="18" charset="0"/>
              </a:rPr>
              <a:t> et al., 2012).</a:t>
            </a:r>
          </a:p>
          <a:p>
            <a:r>
              <a:rPr lang="en-GB" sz="2400" dirty="0" smtClean="0">
                <a:latin typeface="Baskerville Old Face" panose="02020602080505020303" pitchFamily="18" charset="0"/>
              </a:rPr>
              <a:t>Why is there this dysfunction?</a:t>
            </a:r>
          </a:p>
          <a:p>
            <a:r>
              <a:rPr lang="en-GB" sz="2400" dirty="0" err="1" smtClean="0">
                <a:latin typeface="Baskerville Old Face" panose="02020602080505020303" pitchFamily="18" charset="0"/>
              </a:rPr>
              <a:t>Nigg</a:t>
            </a:r>
            <a:r>
              <a:rPr lang="en-GB" sz="2400" dirty="0" smtClean="0">
                <a:latin typeface="Baskerville Old Face" panose="02020602080505020303" pitchFamily="18" charset="0"/>
              </a:rPr>
              <a:t> et al., (1999) proposes a problem with the PFC, which is also the hallmark of ADHD (Buckner et al., 2003).</a:t>
            </a:r>
            <a:endParaRPr lang="en-GB" sz="2400" dirty="0">
              <a:latin typeface="Baskerville Old Face" panose="02020602080505020303" pitchFamily="18" charset="0"/>
            </a:endParaRPr>
          </a:p>
        </p:txBody>
      </p:sp>
    </p:spTree>
    <p:extLst>
      <p:ext uri="{BB962C8B-B14F-4D97-AF65-F5344CB8AC3E}">
        <p14:creationId xmlns:p14="http://schemas.microsoft.com/office/powerpoint/2010/main" val="11209553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cs typeface="Arial" panose="020B0604020202020204" pitchFamily="34" charset="0"/>
              </a:rPr>
              <a:t>ADHD-</a:t>
            </a:r>
            <a:endParaRPr lang="en-GB"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371600"/>
            <a:ext cx="8153400" cy="4865712"/>
          </a:xfrm>
          <a:solidFill>
            <a:srgbClr val="FFFFCC"/>
          </a:solidFill>
          <a:ln>
            <a:solidFill>
              <a:schemeClr val="accent1"/>
            </a:solidFill>
          </a:ln>
        </p:spPr>
        <p:txBody>
          <a:bodyPr>
            <a:normAutofit fontScale="92500" lnSpcReduction="10000"/>
          </a:bodyPr>
          <a:lstStyle/>
          <a:p>
            <a:endParaRPr lang="en-GB" sz="3000" dirty="0" smtClean="0">
              <a:latin typeface="Baskerville Old Face" panose="02020602080505020303" pitchFamily="18" charset="0"/>
            </a:endParaRPr>
          </a:p>
          <a:p>
            <a:r>
              <a:rPr lang="en-GB" sz="3000" dirty="0" smtClean="0">
                <a:latin typeface="Baskerville Old Face" panose="02020602080505020303" pitchFamily="18" charset="0"/>
              </a:rPr>
              <a:t>This refers to three basic behaviours-</a:t>
            </a:r>
          </a:p>
          <a:p>
            <a:pPr lvl="1"/>
            <a:r>
              <a:rPr lang="en-GB" sz="2600" dirty="0" smtClean="0">
                <a:latin typeface="Baskerville Old Face" panose="02020602080505020303" pitchFamily="18" charset="0"/>
              </a:rPr>
              <a:t>Excessive motor activity</a:t>
            </a:r>
          </a:p>
          <a:p>
            <a:pPr lvl="1"/>
            <a:r>
              <a:rPr lang="en-GB" sz="2600" dirty="0" smtClean="0">
                <a:latin typeface="Baskerville Old Face" panose="02020602080505020303" pitchFamily="18" charset="0"/>
              </a:rPr>
              <a:t>Impulsivity</a:t>
            </a:r>
          </a:p>
          <a:p>
            <a:pPr lvl="1"/>
            <a:r>
              <a:rPr lang="en-GB" sz="2600" dirty="0" smtClean="0">
                <a:latin typeface="Baskerville Old Face" panose="02020602080505020303" pitchFamily="18" charset="0"/>
              </a:rPr>
              <a:t>Inattention</a:t>
            </a:r>
          </a:p>
          <a:p>
            <a:r>
              <a:rPr lang="en-GB" sz="3000" dirty="0" smtClean="0">
                <a:latin typeface="Baskerville Old Face" panose="02020602080505020303" pitchFamily="18" charset="0"/>
              </a:rPr>
              <a:t>These result in the inability to regulate and organise behaviour.</a:t>
            </a:r>
          </a:p>
          <a:p>
            <a:r>
              <a:rPr lang="en-GB" sz="3000" dirty="0" smtClean="0">
                <a:latin typeface="Baskerville Old Face" panose="02020602080505020303" pitchFamily="18" charset="0"/>
              </a:rPr>
              <a:t>But…</a:t>
            </a:r>
          </a:p>
          <a:p>
            <a:r>
              <a:rPr lang="en-GB" sz="3000" dirty="0" smtClean="0">
                <a:latin typeface="Baskerville Old Face" panose="02020602080505020303" pitchFamily="18" charset="0"/>
              </a:rPr>
              <a:t>ODD must not be included with this; these individuals are often spiteful, vindictive and annoying, separating it from ADHD.</a:t>
            </a:r>
          </a:p>
          <a:p>
            <a:endParaRPr lang="en-GB" dirty="0"/>
          </a:p>
        </p:txBody>
      </p:sp>
    </p:spTree>
    <p:extLst>
      <p:ext uri="{BB962C8B-B14F-4D97-AF65-F5344CB8AC3E}">
        <p14:creationId xmlns:p14="http://schemas.microsoft.com/office/powerpoint/2010/main" val="385866842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1772816"/>
            <a:ext cx="8305800" cy="4525965"/>
          </a:xfrm>
          <a:solidFill>
            <a:srgbClr val="FFFFCC"/>
          </a:solidFill>
          <a:ln>
            <a:solidFill>
              <a:schemeClr val="accent1"/>
            </a:solidFill>
          </a:ln>
        </p:spPr>
        <p:txBody>
          <a:bodyPr/>
          <a:lstStyle/>
          <a:p>
            <a:endParaRPr lang="en-GB" sz="2800" dirty="0" smtClean="0"/>
          </a:p>
          <a:p>
            <a:r>
              <a:rPr lang="en-GB" sz="2800" dirty="0" smtClean="0">
                <a:latin typeface="Baskerville Old Face" panose="02020602080505020303" pitchFamily="18" charset="0"/>
              </a:rPr>
              <a:t>Whilst ADHD is most diagnosed disorder in childhood, the actual prevalence is-</a:t>
            </a:r>
          </a:p>
          <a:p>
            <a:pPr marL="0" indent="0">
              <a:buNone/>
            </a:pPr>
            <a:endParaRPr lang="en-GB" sz="2800" dirty="0" smtClean="0">
              <a:latin typeface="Baskerville Old Face" panose="02020602080505020303" pitchFamily="18" charset="0"/>
            </a:endParaRPr>
          </a:p>
          <a:p>
            <a:pPr lvl="1"/>
            <a:r>
              <a:rPr lang="en-GB" dirty="0" smtClean="0">
                <a:latin typeface="Baskerville Old Face" panose="02020602080505020303" pitchFamily="18" charset="0"/>
              </a:rPr>
              <a:t>USA 5% (APA)</a:t>
            </a:r>
          </a:p>
          <a:p>
            <a:pPr lvl="1"/>
            <a:r>
              <a:rPr lang="en-GB" dirty="0" smtClean="0">
                <a:latin typeface="Baskerville Old Face" panose="02020602080505020303" pitchFamily="18" charset="0"/>
              </a:rPr>
              <a:t>Worldwide 5-10%</a:t>
            </a:r>
          </a:p>
          <a:p>
            <a:pPr lvl="1"/>
            <a:r>
              <a:rPr lang="en-GB" dirty="0" smtClean="0">
                <a:latin typeface="Baskerville Old Face" panose="02020602080505020303" pitchFamily="18" charset="0"/>
              </a:rPr>
              <a:t>Adult population 3-9%</a:t>
            </a:r>
          </a:p>
          <a:p>
            <a:endParaRPr lang="en-GB" sz="2800" dirty="0">
              <a:latin typeface="Baskerville Old Face" panose="02020602080505020303" pitchFamily="18" charset="0"/>
            </a:endParaRPr>
          </a:p>
          <a:p>
            <a:r>
              <a:rPr lang="en-GB" sz="2800" dirty="0" smtClean="0">
                <a:latin typeface="Baskerville Old Face" panose="02020602080505020303" pitchFamily="18" charset="0"/>
              </a:rPr>
              <a:t>But, all people have some elements of these behaviours.  </a:t>
            </a:r>
          </a:p>
          <a:p>
            <a:r>
              <a:rPr lang="en-GB" sz="2800" dirty="0" smtClean="0">
                <a:latin typeface="Baskerville Old Face" panose="02020602080505020303" pitchFamily="18" charset="0"/>
              </a:rPr>
              <a:t>Therefore, </a:t>
            </a:r>
            <a:r>
              <a:rPr lang="en-GB" sz="2800" dirty="0">
                <a:latin typeface="Baskerville Old Face" panose="02020602080505020303" pitchFamily="18" charset="0"/>
              </a:rPr>
              <a:t>d</a:t>
            </a:r>
            <a:r>
              <a:rPr lang="en-GB" sz="2800" dirty="0" smtClean="0">
                <a:latin typeface="Baskerville Old Face" panose="02020602080505020303" pitchFamily="18" charset="0"/>
              </a:rPr>
              <a:t>iagnosis should be of persistent and pronounced behaviours (Root </a:t>
            </a:r>
            <a:r>
              <a:rPr lang="en-GB" sz="2800" dirty="0">
                <a:latin typeface="Baskerville Old Face" panose="02020602080505020303" pitchFamily="18" charset="0"/>
              </a:rPr>
              <a:t>&amp;</a:t>
            </a:r>
            <a:r>
              <a:rPr lang="en-GB" sz="2800" dirty="0" smtClean="0">
                <a:latin typeface="Baskerville Old Face" panose="02020602080505020303" pitchFamily="18" charset="0"/>
              </a:rPr>
              <a:t> Resnick, 2003).</a:t>
            </a:r>
          </a:p>
          <a:p>
            <a:pPr marL="0" indent="0">
              <a:buNone/>
            </a:pPr>
            <a:endParaRPr lang="en-US" dirty="0"/>
          </a:p>
        </p:txBody>
      </p:sp>
    </p:spTree>
    <p:extLst>
      <p:ext uri="{BB962C8B-B14F-4D97-AF65-F5344CB8AC3E}">
        <p14:creationId xmlns:p14="http://schemas.microsoft.com/office/powerpoint/2010/main" val="30471992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pPr algn="ctr"/>
            <a:r>
              <a:rPr lang="en-GB" dirty="0" smtClean="0">
                <a:latin typeface="Baskerville Old Face" panose="02020602080505020303" pitchFamily="18" charset="0"/>
              </a:rPr>
              <a:t>Causal factors and ADHD</a:t>
            </a:r>
            <a:endParaRPr lang="en-GB" dirty="0">
              <a:latin typeface="Baskerville Old Face" panose="02020602080505020303" pitchFamily="18" charset="0"/>
            </a:endParaRPr>
          </a:p>
        </p:txBody>
      </p:sp>
      <p:sp>
        <p:nvSpPr>
          <p:cNvPr id="2" name="Content Placeholder 1"/>
          <p:cNvSpPr>
            <a:spLocks noGrp="1"/>
          </p:cNvSpPr>
          <p:nvPr>
            <p:ph idx="1"/>
          </p:nvPr>
        </p:nvSpPr>
        <p:spPr>
          <a:xfrm>
            <a:off x="457200" y="1371600"/>
            <a:ext cx="8153400" cy="5081736"/>
          </a:xfrm>
          <a:solidFill>
            <a:srgbClr val="FFFFCC"/>
          </a:solidFill>
          <a:ln>
            <a:solidFill>
              <a:schemeClr val="accent1"/>
            </a:solidFill>
          </a:ln>
        </p:spPr>
        <p:txBody>
          <a:bodyPr>
            <a:normAutofit fontScale="92500" lnSpcReduction="20000"/>
          </a:bodyPr>
          <a:lstStyle/>
          <a:p>
            <a:endParaRPr lang="en-GB" sz="2800" dirty="0" smtClean="0">
              <a:latin typeface="Baskerville Old Face" panose="02020602080505020303" pitchFamily="18" charset="0"/>
            </a:endParaRPr>
          </a:p>
          <a:p>
            <a:r>
              <a:rPr lang="en-GB" sz="2800" dirty="0" smtClean="0">
                <a:latin typeface="Baskerville Old Face" panose="02020602080505020303" pitchFamily="18" charset="0"/>
              </a:rPr>
              <a:t>These are varied; genetic, environmental factors that damage the nervous system and toxic exposure (</a:t>
            </a:r>
            <a:r>
              <a:rPr lang="en-GB" sz="2800" dirty="0" err="1" smtClean="0">
                <a:latin typeface="Baskerville Old Face" panose="02020602080505020303" pitchFamily="18" charset="0"/>
              </a:rPr>
              <a:t>Loeber</a:t>
            </a:r>
            <a:r>
              <a:rPr lang="en-GB" sz="2800" dirty="0" smtClean="0">
                <a:latin typeface="Baskerville Old Face" panose="02020602080505020303" pitchFamily="18" charset="0"/>
              </a:rPr>
              <a:t>, 1990). </a:t>
            </a:r>
          </a:p>
          <a:p>
            <a:r>
              <a:rPr lang="en-GB" sz="2800" dirty="0" smtClean="0">
                <a:latin typeface="Baskerville Old Face" panose="02020602080505020303" pitchFamily="18" charset="0"/>
              </a:rPr>
              <a:t>Research suggests that the primary causal factor is inhibitory problems due to neuropsychological deficits (Barkley, 1997) affecting motor control. </a:t>
            </a:r>
          </a:p>
          <a:p>
            <a:r>
              <a:rPr lang="en-GB" sz="2800" dirty="0" smtClean="0">
                <a:latin typeface="Baskerville Old Face" panose="02020602080505020303" pitchFamily="18" charset="0"/>
              </a:rPr>
              <a:t>However there is much </a:t>
            </a:r>
            <a:r>
              <a:rPr lang="en-GB" sz="2800" dirty="0" err="1" smtClean="0">
                <a:latin typeface="Baskerville Old Face" panose="02020602080505020303" pitchFamily="18" charset="0"/>
              </a:rPr>
              <a:t>mis</a:t>
            </a:r>
            <a:r>
              <a:rPr lang="en-GB" sz="2800" dirty="0" smtClean="0">
                <a:latin typeface="Baskerville Old Face" panose="02020602080505020303" pitchFamily="18" charset="0"/>
              </a:rPr>
              <a:t>-diagnosis.</a:t>
            </a:r>
          </a:p>
          <a:p>
            <a:r>
              <a:rPr lang="en-GB" sz="2800" dirty="0" smtClean="0">
                <a:latin typeface="Baskerville Old Face" panose="02020602080505020303" pitchFamily="18" charset="0"/>
              </a:rPr>
              <a:t>Why is ADHD associated with criminality?</a:t>
            </a:r>
          </a:p>
          <a:p>
            <a:r>
              <a:rPr lang="en-GB" sz="2800" dirty="0" smtClean="0">
                <a:latin typeface="Baskerville Old Face" panose="02020602080505020303" pitchFamily="18" charset="0"/>
              </a:rPr>
              <a:t>The behaviour is often annoying, inappropriate, irritating and frustrating.</a:t>
            </a:r>
          </a:p>
          <a:p>
            <a:r>
              <a:rPr lang="en-GB" sz="2800" dirty="0" smtClean="0">
                <a:latin typeface="Baskerville Old Face" panose="02020602080505020303" pitchFamily="18" charset="0"/>
              </a:rPr>
              <a:t>This leads to rejection from peers and particularly so if perceived to be aggressive. </a:t>
            </a:r>
            <a:endParaRPr lang="en-US" sz="2800" dirty="0">
              <a:latin typeface="Baskerville Old Face" panose="02020602080505020303" pitchFamily="18" charset="0"/>
            </a:endParaRPr>
          </a:p>
        </p:txBody>
      </p:sp>
    </p:spTree>
    <p:extLst>
      <p:ext uri="{BB962C8B-B14F-4D97-AF65-F5344CB8AC3E}">
        <p14:creationId xmlns:p14="http://schemas.microsoft.com/office/powerpoint/2010/main" val="409309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9512" y="1628800"/>
            <a:ext cx="8748464" cy="4551785"/>
          </a:xfrm>
          <a:solidFill>
            <a:srgbClr val="FFFFCC"/>
          </a:solidFill>
          <a:ln>
            <a:solidFill>
              <a:schemeClr val="accent1"/>
            </a:solidFill>
          </a:ln>
        </p:spPr>
        <p:txBody>
          <a:bodyPr>
            <a:normAutofit/>
          </a:bodyPr>
          <a:lstStyle/>
          <a:p>
            <a:r>
              <a:rPr lang="en-GB" sz="2800" dirty="0" smtClean="0">
                <a:latin typeface="Baskerville Old Face" panose="02020602080505020303" pitchFamily="18" charset="0"/>
              </a:rPr>
              <a:t>The most common problem is delinquency and substance abuse. </a:t>
            </a:r>
          </a:p>
          <a:p>
            <a:r>
              <a:rPr lang="en-GB" sz="2800" dirty="0" smtClean="0">
                <a:latin typeface="Baskerville Old Face" panose="02020602080505020303" pitchFamily="18" charset="0"/>
              </a:rPr>
              <a:t>There is also the high risk of lengthy, serious criminal careers (</a:t>
            </a:r>
            <a:r>
              <a:rPr lang="en-GB" sz="2800" dirty="0" err="1" smtClean="0">
                <a:latin typeface="Baskerville Old Face" panose="02020602080505020303" pitchFamily="18" charset="0"/>
              </a:rPr>
              <a:t>Mannuzza</a:t>
            </a:r>
            <a:r>
              <a:rPr lang="en-GB" sz="2800" dirty="0" smtClean="0">
                <a:latin typeface="Baskerville Old Face" panose="02020602080505020303" pitchFamily="18" charset="0"/>
              </a:rPr>
              <a:t> et al., 1998).</a:t>
            </a:r>
          </a:p>
          <a:p>
            <a:r>
              <a:rPr lang="en-GB" sz="2800" dirty="0" smtClean="0">
                <a:latin typeface="Baskerville Old Face" panose="02020602080505020303" pitchFamily="18" charset="0"/>
              </a:rPr>
              <a:t>Approximately 50% of youths incarcerated  are believed to suffer from ADHD (Young et al., 2010), whilst other studies estimate from 14-72%...</a:t>
            </a:r>
          </a:p>
          <a:p>
            <a:r>
              <a:rPr lang="en-GB" sz="2800" dirty="0" smtClean="0">
                <a:latin typeface="Baskerville Old Face" panose="02020602080505020303" pitchFamily="18" charset="0"/>
              </a:rPr>
              <a:t>Cahill et al., (2012) prevalence in prison is much higher than in general population.</a:t>
            </a:r>
          </a:p>
          <a:p>
            <a:endParaRPr lang="en-GB" sz="2800" dirty="0" smtClean="0">
              <a:latin typeface="Baskerville Old Face" panose="02020602080505020303" pitchFamily="18" charset="0"/>
            </a:endParaRPr>
          </a:p>
          <a:p>
            <a:r>
              <a:rPr lang="en-GB" sz="2800" dirty="0" smtClean="0">
                <a:latin typeface="Baskerville Old Face" panose="02020602080505020303" pitchFamily="18" charset="0"/>
              </a:rPr>
              <a:t>But… Problems in early diagnosis for prospects in children…</a:t>
            </a:r>
            <a:endParaRPr lang="en-US" sz="2800" dirty="0">
              <a:latin typeface="Baskerville Old Face" panose="02020602080505020303" pitchFamily="18" charset="0"/>
            </a:endParaRPr>
          </a:p>
        </p:txBody>
      </p:sp>
    </p:spTree>
    <p:extLst>
      <p:ext uri="{BB962C8B-B14F-4D97-AF65-F5344CB8AC3E}">
        <p14:creationId xmlns:p14="http://schemas.microsoft.com/office/powerpoint/2010/main" val="274683558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Conduct Disorder-</a:t>
            </a:r>
            <a:endParaRPr lang="en-GB" dirty="0">
              <a:latin typeface="Baskerville Old Face" panose="02020602080505020303" pitchFamily="18" charset="0"/>
            </a:endParaRPr>
          </a:p>
        </p:txBody>
      </p:sp>
      <p:sp>
        <p:nvSpPr>
          <p:cNvPr id="3" name="Content Placeholder 2"/>
          <p:cNvSpPr>
            <a:spLocks noGrp="1"/>
          </p:cNvSpPr>
          <p:nvPr>
            <p:ph idx="1"/>
          </p:nvPr>
        </p:nvSpPr>
        <p:spPr>
          <a:xfrm>
            <a:off x="428193" y="1628800"/>
            <a:ext cx="8153400" cy="4572000"/>
          </a:xfrm>
          <a:solidFill>
            <a:srgbClr val="FFFFCC"/>
          </a:solidFill>
          <a:ln>
            <a:solidFill>
              <a:schemeClr val="accent1"/>
            </a:solidFill>
          </a:ln>
        </p:spPr>
        <p:txBody>
          <a:bodyPr/>
          <a:lstStyle/>
          <a:p>
            <a:r>
              <a:rPr lang="en-GB" sz="2800" dirty="0" smtClean="0">
                <a:latin typeface="Baskerville Old Face" panose="02020602080505020303" pitchFamily="18" charset="0"/>
              </a:rPr>
              <a:t>Often co-occurs with ADHD, with 50% of disruptive children having both. (</a:t>
            </a:r>
            <a:r>
              <a:rPr lang="en-GB" sz="2800" dirty="0" err="1" smtClean="0">
                <a:latin typeface="Baskerville Old Face" panose="02020602080505020303" pitchFamily="18" charset="0"/>
              </a:rPr>
              <a:t>Coid</a:t>
            </a:r>
            <a:r>
              <a:rPr lang="en-GB" sz="2800" dirty="0" smtClean="0">
                <a:latin typeface="Baskerville Old Face" panose="02020602080505020303" pitchFamily="18" charset="0"/>
              </a:rPr>
              <a:t>, 2003).</a:t>
            </a:r>
          </a:p>
          <a:p>
            <a:r>
              <a:rPr lang="en-GB" sz="2800" dirty="0" smtClean="0">
                <a:latin typeface="Baskerville Old Face" panose="02020602080505020303" pitchFamily="18" charset="0"/>
              </a:rPr>
              <a:t>Conduct disorder increases the symptoms of ADHD and having both is a powerful predictor of violence, criminal behaviour and substance abuse (Flory et al., 2003).</a:t>
            </a:r>
          </a:p>
          <a:p>
            <a:r>
              <a:rPr lang="en-GB" sz="2800" dirty="0" smtClean="0">
                <a:latin typeface="Baskerville Old Face" panose="02020602080505020303" pitchFamily="18" charset="0"/>
              </a:rPr>
              <a:t>According to the APA (2013):</a:t>
            </a:r>
          </a:p>
          <a:p>
            <a:r>
              <a:rPr lang="en-GB" sz="2800" dirty="0">
                <a:latin typeface="Baskerville Old Face" panose="02020602080505020303" pitchFamily="18" charset="0"/>
              </a:rPr>
              <a:t> </a:t>
            </a:r>
            <a:r>
              <a:rPr lang="en-GB" sz="2800" dirty="0" smtClean="0">
                <a:latin typeface="Baskerville Old Face" panose="02020602080505020303" pitchFamily="18" charset="0"/>
              </a:rPr>
              <a:t>It is a precursor of adult crime and is a repetitive and persistent pattern of behaviour, violating the rights of others.</a:t>
            </a:r>
          </a:p>
          <a:p>
            <a:endParaRPr lang="en-GB" sz="2800" dirty="0"/>
          </a:p>
        </p:txBody>
      </p:sp>
    </p:spTree>
    <p:extLst>
      <p:ext uri="{BB962C8B-B14F-4D97-AF65-F5344CB8AC3E}">
        <p14:creationId xmlns:p14="http://schemas.microsoft.com/office/powerpoint/2010/main" val="246710759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304800"/>
            <a:ext cx="6503640" cy="639763"/>
          </a:xfrm>
        </p:spPr>
        <p:txBody>
          <a:bodyPr/>
          <a:lstStyle/>
          <a:p>
            <a:pPr algn="ctr">
              <a:buNone/>
            </a:pPr>
            <a:r>
              <a:rPr lang="en-GB" sz="3200" dirty="0" smtClean="0">
                <a:latin typeface="Baskerville Old Face" panose="02020602080505020303" pitchFamily="18" charset="0"/>
              </a:rPr>
              <a:t>Deficient Interpersonal skills and  </a:t>
            </a:r>
            <a:br>
              <a:rPr lang="en-GB" sz="3200" dirty="0" smtClean="0">
                <a:latin typeface="Baskerville Old Face" panose="02020602080505020303" pitchFamily="18" charset="0"/>
              </a:rPr>
            </a:br>
            <a:r>
              <a:rPr lang="en-GB" sz="3200" dirty="0" smtClean="0">
                <a:latin typeface="Baskerville Old Face" panose="02020602080505020303" pitchFamily="18" charset="0"/>
              </a:rPr>
              <a:t>Peer rejection: </a:t>
            </a:r>
            <a:endParaRPr lang="en-GB" sz="3200"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5225752"/>
          </a:xfrm>
          <a:solidFill>
            <a:srgbClr val="FFFFCC"/>
          </a:solidFill>
          <a:ln>
            <a:solidFill>
              <a:schemeClr val="accent1"/>
            </a:solidFill>
          </a:ln>
        </p:spPr>
        <p:txBody>
          <a:bodyPr/>
          <a:lstStyle/>
          <a:p>
            <a:endParaRPr lang="en-GB" sz="2800" dirty="0" smtClean="0">
              <a:latin typeface="Baskerville Old Face" panose="02020602080505020303" pitchFamily="18" charset="0"/>
            </a:endParaRPr>
          </a:p>
          <a:p>
            <a:r>
              <a:rPr lang="en-GB" sz="2400" dirty="0" smtClean="0">
                <a:latin typeface="Baskerville Old Face" panose="02020602080505020303" pitchFamily="18" charset="0"/>
              </a:rPr>
              <a:t>Peer rejection is also one of the strongest predictors of involvement with serious offending, especially violence (Cowan </a:t>
            </a:r>
            <a:r>
              <a:rPr lang="en-GB" sz="2400" dirty="0">
                <a:latin typeface="Baskerville Old Face" panose="02020602080505020303" pitchFamily="18" charset="0"/>
              </a:rPr>
              <a:t>&amp;</a:t>
            </a:r>
            <a:r>
              <a:rPr lang="en-GB" sz="2400" dirty="0" smtClean="0">
                <a:latin typeface="Baskerville Old Face" panose="02020602080505020303" pitchFamily="18" charset="0"/>
              </a:rPr>
              <a:t> Cowan 2004).</a:t>
            </a:r>
          </a:p>
          <a:p>
            <a:r>
              <a:rPr lang="en-GB" sz="2400" dirty="0" smtClean="0">
                <a:latin typeface="Baskerville Old Face" panose="02020602080505020303" pitchFamily="18" charset="0"/>
              </a:rPr>
              <a:t>Rejection starts early, around the age of 5 where these children show signs of behavioural, emotional and social deficits, particularly violence or aggression.</a:t>
            </a:r>
          </a:p>
          <a:p>
            <a:r>
              <a:rPr lang="en-GB" sz="2400" dirty="0" smtClean="0">
                <a:latin typeface="Baskerville Old Face" panose="02020602080505020303" pitchFamily="18" charset="0"/>
              </a:rPr>
              <a:t>Peer acceptance is crucial for an individual`s development and a lack of this can lead to anti-social behaviour in later life.</a:t>
            </a:r>
          </a:p>
          <a:p>
            <a:r>
              <a:rPr lang="en-GB" sz="2400" dirty="0" smtClean="0">
                <a:latin typeface="Baskerville Old Face" panose="02020602080505020303" pitchFamily="18" charset="0"/>
              </a:rPr>
              <a:t>A problem arises due to research being almost exclusively in males.</a:t>
            </a:r>
            <a:endParaRPr lang="en-GB" sz="2400" dirty="0">
              <a:latin typeface="Baskerville Old Face" panose="02020602080505020303" pitchFamily="18" charset="0"/>
            </a:endParaRPr>
          </a:p>
        </p:txBody>
      </p:sp>
    </p:spTree>
    <p:extLst>
      <p:ext uri="{BB962C8B-B14F-4D97-AF65-F5344CB8AC3E}">
        <p14:creationId xmlns:p14="http://schemas.microsoft.com/office/powerpoint/2010/main" val="318875710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rPr>
              <a:t>Furthermore,</a:t>
            </a:r>
            <a:endParaRPr lang="en-US"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2633464"/>
          </a:xfrm>
          <a:solidFill>
            <a:srgbClr val="FFFFCC"/>
          </a:solidFill>
          <a:ln>
            <a:solidFill>
              <a:schemeClr val="accent1"/>
            </a:solidFill>
          </a:ln>
        </p:spPr>
        <p:txBody>
          <a:bodyPr/>
          <a:lstStyle/>
          <a:p>
            <a:r>
              <a:rPr lang="en-GB" sz="2400" dirty="0" smtClean="0">
                <a:latin typeface="Baskerville Old Face" panose="02020602080505020303" pitchFamily="18" charset="0"/>
                <a:cs typeface="Arial" panose="020B0604020202020204" pitchFamily="34" charset="0"/>
              </a:rPr>
              <a:t>Low empathy is reported, specifically for low cognitive empathy as opposed to emotional empathy, with a strong correlation being reported between cognitive empathy and offending behaviour (</a:t>
            </a:r>
            <a:r>
              <a:rPr lang="en-GB" sz="2400" dirty="0" err="1" smtClean="0">
                <a:latin typeface="Baskerville Old Face" panose="02020602080505020303" pitchFamily="18" charset="0"/>
                <a:cs typeface="Arial" panose="020B0604020202020204" pitchFamily="34" charset="0"/>
              </a:rPr>
              <a:t>Jolliffe</a:t>
            </a:r>
            <a:r>
              <a:rPr lang="en-GB" sz="2400" dirty="0" smtClean="0">
                <a:latin typeface="Baskerville Old Face" panose="02020602080505020303" pitchFamily="18" charset="0"/>
                <a:cs typeface="Arial" panose="020B0604020202020204" pitchFamily="34" charset="0"/>
              </a:rPr>
              <a:t> &amp; Farrington 2004).</a:t>
            </a:r>
          </a:p>
          <a:p>
            <a:pPr marL="0" indent="0">
              <a:buNone/>
            </a:pPr>
            <a:endParaRPr lang="en-GB" sz="2400" dirty="0">
              <a:latin typeface="Baskerville Old Face" panose="02020602080505020303" pitchFamily="18" charset="0"/>
              <a:cs typeface="Arial" panose="020B0604020202020204" pitchFamily="34" charset="0"/>
            </a:endParaRPr>
          </a:p>
          <a:p>
            <a:r>
              <a:rPr lang="en-GB" sz="2400" dirty="0" smtClean="0">
                <a:latin typeface="Baskerville Old Face" panose="02020602080505020303" pitchFamily="18" charset="0"/>
                <a:cs typeface="Arial" panose="020B0604020202020204" pitchFamily="34" charset="0"/>
              </a:rPr>
              <a:t>Most subsequent research is the same.</a:t>
            </a:r>
            <a:endParaRPr lang="en-US" sz="24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285060961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2590800" y="90489"/>
            <a:ext cx="6019800" cy="1034256"/>
          </a:xfrm>
        </p:spPr>
        <p:txBody>
          <a:bodyPr/>
          <a:lstStyle/>
          <a:p>
            <a:pPr algn="ctr" eaLnBrk="1" hangingPunct="1"/>
            <a:r>
              <a:rPr lang="en-GB" altLang="en-US" sz="3200" dirty="0" err="1" smtClean="0">
                <a:solidFill>
                  <a:srgbClr val="FF0000"/>
                </a:solidFill>
                <a:latin typeface="Baskerville Old Face" panose="02020602080505020303" pitchFamily="18" charset="0"/>
                <a:cs typeface="Arial" panose="020B0604020202020204" pitchFamily="34" charset="0"/>
              </a:rPr>
              <a:t>Wansell</a:t>
            </a:r>
            <a:r>
              <a:rPr lang="en-GB" altLang="en-US" sz="3200" dirty="0" smtClean="0">
                <a:solidFill>
                  <a:srgbClr val="FF0000"/>
                </a:solidFill>
                <a:latin typeface="Baskerville Old Face" panose="02020602080505020303" pitchFamily="18" charset="0"/>
                <a:cs typeface="Arial" panose="020B0604020202020204" pitchFamily="34" charset="0"/>
              </a:rPr>
              <a:t> </a:t>
            </a:r>
            <a:r>
              <a:rPr lang="en-GB" altLang="en-US" sz="3200" dirty="0" smtClean="0">
                <a:latin typeface="Baskerville Old Face" panose="02020602080505020303" pitchFamily="18" charset="0"/>
                <a:cs typeface="Arial" panose="020B0604020202020204" pitchFamily="34" charset="0"/>
              </a:rPr>
              <a:t>(1996) </a:t>
            </a:r>
            <a:br>
              <a:rPr lang="en-GB" altLang="en-US" sz="3200" dirty="0" smtClean="0">
                <a:latin typeface="Baskerville Old Face" panose="02020602080505020303" pitchFamily="18" charset="0"/>
                <a:cs typeface="Arial" panose="020B0604020202020204" pitchFamily="34" charset="0"/>
              </a:rPr>
            </a:br>
            <a:r>
              <a:rPr lang="en-GB" altLang="en-US" sz="3200" dirty="0" smtClean="0">
                <a:latin typeface="Baskerville Old Face" panose="02020602080505020303" pitchFamily="18" charset="0"/>
                <a:cs typeface="Arial" panose="020B0604020202020204" pitchFamily="34" charset="0"/>
              </a:rPr>
              <a:t>Fred and Rosemary West</a:t>
            </a:r>
          </a:p>
        </p:txBody>
      </p:sp>
      <p:sp>
        <p:nvSpPr>
          <p:cNvPr id="55299" name="Rectangle 3"/>
          <p:cNvSpPr>
            <a:spLocks noGrp="1" noChangeArrowheads="1"/>
          </p:cNvSpPr>
          <p:nvPr>
            <p:ph idx="1"/>
          </p:nvPr>
        </p:nvSpPr>
        <p:spPr>
          <a:xfrm>
            <a:off x="4211639" y="1628775"/>
            <a:ext cx="3744738" cy="4608513"/>
          </a:xfrm>
          <a:solidFill>
            <a:srgbClr val="FFFFCC"/>
          </a:solidFill>
          <a:ln>
            <a:solidFill>
              <a:schemeClr val="accent1"/>
            </a:solidFill>
          </a:ln>
        </p:spPr>
        <p:txBody>
          <a:bodyPr>
            <a:normAutofit/>
          </a:bodyPr>
          <a:lstStyle/>
          <a:p>
            <a:pPr eaLnBrk="1" hangingPunct="1">
              <a:lnSpc>
                <a:spcPct val="90000"/>
              </a:lnSpc>
            </a:pPr>
            <a:r>
              <a:rPr lang="en-GB" altLang="en-US" sz="2400" dirty="0" smtClean="0">
                <a:latin typeface="Baskerville Old Face" panose="02020602080505020303" pitchFamily="18" charset="0"/>
                <a:cs typeface="Times New Roman" pitchFamily="18" charset="0"/>
              </a:rPr>
              <a:t>Frederick and Rosemary West </a:t>
            </a:r>
          </a:p>
          <a:p>
            <a:pPr eaLnBrk="1" hangingPunct="1">
              <a:lnSpc>
                <a:spcPct val="90000"/>
              </a:lnSpc>
            </a:pPr>
            <a:r>
              <a:rPr lang="en-GB" altLang="en-US" sz="2400" dirty="0" smtClean="0">
                <a:latin typeface="Baskerville Old Face" panose="02020602080505020303" pitchFamily="18" charset="0"/>
                <a:cs typeface="Times New Roman" pitchFamily="18" charset="0"/>
              </a:rPr>
              <a:t>Fred was known to be of a low level of intelligence and cognitive functioning, but- Both Fred and Rosemary suffered terrible emotional &amp; sexual abuse in their childhood</a:t>
            </a:r>
          </a:p>
          <a:p>
            <a:pPr eaLnBrk="1" hangingPunct="1">
              <a:lnSpc>
                <a:spcPct val="90000"/>
              </a:lnSpc>
            </a:pPr>
            <a:r>
              <a:rPr lang="en-GB" altLang="en-US" sz="2400" dirty="0" smtClean="0">
                <a:latin typeface="Baskerville Old Face" panose="02020602080505020303" pitchFamily="18" charset="0"/>
                <a:cs typeface="Times New Roman" pitchFamily="18" charset="0"/>
              </a:rPr>
              <a:t>Could this be what created these 'serial killers‘?</a:t>
            </a:r>
          </a:p>
          <a:p>
            <a:pPr eaLnBrk="1" hangingPunct="1">
              <a:lnSpc>
                <a:spcPct val="90000"/>
              </a:lnSpc>
            </a:pPr>
            <a:r>
              <a:rPr lang="en-GB" altLang="en-US" sz="2400" dirty="0" smtClean="0">
                <a:solidFill>
                  <a:srgbClr val="FF0000"/>
                </a:solidFill>
                <a:latin typeface="Baskerville Old Face" panose="02020602080505020303" pitchFamily="18" charset="0"/>
                <a:cs typeface="Times New Roman" pitchFamily="18" charset="0"/>
              </a:rPr>
              <a:t>What do you think?</a:t>
            </a:r>
          </a:p>
        </p:txBody>
      </p:sp>
      <p:pic>
        <p:nvPicPr>
          <p:cNvPr id="55302" name="Picture 6" descr="fred%20and%20rosemary%20w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628775"/>
            <a:ext cx="3622675"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16448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additive="base">
                                        <p:cTn id="7" dur="500" fill="hold"/>
                                        <p:tgtEl>
                                          <p:spTgt spid="55298"/>
                                        </p:tgtEl>
                                        <p:attrNameLst>
                                          <p:attrName>ppt_x</p:attrName>
                                        </p:attrNameLst>
                                      </p:cBhvr>
                                      <p:tavLst>
                                        <p:tav tm="0">
                                          <p:val>
                                            <p:strVal val="#ppt_x"/>
                                          </p:val>
                                        </p:tav>
                                        <p:tav tm="100000">
                                          <p:val>
                                            <p:strVal val="#ppt_x"/>
                                          </p:val>
                                        </p:tav>
                                      </p:tavLst>
                                    </p:anim>
                                    <p:anim calcmode="lin" valueType="num">
                                      <p:cBhvr additive="base">
                                        <p:cTn id="8" dur="500" fill="hold"/>
                                        <p:tgtEl>
                                          <p:spTgt spid="5529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55302"/>
                                        </p:tgtEl>
                                        <p:attrNameLst>
                                          <p:attrName>style.visibility</p:attrName>
                                        </p:attrNameLst>
                                      </p:cBhvr>
                                      <p:to>
                                        <p:strVal val="visible"/>
                                      </p:to>
                                    </p:set>
                                    <p:animEffect transition="in" filter="randombar(horizontal)">
                                      <p:cBhvr>
                                        <p:cTn id="13" dur="500"/>
                                        <p:tgtEl>
                                          <p:spTgt spid="5530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55299">
                                            <p:txEl>
                                              <p:pRg st="0" end="0"/>
                                            </p:txEl>
                                          </p:spTgt>
                                        </p:tgtEl>
                                        <p:attrNameLst>
                                          <p:attrName>style.visibility</p:attrName>
                                        </p:attrNameLst>
                                      </p:cBhvr>
                                      <p:to>
                                        <p:strVal val="visible"/>
                                      </p:to>
                                    </p:set>
                                    <p:anim calcmode="lin" valueType="num">
                                      <p:cBhvr additive="base">
                                        <p:cTn id="18" dur="500" fill="hold"/>
                                        <p:tgtEl>
                                          <p:spTgt spid="55299">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552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55299">
                                            <p:txEl>
                                              <p:pRg st="1" end="1"/>
                                            </p:txEl>
                                          </p:spTgt>
                                        </p:tgtEl>
                                        <p:attrNameLst>
                                          <p:attrName>style.visibility</p:attrName>
                                        </p:attrNameLst>
                                      </p:cBhvr>
                                      <p:to>
                                        <p:strVal val="visible"/>
                                      </p:to>
                                    </p:set>
                                    <p:anim calcmode="lin" valueType="num">
                                      <p:cBhvr additive="base">
                                        <p:cTn id="24" dur="500" fill="hold"/>
                                        <p:tgtEl>
                                          <p:spTgt spid="55299">
                                            <p:txEl>
                                              <p:pRg st="1" end="1"/>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5529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55299">
                                            <p:txEl>
                                              <p:pRg st="2" end="2"/>
                                            </p:txEl>
                                          </p:spTgt>
                                        </p:tgtEl>
                                        <p:attrNameLst>
                                          <p:attrName>style.visibility</p:attrName>
                                        </p:attrNameLst>
                                      </p:cBhvr>
                                      <p:to>
                                        <p:strVal val="visible"/>
                                      </p:to>
                                    </p:set>
                                    <p:anim calcmode="lin" valueType="num">
                                      <p:cBhvr additive="base">
                                        <p:cTn id="30" dur="500" fill="hold"/>
                                        <p:tgtEl>
                                          <p:spTgt spid="55299">
                                            <p:txEl>
                                              <p:pRg st="2" end="2"/>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552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55299">
                                            <p:txEl>
                                              <p:pRg st="3" end="3"/>
                                            </p:txEl>
                                          </p:spTgt>
                                        </p:tgtEl>
                                        <p:attrNameLst>
                                          <p:attrName>style.visibility</p:attrName>
                                        </p:attrNameLst>
                                      </p:cBhvr>
                                      <p:to>
                                        <p:strVal val="visible"/>
                                      </p:to>
                                    </p:set>
                                    <p:anim calcmode="lin" valueType="num">
                                      <p:cBhvr additive="base">
                                        <p:cTn id="36" dur="500" fill="hold"/>
                                        <p:tgtEl>
                                          <p:spTgt spid="55299">
                                            <p:txEl>
                                              <p:pRg st="3" end="3"/>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5529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utoUpdateAnimBg="0"/>
      <p:bldP spid="55299" grpId="0" build="p" autoUpdateAnimBg="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cs typeface="Arial" panose="020B0604020202020204" pitchFamily="34" charset="0"/>
              </a:rPr>
              <a:t>Early Abuse and criminality</a:t>
            </a:r>
            <a:endParaRPr lang="en-US"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solidFill>
            <a:srgbClr val="FFFFCC"/>
          </a:solidFill>
          <a:ln>
            <a:solidFill>
              <a:schemeClr val="accent1"/>
            </a:solidFill>
          </a:ln>
        </p:spPr>
        <p:txBody>
          <a:bodyPr>
            <a:normAutofit/>
          </a:bodyPr>
          <a:lstStyle/>
          <a:p>
            <a:endParaRPr lang="en-US" sz="2400" dirty="0" smtClean="0">
              <a:latin typeface="Baskerville Old Face" panose="02020602080505020303" pitchFamily="18" charset="0"/>
            </a:endParaRPr>
          </a:p>
          <a:p>
            <a:r>
              <a:rPr lang="en-US" sz="2400" dirty="0" smtClean="0">
                <a:latin typeface="Baskerville Old Face" panose="02020602080505020303" pitchFamily="18" charset="0"/>
              </a:rPr>
              <a:t>Findings </a:t>
            </a:r>
            <a:r>
              <a:rPr lang="en-US" sz="2400" dirty="0">
                <a:latin typeface="Baskerville Old Face" panose="02020602080505020303" pitchFamily="18" charset="0"/>
              </a:rPr>
              <a:t>strongly </a:t>
            </a:r>
            <a:r>
              <a:rPr lang="en-US" sz="2400" dirty="0" smtClean="0">
                <a:latin typeface="Baskerville Old Face" panose="02020602080505020303" pitchFamily="18" charset="0"/>
              </a:rPr>
              <a:t>support the </a:t>
            </a:r>
            <a:r>
              <a:rPr lang="en-US" sz="2400" dirty="0">
                <a:latin typeface="Baskerville Old Face" panose="02020602080505020303" pitchFamily="18" charset="0"/>
              </a:rPr>
              <a:t>relationship between child abuse and neglect and delinquency, a</a:t>
            </a:r>
            <a:r>
              <a:rPr lang="en-US" sz="2400" dirty="0" smtClean="0">
                <a:latin typeface="Baskerville Old Face" panose="02020602080505020303" pitchFamily="18" charset="0"/>
              </a:rPr>
              <a:t>dult </a:t>
            </a:r>
            <a:r>
              <a:rPr lang="en-US" sz="2400" dirty="0">
                <a:latin typeface="Baskerville Old Face" panose="02020602080505020303" pitchFamily="18" charset="0"/>
              </a:rPr>
              <a:t>criminality, </a:t>
            </a:r>
            <a:r>
              <a:rPr lang="en-US" sz="2400" dirty="0" smtClean="0">
                <a:latin typeface="Baskerville Old Face" panose="02020602080505020303" pitchFamily="18" charset="0"/>
              </a:rPr>
              <a:t>and violent </a:t>
            </a:r>
            <a:r>
              <a:rPr lang="en-US" sz="2400" dirty="0">
                <a:latin typeface="Baskerville Old Face" panose="02020602080505020303" pitchFamily="18" charset="0"/>
              </a:rPr>
              <a:t>criminal </a:t>
            </a:r>
            <a:r>
              <a:rPr lang="en-US" sz="2400" dirty="0" err="1" smtClean="0">
                <a:latin typeface="Baskerville Old Face" panose="02020602080505020303" pitchFamily="18" charset="0"/>
              </a:rPr>
              <a:t>behaviour</a:t>
            </a:r>
            <a:r>
              <a:rPr lang="en-US" sz="2400" dirty="0">
                <a:latin typeface="Baskerville Old Face" panose="02020602080505020303" pitchFamily="18" charset="0"/>
              </a:rPr>
              <a:t>. </a:t>
            </a:r>
          </a:p>
          <a:p>
            <a:r>
              <a:rPr lang="en-US" sz="2400" dirty="0">
                <a:latin typeface="Baskerville Old Face" panose="02020602080505020303" pitchFamily="18" charset="0"/>
              </a:rPr>
              <a:t>A</a:t>
            </a:r>
            <a:r>
              <a:rPr lang="en-US" sz="2400" dirty="0" smtClean="0">
                <a:latin typeface="Baskerville Old Face" panose="02020602080505020303" pitchFamily="18" charset="0"/>
              </a:rPr>
              <a:t>bused </a:t>
            </a:r>
            <a:r>
              <a:rPr lang="en-US" sz="2400" dirty="0">
                <a:latin typeface="Baskerville Old Face" panose="02020602080505020303" pitchFamily="18" charset="0"/>
              </a:rPr>
              <a:t>and neglected children are 4.8 </a:t>
            </a:r>
            <a:r>
              <a:rPr lang="en-US" sz="2400" dirty="0" smtClean="0">
                <a:latin typeface="Baskerville Old Face" panose="02020602080505020303" pitchFamily="18" charset="0"/>
              </a:rPr>
              <a:t>times more </a:t>
            </a:r>
            <a:r>
              <a:rPr lang="en-US" sz="2400" dirty="0">
                <a:latin typeface="Baskerville Old Face" panose="02020602080505020303" pitchFamily="18" charset="0"/>
              </a:rPr>
              <a:t>likely to be arrested as </a:t>
            </a:r>
            <a:r>
              <a:rPr lang="en-US" sz="2400" dirty="0" smtClean="0">
                <a:latin typeface="Baskerville Old Face" panose="02020602080505020303" pitchFamily="18" charset="0"/>
              </a:rPr>
              <a:t>juveniles; </a:t>
            </a:r>
            <a:r>
              <a:rPr lang="en-US" sz="2400" dirty="0">
                <a:latin typeface="Baskerville Old Face" panose="02020602080505020303" pitchFamily="18" charset="0"/>
              </a:rPr>
              <a:t>2 times more likely to be arrested as an adult, </a:t>
            </a:r>
            <a:r>
              <a:rPr lang="en-US" sz="2400" dirty="0" smtClean="0">
                <a:latin typeface="Baskerville Old Face" panose="02020602080505020303" pitchFamily="18" charset="0"/>
              </a:rPr>
              <a:t>and 3.1 </a:t>
            </a:r>
            <a:r>
              <a:rPr lang="en-US" sz="2400" dirty="0">
                <a:latin typeface="Baskerville Old Face" panose="02020602080505020303" pitchFamily="18" charset="0"/>
              </a:rPr>
              <a:t>times more likely to be arrested for a violent crime than matched </a:t>
            </a:r>
            <a:r>
              <a:rPr lang="en-US" sz="2400" dirty="0" smtClean="0">
                <a:latin typeface="Baskerville Old Face" panose="02020602080505020303" pitchFamily="18" charset="0"/>
              </a:rPr>
              <a:t>controls (English, 2002).</a:t>
            </a:r>
          </a:p>
          <a:p>
            <a:pPr marL="0" indent="0">
              <a:buNone/>
            </a:pPr>
            <a:endParaRPr lang="en-US" sz="2400" dirty="0" smtClean="0">
              <a:latin typeface="Baskerville Old Face" panose="02020602080505020303" pitchFamily="18" charset="0"/>
            </a:endParaRPr>
          </a:p>
          <a:p>
            <a:r>
              <a:rPr lang="en-GB" sz="2400" dirty="0" smtClean="0">
                <a:latin typeface="Baskerville Old Face" panose="02020602080505020303" pitchFamily="18" charset="0"/>
              </a:rPr>
              <a:t>`The violent children of the future are now babies`</a:t>
            </a:r>
          </a:p>
          <a:p>
            <a:pPr marL="0" indent="0">
              <a:buNone/>
            </a:pPr>
            <a:r>
              <a:rPr lang="en-GB" sz="2400" dirty="0">
                <a:latin typeface="Baskerville Old Face" panose="02020602080505020303" pitchFamily="18" charset="0"/>
              </a:rPr>
              <a:t> </a:t>
            </a:r>
            <a:r>
              <a:rPr lang="en-GB" sz="2400" dirty="0" smtClean="0">
                <a:latin typeface="Baskerville Old Face" panose="02020602080505020303" pitchFamily="18" charset="0"/>
              </a:rPr>
              <a:t>                                                       (Gerhardt 2004: p167)</a:t>
            </a:r>
          </a:p>
          <a:p>
            <a:pPr marL="0" indent="0">
              <a:buNone/>
            </a:pPr>
            <a:endParaRPr lang="en-US" sz="2400" dirty="0"/>
          </a:p>
        </p:txBody>
      </p:sp>
    </p:spTree>
    <p:extLst>
      <p:ext uri="{BB962C8B-B14F-4D97-AF65-F5344CB8AC3E}">
        <p14:creationId xmlns:p14="http://schemas.microsoft.com/office/powerpoint/2010/main" val="57373887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590800" y="90489"/>
            <a:ext cx="6019800" cy="962248"/>
          </a:xfrm>
        </p:spPr>
        <p:txBody>
          <a:bodyPr/>
          <a:lstStyle/>
          <a:p>
            <a:pPr algn="ctr" eaLnBrk="1" hangingPunct="1"/>
            <a:r>
              <a:rPr lang="en-GB" altLang="en-US" dirty="0" smtClean="0">
                <a:latin typeface="Baskerville Old Face" panose="02020602080505020303" pitchFamily="18" charset="0"/>
              </a:rPr>
              <a:t>Child sexual abuse &amp; criminal behaviour?</a:t>
            </a:r>
          </a:p>
        </p:txBody>
      </p:sp>
      <p:sp>
        <p:nvSpPr>
          <p:cNvPr id="56323" name="Rectangle 3"/>
          <p:cNvSpPr>
            <a:spLocks noGrp="1" noChangeArrowheads="1"/>
          </p:cNvSpPr>
          <p:nvPr>
            <p:ph idx="1"/>
          </p:nvPr>
        </p:nvSpPr>
        <p:spPr>
          <a:xfrm>
            <a:off x="179388" y="1600200"/>
            <a:ext cx="8785225" cy="4530725"/>
          </a:xfrm>
          <a:solidFill>
            <a:srgbClr val="FFFFCC"/>
          </a:solidFill>
          <a:ln>
            <a:solidFill>
              <a:schemeClr val="accent1"/>
            </a:solidFill>
          </a:ln>
        </p:spPr>
        <p:txBody>
          <a:bodyPr/>
          <a:lstStyle/>
          <a:p>
            <a:pPr eaLnBrk="1" hangingPunct="1"/>
            <a:endParaRPr lang="en-GB" altLang="en-US" sz="2400" b="1" dirty="0" smtClean="0">
              <a:solidFill>
                <a:srgbClr val="FF0000"/>
              </a:solidFill>
              <a:latin typeface="Baskerville Old Face" panose="02020602080505020303" pitchFamily="18" charset="0"/>
              <a:cs typeface="Arial" panose="020B0604020202020204" pitchFamily="34" charset="0"/>
            </a:endParaRPr>
          </a:p>
          <a:p>
            <a:pPr eaLnBrk="1" hangingPunct="1"/>
            <a:r>
              <a:rPr lang="en-GB" altLang="en-US" sz="2400" b="1" dirty="0" smtClean="0">
                <a:solidFill>
                  <a:srgbClr val="FF0000"/>
                </a:solidFill>
                <a:latin typeface="Baskerville Old Face" panose="02020602080505020303" pitchFamily="18" charset="0"/>
                <a:cs typeface="Arial" panose="020B0604020202020204" pitchFamily="34" charset="0"/>
              </a:rPr>
              <a:t>Ressler et al.,</a:t>
            </a:r>
            <a:r>
              <a:rPr lang="en-GB" altLang="en-US" sz="2400" dirty="0" smtClean="0">
                <a:latin typeface="Baskerville Old Face" panose="02020602080505020303" pitchFamily="18" charset="0"/>
                <a:cs typeface="Arial" panose="020B0604020202020204" pitchFamily="34" charset="0"/>
              </a:rPr>
              <a:t> (1988) - Out of 36 sex murderers interviewed, 42% were found to have been sexually abused as youngsters.</a:t>
            </a:r>
          </a:p>
          <a:p>
            <a:pPr eaLnBrk="1" hangingPunct="1"/>
            <a:r>
              <a:rPr lang="en-GB" altLang="en-US" sz="2400" b="1" dirty="0" smtClean="0">
                <a:solidFill>
                  <a:srgbClr val="FF0000"/>
                </a:solidFill>
                <a:latin typeface="Baskerville Old Face" panose="02020602080505020303" pitchFamily="18" charset="0"/>
                <a:cs typeface="Arial" panose="020B0604020202020204" pitchFamily="34" charset="0"/>
              </a:rPr>
              <a:t>Dietz </a:t>
            </a:r>
            <a:r>
              <a:rPr lang="en-GB" altLang="en-US" sz="2400" b="1" dirty="0">
                <a:solidFill>
                  <a:srgbClr val="FF0000"/>
                </a:solidFill>
                <a:latin typeface="Baskerville Old Face" panose="02020602080505020303" pitchFamily="18" charset="0"/>
                <a:cs typeface="Arial" panose="020B0604020202020204" pitchFamily="34" charset="0"/>
              </a:rPr>
              <a:t>&amp;</a:t>
            </a:r>
            <a:r>
              <a:rPr lang="en-GB" altLang="en-US" sz="2400" b="1" dirty="0" smtClean="0">
                <a:solidFill>
                  <a:srgbClr val="FF0000"/>
                </a:solidFill>
                <a:latin typeface="Baskerville Old Face" panose="02020602080505020303" pitchFamily="18" charset="0"/>
                <a:cs typeface="Arial" panose="020B0604020202020204" pitchFamily="34" charset="0"/>
              </a:rPr>
              <a:t> Warren</a:t>
            </a:r>
            <a:r>
              <a:rPr lang="en-GB" altLang="en-US" sz="2400" dirty="0" smtClean="0">
                <a:latin typeface="Baskerville Old Face" panose="02020602080505020303" pitchFamily="18" charset="0"/>
                <a:cs typeface="Arial" panose="020B0604020202020204" pitchFamily="34" charset="0"/>
              </a:rPr>
              <a:t> (1995) found 76% of the 41 serial rapists that they interviewed were abused when young. </a:t>
            </a:r>
          </a:p>
          <a:p>
            <a:pPr marL="0" indent="0" eaLnBrk="1" hangingPunct="1">
              <a:buNone/>
            </a:pPr>
            <a:r>
              <a:rPr lang="en-GB" altLang="en-US" sz="2400" dirty="0">
                <a:latin typeface="Baskerville Old Face" panose="02020602080505020303" pitchFamily="18" charset="0"/>
                <a:cs typeface="Arial" panose="020B0604020202020204" pitchFamily="34" charset="0"/>
              </a:rPr>
              <a:t> </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For consideration-</a:t>
            </a:r>
          </a:p>
          <a:p>
            <a:pPr lvl="1"/>
            <a:r>
              <a:rPr lang="en-GB" altLang="en-US" sz="2000" dirty="0" smtClean="0">
                <a:latin typeface="Baskerville Old Face" panose="02020602080505020303" pitchFamily="18" charset="0"/>
                <a:cs typeface="Arial" panose="020B0604020202020204" pitchFamily="34" charset="0"/>
              </a:rPr>
              <a:t>The FBI  and others have attempted to classify sex offenders.</a:t>
            </a:r>
          </a:p>
          <a:p>
            <a:pPr lvl="1"/>
            <a:r>
              <a:rPr lang="en-GB" altLang="en-US" sz="2000" dirty="0" smtClean="0">
                <a:latin typeface="Baskerville Old Face" panose="02020602080505020303" pitchFamily="18" charset="0"/>
                <a:cs typeface="Arial" panose="020B0604020202020204" pitchFamily="34" charset="0"/>
              </a:rPr>
              <a:t>There will be more details of the causes and classification of sex offenders in a separate lecture later on in this module.</a:t>
            </a:r>
          </a:p>
          <a:p>
            <a:pPr eaLnBrk="1" hangingPunct="1"/>
            <a:endParaRPr lang="en-GB" altLang="en-US" sz="2400" dirty="0" smtClean="0">
              <a:latin typeface="Baskerville Old Face" panose="02020602080505020303" pitchFamily="18" charset="0"/>
              <a:cs typeface="Times New Roman" pitchFamily="18" charset="0"/>
            </a:endParaRPr>
          </a:p>
        </p:txBody>
      </p:sp>
    </p:spTree>
    <p:extLst>
      <p:ext uri="{BB962C8B-B14F-4D97-AF65-F5344CB8AC3E}">
        <p14:creationId xmlns:p14="http://schemas.microsoft.com/office/powerpoint/2010/main" val="159750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6323">
                                            <p:txEl>
                                              <p:pRg st="1" end="1"/>
                                            </p:txEl>
                                          </p:spTgt>
                                        </p:tgtEl>
                                        <p:attrNameLst>
                                          <p:attrName>style.visibility</p:attrName>
                                        </p:attrNameLst>
                                      </p:cBhvr>
                                      <p:to>
                                        <p:strVal val="visible"/>
                                      </p:to>
                                    </p:set>
                                    <p:animEffect transition="in" filter="box(out)">
                                      <p:cBhvr>
                                        <p:cTn id="7" dur="500"/>
                                        <p:tgtEl>
                                          <p:spTgt spid="5632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6323">
                                            <p:txEl>
                                              <p:pRg st="2" end="2"/>
                                            </p:txEl>
                                          </p:spTgt>
                                        </p:tgtEl>
                                        <p:attrNameLst>
                                          <p:attrName>style.visibility</p:attrName>
                                        </p:attrNameLst>
                                      </p:cBhvr>
                                      <p:to>
                                        <p:strVal val="visible"/>
                                      </p:to>
                                    </p:set>
                                    <p:animEffect transition="in" filter="box(out)">
                                      <p:cBhvr>
                                        <p:cTn id="12" dur="500"/>
                                        <p:tgtEl>
                                          <p:spTgt spid="5632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6323">
                                            <p:txEl>
                                              <p:pRg st="3" end="3"/>
                                            </p:txEl>
                                          </p:spTgt>
                                        </p:tgtEl>
                                        <p:attrNameLst>
                                          <p:attrName>style.visibility</p:attrName>
                                        </p:attrNameLst>
                                      </p:cBhvr>
                                      <p:to>
                                        <p:strVal val="visible"/>
                                      </p:to>
                                    </p:set>
                                    <p:animEffect transition="in" filter="box(out)">
                                      <p:cBhvr>
                                        <p:cTn id="17" dur="500"/>
                                        <p:tgtEl>
                                          <p:spTgt spid="5632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6323">
                                            <p:txEl>
                                              <p:pRg st="4" end="4"/>
                                            </p:txEl>
                                          </p:spTgt>
                                        </p:tgtEl>
                                        <p:attrNameLst>
                                          <p:attrName>style.visibility</p:attrName>
                                        </p:attrNameLst>
                                      </p:cBhvr>
                                      <p:to>
                                        <p:strVal val="visible"/>
                                      </p:to>
                                    </p:set>
                                    <p:animEffect transition="in" filter="box(out)">
                                      <p:cBhvr>
                                        <p:cTn id="22" dur="500"/>
                                        <p:tgtEl>
                                          <p:spTgt spid="56323">
                                            <p:txEl>
                                              <p:pRg st="4" end="4"/>
                                            </p:txEl>
                                          </p:spTgt>
                                        </p:tgtEl>
                                      </p:cBhvr>
                                    </p:animEffect>
                                  </p:childTnLst>
                                </p:cTn>
                              </p:par>
                              <p:par>
                                <p:cTn id="23" presetID="4" presetClass="entr" presetSubtype="32" fill="hold" grpId="0" nodeType="withEffect">
                                  <p:stCondLst>
                                    <p:cond delay="0"/>
                                  </p:stCondLst>
                                  <p:childTnLst>
                                    <p:set>
                                      <p:cBhvr>
                                        <p:cTn id="24" dur="1" fill="hold">
                                          <p:stCondLst>
                                            <p:cond delay="0"/>
                                          </p:stCondLst>
                                        </p:cTn>
                                        <p:tgtEl>
                                          <p:spTgt spid="56323">
                                            <p:txEl>
                                              <p:pRg st="5" end="5"/>
                                            </p:txEl>
                                          </p:spTgt>
                                        </p:tgtEl>
                                        <p:attrNameLst>
                                          <p:attrName>style.visibility</p:attrName>
                                        </p:attrNameLst>
                                      </p:cBhvr>
                                      <p:to>
                                        <p:strVal val="visible"/>
                                      </p:to>
                                    </p:set>
                                    <p:animEffect transition="in" filter="box(out)">
                                      <p:cBhvr>
                                        <p:cTn id="25" dur="500"/>
                                        <p:tgtEl>
                                          <p:spTgt spid="56323">
                                            <p:txEl>
                                              <p:pRg st="5" end="5"/>
                                            </p:txEl>
                                          </p:spTgt>
                                        </p:tgtEl>
                                      </p:cBhvr>
                                    </p:animEffect>
                                  </p:childTnLst>
                                </p:cTn>
                              </p:par>
                              <p:par>
                                <p:cTn id="26" presetID="4" presetClass="entr" presetSubtype="32" fill="hold" grpId="0" nodeType="withEffect">
                                  <p:stCondLst>
                                    <p:cond delay="0"/>
                                  </p:stCondLst>
                                  <p:childTnLst>
                                    <p:set>
                                      <p:cBhvr>
                                        <p:cTn id="27" dur="1" fill="hold">
                                          <p:stCondLst>
                                            <p:cond delay="0"/>
                                          </p:stCondLst>
                                        </p:cTn>
                                        <p:tgtEl>
                                          <p:spTgt spid="56323">
                                            <p:txEl>
                                              <p:pRg st="6" end="6"/>
                                            </p:txEl>
                                          </p:spTgt>
                                        </p:tgtEl>
                                        <p:attrNameLst>
                                          <p:attrName>style.visibility</p:attrName>
                                        </p:attrNameLst>
                                      </p:cBhvr>
                                      <p:to>
                                        <p:strVal val="visible"/>
                                      </p:to>
                                    </p:set>
                                    <p:animEffect transition="in" filter="box(out)">
                                      <p:cBhvr>
                                        <p:cTn id="28" dur="500"/>
                                        <p:tgtEl>
                                          <p:spTgt spid="563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Baskerville Old Face" panose="02020602080505020303" pitchFamily="18" charset="0"/>
                <a:cs typeface="Arial" panose="020B0604020202020204" pitchFamily="34" charset="0"/>
              </a:rPr>
              <a:t>Substance abuse and crime</a:t>
            </a:r>
            <a:endParaRPr lang="en-US"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371600"/>
            <a:ext cx="8153400" cy="5297760"/>
          </a:xfrm>
          <a:solidFill>
            <a:srgbClr val="FFFFCC"/>
          </a:solidFill>
          <a:ln>
            <a:solidFill>
              <a:schemeClr val="accent1"/>
            </a:solidFill>
          </a:ln>
        </p:spPr>
        <p:txBody>
          <a:bodyPr>
            <a:normAutofit/>
          </a:bodyPr>
          <a:lstStyle/>
          <a:p>
            <a:r>
              <a:rPr lang="en-GB" sz="2400" dirty="0" smtClean="0">
                <a:latin typeface="Baskerville Old Face" panose="02020602080505020303" pitchFamily="18" charset="0"/>
                <a:cs typeface="Arial" panose="020B0604020202020204" pitchFamily="34" charset="0"/>
              </a:rPr>
              <a:t>Police estimate that half of crime is drug related.</a:t>
            </a:r>
          </a:p>
          <a:p>
            <a:r>
              <a:rPr lang="en-GB" sz="2400" dirty="0" smtClean="0">
                <a:latin typeface="Baskerville Old Face" panose="02020602080505020303" pitchFamily="18" charset="0"/>
                <a:cs typeface="Arial" panose="020B0604020202020204" pitchFamily="34" charset="0"/>
              </a:rPr>
              <a:t>A number of factors link substance abuse to crime, not just the substance itself.</a:t>
            </a:r>
          </a:p>
          <a:p>
            <a:r>
              <a:rPr lang="en-GB" sz="2400" dirty="0" smtClean="0">
                <a:latin typeface="Baskerville Old Face" panose="02020602080505020303" pitchFamily="18" charset="0"/>
                <a:cs typeface="Arial" panose="020B0604020202020204" pitchFamily="34" charset="0"/>
              </a:rPr>
              <a:t>Different drugs are associated with different crimes, but the main options to support drug habits quickly move from theft to drug dealing and prostitution.</a:t>
            </a:r>
          </a:p>
          <a:p>
            <a:r>
              <a:rPr lang="en-GB" sz="2400" dirty="0" smtClean="0">
                <a:latin typeface="Baskerville Old Face" panose="02020602080505020303" pitchFamily="18" charset="0"/>
                <a:cs typeface="Arial" panose="020B0604020202020204" pitchFamily="34" charset="0"/>
              </a:rPr>
              <a:t>The relationship between alcohol and crime is less clear, but  findings suggest that:</a:t>
            </a:r>
          </a:p>
          <a:p>
            <a:pPr lvl="1"/>
            <a:r>
              <a:rPr lang="en-GB" sz="2000" dirty="0" smtClean="0">
                <a:latin typeface="Baskerville Old Face" panose="02020602080505020303" pitchFamily="18" charset="0"/>
                <a:cs typeface="Arial" panose="020B0604020202020204" pitchFamily="34" charset="0"/>
              </a:rPr>
              <a:t>Murders are committed by people under the influence of alcohol 65% of the time, </a:t>
            </a:r>
          </a:p>
          <a:p>
            <a:pPr lvl="1"/>
            <a:r>
              <a:rPr lang="en-GB" sz="2000" dirty="0" smtClean="0">
                <a:latin typeface="Baskerville Old Face" panose="02020602080505020303" pitchFamily="18" charset="0"/>
                <a:cs typeface="Arial" panose="020B0604020202020204" pitchFamily="34" charset="0"/>
              </a:rPr>
              <a:t>Stabbings 75% of the time, </a:t>
            </a:r>
          </a:p>
          <a:p>
            <a:pPr lvl="1"/>
            <a:r>
              <a:rPr lang="en-GB" sz="2000" dirty="0" smtClean="0">
                <a:latin typeface="Baskerville Old Face" panose="02020602080505020303" pitchFamily="18" charset="0"/>
                <a:cs typeface="Arial" panose="020B0604020202020204" pitchFamily="34" charset="0"/>
              </a:rPr>
              <a:t>Assaults 70% of the time and </a:t>
            </a:r>
          </a:p>
          <a:p>
            <a:pPr lvl="1"/>
            <a:r>
              <a:rPr lang="en-GB" sz="2000" dirty="0">
                <a:latin typeface="Baskerville Old Face" panose="02020602080505020303" pitchFamily="18" charset="0"/>
                <a:cs typeface="Arial" panose="020B0604020202020204" pitchFamily="34" charset="0"/>
              </a:rPr>
              <a:t>D</a:t>
            </a:r>
            <a:r>
              <a:rPr lang="en-GB" sz="2000" dirty="0" smtClean="0">
                <a:latin typeface="Baskerville Old Face" panose="02020602080505020303" pitchFamily="18" charset="0"/>
                <a:cs typeface="Arial" panose="020B0604020202020204" pitchFamily="34" charset="0"/>
              </a:rPr>
              <a:t>omestic assaults 50% of the time.</a:t>
            </a:r>
            <a:endParaRPr lang="en-US" sz="20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47681119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74638"/>
            <a:ext cx="8229600" cy="777875"/>
          </a:xfrm>
        </p:spPr>
        <p:txBody>
          <a:bodyPr/>
          <a:lstStyle/>
          <a:p>
            <a:pPr algn="ctr"/>
            <a:r>
              <a:rPr lang="en-GB" altLang="en-US" b="1" dirty="0" smtClean="0">
                <a:latin typeface="Sylfaen" panose="010A0502050306030303" pitchFamily="18" charset="0"/>
              </a:rPr>
              <a:t>A               </a:t>
            </a:r>
            <a:r>
              <a:rPr lang="en-GB" altLang="en-US" dirty="0" smtClean="0">
                <a:latin typeface="Baskerville Old Face" panose="02020602080505020303" pitchFamily="18" charset="0"/>
              </a:rPr>
              <a:t>Addiction and crime</a:t>
            </a:r>
          </a:p>
        </p:txBody>
      </p:sp>
      <p:sp>
        <p:nvSpPr>
          <p:cNvPr id="6147" name="Content Placeholder 2"/>
          <p:cNvSpPr>
            <a:spLocks noGrp="1"/>
          </p:cNvSpPr>
          <p:nvPr>
            <p:ph idx="1"/>
          </p:nvPr>
        </p:nvSpPr>
        <p:spPr>
          <a:xfrm>
            <a:off x="457200" y="1484784"/>
            <a:ext cx="8229600" cy="4536504"/>
          </a:xfrm>
          <a:solidFill>
            <a:srgbClr val="FFFFCC"/>
          </a:solidFill>
          <a:ln>
            <a:solidFill>
              <a:schemeClr val="accent1"/>
            </a:solidFill>
          </a:ln>
        </p:spPr>
        <p:txBody>
          <a:bodyPr/>
          <a:lstStyle/>
          <a:p>
            <a:r>
              <a:rPr lang="en-GB" altLang="en-US" sz="2400" dirty="0" smtClean="0">
                <a:latin typeface="Baskerville Old Face" panose="02020602080505020303" pitchFamily="18" charset="0"/>
                <a:cs typeface="Arial" panose="020B0604020202020204" pitchFamily="34" charset="0"/>
              </a:rPr>
              <a:t>Hodge, </a:t>
            </a:r>
            <a:r>
              <a:rPr lang="en-GB" altLang="en-US" sz="2400" dirty="0" err="1" smtClean="0">
                <a:latin typeface="Baskerville Old Face" panose="02020602080505020303" pitchFamily="18" charset="0"/>
                <a:cs typeface="Arial" panose="020B0604020202020204" pitchFamily="34" charset="0"/>
              </a:rPr>
              <a:t>McMurran</a:t>
            </a:r>
            <a:r>
              <a:rPr lang="en-GB" altLang="en-US" sz="2400" dirty="0" smtClean="0">
                <a:latin typeface="Baskerville Old Face" panose="02020602080505020303" pitchFamily="18" charset="0"/>
                <a:cs typeface="Arial" panose="020B0604020202020204" pitchFamily="34" charset="0"/>
              </a:rPr>
              <a:t> &amp; </a:t>
            </a:r>
            <a:r>
              <a:rPr lang="en-GB" altLang="en-US" sz="2400" dirty="0" err="1" smtClean="0">
                <a:latin typeface="Baskerville Old Face" panose="02020602080505020303" pitchFamily="18" charset="0"/>
                <a:cs typeface="Arial" panose="020B0604020202020204" pitchFamily="34" charset="0"/>
              </a:rPr>
              <a:t>Hollin</a:t>
            </a:r>
            <a:r>
              <a:rPr lang="en-GB" altLang="en-US" sz="2400" dirty="0" smtClean="0">
                <a:latin typeface="Baskerville Old Face" panose="02020602080505020303" pitchFamily="18" charset="0"/>
                <a:cs typeface="Arial" panose="020B0604020202020204" pitchFamily="34" charset="0"/>
              </a:rPr>
              <a:t> (1997) propose that crime has many similarities to behaviours that are classified as addiction.</a:t>
            </a:r>
          </a:p>
          <a:p>
            <a:r>
              <a:rPr lang="en-GB" altLang="en-US" sz="2400" dirty="0" smtClean="0">
                <a:latin typeface="Baskerville Old Face" panose="02020602080505020303" pitchFamily="18" charset="0"/>
                <a:cs typeface="Arial" panose="020B0604020202020204" pitchFamily="34" charset="0"/>
              </a:rPr>
              <a:t>BUT… few would agree that there is a pure model for addiction per se.</a:t>
            </a:r>
          </a:p>
          <a:p>
            <a:r>
              <a:rPr lang="en-GB" altLang="en-US" sz="2400" dirty="0" smtClean="0">
                <a:latin typeface="Baskerville Old Face" panose="02020602080505020303" pitchFamily="18" charset="0"/>
                <a:cs typeface="Arial" panose="020B0604020202020204" pitchFamily="34" charset="0"/>
              </a:rPr>
              <a:t>Rather, addiction is a combination of personal and environmental factors.</a:t>
            </a:r>
          </a:p>
          <a:p>
            <a:r>
              <a:rPr lang="en-GB" altLang="en-US" sz="2400" dirty="0" smtClean="0">
                <a:latin typeface="Baskerville Old Face" panose="02020602080505020303" pitchFamily="18" charset="0"/>
                <a:cs typeface="Arial" panose="020B0604020202020204" pitchFamily="34" charset="0"/>
              </a:rPr>
              <a:t>Addiction, substance abuse and alcoholism all occur in offender populations, which has led many to propose a personality type or an underlying predisposition…</a:t>
            </a:r>
          </a:p>
          <a:p>
            <a:r>
              <a:rPr lang="en-GB" altLang="en-US" sz="2400" dirty="0">
                <a:latin typeface="Baskerville Old Face" panose="02020602080505020303" pitchFamily="18" charset="0"/>
                <a:cs typeface="Arial" panose="020B0604020202020204" pitchFamily="34" charset="0"/>
              </a:rPr>
              <a:t>But there is little if any evidence of this…</a:t>
            </a:r>
          </a:p>
          <a:p>
            <a:r>
              <a:rPr lang="en-GB" altLang="en-US" sz="2400" dirty="0">
                <a:solidFill>
                  <a:srgbClr val="FF0000"/>
                </a:solidFill>
                <a:latin typeface="Baskerville Old Face" panose="02020602080505020303" pitchFamily="18" charset="0"/>
                <a:cs typeface="Arial" panose="020B0604020202020204" pitchFamily="34" charset="0"/>
              </a:rPr>
              <a:t>However…</a:t>
            </a:r>
          </a:p>
          <a:p>
            <a:endParaRPr lang="en-GB" altLang="en-US" sz="2400" dirty="0" smtClean="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2897295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Content Placeholder 2"/>
          <p:cNvSpPr>
            <a:spLocks noGrp="1"/>
          </p:cNvSpPr>
          <p:nvPr>
            <p:ph idx="1"/>
          </p:nvPr>
        </p:nvSpPr>
        <p:spPr>
          <a:xfrm>
            <a:off x="457200" y="1268761"/>
            <a:ext cx="8229600" cy="4536504"/>
          </a:xfrm>
          <a:solidFill>
            <a:srgbClr val="FFFFCC"/>
          </a:solidFill>
          <a:ln>
            <a:solidFill>
              <a:schemeClr val="accent1"/>
            </a:solidFill>
          </a:ln>
        </p:spPr>
        <p:txBody>
          <a:bodyPr/>
          <a:lstStyle/>
          <a:p>
            <a:endParaRPr lang="en-GB" altLang="en-US" sz="2400" dirty="0" smtClean="0">
              <a:latin typeface="Arial" panose="020B0604020202020204" pitchFamily="34" charset="0"/>
              <a:cs typeface="Arial" panose="020B0604020202020204" pitchFamily="34" charset="0"/>
            </a:endParaRPr>
          </a:p>
          <a:p>
            <a:r>
              <a:rPr lang="en-GB" altLang="en-US" sz="2400" dirty="0">
                <a:latin typeface="Baskerville Old Face" panose="02020602080505020303" pitchFamily="18" charset="0"/>
                <a:cs typeface="Arial" panose="020B0604020202020204" pitchFamily="34" charset="0"/>
              </a:rPr>
              <a:t>There is evidence of risk factors and antecedents being the same for addiction and criminality,</a:t>
            </a:r>
          </a:p>
          <a:p>
            <a:r>
              <a:rPr lang="en-GB" altLang="en-US" sz="2400" dirty="0">
                <a:solidFill>
                  <a:srgbClr val="FF0000"/>
                </a:solidFill>
                <a:latin typeface="Baskerville Old Face" panose="02020602080505020303" pitchFamily="18" charset="0"/>
                <a:cs typeface="Arial" panose="020B0604020202020204" pitchFamily="34" charset="0"/>
              </a:rPr>
              <a:t>AND</a:t>
            </a:r>
          </a:p>
          <a:p>
            <a:pPr marL="0" indent="0">
              <a:buNone/>
            </a:pPr>
            <a:endParaRPr lang="en-GB" altLang="en-US" sz="2400" dirty="0">
              <a:latin typeface="Baskerville Old Face" panose="02020602080505020303" pitchFamily="18" charset="0"/>
              <a:cs typeface="Arial" panose="020B0604020202020204" pitchFamily="34" charset="0"/>
            </a:endParaRPr>
          </a:p>
          <a:p>
            <a:r>
              <a:rPr lang="en-GB" altLang="en-US" sz="2400" dirty="0" smtClean="0">
                <a:latin typeface="Baskerville Old Face" panose="02020602080505020303" pitchFamily="18" charset="0"/>
                <a:cs typeface="Arial" panose="020B0604020202020204" pitchFamily="34" charset="0"/>
              </a:rPr>
              <a:t>Persistence and escalation can be similar amongst some. </a:t>
            </a:r>
          </a:p>
          <a:p>
            <a:r>
              <a:rPr lang="en-GB" altLang="en-US" sz="2400" dirty="0" smtClean="0">
                <a:latin typeface="Baskerville Old Face" panose="02020602080505020303" pitchFamily="18" charset="0"/>
                <a:cs typeface="Arial" panose="020B0604020202020204" pitchFamily="34" charset="0"/>
              </a:rPr>
              <a:t>For the majority of individuals, crime declines with age,  whereas for some it is a lifelong relationship.</a:t>
            </a:r>
          </a:p>
          <a:p>
            <a:r>
              <a:rPr lang="en-GB" altLang="en-US" sz="2400" dirty="0" smtClean="0">
                <a:latin typeface="Baskerville Old Face" panose="02020602080505020303" pitchFamily="18" charset="0"/>
                <a:cs typeface="Arial" panose="020B0604020202020204" pitchFamily="34" charset="0"/>
              </a:rPr>
              <a:t>Change and rehabilitation using CBT has similar outcomes for addiction and criminality.</a:t>
            </a:r>
          </a:p>
          <a:p>
            <a:endParaRPr lang="en-GB" altLang="en-US" dirty="0" smtClean="0">
              <a:latin typeface="Tempus Sans ITC" pitchFamily="82" charset="0"/>
            </a:endParaRPr>
          </a:p>
        </p:txBody>
      </p:sp>
    </p:spTree>
    <p:extLst>
      <p:ext uri="{BB962C8B-B14F-4D97-AF65-F5344CB8AC3E}">
        <p14:creationId xmlns:p14="http://schemas.microsoft.com/office/powerpoint/2010/main" val="34618184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algn="ctr"/>
            <a:r>
              <a:rPr lang="en-GB" altLang="en-US" dirty="0" smtClean="0">
                <a:latin typeface="Baskerville Old Face" panose="02020602080505020303" pitchFamily="18" charset="0"/>
                <a:cs typeface="Arial" panose="020B0604020202020204" pitchFamily="34" charset="0"/>
              </a:rPr>
              <a:t>Research: Kilpatrick (1997)</a:t>
            </a:r>
          </a:p>
        </p:txBody>
      </p:sp>
      <p:sp>
        <p:nvSpPr>
          <p:cNvPr id="8195" name="Content Placeholder 2"/>
          <p:cNvSpPr>
            <a:spLocks noGrp="1"/>
          </p:cNvSpPr>
          <p:nvPr>
            <p:ph idx="1"/>
          </p:nvPr>
        </p:nvSpPr>
        <p:spPr>
          <a:xfrm>
            <a:off x="457200" y="1844824"/>
            <a:ext cx="8229600" cy="4824264"/>
          </a:xfrm>
          <a:solidFill>
            <a:srgbClr val="FFFFCC"/>
          </a:solidFill>
          <a:ln>
            <a:solidFill>
              <a:schemeClr val="accent1"/>
            </a:solidFill>
          </a:ln>
        </p:spPr>
        <p:txBody>
          <a:bodyPr/>
          <a:lstStyle/>
          <a:p>
            <a:r>
              <a:rPr lang="en-GB" altLang="en-US" sz="2400" dirty="0" smtClean="0">
                <a:latin typeface="Baskerville Old Face" panose="02020602080505020303" pitchFamily="18" charset="0"/>
                <a:cs typeface="Arial" panose="020B0604020202020204" pitchFamily="34" charset="0"/>
              </a:rPr>
              <a:t>The characteristics of addiction were found in Irish joyriders. </a:t>
            </a:r>
          </a:p>
          <a:p>
            <a:r>
              <a:rPr lang="en-GB" altLang="en-US" sz="2400" dirty="0" smtClean="0">
                <a:latin typeface="Baskerville Old Face" panose="02020602080505020303" pitchFamily="18" charset="0"/>
                <a:cs typeface="Arial" panose="020B0604020202020204" pitchFamily="34" charset="0"/>
              </a:rPr>
              <a:t>Juvenile`s convicted of car related offences were found to have 6 characteristics of addiction observed in their behaviour/attitudes:</a:t>
            </a:r>
          </a:p>
          <a:p>
            <a:r>
              <a:rPr lang="en-GB" altLang="en-US" sz="2400" dirty="0" smtClean="0">
                <a:latin typeface="Baskerville Old Face" panose="02020602080505020303" pitchFamily="18" charset="0"/>
                <a:cs typeface="Arial" panose="020B0604020202020204" pitchFamily="34" charset="0"/>
              </a:rPr>
              <a:t> Tolerance</a:t>
            </a:r>
          </a:p>
          <a:p>
            <a:r>
              <a:rPr lang="en-GB" altLang="en-US" sz="2400" dirty="0" smtClean="0">
                <a:latin typeface="Baskerville Old Face" panose="02020602080505020303" pitchFamily="18" charset="0"/>
                <a:cs typeface="Arial" panose="020B0604020202020204" pitchFamily="34" charset="0"/>
              </a:rPr>
              <a:t> Salience</a:t>
            </a:r>
          </a:p>
          <a:p>
            <a:r>
              <a:rPr lang="en-GB" altLang="en-US" sz="2400" dirty="0" smtClean="0">
                <a:latin typeface="Baskerville Old Face" panose="02020602080505020303" pitchFamily="18" charset="0"/>
                <a:cs typeface="Arial" panose="020B0604020202020204" pitchFamily="34" charset="0"/>
              </a:rPr>
              <a:t> Conflict</a:t>
            </a:r>
          </a:p>
          <a:p>
            <a:r>
              <a:rPr lang="en-GB" altLang="en-US" sz="2400" dirty="0" smtClean="0">
                <a:latin typeface="Baskerville Old Face" panose="02020602080505020303" pitchFamily="18" charset="0"/>
                <a:cs typeface="Arial" panose="020B0604020202020204" pitchFamily="34" charset="0"/>
              </a:rPr>
              <a:t> Withdrawal</a:t>
            </a:r>
          </a:p>
          <a:p>
            <a:r>
              <a:rPr lang="en-GB" altLang="en-US" sz="2400" dirty="0" smtClean="0">
                <a:latin typeface="Baskerville Old Face" panose="02020602080505020303" pitchFamily="18" charset="0"/>
                <a:cs typeface="Arial" panose="020B0604020202020204" pitchFamily="34" charset="0"/>
              </a:rPr>
              <a:t> Craving</a:t>
            </a:r>
          </a:p>
          <a:p>
            <a:r>
              <a:rPr lang="en-GB" altLang="en-US" sz="2400" dirty="0" smtClean="0">
                <a:latin typeface="Baskerville Old Face" panose="02020602080505020303" pitchFamily="18" charset="0"/>
                <a:cs typeface="Arial" panose="020B0604020202020204" pitchFamily="34" charset="0"/>
              </a:rPr>
              <a:t> Relapse</a:t>
            </a:r>
          </a:p>
          <a:p>
            <a:endParaRPr lang="en-GB" altLang="en-US" sz="2800" dirty="0" smtClean="0">
              <a:latin typeface="Tempus Sans ITC" pitchFamily="82" charset="0"/>
            </a:endParaRPr>
          </a:p>
        </p:txBody>
      </p:sp>
    </p:spTree>
    <p:extLst>
      <p:ext uri="{BB962C8B-B14F-4D97-AF65-F5344CB8AC3E}">
        <p14:creationId xmlns:p14="http://schemas.microsoft.com/office/powerpoint/2010/main" val="108049908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90489"/>
            <a:ext cx="6019800" cy="1034256"/>
          </a:xfrm>
        </p:spPr>
        <p:txBody>
          <a:bodyPr/>
          <a:lstStyle/>
          <a:p>
            <a:pPr algn="ctr"/>
            <a:r>
              <a:rPr lang="en-GB" dirty="0" smtClean="0">
                <a:latin typeface="Baskerville Old Face" panose="02020602080505020303" pitchFamily="18" charset="0"/>
                <a:cs typeface="Arial" panose="020B0604020202020204" pitchFamily="34" charset="0"/>
              </a:rPr>
              <a:t>Addiction and risk taking behaviours-</a:t>
            </a:r>
            <a:endParaRPr lang="en-GB"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628800"/>
            <a:ext cx="8153400" cy="4572000"/>
          </a:xfrm>
          <a:solidFill>
            <a:srgbClr val="FFFFCC"/>
          </a:solidFill>
          <a:ln>
            <a:solidFill>
              <a:schemeClr val="accent1"/>
            </a:solidFill>
          </a:ln>
        </p:spPr>
        <p:txBody>
          <a:bodyPr/>
          <a:lstStyle/>
          <a:p>
            <a:r>
              <a:rPr lang="en-GB" sz="2400" dirty="0" smtClean="0">
                <a:latin typeface="Baskerville Old Face" panose="02020602080505020303" pitchFamily="18" charset="0"/>
                <a:cs typeface="Arial" panose="020B0604020202020204" pitchFamily="34" charset="0"/>
              </a:rPr>
              <a:t>There are four ways in which addiction and risk behaviours are related-</a:t>
            </a:r>
          </a:p>
          <a:p>
            <a:r>
              <a:rPr lang="en-GB" sz="2400" dirty="0" smtClean="0">
                <a:solidFill>
                  <a:srgbClr val="FF0000"/>
                </a:solidFill>
                <a:latin typeface="Baskerville Old Face" panose="02020602080505020303" pitchFamily="18" charset="0"/>
                <a:cs typeface="Arial" panose="020B0604020202020204" pitchFamily="34" charset="0"/>
              </a:rPr>
              <a:t>Interactive: </a:t>
            </a:r>
            <a:r>
              <a:rPr lang="en-GB" sz="2400" dirty="0" smtClean="0">
                <a:latin typeface="Baskerville Old Face" panose="02020602080505020303" pitchFamily="18" charset="0"/>
                <a:cs typeface="Arial" panose="020B0604020202020204" pitchFamily="34" charset="0"/>
              </a:rPr>
              <a:t>both careers develop simultaneously  (</a:t>
            </a:r>
            <a:r>
              <a:rPr lang="en-GB" sz="2400" dirty="0" err="1" smtClean="0">
                <a:latin typeface="Baskerville Old Face" panose="02020602080505020303" pitchFamily="18" charset="0"/>
                <a:cs typeface="Arial" panose="020B0604020202020204" pitchFamily="34" charset="0"/>
              </a:rPr>
              <a:t>Pudney</a:t>
            </a:r>
            <a:r>
              <a:rPr lang="en-GB" sz="2400" dirty="0" smtClean="0">
                <a:latin typeface="Baskerville Old Face" panose="02020602080505020303" pitchFamily="18" charset="0"/>
                <a:cs typeface="Arial" panose="020B0604020202020204" pitchFamily="34" charset="0"/>
              </a:rPr>
              <a:t>, 2002).</a:t>
            </a:r>
          </a:p>
          <a:p>
            <a:r>
              <a:rPr lang="en-GB" sz="2400" dirty="0" smtClean="0">
                <a:solidFill>
                  <a:srgbClr val="FF0000"/>
                </a:solidFill>
                <a:latin typeface="Baskerville Old Face" panose="02020602080505020303" pitchFamily="18" charset="0"/>
                <a:cs typeface="Arial" panose="020B0604020202020204" pitchFamily="34" charset="0"/>
              </a:rPr>
              <a:t>Shared: </a:t>
            </a:r>
            <a:r>
              <a:rPr lang="en-GB" sz="2400" dirty="0" smtClean="0">
                <a:latin typeface="Baskerville Old Face" panose="02020602080505020303" pitchFamily="18" charset="0"/>
                <a:cs typeface="Arial" panose="020B0604020202020204" pitchFamily="34" charset="0"/>
              </a:rPr>
              <a:t>both have common single reinforcing factors which could be psychological, social or environmental (Bennett &amp; Holloway (2005).</a:t>
            </a:r>
          </a:p>
          <a:p>
            <a:r>
              <a:rPr lang="en-GB" sz="2400" dirty="0" smtClean="0">
                <a:solidFill>
                  <a:srgbClr val="FF0000"/>
                </a:solidFill>
                <a:latin typeface="Baskerville Old Face" panose="02020602080505020303" pitchFamily="18" charset="0"/>
                <a:cs typeface="Arial" panose="020B0604020202020204" pitchFamily="34" charset="0"/>
              </a:rPr>
              <a:t>Multivariate: </a:t>
            </a:r>
            <a:r>
              <a:rPr lang="en-GB" sz="2400" dirty="0" smtClean="0">
                <a:latin typeface="Baskerville Old Face" panose="02020602080505020303" pitchFamily="18" charset="0"/>
                <a:cs typeface="Arial" panose="020B0604020202020204" pitchFamily="34" charset="0"/>
              </a:rPr>
              <a:t>crime and abuse are linked to macro and micro factors which are complex (Seddon, 2000).</a:t>
            </a:r>
          </a:p>
          <a:p>
            <a:r>
              <a:rPr lang="en-GB" sz="2400" dirty="0" smtClean="0">
                <a:solidFill>
                  <a:srgbClr val="FF0000"/>
                </a:solidFill>
                <a:latin typeface="Baskerville Old Face" panose="02020602080505020303" pitchFamily="18" charset="0"/>
                <a:cs typeface="Arial" panose="020B0604020202020204" pitchFamily="34" charset="0"/>
              </a:rPr>
              <a:t>Spurious: </a:t>
            </a:r>
            <a:r>
              <a:rPr lang="en-GB" sz="2400" dirty="0" smtClean="0">
                <a:latin typeface="Baskerville Old Face" panose="02020602080505020303" pitchFamily="18" charset="0"/>
                <a:cs typeface="Arial" panose="020B0604020202020204" pitchFamily="34" charset="0"/>
              </a:rPr>
              <a:t>unconnected and happen coincidentally by accident.</a:t>
            </a:r>
            <a:endParaRPr lang="en-GB" sz="24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9909816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74638"/>
            <a:ext cx="8229600" cy="634082"/>
          </a:xfrm>
        </p:spPr>
        <p:txBody>
          <a:bodyPr/>
          <a:lstStyle/>
          <a:p>
            <a:pPr algn="ctr"/>
            <a:r>
              <a:rPr lang="en-US" altLang="en-US" dirty="0" smtClean="0">
                <a:latin typeface="Baskerville Old Face" panose="02020602080505020303" pitchFamily="18" charset="0"/>
              </a:rPr>
              <a:t>           Eysenck`s biosocial theory of     personality and crime</a:t>
            </a:r>
          </a:p>
        </p:txBody>
      </p:sp>
      <p:sp>
        <p:nvSpPr>
          <p:cNvPr id="11267" name="Content Placeholder 2"/>
          <p:cNvSpPr>
            <a:spLocks noGrp="1"/>
          </p:cNvSpPr>
          <p:nvPr>
            <p:ph idx="1"/>
          </p:nvPr>
        </p:nvSpPr>
        <p:spPr>
          <a:xfrm>
            <a:off x="457200" y="1700808"/>
            <a:ext cx="8229600" cy="4430117"/>
          </a:xfrm>
          <a:solidFill>
            <a:srgbClr val="FFFFCC"/>
          </a:solidFill>
          <a:ln>
            <a:solidFill>
              <a:schemeClr val="accent1"/>
            </a:solidFill>
          </a:ln>
        </p:spPr>
        <p:txBody>
          <a:bodyPr/>
          <a:lstStyle/>
          <a:p>
            <a:r>
              <a:rPr lang="en-GB" altLang="en-US" sz="2400" dirty="0" smtClean="0">
                <a:latin typeface="Baskerville Old Face" panose="02020602080505020303" pitchFamily="18" charset="0"/>
              </a:rPr>
              <a:t>Eysenck is not saying that criminals are born, but that a combination of neurological, environmental and personality factors </a:t>
            </a:r>
            <a:r>
              <a:rPr lang="en-GB" altLang="en-US" sz="2400" b="1" dirty="0" smtClean="0">
                <a:latin typeface="Baskerville Old Face" panose="02020602080505020303" pitchFamily="18" charset="0"/>
              </a:rPr>
              <a:t>increase</a:t>
            </a:r>
            <a:r>
              <a:rPr lang="en-GB" altLang="en-US" sz="2400" dirty="0" smtClean="0">
                <a:latin typeface="Baskerville Old Face" panose="02020602080505020303" pitchFamily="18" charset="0"/>
              </a:rPr>
              <a:t> the likelihood of antisocial behaviour.</a:t>
            </a:r>
          </a:p>
          <a:p>
            <a:r>
              <a:rPr lang="en-GB" altLang="en-US" sz="2400" dirty="0" smtClean="0">
                <a:latin typeface="Baskerville Old Face" panose="02020602080505020303" pitchFamily="18" charset="0"/>
              </a:rPr>
              <a:t>According to his theory, three main factors relate to temperament: extroversion, neuroticism and psychoticism.</a:t>
            </a:r>
          </a:p>
          <a:p>
            <a:r>
              <a:rPr lang="en-GB" altLang="en-US" sz="2400" dirty="0" smtClean="0">
                <a:latin typeface="Baskerville Old Face" panose="02020602080505020303" pitchFamily="18" charset="0"/>
              </a:rPr>
              <a:t>Extraverts need much stimulation, which lends itself to criminal risk taking. The RAS arouses the cortex and keeps it responsive to stimulation</a:t>
            </a:r>
            <a:r>
              <a:rPr lang="en-GB" altLang="en-US" sz="2400" dirty="0" smtClean="0">
                <a:latin typeface="Baskerville Old Face" panose="02020602080505020303" pitchFamily="18" charset="0"/>
              </a:rPr>
              <a:t>. In extroverts the RAS is under aroused.</a:t>
            </a:r>
            <a:endParaRPr lang="en-GB" altLang="en-US" sz="2400" dirty="0" smtClean="0">
              <a:latin typeface="Baskerville Old Face" panose="02020602080505020303" pitchFamily="18" charset="0"/>
            </a:endParaRPr>
          </a:p>
          <a:p>
            <a:r>
              <a:rPr lang="en-GB" altLang="en-US" sz="2400" dirty="0" smtClean="0">
                <a:latin typeface="Baskerville Old Face" panose="02020602080505020303" pitchFamily="18" charset="0"/>
              </a:rPr>
              <a:t>Whereas extraversion is related to the CNS, neuroticism is related to the </a:t>
            </a:r>
            <a:r>
              <a:rPr lang="en-GB" altLang="en-US" sz="2400" dirty="0" smtClean="0">
                <a:latin typeface="Baskerville Old Face" panose="02020602080505020303" pitchFamily="18" charset="0"/>
              </a:rPr>
              <a:t>ANS</a:t>
            </a:r>
            <a:r>
              <a:rPr lang="en-GB" altLang="en-US" sz="2400" dirty="0">
                <a:latin typeface="Baskerville Old Face" panose="02020602080505020303" pitchFamily="18" charset="0"/>
              </a:rPr>
              <a:t>;</a:t>
            </a:r>
            <a:r>
              <a:rPr lang="en-GB" altLang="en-US" sz="2400" dirty="0" smtClean="0">
                <a:latin typeface="Baskerville Old Face" panose="02020602080505020303" pitchFamily="18" charset="0"/>
              </a:rPr>
              <a:t> it becomes </a:t>
            </a:r>
            <a:r>
              <a:rPr lang="en-GB" altLang="en-US" sz="2400" dirty="0" smtClean="0">
                <a:latin typeface="Baskerville Old Face" panose="02020602080505020303" pitchFamily="18" charset="0"/>
              </a:rPr>
              <a:t>aroused easily and remains aroused for longer</a:t>
            </a:r>
            <a:r>
              <a:rPr lang="en-GB" altLang="en-US" sz="2400" dirty="0" smtClean="0">
                <a:latin typeface="Baskerville Old Face" panose="02020602080505020303" pitchFamily="18" charset="0"/>
              </a:rPr>
              <a:t>. I.e. the ANS of a neurotic is highly labile.</a:t>
            </a:r>
            <a:endParaRPr lang="en-GB" altLang="en-US" sz="2400" dirty="0" smtClean="0">
              <a:latin typeface="Baskerville Old Face" panose="02020602080505020303" pitchFamily="18" charset="0"/>
            </a:endParaRPr>
          </a:p>
        </p:txBody>
      </p:sp>
    </p:spTree>
    <p:extLst>
      <p:ext uri="{BB962C8B-B14F-4D97-AF65-F5344CB8AC3E}">
        <p14:creationId xmlns:p14="http://schemas.microsoft.com/office/powerpoint/2010/main" val="141582979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Title 2"/>
          <p:cNvSpPr>
            <a:spLocks noGrp="1"/>
          </p:cNvSpPr>
          <p:nvPr>
            <p:ph type="title"/>
          </p:nvPr>
        </p:nvSpPr>
        <p:spPr/>
        <p:txBody>
          <a:bodyPr/>
          <a:lstStyle/>
          <a:p>
            <a:pPr algn="ctr" eaLnBrk="1" hangingPunct="1"/>
            <a:r>
              <a:rPr lang="en-GB" altLang="en-US" dirty="0" smtClean="0">
                <a:latin typeface="Baskerville Old Face" panose="02020602080505020303" pitchFamily="18" charset="0"/>
                <a:cs typeface="Arial" panose="020B0604020202020204" pitchFamily="34" charset="0"/>
              </a:rPr>
              <a:t>Eysenck</a:t>
            </a:r>
          </a:p>
        </p:txBody>
      </p:sp>
      <p:sp>
        <p:nvSpPr>
          <p:cNvPr id="10242" name="Content Placeholder 1"/>
          <p:cNvSpPr>
            <a:spLocks noGrp="1"/>
          </p:cNvSpPr>
          <p:nvPr>
            <p:ph idx="1"/>
          </p:nvPr>
        </p:nvSpPr>
        <p:spPr>
          <a:xfrm>
            <a:off x="457200" y="1196752"/>
            <a:ext cx="8229600" cy="5327873"/>
          </a:xfrm>
          <a:solidFill>
            <a:srgbClr val="FFFFCC"/>
          </a:solidFill>
          <a:ln>
            <a:solidFill>
              <a:schemeClr val="accent1"/>
            </a:solidFill>
          </a:ln>
        </p:spPr>
        <p:txBody>
          <a:bodyPr/>
          <a:lstStyle/>
          <a:p>
            <a:pPr eaLnBrk="1" hangingPunct="1"/>
            <a:r>
              <a:rPr lang="en-GB" altLang="en-US" sz="2400" dirty="0" smtClean="0">
                <a:latin typeface="Baskerville Old Face" panose="02020602080505020303" pitchFamily="18" charset="0"/>
                <a:cs typeface="Arial" panose="020B0604020202020204" pitchFamily="34" charset="0"/>
              </a:rPr>
              <a:t>Criminality </a:t>
            </a:r>
            <a:r>
              <a:rPr lang="en-GB" altLang="en-US" sz="2400" dirty="0" smtClean="0">
                <a:latin typeface="Baskerville Old Face" panose="02020602080505020303" pitchFamily="18" charset="0"/>
                <a:cs typeface="Arial" panose="020B0604020202020204" pitchFamily="34" charset="0"/>
              </a:rPr>
              <a:t>is an interaction between genes and </a:t>
            </a:r>
            <a:r>
              <a:rPr lang="en-GB" altLang="en-US" sz="2400" dirty="0" smtClean="0">
                <a:latin typeface="Baskerville Old Face" panose="02020602080505020303" pitchFamily="18" charset="0"/>
                <a:cs typeface="Arial" panose="020B0604020202020204" pitchFamily="34" charset="0"/>
              </a:rPr>
              <a:t>environment:</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000" dirty="0" smtClean="0">
                <a:latin typeface="Baskerville Old Face" panose="02020602080505020303" pitchFamily="18" charset="0"/>
                <a:cs typeface="Arial" panose="020B0604020202020204" pitchFamily="34" charset="0"/>
              </a:rPr>
              <a:t>Three dimensions to personality:</a:t>
            </a:r>
          </a:p>
          <a:p>
            <a:pPr lvl="1" eaLnBrk="1" hangingPunct="1"/>
            <a:r>
              <a:rPr lang="en-GB" altLang="en-US" sz="2000" dirty="0" smtClean="0">
                <a:latin typeface="Baskerville Old Face" panose="02020602080505020303" pitchFamily="18" charset="0"/>
                <a:cs typeface="Arial" panose="020B0604020202020204" pitchFamily="34" charset="0"/>
              </a:rPr>
              <a:t>Extraversion – Introversion</a:t>
            </a:r>
          </a:p>
          <a:p>
            <a:pPr lvl="1" eaLnBrk="1" hangingPunct="1"/>
            <a:r>
              <a:rPr lang="en-GB" altLang="en-US" sz="2000" dirty="0" smtClean="0">
                <a:latin typeface="Baskerville Old Face" panose="02020602080505020303" pitchFamily="18" charset="0"/>
                <a:cs typeface="Arial" panose="020B0604020202020204" pitchFamily="34" charset="0"/>
              </a:rPr>
              <a:t>Neuroticism – Stability</a:t>
            </a:r>
          </a:p>
          <a:p>
            <a:pPr lvl="1" eaLnBrk="1" hangingPunct="1"/>
            <a:r>
              <a:rPr lang="en-GB" altLang="en-US" sz="2000" dirty="0" smtClean="0">
                <a:latin typeface="Baskerville Old Face" panose="02020602080505020303" pitchFamily="18" charset="0"/>
                <a:cs typeface="Arial" panose="020B0604020202020204" pitchFamily="34" charset="0"/>
              </a:rPr>
              <a:t>Psychoticism – </a:t>
            </a:r>
            <a:r>
              <a:rPr lang="en-GB" altLang="en-US" sz="2000" dirty="0" smtClean="0">
                <a:latin typeface="Baskerville Old Face" panose="02020602080505020303" pitchFamily="18" charset="0"/>
                <a:cs typeface="Arial" panose="020B0604020202020204" pitchFamily="34" charset="0"/>
              </a:rPr>
              <a:t>Normality</a:t>
            </a:r>
          </a:p>
          <a:p>
            <a:pPr marL="457200" lvl="1" indent="0" eaLnBrk="1" hangingPunct="1">
              <a:buNone/>
            </a:pPr>
            <a:endParaRPr lang="en-GB" altLang="en-US" sz="2000" dirty="0" smtClean="0">
              <a:latin typeface="Baskerville Old Face" panose="02020602080505020303" pitchFamily="18" charset="0"/>
              <a:cs typeface="Arial" panose="020B0604020202020204" pitchFamily="34" charset="0"/>
            </a:endParaRPr>
          </a:p>
          <a:p>
            <a:pPr eaLnBrk="1" hangingPunct="1"/>
            <a:r>
              <a:rPr lang="en-GB" altLang="en-US" sz="2000" dirty="0" smtClean="0">
                <a:latin typeface="Baskerville Old Face" panose="02020602080505020303" pitchFamily="18" charset="0"/>
                <a:cs typeface="Arial" panose="020B0604020202020204" pitchFamily="34" charset="0"/>
              </a:rPr>
              <a:t>Eysenck claims that most criminals are extraverts – they gain arousal from crime, and if also neurotic, they would not learn from their mistakes. He later added Psychoticism to criminal behaviour due to their cold and uncaring behaviours.</a:t>
            </a:r>
          </a:p>
          <a:p>
            <a:pPr eaLnBrk="1" hangingPunct="1"/>
            <a:r>
              <a:rPr lang="en-GB" altLang="en-US" sz="2000" dirty="0" smtClean="0">
                <a:latin typeface="Baskerville Old Face" panose="02020602080505020303" pitchFamily="18" charset="0"/>
                <a:cs typeface="Arial" panose="020B0604020202020204" pitchFamily="34" charset="0"/>
              </a:rPr>
              <a:t>Hare (1982) suggests that there is no relationship (using extravert type ‘sensation seeking’) but links between N and P!</a:t>
            </a:r>
          </a:p>
          <a:p>
            <a:pPr eaLnBrk="1" hangingPunct="1"/>
            <a:r>
              <a:rPr lang="en-GB" altLang="en-US" sz="2000" dirty="0" smtClean="0">
                <a:latin typeface="Baskerville Old Face" panose="02020602080505020303" pitchFamily="18" charset="0"/>
                <a:cs typeface="Arial" panose="020B0604020202020204" pitchFamily="34" charset="0"/>
              </a:rPr>
              <a:t>Others argue that extraverts are simply more aroused, and nothing else!</a:t>
            </a:r>
          </a:p>
          <a:p>
            <a:pPr eaLnBrk="1" hangingPunct="1"/>
            <a:r>
              <a:rPr lang="en-GB" altLang="en-US" sz="2000" dirty="0" smtClean="0">
                <a:latin typeface="Baskerville Old Face" panose="02020602080505020303" pitchFamily="18" charset="0"/>
                <a:cs typeface="Arial" panose="020B0604020202020204" pitchFamily="34" charset="0"/>
              </a:rPr>
              <a:t>Would this link to addictive behaviours?</a:t>
            </a:r>
          </a:p>
          <a:p>
            <a:pPr eaLnBrk="1" hangingPunct="1"/>
            <a:endParaRPr lang="en-GB" altLang="en-US" sz="2000" dirty="0" smtClean="0"/>
          </a:p>
          <a:p>
            <a:pPr eaLnBrk="1" hangingPunct="1"/>
            <a:endParaRPr lang="en-GB" altLang="en-US" sz="2400" dirty="0" smtClean="0"/>
          </a:p>
          <a:p>
            <a:pPr lvl="1" eaLnBrk="1" hangingPunct="1"/>
            <a:endParaRPr lang="en-GB" altLang="en-US" sz="2400" dirty="0" smtClean="0"/>
          </a:p>
        </p:txBody>
      </p:sp>
    </p:spTree>
    <p:extLst>
      <p:ext uri="{BB962C8B-B14F-4D97-AF65-F5344CB8AC3E}">
        <p14:creationId xmlns:p14="http://schemas.microsoft.com/office/powerpoint/2010/main" val="230055282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74638"/>
            <a:ext cx="8229600" cy="130175"/>
          </a:xfrm>
        </p:spPr>
        <p:txBody>
          <a:bodyPr/>
          <a:lstStyle/>
          <a:p>
            <a:endParaRPr lang="en-US" altLang="en-US" smtClean="0"/>
          </a:p>
        </p:txBody>
      </p:sp>
      <p:sp>
        <p:nvSpPr>
          <p:cNvPr id="12291" name="Content Placeholder 2"/>
          <p:cNvSpPr>
            <a:spLocks noGrp="1"/>
          </p:cNvSpPr>
          <p:nvPr>
            <p:ph idx="1"/>
          </p:nvPr>
        </p:nvSpPr>
        <p:spPr>
          <a:xfrm>
            <a:off x="457200" y="1412775"/>
            <a:ext cx="8229600" cy="4718149"/>
          </a:xfrm>
          <a:solidFill>
            <a:srgbClr val="FFFFCC"/>
          </a:solidFill>
          <a:ln>
            <a:solidFill>
              <a:schemeClr val="accent1"/>
            </a:solidFill>
          </a:ln>
        </p:spPr>
        <p:txBody>
          <a:bodyPr>
            <a:normAutofit fontScale="85000" lnSpcReduction="10000"/>
          </a:bodyPr>
          <a:lstStyle/>
          <a:p>
            <a:r>
              <a:rPr lang="en-GB" altLang="en-US" sz="2800" dirty="0" smtClean="0">
                <a:latin typeface="Baskerville Old Face" panose="02020602080505020303" pitchFamily="18" charset="0"/>
                <a:cs typeface="Arial" panose="020B0604020202020204" pitchFamily="34" charset="0"/>
              </a:rPr>
              <a:t>You could argue that Eysenck is further supported by the research on joyriders (Kilpatrick 1997,Kellett &amp; Gross 2006)</a:t>
            </a:r>
          </a:p>
          <a:p>
            <a:r>
              <a:rPr lang="en-GB" altLang="en-US" sz="2800" dirty="0" smtClean="0">
                <a:latin typeface="Baskerville Old Face" panose="02020602080505020303" pitchFamily="18" charset="0"/>
                <a:cs typeface="Arial" panose="020B0604020202020204" pitchFamily="34" charset="0"/>
              </a:rPr>
              <a:t>Additionally, McGuire (1997) found relationship between shoplifters and drug addicts- key characteristics:</a:t>
            </a:r>
          </a:p>
          <a:p>
            <a:r>
              <a:rPr lang="en-GB" altLang="en-US" sz="2800" dirty="0" smtClean="0">
                <a:latin typeface="Baskerville Old Face" panose="02020602080505020303" pitchFamily="18" charset="0"/>
                <a:cs typeface="Arial" panose="020B0604020202020204" pitchFamily="34" charset="0"/>
              </a:rPr>
              <a:t>Salience</a:t>
            </a:r>
          </a:p>
          <a:p>
            <a:r>
              <a:rPr lang="en-GB" altLang="en-US" sz="2800" dirty="0" smtClean="0">
                <a:latin typeface="Baskerville Old Face" panose="02020602080505020303" pitchFamily="18" charset="0"/>
                <a:cs typeface="Arial" panose="020B0604020202020204" pitchFamily="34" charset="0"/>
              </a:rPr>
              <a:t>Arousal</a:t>
            </a:r>
          </a:p>
          <a:p>
            <a:r>
              <a:rPr lang="en-GB" altLang="en-US" sz="2800" dirty="0" smtClean="0">
                <a:latin typeface="Baskerville Old Face" panose="02020602080505020303" pitchFamily="18" charset="0"/>
                <a:cs typeface="Arial" panose="020B0604020202020204" pitchFamily="34" charset="0"/>
              </a:rPr>
              <a:t>Tolerance</a:t>
            </a:r>
          </a:p>
          <a:p>
            <a:r>
              <a:rPr lang="en-GB" altLang="en-US" sz="2800" dirty="0" smtClean="0">
                <a:latin typeface="Baskerville Old Face" panose="02020602080505020303" pitchFamily="18" charset="0"/>
                <a:cs typeface="Arial" panose="020B0604020202020204" pitchFamily="34" charset="0"/>
              </a:rPr>
              <a:t>Withdrawal</a:t>
            </a:r>
          </a:p>
          <a:p>
            <a:r>
              <a:rPr lang="en-GB" altLang="en-US" sz="2800" dirty="0" smtClean="0">
                <a:latin typeface="Baskerville Old Face" panose="02020602080505020303" pitchFamily="18" charset="0"/>
                <a:cs typeface="Arial" panose="020B0604020202020204" pitchFamily="34" charset="0"/>
              </a:rPr>
              <a:t>Relief</a:t>
            </a:r>
          </a:p>
          <a:p>
            <a:r>
              <a:rPr lang="en-GB" altLang="en-US" sz="2800" dirty="0" smtClean="0">
                <a:latin typeface="Baskerville Old Face" panose="02020602080505020303" pitchFamily="18" charset="0"/>
                <a:cs typeface="Arial" panose="020B0604020202020204" pitchFamily="34" charset="0"/>
              </a:rPr>
              <a:t>Cessation</a:t>
            </a:r>
          </a:p>
          <a:p>
            <a:r>
              <a:rPr lang="en-GB" altLang="en-US" sz="2800" dirty="0" smtClean="0">
                <a:latin typeface="Baskerville Old Face" panose="02020602080505020303" pitchFamily="18" charset="0"/>
                <a:cs typeface="Arial" panose="020B0604020202020204" pitchFamily="34" charset="0"/>
              </a:rPr>
              <a:t>BUT, whilst this explains continual engagement with criminality, is it any better than other theories? Flaws? </a:t>
            </a:r>
          </a:p>
        </p:txBody>
      </p:sp>
    </p:spTree>
    <p:extLst>
      <p:ext uri="{BB962C8B-B14F-4D97-AF65-F5344CB8AC3E}">
        <p14:creationId xmlns:p14="http://schemas.microsoft.com/office/powerpoint/2010/main" val="38641657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90489"/>
            <a:ext cx="6019800" cy="1034256"/>
          </a:xfrm>
        </p:spPr>
        <p:txBody>
          <a:bodyPr/>
          <a:lstStyle/>
          <a:p>
            <a:pPr algn="ctr"/>
            <a:r>
              <a:rPr lang="en-GB" dirty="0" smtClean="0">
                <a:latin typeface="Baskerville Old Face" panose="02020602080505020303" pitchFamily="18" charset="0"/>
              </a:rPr>
              <a:t>An evaluation of Eysenck`s theory</a:t>
            </a:r>
            <a:endParaRPr lang="en-GB" dirty="0">
              <a:latin typeface="Baskerville Old Face" panose="02020602080505020303" pitchFamily="18" charset="0"/>
            </a:endParaRPr>
          </a:p>
        </p:txBody>
      </p:sp>
      <p:sp>
        <p:nvSpPr>
          <p:cNvPr id="3" name="Content Placeholder 2"/>
          <p:cNvSpPr>
            <a:spLocks noGrp="1"/>
          </p:cNvSpPr>
          <p:nvPr>
            <p:ph idx="1"/>
          </p:nvPr>
        </p:nvSpPr>
        <p:spPr>
          <a:xfrm>
            <a:off x="457200" y="1371600"/>
            <a:ext cx="8153400" cy="4937720"/>
          </a:xfrm>
          <a:solidFill>
            <a:srgbClr val="FFFFCC"/>
          </a:solidFill>
          <a:ln>
            <a:solidFill>
              <a:schemeClr val="accent1"/>
            </a:solidFill>
          </a:ln>
        </p:spPr>
        <p:txBody>
          <a:bodyPr/>
          <a:lstStyle/>
          <a:p>
            <a:r>
              <a:rPr lang="en-GB" sz="2000" dirty="0" smtClean="0">
                <a:latin typeface="Baskerville Old Face" panose="02020602080505020303" pitchFamily="18" charset="0"/>
              </a:rPr>
              <a:t>Lack of practical application- does not differentiate between type of crime or criminal.</a:t>
            </a:r>
          </a:p>
          <a:p>
            <a:r>
              <a:rPr lang="en-GB" sz="2000" dirty="0" smtClean="0">
                <a:latin typeface="Baskerville Old Face" panose="02020602080505020303" pitchFamily="18" charset="0"/>
              </a:rPr>
              <a:t>The effects of social influence are underestimated.</a:t>
            </a:r>
          </a:p>
          <a:p>
            <a:r>
              <a:rPr lang="en-GB" sz="2000" dirty="0" smtClean="0">
                <a:latin typeface="Baskerville Old Face" panose="02020602080505020303" pitchFamily="18" charset="0"/>
              </a:rPr>
              <a:t>Farrington et al., (1982) reviewed 16 studies for evidence of a relationship between E, N, P and criminality in convicted criminals. They found evidence for a relationship between N, P and crime but not E. </a:t>
            </a:r>
          </a:p>
          <a:p>
            <a:r>
              <a:rPr lang="en-GB" sz="2000" dirty="0" err="1" smtClean="0">
                <a:latin typeface="Baskerville Old Face" panose="02020602080505020303" pitchFamily="18" charset="0"/>
              </a:rPr>
              <a:t>Hollin</a:t>
            </a:r>
            <a:r>
              <a:rPr lang="en-GB" sz="2000" dirty="0" smtClean="0">
                <a:latin typeface="Baskerville Old Face" panose="02020602080505020303" pitchFamily="18" charset="0"/>
              </a:rPr>
              <a:t> (1989) reported the same, and </a:t>
            </a:r>
            <a:r>
              <a:rPr lang="en-GB" sz="2000" dirty="0" err="1" smtClean="0">
                <a:latin typeface="Baskerville Old Face" panose="02020602080505020303" pitchFamily="18" charset="0"/>
              </a:rPr>
              <a:t>Putwain</a:t>
            </a:r>
            <a:r>
              <a:rPr lang="en-GB" sz="2000" dirty="0" smtClean="0">
                <a:latin typeface="Baskerville Old Face" panose="02020602080505020303" pitchFamily="18" charset="0"/>
              </a:rPr>
              <a:t> &amp; Sammons (2002) suggest it is because E scales are measuring both impulsiveness and sociability, with criminals only possessing the former, hence affecting the results.</a:t>
            </a:r>
          </a:p>
          <a:p>
            <a:r>
              <a:rPr lang="en-GB" sz="2000" dirty="0" smtClean="0">
                <a:latin typeface="Baskerville Old Face" panose="02020602080505020303" pitchFamily="18" charset="0"/>
              </a:rPr>
              <a:t>Self-report scales.</a:t>
            </a:r>
          </a:p>
          <a:p>
            <a:r>
              <a:rPr lang="en-GB" sz="2000" dirty="0" smtClean="0">
                <a:latin typeface="Baskerville Old Face" panose="02020602080505020303" pitchFamily="18" charset="0"/>
              </a:rPr>
              <a:t>But good attempt to bring together multiple causes of crime (genetic, social, learning etc.)</a:t>
            </a:r>
          </a:p>
          <a:p>
            <a:r>
              <a:rPr lang="en-GB" sz="2000" dirty="0" smtClean="0">
                <a:latin typeface="Baskerville Old Face" panose="02020602080505020303" pitchFamily="18" charset="0"/>
              </a:rPr>
              <a:t>Underlying tendencies will be present in childhood, therefore be identifiable and enable early intervention.</a:t>
            </a:r>
          </a:p>
          <a:p>
            <a:endParaRPr lang="en-GB" sz="2000" dirty="0">
              <a:latin typeface="Baskerville Old Face" panose="02020602080505020303" pitchFamily="18" charset="0"/>
            </a:endParaRPr>
          </a:p>
        </p:txBody>
      </p:sp>
    </p:spTree>
    <p:extLst>
      <p:ext uri="{BB962C8B-B14F-4D97-AF65-F5344CB8AC3E}">
        <p14:creationId xmlns:p14="http://schemas.microsoft.com/office/powerpoint/2010/main" val="408000561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0"/>
            <a:ext cx="6019800" cy="1190625"/>
          </a:xfrm>
        </p:spPr>
        <p:txBody>
          <a:bodyPr/>
          <a:lstStyle/>
          <a:p>
            <a:pPr algn="ctr"/>
            <a:r>
              <a:rPr lang="en-GB" dirty="0" smtClean="0">
                <a:latin typeface="Baskerville Old Face" panose="02020602080505020303" pitchFamily="18" charset="0"/>
                <a:cs typeface="Arial" panose="020B0604020202020204" pitchFamily="34" charset="0"/>
              </a:rPr>
              <a:t>The  Traditional Psychological </a:t>
            </a:r>
            <a:r>
              <a:rPr lang="en-GB" dirty="0">
                <a:latin typeface="Baskerville Old Face" panose="02020602080505020303" pitchFamily="18" charset="0"/>
                <a:cs typeface="Arial" panose="020B0604020202020204" pitchFamily="34" charset="0"/>
              </a:rPr>
              <a:t>T</a:t>
            </a:r>
            <a:r>
              <a:rPr lang="en-GB" dirty="0" smtClean="0">
                <a:latin typeface="Baskerville Old Face" panose="02020602080505020303" pitchFamily="18" charset="0"/>
                <a:cs typeface="Arial" panose="020B0604020202020204" pitchFamily="34" charset="0"/>
              </a:rPr>
              <a:t>heories…</a:t>
            </a:r>
            <a:endParaRPr lang="en-US"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628800"/>
            <a:ext cx="8153400" cy="4752528"/>
          </a:xfrm>
          <a:solidFill>
            <a:srgbClr val="FFFFCC"/>
          </a:solidFill>
          <a:ln>
            <a:solidFill>
              <a:schemeClr val="accent1"/>
            </a:solidFill>
          </a:ln>
        </p:spPr>
        <p:txBody>
          <a:bodyPr/>
          <a:lstStyle/>
          <a:p>
            <a:r>
              <a:rPr lang="en-GB" sz="2800" dirty="0" smtClean="0">
                <a:latin typeface="Baskerville Old Face" panose="02020602080505020303" pitchFamily="18" charset="0"/>
                <a:cs typeface="Arial" panose="020B0604020202020204" pitchFamily="34" charset="0"/>
              </a:rPr>
              <a:t>Psychodynamic theories.</a:t>
            </a:r>
          </a:p>
          <a:p>
            <a:pPr marL="0" indent="0">
              <a:buNone/>
            </a:pPr>
            <a:endParaRPr lang="en-GB" sz="2800" dirty="0" smtClean="0">
              <a:latin typeface="Baskerville Old Face" panose="02020602080505020303" pitchFamily="18" charset="0"/>
              <a:cs typeface="Arial" panose="020B0604020202020204" pitchFamily="34" charset="0"/>
            </a:endParaRPr>
          </a:p>
          <a:p>
            <a:r>
              <a:rPr lang="en-GB" sz="2800" dirty="0" smtClean="0">
                <a:latin typeface="Baskerville Old Face" panose="02020602080505020303" pitchFamily="18" charset="0"/>
                <a:cs typeface="Arial" panose="020B0604020202020204" pitchFamily="34" charset="0"/>
              </a:rPr>
              <a:t>Attachment theory.</a:t>
            </a:r>
          </a:p>
          <a:p>
            <a:pPr marL="0" indent="0">
              <a:buNone/>
            </a:pPr>
            <a:endParaRPr lang="en-GB" sz="2800" dirty="0" smtClean="0">
              <a:latin typeface="Baskerville Old Face" panose="02020602080505020303" pitchFamily="18" charset="0"/>
              <a:cs typeface="Arial" panose="020B0604020202020204" pitchFamily="34" charset="0"/>
            </a:endParaRPr>
          </a:p>
          <a:p>
            <a:r>
              <a:rPr lang="en-GB" sz="2800" dirty="0" smtClean="0">
                <a:latin typeface="Baskerville Old Face" panose="02020602080505020303" pitchFamily="18" charset="0"/>
                <a:cs typeface="Arial" panose="020B0604020202020204" pitchFamily="34" charset="0"/>
              </a:rPr>
              <a:t>Social learning theories.</a:t>
            </a:r>
          </a:p>
          <a:p>
            <a:pPr marL="0" indent="0">
              <a:buNone/>
            </a:pPr>
            <a:endParaRPr lang="en-GB" sz="2800" dirty="0" smtClean="0">
              <a:latin typeface="Baskerville Old Face" panose="02020602080505020303" pitchFamily="18" charset="0"/>
              <a:cs typeface="Arial" panose="020B0604020202020204" pitchFamily="34" charset="0"/>
            </a:endParaRPr>
          </a:p>
          <a:p>
            <a:r>
              <a:rPr lang="en-GB" sz="2800" dirty="0" smtClean="0">
                <a:latin typeface="Baskerville Old Face" panose="02020602080505020303" pitchFamily="18" charset="0"/>
                <a:cs typeface="Arial" panose="020B0604020202020204" pitchFamily="34" charset="0"/>
              </a:rPr>
              <a:t>Rational choice theory.</a:t>
            </a:r>
          </a:p>
          <a:p>
            <a:pPr marL="0" indent="0">
              <a:buNone/>
            </a:pPr>
            <a:endParaRPr lang="en-GB" sz="2800" dirty="0" smtClean="0">
              <a:latin typeface="Baskerville Old Face" panose="02020602080505020303" pitchFamily="18" charset="0"/>
              <a:cs typeface="Arial" panose="020B0604020202020204" pitchFamily="34" charset="0"/>
            </a:endParaRPr>
          </a:p>
          <a:p>
            <a:r>
              <a:rPr lang="en-GB" sz="2800" dirty="0" smtClean="0">
                <a:latin typeface="Baskerville Old Face" panose="02020602080505020303" pitchFamily="18" charset="0"/>
                <a:cs typeface="Arial" panose="020B0604020202020204" pitchFamily="34" charset="0"/>
              </a:rPr>
              <a:t>Differential association theory.</a:t>
            </a:r>
          </a:p>
          <a:p>
            <a:endParaRPr lang="en-US" dirty="0">
              <a:latin typeface="Baskerville Old Face" panose="02020602080505020303" pitchFamily="18" charset="0"/>
            </a:endParaRPr>
          </a:p>
        </p:txBody>
      </p:sp>
    </p:spTree>
    <p:extLst>
      <p:ext uri="{BB962C8B-B14F-4D97-AF65-F5344CB8AC3E}">
        <p14:creationId xmlns:p14="http://schemas.microsoft.com/office/powerpoint/2010/main" val="138692184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86" name="Picture 1033" descr="criminal-mi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484313"/>
            <a:ext cx="3790950" cy="4824411"/>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16387" name="Picture 6" descr="freu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8513" y="1484313"/>
            <a:ext cx="4097337" cy="482441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6388" name="Rectangle 7"/>
          <p:cNvSpPr>
            <a:spLocks noGrp="1" noChangeArrowheads="1"/>
          </p:cNvSpPr>
          <p:nvPr>
            <p:ph type="title" idx="4294967295"/>
          </p:nvPr>
        </p:nvSpPr>
        <p:spPr>
          <a:xfrm>
            <a:off x="3124200" y="90488"/>
            <a:ext cx="6019800" cy="1199469"/>
          </a:xfrm>
        </p:spPr>
        <p:txBody>
          <a:bodyPr/>
          <a:lstStyle/>
          <a:p>
            <a:pPr algn="ctr" eaLnBrk="1" hangingPunct="1"/>
            <a:r>
              <a:rPr lang="en-GB" altLang="en-US" sz="3200" dirty="0" smtClean="0">
                <a:latin typeface="Baskerville Old Face" panose="02020602080505020303" pitchFamily="18" charset="0"/>
                <a:cs typeface="Arial" panose="020B0604020202020204" pitchFamily="34" charset="0"/>
              </a:rPr>
              <a:t>Can we use Freud’s theories to explain criminal behaviour?</a:t>
            </a:r>
          </a:p>
        </p:txBody>
      </p:sp>
      <p:sp>
        <p:nvSpPr>
          <p:cNvPr id="60421" name="AutoShape 1029"/>
          <p:cNvSpPr>
            <a:spLocks noChangeArrowheads="1"/>
          </p:cNvSpPr>
          <p:nvPr/>
        </p:nvSpPr>
        <p:spPr bwMode="auto">
          <a:xfrm>
            <a:off x="2916238" y="1773238"/>
            <a:ext cx="1223962" cy="792162"/>
          </a:xfrm>
          <a:prstGeom prst="wedgeRoundRectCallout">
            <a:avLst>
              <a:gd name="adj1" fmla="val 163491"/>
              <a:gd name="adj2" fmla="val 118940"/>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0"/>
              </a:spcBef>
              <a:buClrTx/>
              <a:buFontTx/>
              <a:buNone/>
            </a:pPr>
            <a:r>
              <a:rPr lang="en-GB" altLang="en-US" sz="3600" dirty="0">
                <a:latin typeface="Baskerville Old Face" panose="02020602080505020303" pitchFamily="18" charset="0"/>
              </a:rPr>
              <a:t>ID ?</a:t>
            </a:r>
          </a:p>
        </p:txBody>
      </p:sp>
      <p:sp>
        <p:nvSpPr>
          <p:cNvPr id="60422" name="AutoShape 1030"/>
          <p:cNvSpPr>
            <a:spLocks noChangeArrowheads="1"/>
          </p:cNvSpPr>
          <p:nvPr/>
        </p:nvSpPr>
        <p:spPr bwMode="auto">
          <a:xfrm>
            <a:off x="1187450" y="2924175"/>
            <a:ext cx="3527425" cy="792163"/>
          </a:xfrm>
          <a:prstGeom prst="wedgeRoundRectCallout">
            <a:avLst>
              <a:gd name="adj1" fmla="val 79208"/>
              <a:gd name="adj2" fmla="val 903"/>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0"/>
              </a:spcBef>
              <a:buClrTx/>
              <a:buFontTx/>
              <a:buNone/>
            </a:pPr>
            <a:r>
              <a:rPr lang="en-GB" altLang="en-US" sz="3600" dirty="0">
                <a:latin typeface="Baskerville Old Face" panose="02020602080505020303" pitchFamily="18" charset="0"/>
              </a:rPr>
              <a:t>SUPEREGO ?</a:t>
            </a:r>
          </a:p>
        </p:txBody>
      </p:sp>
      <p:sp>
        <p:nvSpPr>
          <p:cNvPr id="60423" name="AutoShape 1031"/>
          <p:cNvSpPr>
            <a:spLocks noChangeArrowheads="1"/>
          </p:cNvSpPr>
          <p:nvPr/>
        </p:nvSpPr>
        <p:spPr bwMode="auto">
          <a:xfrm>
            <a:off x="2411413" y="4005263"/>
            <a:ext cx="1800225" cy="792162"/>
          </a:xfrm>
          <a:prstGeom prst="wedgeRoundRectCallout">
            <a:avLst>
              <a:gd name="adj1" fmla="val 147176"/>
              <a:gd name="adj2" fmla="val -108315"/>
              <a:gd name="adj3" fmla="val 16667"/>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0"/>
              </a:spcBef>
              <a:buClrTx/>
              <a:buFontTx/>
              <a:buNone/>
            </a:pPr>
            <a:r>
              <a:rPr lang="en-GB" altLang="en-US" sz="3600" dirty="0">
                <a:latin typeface="Baskerville Old Face" panose="02020602080505020303" pitchFamily="18" charset="0"/>
              </a:rPr>
              <a:t>EGO ?</a:t>
            </a:r>
          </a:p>
        </p:txBody>
      </p:sp>
    </p:spTree>
    <p:extLst>
      <p:ext uri="{BB962C8B-B14F-4D97-AF65-F5344CB8AC3E}">
        <p14:creationId xmlns:p14="http://schemas.microsoft.com/office/powerpoint/2010/main" val="18391593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60421"/>
                                        </p:tgtEl>
                                        <p:attrNameLst>
                                          <p:attrName>style.visibility</p:attrName>
                                        </p:attrNameLst>
                                      </p:cBhvr>
                                      <p:to>
                                        <p:strVal val="visible"/>
                                      </p:to>
                                    </p:set>
                                    <p:animEffect transition="in" filter="wipe(right)">
                                      <p:cBhvr>
                                        <p:cTn id="7" dur="500"/>
                                        <p:tgtEl>
                                          <p:spTgt spid="60421"/>
                                        </p:tgtEl>
                                      </p:cBhvr>
                                    </p:animEffect>
                                  </p:childTnLst>
                                </p:cTn>
                              </p:par>
                            </p:childTnLst>
                          </p:cTn>
                        </p:par>
                        <p:par>
                          <p:cTn id="8" fill="hold" nodeType="afterGroup">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0422"/>
                                        </p:tgtEl>
                                        <p:attrNameLst>
                                          <p:attrName>style.visibility</p:attrName>
                                        </p:attrNameLst>
                                      </p:cBhvr>
                                      <p:to>
                                        <p:strVal val="visible"/>
                                      </p:to>
                                    </p:set>
                                    <p:animEffect transition="in" filter="wipe(right)">
                                      <p:cBhvr>
                                        <p:cTn id="11" dur="1000"/>
                                        <p:tgtEl>
                                          <p:spTgt spid="60422"/>
                                        </p:tgtEl>
                                      </p:cBhvr>
                                    </p:animEffect>
                                  </p:childTnLst>
                                </p:cTn>
                              </p:par>
                            </p:childTnLst>
                          </p:cTn>
                        </p:par>
                        <p:par>
                          <p:cTn id="12" fill="hold" nodeType="afterGroup">
                            <p:stCondLst>
                              <p:cond delay="1500"/>
                            </p:stCondLst>
                            <p:childTnLst>
                              <p:par>
                                <p:cTn id="13" presetID="22" presetClass="entr" presetSubtype="2" fill="hold" grpId="0" nodeType="afterEffect">
                                  <p:stCondLst>
                                    <p:cond delay="0"/>
                                  </p:stCondLst>
                                  <p:childTnLst>
                                    <p:set>
                                      <p:cBhvr>
                                        <p:cTn id="14" dur="1" fill="hold">
                                          <p:stCondLst>
                                            <p:cond delay="0"/>
                                          </p:stCondLst>
                                        </p:cTn>
                                        <p:tgtEl>
                                          <p:spTgt spid="60423"/>
                                        </p:tgtEl>
                                        <p:attrNameLst>
                                          <p:attrName>style.visibility</p:attrName>
                                        </p:attrNameLst>
                                      </p:cBhvr>
                                      <p:to>
                                        <p:strVal val="visible"/>
                                      </p:to>
                                    </p:set>
                                    <p:animEffect transition="in" filter="wipe(right)">
                                      <p:cBhvr>
                                        <p:cTn id="15" dur="1000"/>
                                        <p:tgtEl>
                                          <p:spTgt spid="60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animBg="1"/>
      <p:bldP spid="60422" grpId="0" animBg="1"/>
      <p:bldP spid="60423"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6600" y="3503885"/>
            <a:ext cx="2743200" cy="2544763"/>
          </a:xfrm>
        </p:spPr>
        <p:txBody>
          <a:bodyPr/>
          <a:lstStyle/>
          <a:p>
            <a:r>
              <a:rPr lang="en-GB" b="1" dirty="0" smtClean="0">
                <a:latin typeface="Sylfaen" panose="010A0502050306030303" pitchFamily="18" charset="0"/>
              </a:rPr>
              <a:t>Strong id and weak superego= criminal</a:t>
            </a:r>
          </a:p>
          <a:p>
            <a:pPr marL="0" indent="0">
              <a:buNone/>
            </a:pPr>
            <a:endParaRPr lang="en-GB" b="1" dirty="0" smtClean="0">
              <a:latin typeface="Sylfaen" panose="010A0502050306030303" pitchFamily="18" charset="0"/>
            </a:endParaRPr>
          </a:p>
          <a:p>
            <a:r>
              <a:rPr lang="en-GB" b="1" dirty="0" smtClean="0">
                <a:latin typeface="Sylfaen" panose="010A0502050306030303" pitchFamily="18" charset="0"/>
              </a:rPr>
              <a:t>Harsh punishment no good because it simply encouraged violence</a:t>
            </a:r>
            <a:endParaRPr lang="en-US" b="1" dirty="0">
              <a:latin typeface="Sylfaen" panose="010A0502050306030303" pitchFamily="18" charset="0"/>
            </a:endParaRPr>
          </a:p>
        </p:txBody>
      </p:sp>
      <p:sp>
        <p:nvSpPr>
          <p:cNvPr id="6" name="Content Placeholder 5"/>
          <p:cNvSpPr>
            <a:spLocks noGrp="1"/>
          </p:cNvSpPr>
          <p:nvPr>
            <p:ph sz="half" idx="14"/>
          </p:nvPr>
        </p:nvSpPr>
        <p:spPr>
          <a:xfrm>
            <a:off x="5167729" y="3465488"/>
            <a:ext cx="4038600" cy="3200400"/>
          </a:xfrm>
        </p:spPr>
        <p:txBody>
          <a:bodyPr>
            <a:normAutofit fontScale="85000" lnSpcReduction="10000"/>
          </a:bodyPr>
          <a:lstStyle/>
          <a:p>
            <a:r>
              <a:rPr lang="en-GB" b="1" dirty="0" smtClean="0">
                <a:latin typeface="Sylfaen" panose="010A0502050306030303" pitchFamily="18" charset="0"/>
              </a:rPr>
              <a:t>Traumatic event leads to underdeveloped superego and a lack of morality.</a:t>
            </a:r>
          </a:p>
          <a:p>
            <a:r>
              <a:rPr lang="en-US" b="1" dirty="0">
                <a:latin typeface="Sylfaen" panose="010A0502050306030303" pitchFamily="18" charset="0"/>
              </a:rPr>
              <a:t>Alternately, a child might develop </a:t>
            </a:r>
            <a:r>
              <a:rPr lang="en-US" b="1" dirty="0" smtClean="0">
                <a:latin typeface="Sylfaen" panose="010A0502050306030303" pitchFamily="18" charset="0"/>
              </a:rPr>
              <a:t>normal superego, </a:t>
            </a:r>
            <a:r>
              <a:rPr lang="en-US" b="1" dirty="0">
                <a:latin typeface="Sylfaen" panose="010A0502050306030303" pitchFamily="18" charset="0"/>
              </a:rPr>
              <a:t>but the superego itself </a:t>
            </a:r>
            <a:r>
              <a:rPr lang="en-US" b="1" dirty="0" smtClean="0">
                <a:latin typeface="Sylfaen" panose="010A0502050306030303" pitchFamily="18" charset="0"/>
              </a:rPr>
              <a:t>is deviant from </a:t>
            </a:r>
            <a:r>
              <a:rPr lang="en-US" b="1" dirty="0">
                <a:latin typeface="Sylfaen" panose="010A0502050306030303" pitchFamily="18" charset="0"/>
              </a:rPr>
              <a:t>an internalization of the same sex </a:t>
            </a:r>
            <a:r>
              <a:rPr lang="en-US" b="1" dirty="0" smtClean="0">
                <a:latin typeface="Sylfaen" panose="010A0502050306030303" pitchFamily="18" charset="0"/>
              </a:rPr>
              <a:t>parent. </a:t>
            </a:r>
          </a:p>
          <a:p>
            <a:r>
              <a:rPr lang="en-US" b="1" dirty="0" smtClean="0">
                <a:latin typeface="Sylfaen" panose="010A0502050306030303" pitchFamily="18" charset="0"/>
              </a:rPr>
              <a:t>Consequently</a:t>
            </a:r>
            <a:r>
              <a:rPr lang="en-US" b="1" dirty="0">
                <a:latin typeface="Sylfaen" panose="010A0502050306030303" pitchFamily="18" charset="0"/>
              </a:rPr>
              <a:t>, </a:t>
            </a:r>
            <a:r>
              <a:rPr lang="en-US" b="1" dirty="0" smtClean="0">
                <a:latin typeface="Sylfaen" panose="010A0502050306030303" pitchFamily="18" charset="0"/>
              </a:rPr>
              <a:t>a son raised in </a:t>
            </a:r>
            <a:r>
              <a:rPr lang="en-US" b="1" dirty="0">
                <a:latin typeface="Sylfaen" panose="010A0502050306030303" pitchFamily="18" charset="0"/>
              </a:rPr>
              <a:t>family </a:t>
            </a:r>
            <a:r>
              <a:rPr lang="en-US" b="1" dirty="0" smtClean="0">
                <a:latin typeface="Sylfaen" panose="010A0502050306030303" pitchFamily="18" charset="0"/>
              </a:rPr>
              <a:t>with </a:t>
            </a:r>
            <a:r>
              <a:rPr lang="en-US" b="1" dirty="0">
                <a:latin typeface="Sylfaen" panose="010A0502050306030303" pitchFamily="18" charset="0"/>
              </a:rPr>
              <a:t>criminal </a:t>
            </a:r>
            <a:r>
              <a:rPr lang="en-US" b="1" dirty="0" smtClean="0">
                <a:latin typeface="Sylfaen" panose="010A0502050306030303" pitchFamily="18" charset="0"/>
              </a:rPr>
              <a:t>father develops </a:t>
            </a:r>
            <a:r>
              <a:rPr lang="en-US" b="1" dirty="0">
                <a:latin typeface="Sylfaen" panose="010A0502050306030303" pitchFamily="18" charset="0"/>
              </a:rPr>
              <a:t>superego that does not react </a:t>
            </a:r>
            <a:r>
              <a:rPr lang="en-US" b="1" dirty="0" smtClean="0">
                <a:latin typeface="Sylfaen" panose="010A0502050306030303" pitchFamily="18" charset="0"/>
              </a:rPr>
              <a:t>to criminal </a:t>
            </a:r>
            <a:r>
              <a:rPr lang="en-US" b="1" dirty="0">
                <a:latin typeface="Sylfaen" panose="010A0502050306030303" pitchFamily="18" charset="0"/>
              </a:rPr>
              <a:t>acts that the father would </a:t>
            </a:r>
            <a:r>
              <a:rPr lang="en-US" b="1" dirty="0" smtClean="0">
                <a:latin typeface="Sylfaen" panose="010A0502050306030303" pitchFamily="18" charset="0"/>
              </a:rPr>
              <a:t>do.</a:t>
            </a:r>
            <a:endParaRPr lang="en-GB" b="1" dirty="0" smtClean="0">
              <a:latin typeface="Sylfaen" panose="010A0502050306030303" pitchFamily="18" charset="0"/>
            </a:endParaRPr>
          </a:p>
          <a:p>
            <a:endParaRPr lang="en-US" dirty="0"/>
          </a:p>
        </p:txBody>
      </p:sp>
      <p:pic>
        <p:nvPicPr>
          <p:cNvPr id="10" name="Content Placeholder 9"/>
          <p:cNvPicPr>
            <a:picLocks noGrp="1" noChangeAspect="1"/>
          </p:cNvPicPr>
          <p:nvPr>
            <p:ph sz="half" idx="15"/>
          </p:nvPr>
        </p:nvPicPr>
        <p:blipFill>
          <a:blip r:embed="rId2">
            <a:extLst>
              <a:ext uri="{28A0092B-C50C-407E-A947-70E740481C1C}">
                <a14:useLocalDpi xmlns:a14="http://schemas.microsoft.com/office/drawing/2010/main" val="0"/>
              </a:ext>
            </a:extLst>
          </a:blip>
          <a:stretch>
            <a:fillRect/>
          </a:stretch>
        </p:blipFill>
        <p:spPr>
          <a:xfrm>
            <a:off x="1183957" y="1185719"/>
            <a:ext cx="6477000" cy="1981200"/>
          </a:xfrm>
          <a:ln>
            <a:solidFill>
              <a:schemeClr val="accent1"/>
            </a:solidFill>
          </a:ln>
        </p:spPr>
      </p:pic>
      <p:sp>
        <p:nvSpPr>
          <p:cNvPr id="5" name="Text Placeholder 4"/>
          <p:cNvSpPr>
            <a:spLocks noGrp="1"/>
          </p:cNvSpPr>
          <p:nvPr>
            <p:ph type="body" sz="quarter" idx="13"/>
          </p:nvPr>
        </p:nvSpPr>
        <p:spPr>
          <a:xfrm>
            <a:off x="816600" y="404664"/>
            <a:ext cx="8251200" cy="585936"/>
          </a:xfrm>
        </p:spPr>
        <p:txBody>
          <a:bodyPr>
            <a:normAutofit fontScale="85000" lnSpcReduction="20000"/>
          </a:bodyPr>
          <a:lstStyle/>
          <a:p>
            <a:pPr algn="ctr"/>
            <a:r>
              <a:rPr lang="en-GB" b="1" dirty="0" smtClean="0">
                <a:latin typeface="Sylfaen" panose="010A0502050306030303" pitchFamily="18" charset="0"/>
              </a:rPr>
              <a:t>                                </a:t>
            </a:r>
            <a:r>
              <a:rPr lang="en-GB" sz="4600" b="1" dirty="0" smtClean="0">
                <a:latin typeface="Sylfaen" panose="010A0502050306030303" pitchFamily="18" charset="0"/>
              </a:rPr>
              <a:t>Tripartite </a:t>
            </a:r>
            <a:r>
              <a:rPr lang="en-GB" sz="4600" b="1" dirty="0">
                <a:latin typeface="Sylfaen" panose="010A0502050306030303" pitchFamily="18" charset="0"/>
              </a:rPr>
              <a:t>P</a:t>
            </a:r>
            <a:r>
              <a:rPr lang="en-GB" sz="4600" b="1" dirty="0" smtClean="0">
                <a:latin typeface="Sylfaen" panose="010A0502050306030303" pitchFamily="18" charset="0"/>
              </a:rPr>
              <a:t>ersonality</a:t>
            </a:r>
            <a:endParaRPr lang="en-US" sz="4600" b="1" dirty="0">
              <a:latin typeface="Sylfaen" panose="010A0502050306030303" pitchFamily="18" charset="0"/>
            </a:endParaRPr>
          </a:p>
        </p:txBody>
      </p:sp>
    </p:spTree>
    <p:extLst>
      <p:ext uri="{BB962C8B-B14F-4D97-AF65-F5344CB8AC3E}">
        <p14:creationId xmlns:p14="http://schemas.microsoft.com/office/powerpoint/2010/main" val="245124061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algn="ctr" eaLnBrk="1" hangingPunct="1"/>
            <a:r>
              <a:rPr lang="en-GB" altLang="en-US" sz="3200" dirty="0" smtClean="0">
                <a:solidFill>
                  <a:schemeClr val="bg1"/>
                </a:solidFill>
                <a:latin typeface="Baskerville Old Face" panose="02020602080505020303" pitchFamily="18" charset="0"/>
                <a:cs typeface="Times New Roman" pitchFamily="18" charset="0"/>
              </a:rPr>
              <a:t>Alexander and Healy (1935)</a:t>
            </a:r>
          </a:p>
        </p:txBody>
      </p:sp>
      <p:sp>
        <p:nvSpPr>
          <p:cNvPr id="52227" name="Rectangle 3"/>
          <p:cNvSpPr>
            <a:spLocks noGrp="1" noChangeArrowheads="1"/>
          </p:cNvSpPr>
          <p:nvPr>
            <p:ph idx="1"/>
          </p:nvPr>
        </p:nvSpPr>
        <p:spPr>
          <a:xfrm>
            <a:off x="0" y="1600200"/>
            <a:ext cx="8748713" cy="3341688"/>
          </a:xfrm>
        </p:spPr>
        <p:txBody>
          <a:bodyPr/>
          <a:lstStyle/>
          <a:p>
            <a:pPr lvl="1">
              <a:lnSpc>
                <a:spcPct val="90000"/>
              </a:lnSpc>
              <a:buFontTx/>
              <a:buChar char="•"/>
            </a:pPr>
            <a:r>
              <a:rPr lang="en-GB" altLang="en-US" dirty="0" smtClean="0">
                <a:latin typeface="Baskerville Old Face" panose="02020602080505020303" pitchFamily="18" charset="0"/>
                <a:cs typeface="Arial" panose="020B0604020202020204" pitchFamily="34" charset="0"/>
              </a:rPr>
              <a:t>Children need to progress from the pleasure principal to the reality principle. </a:t>
            </a:r>
          </a:p>
          <a:p>
            <a:pPr lvl="1">
              <a:lnSpc>
                <a:spcPct val="90000"/>
              </a:lnSpc>
              <a:buFontTx/>
              <a:buChar char="•"/>
            </a:pPr>
            <a:r>
              <a:rPr lang="en-GB" altLang="en-US" dirty="0" smtClean="0">
                <a:solidFill>
                  <a:srgbClr val="FF0000"/>
                </a:solidFill>
                <a:latin typeface="Baskerville Old Face" panose="02020602080505020303" pitchFamily="18" charset="0"/>
                <a:cs typeface="Arial" panose="020B0604020202020204" pitchFamily="34" charset="0"/>
              </a:rPr>
              <a:t>How does the child do this?</a:t>
            </a:r>
          </a:p>
          <a:p>
            <a:pPr lvl="1">
              <a:lnSpc>
                <a:spcPct val="90000"/>
              </a:lnSpc>
              <a:buFontTx/>
              <a:buChar char="•"/>
            </a:pPr>
            <a:r>
              <a:rPr lang="en-GB" altLang="en-US" dirty="0" smtClean="0">
                <a:latin typeface="Baskerville Old Face" panose="02020602080505020303" pitchFamily="18" charset="0"/>
                <a:cs typeface="Arial" panose="020B0604020202020204" pitchFamily="34" charset="0"/>
              </a:rPr>
              <a:t>Freud - The child needs a stable home environment to successfully make this transition. </a:t>
            </a:r>
          </a:p>
          <a:p>
            <a:pPr marL="0" indent="0" eaLnBrk="1" hangingPunct="1">
              <a:lnSpc>
                <a:spcPct val="90000"/>
              </a:lnSpc>
              <a:buNone/>
            </a:pPr>
            <a:endParaRPr lang="en-GB" altLang="en-US" sz="3600" dirty="0" smtClean="0">
              <a:latin typeface="Baskerville Old Face" panose="02020602080505020303" pitchFamily="18" charset="0"/>
              <a:cs typeface="Arial" panose="020B0604020202020204" pitchFamily="34" charset="0"/>
            </a:endParaRPr>
          </a:p>
        </p:txBody>
      </p:sp>
      <p:sp>
        <p:nvSpPr>
          <p:cNvPr id="82946" name="Text Box 2"/>
          <p:cNvSpPr txBox="1">
            <a:spLocks noChangeArrowheads="1"/>
          </p:cNvSpPr>
          <p:nvPr/>
        </p:nvSpPr>
        <p:spPr bwMode="auto">
          <a:xfrm>
            <a:off x="683568" y="4181475"/>
            <a:ext cx="7632700" cy="1095300"/>
          </a:xfrm>
          <a:prstGeom prst="rect">
            <a:avLst/>
          </a:prstGeom>
          <a:solidFill>
            <a:srgbClr val="FFC000"/>
          </a:solidFill>
          <a:ln w="9525">
            <a:solidFill>
              <a:schemeClr val="tx1"/>
            </a:solidFill>
            <a:miter lim="800000"/>
            <a:headEnd/>
            <a:tailEnd/>
          </a:ln>
          <a:effectLst/>
          <a:extLst/>
        </p:spPr>
        <p:txBody>
          <a:bodyPr>
            <a:spAutoFit/>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lnSpc>
                <a:spcPct val="90000"/>
              </a:lnSpc>
              <a:buNone/>
            </a:pPr>
            <a:r>
              <a:rPr lang="en-GB" altLang="en-US" sz="3600" b="1" dirty="0">
                <a:latin typeface="Sylfaen" panose="010A0502050306030303" pitchFamily="18" charset="0"/>
              </a:rPr>
              <a:t>Criminals are those children who do not make this transition. </a:t>
            </a:r>
            <a:endParaRPr lang="en-GB" altLang="en-US" sz="3600" dirty="0">
              <a:latin typeface="Sylfaen" panose="010A0502050306030303" pitchFamily="18" charset="0"/>
            </a:endParaRPr>
          </a:p>
        </p:txBody>
      </p:sp>
    </p:spTree>
    <p:extLst>
      <p:ext uri="{BB962C8B-B14F-4D97-AF65-F5344CB8AC3E}">
        <p14:creationId xmlns:p14="http://schemas.microsoft.com/office/powerpoint/2010/main" val="9560748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left)">
                                      <p:cBhvr>
                                        <p:cTn id="7" dur="500"/>
                                        <p:tgtEl>
                                          <p:spTgt spid="52227">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2227">
                                            <p:txEl>
                                              <p:pRg st="1" end="1"/>
                                            </p:txEl>
                                          </p:spTgt>
                                        </p:tgtEl>
                                        <p:attrNameLst>
                                          <p:attrName>style.visibility</p:attrName>
                                        </p:attrNameLst>
                                      </p:cBhvr>
                                      <p:to>
                                        <p:strVal val="visible"/>
                                      </p:to>
                                    </p:set>
                                    <p:animEffect transition="in" filter="wipe(left)">
                                      <p:cBhvr>
                                        <p:cTn id="10" dur="500"/>
                                        <p:tgtEl>
                                          <p:spTgt spid="52227">
                                            <p:txEl>
                                              <p:pRg st="1" end="1"/>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52227">
                                            <p:txEl>
                                              <p:pRg st="2" end="2"/>
                                            </p:txEl>
                                          </p:spTgt>
                                        </p:tgtEl>
                                        <p:attrNameLst>
                                          <p:attrName>style.visibility</p:attrName>
                                        </p:attrNameLst>
                                      </p:cBhvr>
                                      <p:to>
                                        <p:strVal val="visible"/>
                                      </p:to>
                                    </p:set>
                                    <p:animEffect transition="in" filter="wipe(left)">
                                      <p:cBhvr>
                                        <p:cTn id="13" dur="500"/>
                                        <p:tgtEl>
                                          <p:spTgt spid="52227">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82946"/>
                                        </p:tgtEl>
                                        <p:attrNameLst>
                                          <p:attrName>style.visibility</p:attrName>
                                        </p:attrNameLst>
                                      </p:cBhvr>
                                      <p:to>
                                        <p:strVal val="visible"/>
                                      </p:to>
                                    </p:set>
                                    <p:animEffect transition="in" filter="box(out)">
                                      <p:cBhvr>
                                        <p:cTn id="18" dur="500"/>
                                        <p:tgtEl>
                                          <p:spTgt spid="829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p:bldP spid="82946"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468312" y="260350"/>
            <a:ext cx="849617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50000"/>
              </a:spcBef>
              <a:buClrTx/>
              <a:buFontTx/>
              <a:buNone/>
            </a:pPr>
            <a:r>
              <a:rPr lang="en-GB" altLang="en-US" dirty="0" smtClean="0">
                <a:solidFill>
                  <a:srgbClr val="FF0000"/>
                </a:solidFill>
                <a:latin typeface="Arial" panose="020B0604020202020204" pitchFamily="34" charset="0"/>
                <a:cs typeface="Arial" panose="020B0604020202020204" pitchFamily="34" charset="0"/>
              </a:rPr>
              <a:t>           </a:t>
            </a:r>
            <a:r>
              <a:rPr lang="en-GB" altLang="en-US" dirty="0" smtClean="0">
                <a:solidFill>
                  <a:srgbClr val="FF0000"/>
                </a:solidFill>
                <a:latin typeface="Arial" panose="020B0604020202020204" pitchFamily="34" charset="0"/>
                <a:cs typeface="Arial" panose="020B0604020202020204" pitchFamily="34" charset="0"/>
              </a:rPr>
              <a:t>     </a:t>
            </a:r>
            <a:r>
              <a:rPr lang="en-GB" altLang="en-US" dirty="0" smtClean="0">
                <a:solidFill>
                  <a:srgbClr val="FF0000"/>
                </a:solidFill>
                <a:latin typeface="Baskerville Old Face" panose="02020602080505020303" pitchFamily="18" charset="0"/>
                <a:cs typeface="Arial" panose="020B0604020202020204" pitchFamily="34" charset="0"/>
              </a:rPr>
              <a:t>Privation </a:t>
            </a:r>
            <a:r>
              <a:rPr lang="en-GB" altLang="en-US" dirty="0">
                <a:solidFill>
                  <a:srgbClr val="FF0000"/>
                </a:solidFill>
                <a:latin typeface="Baskerville Old Face" panose="02020602080505020303" pitchFamily="18" charset="0"/>
                <a:cs typeface="Arial" panose="020B0604020202020204" pitchFamily="34" charset="0"/>
              </a:rPr>
              <a:t>and </a:t>
            </a:r>
            <a:r>
              <a:rPr lang="en-GB" altLang="en-US" dirty="0" smtClean="0">
                <a:solidFill>
                  <a:srgbClr val="FF0000"/>
                </a:solidFill>
                <a:latin typeface="Baskerville Old Face" panose="02020602080505020303" pitchFamily="18" charset="0"/>
                <a:cs typeface="Arial" panose="020B0604020202020204" pitchFamily="34" charset="0"/>
              </a:rPr>
              <a:t>deprivation hypotheses</a:t>
            </a:r>
            <a:r>
              <a:rPr lang="en-GB" altLang="en-US" dirty="0">
                <a:solidFill>
                  <a:srgbClr val="FF0000"/>
                </a:solidFill>
                <a:latin typeface="Baskerville Old Face" panose="02020602080505020303" pitchFamily="18" charset="0"/>
                <a:cs typeface="Arial" panose="020B0604020202020204" pitchFamily="34" charset="0"/>
              </a:rPr>
              <a:t>?</a:t>
            </a:r>
          </a:p>
        </p:txBody>
      </p:sp>
      <p:pic>
        <p:nvPicPr>
          <p:cNvPr id="23556" name="Picture 4" descr="bowlb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3" y="2263657"/>
            <a:ext cx="2910356" cy="282152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51205" name="AutoShape 5"/>
          <p:cNvSpPr>
            <a:spLocks noChangeArrowheads="1"/>
          </p:cNvSpPr>
          <p:nvPr/>
        </p:nvSpPr>
        <p:spPr bwMode="auto">
          <a:xfrm>
            <a:off x="468312" y="3062439"/>
            <a:ext cx="4608513" cy="1223962"/>
          </a:xfrm>
          <a:prstGeom prst="wedgeRoundRectCallout">
            <a:avLst>
              <a:gd name="adj1" fmla="val 67843"/>
              <a:gd name="adj2" fmla="val 15370"/>
              <a:gd name="adj3" fmla="val 16667"/>
            </a:avLst>
          </a:prstGeom>
          <a:solidFill>
            <a:srgbClr val="FFC000"/>
          </a:solidFill>
          <a:ln w="9525">
            <a:solidFill>
              <a:schemeClr val="tx1"/>
            </a:solidFill>
            <a:miter lim="800000"/>
            <a:headEnd/>
            <a:tailEnd/>
          </a:ln>
          <a:effectLst/>
          <a:extLst/>
        </p:spPr>
        <p:txBody>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0"/>
              </a:spcBef>
              <a:buClrTx/>
              <a:buFontTx/>
              <a:buNone/>
            </a:pPr>
            <a:r>
              <a:rPr lang="en-US" altLang="en-US" sz="1800" dirty="0">
                <a:latin typeface="Baskerville Old Face" panose="02020602080505020303" pitchFamily="18" charset="0"/>
              </a:rPr>
              <a:t>Bowlby`s research on 44 juvenile delinquents, compared with 44 controls led him to conclude that: </a:t>
            </a:r>
          </a:p>
        </p:txBody>
      </p:sp>
      <p:sp>
        <p:nvSpPr>
          <p:cNvPr id="51206" name="AutoShape 6"/>
          <p:cNvSpPr>
            <a:spLocks noChangeArrowheads="1"/>
          </p:cNvSpPr>
          <p:nvPr/>
        </p:nvSpPr>
        <p:spPr bwMode="auto">
          <a:xfrm>
            <a:off x="896483" y="4437112"/>
            <a:ext cx="4030663" cy="1944688"/>
          </a:xfrm>
          <a:prstGeom prst="wedgeRoundRectCallout">
            <a:avLst>
              <a:gd name="adj1" fmla="val 84935"/>
              <a:gd name="adj2" fmla="val -68944"/>
              <a:gd name="adj3" fmla="val 16667"/>
            </a:avLst>
          </a:prstGeom>
          <a:solidFill>
            <a:srgbClr val="FFC000"/>
          </a:solidFill>
          <a:ln w="9525">
            <a:solidFill>
              <a:schemeClr val="tx1"/>
            </a:solidFill>
            <a:miter lim="800000"/>
            <a:headEnd/>
            <a:tailEnd/>
          </a:ln>
          <a:effectLst/>
          <a:extLst/>
        </p:spPr>
        <p:txBody>
          <a:bodyPr/>
          <a:lstStyle>
            <a:lvl1pPr eaLnBrk="0" hangingPunct="0">
              <a:spcBef>
                <a:spcPct val="20000"/>
              </a:spcBef>
              <a:buClr>
                <a:schemeClr val="accent1"/>
              </a:buClr>
              <a:buFont typeface="Wingdings" pitchFamily="2" charset="2"/>
              <a:buChar char="l"/>
              <a:defRPr sz="3200">
                <a:solidFill>
                  <a:schemeClr val="tx1"/>
                </a:solidFill>
                <a:latin typeface="Arial" charset="0"/>
              </a:defRPr>
            </a:lvl1pPr>
            <a:lvl2pPr marL="742950" indent="-285750" eaLnBrk="0" hangingPunct="0">
              <a:spcBef>
                <a:spcPct val="20000"/>
              </a:spcBef>
              <a:buClr>
                <a:schemeClr val="accent1"/>
              </a:buClr>
              <a:buFont typeface="Wingdings" pitchFamily="2" charset="2"/>
              <a:buChar char="¡"/>
              <a:defRPr sz="2700">
                <a:solidFill>
                  <a:schemeClr val="tx1"/>
                </a:solidFill>
                <a:latin typeface="Arial" charset="0"/>
              </a:defRPr>
            </a:lvl2pPr>
            <a:lvl3pPr marL="1143000" indent="-228600" eaLnBrk="0" hangingPunct="0">
              <a:spcBef>
                <a:spcPct val="20000"/>
              </a:spcBef>
              <a:buClr>
                <a:schemeClr val="accent1"/>
              </a:buClr>
              <a:buFont typeface="Wingdings" pitchFamily="2" charset="2"/>
              <a:buChar char="l"/>
              <a:defRPr sz="2300">
                <a:solidFill>
                  <a:schemeClr val="tx1"/>
                </a:solidFill>
                <a:latin typeface="Arial" charset="0"/>
              </a:defRPr>
            </a:lvl3pPr>
            <a:lvl4pPr marL="1600200" indent="-228600" eaLnBrk="0" hangingPunct="0">
              <a:spcBef>
                <a:spcPct val="20000"/>
              </a:spcBef>
              <a:buClr>
                <a:schemeClr val="accent1"/>
              </a:buClr>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eaLnBrk="1" hangingPunct="1">
              <a:spcBef>
                <a:spcPct val="0"/>
              </a:spcBef>
              <a:buClrTx/>
              <a:buFontTx/>
              <a:buNone/>
            </a:pPr>
            <a:r>
              <a:rPr lang="en-GB" altLang="en-US" sz="1800" dirty="0">
                <a:latin typeface="Baskerville Old Face" panose="02020602080505020303" pitchFamily="18" charset="0"/>
              </a:rPr>
              <a:t>M</a:t>
            </a:r>
            <a:r>
              <a:rPr lang="en-GB" altLang="en-US" sz="1800" dirty="0" smtClean="0">
                <a:latin typeface="Baskerville Old Face" panose="02020602080505020303" pitchFamily="18" charset="0"/>
              </a:rPr>
              <a:t>aternal </a:t>
            </a:r>
            <a:r>
              <a:rPr lang="en-GB" altLang="en-US" sz="1800" dirty="0">
                <a:latin typeface="Baskerville Old Face" panose="02020602080505020303" pitchFamily="18" charset="0"/>
              </a:rPr>
              <a:t>separation/deprivation in the child’s early life caused permanent emotional damage. He diagnosed this as a condition and called it Affectionless Psychopathy</a:t>
            </a:r>
            <a:endParaRPr lang="en-US" altLang="en-US" sz="1800" dirty="0">
              <a:latin typeface="Baskerville Old Face" panose="02020602080505020303" pitchFamily="18" charset="0"/>
            </a:endParaRPr>
          </a:p>
        </p:txBody>
      </p:sp>
    </p:spTree>
    <p:extLst>
      <p:ext uri="{BB962C8B-B14F-4D97-AF65-F5344CB8AC3E}">
        <p14:creationId xmlns:p14="http://schemas.microsoft.com/office/powerpoint/2010/main" val="49677590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1205"/>
                                        </p:tgtEl>
                                        <p:attrNameLst>
                                          <p:attrName>style.visibility</p:attrName>
                                        </p:attrNameLst>
                                      </p:cBhvr>
                                      <p:to>
                                        <p:strVal val="visible"/>
                                      </p:to>
                                    </p:set>
                                    <p:animEffect transition="in" filter="wipe(right)">
                                      <p:cBhvr>
                                        <p:cTn id="7" dur="500"/>
                                        <p:tgtEl>
                                          <p:spTgt spid="51205"/>
                                        </p:tgtEl>
                                      </p:cBhvr>
                                    </p:animEffect>
                                  </p:childTnLst>
                                </p:cTn>
                              </p:par>
                            </p:childTnLst>
                          </p:cTn>
                        </p:par>
                        <p:par>
                          <p:cTn id="8" fill="hold" nodeType="afterGroup">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206"/>
                                        </p:tgtEl>
                                        <p:attrNameLst>
                                          <p:attrName>style.visibility</p:attrName>
                                        </p:attrNameLst>
                                      </p:cBhvr>
                                      <p:to>
                                        <p:strVal val="visible"/>
                                      </p:to>
                                    </p:set>
                                    <p:animEffect transition="in" filter="wipe(right)">
                                      <p:cBhvr>
                                        <p:cTn id="11" dur="1000"/>
                                        <p:tgtEl>
                                          <p:spTgt spid="51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animBg="1"/>
      <p:bldP spid="51206"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28800"/>
            <a:ext cx="7262192" cy="4392488"/>
          </a:xfrm>
          <a:solidFill>
            <a:srgbClr val="FFFFCC"/>
          </a:solidFill>
          <a:ln>
            <a:solidFill>
              <a:schemeClr val="accent1"/>
            </a:solidFill>
          </a:ln>
        </p:spPr>
        <p:txBody>
          <a:bodyPr>
            <a:normAutofit/>
          </a:bodyPr>
          <a:lstStyle/>
          <a:p>
            <a:r>
              <a:rPr lang="en-GB" dirty="0" smtClean="0">
                <a:latin typeface="Baskerville Old Face" panose="02020602080505020303" pitchFamily="18" charset="0"/>
                <a:cs typeface="Arial" panose="020B0604020202020204" pitchFamily="34" charset="0"/>
              </a:rPr>
              <a:t>Poor parental supervision is the strongest and most replicable predictor of offending (Smith &amp; </a:t>
            </a:r>
            <a:r>
              <a:rPr lang="en-GB" dirty="0" smtClean="0">
                <a:latin typeface="Baskerville Old Face" panose="02020602080505020303" pitchFamily="18" charset="0"/>
                <a:cs typeface="Arial" panose="020B0604020202020204" pitchFamily="34" charset="0"/>
              </a:rPr>
              <a:t>Stern, </a:t>
            </a:r>
            <a:r>
              <a:rPr lang="en-GB" dirty="0" smtClean="0">
                <a:latin typeface="Baskerville Old Face" panose="02020602080505020303" pitchFamily="18" charset="0"/>
                <a:cs typeface="Arial" panose="020B0604020202020204" pitchFamily="34" charset="0"/>
              </a:rPr>
              <a:t>1997</a:t>
            </a:r>
            <a:r>
              <a:rPr lang="en-GB" dirty="0" smtClean="0">
                <a:latin typeface="Baskerville Old Face" panose="02020602080505020303" pitchFamily="18" charset="0"/>
                <a:cs typeface="Arial" panose="020B0604020202020204" pitchFamily="34" charset="0"/>
              </a:rPr>
              <a:t>).</a:t>
            </a:r>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Parental discipline and how parents react to their child predicts later convictions. Harsh punitive parents at age 7-11 were responsible for 40% of the convictions in later life.</a:t>
            </a:r>
          </a:p>
          <a:p>
            <a:r>
              <a:rPr lang="en-GB" dirty="0" smtClean="0">
                <a:latin typeface="Baskerville Old Face" panose="02020602080505020303" pitchFamily="18" charset="0"/>
                <a:cs typeface="Arial" panose="020B0604020202020204" pitchFamily="34" charset="0"/>
              </a:rPr>
              <a:t>The same was found for erratic or inconsistent parents too.</a:t>
            </a:r>
          </a:p>
          <a:p>
            <a:r>
              <a:rPr lang="en-GB" dirty="0" smtClean="0">
                <a:latin typeface="Baskerville Old Face" panose="02020602080505020303" pitchFamily="18" charset="0"/>
                <a:cs typeface="Arial" panose="020B0604020202020204" pitchFamily="34" charset="0"/>
              </a:rPr>
              <a:t>Likewise, cold rejecting parenting styles predicted later violence convictions, even more so if the parents were punitive and cold compared to punitive and warm.</a:t>
            </a:r>
          </a:p>
        </p:txBody>
      </p:sp>
      <p:sp>
        <p:nvSpPr>
          <p:cNvPr id="4" name="Text Placeholder 3"/>
          <p:cNvSpPr>
            <a:spLocks noGrp="1"/>
          </p:cNvSpPr>
          <p:nvPr>
            <p:ph type="body" sz="quarter" idx="13"/>
          </p:nvPr>
        </p:nvSpPr>
        <p:spPr>
          <a:xfrm>
            <a:off x="838200" y="152400"/>
            <a:ext cx="8251200" cy="457200"/>
          </a:xfrm>
        </p:spPr>
        <p:txBody>
          <a:bodyPr>
            <a:noAutofit/>
          </a:bodyPr>
          <a:lstStyle/>
          <a:p>
            <a:r>
              <a:rPr lang="en-GB" sz="3200" dirty="0" smtClean="0">
                <a:latin typeface="Sylfaen" panose="010A0502050306030303" pitchFamily="18" charset="0"/>
              </a:rPr>
              <a:t>                         Child </a:t>
            </a:r>
            <a:r>
              <a:rPr lang="en-GB" sz="3200" dirty="0" smtClean="0">
                <a:latin typeface="Sylfaen" panose="010A0502050306030303" pitchFamily="18" charset="0"/>
              </a:rPr>
              <a:t>rearing </a:t>
            </a:r>
            <a:endParaRPr lang="en-US" sz="3200" dirty="0">
              <a:latin typeface="Sylfaen" panose="010A0502050306030303" pitchFamily="18" charset="0"/>
            </a:endParaRPr>
          </a:p>
        </p:txBody>
      </p:sp>
    </p:spTree>
    <p:extLst>
      <p:ext uri="{BB962C8B-B14F-4D97-AF65-F5344CB8AC3E}">
        <p14:creationId xmlns:p14="http://schemas.microsoft.com/office/powerpoint/2010/main" val="69624121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9552" y="1484784"/>
            <a:ext cx="8001000" cy="4876800"/>
          </a:xfrm>
          <a:solidFill>
            <a:srgbClr val="FFFFCC"/>
          </a:solidFill>
          <a:ln>
            <a:solidFill>
              <a:schemeClr val="accent1"/>
            </a:solidFill>
          </a:ln>
        </p:spPr>
        <p:txBody>
          <a:bodyPr/>
          <a:lstStyle/>
          <a:p>
            <a:r>
              <a:rPr lang="en-GB" dirty="0">
                <a:latin typeface="Baskerville Old Face" panose="02020602080505020303" pitchFamily="18" charset="0"/>
                <a:cs typeface="Arial" panose="020B0604020202020204" pitchFamily="34" charset="0"/>
              </a:rPr>
              <a:t>Authoritarian parents were second most influential factor for predicting violent </a:t>
            </a:r>
            <a:r>
              <a:rPr lang="en-GB" dirty="0" smtClean="0">
                <a:latin typeface="Baskerville Old Face" panose="02020602080505020303" pitchFamily="18" charset="0"/>
                <a:cs typeface="Arial" panose="020B0604020202020204" pitchFamily="34" charset="0"/>
              </a:rPr>
              <a:t>convictions</a:t>
            </a:r>
            <a:r>
              <a:rPr lang="en-GB" dirty="0" smtClean="0">
                <a:latin typeface="Baskerville Old Face" panose="02020602080505020303" pitchFamily="18" charset="0"/>
                <a:cs typeface="Arial" panose="020B0604020202020204" pitchFamily="34" charset="0"/>
              </a:rPr>
              <a:t>.</a:t>
            </a:r>
          </a:p>
          <a:p>
            <a:pPr marL="0" indent="0">
              <a:buNone/>
            </a:pPr>
            <a:endParaRPr lang="en-GB" dirty="0">
              <a:latin typeface="Baskerville Old Face" panose="02020602080505020303" pitchFamily="18" charset="0"/>
              <a:cs typeface="Arial" panose="020B0604020202020204" pitchFamily="34" charset="0"/>
            </a:endParaRPr>
          </a:p>
          <a:p>
            <a:r>
              <a:rPr lang="en-GB" dirty="0" err="1">
                <a:latin typeface="Baskerville Old Face" panose="02020602080505020303" pitchFamily="18" charset="0"/>
                <a:cs typeface="Arial" panose="020B0604020202020204" pitchFamily="34" charset="0"/>
              </a:rPr>
              <a:t>Maxfield</a:t>
            </a:r>
            <a:r>
              <a:rPr lang="en-GB" dirty="0">
                <a:latin typeface="Baskerville Old Face" panose="02020602080505020303" pitchFamily="18" charset="0"/>
                <a:cs typeface="Arial" panose="020B0604020202020204" pitchFamily="34" charset="0"/>
              </a:rPr>
              <a:t> &amp; </a:t>
            </a:r>
            <a:r>
              <a:rPr lang="en-GB" dirty="0" err="1">
                <a:latin typeface="Baskerville Old Face" panose="02020602080505020303" pitchFamily="18" charset="0"/>
                <a:cs typeface="Arial" panose="020B0604020202020204" pitchFamily="34" charset="0"/>
              </a:rPr>
              <a:t>Widom</a:t>
            </a:r>
            <a:r>
              <a:rPr lang="en-GB" dirty="0">
                <a:latin typeface="Baskerville Old Face" panose="02020602080505020303" pitchFamily="18" charset="0"/>
                <a:cs typeface="Arial" panose="020B0604020202020204" pitchFamily="34" charset="0"/>
              </a:rPr>
              <a:t> (1996) children who were abused up until age 11 were significantly more likely to offend within 15 years</a:t>
            </a:r>
            <a:r>
              <a:rPr lang="en-GB" dirty="0" smtClean="0">
                <a:latin typeface="Baskerville Old Face" panose="02020602080505020303" pitchFamily="18" charset="0"/>
                <a:cs typeface="Arial" panose="020B0604020202020204" pitchFamily="34" charset="0"/>
              </a:rPr>
              <a:t>.</a:t>
            </a:r>
          </a:p>
          <a:p>
            <a:pPr marL="0" indent="0">
              <a:buNone/>
            </a:pPr>
            <a:endParaRPr lang="en-GB" dirty="0">
              <a:latin typeface="Baskerville Old Face" panose="02020602080505020303" pitchFamily="18" charset="0"/>
              <a:cs typeface="Arial" panose="020B0604020202020204" pitchFamily="34" charset="0"/>
            </a:endParaRPr>
          </a:p>
          <a:p>
            <a:r>
              <a:rPr lang="en-GB" dirty="0">
                <a:latin typeface="Baskerville Old Face" panose="02020602080505020303" pitchFamily="18" charset="0"/>
                <a:cs typeface="Arial" panose="020B0604020202020204" pitchFamily="34" charset="0"/>
              </a:rPr>
              <a:t>McCord (1983) half of neglected/abused boys that were convicted for serious crimes became alcoholic, mentally ill or died before they were 35</a:t>
            </a:r>
            <a:r>
              <a:rPr lang="en-GB" dirty="0" smtClean="0">
                <a:latin typeface="Baskerville Old Face" panose="02020602080505020303" pitchFamily="18" charset="0"/>
                <a:cs typeface="Arial" panose="020B0604020202020204" pitchFamily="34" charset="0"/>
              </a:rPr>
              <a:t>.</a:t>
            </a:r>
          </a:p>
          <a:p>
            <a:pPr marL="0" indent="0">
              <a:buNone/>
            </a:pPr>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Back to the idea of early childhood abuse in the form of inappropriate punishments.</a:t>
            </a:r>
            <a:endParaRPr lang="en-GB" dirty="0">
              <a:latin typeface="Baskerville Old Face" panose="02020602080505020303" pitchFamily="18" charset="0"/>
              <a:cs typeface="Arial" panose="020B0604020202020204" pitchFamily="34" charset="0"/>
            </a:endParaRPr>
          </a:p>
          <a:p>
            <a:pPr marL="0" indent="0">
              <a:buNone/>
            </a:pPr>
            <a:endParaRPr lang="en-GB" dirty="0">
              <a:latin typeface="Baskerville Old Face" panose="02020602080505020303" pitchFamily="18" charset="0"/>
            </a:endParaRPr>
          </a:p>
        </p:txBody>
      </p:sp>
    </p:spTree>
    <p:extLst>
      <p:ext uri="{BB962C8B-B14F-4D97-AF65-F5344CB8AC3E}">
        <p14:creationId xmlns:p14="http://schemas.microsoft.com/office/powerpoint/2010/main" val="53870942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00100" y="1484784"/>
            <a:ext cx="7334200" cy="3456383"/>
          </a:xfrm>
          <a:solidFill>
            <a:srgbClr val="FFFFCC"/>
          </a:solidFill>
          <a:ln>
            <a:solidFill>
              <a:schemeClr val="accent1"/>
            </a:solidFill>
          </a:ln>
        </p:spPr>
        <p:txBody>
          <a:bodyPr>
            <a:normAutofit/>
          </a:bodyPr>
          <a:lstStyle/>
          <a:p>
            <a:pPr marL="0" indent="0" algn="ctr">
              <a:buNone/>
            </a:pPr>
            <a:endParaRPr lang="en-GB" sz="3600" b="1" dirty="0" smtClean="0">
              <a:latin typeface="Arial" panose="020B0604020202020204" pitchFamily="34" charset="0"/>
              <a:cs typeface="Arial" panose="020B0604020202020204" pitchFamily="34" charset="0"/>
            </a:endParaRPr>
          </a:p>
          <a:p>
            <a:pPr marL="0" indent="0" algn="ctr">
              <a:buNone/>
            </a:pPr>
            <a:r>
              <a:rPr lang="en-GB" sz="3600" b="1" dirty="0" smtClean="0">
                <a:latin typeface="Baskerville Old Face" panose="02020602080505020303" pitchFamily="18" charset="0"/>
                <a:cs typeface="Arial" panose="020B0604020202020204" pitchFamily="34" charset="0"/>
              </a:rPr>
              <a:t>Learning </a:t>
            </a:r>
            <a:r>
              <a:rPr lang="en-GB" sz="3600" b="1" dirty="0" smtClean="0">
                <a:latin typeface="Baskerville Old Face" panose="02020602080505020303" pitchFamily="18" charset="0"/>
                <a:cs typeface="Arial" panose="020B0604020202020204" pitchFamily="34" charset="0"/>
              </a:rPr>
              <a:t>Theories.</a:t>
            </a:r>
          </a:p>
          <a:p>
            <a:pPr marL="0" indent="0" algn="ctr">
              <a:buNone/>
            </a:pPr>
            <a:endParaRPr lang="en-GB" sz="3600" b="1" dirty="0" smtClean="0">
              <a:latin typeface="Baskerville Old Face" panose="02020602080505020303" pitchFamily="18" charset="0"/>
              <a:cs typeface="Arial" panose="020B0604020202020204" pitchFamily="34" charset="0"/>
            </a:endParaRPr>
          </a:p>
          <a:p>
            <a:pPr marL="0" indent="0" algn="ctr">
              <a:buNone/>
            </a:pPr>
            <a:r>
              <a:rPr lang="en-GB" sz="3600" dirty="0" smtClean="0">
                <a:latin typeface="Baskerville Old Face" panose="02020602080505020303" pitchFamily="18" charset="0"/>
                <a:cs typeface="Arial" panose="020B0604020202020204" pitchFamily="34" charset="0"/>
              </a:rPr>
              <a:t>Classical </a:t>
            </a:r>
            <a:r>
              <a:rPr lang="en-GB" sz="3600" dirty="0">
                <a:latin typeface="Baskerville Old Face" panose="02020602080505020303" pitchFamily="18" charset="0"/>
                <a:cs typeface="Arial" panose="020B0604020202020204" pitchFamily="34" charset="0"/>
              </a:rPr>
              <a:t>conditioning.</a:t>
            </a:r>
          </a:p>
          <a:p>
            <a:pPr marL="0" indent="0" algn="ctr">
              <a:buNone/>
            </a:pPr>
            <a:r>
              <a:rPr lang="en-GB" sz="3600" dirty="0" smtClean="0">
                <a:latin typeface="Baskerville Old Face" panose="02020602080505020303" pitchFamily="18" charset="0"/>
                <a:cs typeface="Arial" panose="020B0604020202020204" pitchFamily="34" charset="0"/>
              </a:rPr>
              <a:t>Operant conditioning.</a:t>
            </a:r>
          </a:p>
          <a:p>
            <a:pPr marL="0" indent="0" algn="ctr">
              <a:buNone/>
            </a:pPr>
            <a:r>
              <a:rPr lang="en-GB" sz="3600" dirty="0" smtClean="0">
                <a:latin typeface="Baskerville Old Face" panose="02020602080505020303" pitchFamily="18" charset="0"/>
                <a:cs typeface="Arial" panose="020B0604020202020204" pitchFamily="34" charset="0"/>
              </a:rPr>
              <a:t>Differential Association Theory.</a:t>
            </a:r>
          </a:p>
          <a:p>
            <a:pPr marL="0" indent="0" algn="ctr">
              <a:buNone/>
            </a:pPr>
            <a:r>
              <a:rPr lang="en-US" sz="3600" dirty="0">
                <a:latin typeface="Baskerville Old Face" panose="02020602080505020303" pitchFamily="18" charset="0"/>
                <a:cs typeface="Arial" panose="020B0604020202020204" pitchFamily="34" charset="0"/>
              </a:rPr>
              <a:t>Social Learning </a:t>
            </a:r>
            <a:r>
              <a:rPr lang="en-US" sz="3600" dirty="0" smtClean="0">
                <a:latin typeface="Baskerville Old Face" panose="02020602080505020303" pitchFamily="18" charset="0"/>
                <a:cs typeface="Arial" panose="020B0604020202020204" pitchFamily="34" charset="0"/>
              </a:rPr>
              <a:t>Theory.</a:t>
            </a:r>
            <a:endParaRPr lang="en-US" sz="3600" dirty="0">
              <a:latin typeface="Baskerville Old Face" panose="02020602080505020303" pitchFamily="18"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6228183" y="4731880"/>
            <a:ext cx="2362200" cy="1933575"/>
          </a:xfrm>
          <a:prstGeom prst="rect">
            <a:avLst/>
          </a:prstGeom>
          <a:ln>
            <a:solidFill>
              <a:schemeClr val="accent1"/>
            </a:solidFill>
          </a:ln>
        </p:spPr>
      </p:pic>
      <p:pic>
        <p:nvPicPr>
          <p:cNvPr id="6" name="Picture 5"/>
          <p:cNvPicPr>
            <a:picLocks noChangeAspect="1"/>
          </p:cNvPicPr>
          <p:nvPr/>
        </p:nvPicPr>
        <p:blipFill>
          <a:blip r:embed="rId3"/>
          <a:stretch>
            <a:fillRect/>
          </a:stretch>
        </p:blipFill>
        <p:spPr>
          <a:xfrm>
            <a:off x="3233712" y="4720225"/>
            <a:ext cx="2466975" cy="1933575"/>
          </a:xfrm>
          <a:prstGeom prst="rect">
            <a:avLst/>
          </a:prstGeom>
          <a:ln>
            <a:solidFill>
              <a:schemeClr val="accent1"/>
            </a:solidFill>
          </a:ln>
        </p:spPr>
      </p:pic>
      <p:pic>
        <p:nvPicPr>
          <p:cNvPr id="7" name="Picture 6"/>
          <p:cNvPicPr>
            <a:picLocks noChangeAspect="1"/>
          </p:cNvPicPr>
          <p:nvPr/>
        </p:nvPicPr>
        <p:blipFill>
          <a:blip r:embed="rId4"/>
          <a:stretch>
            <a:fillRect/>
          </a:stretch>
        </p:blipFill>
        <p:spPr>
          <a:xfrm>
            <a:off x="420216" y="4720225"/>
            <a:ext cx="2286000" cy="1941832"/>
          </a:xfrm>
          <a:prstGeom prst="rect">
            <a:avLst/>
          </a:prstGeom>
          <a:ln>
            <a:solidFill>
              <a:schemeClr val="accent1"/>
            </a:solidFill>
          </a:ln>
        </p:spPr>
      </p:pic>
    </p:spTree>
    <p:extLst>
      <p:ext uri="{BB962C8B-B14F-4D97-AF65-F5344CB8AC3E}">
        <p14:creationId xmlns:p14="http://schemas.microsoft.com/office/powerpoint/2010/main" val="296792351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200" y="1447801"/>
            <a:ext cx="7334200" cy="3277343"/>
          </a:xfrm>
          <a:solidFill>
            <a:srgbClr val="FFFFCC"/>
          </a:solidFill>
          <a:ln>
            <a:solidFill>
              <a:schemeClr val="accent1"/>
            </a:solidFill>
          </a:ln>
        </p:spPr>
        <p:txBody>
          <a:bodyPr>
            <a:normAutofit/>
          </a:bodyPr>
          <a:lstStyle/>
          <a:p>
            <a:r>
              <a:rPr lang="en-GB" dirty="0" smtClean="0">
                <a:latin typeface="Baskerville Old Face" panose="02020602080505020303" pitchFamily="18" charset="0"/>
                <a:cs typeface="Arial" panose="020B0604020202020204" pitchFamily="34" charset="0"/>
              </a:rPr>
              <a:t>Classical conditioning explains how we learn criminal activity through associating the criminal act with particular positive rewards and feelings.</a:t>
            </a:r>
          </a:p>
          <a:p>
            <a:pPr marL="0" indent="0">
              <a:buNone/>
            </a:pPr>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Once the association is made, operant conditioning reinforces the behaviour and the pattern is set.</a:t>
            </a:r>
            <a:endParaRPr lang="en-US" dirty="0">
              <a:latin typeface="Baskerville Old Face" panose="02020602080505020303" pitchFamily="18" charset="0"/>
              <a:cs typeface="Arial" panose="020B0604020202020204" pitchFamily="34" charset="0"/>
            </a:endParaRPr>
          </a:p>
        </p:txBody>
      </p:sp>
      <p:sp>
        <p:nvSpPr>
          <p:cNvPr id="3" name="Text Placeholder 2"/>
          <p:cNvSpPr>
            <a:spLocks noGrp="1"/>
          </p:cNvSpPr>
          <p:nvPr>
            <p:ph type="body" sz="quarter" idx="13"/>
          </p:nvPr>
        </p:nvSpPr>
        <p:spPr/>
        <p:txBody>
          <a:bodyPr>
            <a:noAutofit/>
          </a:bodyPr>
          <a:lstStyle/>
          <a:p>
            <a:r>
              <a:rPr lang="en-GB" sz="3200" b="1" dirty="0" smtClean="0">
                <a:latin typeface="Baskerville Old Face" panose="02020602080505020303" pitchFamily="18" charset="0"/>
              </a:rPr>
              <a:t>             Classical conditioning</a:t>
            </a:r>
            <a:r>
              <a:rPr lang="en-GB" sz="3200" dirty="0" smtClean="0">
                <a:latin typeface="Baskerville Old Face" panose="02020602080505020303" pitchFamily="18" charset="0"/>
              </a:rPr>
              <a:t>.</a:t>
            </a:r>
            <a:endParaRPr lang="en-US" sz="3200" dirty="0">
              <a:latin typeface="Baskerville Old Face" panose="02020602080505020303"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4293094"/>
            <a:ext cx="2600325" cy="1762125"/>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0360" y="4293094"/>
            <a:ext cx="2743200" cy="1762125"/>
          </a:xfrm>
          <a:prstGeom prst="rect">
            <a:avLst/>
          </a:prstGeom>
          <a:noFill/>
          <a:ln w="9525">
            <a:solidFill>
              <a:schemeClr val="accent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9524160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eaLnBrk="1" hangingPunct="1"/>
            <a:r>
              <a:rPr lang="en-GB" altLang="en-US" dirty="0" smtClean="0">
                <a:latin typeface="Baskerville Old Face" panose="02020602080505020303" pitchFamily="18" charset="0"/>
                <a:cs typeface="Arial" panose="020B0604020202020204" pitchFamily="34" charset="0"/>
              </a:rPr>
              <a:t>Operant Conditioning</a:t>
            </a:r>
          </a:p>
        </p:txBody>
      </p:sp>
      <p:sp>
        <p:nvSpPr>
          <p:cNvPr id="3" name="Content Placeholder 2"/>
          <p:cNvSpPr>
            <a:spLocks noGrp="1"/>
          </p:cNvSpPr>
          <p:nvPr>
            <p:ph idx="1"/>
          </p:nvPr>
        </p:nvSpPr>
        <p:spPr>
          <a:xfrm>
            <a:off x="457200" y="1700809"/>
            <a:ext cx="8291264" cy="3240359"/>
          </a:xfrm>
          <a:solidFill>
            <a:srgbClr val="FFFFCC"/>
          </a:solidFill>
          <a:ln>
            <a:solidFill>
              <a:schemeClr val="accent1"/>
            </a:solidFill>
          </a:ln>
        </p:spPr>
        <p:txBody>
          <a:bodyPr/>
          <a:lstStyle/>
          <a:p>
            <a:pPr eaLnBrk="1" hangingPunct="1"/>
            <a:r>
              <a:rPr lang="en-GB" altLang="en-US" sz="2400" dirty="0" smtClean="0">
                <a:latin typeface="Baskerville Old Face" panose="02020602080505020303" pitchFamily="18" charset="0"/>
                <a:cs typeface="Arial" panose="020B0604020202020204" pitchFamily="34" charset="0"/>
              </a:rPr>
              <a:t>Rewards – what might be the motivation for crime?</a:t>
            </a:r>
          </a:p>
          <a:p>
            <a:pPr eaLnBrk="1" hangingPunct="1"/>
            <a:r>
              <a:rPr lang="en-GB" altLang="en-US" sz="2400" dirty="0" smtClean="0">
                <a:latin typeface="Baskerville Old Face" panose="02020602080505020303" pitchFamily="18" charset="0"/>
                <a:cs typeface="Arial" panose="020B0604020202020204" pitchFamily="34" charset="0"/>
              </a:rPr>
              <a:t>Material gain</a:t>
            </a:r>
          </a:p>
          <a:p>
            <a:pPr eaLnBrk="1" hangingPunct="1"/>
            <a:r>
              <a:rPr lang="en-GB" altLang="en-US" sz="2400" dirty="0" smtClean="0">
                <a:latin typeface="Baskerville Old Face" panose="02020602080505020303" pitchFamily="18" charset="0"/>
                <a:cs typeface="Arial" panose="020B0604020202020204" pitchFamily="34" charset="0"/>
              </a:rPr>
              <a:t>Power</a:t>
            </a:r>
          </a:p>
          <a:p>
            <a:pPr eaLnBrk="1" hangingPunct="1"/>
            <a:r>
              <a:rPr lang="en-GB" altLang="en-US" sz="2400" dirty="0" smtClean="0">
                <a:latin typeface="Baskerville Old Face" panose="02020602080505020303" pitchFamily="18" charset="0"/>
                <a:cs typeface="Arial" panose="020B0604020202020204" pitchFamily="34" charset="0"/>
              </a:rPr>
              <a:t>Peer respect</a:t>
            </a:r>
          </a:p>
          <a:p>
            <a:pPr eaLnBrk="1" hangingPunct="1"/>
            <a:r>
              <a:rPr lang="en-GB" altLang="en-US" sz="2400" dirty="0" smtClean="0">
                <a:latin typeface="Baskerville Old Face" panose="02020602080505020303" pitchFamily="18" charset="0"/>
                <a:cs typeface="Arial" panose="020B0604020202020204" pitchFamily="34" charset="0"/>
              </a:rPr>
              <a:t>Competence</a:t>
            </a:r>
          </a:p>
          <a:p>
            <a:pPr eaLnBrk="1" hangingPunct="1"/>
            <a:r>
              <a:rPr lang="en-GB" altLang="en-US" sz="2400" dirty="0" smtClean="0">
                <a:latin typeface="Baskerville Old Face" panose="02020602080505020303" pitchFamily="18" charset="0"/>
                <a:cs typeface="Arial" panose="020B0604020202020204" pitchFamily="34" charset="0"/>
              </a:rPr>
              <a:t>Increased self-esteem</a:t>
            </a:r>
          </a:p>
          <a:p>
            <a:pPr eaLnBrk="1" hangingPunct="1"/>
            <a:r>
              <a:rPr lang="en-GB" altLang="en-US" sz="2400" dirty="0" smtClean="0">
                <a:latin typeface="Baskerville Old Face" panose="02020602080505020303" pitchFamily="18" charset="0"/>
                <a:cs typeface="Arial" panose="020B0604020202020204" pitchFamily="34" charset="0"/>
              </a:rPr>
              <a:t>Excitement and thrill</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3475" y="2409825"/>
            <a:ext cx="3667125" cy="238758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9368630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576" y="52389"/>
            <a:ext cx="8199512" cy="1072356"/>
          </a:xfrm>
        </p:spPr>
        <p:txBody>
          <a:bodyPr/>
          <a:lstStyle/>
          <a:p>
            <a:pPr algn="ctr" eaLnBrk="1" hangingPunct="1"/>
            <a:r>
              <a:rPr lang="en-GB" altLang="en-US" u="sng" dirty="0" smtClean="0">
                <a:solidFill>
                  <a:srgbClr val="FF0000"/>
                </a:solidFill>
                <a:latin typeface="Baskerville Old Face" panose="02020602080505020303" pitchFamily="18" charset="0"/>
                <a:cs typeface="Arial" panose="020B0604020202020204" pitchFamily="34" charset="0"/>
              </a:rPr>
              <a:t>Sutherland </a:t>
            </a:r>
            <a:r>
              <a:rPr lang="en-GB" altLang="en-US" u="sng" dirty="0" smtClean="0">
                <a:latin typeface="Baskerville Old Face" panose="02020602080505020303" pitchFamily="18" charset="0"/>
                <a:cs typeface="Arial" panose="020B0604020202020204" pitchFamily="34" charset="0"/>
              </a:rPr>
              <a:t>(1939)</a:t>
            </a:r>
            <a:r>
              <a:rPr lang="en-GB" altLang="en-US" dirty="0" smtClean="0">
                <a:latin typeface="Baskerville Old Face" panose="02020602080505020303" pitchFamily="18" charset="0"/>
                <a:cs typeface="Arial" panose="020B0604020202020204" pitchFamily="34" charset="0"/>
              </a:rPr>
              <a:t> </a:t>
            </a:r>
            <a:br>
              <a:rPr lang="en-GB" altLang="en-US" dirty="0" smtClean="0">
                <a:latin typeface="Baskerville Old Face" panose="02020602080505020303" pitchFamily="18" charset="0"/>
                <a:cs typeface="Arial" panose="020B0604020202020204" pitchFamily="34" charset="0"/>
              </a:rPr>
            </a:br>
            <a:r>
              <a:rPr lang="en-GB" altLang="en-US" dirty="0" smtClean="0">
                <a:latin typeface="Baskerville Old Face" panose="02020602080505020303" pitchFamily="18" charset="0"/>
                <a:cs typeface="Arial" panose="020B0604020202020204" pitchFamily="34" charset="0"/>
              </a:rPr>
              <a:t>Behaviourism &amp; Crime</a:t>
            </a:r>
          </a:p>
        </p:txBody>
      </p:sp>
      <p:sp>
        <p:nvSpPr>
          <p:cNvPr id="63491" name="Rectangle 3"/>
          <p:cNvSpPr>
            <a:spLocks noGrp="1" noChangeArrowheads="1"/>
          </p:cNvSpPr>
          <p:nvPr>
            <p:ph idx="1"/>
          </p:nvPr>
        </p:nvSpPr>
        <p:spPr>
          <a:xfrm>
            <a:off x="678600" y="1524000"/>
            <a:ext cx="7637816" cy="3345160"/>
          </a:xfrm>
          <a:solidFill>
            <a:srgbClr val="FFFFCC"/>
          </a:solidFill>
          <a:ln>
            <a:solidFill>
              <a:schemeClr val="accent1"/>
            </a:solidFill>
          </a:ln>
        </p:spPr>
        <p:txBody>
          <a:bodyPr/>
          <a:lstStyle/>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The learning of criminal behaviour is no different from the learning of any other behaviour.</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Most learning takes place within close personal groups.</a:t>
            </a:r>
          </a:p>
          <a:p>
            <a:pPr marL="0" indent="0" eaLnBrk="1" hangingPunct="1">
              <a:lnSpc>
                <a:spcPct val="90000"/>
              </a:lnSpc>
              <a:buNone/>
            </a:pPr>
            <a:endParaRPr lang="en-GB" altLang="en-US" sz="2400" dirty="0" smtClean="0">
              <a:latin typeface="Baskerville Old Face" panose="02020602080505020303" pitchFamily="18" charset="0"/>
              <a:cs typeface="Arial" panose="020B0604020202020204" pitchFamily="34" charset="0"/>
            </a:endParaRP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Learning includes: </a:t>
            </a:r>
          </a:p>
          <a:p>
            <a:pPr eaLnBrk="1" hangingPunct="1">
              <a:lnSpc>
                <a:spcPct val="90000"/>
              </a:lnSpc>
            </a:pPr>
            <a:r>
              <a:rPr lang="en-GB" altLang="en-US" sz="2400" dirty="0" smtClean="0">
                <a:solidFill>
                  <a:srgbClr val="FF0000"/>
                </a:solidFill>
                <a:latin typeface="Baskerville Old Face" panose="02020602080505020303" pitchFamily="18" charset="0"/>
                <a:cs typeface="Arial" panose="020B0604020202020204" pitchFamily="34" charset="0"/>
              </a:rPr>
              <a:t>Techniques </a:t>
            </a:r>
            <a:r>
              <a:rPr lang="en-GB" altLang="en-US" sz="2400" dirty="0" smtClean="0">
                <a:latin typeface="Baskerville Old Face" panose="02020602080505020303" pitchFamily="18" charset="0"/>
                <a:cs typeface="Arial" panose="020B0604020202020204" pitchFamily="34" charset="0"/>
              </a:rPr>
              <a:t>to carry out certain crimes. </a:t>
            </a:r>
          </a:p>
          <a:p>
            <a:pPr eaLnBrk="1" hangingPunct="1">
              <a:lnSpc>
                <a:spcPct val="90000"/>
              </a:lnSpc>
            </a:pPr>
            <a:r>
              <a:rPr lang="en-GB" altLang="en-US" sz="2400" dirty="0" smtClean="0">
                <a:latin typeface="Baskerville Old Face" panose="02020602080505020303" pitchFamily="18" charset="0"/>
                <a:cs typeface="Arial" panose="020B0604020202020204" pitchFamily="34" charset="0"/>
              </a:rPr>
              <a:t>Specific </a:t>
            </a:r>
            <a:r>
              <a:rPr lang="en-GB" altLang="en-US" sz="2400" dirty="0" smtClean="0">
                <a:solidFill>
                  <a:srgbClr val="FF0000"/>
                </a:solidFill>
                <a:latin typeface="Baskerville Old Face" panose="02020602080505020303" pitchFamily="18" charset="0"/>
                <a:cs typeface="Arial" panose="020B0604020202020204" pitchFamily="34" charset="0"/>
              </a:rPr>
              <a:t>attitudes</a:t>
            </a:r>
            <a:r>
              <a:rPr lang="en-GB" altLang="en-US" sz="2400" dirty="0" smtClean="0">
                <a:latin typeface="Baskerville Old Face" panose="02020602080505020303" pitchFamily="18" charset="0"/>
                <a:cs typeface="Arial" panose="020B0604020202020204" pitchFamily="34" charset="0"/>
              </a:rPr>
              <a:t> and motives conducive towards committing </a:t>
            </a:r>
            <a:r>
              <a:rPr lang="en-GB" altLang="en-US" sz="2400" dirty="0" smtClean="0">
                <a:latin typeface="Baskerville Old Face" panose="02020602080505020303" pitchFamily="18" charset="0"/>
                <a:cs typeface="Arial" panose="020B0604020202020204" pitchFamily="34" charset="0"/>
              </a:rPr>
              <a:t>crime.</a:t>
            </a:r>
            <a:endParaRPr lang="en-GB" altLang="en-US" sz="2400" dirty="0" smtClean="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38056034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3491">
                                            <p:txEl>
                                              <p:pRg st="0" end="0"/>
                                            </p:txEl>
                                          </p:spTgt>
                                        </p:tgtEl>
                                        <p:attrNameLst>
                                          <p:attrName>style.visibility</p:attrName>
                                        </p:attrNameLst>
                                      </p:cBhvr>
                                      <p:to>
                                        <p:strVal val="visible"/>
                                      </p:to>
                                    </p:set>
                                    <p:anim calcmode="lin" valueType="num">
                                      <p:cBhvr additive="base">
                                        <p:cTn id="7" dur="500" fill="hold"/>
                                        <p:tgtEl>
                                          <p:spTgt spid="63491">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34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3491">
                                            <p:txEl>
                                              <p:pRg st="1" end="1"/>
                                            </p:txEl>
                                          </p:spTgt>
                                        </p:tgtEl>
                                        <p:attrNameLst>
                                          <p:attrName>style.visibility</p:attrName>
                                        </p:attrNameLst>
                                      </p:cBhvr>
                                      <p:to>
                                        <p:strVal val="visible"/>
                                      </p:to>
                                    </p:set>
                                    <p:anim calcmode="lin" valueType="num">
                                      <p:cBhvr additive="base">
                                        <p:cTn id="13" dur="500" fill="hold"/>
                                        <p:tgtEl>
                                          <p:spTgt spid="63491">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34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3491">
                                            <p:txEl>
                                              <p:pRg st="3" end="3"/>
                                            </p:txEl>
                                          </p:spTgt>
                                        </p:tgtEl>
                                        <p:attrNameLst>
                                          <p:attrName>style.visibility</p:attrName>
                                        </p:attrNameLst>
                                      </p:cBhvr>
                                      <p:to>
                                        <p:strVal val="visible"/>
                                      </p:to>
                                    </p:set>
                                    <p:anim calcmode="lin" valueType="num">
                                      <p:cBhvr additive="base">
                                        <p:cTn id="19" dur="500" fill="hold"/>
                                        <p:tgtEl>
                                          <p:spTgt spid="63491">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634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63491">
                                            <p:txEl>
                                              <p:pRg st="4" end="4"/>
                                            </p:txEl>
                                          </p:spTgt>
                                        </p:tgtEl>
                                        <p:attrNameLst>
                                          <p:attrName>style.visibility</p:attrName>
                                        </p:attrNameLst>
                                      </p:cBhvr>
                                      <p:to>
                                        <p:strVal val="visible"/>
                                      </p:to>
                                    </p:set>
                                    <p:anim calcmode="lin" valueType="num">
                                      <p:cBhvr additive="base">
                                        <p:cTn id="25" dur="500" fill="hold"/>
                                        <p:tgtEl>
                                          <p:spTgt spid="63491">
                                            <p:txEl>
                                              <p:pRg st="4" end="4"/>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6349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63491">
                                            <p:txEl>
                                              <p:pRg st="5" end="5"/>
                                            </p:txEl>
                                          </p:spTgt>
                                        </p:tgtEl>
                                        <p:attrNameLst>
                                          <p:attrName>style.visibility</p:attrName>
                                        </p:attrNameLst>
                                      </p:cBhvr>
                                      <p:to>
                                        <p:strVal val="visible"/>
                                      </p:to>
                                    </p:set>
                                    <p:anim calcmode="lin" valueType="num">
                                      <p:cBhvr additive="base">
                                        <p:cTn id="31" dur="500" fill="hold"/>
                                        <p:tgtEl>
                                          <p:spTgt spid="63491">
                                            <p:txEl>
                                              <p:pRg st="5" end="5"/>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6349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autoUpdateAnimBg="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2590800" y="90489"/>
            <a:ext cx="6019800" cy="962248"/>
          </a:xfrm>
        </p:spPr>
        <p:txBody>
          <a:bodyPr/>
          <a:lstStyle/>
          <a:p>
            <a:pPr eaLnBrk="1" hangingPunct="1"/>
            <a:r>
              <a:rPr lang="en-GB" altLang="en-US" dirty="0" smtClean="0">
                <a:latin typeface="Baskerville Old Face" panose="02020602080505020303" pitchFamily="18" charset="0"/>
                <a:cs typeface="Arial" panose="020B0604020202020204" pitchFamily="34" charset="0"/>
              </a:rPr>
              <a:t>Differential Association Theory</a:t>
            </a:r>
          </a:p>
        </p:txBody>
      </p:sp>
      <p:sp>
        <p:nvSpPr>
          <p:cNvPr id="27651" name="Content Placeholder 2"/>
          <p:cNvSpPr>
            <a:spLocks noGrp="1"/>
          </p:cNvSpPr>
          <p:nvPr>
            <p:ph idx="1"/>
          </p:nvPr>
        </p:nvSpPr>
        <p:spPr>
          <a:xfrm>
            <a:off x="457200" y="1371601"/>
            <a:ext cx="8229600" cy="3425552"/>
          </a:xfrm>
          <a:solidFill>
            <a:srgbClr val="FFFFCC"/>
          </a:solidFill>
          <a:ln>
            <a:solidFill>
              <a:schemeClr val="accent1"/>
            </a:solidFill>
          </a:ln>
        </p:spPr>
        <p:txBody>
          <a:bodyPr/>
          <a:lstStyle/>
          <a:p>
            <a:pPr eaLnBrk="1" hangingPunct="1"/>
            <a:r>
              <a:rPr lang="en-GB" altLang="en-US" sz="2400" dirty="0" smtClean="0">
                <a:latin typeface="Baskerville Old Face" panose="02020602080505020303" pitchFamily="18" charset="0"/>
                <a:cs typeface="Arial" panose="020B0604020202020204" pitchFamily="34" charset="0"/>
              </a:rPr>
              <a:t>Criminal behaviour is learned.</a:t>
            </a:r>
          </a:p>
          <a:p>
            <a:pPr eaLnBrk="1" hangingPunct="1"/>
            <a:r>
              <a:rPr lang="en-GB" altLang="en-US" sz="2400" dirty="0" smtClean="0">
                <a:latin typeface="Baskerville Old Face" panose="02020602080505020303" pitchFamily="18" charset="0"/>
                <a:cs typeface="Arial" panose="020B0604020202020204" pitchFamily="34" charset="0"/>
              </a:rPr>
              <a:t>Learning happens through association with peers.</a:t>
            </a:r>
          </a:p>
          <a:p>
            <a:pPr eaLnBrk="1" hangingPunct="1"/>
            <a:r>
              <a:rPr lang="en-GB" altLang="en-US" sz="2400" dirty="0" smtClean="0">
                <a:latin typeface="Baskerville Old Face" panose="02020602080505020303" pitchFamily="18" charset="0"/>
                <a:cs typeface="Arial" panose="020B0604020202020204" pitchFamily="34" charset="0"/>
              </a:rPr>
              <a:t>Close friends and family influences.</a:t>
            </a:r>
          </a:p>
          <a:p>
            <a:pPr eaLnBrk="1" hangingPunct="1"/>
            <a:r>
              <a:rPr lang="en-GB" altLang="en-US" sz="2400" dirty="0" smtClean="0">
                <a:latin typeface="Baskerville Old Face" panose="02020602080505020303" pitchFamily="18" charset="0"/>
                <a:cs typeface="Arial" panose="020B0604020202020204" pitchFamily="34" charset="0"/>
              </a:rPr>
              <a:t>Social norms are stronger than law.</a:t>
            </a:r>
          </a:p>
          <a:p>
            <a:r>
              <a:rPr lang="en-GB" altLang="en-US" sz="2400" dirty="0">
                <a:latin typeface="Baskerville Old Face" panose="02020602080505020303" pitchFamily="18" charset="0"/>
                <a:cs typeface="Arial" panose="020B0604020202020204" pitchFamily="34" charset="0"/>
              </a:rPr>
              <a:t>Operant conditioning – too </a:t>
            </a:r>
            <a:r>
              <a:rPr lang="en-GB" altLang="en-US" sz="2400" dirty="0" smtClean="0">
                <a:latin typeface="Baskerville Old Face" panose="02020602080505020303" pitchFamily="18" charset="0"/>
                <a:cs typeface="Arial" panose="020B0604020202020204" pitchFamily="34" charset="0"/>
              </a:rPr>
              <a:t>simplistic.</a:t>
            </a:r>
            <a:endParaRPr lang="en-GB" altLang="en-US" sz="2400" dirty="0">
              <a:latin typeface="Baskerville Old Face" panose="02020602080505020303" pitchFamily="18" charset="0"/>
              <a:cs typeface="Arial" panose="020B0604020202020204" pitchFamily="34" charset="0"/>
            </a:endParaRPr>
          </a:p>
          <a:p>
            <a:r>
              <a:rPr lang="en-GB" altLang="en-US" sz="2400" dirty="0">
                <a:latin typeface="Baskerville Old Face" panose="02020602080505020303" pitchFamily="18" charset="0"/>
                <a:cs typeface="Arial" panose="020B0604020202020204" pitchFamily="34" charset="0"/>
              </a:rPr>
              <a:t>Why doesn’t punishment stop crime?</a:t>
            </a:r>
          </a:p>
          <a:p>
            <a:r>
              <a:rPr lang="en-GB" altLang="en-US" sz="2400" dirty="0">
                <a:latin typeface="Baskerville Old Face" panose="02020602080505020303" pitchFamily="18" charset="0"/>
                <a:cs typeface="Arial" panose="020B0604020202020204" pitchFamily="34" charset="0"/>
              </a:rPr>
              <a:t>Social organisations we are socialised </a:t>
            </a:r>
            <a:r>
              <a:rPr lang="en-GB" altLang="en-US" sz="2400" dirty="0" smtClean="0">
                <a:latin typeface="Baskerville Old Face" panose="02020602080505020303" pitchFamily="18" charset="0"/>
                <a:cs typeface="Arial" panose="020B0604020202020204" pitchFamily="34" charset="0"/>
              </a:rPr>
              <a:t>into Sub-cultures.</a:t>
            </a:r>
            <a:endParaRPr lang="en-GB" altLang="en-US" sz="2400" dirty="0">
              <a:latin typeface="Baskerville Old Face" panose="02020602080505020303" pitchFamily="18" charset="0"/>
              <a:cs typeface="Arial" panose="020B0604020202020204" pitchFamily="34" charset="0"/>
            </a:endParaRPr>
          </a:p>
          <a:p>
            <a:pPr eaLnBrk="1" hangingPunct="1"/>
            <a:endParaRPr lang="en-GB" altLang="en-US" dirty="0" smtClean="0">
              <a:latin typeface="Sylfaen" panose="010A0502050306030303" pitchFamily="18"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5919" y="4540165"/>
            <a:ext cx="3130993" cy="205718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46021570"/>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317500" y="52388"/>
            <a:ext cx="8637588" cy="1431925"/>
          </a:xfrm>
        </p:spPr>
        <p:txBody>
          <a:bodyPr/>
          <a:lstStyle/>
          <a:p>
            <a:pPr algn="ctr" eaLnBrk="1" hangingPunct="1"/>
            <a:r>
              <a:rPr lang="en-GB" altLang="en-US" dirty="0" smtClean="0">
                <a:solidFill>
                  <a:schemeClr val="bg1"/>
                </a:solidFill>
                <a:latin typeface="Baskerville Old Face" panose="02020602080505020303" pitchFamily="18" charset="0"/>
                <a:cs typeface="Times New Roman" pitchFamily="18" charset="0"/>
              </a:rPr>
              <a:t>Bandura on </a:t>
            </a:r>
            <a:r>
              <a:rPr lang="en-GB" altLang="en-US" dirty="0" smtClean="0">
                <a:solidFill>
                  <a:schemeClr val="bg1"/>
                </a:solidFill>
                <a:latin typeface="Baskerville Old Face" panose="02020602080505020303" pitchFamily="18" charset="0"/>
                <a:cs typeface="Times New Roman" pitchFamily="18" charset="0"/>
              </a:rPr>
              <a:t>crime:</a:t>
            </a:r>
            <a:br>
              <a:rPr lang="en-GB" altLang="en-US" dirty="0" smtClean="0">
                <a:solidFill>
                  <a:schemeClr val="bg1"/>
                </a:solidFill>
                <a:latin typeface="Baskerville Old Face" panose="02020602080505020303" pitchFamily="18" charset="0"/>
                <a:cs typeface="Times New Roman" pitchFamily="18" charset="0"/>
              </a:rPr>
            </a:br>
            <a:endParaRPr lang="en-GB" altLang="en-US" dirty="0" smtClean="0">
              <a:solidFill>
                <a:schemeClr val="bg1"/>
              </a:solidFill>
              <a:latin typeface="Baskerville Old Face" panose="02020602080505020303" pitchFamily="18" charset="0"/>
            </a:endParaRPr>
          </a:p>
        </p:txBody>
      </p:sp>
      <p:sp>
        <p:nvSpPr>
          <p:cNvPr id="57347" name="Rectangle 3"/>
          <p:cNvSpPr>
            <a:spLocks noGrp="1" noChangeArrowheads="1"/>
          </p:cNvSpPr>
          <p:nvPr>
            <p:ph idx="1"/>
          </p:nvPr>
        </p:nvSpPr>
        <p:spPr>
          <a:xfrm>
            <a:off x="611188" y="1484313"/>
            <a:ext cx="8229600" cy="3096815"/>
          </a:xfrm>
          <a:solidFill>
            <a:srgbClr val="FFFFCC"/>
          </a:solidFill>
          <a:ln>
            <a:solidFill>
              <a:schemeClr val="accent1"/>
            </a:solidFill>
          </a:ln>
        </p:spPr>
        <p:txBody>
          <a:bodyPr/>
          <a:lstStyle/>
          <a:p>
            <a:pPr eaLnBrk="1" hangingPunct="1">
              <a:lnSpc>
                <a:spcPct val="90000"/>
              </a:lnSpc>
            </a:pPr>
            <a:r>
              <a:rPr lang="en-GB" altLang="en-US" sz="2400" dirty="0" smtClean="0">
                <a:solidFill>
                  <a:schemeClr val="bg1"/>
                </a:solidFill>
                <a:latin typeface="Baskerville Old Face" panose="02020602080505020303" pitchFamily="18" charset="0"/>
                <a:cs typeface="Arial" panose="020B0604020202020204" pitchFamily="34" charset="0"/>
              </a:rPr>
              <a:t>Where does the motivation come from to commit crime?</a:t>
            </a:r>
          </a:p>
          <a:p>
            <a:pPr eaLnBrk="1" hangingPunct="1">
              <a:lnSpc>
                <a:spcPct val="90000"/>
              </a:lnSpc>
            </a:pPr>
            <a:r>
              <a:rPr lang="en-GB" altLang="en-US" sz="2400" dirty="0" smtClean="0">
                <a:solidFill>
                  <a:schemeClr val="bg1"/>
                </a:solidFill>
                <a:latin typeface="Baskerville Old Face" panose="02020602080505020303" pitchFamily="18" charset="0"/>
                <a:cs typeface="Arial" panose="020B0604020202020204" pitchFamily="34" charset="0"/>
              </a:rPr>
              <a:t>Who/where are children more likely to learn criminal behaviour from?</a:t>
            </a:r>
          </a:p>
          <a:p>
            <a:pPr eaLnBrk="1" hangingPunct="1">
              <a:lnSpc>
                <a:spcPct val="90000"/>
              </a:lnSpc>
            </a:pPr>
            <a:r>
              <a:rPr lang="en-GB" altLang="en-US" sz="2400" dirty="0" smtClean="0">
                <a:solidFill>
                  <a:schemeClr val="bg1"/>
                </a:solidFill>
                <a:latin typeface="Baskerville Old Face" panose="02020602080505020303" pitchFamily="18" charset="0"/>
                <a:cs typeface="Arial" panose="020B0604020202020204" pitchFamily="34" charset="0"/>
              </a:rPr>
              <a:t>How would he explain the many gender differences we see reported in crime? </a:t>
            </a:r>
          </a:p>
          <a:p>
            <a:pPr eaLnBrk="1" hangingPunct="1">
              <a:lnSpc>
                <a:spcPct val="90000"/>
              </a:lnSpc>
            </a:pPr>
            <a:endParaRPr lang="en-GB" altLang="en-US" sz="2400" dirty="0" smtClean="0">
              <a:solidFill>
                <a:schemeClr val="bg1"/>
              </a:solidFill>
              <a:latin typeface="Baskerville Old Face" panose="02020602080505020303" pitchFamily="18" charset="0"/>
              <a:cs typeface="Arial" panose="020B0604020202020204" pitchFamily="34" charset="0"/>
            </a:endParaRPr>
          </a:p>
          <a:p>
            <a:pPr eaLnBrk="1" hangingPunct="1">
              <a:lnSpc>
                <a:spcPct val="90000"/>
              </a:lnSpc>
            </a:pPr>
            <a:r>
              <a:rPr lang="en-GB" altLang="en-US" sz="2400" u="sng" dirty="0" smtClean="0">
                <a:solidFill>
                  <a:schemeClr val="bg1"/>
                </a:solidFill>
                <a:latin typeface="Baskerville Old Face" panose="02020602080505020303" pitchFamily="18" charset="0"/>
                <a:cs typeface="Arial" panose="020B0604020202020204" pitchFamily="34" charset="0"/>
              </a:rPr>
              <a:t>Research evidence</a:t>
            </a:r>
            <a:r>
              <a:rPr lang="en-GB" altLang="en-US" sz="2400" dirty="0" smtClean="0">
                <a:solidFill>
                  <a:schemeClr val="bg1"/>
                </a:solidFill>
                <a:latin typeface="Baskerville Old Face" panose="02020602080505020303" pitchFamily="18" charset="0"/>
                <a:cs typeface="Arial" panose="020B0604020202020204" pitchFamily="34" charset="0"/>
              </a:rPr>
              <a:t> to support the SLT of criminal behaviour comes from the Cambridge study (later on</a:t>
            </a:r>
            <a:r>
              <a:rPr lang="en-GB" altLang="en-US" sz="2400" dirty="0" smtClean="0">
                <a:solidFill>
                  <a:schemeClr val="bg1"/>
                </a:solidFill>
                <a:latin typeface="Baskerville Old Face" panose="02020602080505020303" pitchFamily="18" charset="0"/>
                <a:cs typeface="Arial" panose="020B0604020202020204" pitchFamily="34" charset="0"/>
              </a:rPr>
              <a:t>).</a:t>
            </a:r>
            <a:endParaRPr lang="en-GB" altLang="en-US" sz="2400" dirty="0" smtClean="0">
              <a:solidFill>
                <a:schemeClr val="bg1"/>
              </a:solidFill>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381906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wipe(left)">
                                      <p:cBhvr>
                                        <p:cTn id="7" dur="500"/>
                                        <p:tgtEl>
                                          <p:spTgt spid="573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7347">
                                            <p:txEl>
                                              <p:pRg st="1" end="1"/>
                                            </p:txEl>
                                          </p:spTgt>
                                        </p:tgtEl>
                                        <p:attrNameLst>
                                          <p:attrName>style.visibility</p:attrName>
                                        </p:attrNameLst>
                                      </p:cBhvr>
                                      <p:to>
                                        <p:strVal val="visible"/>
                                      </p:to>
                                    </p:set>
                                    <p:animEffect transition="in" filter="wipe(left)">
                                      <p:cBhvr>
                                        <p:cTn id="12" dur="500"/>
                                        <p:tgtEl>
                                          <p:spTgt spid="5734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7347">
                                            <p:txEl>
                                              <p:pRg st="2" end="2"/>
                                            </p:txEl>
                                          </p:spTgt>
                                        </p:tgtEl>
                                        <p:attrNameLst>
                                          <p:attrName>style.visibility</p:attrName>
                                        </p:attrNameLst>
                                      </p:cBhvr>
                                      <p:to>
                                        <p:strVal val="visible"/>
                                      </p:to>
                                    </p:set>
                                    <p:animEffect transition="in" filter="wipe(left)">
                                      <p:cBhvr>
                                        <p:cTn id="17" dur="500"/>
                                        <p:tgtEl>
                                          <p:spTgt spid="5734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7347">
                                            <p:txEl>
                                              <p:pRg st="4" end="4"/>
                                            </p:txEl>
                                          </p:spTgt>
                                        </p:tgtEl>
                                        <p:attrNameLst>
                                          <p:attrName>style.visibility</p:attrName>
                                        </p:attrNameLst>
                                      </p:cBhvr>
                                      <p:to>
                                        <p:strVal val="visible"/>
                                      </p:to>
                                    </p:set>
                                    <p:animEffect transition="in" filter="wipe(left)">
                                      <p:cBhvr>
                                        <p:cTn id="22" dur="500"/>
                                        <p:tgtEl>
                                          <p:spTgt spid="573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autoUpdateAnimBg="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116632"/>
            <a:ext cx="6019800" cy="1190625"/>
          </a:xfrm>
        </p:spPr>
        <p:txBody>
          <a:bodyPr/>
          <a:lstStyle/>
          <a:p>
            <a:r>
              <a:rPr lang="en-GB" sz="3200" dirty="0" smtClean="0">
                <a:latin typeface="Baskerville Old Face" panose="02020602080505020303" pitchFamily="18" charset="0"/>
                <a:cs typeface="Arial" panose="020B0604020202020204" pitchFamily="34" charset="0"/>
              </a:rPr>
              <a:t>More from Social Learning Theory</a:t>
            </a:r>
            <a:endParaRPr lang="en-US" sz="3200"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solidFill>
            <a:srgbClr val="FFFFCC"/>
          </a:solidFill>
          <a:ln>
            <a:solidFill>
              <a:schemeClr val="accent1"/>
            </a:solidFill>
          </a:ln>
        </p:spPr>
        <p:txBody>
          <a:bodyPr/>
          <a:lstStyle/>
          <a:p>
            <a:r>
              <a:rPr lang="en-US" sz="2400" dirty="0">
                <a:latin typeface="Baskerville Old Face" panose="02020602080505020303" pitchFamily="18" charset="0"/>
                <a:cs typeface="Arial" panose="020B0604020202020204" pitchFamily="34" charset="0"/>
              </a:rPr>
              <a:t>Based on </a:t>
            </a:r>
            <a:r>
              <a:rPr lang="en-US" sz="2400" dirty="0" smtClean="0">
                <a:latin typeface="Baskerville Old Face" panose="02020602080505020303" pitchFamily="18" charset="0"/>
                <a:cs typeface="Arial" panose="020B0604020202020204" pitchFamily="34" charset="0"/>
              </a:rPr>
              <a:t>the principles of operant and classical conditioning, </a:t>
            </a:r>
            <a:r>
              <a:rPr lang="en-US" sz="2400" dirty="0">
                <a:latin typeface="Baskerville Old Face" panose="02020602080505020303" pitchFamily="18" charset="0"/>
                <a:cs typeface="Arial" panose="020B0604020202020204" pitchFamily="34" charset="0"/>
              </a:rPr>
              <a:t>social learning theory would expect most criminals who commit a second crime to have committed the same crime twice, rather than two different crimes. </a:t>
            </a:r>
            <a:endParaRPr lang="en-US" sz="2400" dirty="0" smtClean="0">
              <a:latin typeface="Baskerville Old Face" panose="02020602080505020303" pitchFamily="18" charset="0"/>
              <a:cs typeface="Arial" panose="020B0604020202020204" pitchFamily="34" charset="0"/>
            </a:endParaRPr>
          </a:p>
          <a:p>
            <a:pPr marL="0" indent="0">
              <a:buNone/>
            </a:pPr>
            <a:endParaRPr lang="en-US" sz="2400" dirty="0" smtClean="0">
              <a:latin typeface="Baskerville Old Face" panose="02020602080505020303" pitchFamily="18" charset="0"/>
              <a:cs typeface="Arial" panose="020B0604020202020204" pitchFamily="34" charset="0"/>
            </a:endParaRPr>
          </a:p>
          <a:p>
            <a:r>
              <a:rPr lang="en-US" sz="2400" dirty="0" smtClean="0">
                <a:latin typeface="Baskerville Old Face" panose="02020602080505020303" pitchFamily="18" charset="0"/>
                <a:cs typeface="Arial" panose="020B0604020202020204" pitchFamily="34" charset="0"/>
              </a:rPr>
              <a:t>Observational </a:t>
            </a:r>
            <a:r>
              <a:rPr lang="en-US" sz="2400" dirty="0">
                <a:latin typeface="Baskerville Old Face" panose="02020602080505020303" pitchFamily="18" charset="0"/>
                <a:cs typeface="Arial" panose="020B0604020202020204" pitchFamily="34" charset="0"/>
              </a:rPr>
              <a:t>learning is another aspect of </a:t>
            </a:r>
            <a:r>
              <a:rPr lang="en-US" sz="2400" dirty="0" smtClean="0">
                <a:latin typeface="Baskerville Old Face" panose="02020602080505020303" pitchFamily="18" charset="0"/>
                <a:cs typeface="Arial" panose="020B0604020202020204" pitchFamily="34" charset="0"/>
              </a:rPr>
              <a:t>social learning theory which </a:t>
            </a:r>
            <a:r>
              <a:rPr lang="en-US" sz="2400" dirty="0">
                <a:latin typeface="Baskerville Old Face" panose="02020602080505020303" pitchFamily="18" charset="0"/>
                <a:cs typeface="Arial" panose="020B0604020202020204" pitchFamily="34" charset="0"/>
              </a:rPr>
              <a:t>uses the principles of vicarious </a:t>
            </a:r>
            <a:r>
              <a:rPr lang="en-US" sz="2400" dirty="0" smtClean="0">
                <a:latin typeface="Baskerville Old Face" panose="02020602080505020303" pitchFamily="18" charset="0"/>
                <a:cs typeface="Arial" panose="020B0604020202020204" pitchFamily="34" charset="0"/>
              </a:rPr>
              <a:t>reinforcement</a:t>
            </a:r>
            <a:r>
              <a:rPr lang="en-US" sz="2400" dirty="0" smtClean="0">
                <a:latin typeface="Baskerville Old Face" panose="02020602080505020303" pitchFamily="18" charset="0"/>
                <a:cs typeface="Arial" panose="020B0604020202020204" pitchFamily="34" charset="0"/>
              </a:rPr>
              <a:t>.</a:t>
            </a:r>
          </a:p>
          <a:p>
            <a:pPr marL="0" indent="0">
              <a:buNone/>
            </a:pPr>
            <a:endParaRPr lang="en-US" sz="2400" dirty="0" smtClean="0">
              <a:latin typeface="Baskerville Old Face" panose="02020602080505020303" pitchFamily="18" charset="0"/>
              <a:cs typeface="Arial" panose="020B0604020202020204" pitchFamily="34" charset="0"/>
            </a:endParaRPr>
          </a:p>
          <a:p>
            <a:r>
              <a:rPr lang="en-US" sz="2400" dirty="0">
                <a:latin typeface="Baskerville Old Face" panose="02020602080505020303" pitchFamily="18" charset="0"/>
                <a:cs typeface="Arial" panose="020B0604020202020204" pitchFamily="34" charset="0"/>
              </a:rPr>
              <a:t>Modelling explains how observational learning can only take place where someone identifies with another person in some </a:t>
            </a:r>
            <a:r>
              <a:rPr lang="en-US" sz="2400" dirty="0" smtClean="0">
                <a:latin typeface="Baskerville Old Face" panose="02020602080505020303" pitchFamily="18" charset="0"/>
                <a:cs typeface="Arial" panose="020B0604020202020204" pitchFamily="34" charset="0"/>
              </a:rPr>
              <a:t>way.</a:t>
            </a:r>
            <a:endParaRPr lang="en-US" sz="24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249230429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askerville Old Face" panose="02020602080505020303" pitchFamily="18" charset="0"/>
                <a:cs typeface="Arial" panose="020B0604020202020204" pitchFamily="34" charset="0"/>
              </a:rPr>
              <a:t>Rational Choice Theory</a:t>
            </a:r>
            <a:endParaRPr lang="en-US" dirty="0">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457200" y="1347107"/>
            <a:ext cx="8153400" cy="4596493"/>
          </a:xfrm>
          <a:solidFill>
            <a:srgbClr val="FFFFCC"/>
          </a:solidFill>
          <a:ln>
            <a:solidFill>
              <a:schemeClr val="accent1"/>
            </a:solidFill>
          </a:ln>
        </p:spPr>
        <p:txBody>
          <a:bodyPr>
            <a:normAutofit fontScale="62500" lnSpcReduction="20000"/>
          </a:bodyPr>
          <a:lstStyle/>
          <a:p>
            <a:endParaRPr lang="en-US" sz="3400" dirty="0" smtClean="0">
              <a:latin typeface="Baskerville Old Face" panose="02020602080505020303" pitchFamily="18" charset="0"/>
              <a:cs typeface="Arial" panose="020B0604020202020204" pitchFamily="34" charset="0"/>
            </a:endParaRPr>
          </a:p>
          <a:p>
            <a:r>
              <a:rPr lang="en-US" sz="3400" dirty="0" smtClean="0">
                <a:latin typeface="Baskerville Old Face" panose="02020602080505020303" pitchFamily="18" charset="0"/>
                <a:cs typeface="Arial" panose="020B0604020202020204" pitchFamily="34" charset="0"/>
              </a:rPr>
              <a:t>Rational </a:t>
            </a:r>
            <a:r>
              <a:rPr lang="en-US" sz="3400" dirty="0">
                <a:latin typeface="Baskerville Old Face" panose="02020602080505020303" pitchFamily="18" charset="0"/>
                <a:cs typeface="Arial" panose="020B0604020202020204" pitchFamily="34" charset="0"/>
              </a:rPr>
              <a:t>choice theory </a:t>
            </a:r>
            <a:r>
              <a:rPr lang="en-US" sz="3400" dirty="0" smtClean="0">
                <a:latin typeface="Baskerville Old Face" panose="02020602080505020303" pitchFamily="18" charset="0"/>
                <a:cs typeface="Arial" panose="020B0604020202020204" pitchFamily="34" charset="0"/>
              </a:rPr>
              <a:t>originates from criminology</a:t>
            </a:r>
            <a:r>
              <a:rPr lang="en-US" sz="3400" dirty="0">
                <a:latin typeface="Baskerville Old Face" panose="02020602080505020303" pitchFamily="18" charset="0"/>
                <a:cs typeface="Arial" panose="020B0604020202020204" pitchFamily="34" charset="0"/>
              </a:rPr>
              <a:t>, </a:t>
            </a:r>
            <a:r>
              <a:rPr lang="en-US" sz="3400" dirty="0" smtClean="0">
                <a:latin typeface="Baskerville Old Face" panose="02020602080505020303" pitchFamily="18" charset="0"/>
                <a:cs typeface="Arial" panose="020B0604020202020204" pitchFamily="34" charset="0"/>
              </a:rPr>
              <a:t>and holds </a:t>
            </a:r>
            <a:r>
              <a:rPr lang="en-US" sz="3400" dirty="0">
                <a:latin typeface="Baskerville Old Face" panose="02020602080505020303" pitchFamily="18" charset="0"/>
                <a:cs typeface="Arial" panose="020B0604020202020204" pitchFamily="34" charset="0"/>
              </a:rPr>
              <a:t>that people freely choose their </a:t>
            </a:r>
            <a:r>
              <a:rPr lang="en-US" sz="3400" dirty="0" err="1">
                <a:latin typeface="Baskerville Old Face" panose="02020602080505020303" pitchFamily="18" charset="0"/>
                <a:cs typeface="Arial" panose="020B0604020202020204" pitchFamily="34" charset="0"/>
              </a:rPr>
              <a:t>behaviour</a:t>
            </a:r>
            <a:r>
              <a:rPr lang="en-US" sz="3400" dirty="0">
                <a:latin typeface="Baskerville Old Face" panose="02020602080505020303" pitchFamily="18" charset="0"/>
                <a:cs typeface="Arial" panose="020B0604020202020204" pitchFamily="34" charset="0"/>
              </a:rPr>
              <a:t> and are motivated by the avoidance of pain and the pursuit of pleasure. </a:t>
            </a:r>
            <a:endParaRPr lang="en-US" sz="3400" dirty="0" smtClean="0">
              <a:latin typeface="Baskerville Old Face" panose="02020602080505020303" pitchFamily="18" charset="0"/>
              <a:cs typeface="Arial" panose="020B0604020202020204" pitchFamily="34" charset="0"/>
            </a:endParaRPr>
          </a:p>
          <a:p>
            <a:pPr marL="0" indent="0">
              <a:buNone/>
            </a:pPr>
            <a:endParaRPr lang="en-US" sz="3400" dirty="0" smtClean="0">
              <a:latin typeface="Baskerville Old Face" panose="02020602080505020303" pitchFamily="18" charset="0"/>
              <a:cs typeface="Arial" panose="020B0604020202020204" pitchFamily="34" charset="0"/>
            </a:endParaRPr>
          </a:p>
          <a:p>
            <a:r>
              <a:rPr lang="en-US" sz="3400" dirty="0" smtClean="0">
                <a:latin typeface="Baskerville Old Face" panose="02020602080505020303" pitchFamily="18" charset="0"/>
                <a:cs typeface="Arial" panose="020B0604020202020204" pitchFamily="34" charset="0"/>
              </a:rPr>
              <a:t>Individuals </a:t>
            </a:r>
            <a:r>
              <a:rPr lang="en-US" sz="3400" dirty="0">
                <a:latin typeface="Baskerville Old Face" panose="02020602080505020303" pitchFamily="18" charset="0"/>
                <a:cs typeface="Arial" panose="020B0604020202020204" pitchFamily="34" charset="0"/>
              </a:rPr>
              <a:t>evaluate their choice of actions in accordance with each option's ability to produce advantage, pleasure and happiness. </a:t>
            </a:r>
            <a:endParaRPr lang="en-US" sz="3400" dirty="0" smtClean="0">
              <a:latin typeface="Baskerville Old Face" panose="02020602080505020303" pitchFamily="18" charset="0"/>
              <a:cs typeface="Arial" panose="020B0604020202020204" pitchFamily="34" charset="0"/>
            </a:endParaRPr>
          </a:p>
          <a:p>
            <a:pPr marL="0" indent="0">
              <a:buNone/>
            </a:pPr>
            <a:endParaRPr lang="en-US" sz="3400" dirty="0" smtClean="0">
              <a:latin typeface="Baskerville Old Face" panose="02020602080505020303" pitchFamily="18" charset="0"/>
              <a:cs typeface="Arial" panose="020B0604020202020204" pitchFamily="34" charset="0"/>
            </a:endParaRPr>
          </a:p>
          <a:p>
            <a:r>
              <a:rPr lang="en-US" sz="3400" dirty="0" smtClean="0">
                <a:latin typeface="Baskerville Old Face" panose="02020602080505020303" pitchFamily="18" charset="0"/>
                <a:cs typeface="Arial" panose="020B0604020202020204" pitchFamily="34" charset="0"/>
              </a:rPr>
              <a:t>Rational </a:t>
            </a:r>
            <a:r>
              <a:rPr lang="en-US" sz="3400" dirty="0">
                <a:latin typeface="Baskerville Old Face" panose="02020602080505020303" pitchFamily="18" charset="0"/>
                <a:cs typeface="Arial" panose="020B0604020202020204" pitchFamily="34" charset="0"/>
              </a:rPr>
              <a:t>choice provides a micro perspective on why individual offenders decide to commit specific crimes; people choose to engage in crime because it can be rewarding, easy, satisfying and fun. </a:t>
            </a:r>
            <a:endParaRPr lang="en-US" sz="3400" dirty="0" smtClean="0">
              <a:latin typeface="Baskerville Old Face" panose="02020602080505020303" pitchFamily="18" charset="0"/>
              <a:cs typeface="Arial" panose="020B0604020202020204" pitchFamily="34" charset="0"/>
            </a:endParaRPr>
          </a:p>
          <a:p>
            <a:pPr marL="0" indent="0">
              <a:buNone/>
            </a:pPr>
            <a:endParaRPr lang="en-US" sz="3400" dirty="0" smtClean="0">
              <a:latin typeface="Baskerville Old Face" panose="02020602080505020303" pitchFamily="18" charset="0"/>
              <a:cs typeface="Arial" panose="020B0604020202020204" pitchFamily="34" charset="0"/>
            </a:endParaRPr>
          </a:p>
          <a:p>
            <a:r>
              <a:rPr lang="en-US" sz="3400" dirty="0" smtClean="0">
                <a:latin typeface="Baskerville Old Face" panose="02020602080505020303" pitchFamily="18" charset="0"/>
                <a:cs typeface="Arial" panose="020B0604020202020204" pitchFamily="34" charset="0"/>
              </a:rPr>
              <a:t>The </a:t>
            </a:r>
            <a:r>
              <a:rPr lang="en-US" sz="3400" dirty="0">
                <a:latin typeface="Baskerville Old Face" panose="02020602080505020303" pitchFamily="18" charset="0"/>
                <a:cs typeface="Arial" panose="020B0604020202020204" pitchFamily="34" charset="0"/>
              </a:rPr>
              <a:t>central premise of this theory is that people are rational beings whose </a:t>
            </a:r>
            <a:r>
              <a:rPr lang="en-US" sz="3400" dirty="0" err="1">
                <a:latin typeface="Baskerville Old Face" panose="02020602080505020303" pitchFamily="18" charset="0"/>
                <a:cs typeface="Arial" panose="020B0604020202020204" pitchFamily="34" charset="0"/>
              </a:rPr>
              <a:t>behaviour</a:t>
            </a:r>
            <a:r>
              <a:rPr lang="en-US" sz="3400" dirty="0">
                <a:latin typeface="Baskerville Old Face" panose="02020602080505020303" pitchFamily="18" charset="0"/>
                <a:cs typeface="Arial" panose="020B0604020202020204" pitchFamily="34" charset="0"/>
              </a:rPr>
              <a:t> can be controlled or modified by a fear of </a:t>
            </a:r>
            <a:r>
              <a:rPr lang="en-US" sz="3400" dirty="0" smtClean="0">
                <a:latin typeface="Baskerville Old Face" panose="02020602080505020303" pitchFamily="18" charset="0"/>
                <a:cs typeface="Arial" panose="020B0604020202020204" pitchFamily="34" charset="0"/>
              </a:rPr>
              <a:t>punishment</a:t>
            </a:r>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905829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484784"/>
            <a:ext cx="8229600" cy="5112568"/>
          </a:xfrm>
          <a:solidFill>
            <a:srgbClr val="FFFFCC"/>
          </a:solidFill>
          <a:ln>
            <a:solidFill>
              <a:schemeClr val="accent1"/>
            </a:solidFill>
          </a:ln>
        </p:spPr>
        <p:txBody>
          <a:bodyPr>
            <a:noAutofit/>
          </a:bodyPr>
          <a:lstStyle/>
          <a:p>
            <a:r>
              <a:rPr lang="en-US" sz="2000" dirty="0">
                <a:latin typeface="Baskerville Old Face" panose="02020602080505020303" pitchFamily="18" charset="0"/>
                <a:cs typeface="Arial" panose="020B0604020202020204" pitchFamily="34" charset="0"/>
              </a:rPr>
              <a:t>This perspective assumes that crime is a personal choice, the result of individual decision-making processes. </a:t>
            </a:r>
            <a:endParaRPr lang="en-US" sz="2000" dirty="0" smtClean="0">
              <a:latin typeface="Baskerville Old Face" panose="02020602080505020303" pitchFamily="18" charset="0"/>
              <a:cs typeface="Arial" panose="020B0604020202020204" pitchFamily="34" charset="0"/>
            </a:endParaRPr>
          </a:p>
          <a:p>
            <a:r>
              <a:rPr lang="en-US" sz="2000" dirty="0" smtClean="0">
                <a:latin typeface="Baskerville Old Face" panose="02020602080505020303" pitchFamily="18" charset="0"/>
                <a:cs typeface="Arial" panose="020B0604020202020204" pitchFamily="34" charset="0"/>
              </a:rPr>
              <a:t>This </a:t>
            </a:r>
            <a:r>
              <a:rPr lang="en-US" sz="2000" dirty="0">
                <a:latin typeface="Baskerville Old Face" panose="02020602080505020303" pitchFamily="18" charset="0"/>
                <a:cs typeface="Arial" panose="020B0604020202020204" pitchFamily="34" charset="0"/>
              </a:rPr>
              <a:t>means that individuals are responsible for their choices and thus individual </a:t>
            </a:r>
            <a:r>
              <a:rPr lang="en-US" sz="2000" dirty="0" smtClean="0">
                <a:latin typeface="Baskerville Old Face" panose="02020602080505020303" pitchFamily="18" charset="0"/>
                <a:cs typeface="Arial" panose="020B0604020202020204" pitchFamily="34" charset="0"/>
              </a:rPr>
              <a:t>offenders </a:t>
            </a:r>
            <a:r>
              <a:rPr lang="en-US" sz="2000" dirty="0">
                <a:latin typeface="Baskerville Old Face" panose="02020602080505020303" pitchFamily="18" charset="0"/>
                <a:cs typeface="Arial" panose="020B0604020202020204" pitchFamily="34" charset="0"/>
              </a:rPr>
              <a:t>are subject to blame for their </a:t>
            </a:r>
            <a:r>
              <a:rPr lang="en-US" sz="2000" dirty="0" smtClean="0">
                <a:latin typeface="Baskerville Old Face" panose="02020602080505020303" pitchFamily="18" charset="0"/>
                <a:cs typeface="Arial" panose="020B0604020202020204" pitchFamily="34" charset="0"/>
              </a:rPr>
              <a:t>criminality.</a:t>
            </a:r>
          </a:p>
          <a:p>
            <a:r>
              <a:rPr lang="en-US" sz="2000" dirty="0">
                <a:solidFill>
                  <a:srgbClr val="FF0000"/>
                </a:solidFill>
                <a:latin typeface="Baskerville Old Face" panose="02020602080505020303" pitchFamily="18" charset="0"/>
                <a:cs typeface="Arial" panose="020B0604020202020204" pitchFamily="34" charset="0"/>
              </a:rPr>
              <a:t>A</a:t>
            </a:r>
            <a:r>
              <a:rPr lang="en-US" sz="2000" dirty="0" smtClean="0">
                <a:solidFill>
                  <a:srgbClr val="FF0000"/>
                </a:solidFill>
                <a:latin typeface="Baskerville Old Face" panose="02020602080505020303" pitchFamily="18" charset="0"/>
                <a:cs typeface="Arial" panose="020B0604020202020204" pitchFamily="34" charset="0"/>
              </a:rPr>
              <a:t>ssumptions </a:t>
            </a:r>
            <a:r>
              <a:rPr lang="en-US" sz="2000" dirty="0">
                <a:solidFill>
                  <a:srgbClr val="FF0000"/>
                </a:solidFill>
                <a:latin typeface="Baskerville Old Face" panose="02020602080505020303" pitchFamily="18" charset="0"/>
                <a:cs typeface="Arial" panose="020B0604020202020204" pitchFamily="34" charset="0"/>
              </a:rPr>
              <a:t>about the decision-making process and </a:t>
            </a:r>
            <a:r>
              <a:rPr lang="en-US" sz="2000" dirty="0" err="1">
                <a:solidFill>
                  <a:srgbClr val="FF0000"/>
                </a:solidFill>
                <a:latin typeface="Baskerville Old Face" panose="02020602080505020303" pitchFamily="18" charset="0"/>
                <a:cs typeface="Arial" panose="020B0604020202020204" pitchFamily="34" charset="0"/>
              </a:rPr>
              <a:t>behavioural</a:t>
            </a:r>
            <a:r>
              <a:rPr lang="en-US" sz="2000" dirty="0">
                <a:solidFill>
                  <a:srgbClr val="FF0000"/>
                </a:solidFill>
                <a:latin typeface="Baskerville Old Face" panose="02020602080505020303" pitchFamily="18" charset="0"/>
                <a:cs typeface="Arial" panose="020B0604020202020204" pitchFamily="34" charset="0"/>
              </a:rPr>
              <a:t> </a:t>
            </a:r>
            <a:r>
              <a:rPr lang="en-US" sz="2000" dirty="0" smtClean="0">
                <a:solidFill>
                  <a:srgbClr val="FF0000"/>
                </a:solidFill>
                <a:latin typeface="Baskerville Old Face" panose="02020602080505020303" pitchFamily="18" charset="0"/>
                <a:cs typeface="Arial" panose="020B0604020202020204" pitchFamily="34" charset="0"/>
              </a:rPr>
              <a:t>motivations- </a:t>
            </a:r>
          </a:p>
          <a:p>
            <a:r>
              <a:rPr lang="en-US" sz="2000" dirty="0" smtClean="0">
                <a:latin typeface="Baskerville Old Face" panose="02020602080505020303" pitchFamily="18" charset="0"/>
                <a:cs typeface="Arial" panose="020B0604020202020204" pitchFamily="34" charset="0"/>
              </a:rPr>
              <a:t>It </a:t>
            </a:r>
            <a:r>
              <a:rPr lang="en-US" sz="2000" dirty="0">
                <a:latin typeface="Baskerville Old Face" panose="02020602080505020303" pitchFamily="18" charset="0"/>
                <a:cs typeface="Arial" panose="020B0604020202020204" pitchFamily="34" charset="0"/>
              </a:rPr>
              <a:t>is held that people decide to commit crime after careful consideration of the costs and benefits of behaving in a certain manner. </a:t>
            </a:r>
            <a:endParaRPr lang="en-US" sz="2000" dirty="0" smtClean="0">
              <a:latin typeface="Baskerville Old Face" panose="02020602080505020303" pitchFamily="18" charset="0"/>
              <a:cs typeface="Arial" panose="020B0604020202020204" pitchFamily="34" charset="0"/>
            </a:endParaRPr>
          </a:p>
          <a:p>
            <a:r>
              <a:rPr lang="en-US" sz="2000" dirty="0" smtClean="0">
                <a:latin typeface="Baskerville Old Face" panose="02020602080505020303" pitchFamily="18" charset="0"/>
                <a:cs typeface="Arial" panose="020B0604020202020204" pitchFamily="34" charset="0"/>
              </a:rPr>
              <a:t>This </a:t>
            </a:r>
            <a:r>
              <a:rPr lang="en-US" sz="2000" dirty="0">
                <a:latin typeface="Baskerville Old Face" panose="02020602080505020303" pitchFamily="18" charset="0"/>
                <a:cs typeface="Arial" panose="020B0604020202020204" pitchFamily="34" charset="0"/>
              </a:rPr>
              <a:t>involves considering both personal factors, which may include a need for money, revenge, or entertainment, and situational factors such as the target/victim’s vulnerability and the presence of witnesses, guardians, or the police. </a:t>
            </a:r>
            <a:endParaRPr lang="en-US" sz="2000" dirty="0" smtClean="0">
              <a:latin typeface="Baskerville Old Face" panose="02020602080505020303" pitchFamily="18" charset="0"/>
              <a:cs typeface="Arial" panose="020B0604020202020204" pitchFamily="34" charset="0"/>
            </a:endParaRPr>
          </a:p>
          <a:p>
            <a:r>
              <a:rPr lang="en-GB" sz="2000" dirty="0">
                <a:latin typeface="Baskerville Old Face" panose="02020602080505020303" pitchFamily="18" charset="0"/>
                <a:cs typeface="Arial" panose="020B0604020202020204" pitchFamily="34" charset="0"/>
              </a:rPr>
              <a:t>Rational choice focuses on the opportunity to commit crime and on how criminal choices are structured by the social environment and situational variables.</a:t>
            </a:r>
          </a:p>
          <a:p>
            <a:pPr marL="0" indent="0">
              <a:buNone/>
            </a:pPr>
            <a:endParaRPr lang="en-US" sz="2000" dirty="0" smtClean="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03161023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r>
              <a:rPr lang="en-GB" altLang="en-US" dirty="0" smtClean="0">
                <a:latin typeface="Baskerville Old Face" panose="02020602080505020303" pitchFamily="18" charset="0"/>
                <a:cs typeface="Arial" panose="020B0604020202020204" pitchFamily="34" charset="0"/>
              </a:rPr>
              <a:t>Social and family influences</a:t>
            </a:r>
          </a:p>
        </p:txBody>
      </p:sp>
      <p:sp>
        <p:nvSpPr>
          <p:cNvPr id="32771" name="Content Placeholder 2"/>
          <p:cNvSpPr>
            <a:spLocks noGrp="1"/>
          </p:cNvSpPr>
          <p:nvPr>
            <p:ph idx="1"/>
          </p:nvPr>
        </p:nvSpPr>
        <p:spPr>
          <a:xfrm>
            <a:off x="179512" y="1196752"/>
            <a:ext cx="8784976" cy="5112568"/>
          </a:xfrm>
          <a:solidFill>
            <a:srgbClr val="FFFFCC"/>
          </a:solidFill>
          <a:ln>
            <a:solidFill>
              <a:schemeClr val="accent1"/>
            </a:solidFill>
          </a:ln>
        </p:spPr>
        <p:txBody>
          <a:bodyPr/>
          <a:lstStyle/>
          <a:p>
            <a:pPr eaLnBrk="1" hangingPunct="1"/>
            <a:r>
              <a:rPr lang="en-GB" altLang="en-US" sz="2400" u="sng" dirty="0" smtClean="0">
                <a:solidFill>
                  <a:srgbClr val="FF0000"/>
                </a:solidFill>
                <a:latin typeface="Baskerville Old Face" panose="02020602080505020303" pitchFamily="18" charset="0"/>
                <a:cs typeface="Arial" panose="020B0604020202020204" pitchFamily="34" charset="0"/>
              </a:rPr>
              <a:t>The Cambridge Study</a:t>
            </a:r>
            <a:endParaRPr lang="en-GB" altLang="en-US" sz="2400" dirty="0" smtClean="0">
              <a:solidFill>
                <a:srgbClr val="FF0000"/>
              </a:solidFill>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Farrington (1996) – </a:t>
            </a:r>
            <a:r>
              <a:rPr lang="en-GB" altLang="en-US" sz="2400" dirty="0" smtClean="0">
                <a:latin typeface="Baskerville Old Face" panose="02020602080505020303" pitchFamily="18" charset="0"/>
                <a:cs typeface="Arial" panose="020B0604020202020204" pitchFamily="34" charset="0"/>
              </a:rPr>
              <a:t>looked at males </a:t>
            </a:r>
            <a:r>
              <a:rPr lang="en-GB" altLang="en-US" sz="2400" dirty="0" smtClean="0">
                <a:latin typeface="Baskerville Old Face" panose="02020602080505020303" pitchFamily="18" charset="0"/>
                <a:cs typeface="Arial" panose="020B0604020202020204" pitchFamily="34" charset="0"/>
              </a:rPr>
              <a:t>in London over </a:t>
            </a:r>
            <a:r>
              <a:rPr lang="en-GB" altLang="en-US" sz="2400" dirty="0" smtClean="0">
                <a:latin typeface="Baskerville Old Face" panose="02020602080505020303" pitchFamily="18" charset="0"/>
                <a:cs typeface="Arial" panose="020B0604020202020204" pitchFamily="34" charset="0"/>
              </a:rPr>
              <a:t>period of 24 years.</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Interviewed the  </a:t>
            </a:r>
            <a:r>
              <a:rPr lang="en-GB" altLang="en-US" sz="2400" dirty="0" smtClean="0">
                <a:latin typeface="Baskerville Old Face" panose="02020602080505020303" pitchFamily="18" charset="0"/>
                <a:cs typeface="Arial" panose="020B0604020202020204" pitchFamily="34" charset="0"/>
              </a:rPr>
              <a:t>boys at </a:t>
            </a:r>
            <a:r>
              <a:rPr lang="en-GB" altLang="en-US" sz="2400" dirty="0" smtClean="0">
                <a:latin typeface="Baskerville Old Face" panose="02020602080505020303" pitchFamily="18" charset="0"/>
                <a:cs typeface="Arial" panose="020B0604020202020204" pitchFamily="34" charset="0"/>
              </a:rPr>
              <a:t>age 8</a:t>
            </a:r>
            <a:r>
              <a:rPr lang="en-GB" altLang="en-US" sz="2400" dirty="0" smtClean="0">
                <a:latin typeface="Baskerville Old Face" panose="02020602080505020303" pitchFamily="18" charset="0"/>
                <a:cs typeface="Arial" panose="020B0604020202020204" pitchFamily="34" charset="0"/>
              </a:rPr>
              <a:t>, 10 and </a:t>
            </a:r>
            <a:r>
              <a:rPr lang="en-GB" altLang="en-US" sz="2400" dirty="0" smtClean="0">
                <a:latin typeface="Baskerville Old Face" panose="02020602080505020303" pitchFamily="18" charset="0"/>
                <a:cs typeface="Arial" panose="020B0604020202020204" pitchFamily="34" charset="0"/>
              </a:rPr>
              <a:t>14 and interviewed the </a:t>
            </a:r>
            <a:r>
              <a:rPr lang="en-GB" altLang="en-US" sz="2400" dirty="0" smtClean="0">
                <a:latin typeface="Baskerville Old Face" panose="02020602080505020303" pitchFamily="18" charset="0"/>
                <a:cs typeface="Arial" panose="020B0604020202020204" pitchFamily="34" charset="0"/>
              </a:rPr>
              <a:t>parents and </a:t>
            </a:r>
            <a:r>
              <a:rPr lang="en-GB" altLang="en-US" sz="2400" dirty="0" smtClean="0">
                <a:latin typeface="Baskerville Old Face" panose="02020602080505020303" pitchFamily="18" charset="0"/>
                <a:cs typeface="Arial" panose="020B0604020202020204" pitchFamily="34" charset="0"/>
              </a:rPr>
              <a:t>teachers.</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Followed them </a:t>
            </a:r>
            <a:r>
              <a:rPr lang="en-GB" altLang="en-US" sz="2400" dirty="0" smtClean="0">
                <a:latin typeface="Baskerville Old Face" panose="02020602080505020303" pitchFamily="18" charset="0"/>
                <a:cs typeface="Arial" panose="020B0604020202020204" pitchFamily="34" charset="0"/>
              </a:rPr>
              <a:t>up through </a:t>
            </a:r>
            <a:r>
              <a:rPr lang="en-GB" altLang="en-US" sz="2400" dirty="0" smtClean="0">
                <a:latin typeface="Baskerville Old Face" panose="02020602080505020303" pitchFamily="18" charset="0"/>
                <a:cs typeface="Arial" panose="020B0604020202020204" pitchFamily="34" charset="0"/>
              </a:rPr>
              <a:t>the Criminal </a:t>
            </a:r>
            <a:r>
              <a:rPr lang="en-GB" altLang="en-US" sz="2400" dirty="0" smtClean="0">
                <a:latin typeface="Baskerville Old Face" panose="02020602080505020303" pitchFamily="18" charset="0"/>
                <a:cs typeface="Arial" panose="020B0604020202020204" pitchFamily="34" charset="0"/>
              </a:rPr>
              <a:t>Records </a:t>
            </a:r>
            <a:r>
              <a:rPr lang="en-GB" altLang="en-US" sz="2400" dirty="0" smtClean="0">
                <a:latin typeface="Baskerville Old Face" panose="02020602080505020303" pitchFamily="18" charset="0"/>
                <a:cs typeface="Arial" panose="020B0604020202020204" pitchFamily="34" charset="0"/>
              </a:rPr>
              <a:t>Office.</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At age 32, </a:t>
            </a:r>
            <a:r>
              <a:rPr lang="en-GB" altLang="en-US" sz="2400" dirty="0" smtClean="0">
                <a:latin typeface="Baskerville Old Face" panose="02020602080505020303" pitchFamily="18" charset="0"/>
                <a:cs typeface="Arial" panose="020B0604020202020204" pitchFamily="34" charset="0"/>
              </a:rPr>
              <a:t>37% </a:t>
            </a:r>
            <a:r>
              <a:rPr lang="en-GB" altLang="en-US" sz="2400" dirty="0" smtClean="0">
                <a:latin typeface="Baskerville Old Face" panose="02020602080505020303" pitchFamily="18" charset="0"/>
                <a:cs typeface="Arial" panose="020B0604020202020204" pitchFamily="34" charset="0"/>
              </a:rPr>
              <a:t>of them held a </a:t>
            </a:r>
            <a:r>
              <a:rPr lang="en-GB" altLang="en-US" sz="2400" dirty="0" smtClean="0">
                <a:latin typeface="Baskerville Old Face" panose="02020602080505020303" pitchFamily="18" charset="0"/>
                <a:cs typeface="Arial" panose="020B0604020202020204" pitchFamily="34" charset="0"/>
              </a:rPr>
              <a:t>criminal </a:t>
            </a:r>
            <a:r>
              <a:rPr lang="en-GB" altLang="en-US" sz="2400" dirty="0" smtClean="0">
                <a:latin typeface="Baskerville Old Face" panose="02020602080505020303" pitchFamily="18" charset="0"/>
                <a:cs typeface="Arial" panose="020B0604020202020204" pitchFamily="34" charset="0"/>
              </a:rPr>
              <a:t>record.</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There were 400 </a:t>
            </a:r>
            <a:r>
              <a:rPr lang="en-GB" altLang="en-US" sz="2400" dirty="0" smtClean="0">
                <a:latin typeface="Baskerville Old Face" panose="02020602080505020303" pitchFamily="18" charset="0"/>
                <a:cs typeface="Arial" panose="020B0604020202020204" pitchFamily="34" charset="0"/>
              </a:rPr>
              <a:t>families </a:t>
            </a:r>
            <a:r>
              <a:rPr lang="en-GB" altLang="en-US" sz="2400" dirty="0" smtClean="0">
                <a:latin typeface="Baskerville Old Face" panose="02020602080505020303" pitchFamily="18" charset="0"/>
                <a:cs typeface="Arial" panose="020B0604020202020204" pitchFamily="34" charset="0"/>
              </a:rPr>
              <a:t>overall, </a:t>
            </a:r>
            <a:r>
              <a:rPr lang="en-GB" altLang="en-US" sz="2400" dirty="0" smtClean="0">
                <a:latin typeface="Baskerville Old Face" panose="02020602080505020303" pitchFamily="18" charset="0"/>
                <a:cs typeface="Arial" panose="020B0604020202020204" pitchFamily="34" charset="0"/>
              </a:rPr>
              <a:t>but only 4% of them accounted for 50% of the </a:t>
            </a:r>
            <a:r>
              <a:rPr lang="en-GB" altLang="en-US" sz="2400" dirty="0" smtClean="0">
                <a:latin typeface="Baskerville Old Face" panose="02020602080505020303" pitchFamily="18" charset="0"/>
                <a:cs typeface="Arial" panose="020B0604020202020204" pitchFamily="34" charset="0"/>
              </a:rPr>
              <a:t>crimes.</a:t>
            </a:r>
            <a:endParaRPr lang="en-GB" altLang="en-US" sz="2400" dirty="0" smtClean="0">
              <a:latin typeface="Baskerville Old Face" panose="02020602080505020303" pitchFamily="18" charset="0"/>
              <a:cs typeface="Arial" panose="020B0604020202020204" pitchFamily="34" charset="0"/>
            </a:endParaRPr>
          </a:p>
          <a:p>
            <a:pPr eaLnBrk="1" hangingPunct="1"/>
            <a:r>
              <a:rPr lang="en-GB" altLang="en-US" sz="2400" dirty="0" smtClean="0">
                <a:latin typeface="Baskerville Old Face" panose="02020602080505020303" pitchFamily="18" charset="0"/>
                <a:cs typeface="Arial" panose="020B0604020202020204" pitchFamily="34" charset="0"/>
              </a:rPr>
              <a:t>Farrington et al., suggests that this demonstrates </a:t>
            </a:r>
            <a:r>
              <a:rPr lang="en-GB" altLang="en-US" sz="2400" dirty="0" smtClean="0">
                <a:latin typeface="Baskerville Old Face" panose="02020602080505020303" pitchFamily="18" charset="0"/>
                <a:cs typeface="Arial" panose="020B0604020202020204" pitchFamily="34" charset="0"/>
              </a:rPr>
              <a:t>a link between family and </a:t>
            </a:r>
            <a:r>
              <a:rPr lang="en-GB" altLang="en-US" sz="2400" dirty="0" smtClean="0">
                <a:latin typeface="Baskerville Old Face" panose="02020602080505020303" pitchFamily="18" charset="0"/>
                <a:cs typeface="Arial" panose="020B0604020202020204" pitchFamily="34" charset="0"/>
              </a:rPr>
              <a:t>crime. There was evidence of intergenerational crime across three generations. </a:t>
            </a:r>
          </a:p>
        </p:txBody>
      </p:sp>
    </p:spTree>
    <p:extLst>
      <p:ext uri="{BB962C8B-B14F-4D97-AF65-F5344CB8AC3E}">
        <p14:creationId xmlns:p14="http://schemas.microsoft.com/office/powerpoint/2010/main" val="3350000741"/>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altLang="en-US" dirty="0" smtClean="0">
                <a:solidFill>
                  <a:schemeClr val="bg1"/>
                </a:solidFill>
                <a:latin typeface="Baskerville Old Face" panose="02020602080505020303" pitchFamily="18" charset="0"/>
                <a:cs typeface="Arial" panose="020B0604020202020204" pitchFamily="34" charset="0"/>
              </a:rPr>
              <a:t>And…</a:t>
            </a:r>
            <a:endParaRPr lang="en-US" altLang="en-US" dirty="0" smtClean="0">
              <a:solidFill>
                <a:schemeClr val="bg1"/>
              </a:solidFill>
              <a:latin typeface="Baskerville Old Face" panose="02020602080505020303" pitchFamily="18" charset="0"/>
              <a:cs typeface="Arial" panose="020B0604020202020204" pitchFamily="34" charset="0"/>
            </a:endParaRPr>
          </a:p>
        </p:txBody>
      </p:sp>
      <p:sp>
        <p:nvSpPr>
          <p:cNvPr id="3" name="Content Placeholder 2"/>
          <p:cNvSpPr>
            <a:spLocks noGrp="1"/>
          </p:cNvSpPr>
          <p:nvPr>
            <p:ph idx="1"/>
          </p:nvPr>
        </p:nvSpPr>
        <p:spPr>
          <a:xfrm>
            <a:off x="381000" y="1340768"/>
            <a:ext cx="8229600" cy="5244231"/>
          </a:xfrm>
          <a:solidFill>
            <a:srgbClr val="FFFFCC"/>
          </a:solidFill>
          <a:ln>
            <a:solidFill>
              <a:schemeClr val="accent1"/>
            </a:solidFill>
          </a:ln>
        </p:spPr>
        <p:txBody>
          <a:bodyPr/>
          <a:lstStyle/>
          <a:p>
            <a:pPr marL="0" indent="0">
              <a:buNone/>
              <a:defRPr/>
            </a:pPr>
            <a:endParaRPr lang="en-GB" sz="2400" dirty="0">
              <a:latin typeface="Baskerville Old Face" panose="02020602080505020303" pitchFamily="18" charset="0"/>
              <a:cs typeface="Arial" panose="020B0604020202020204" pitchFamily="34" charset="0"/>
            </a:endParaRPr>
          </a:p>
          <a:p>
            <a:pPr>
              <a:defRPr/>
            </a:pPr>
            <a:r>
              <a:rPr lang="en-GB" sz="2400" b="1" dirty="0">
                <a:latin typeface="Baskerville Old Face" panose="02020602080505020303" pitchFamily="18" charset="0"/>
                <a:cs typeface="Arial" panose="020B0604020202020204" pitchFamily="34" charset="0"/>
              </a:rPr>
              <a:t>The Farrington study is a key study, as it clearly shows the interaction between genes and socialisation (environment). </a:t>
            </a:r>
            <a:endParaRPr lang="en-GB" sz="2400" b="1" dirty="0" smtClean="0">
              <a:latin typeface="Baskerville Old Face" panose="02020602080505020303" pitchFamily="18" charset="0"/>
              <a:cs typeface="Arial" panose="020B0604020202020204" pitchFamily="34" charset="0"/>
            </a:endParaRPr>
          </a:p>
          <a:p>
            <a:pPr>
              <a:defRPr/>
            </a:pPr>
            <a:r>
              <a:rPr lang="en-GB" sz="2400" b="1" dirty="0" smtClean="0">
                <a:latin typeface="Baskerville Old Face" panose="02020602080505020303" pitchFamily="18" charset="0"/>
                <a:cs typeface="Arial" panose="020B0604020202020204" pitchFamily="34" charset="0"/>
              </a:rPr>
              <a:t>It demonstrates that not only is there a genetic component to crime, but that parental modelling, monitoring and disciplining practices and the tendency to mate with similar individuals all contribute to intergenerational crime.</a:t>
            </a:r>
            <a:endParaRPr lang="en-GB" sz="2400" b="1" dirty="0" smtClean="0">
              <a:latin typeface="Baskerville Old Face" panose="02020602080505020303" pitchFamily="18" charset="0"/>
              <a:cs typeface="Arial" panose="020B0604020202020204" pitchFamily="34" charset="0"/>
            </a:endParaRPr>
          </a:p>
          <a:p>
            <a:pPr>
              <a:defRPr/>
            </a:pPr>
            <a:r>
              <a:rPr lang="en-GB" sz="2400" b="1" dirty="0" smtClean="0">
                <a:latin typeface="Baskerville Old Face" panose="02020602080505020303" pitchFamily="18" charset="0"/>
                <a:cs typeface="Arial" panose="020B0604020202020204" pitchFamily="34" charset="0"/>
              </a:rPr>
              <a:t>It also shows that the environment places limits on an individuals ability to exercise their free will.</a:t>
            </a:r>
            <a:endParaRPr lang="en-GB" sz="2400" b="1" dirty="0">
              <a:latin typeface="Baskerville Old Face" panose="02020602080505020303" pitchFamily="18" charset="0"/>
              <a:cs typeface="Arial" panose="020B0604020202020204" pitchFamily="34" charset="0"/>
            </a:endParaRPr>
          </a:p>
          <a:p>
            <a:pPr>
              <a:defRPr/>
            </a:pPr>
            <a:r>
              <a:rPr lang="en-GB" sz="2400" dirty="0" smtClean="0">
                <a:latin typeface="Baskerville Old Face" panose="02020602080505020303" pitchFamily="18" charset="0"/>
                <a:cs typeface="Arial" panose="020B0604020202020204" pitchFamily="34" charset="0"/>
              </a:rPr>
              <a:t>In support of this, Walters </a:t>
            </a:r>
            <a:r>
              <a:rPr lang="en-GB" sz="2400" dirty="0">
                <a:latin typeface="Baskerville Old Face" panose="02020602080505020303" pitchFamily="18" charset="0"/>
                <a:cs typeface="Arial" panose="020B0604020202020204" pitchFamily="34" charset="0"/>
              </a:rPr>
              <a:t>(1992) concluded from a meta-analysis of 38 studies of twins, families and adoptions, that genetics played a small but significant part in determining criminality. </a:t>
            </a:r>
            <a:endParaRPr lang="en-GB" sz="2400"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336859168"/>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Baskerville Old Face" panose="02020602080505020303" pitchFamily="18" charset="0"/>
              </a:rPr>
              <a:t>Other important considerations</a:t>
            </a:r>
            <a:endParaRPr lang="en-GB" dirty="0">
              <a:latin typeface="Baskerville Old Face" panose="02020602080505020303" pitchFamily="18" charset="0"/>
            </a:endParaRPr>
          </a:p>
        </p:txBody>
      </p:sp>
      <p:sp>
        <p:nvSpPr>
          <p:cNvPr id="35843" name="Content Placeholder 2"/>
          <p:cNvSpPr>
            <a:spLocks noGrp="1"/>
          </p:cNvSpPr>
          <p:nvPr>
            <p:ph idx="1"/>
          </p:nvPr>
        </p:nvSpPr>
        <p:spPr>
          <a:xfrm>
            <a:off x="457200" y="1371600"/>
            <a:ext cx="8153400" cy="5225752"/>
          </a:xfrm>
          <a:solidFill>
            <a:srgbClr val="FFFFCC"/>
          </a:solidFill>
          <a:ln>
            <a:solidFill>
              <a:schemeClr val="accent1"/>
            </a:solidFill>
          </a:ln>
        </p:spPr>
        <p:txBody>
          <a:bodyPr/>
          <a:lstStyle/>
          <a:p>
            <a:r>
              <a:rPr lang="en-GB" altLang="en-US" sz="2400" dirty="0" smtClean="0">
                <a:latin typeface="Baskerville Old Face" panose="02020602080505020303" pitchFamily="18" charset="0"/>
                <a:cs typeface="Arial" panose="020B0604020202020204" pitchFamily="34" charset="0"/>
              </a:rPr>
              <a:t>Size of family: Larger families - less attention.  Also younger siblings model their behaviour on that of older siblings - the 'contagion </a:t>
            </a:r>
            <a:r>
              <a:rPr lang="en-GB" altLang="en-US" sz="2400" dirty="0" smtClean="0">
                <a:latin typeface="Baskerville Old Face" panose="02020602080505020303" pitchFamily="18" charset="0"/>
                <a:cs typeface="Arial" panose="020B0604020202020204" pitchFamily="34" charset="0"/>
              </a:rPr>
              <a:t>effect‘ (Bailey, 2005).</a:t>
            </a:r>
            <a:endParaRPr lang="en-GB" altLang="en-US" sz="2400" dirty="0" smtClean="0">
              <a:latin typeface="Baskerville Old Face" panose="02020602080505020303" pitchFamily="18" charset="0"/>
              <a:cs typeface="Arial" panose="020B0604020202020204" pitchFamily="34" charset="0"/>
            </a:endParaRPr>
          </a:p>
          <a:p>
            <a:r>
              <a:rPr lang="en-GB" altLang="en-US" sz="2400" dirty="0" smtClean="0">
                <a:latin typeface="Baskerville Old Face" panose="02020602080505020303" pitchFamily="18" charset="0"/>
                <a:cs typeface="Arial" panose="020B0604020202020204" pitchFamily="34" charset="0"/>
              </a:rPr>
              <a:t>Interactions within the family: Correlation between crime and poor interaction within the family.  Parental conflict, poor use of language and communication, mistrust of other family members.  </a:t>
            </a:r>
          </a:p>
          <a:p>
            <a:r>
              <a:rPr lang="en-GB" altLang="en-US" sz="2400" dirty="0" smtClean="0">
                <a:latin typeface="Baskerville Old Face" panose="02020602080505020303" pitchFamily="18" charset="0"/>
                <a:cs typeface="Arial" panose="020B0604020202020204" pitchFamily="34" charset="0"/>
              </a:rPr>
              <a:t>Disruption of family home: </a:t>
            </a:r>
            <a:r>
              <a:rPr lang="en-GB" altLang="en-US" sz="2400" dirty="0" smtClean="0">
                <a:latin typeface="Baskerville Old Face" panose="02020602080505020303" pitchFamily="18" charset="0"/>
                <a:cs typeface="Arial" panose="020B0604020202020204" pitchFamily="34" charset="0"/>
              </a:rPr>
              <a:t>Bowlby </a:t>
            </a:r>
            <a:r>
              <a:rPr lang="en-GB" altLang="en-US" sz="2400" dirty="0" smtClean="0">
                <a:latin typeface="Baskerville Old Face" panose="02020602080505020303" pitchFamily="18" charset="0"/>
                <a:cs typeface="Arial" panose="020B0604020202020204" pitchFamily="34" charset="0"/>
              </a:rPr>
              <a:t>(1946) maintained </a:t>
            </a:r>
            <a:r>
              <a:rPr lang="en-GB" altLang="en-US" sz="2400" dirty="0" smtClean="0">
                <a:latin typeface="Baskerville Old Face" panose="02020602080505020303" pitchFamily="18" charset="0"/>
                <a:cs typeface="Arial" panose="020B0604020202020204" pitchFamily="34" charset="0"/>
              </a:rPr>
              <a:t>that `coming </a:t>
            </a:r>
            <a:r>
              <a:rPr lang="en-GB" altLang="en-US" sz="2400" dirty="0" smtClean="0">
                <a:latin typeface="Baskerville Old Face" panose="02020602080505020303" pitchFamily="18" charset="0"/>
                <a:cs typeface="Arial" panose="020B0604020202020204" pitchFamily="34" charset="0"/>
              </a:rPr>
              <a:t>from a broken </a:t>
            </a:r>
            <a:r>
              <a:rPr lang="en-GB" altLang="en-US" sz="2400" dirty="0" smtClean="0">
                <a:latin typeface="Baskerville Old Face" panose="02020602080505020303" pitchFamily="18" charset="0"/>
                <a:cs typeface="Arial" panose="020B0604020202020204" pitchFamily="34" charset="0"/>
              </a:rPr>
              <a:t>home </a:t>
            </a:r>
            <a:r>
              <a:rPr lang="en-GB" altLang="en-US" sz="2400" dirty="0" smtClean="0">
                <a:latin typeface="Baskerville Old Face" panose="02020602080505020303" pitchFamily="18" charset="0"/>
                <a:cs typeface="Arial" panose="020B0604020202020204" pitchFamily="34" charset="0"/>
              </a:rPr>
              <a:t>led to </a:t>
            </a:r>
            <a:r>
              <a:rPr lang="en-GB" altLang="en-US" sz="2400" dirty="0" smtClean="0">
                <a:latin typeface="Baskerville Old Face" panose="02020602080505020303" pitchFamily="18" charset="0"/>
                <a:cs typeface="Arial" panose="020B0604020202020204" pitchFamily="34" charset="0"/>
              </a:rPr>
              <a:t>delinquency`.  </a:t>
            </a:r>
          </a:p>
          <a:p>
            <a:r>
              <a:rPr lang="en-GB" altLang="en-US" sz="2400" dirty="0" smtClean="0">
                <a:latin typeface="Baskerville Old Face" panose="02020602080505020303" pitchFamily="18" charset="0"/>
                <a:cs typeface="Arial" panose="020B0604020202020204" pitchFamily="34" charset="0"/>
              </a:rPr>
              <a:t>However</a:t>
            </a:r>
            <a:r>
              <a:rPr lang="en-GB" altLang="en-US" sz="2400" dirty="0" smtClean="0">
                <a:latin typeface="Baskerville Old Face" panose="02020602080505020303" pitchFamily="18" charset="0"/>
                <a:cs typeface="Arial" panose="020B0604020202020204" pitchFamily="34" charset="0"/>
              </a:rPr>
              <a:t>, Rutter (1971) </a:t>
            </a:r>
            <a:r>
              <a:rPr lang="en-GB" altLang="en-US" sz="2400" dirty="0" smtClean="0">
                <a:latin typeface="Baskerville Old Face" panose="02020602080505020303" pitchFamily="18" charset="0"/>
                <a:cs typeface="Arial" panose="020B0604020202020204" pitchFamily="34" charset="0"/>
              </a:rPr>
              <a:t>argued</a:t>
            </a:r>
            <a:r>
              <a:rPr lang="en-GB" altLang="en-US" sz="2400" dirty="0" smtClean="0">
                <a:latin typeface="Baskerville Old Face" panose="02020602080505020303" pitchFamily="18" charset="0"/>
                <a:cs typeface="Arial" panose="020B0604020202020204" pitchFamily="34" charset="0"/>
              </a:rPr>
              <a:t> </a:t>
            </a:r>
            <a:r>
              <a:rPr lang="en-GB" altLang="en-US" sz="2400" dirty="0" smtClean="0">
                <a:latin typeface="Baskerville Old Face" panose="02020602080505020303" pitchFamily="18" charset="0"/>
                <a:cs typeface="Arial" panose="020B0604020202020204" pitchFamily="34" charset="0"/>
              </a:rPr>
              <a:t>that it was </a:t>
            </a:r>
            <a:r>
              <a:rPr lang="en-GB" altLang="en-US" sz="2400" b="1" dirty="0" smtClean="0">
                <a:latin typeface="Baskerville Old Face" panose="02020602080505020303" pitchFamily="18" charset="0"/>
                <a:cs typeface="Arial" panose="020B0604020202020204" pitchFamily="34" charset="0"/>
              </a:rPr>
              <a:t>the amount </a:t>
            </a:r>
            <a:r>
              <a:rPr lang="en-GB" altLang="en-US" sz="2400" dirty="0" smtClean="0">
                <a:latin typeface="Baskerville Old Face" panose="02020602080505020303" pitchFamily="18" charset="0"/>
                <a:cs typeface="Arial" panose="020B0604020202020204" pitchFamily="34" charset="0"/>
              </a:rPr>
              <a:t>of discord and distress rather than the 'broken home'.  </a:t>
            </a:r>
            <a:endParaRPr lang="en-GB" altLang="en-US" sz="2400" dirty="0" smtClean="0">
              <a:latin typeface="Baskerville Old Face" panose="02020602080505020303" pitchFamily="18" charset="0"/>
              <a:cs typeface="Arial" panose="020B0604020202020204" pitchFamily="34" charset="0"/>
            </a:endParaRPr>
          </a:p>
          <a:p>
            <a:r>
              <a:rPr lang="en-GB" altLang="en-US" sz="2400" dirty="0" smtClean="0">
                <a:latin typeface="Baskerville Old Face" panose="02020602080505020303" pitchFamily="18" charset="0"/>
                <a:cs typeface="Arial" panose="020B0604020202020204" pitchFamily="34" charset="0"/>
              </a:rPr>
              <a:t>Loss </a:t>
            </a:r>
            <a:r>
              <a:rPr lang="en-GB" altLang="en-US" sz="2400" dirty="0" smtClean="0">
                <a:latin typeface="Baskerville Old Face" panose="02020602080505020303" pitchFamily="18" charset="0"/>
                <a:cs typeface="Arial" panose="020B0604020202020204" pitchFamily="34" charset="0"/>
              </a:rPr>
              <a:t>of a parent through death does not necessarily lead to delinquency.</a:t>
            </a:r>
          </a:p>
          <a:p>
            <a:endParaRPr lang="en-GB" altLang="en-US" dirty="0" smtClean="0"/>
          </a:p>
        </p:txBody>
      </p:sp>
    </p:spTree>
    <p:extLst>
      <p:ext uri="{BB962C8B-B14F-4D97-AF65-F5344CB8AC3E}">
        <p14:creationId xmlns:p14="http://schemas.microsoft.com/office/powerpoint/2010/main" val="293936799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Content Placeholder 2"/>
          <p:cNvSpPr>
            <a:spLocks noGrp="1"/>
          </p:cNvSpPr>
          <p:nvPr>
            <p:ph idx="1"/>
          </p:nvPr>
        </p:nvSpPr>
        <p:spPr>
          <a:xfrm>
            <a:off x="395536" y="1412776"/>
            <a:ext cx="8274050" cy="5184874"/>
          </a:xfrm>
          <a:solidFill>
            <a:srgbClr val="FFFFCC"/>
          </a:solidFill>
          <a:ln>
            <a:solidFill>
              <a:schemeClr val="accent1"/>
            </a:solidFill>
          </a:ln>
        </p:spPr>
        <p:txBody>
          <a:bodyPr/>
          <a:lstStyle/>
          <a:p>
            <a:r>
              <a:rPr lang="en-GB" altLang="en-US" sz="2400" dirty="0" smtClean="0">
                <a:latin typeface="Baskerville Old Face" panose="02020602080505020303" pitchFamily="18" charset="0"/>
                <a:cs typeface="Arial" panose="020B0604020202020204" pitchFamily="34" charset="0"/>
              </a:rPr>
              <a:t>Hoffman (1984) found that 'power assertion' style of child rearing was associated strongly with delinquency.  </a:t>
            </a:r>
            <a:endParaRPr lang="en-GB" altLang="en-US" sz="2400" dirty="0" smtClean="0">
              <a:latin typeface="Baskerville Old Face" panose="02020602080505020303" pitchFamily="18" charset="0"/>
              <a:cs typeface="Arial" panose="020B0604020202020204" pitchFamily="34" charset="0"/>
            </a:endParaRPr>
          </a:p>
          <a:p>
            <a:r>
              <a:rPr lang="en-GB" altLang="en-US" sz="2400" dirty="0" smtClean="0">
                <a:latin typeface="Baskerville Old Face" panose="02020602080505020303" pitchFamily="18" charset="0"/>
                <a:cs typeface="Arial" panose="020B0604020202020204" pitchFamily="34" charset="0"/>
              </a:rPr>
              <a:t>Power </a:t>
            </a:r>
            <a:r>
              <a:rPr lang="en-GB" altLang="en-US" sz="2400" dirty="0" smtClean="0">
                <a:latin typeface="Baskerville Old Face" panose="02020602080505020303" pitchFamily="18" charset="0"/>
                <a:cs typeface="Arial" panose="020B0604020202020204" pitchFamily="34" charset="0"/>
              </a:rPr>
              <a:t>assertion involves physical punishment and criticism with little rewarding or praise.  Physical punishment encourages the child to consider aggression as acceptable </a:t>
            </a:r>
            <a:r>
              <a:rPr lang="en-GB" altLang="en-US" sz="2400" dirty="0" smtClean="0">
                <a:latin typeface="Baskerville Old Face" panose="02020602080505020303" pitchFamily="18" charset="0"/>
                <a:cs typeface="Arial" panose="020B0604020202020204" pitchFamily="34" charset="0"/>
              </a:rPr>
              <a:t>because</a:t>
            </a:r>
            <a:r>
              <a:rPr lang="en-GB" altLang="en-US" sz="2400" dirty="0" smtClean="0">
                <a:latin typeface="Baskerville Old Face" panose="02020602080505020303" pitchFamily="18" charset="0"/>
                <a:cs typeface="Arial" panose="020B0604020202020204" pitchFamily="34" charset="0"/>
              </a:rPr>
              <a:t> </a:t>
            </a:r>
            <a:r>
              <a:rPr lang="en-GB" altLang="en-US" sz="2400" dirty="0" smtClean="0">
                <a:latin typeface="Baskerville Old Face" panose="02020602080505020303" pitchFamily="18" charset="0"/>
                <a:cs typeface="Arial" panose="020B0604020202020204" pitchFamily="34" charset="0"/>
              </a:rPr>
              <a:t>an authority figure uses it.  </a:t>
            </a:r>
            <a:endParaRPr lang="en-GB" altLang="en-US" sz="2400" dirty="0" smtClean="0">
              <a:latin typeface="Baskerville Old Face" panose="02020602080505020303" pitchFamily="18" charset="0"/>
              <a:cs typeface="Arial" panose="020B0604020202020204" pitchFamily="34" charset="0"/>
            </a:endParaRPr>
          </a:p>
          <a:p>
            <a:r>
              <a:rPr lang="en-GB" altLang="en-US" sz="2400" dirty="0" smtClean="0">
                <a:latin typeface="Baskerville Old Face" panose="02020602080505020303" pitchFamily="18" charset="0"/>
                <a:cs typeface="Arial" panose="020B0604020202020204" pitchFamily="34" charset="0"/>
              </a:rPr>
              <a:t>Inconsistent </a:t>
            </a:r>
            <a:r>
              <a:rPr lang="en-GB" altLang="en-US" sz="2400" dirty="0" smtClean="0">
                <a:latin typeface="Baskerville Old Face" panose="02020602080505020303" pitchFamily="18" charset="0"/>
                <a:cs typeface="Arial" panose="020B0604020202020204" pitchFamily="34" charset="0"/>
              </a:rPr>
              <a:t>punishment has a profound effect on criminal </a:t>
            </a:r>
            <a:r>
              <a:rPr lang="en-GB" altLang="en-US" sz="2400" dirty="0" smtClean="0">
                <a:latin typeface="Baskerville Old Face" panose="02020602080505020303" pitchFamily="18" charset="0"/>
                <a:cs typeface="Arial" panose="020B0604020202020204" pitchFamily="34" charset="0"/>
              </a:rPr>
              <a:t>behaviour (Coopersmith</a:t>
            </a:r>
            <a:r>
              <a:rPr lang="en-GB" altLang="en-US" sz="2400" dirty="0">
                <a:latin typeface="Baskerville Old Face" panose="02020602080505020303" pitchFamily="18" charset="0"/>
                <a:cs typeface="Arial" panose="020B0604020202020204" pitchFamily="34" charset="0"/>
              </a:rPr>
              <a:t>,</a:t>
            </a:r>
            <a:r>
              <a:rPr lang="en-GB" altLang="en-US" sz="2400" dirty="0" smtClean="0">
                <a:latin typeface="Baskerville Old Face" panose="02020602080505020303" pitchFamily="18" charset="0"/>
                <a:cs typeface="Arial" panose="020B0604020202020204" pitchFamily="34" charset="0"/>
              </a:rPr>
              <a:t>1968). </a:t>
            </a:r>
            <a:r>
              <a:rPr lang="en-GB" altLang="en-US" sz="2400" dirty="0" smtClean="0">
                <a:latin typeface="Baskerville Old Face" panose="02020602080505020303" pitchFamily="18" charset="0"/>
                <a:cs typeface="Arial" panose="020B0604020202020204" pitchFamily="34" charset="0"/>
              </a:rPr>
              <a:t>He f</a:t>
            </a:r>
            <a:r>
              <a:rPr lang="en-GB" altLang="en-US" sz="2400" dirty="0" smtClean="0">
                <a:latin typeface="Baskerville Old Face" panose="02020602080505020303" pitchFamily="18" charset="0"/>
                <a:cs typeface="Arial" panose="020B0604020202020204" pitchFamily="34" charset="0"/>
              </a:rPr>
              <a:t>ound </a:t>
            </a:r>
            <a:r>
              <a:rPr lang="en-GB" altLang="en-US" sz="2400" dirty="0" smtClean="0">
                <a:latin typeface="Baskerville Old Face" panose="02020602080505020303" pitchFamily="18" charset="0"/>
                <a:cs typeface="Arial" panose="020B0604020202020204" pitchFamily="34" charset="0"/>
              </a:rPr>
              <a:t>that </a:t>
            </a:r>
            <a:r>
              <a:rPr lang="en-GB" altLang="en-US" sz="2400" dirty="0" smtClean="0">
                <a:latin typeface="Baskerville Old Face" panose="02020602080505020303" pitchFamily="18" charset="0"/>
                <a:cs typeface="Arial" panose="020B0604020202020204" pitchFamily="34" charset="0"/>
              </a:rPr>
              <a:t>it</a:t>
            </a:r>
            <a:r>
              <a:rPr lang="en-GB" altLang="en-US" sz="2400" dirty="0" smtClean="0">
                <a:latin typeface="Baskerville Old Face" panose="02020602080505020303" pitchFamily="18" charset="0"/>
                <a:cs typeface="Arial" panose="020B0604020202020204" pitchFamily="34" charset="0"/>
              </a:rPr>
              <a:t> </a:t>
            </a:r>
            <a:r>
              <a:rPr lang="en-GB" altLang="en-US" sz="2400" dirty="0" smtClean="0">
                <a:latin typeface="Baskerville Old Face" panose="02020602080505020303" pitchFamily="18" charset="0"/>
                <a:cs typeface="Arial" panose="020B0604020202020204" pitchFamily="34" charset="0"/>
              </a:rPr>
              <a:t>was linked </a:t>
            </a:r>
            <a:r>
              <a:rPr lang="en-GB" altLang="en-US" sz="2400" dirty="0" smtClean="0">
                <a:latin typeface="Baskerville Old Face" panose="02020602080505020303" pitchFamily="18" charset="0"/>
                <a:cs typeface="Arial" panose="020B0604020202020204" pitchFamily="34" charset="0"/>
              </a:rPr>
              <a:t>to </a:t>
            </a:r>
            <a:r>
              <a:rPr lang="en-GB" altLang="en-US" sz="2400" dirty="0" smtClean="0">
                <a:latin typeface="Baskerville Old Face" panose="02020602080505020303" pitchFamily="18" charset="0"/>
                <a:cs typeface="Arial" panose="020B0604020202020204" pitchFamily="34" charset="0"/>
              </a:rPr>
              <a:t>low self-esteem and </a:t>
            </a:r>
            <a:r>
              <a:rPr lang="en-GB" altLang="en-US" sz="2400" dirty="0" smtClean="0">
                <a:latin typeface="Baskerville Old Face" panose="02020602080505020303" pitchFamily="18" charset="0"/>
                <a:cs typeface="Arial" panose="020B0604020202020204" pitchFamily="34" charset="0"/>
              </a:rPr>
              <a:t>delinquency.</a:t>
            </a:r>
          </a:p>
          <a:p>
            <a:r>
              <a:rPr lang="en-GB" altLang="en-US" sz="2400" dirty="0" smtClean="0">
                <a:latin typeface="Baskerville Old Face" panose="02020602080505020303" pitchFamily="18" charset="0"/>
                <a:cs typeface="Arial" panose="020B0604020202020204" pitchFamily="34" charset="0"/>
              </a:rPr>
              <a:t>Lack </a:t>
            </a:r>
            <a:r>
              <a:rPr lang="en-GB" altLang="en-US" sz="2400" dirty="0" smtClean="0">
                <a:latin typeface="Baskerville Old Face" panose="02020602080505020303" pitchFamily="18" charset="0"/>
                <a:cs typeface="Arial" panose="020B0604020202020204" pitchFamily="34" charset="0"/>
              </a:rPr>
              <a:t>of parental supervision is associated with inconsistent punishment.  Harsh punishment is effective in the short term, but in the long run can lead to violent delinquency (Straus, 1991).</a:t>
            </a:r>
          </a:p>
          <a:p>
            <a:endParaRPr lang="en-GB" altLang="en-US"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718677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484784"/>
            <a:ext cx="7776864" cy="4032448"/>
          </a:xfrm>
          <a:solidFill>
            <a:srgbClr val="FFFFCC"/>
          </a:solidFill>
          <a:ln>
            <a:solidFill>
              <a:schemeClr val="accent1"/>
            </a:solidFill>
          </a:ln>
        </p:spPr>
        <p:txBody>
          <a:bodyPr/>
          <a:lstStyle/>
          <a:p>
            <a:pPr marL="0" indent="0">
              <a:buNone/>
            </a:pPr>
            <a:endParaRPr lang="en-GB" dirty="0" smtClean="0">
              <a:latin typeface="Tempus Sans ITC" panose="04020404030D07020202" pitchFamily="82" charset="0"/>
            </a:endParaRPr>
          </a:p>
          <a:p>
            <a:r>
              <a:rPr lang="en-GB" dirty="0" smtClean="0">
                <a:latin typeface="Baskerville Old Face" panose="02020602080505020303" pitchFamily="18" charset="0"/>
                <a:cs typeface="Arial" panose="020B0604020202020204" pitchFamily="34" charset="0"/>
              </a:rPr>
              <a:t>Plethora of results to support this, with most of the research being focused on the loss of the father, as it is far more common.</a:t>
            </a:r>
          </a:p>
          <a:p>
            <a:r>
              <a:rPr lang="en-GB" dirty="0" smtClean="0">
                <a:latin typeface="Baskerville Old Face" panose="02020602080505020303" pitchFamily="18" charset="0"/>
                <a:cs typeface="Arial" panose="020B0604020202020204" pitchFamily="34" charset="0"/>
              </a:rPr>
              <a:t>The explanations usually fall into 3 categories; Trauma/attachment issues, life course/multiple stressors and selection theories/disruptive families. </a:t>
            </a:r>
            <a:endParaRPr lang="en-GB" dirty="0" smtClean="0">
              <a:latin typeface="Baskerville Old Face" panose="02020602080505020303" pitchFamily="18" charset="0"/>
              <a:cs typeface="Arial" panose="020B0604020202020204" pitchFamily="34" charset="0"/>
            </a:endParaRPr>
          </a:p>
          <a:p>
            <a:pPr marL="0" indent="0">
              <a:buNone/>
            </a:pPr>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The Cambridge study (Farrington 1996) concluded that life course and multiple stressors had the most support.</a:t>
            </a:r>
          </a:p>
          <a:p>
            <a:endParaRPr lang="en-US" dirty="0">
              <a:latin typeface="Arial" panose="020B0604020202020204" pitchFamily="34" charset="0"/>
              <a:cs typeface="Arial" panose="020B0604020202020204" pitchFamily="34" charset="0"/>
            </a:endParaRPr>
          </a:p>
        </p:txBody>
      </p:sp>
      <p:sp>
        <p:nvSpPr>
          <p:cNvPr id="3" name="Text Placeholder 2"/>
          <p:cNvSpPr>
            <a:spLocks noGrp="1"/>
          </p:cNvSpPr>
          <p:nvPr>
            <p:ph type="body" sz="quarter" idx="13"/>
          </p:nvPr>
        </p:nvSpPr>
        <p:spPr>
          <a:xfrm>
            <a:off x="838200" y="188640"/>
            <a:ext cx="8251200" cy="861960"/>
          </a:xfrm>
        </p:spPr>
        <p:txBody>
          <a:bodyPr>
            <a:noAutofit/>
          </a:bodyPr>
          <a:lstStyle/>
          <a:p>
            <a:r>
              <a:rPr lang="en-GB" sz="3200" b="1" dirty="0" smtClean="0">
                <a:latin typeface="Sylfaen" panose="010A0502050306030303" pitchFamily="18" charset="0"/>
              </a:rPr>
              <a:t>P          </a:t>
            </a:r>
            <a:r>
              <a:rPr lang="en-GB" sz="3200" b="1" dirty="0" smtClean="0">
                <a:latin typeface="Baskerville Old Face" panose="02020602080505020303" pitchFamily="18" charset="0"/>
                <a:cs typeface="Arial" panose="020B0604020202020204" pitchFamily="34" charset="0"/>
              </a:rPr>
              <a:t>Parental conflict, Disruption</a:t>
            </a:r>
            <a:endParaRPr lang="en-US" sz="3200" b="1"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260517487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1560" y="1371601"/>
            <a:ext cx="7992888" cy="4953000"/>
          </a:xfrm>
          <a:solidFill>
            <a:srgbClr val="FFFFCC"/>
          </a:solidFill>
          <a:ln>
            <a:solidFill>
              <a:schemeClr val="accent1"/>
            </a:solidFill>
          </a:ln>
        </p:spPr>
        <p:txBody>
          <a:bodyPr/>
          <a:lstStyle/>
          <a:p>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Therefore there </a:t>
            </a:r>
            <a:r>
              <a:rPr lang="en-GB" dirty="0" smtClean="0">
                <a:latin typeface="Baskerville Old Face" panose="02020602080505020303" pitchFamily="18" charset="0"/>
                <a:cs typeface="Arial" panose="020B0604020202020204" pitchFamily="34" charset="0"/>
              </a:rPr>
              <a:t>are intergenerational continuities in exposure to risk factors, which could be exacerbated by criminal parents contributing to lack of supervision. However it is also possible that there are official biases towards certain families.</a:t>
            </a:r>
          </a:p>
          <a:p>
            <a:r>
              <a:rPr lang="en-GB" dirty="0" smtClean="0">
                <a:latin typeface="Baskerville Old Face" panose="02020602080505020303" pitchFamily="18" charset="0"/>
                <a:cs typeface="Arial" panose="020B0604020202020204" pitchFamily="34" charset="0"/>
              </a:rPr>
              <a:t>Delinquent friends are taken as a predictor of later offending (</a:t>
            </a:r>
            <a:r>
              <a:rPr lang="en-GB" dirty="0" err="1" smtClean="0">
                <a:latin typeface="Baskerville Old Face" panose="02020602080505020303" pitchFamily="18" charset="0"/>
                <a:cs typeface="Arial" panose="020B0604020202020204" pitchFamily="34" charset="0"/>
              </a:rPr>
              <a:t>Battin</a:t>
            </a:r>
            <a:r>
              <a:rPr lang="en-GB" dirty="0" smtClean="0">
                <a:latin typeface="Baskerville Old Face" panose="02020602080505020303" pitchFamily="18" charset="0"/>
                <a:cs typeface="Arial" panose="020B0604020202020204" pitchFamily="34" charset="0"/>
              </a:rPr>
              <a:t> 1998) </a:t>
            </a:r>
            <a:r>
              <a:rPr lang="en-GB" dirty="0" smtClean="0">
                <a:latin typeface="Baskerville Old Face" panose="02020602080505020303" pitchFamily="18" charset="0"/>
                <a:cs typeface="Arial" panose="020B0604020202020204" pitchFamily="34" charset="0"/>
              </a:rPr>
              <a:t>because</a:t>
            </a:r>
            <a:r>
              <a:rPr lang="en-GB" dirty="0" smtClean="0">
                <a:latin typeface="Baskerville Old Face" panose="02020602080505020303" pitchFamily="18" charset="0"/>
                <a:cs typeface="Arial" panose="020B0604020202020204" pitchFamily="34" charset="0"/>
              </a:rPr>
              <a:t> </a:t>
            </a:r>
            <a:r>
              <a:rPr lang="en-GB" dirty="0" smtClean="0">
                <a:latin typeface="Baskerville Old Face" panose="02020602080505020303" pitchFamily="18" charset="0"/>
                <a:cs typeface="Arial" panose="020B0604020202020204" pitchFamily="34" charset="0"/>
              </a:rPr>
              <a:t>delinquent acts most often occur in small groups and not alone. Usually, by the age of 17, criminal activity will decrease, as gang friendships have broken down. </a:t>
            </a:r>
          </a:p>
          <a:p>
            <a:r>
              <a:rPr lang="en-GB" dirty="0" smtClean="0">
                <a:latin typeface="Baskerville Old Face" panose="02020602080505020303" pitchFamily="18" charset="0"/>
                <a:cs typeface="Arial" panose="020B0604020202020204" pitchFamily="34" charset="0"/>
              </a:rPr>
              <a:t>Thornberry (1994) identified 3 main variables as the main predictors of juvenile delinquency: poor parental supervision, low parental reinforcement and low involvement in family activities.</a:t>
            </a:r>
            <a:endParaRPr lang="en-US" dirty="0">
              <a:latin typeface="Baskerville Old Face" panose="02020602080505020303" pitchFamily="18" charset="0"/>
              <a:cs typeface="Arial" panose="020B0604020202020204" pitchFamily="34" charset="0"/>
            </a:endParaRPr>
          </a:p>
        </p:txBody>
      </p:sp>
      <p:sp>
        <p:nvSpPr>
          <p:cNvPr id="3" name="Text Placeholder 2"/>
          <p:cNvSpPr>
            <a:spLocks noGrp="1"/>
          </p:cNvSpPr>
          <p:nvPr>
            <p:ph type="body" sz="quarter" idx="13"/>
          </p:nvPr>
        </p:nvSpPr>
        <p:spPr/>
        <p:txBody>
          <a:bodyPr>
            <a:noAutofit/>
          </a:bodyPr>
          <a:lstStyle/>
          <a:p>
            <a:pPr marL="0" indent="0">
              <a:buNone/>
            </a:pPr>
            <a:r>
              <a:rPr lang="en-GB" sz="2800" b="1" dirty="0" smtClean="0">
                <a:solidFill>
                  <a:srgbClr val="FF0000"/>
                </a:solidFill>
                <a:latin typeface="Sylfaen" panose="010A0502050306030303" pitchFamily="18" charset="0"/>
              </a:rPr>
              <a:t>                  </a:t>
            </a:r>
            <a:r>
              <a:rPr lang="en-GB" sz="2800" b="1" dirty="0" smtClean="0">
                <a:solidFill>
                  <a:srgbClr val="FF0000"/>
                </a:solidFill>
                <a:latin typeface="Sylfaen" panose="010A0502050306030303" pitchFamily="18" charset="0"/>
              </a:rPr>
              <a:t>Criminal parents and delinquent friends</a:t>
            </a:r>
            <a:r>
              <a:rPr lang="en-GB" sz="2800" dirty="0" smtClean="0">
                <a:solidFill>
                  <a:srgbClr val="FF0000"/>
                </a:solidFill>
                <a:latin typeface="Sylfaen" panose="010A0502050306030303" pitchFamily="18" charset="0"/>
              </a:rPr>
              <a:t>.</a:t>
            </a:r>
            <a:endParaRPr lang="en-US" sz="2800" dirty="0">
              <a:solidFill>
                <a:srgbClr val="FF0000"/>
              </a:solidFill>
              <a:latin typeface="Sylfaen" panose="010A0502050306030303" pitchFamily="18" charset="0"/>
            </a:endParaRPr>
          </a:p>
        </p:txBody>
      </p:sp>
    </p:spTree>
    <p:extLst>
      <p:ext uri="{BB962C8B-B14F-4D97-AF65-F5344CB8AC3E}">
        <p14:creationId xmlns:p14="http://schemas.microsoft.com/office/powerpoint/2010/main" val="130344472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71600" y="1295401"/>
            <a:ext cx="7056784" cy="5029200"/>
          </a:xfrm>
          <a:solidFill>
            <a:srgbClr val="FFFFCC"/>
          </a:solidFill>
          <a:ln>
            <a:solidFill>
              <a:schemeClr val="accent1"/>
            </a:solidFill>
          </a:ln>
        </p:spPr>
        <p:txBody>
          <a:bodyPr/>
          <a:lstStyle/>
          <a:p>
            <a:endParaRPr lang="en-GB" dirty="0" smtClean="0">
              <a:latin typeface="Baskerville Old Face" panose="02020602080505020303" pitchFamily="18" charset="0"/>
              <a:cs typeface="Arial" panose="020B0604020202020204" pitchFamily="34" charset="0"/>
            </a:endParaRPr>
          </a:p>
          <a:p>
            <a:r>
              <a:rPr lang="en-GB" dirty="0" smtClean="0">
                <a:latin typeface="Baskerville Old Face" panose="02020602080505020303" pitchFamily="18" charset="0"/>
                <a:cs typeface="Arial" panose="020B0604020202020204" pitchFamily="34" charset="0"/>
              </a:rPr>
              <a:t>Delinquency </a:t>
            </a:r>
            <a:r>
              <a:rPr lang="en-GB" dirty="0" smtClean="0">
                <a:latin typeface="Baskerville Old Face" panose="02020602080505020303" pitchFamily="18" charset="0"/>
                <a:cs typeface="Arial" panose="020B0604020202020204" pitchFamily="34" charset="0"/>
              </a:rPr>
              <a:t>rates and non </a:t>
            </a:r>
            <a:r>
              <a:rPr lang="en-GB" dirty="0" smtClean="0">
                <a:latin typeface="Baskerville Old Face" panose="02020602080505020303" pitchFamily="18" charset="0"/>
                <a:cs typeface="Arial" panose="020B0604020202020204" pitchFamily="34" charset="0"/>
              </a:rPr>
              <a:t>attendance </a:t>
            </a:r>
            <a:r>
              <a:rPr lang="en-GB" dirty="0" smtClean="0">
                <a:latin typeface="Baskerville Old Face" panose="02020602080505020303" pitchFamily="18" charset="0"/>
                <a:cs typeface="Arial" panose="020B0604020202020204" pitchFamily="34" charset="0"/>
              </a:rPr>
              <a:t>in school is a </a:t>
            </a:r>
            <a:r>
              <a:rPr lang="en-GB" dirty="0" smtClean="0">
                <a:latin typeface="Baskerville Old Face" panose="02020602080505020303" pitchFamily="18" charset="0"/>
                <a:cs typeface="Arial" panose="020B0604020202020204" pitchFamily="34" charset="0"/>
              </a:rPr>
              <a:t>reliable</a:t>
            </a:r>
            <a:r>
              <a:rPr lang="en-GB" dirty="0" smtClean="0">
                <a:latin typeface="Baskerville Old Face" panose="02020602080505020303" pitchFamily="18" charset="0"/>
                <a:cs typeface="Arial" panose="020B0604020202020204" pitchFamily="34" charset="0"/>
              </a:rPr>
              <a:t> </a:t>
            </a:r>
            <a:r>
              <a:rPr lang="en-GB" dirty="0" smtClean="0">
                <a:latin typeface="Baskerville Old Face" panose="02020602080505020303" pitchFamily="18" charset="0"/>
                <a:cs typeface="Arial" panose="020B0604020202020204" pitchFamily="34" charset="0"/>
              </a:rPr>
              <a:t>indicator of later juvenile delinquency and particularly, troublesome behaviour in primary school around ages 8-10.</a:t>
            </a:r>
          </a:p>
          <a:p>
            <a:r>
              <a:rPr lang="en-GB" dirty="0" smtClean="0">
                <a:latin typeface="Baskerville Old Face" panose="02020602080505020303" pitchFamily="18" charset="0"/>
                <a:cs typeface="Arial" panose="020B0604020202020204" pitchFamily="34" charset="0"/>
              </a:rPr>
              <a:t>However, the type of school was also an important contributory factor.</a:t>
            </a:r>
          </a:p>
          <a:p>
            <a:r>
              <a:rPr lang="en-GB" dirty="0" smtClean="0">
                <a:latin typeface="Baskerville Old Face" panose="02020602080505020303" pitchFamily="18" charset="0"/>
                <a:cs typeface="Arial" panose="020B0604020202020204" pitchFamily="34" charset="0"/>
              </a:rPr>
              <a:t>Are urban areas more violent?</a:t>
            </a:r>
          </a:p>
          <a:p>
            <a:r>
              <a:rPr lang="en-GB" dirty="0" smtClean="0">
                <a:latin typeface="Baskerville Old Face" panose="02020602080505020303" pitchFamily="18" charset="0"/>
                <a:cs typeface="Arial" panose="020B0604020202020204" pitchFamily="34" charset="0"/>
              </a:rPr>
              <a:t>Sampson (1997) identified 3 key predictors:</a:t>
            </a:r>
          </a:p>
          <a:p>
            <a:r>
              <a:rPr lang="en-GB" dirty="0" smtClean="0">
                <a:latin typeface="Baskerville Old Face" panose="02020602080505020303" pitchFamily="18" charset="0"/>
                <a:cs typeface="Arial" panose="020B0604020202020204" pitchFamily="34" charset="0"/>
              </a:rPr>
              <a:t>Concentrated economic disadvantage.</a:t>
            </a:r>
          </a:p>
          <a:p>
            <a:r>
              <a:rPr lang="en-GB" dirty="0" smtClean="0">
                <a:latin typeface="Baskerville Old Face" panose="02020602080505020303" pitchFamily="18" charset="0"/>
                <a:cs typeface="Arial" panose="020B0604020202020204" pitchFamily="34" charset="0"/>
              </a:rPr>
              <a:t>The proportion of female headed families.</a:t>
            </a:r>
          </a:p>
          <a:p>
            <a:r>
              <a:rPr lang="en-GB" dirty="0" smtClean="0">
                <a:latin typeface="Baskerville Old Face" panose="02020602080505020303" pitchFamily="18" charset="0"/>
                <a:cs typeface="Arial" panose="020B0604020202020204" pitchFamily="34" charset="0"/>
              </a:rPr>
              <a:t>Residential instability.</a:t>
            </a:r>
            <a:endParaRPr lang="en-US" dirty="0">
              <a:latin typeface="Baskerville Old Face" panose="02020602080505020303" pitchFamily="18" charset="0"/>
              <a:cs typeface="Arial" panose="020B0604020202020204" pitchFamily="34" charset="0"/>
            </a:endParaRPr>
          </a:p>
        </p:txBody>
      </p:sp>
      <p:sp>
        <p:nvSpPr>
          <p:cNvPr id="3" name="Text Placeholder 2"/>
          <p:cNvSpPr>
            <a:spLocks noGrp="1"/>
          </p:cNvSpPr>
          <p:nvPr>
            <p:ph type="body" sz="quarter" idx="13"/>
          </p:nvPr>
        </p:nvSpPr>
        <p:spPr/>
        <p:txBody>
          <a:bodyPr>
            <a:noAutofit/>
          </a:bodyPr>
          <a:lstStyle/>
          <a:p>
            <a:r>
              <a:rPr lang="en-GB" sz="2800" b="1" dirty="0" smtClean="0">
                <a:latin typeface="Sylfaen" panose="010A0502050306030303" pitchFamily="18" charset="0"/>
              </a:rPr>
              <a:t>              </a:t>
            </a:r>
            <a:r>
              <a:rPr lang="en-GB" sz="2800" b="1" dirty="0" smtClean="0">
                <a:latin typeface="Baskerville Old Face" panose="02020602080505020303" pitchFamily="18" charset="0"/>
                <a:cs typeface="Arial" panose="020B0604020202020204" pitchFamily="34" charset="0"/>
              </a:rPr>
              <a:t>School and Community influences</a:t>
            </a:r>
            <a:endParaRPr lang="en-US" sz="2800" b="1" dirty="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237201300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GB" altLang="en-US" b="1" dirty="0" smtClean="0">
                <a:latin typeface="Baskerville Old Face" panose="02020602080505020303" pitchFamily="18" charset="0"/>
                <a:cs typeface="Arial" panose="020B0604020202020204" pitchFamily="34" charset="0"/>
              </a:rPr>
              <a:t>Social Factors: Poverty</a:t>
            </a:r>
            <a:r>
              <a:rPr lang="en-GB" altLang="en-US" dirty="0" smtClean="0">
                <a:latin typeface="Baskerville Old Face" panose="02020602080505020303" pitchFamily="18" charset="0"/>
                <a:cs typeface="Arial" panose="020B0604020202020204" pitchFamily="34" charset="0"/>
              </a:rPr>
              <a:t> </a:t>
            </a:r>
          </a:p>
        </p:txBody>
      </p:sp>
      <p:sp>
        <p:nvSpPr>
          <p:cNvPr id="3" name="Content Placeholder 2"/>
          <p:cNvSpPr>
            <a:spLocks noGrp="1"/>
          </p:cNvSpPr>
          <p:nvPr>
            <p:ph idx="1"/>
          </p:nvPr>
        </p:nvSpPr>
        <p:spPr>
          <a:xfrm>
            <a:off x="457200" y="1556792"/>
            <a:ext cx="8153400" cy="4680520"/>
          </a:xfrm>
          <a:solidFill>
            <a:srgbClr val="FFFFCC"/>
          </a:solidFill>
          <a:ln>
            <a:solidFill>
              <a:schemeClr val="accent1"/>
            </a:solidFill>
          </a:ln>
        </p:spPr>
        <p:txBody>
          <a:bodyPr>
            <a:normAutofit lnSpcReduction="10000"/>
          </a:bodyPr>
          <a:lstStyle/>
          <a:p>
            <a:pPr marL="594360" indent="-457200">
              <a:buClr>
                <a:schemeClr val="tx1">
                  <a:shade val="95000"/>
                </a:schemeClr>
              </a:buClr>
              <a:defRPr/>
            </a:pPr>
            <a:r>
              <a:rPr lang="en-GB" sz="2400" dirty="0" err="1" smtClean="0">
                <a:latin typeface="Baskerville Old Face" panose="02020602080505020303" pitchFamily="18" charset="0"/>
                <a:cs typeface="Arial" panose="020B0604020202020204" pitchFamily="34" charset="0"/>
              </a:rPr>
              <a:t>Messner</a:t>
            </a:r>
            <a:r>
              <a:rPr lang="en-GB" sz="2400" dirty="0" smtClean="0">
                <a:latin typeface="Baskerville Old Face" panose="02020602080505020303" pitchFamily="18" charset="0"/>
                <a:cs typeface="Arial" panose="020B0604020202020204" pitchFamily="34" charset="0"/>
              </a:rPr>
              <a:t> (1988) – positive correlation with crime and low income, one-parent families, poor education, high infant </a:t>
            </a:r>
            <a:r>
              <a:rPr lang="en-GB" sz="2400" dirty="0" smtClean="0">
                <a:latin typeface="Baskerville Old Face" panose="02020602080505020303" pitchFamily="18" charset="0"/>
                <a:cs typeface="Arial" panose="020B0604020202020204" pitchFamily="34" charset="0"/>
              </a:rPr>
              <a:t>mortality.</a:t>
            </a:r>
            <a:endParaRPr lang="en-GB" sz="2400" dirty="0" smtClean="0">
              <a:latin typeface="Baskerville Old Face" panose="02020602080505020303" pitchFamily="18" charset="0"/>
              <a:cs typeface="Arial" panose="020B0604020202020204" pitchFamily="34" charset="0"/>
            </a:endParaRPr>
          </a:p>
          <a:p>
            <a:pPr marL="594360" indent="-457200">
              <a:buClr>
                <a:schemeClr val="tx1">
                  <a:shade val="95000"/>
                </a:schemeClr>
              </a:buClr>
              <a:defRPr/>
            </a:pPr>
            <a:r>
              <a:rPr lang="en-GB" sz="2400" dirty="0" err="1" smtClean="0">
                <a:latin typeface="Baskerville Old Face" panose="02020602080505020303" pitchFamily="18" charset="0"/>
                <a:cs typeface="Arial" panose="020B0604020202020204" pitchFamily="34" charset="0"/>
              </a:rPr>
              <a:t>Benyan</a:t>
            </a:r>
            <a:r>
              <a:rPr lang="en-GB" sz="2400" dirty="0" smtClean="0">
                <a:latin typeface="Baskerville Old Face" panose="02020602080505020303" pitchFamily="18" charset="0"/>
                <a:cs typeface="Arial" panose="020B0604020202020204" pitchFamily="34" charset="0"/>
              </a:rPr>
              <a:t> (1994) – correlation between unemployment and crime: low self-esteem, boredom, isolation, social </a:t>
            </a:r>
            <a:r>
              <a:rPr lang="en-GB" sz="2400" dirty="0" smtClean="0">
                <a:latin typeface="Baskerville Old Face" panose="02020602080505020303" pitchFamily="18" charset="0"/>
                <a:cs typeface="Arial" panose="020B0604020202020204" pitchFamily="34" charset="0"/>
              </a:rPr>
              <a:t>company.</a:t>
            </a:r>
            <a:endParaRPr lang="en-GB" sz="2400" dirty="0" smtClean="0">
              <a:latin typeface="Baskerville Old Face" panose="02020602080505020303" pitchFamily="18" charset="0"/>
              <a:cs typeface="Arial" panose="020B0604020202020204" pitchFamily="34" charset="0"/>
            </a:endParaRPr>
          </a:p>
          <a:p>
            <a:pPr marL="594360" indent="-457200">
              <a:buClr>
                <a:schemeClr val="tx1">
                  <a:shade val="95000"/>
                </a:schemeClr>
              </a:buClr>
              <a:defRPr/>
            </a:pPr>
            <a:r>
              <a:rPr lang="en-GB" sz="2400" dirty="0" smtClean="0">
                <a:latin typeface="Baskerville Old Face" panose="02020602080505020303" pitchFamily="18" charset="0"/>
                <a:cs typeface="Arial" panose="020B0604020202020204" pitchFamily="34" charset="0"/>
              </a:rPr>
              <a:t>The powerless versus the powerful? Durkheim (1893) Anomie, developed into Strain Theory (Merton 1938).</a:t>
            </a:r>
          </a:p>
          <a:p>
            <a:pPr marL="594360" indent="-457200">
              <a:buClr>
                <a:schemeClr val="tx1">
                  <a:shade val="95000"/>
                </a:schemeClr>
              </a:buClr>
              <a:defRPr/>
            </a:pPr>
            <a:r>
              <a:rPr lang="en-GB" sz="2400" dirty="0" smtClean="0">
                <a:latin typeface="Baskerville Old Face" panose="02020602080505020303" pitchFamily="18" charset="0"/>
                <a:cs typeface="Arial" panose="020B0604020202020204" pitchFamily="34" charset="0"/>
              </a:rPr>
              <a:t>Following on from this: The Chicago School and Social Disorganisation Theory, Control Theory and </a:t>
            </a:r>
            <a:r>
              <a:rPr lang="en-GB" sz="2400" dirty="0" err="1" smtClean="0">
                <a:latin typeface="Baskerville Old Face" panose="02020602080505020303" pitchFamily="18" charset="0"/>
                <a:cs typeface="Arial" panose="020B0604020202020204" pitchFamily="34" charset="0"/>
              </a:rPr>
              <a:t>Gottfredson</a:t>
            </a:r>
            <a:r>
              <a:rPr lang="en-GB" sz="2400" dirty="0" smtClean="0">
                <a:latin typeface="Baskerville Old Face" panose="02020602080505020303" pitchFamily="18" charset="0"/>
                <a:cs typeface="Arial" panose="020B0604020202020204" pitchFamily="34" charset="0"/>
              </a:rPr>
              <a:t> &amp; </a:t>
            </a:r>
            <a:r>
              <a:rPr lang="en-GB" sz="2400" dirty="0" err="1" smtClean="0">
                <a:latin typeface="Baskerville Old Face" panose="02020602080505020303" pitchFamily="18" charset="0"/>
                <a:cs typeface="Arial" panose="020B0604020202020204" pitchFamily="34" charset="0"/>
              </a:rPr>
              <a:t>Hirschi`s</a:t>
            </a:r>
            <a:r>
              <a:rPr lang="en-GB" sz="2400" dirty="0" smtClean="0">
                <a:latin typeface="Baskerville Old Face" panose="02020602080505020303" pitchFamily="18" charset="0"/>
                <a:cs typeface="Arial" panose="020B0604020202020204" pitchFamily="34" charset="0"/>
              </a:rPr>
              <a:t> General Theory of Crime (1990).</a:t>
            </a:r>
            <a:endParaRPr lang="en-GB" sz="2400" dirty="0">
              <a:latin typeface="Baskerville Old Face" panose="02020602080505020303" pitchFamily="18" charset="0"/>
              <a:cs typeface="Arial" panose="020B0604020202020204" pitchFamily="34" charset="0"/>
            </a:endParaRPr>
          </a:p>
          <a:p>
            <a:pPr marL="594360" indent="-457200">
              <a:buClr>
                <a:schemeClr val="tx1">
                  <a:shade val="95000"/>
                </a:schemeClr>
              </a:buClr>
              <a:defRPr/>
            </a:pPr>
            <a:r>
              <a:rPr lang="en-GB" sz="2400" dirty="0" smtClean="0">
                <a:solidFill>
                  <a:srgbClr val="FF0000"/>
                </a:solidFill>
                <a:latin typeface="Baskerville Old Face" panose="02020602080505020303" pitchFamily="18" charset="0"/>
                <a:cs typeface="Arial" panose="020B0604020202020204" pitchFamily="34" charset="0"/>
              </a:rPr>
              <a:t>But…POVERTY and crime are not intimately linked – only correlation – other factors associated with poverty.</a:t>
            </a:r>
            <a:endParaRPr lang="en-GB" sz="2400" dirty="0">
              <a:solidFill>
                <a:srgbClr val="FF0000"/>
              </a:solidFill>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764147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40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4000"/>
                            </p:stCondLst>
                            <p:childTnLst>
                              <p:par>
                                <p:cTn id="8" presetID="1" presetClass="entr" presetSubtype="0" fill="hold" nodeType="afterEffect">
                                  <p:stCondLst>
                                    <p:cond delay="400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8000"/>
                            </p:stCondLst>
                            <p:childTnLst>
                              <p:par>
                                <p:cTn id="11" presetID="1" presetClass="entr" presetSubtype="0" fill="hold" nodeType="afterEffect">
                                  <p:stCondLst>
                                    <p:cond delay="400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12000"/>
                            </p:stCondLst>
                            <p:childTnLst>
                              <p:par>
                                <p:cTn id="14" presetID="1" presetClass="entr" presetSubtype="0" fill="hold" nodeType="afterEffect">
                                  <p:stCondLst>
                                    <p:cond delay="400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16000"/>
                            </p:stCondLst>
                            <p:childTnLst>
                              <p:par>
                                <p:cTn id="17" presetID="1" presetClass="entr" presetSubtype="0" fill="hold" nodeType="afterEffect">
                                  <p:stCondLst>
                                    <p:cond delay="400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395536" y="-50800"/>
            <a:ext cx="8229600" cy="1498600"/>
          </a:xfrm>
        </p:spPr>
        <p:txBody>
          <a:bodyPr/>
          <a:lstStyle/>
          <a:p>
            <a:pPr algn="ctr"/>
            <a:r>
              <a:rPr lang="en-GB" altLang="en-US" b="1" dirty="0" smtClean="0">
                <a:latin typeface="Sylfaen" panose="010A0502050306030303" pitchFamily="18" charset="0"/>
              </a:rPr>
              <a:t>              </a:t>
            </a:r>
            <a:r>
              <a:rPr lang="en-GB" altLang="en-US" b="1" smtClean="0">
                <a:latin typeface="Baskerville Old Face" panose="02020602080505020303" pitchFamily="18" charset="0"/>
                <a:cs typeface="Arial" panose="020B0604020202020204" pitchFamily="34" charset="0"/>
              </a:rPr>
              <a:t>What </a:t>
            </a:r>
            <a:r>
              <a:rPr lang="en-GB" altLang="en-US" b="1" smtClean="0">
                <a:latin typeface="Baskerville Old Face" panose="02020602080505020303" pitchFamily="18" charset="0"/>
                <a:cs typeface="Arial" panose="020B0604020202020204" pitchFamily="34" charset="0"/>
              </a:rPr>
              <a:t>can we </a:t>
            </a:r>
            <a:r>
              <a:rPr lang="en-GB" altLang="en-US" b="1" dirty="0" smtClean="0">
                <a:latin typeface="Baskerville Old Face" panose="02020602080505020303" pitchFamily="18" charset="0"/>
                <a:cs typeface="Arial" panose="020B0604020202020204" pitchFamily="34" charset="0"/>
              </a:rPr>
              <a:t>conclude?</a:t>
            </a:r>
          </a:p>
        </p:txBody>
      </p:sp>
      <p:sp>
        <p:nvSpPr>
          <p:cNvPr id="40963" name="Content Placeholder 2"/>
          <p:cNvSpPr>
            <a:spLocks noGrp="1"/>
          </p:cNvSpPr>
          <p:nvPr>
            <p:ph idx="1"/>
          </p:nvPr>
        </p:nvSpPr>
        <p:spPr>
          <a:xfrm>
            <a:off x="467544" y="1447800"/>
            <a:ext cx="8157592" cy="4572000"/>
          </a:xfrm>
          <a:solidFill>
            <a:srgbClr val="FFFFCC"/>
          </a:solidFill>
          <a:ln>
            <a:solidFill>
              <a:schemeClr val="accent1"/>
            </a:solidFill>
          </a:ln>
        </p:spPr>
        <p:txBody>
          <a:bodyPr>
            <a:normAutofit fontScale="92500" lnSpcReduction="10000"/>
          </a:bodyPr>
          <a:lstStyle/>
          <a:p>
            <a:r>
              <a:rPr lang="en-US" altLang="en-US" sz="2800" dirty="0" smtClean="0">
                <a:latin typeface="Baskerville Old Face" panose="02020602080505020303" pitchFamily="18" charset="0"/>
                <a:cs typeface="Arial" panose="020B0604020202020204" pitchFamily="34" charset="0"/>
              </a:rPr>
              <a:t>Psychobiological explanations of criminality, once unpopular are now widely accepted under the rubric of </a:t>
            </a:r>
            <a:r>
              <a:rPr lang="en-US" altLang="en-US" sz="2800" dirty="0" err="1" smtClean="0">
                <a:latin typeface="Baskerville Old Face" panose="02020602080505020303" pitchFamily="18" charset="0"/>
                <a:cs typeface="Arial" panose="020B0604020202020204" pitchFamily="34" charset="0"/>
              </a:rPr>
              <a:t>behavioural</a:t>
            </a:r>
            <a:r>
              <a:rPr lang="en-US" altLang="en-US" sz="2800" dirty="0" smtClean="0">
                <a:latin typeface="Baskerville Old Face" panose="02020602080505020303" pitchFamily="18" charset="0"/>
                <a:cs typeface="Arial" panose="020B0604020202020204" pitchFamily="34" charset="0"/>
              </a:rPr>
              <a:t> genetics.</a:t>
            </a:r>
          </a:p>
          <a:p>
            <a:r>
              <a:rPr lang="en-US" altLang="en-US" sz="2800" dirty="0" smtClean="0">
                <a:latin typeface="Baskerville Old Face" panose="02020602080505020303" pitchFamily="18" charset="0"/>
                <a:cs typeface="Arial" panose="020B0604020202020204" pitchFamily="34" charset="0"/>
              </a:rPr>
              <a:t>There is strong evidence that crime runs in families. </a:t>
            </a:r>
          </a:p>
          <a:p>
            <a:r>
              <a:rPr lang="en-US" altLang="en-US" sz="2800" dirty="0" smtClean="0">
                <a:latin typeface="Baskerville Old Face" panose="02020602080505020303" pitchFamily="18" charset="0"/>
                <a:cs typeface="Arial" panose="020B0604020202020204" pitchFamily="34" charset="0"/>
              </a:rPr>
              <a:t>The cause of this is likely to be a complex mixture of heredity, parenting, social and economic factors.</a:t>
            </a:r>
          </a:p>
          <a:p>
            <a:r>
              <a:rPr lang="en-US" altLang="en-US" sz="2800" dirty="0" smtClean="0">
                <a:latin typeface="Baskerville Old Face" panose="02020602080505020303" pitchFamily="18" charset="0"/>
                <a:cs typeface="Arial" panose="020B0604020202020204" pitchFamily="34" charset="0"/>
              </a:rPr>
              <a:t>Both learning and personality theory have been applied to crime.</a:t>
            </a:r>
          </a:p>
          <a:p>
            <a:r>
              <a:rPr lang="en-US" altLang="en-US" sz="2800" dirty="0" smtClean="0">
                <a:latin typeface="Baskerville Old Face" panose="02020602080505020303" pitchFamily="18" charset="0"/>
                <a:cs typeface="Arial" panose="020B0604020202020204" pitchFamily="34" charset="0"/>
              </a:rPr>
              <a:t>Social learning theory, incorporating cognition and emotion is the predominant contemporary theory applied to understanding crime.</a:t>
            </a:r>
            <a:endParaRPr lang="en-US" altLang="en-US" sz="2800" dirty="0" smtClean="0">
              <a:latin typeface="Baskerville Old Face" panose="02020602080505020303" pitchFamily="18" charset="0"/>
              <a:cs typeface="Arial" panose="020B0604020202020204" pitchFamily="34" charset="0"/>
            </a:endParaRPr>
          </a:p>
        </p:txBody>
      </p:sp>
    </p:spTree>
    <p:extLst>
      <p:ext uri="{BB962C8B-B14F-4D97-AF65-F5344CB8AC3E}">
        <p14:creationId xmlns:p14="http://schemas.microsoft.com/office/powerpoint/2010/main" val="1318357723"/>
      </p:ext>
    </p:extLst>
  </p:cSld>
  <p:clrMapOvr>
    <a:masterClrMapping/>
  </p:clrMapOvr>
</p:sld>
</file>

<file path=ppt/theme/theme1.xml><?xml version="1.0" encoding="utf-8"?>
<a:theme xmlns:a="http://schemas.openxmlformats.org/drawingml/2006/main" name="Wheat field design template">
  <a:themeElements>
    <a:clrScheme name="Default Design 11">
      <a:dk1>
        <a:srgbClr val="1C1C1C"/>
      </a:dk1>
      <a:lt1>
        <a:srgbClr val="523E26"/>
      </a:lt1>
      <a:dk2>
        <a:srgbClr val="654A1D"/>
      </a:dk2>
      <a:lt2>
        <a:srgbClr val="2D2015"/>
      </a:lt2>
      <a:accent1>
        <a:srgbClr val="B1A59D"/>
      </a:accent1>
      <a:accent2>
        <a:srgbClr val="8F5F2F"/>
      </a:accent2>
      <a:accent3>
        <a:srgbClr val="B3AFAC"/>
      </a:accent3>
      <a:accent4>
        <a:srgbClr val="161616"/>
      </a:accent4>
      <a:accent5>
        <a:srgbClr val="D5CFCC"/>
      </a:accent5>
      <a:accent6>
        <a:srgbClr val="81552A"/>
      </a:accent6>
      <a:hlink>
        <a:srgbClr val="F4D700"/>
      </a:hlink>
      <a:folHlink>
        <a:srgbClr val="E7EBEB"/>
      </a:folHlink>
    </a:clrScheme>
    <a:fontScheme name="Default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D9"/>
        </a:lt1>
        <a:dk2>
          <a:srgbClr val="000000"/>
        </a:dk2>
        <a:lt2>
          <a:srgbClr val="777777"/>
        </a:lt2>
        <a:accent1>
          <a:srgbClr val="FFFFF7"/>
        </a:accent1>
        <a:accent2>
          <a:srgbClr val="CC9900"/>
        </a:accent2>
        <a:accent3>
          <a:srgbClr val="FFFFE9"/>
        </a:accent3>
        <a:accent4>
          <a:srgbClr val="000000"/>
        </a:accent4>
        <a:accent5>
          <a:srgbClr val="FFFFFA"/>
        </a:accent5>
        <a:accent6>
          <a:srgbClr val="B98A00"/>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96969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C5B303"/>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CC990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FFCC66"/>
        </a:accent1>
        <a:accent2>
          <a:srgbClr val="EAEAEA"/>
        </a:accent2>
        <a:accent3>
          <a:srgbClr val="FFFFFF"/>
        </a:accent3>
        <a:accent4>
          <a:srgbClr val="000000"/>
        </a:accent4>
        <a:accent5>
          <a:srgbClr val="FFE2B8"/>
        </a:accent5>
        <a:accent6>
          <a:srgbClr val="D4D4D4"/>
        </a:accent6>
        <a:hlink>
          <a:srgbClr val="CC6600"/>
        </a:hlink>
        <a:folHlink>
          <a:srgbClr val="993300"/>
        </a:folHlink>
      </a:clrScheme>
      <a:clrMap bg1="lt1" tx1="dk1" bg2="lt2" tx2="dk2" accent1="accent1" accent2="accent2" accent3="accent3" accent4="accent4" accent5="accent5" accent6="accent6" hlink="hlink" folHlink="folHlink"/>
    </a:extraClrScheme>
    <a:extraClrScheme>
      <a:clrScheme name="Default Design 7">
        <a:dk1>
          <a:srgbClr val="003366"/>
        </a:dk1>
        <a:lt1>
          <a:srgbClr val="361B00"/>
        </a:lt1>
        <a:dk2>
          <a:srgbClr val="000099"/>
        </a:dk2>
        <a:lt2>
          <a:srgbClr val="333333"/>
        </a:lt2>
        <a:accent1>
          <a:srgbClr val="3366CC"/>
        </a:accent1>
        <a:accent2>
          <a:srgbClr val="F09A00"/>
        </a:accent2>
        <a:accent3>
          <a:srgbClr val="AAAACA"/>
        </a:accent3>
        <a:accent4>
          <a:srgbClr val="2D1500"/>
        </a:accent4>
        <a:accent5>
          <a:srgbClr val="ADB8E2"/>
        </a:accent5>
        <a:accent6>
          <a:srgbClr val="D98B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8">
        <a:dk1>
          <a:srgbClr val="777777"/>
        </a:dk1>
        <a:lt1>
          <a:srgbClr val="926C00"/>
        </a:lt1>
        <a:dk2>
          <a:srgbClr val="686B5D"/>
        </a:dk2>
        <a:lt2>
          <a:srgbClr val="4D4D4D"/>
        </a:lt2>
        <a:accent1>
          <a:srgbClr val="B2B2B2"/>
        </a:accent1>
        <a:accent2>
          <a:srgbClr val="809EA8"/>
        </a:accent2>
        <a:accent3>
          <a:srgbClr val="B9BAB6"/>
        </a:accent3>
        <a:accent4>
          <a:srgbClr val="7C5B00"/>
        </a:accent4>
        <a:accent5>
          <a:srgbClr val="D5D5D5"/>
        </a:accent5>
        <a:accent6>
          <a:srgbClr val="738F98"/>
        </a:accent6>
        <a:hlink>
          <a:srgbClr val="FFCC66"/>
        </a:hlink>
        <a:folHlink>
          <a:srgbClr val="F7F3E7"/>
        </a:folHlink>
      </a:clrScheme>
      <a:clrMap bg1="dk2" tx1="lt1" bg2="dk1" tx2="lt2" accent1="accent1" accent2="accent2" accent3="accent3" accent4="accent4" accent5="accent5" accent6="accent6" hlink="hlink" folHlink="folHlink"/>
    </a:extraClrScheme>
    <a:extraClrScheme>
      <a:clrScheme name="Default Design 9">
        <a:dk1>
          <a:srgbClr val="005A58"/>
        </a:dk1>
        <a:lt1>
          <a:srgbClr val="CC9900"/>
        </a:lt1>
        <a:dk2>
          <a:srgbClr val="008080"/>
        </a:dk2>
        <a:lt2>
          <a:srgbClr val="006666"/>
        </a:lt2>
        <a:accent1>
          <a:srgbClr val="006462"/>
        </a:accent1>
        <a:accent2>
          <a:srgbClr val="6D6FC7"/>
        </a:accent2>
        <a:accent3>
          <a:srgbClr val="AAC0C0"/>
        </a:accent3>
        <a:accent4>
          <a:srgbClr val="AE8200"/>
        </a:accent4>
        <a:accent5>
          <a:srgbClr val="AAB8B7"/>
        </a:accent5>
        <a:accent6>
          <a:srgbClr val="6264B4"/>
        </a:accent6>
        <a:hlink>
          <a:srgbClr val="FFC41F"/>
        </a:hlink>
        <a:folHlink>
          <a:srgbClr val="FFFFCC"/>
        </a:folHlink>
      </a:clrScheme>
      <a:clrMap bg1="dk2" tx1="lt1" bg2="dk1" tx2="lt2" accent1="accent1" accent2="accent2" accent3="accent3" accent4="accent4" accent5="accent5" accent6="accent6" hlink="hlink" folHlink="folHlink"/>
    </a:extraClrScheme>
    <a:extraClrScheme>
      <a:clrScheme name="Default Design 10">
        <a:dk1>
          <a:srgbClr val="111111"/>
        </a:dk1>
        <a:lt1>
          <a:srgbClr val="800000"/>
        </a:lt1>
        <a:dk2>
          <a:srgbClr val="663300"/>
        </a:dk2>
        <a:lt2>
          <a:srgbClr val="5C1F00"/>
        </a:lt2>
        <a:accent1>
          <a:srgbClr val="CC3300"/>
        </a:accent1>
        <a:accent2>
          <a:srgbClr val="BE7960"/>
        </a:accent2>
        <a:accent3>
          <a:srgbClr val="C0AAAA"/>
        </a:accent3>
        <a:accent4>
          <a:srgbClr val="0D0D0D"/>
        </a:accent4>
        <a:accent5>
          <a:srgbClr val="E2ADAA"/>
        </a:accent5>
        <a:accent6>
          <a:srgbClr val="AC6D56"/>
        </a:accent6>
        <a:hlink>
          <a:srgbClr val="FFCC66"/>
        </a:hlink>
        <a:folHlink>
          <a:srgbClr val="D3A219"/>
        </a:folHlink>
      </a:clrScheme>
      <a:clrMap bg1="lt1" tx1="dk1" bg2="lt2" tx2="dk2" accent1="accent1" accent2="accent2" accent3="accent3" accent4="accent4" accent5="accent5" accent6="accent6" hlink="hlink" folHlink="folHlink"/>
    </a:extraClrScheme>
    <a:extraClrScheme>
      <a:clrScheme name="Default Design 11">
        <a:dk1>
          <a:srgbClr val="1C1C1C"/>
        </a:dk1>
        <a:lt1>
          <a:srgbClr val="523E26"/>
        </a:lt1>
        <a:dk2>
          <a:srgbClr val="654A1D"/>
        </a:dk2>
        <a:lt2>
          <a:srgbClr val="2D2015"/>
        </a:lt2>
        <a:accent1>
          <a:srgbClr val="B1A59D"/>
        </a:accent1>
        <a:accent2>
          <a:srgbClr val="8F5F2F"/>
        </a:accent2>
        <a:accent3>
          <a:srgbClr val="B3AFAC"/>
        </a:accent3>
        <a:accent4>
          <a:srgbClr val="161616"/>
        </a:accent4>
        <a:accent5>
          <a:srgbClr val="D5CFCC"/>
        </a:accent5>
        <a:accent6>
          <a:srgbClr val="81552A"/>
        </a:accent6>
        <a:hlink>
          <a:srgbClr val="F4D700"/>
        </a:hlink>
        <a:folHlink>
          <a:srgbClr val="E7EBE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550</TotalTime>
  <Words>7725</Words>
  <Application>Microsoft Office PowerPoint</Application>
  <PresentationFormat>On-screen Show (4:3)</PresentationFormat>
  <Paragraphs>696</Paragraphs>
  <Slides>100</Slides>
  <Notes>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100</vt:i4>
      </vt:variant>
    </vt:vector>
  </HeadingPairs>
  <TitlesOfParts>
    <vt:vector size="112" baseType="lpstr">
      <vt:lpstr>Arial Unicode MS</vt:lpstr>
      <vt:lpstr>Arial</vt:lpstr>
      <vt:lpstr>Arial Black</vt:lpstr>
      <vt:lpstr>Baskerville Old Face</vt:lpstr>
      <vt:lpstr>Calibri</vt:lpstr>
      <vt:lpstr>Segoe UI</vt:lpstr>
      <vt:lpstr>Sylfaen</vt:lpstr>
      <vt:lpstr>Tempus Sans ITC</vt:lpstr>
      <vt:lpstr>Times New Roman</vt:lpstr>
      <vt:lpstr>Wingdings</vt:lpstr>
      <vt:lpstr>Wingdings 2</vt:lpstr>
      <vt:lpstr>Wheat field design template</vt:lpstr>
      <vt:lpstr>Biological and Psychological explanations of offending </vt:lpstr>
      <vt:lpstr>Part 1: Biological explanations</vt:lpstr>
      <vt:lpstr>         Franz Gall (1800) -  Phrenology </vt:lpstr>
      <vt:lpstr>Phrenology as an explanation for criminality.</vt:lpstr>
      <vt:lpstr>Cesare Lombroso (1876)</vt:lpstr>
      <vt:lpstr>Biological explanations for criminality.</vt:lpstr>
      <vt:lpstr>Biological explanations for criminality.</vt:lpstr>
      <vt:lpstr>William Sheldon (1949) The Varieties of Delinquent Youth </vt:lpstr>
      <vt:lpstr>PowerPoint Presentation</vt:lpstr>
      <vt:lpstr>Biological explanations for criminality (Sheldon).</vt:lpstr>
      <vt:lpstr>Body type</vt:lpstr>
      <vt:lpstr>Sheldon (1949)critique…</vt:lpstr>
      <vt:lpstr>Genetic explanations for criminality.</vt:lpstr>
      <vt:lpstr>Why genetics?</vt:lpstr>
      <vt:lpstr>Genetic explanations for criminality.</vt:lpstr>
      <vt:lpstr>Genetic explanations for criminality.</vt:lpstr>
      <vt:lpstr>But…</vt:lpstr>
      <vt:lpstr>Using twin studies as explanations for criminality.</vt:lpstr>
      <vt:lpstr>Twin studies as explanations for criminality.</vt:lpstr>
      <vt:lpstr>MISTRA-The Minnesota Study of Twins Reared Apart  </vt:lpstr>
      <vt:lpstr>How exactly do genes influence our behaviour? </vt:lpstr>
      <vt:lpstr>Some examples:</vt:lpstr>
      <vt:lpstr>Family studies.</vt:lpstr>
      <vt:lpstr>Family studies</vt:lpstr>
      <vt:lpstr>PowerPoint Presentation</vt:lpstr>
      <vt:lpstr>Adoption studies.</vt:lpstr>
      <vt:lpstr>PowerPoint Presentation</vt:lpstr>
      <vt:lpstr>                 Hutchings and Mednick (1975)</vt:lpstr>
      <vt:lpstr>Genes, criminality and free will</vt:lpstr>
      <vt:lpstr>Other biological considerations</vt:lpstr>
      <vt:lpstr>  Neurotransmitters and hormones.  </vt:lpstr>
      <vt:lpstr>                 Serotonin and Testosterone</vt:lpstr>
      <vt:lpstr>               The Case of Stephen Mobley</vt:lpstr>
      <vt:lpstr>PowerPoint Presentation</vt:lpstr>
      <vt:lpstr>PowerPoint Presentation</vt:lpstr>
      <vt:lpstr>The role of MAOA</vt:lpstr>
      <vt:lpstr>                The Brain</vt:lpstr>
      <vt:lpstr>Blair et al., (1999).</vt:lpstr>
      <vt:lpstr>Frontal Brain Hypothesis.</vt:lpstr>
      <vt:lpstr>Raine (1994).</vt:lpstr>
      <vt:lpstr>                Raine (1997 onwards)</vt:lpstr>
      <vt:lpstr>Yet more discoveries...</vt:lpstr>
      <vt:lpstr>Points to remember:</vt:lpstr>
      <vt:lpstr>Emotions, ADHD and the Amygdala</vt:lpstr>
      <vt:lpstr>             For example: Charles Whitman</vt:lpstr>
      <vt:lpstr>Charles Whitman</vt:lpstr>
      <vt:lpstr>However,  Charles Whitman had:</vt:lpstr>
      <vt:lpstr>An evaluation of biological explanations of crime.</vt:lpstr>
      <vt:lpstr>Part 2: Psychological explanations</vt:lpstr>
      <vt:lpstr>                 Intelligence and Crime </vt:lpstr>
      <vt:lpstr>Intelligence and crime</vt:lpstr>
      <vt:lpstr>Towards some conclusions…</vt:lpstr>
      <vt:lpstr>Language development:</vt:lpstr>
      <vt:lpstr>PowerPoint Presentation</vt:lpstr>
      <vt:lpstr>Self-regulation skills</vt:lpstr>
      <vt:lpstr>Executive function-</vt:lpstr>
      <vt:lpstr>ADHD-</vt:lpstr>
      <vt:lpstr>PowerPoint Presentation</vt:lpstr>
      <vt:lpstr>Causal factors and ADHD</vt:lpstr>
      <vt:lpstr>PowerPoint Presentation</vt:lpstr>
      <vt:lpstr>Conduct Disorder-</vt:lpstr>
      <vt:lpstr>Deficient Interpersonal skills and   Peer rejection: </vt:lpstr>
      <vt:lpstr>Furthermore,</vt:lpstr>
      <vt:lpstr>Wansell (1996)  Fred and Rosemary West</vt:lpstr>
      <vt:lpstr>Early Abuse and criminality</vt:lpstr>
      <vt:lpstr>Child sexual abuse &amp; criminal behaviour?</vt:lpstr>
      <vt:lpstr>Substance abuse and crime</vt:lpstr>
      <vt:lpstr>A               Addiction and crime</vt:lpstr>
      <vt:lpstr>PowerPoint Presentation</vt:lpstr>
      <vt:lpstr>Research: Kilpatrick (1997)</vt:lpstr>
      <vt:lpstr>Addiction and risk taking behaviours-</vt:lpstr>
      <vt:lpstr>           Eysenck`s biosocial theory of     personality and crime</vt:lpstr>
      <vt:lpstr>Eysenck</vt:lpstr>
      <vt:lpstr>PowerPoint Presentation</vt:lpstr>
      <vt:lpstr>An evaluation of Eysenck`s theory</vt:lpstr>
      <vt:lpstr>The  Traditional Psychological Theories…</vt:lpstr>
      <vt:lpstr>Can we use Freud’s theories to explain criminal behaviour?</vt:lpstr>
      <vt:lpstr>PowerPoint Presentation</vt:lpstr>
      <vt:lpstr>Alexander and Healy (1935)</vt:lpstr>
      <vt:lpstr>PowerPoint Presentation</vt:lpstr>
      <vt:lpstr>PowerPoint Presentation</vt:lpstr>
      <vt:lpstr>PowerPoint Presentation</vt:lpstr>
      <vt:lpstr>PowerPoint Presentation</vt:lpstr>
      <vt:lpstr>PowerPoint Presentation</vt:lpstr>
      <vt:lpstr>Operant Conditioning</vt:lpstr>
      <vt:lpstr>Sutherland (1939)  Behaviourism &amp; Crime</vt:lpstr>
      <vt:lpstr>Differential Association Theory</vt:lpstr>
      <vt:lpstr>Bandura on crime: </vt:lpstr>
      <vt:lpstr>More from Social Learning Theory</vt:lpstr>
      <vt:lpstr>Rational Choice Theory</vt:lpstr>
      <vt:lpstr>PowerPoint Presentation</vt:lpstr>
      <vt:lpstr>Social and family influences</vt:lpstr>
      <vt:lpstr>And…</vt:lpstr>
      <vt:lpstr>Other important considerations</vt:lpstr>
      <vt:lpstr>PowerPoint Presentation</vt:lpstr>
      <vt:lpstr>PowerPoint Presentation</vt:lpstr>
      <vt:lpstr>PowerPoint Presentation</vt:lpstr>
      <vt:lpstr>PowerPoint Presentation</vt:lpstr>
      <vt:lpstr>Social Factors: Poverty </vt:lpstr>
      <vt:lpstr>              What can we conclude?</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Biological and Psychological explanations of offending</dc:title>
  <dc:creator>karen</dc:creator>
  <cp:lastModifiedBy>Karen EatonThomas</cp:lastModifiedBy>
  <cp:revision>6</cp:revision>
  <cp:lastPrinted>1601-01-01T00:00:00Z</cp:lastPrinted>
  <dcterms:created xsi:type="dcterms:W3CDTF">2016-10-10T21:22:02Z</dcterms:created>
  <dcterms:modified xsi:type="dcterms:W3CDTF">2017-10-13T14:34:31Z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TC010721591033</vt:lpwstr>
  </property>
</Properties>
</file>