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drawings/drawing1.xml" ContentType="application/vnd.openxmlformats-officedocument.drawingml.chartshapes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drawings/drawing2.xml" ContentType="application/vnd.openxmlformats-officedocument.drawingml.chartshape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8" r:id="rId2"/>
  </p:sldMasterIdLst>
  <p:notesMasterIdLst>
    <p:notesMasterId r:id="rId53"/>
  </p:notesMasterIdLst>
  <p:sldIdLst>
    <p:sldId id="256" r:id="rId3"/>
    <p:sldId id="257" r:id="rId4"/>
    <p:sldId id="258" r:id="rId5"/>
    <p:sldId id="275" r:id="rId6"/>
    <p:sldId id="269" r:id="rId7"/>
    <p:sldId id="264" r:id="rId8"/>
    <p:sldId id="270" r:id="rId9"/>
    <p:sldId id="265" r:id="rId10"/>
    <p:sldId id="271" r:id="rId11"/>
    <p:sldId id="266" r:id="rId12"/>
    <p:sldId id="272" r:id="rId13"/>
    <p:sldId id="267" r:id="rId14"/>
    <p:sldId id="273" r:id="rId15"/>
    <p:sldId id="268" r:id="rId16"/>
    <p:sldId id="274" r:id="rId17"/>
    <p:sldId id="277" r:id="rId18"/>
    <p:sldId id="278" r:id="rId19"/>
    <p:sldId id="260" r:id="rId20"/>
    <p:sldId id="261" r:id="rId21"/>
    <p:sldId id="262" r:id="rId22"/>
    <p:sldId id="288" r:id="rId23"/>
    <p:sldId id="289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298" r:id="rId32"/>
    <p:sldId id="282" r:id="rId33"/>
    <p:sldId id="283" r:id="rId34"/>
    <p:sldId id="310" r:id="rId35"/>
    <p:sldId id="311" r:id="rId36"/>
    <p:sldId id="284" r:id="rId37"/>
    <p:sldId id="281" r:id="rId38"/>
    <p:sldId id="287" r:id="rId39"/>
    <p:sldId id="299" r:id="rId40"/>
    <p:sldId id="300" r:id="rId41"/>
    <p:sldId id="302" r:id="rId42"/>
    <p:sldId id="303" r:id="rId43"/>
    <p:sldId id="306" r:id="rId44"/>
    <p:sldId id="304" r:id="rId45"/>
    <p:sldId id="305" r:id="rId46"/>
    <p:sldId id="307" r:id="rId47"/>
    <p:sldId id="308" r:id="rId48"/>
    <p:sldId id="309" r:id="rId49"/>
    <p:sldId id="316" r:id="rId50"/>
    <p:sldId id="313" r:id="rId51"/>
    <p:sldId id="315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0C2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63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ibbott" userId="7917f0ec-fd24-40bb-a92f-f2cebc805cb0" providerId="ADAL" clId="{95664217-5163-4E0A-9F15-5C1A536368A7}"/>
    <pc:docChg chg="modSld">
      <pc:chgData name="Andrew Tibbott" userId="7917f0ec-fd24-40bb-a92f-f2cebc805cb0" providerId="ADAL" clId="{95664217-5163-4E0A-9F15-5C1A536368A7}" dt="2018-01-29T20:02:13.232" v="21" actId="20577"/>
      <pc:docMkLst>
        <pc:docMk/>
      </pc:docMkLst>
      <pc:sldChg chg="modSp">
        <pc:chgData name="Andrew Tibbott" userId="7917f0ec-fd24-40bb-a92f-f2cebc805cb0" providerId="ADAL" clId="{95664217-5163-4E0A-9F15-5C1A536368A7}" dt="2018-01-29T20:02:13.232" v="21" actId="20577"/>
        <pc:sldMkLst>
          <pc:docMk/>
          <pc:sldMk cId="1996560938" sldId="289"/>
        </pc:sldMkLst>
        <pc:graphicFrameChg chg="modGraphic">
          <ac:chgData name="Andrew Tibbott" userId="7917f0ec-fd24-40bb-a92f-f2cebc805cb0" providerId="ADAL" clId="{95664217-5163-4E0A-9F15-5C1A536368A7}" dt="2018-01-29T20:02:13.232" v="21" actId="20577"/>
          <ac:graphicFrameMkLst>
            <pc:docMk/>
            <pc:sldMk cId="1996560938" sldId="289"/>
            <ac:graphicFrameMk id="7" creationId="{00000000-0000-0000-0000-000000000000}"/>
          </ac:graphicFrameMkLst>
        </pc:graphicFrameChg>
      </pc:sldChg>
    </pc:docChg>
  </pc:docChgLst>
  <pc:docChgLst>
    <pc:chgData name="Andrew Tibbott" userId="7917f0ec-fd24-40bb-a92f-f2cebc805cb0" providerId="ADAL" clId="{5FB89C77-1689-4DB8-B6C3-0E12FB963FF0}"/>
    <pc:docChg chg="custSel modSld">
      <pc:chgData name="Andrew Tibbott" userId="7917f0ec-fd24-40bb-a92f-f2cebc805cb0" providerId="ADAL" clId="{5FB89C77-1689-4DB8-B6C3-0E12FB963FF0}" dt="2018-01-22T20:06:54.384" v="33" actId="20577"/>
      <pc:docMkLst>
        <pc:docMk/>
      </pc:docMkLst>
      <pc:sldChg chg="modSp">
        <pc:chgData name="Andrew Tibbott" userId="7917f0ec-fd24-40bb-a92f-f2cebc805cb0" providerId="ADAL" clId="{5FB89C77-1689-4DB8-B6C3-0E12FB963FF0}" dt="2018-01-22T20:01:49.183" v="14" actId="20577"/>
        <pc:sldMkLst>
          <pc:docMk/>
          <pc:sldMk cId="323401030" sldId="260"/>
        </pc:sldMkLst>
        <pc:spChg chg="mod">
          <ac:chgData name="Andrew Tibbott" userId="7917f0ec-fd24-40bb-a92f-f2cebc805cb0" providerId="ADAL" clId="{5FB89C77-1689-4DB8-B6C3-0E12FB963FF0}" dt="2018-01-22T20:01:49.183" v="14" actId="20577"/>
          <ac:spMkLst>
            <pc:docMk/>
            <pc:sldMk cId="323401030" sldId="260"/>
            <ac:spMk id="147459" creationId="{00000000-0000-0000-0000-000000000000}"/>
          </ac:spMkLst>
        </pc:spChg>
      </pc:sldChg>
      <pc:sldChg chg="modSp">
        <pc:chgData name="Andrew Tibbott" userId="7917f0ec-fd24-40bb-a92f-f2cebc805cb0" providerId="ADAL" clId="{5FB89C77-1689-4DB8-B6C3-0E12FB963FF0}" dt="2018-01-22T20:06:54.384" v="33" actId="20577"/>
        <pc:sldMkLst>
          <pc:docMk/>
          <pc:sldMk cId="603670651" sldId="261"/>
        </pc:sldMkLst>
        <pc:spChg chg="mod">
          <ac:chgData name="Andrew Tibbott" userId="7917f0ec-fd24-40bb-a92f-f2cebc805cb0" providerId="ADAL" clId="{5FB89C77-1689-4DB8-B6C3-0E12FB963FF0}" dt="2018-01-22T20:06:54.384" v="33" actId="20577"/>
          <ac:spMkLst>
            <pc:docMk/>
            <pc:sldMk cId="603670651" sldId="261"/>
            <ac:spMk id="149507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Relationship Id="rId4" Type="http://schemas.openxmlformats.org/officeDocument/2006/relationships/chartUserShapes" Target="../drawings/drawing1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chartUserShapes" Target="../drawings/drawing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6AA-4341-A433-F9B55F5627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59102600"/>
        <c:axId val="291462384"/>
      </c:lineChart>
      <c:catAx>
        <c:axId val="159102600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462384"/>
        <c:crosses val="autoZero"/>
        <c:auto val="1"/>
        <c:lblAlgn val="ctr"/>
        <c:lblOffset val="100"/>
        <c:noMultiLvlLbl val="0"/>
      </c:catAx>
      <c:valAx>
        <c:axId val="291462384"/>
        <c:scaling>
          <c:orientation val="minMax"/>
        </c:scaling>
        <c:delete val="0"/>
        <c:axPos val="l"/>
        <c:majorGridlines>
          <c:spPr>
            <a:ln w="1270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910260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581-4731-BA21-9A422E7B98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465128"/>
        <c:axId val="291465520"/>
      </c:lineChart>
      <c:catAx>
        <c:axId val="291465128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465520"/>
        <c:crosses val="autoZero"/>
        <c:auto val="1"/>
        <c:lblAlgn val="ctr"/>
        <c:lblOffset val="100"/>
        <c:noMultiLvlLbl val="0"/>
      </c:catAx>
      <c:valAx>
        <c:axId val="2914655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46512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6B7-4BCB-A8C9-56CFD423B5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146984"/>
        <c:axId val="291147376"/>
      </c:lineChart>
      <c:catAx>
        <c:axId val="291146984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47376"/>
        <c:crosses val="autoZero"/>
        <c:auto val="1"/>
        <c:lblAlgn val="ctr"/>
        <c:lblOffset val="100"/>
        <c:noMultiLvlLbl val="0"/>
      </c:catAx>
      <c:valAx>
        <c:axId val="2911473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46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E64-4FA3-977F-40F32F9754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463560"/>
        <c:axId val="291148552"/>
      </c:lineChart>
      <c:catAx>
        <c:axId val="291463560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48552"/>
        <c:crosses val="autoZero"/>
        <c:auto val="1"/>
        <c:lblAlgn val="ctr"/>
        <c:lblOffset val="100"/>
        <c:noMultiLvlLbl val="0"/>
      </c:catAx>
      <c:valAx>
        <c:axId val="2911485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4635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45A-46DF-89C8-3496F3B0DD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149336"/>
        <c:axId val="291149728"/>
      </c:lineChart>
      <c:catAx>
        <c:axId val="291149336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49728"/>
        <c:crosses val="autoZero"/>
        <c:auto val="1"/>
        <c:lblAlgn val="ctr"/>
        <c:lblOffset val="100"/>
        <c:noMultiLvlLbl val="0"/>
      </c:catAx>
      <c:valAx>
        <c:axId val="29114972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493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4C7-4E62-B0AE-CC3426AE2D7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150512"/>
        <c:axId val="291463168"/>
      </c:lineChart>
      <c:catAx>
        <c:axId val="291150512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463168"/>
        <c:crosses val="autoZero"/>
        <c:auto val="1"/>
        <c:lblAlgn val="ctr"/>
        <c:lblOffset val="100"/>
        <c:noMultiLvlLbl val="0"/>
      </c:catAx>
      <c:valAx>
        <c:axId val="2914631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1505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Force</a:t>
            </a:r>
            <a:r>
              <a:rPr lang="en-US" baseline="0" dirty="0"/>
              <a:t> / Extension Graph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9.1530076986441888E-2"/>
          <c:y val="0.17275742752649792"/>
          <c:w val="0.88975850334573447"/>
          <c:h val="0.68207255223193508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1E-3</c:v>
                </c:pt>
                <c:pt idx="2">
                  <c:v>5.0000000000000001E-3</c:v>
                </c:pt>
                <c:pt idx="3">
                  <c:v>1.4999999999999999E-2</c:v>
                </c:pt>
                <c:pt idx="4">
                  <c:v>2.5000000000000001E-2</c:v>
                </c:pt>
                <c:pt idx="5">
                  <c:v>3.4000000000000002E-2</c:v>
                </c:pt>
                <c:pt idx="6">
                  <c:v>4.4999999999999998E-2</c:v>
                </c:pt>
                <c:pt idx="7">
                  <c:v>5.2999999999999999E-2</c:v>
                </c:pt>
                <c:pt idx="8">
                  <c:v>6.5000000000000002E-2</c:v>
                </c:pt>
                <c:pt idx="9">
                  <c:v>7.3999999999999996E-2</c:v>
                </c:pt>
                <c:pt idx="10">
                  <c:v>8.4000000000000005E-2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</c:v>
                </c:pt>
                <c:pt idx="1">
                  <c:v>0.49</c:v>
                </c:pt>
                <c:pt idx="2">
                  <c:v>0.98</c:v>
                </c:pt>
                <c:pt idx="3">
                  <c:v>1.47</c:v>
                </c:pt>
                <c:pt idx="4">
                  <c:v>1.96</c:v>
                </c:pt>
                <c:pt idx="5">
                  <c:v>2.4500000000000002</c:v>
                </c:pt>
                <c:pt idx="6">
                  <c:v>2.94</c:v>
                </c:pt>
                <c:pt idx="7">
                  <c:v>3.43</c:v>
                </c:pt>
                <c:pt idx="8">
                  <c:v>3.92</c:v>
                </c:pt>
                <c:pt idx="9">
                  <c:v>4.41</c:v>
                </c:pt>
                <c:pt idx="10">
                  <c:v>4.9000000000000004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3D04-4E42-9EA3-89628F61ED0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2036272"/>
        <c:axId val="292036664"/>
      </c:lineChart>
      <c:catAx>
        <c:axId val="292036272"/>
        <c:scaling>
          <c:orientation val="minMax"/>
        </c:scaling>
        <c:delete val="0"/>
        <c:axPos val="b"/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Extension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2036664"/>
        <c:crosses val="autoZero"/>
        <c:auto val="1"/>
        <c:lblAlgn val="ctr"/>
        <c:lblOffset val="100"/>
        <c:noMultiLvlLbl val="0"/>
      </c:catAx>
      <c:valAx>
        <c:axId val="292036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Force (N)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20362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0.42125</cdr:x>
      <cdr:y>0.72722</cdr:y>
    </cdr:from>
    <cdr:to>
      <cdr:x>0.52049</cdr:x>
      <cdr:y>0.80384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859148" y="3505425"/>
          <a:ext cx="673582" cy="369332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en-US" sz="1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rPr>
            <a:t>0.04</a:t>
          </a:r>
        </a:p>
      </cdr:txBody>
    </cdr:sp>
  </cdr:relSizeAnchor>
  <cdr:relSizeAnchor xmlns:cdr="http://schemas.openxmlformats.org/drawingml/2006/chartDrawing">
    <cdr:from>
      <cdr:x>0.6161</cdr:x>
      <cdr:y>0.59501</cdr:y>
    </cdr:from>
    <cdr:to>
      <cdr:x>0.6955</cdr:x>
      <cdr:y>0.67163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4181647" y="2868100"/>
          <a:ext cx="538930" cy="369332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en-US" sz="1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rPr>
            <a:t>1.9</a:t>
          </a:r>
          <a:endParaRPr lang="en-US" b="1" cap="none" spc="0" dirty="0">
            <a:ln w="9525">
              <a:solidFill>
                <a:schemeClr val="bg1"/>
              </a:solidFill>
              <a:prstDash val="solid"/>
            </a:ln>
            <a:solidFill>
              <a:schemeClr val="accent5"/>
            </a:solidFill>
            <a:effectLst>
              <a:outerShdw blurRad="12700" dist="38100" dir="2700000" algn="tl" rotWithShape="0">
                <a:schemeClr val="accent5">
                  <a:lumMod val="60000"/>
                  <a:lumOff val="40000"/>
                </a:schemeClr>
              </a:outerShdw>
            </a:effectLst>
          </a:endParaRP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0.42125</cdr:x>
      <cdr:y>0.72722</cdr:y>
    </cdr:from>
    <cdr:to>
      <cdr:x>0.52049</cdr:x>
      <cdr:y>0.80384</cdr:y>
    </cdr:to>
    <cdr:sp macro="" textlink="">
      <cdr:nvSpPr>
        <cdr:cNvPr id="2" name="Rectangle 1"/>
        <cdr:cNvSpPr/>
      </cdr:nvSpPr>
      <cdr:spPr>
        <a:xfrm xmlns:a="http://schemas.openxmlformats.org/drawingml/2006/main">
          <a:off x="2859148" y="3505425"/>
          <a:ext cx="673582" cy="369332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en-US" sz="1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rPr>
            <a:t>0.04</a:t>
          </a:r>
        </a:p>
      </cdr:txBody>
    </cdr:sp>
  </cdr:relSizeAnchor>
  <cdr:relSizeAnchor xmlns:cdr="http://schemas.openxmlformats.org/drawingml/2006/chartDrawing">
    <cdr:from>
      <cdr:x>0.6161</cdr:x>
      <cdr:y>0.59501</cdr:y>
    </cdr:from>
    <cdr:to>
      <cdr:x>0.6955</cdr:x>
      <cdr:y>0.67163</cdr:y>
    </cdr:to>
    <cdr:sp macro="" textlink="">
      <cdr:nvSpPr>
        <cdr:cNvPr id="3" name="Rectangle 2"/>
        <cdr:cNvSpPr/>
      </cdr:nvSpPr>
      <cdr:spPr>
        <a:xfrm xmlns:a="http://schemas.openxmlformats.org/drawingml/2006/main">
          <a:off x="4181647" y="2868100"/>
          <a:ext cx="538930" cy="369332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none" lIns="91440" tIns="45720" rIns="91440" bIns="45720">
          <a:spAutoFit/>
        </a:bodyPr>
        <a:lstStyle xmlns:a="http://schemas.openxmlformats.org/drawingml/2006/main"/>
        <a:p xmlns:a="http://schemas.openxmlformats.org/drawingml/2006/main">
          <a:pPr algn="ctr"/>
          <a:r>
            <a:rPr lang="en-US" sz="1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rPr>
            <a:t>1.9</a:t>
          </a:r>
          <a:endParaRPr lang="en-US" b="1" cap="none" spc="0" dirty="0">
            <a:ln w="9525">
              <a:solidFill>
                <a:schemeClr val="bg1"/>
              </a:solidFill>
              <a:prstDash val="solid"/>
            </a:ln>
            <a:solidFill>
              <a:schemeClr val="accent5"/>
            </a:solidFill>
            <a:effectLst>
              <a:outerShdw blurRad="12700" dist="38100" dir="2700000" algn="tl" rotWithShape="0">
                <a:schemeClr val="accent5">
                  <a:lumMod val="60000"/>
                  <a:lumOff val="40000"/>
                </a:schemeClr>
              </a:outerShdw>
            </a:effectLst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A6E7AE-883C-446C-AFD1-F32D9631BCD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F3128C-D515-4EEF-ABAE-EBD506112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098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A0D7F4-77A2-46AA-8FEB-EA9E979C1F55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50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519C90F-8986-4F62-98E0-498F311BCBFB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232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FBCA80F-F8A8-4F4B-B3A5-E48E5B10D215}" type="slidenum">
              <a:rPr lang="en-GB" altLang="en-US" smtClean="0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1645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09CF0ED-715C-4BFD-918F-E9E96C641EE8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34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6111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9EA5E07-52AB-41AA-B1B8-A9258B6B2F1F}" type="slidenum">
              <a:rPr lang="en-GB" altLang="en-US" smtClean="0"/>
              <a:pPr>
                <a:spcBef>
                  <a:spcPct val="0"/>
                </a:spcBef>
              </a:pPr>
              <a:t>36</a:t>
            </a:fld>
            <a:endParaRPr lang="en-GB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46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-10583" y="-7938"/>
            <a:ext cx="12225868" cy="6873876"/>
            <a:chOff x="-8466" y="-8468"/>
            <a:chExt cx="9169804" cy="6874935"/>
          </a:xfrm>
        </p:grpSpPr>
        <p:cxnSp>
          <p:nvCxnSpPr>
            <p:cNvPr id="5" name="Straight Connector 4"/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6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7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8"/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461" y="2404534"/>
            <a:ext cx="776895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461" y="4050835"/>
            <a:ext cx="776895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792F0-DAB6-48E2-9538-3F8F716482F9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961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22390-3ADD-495B-A324-1EBCFD5FACB0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69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8" y="2700869"/>
            <a:ext cx="8463620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A22DA-2F22-49E1-8D6F-E51B0083040F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998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9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1" y="2160589"/>
            <a:ext cx="411747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8939" y="2160590"/>
            <a:ext cx="411748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AB6BA-D0E6-4581-873B-C31C77C43DFF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2719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7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9" y="2160983"/>
            <a:ext cx="41208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2799" y="2737247"/>
            <a:ext cx="4120896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55520" y="2160983"/>
            <a:ext cx="41208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55520" y="2737247"/>
            <a:ext cx="4120896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5CA78-D301-4B06-9228-AE7A72567B4E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970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609600"/>
            <a:ext cx="8463619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013EB8-544F-4352-AE88-B9594C1CC8F8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7857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212C5-8A0E-47A7-98DC-4D83BE33B8A2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7685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1498604"/>
            <a:ext cx="3720243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1701" y="514926"/>
            <a:ext cx="4514716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99" y="2777069"/>
            <a:ext cx="3720243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BE4B8-1F54-48E0-BEF8-1D530B3FF75A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3009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9" y="4800600"/>
            <a:ext cx="846361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799" y="609600"/>
            <a:ext cx="8463619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99" y="5367338"/>
            <a:ext cx="8463619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B29EF-4AF2-4ED0-9048-D80C128C2923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753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09600"/>
            <a:ext cx="8463619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0" y="4470400"/>
            <a:ext cx="8463619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39FFF-8053-42C7-B67E-9E24443BB972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7100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7"/>
          <p:cNvSpPr txBox="1">
            <a:spLocks noChangeArrowheads="1"/>
          </p:cNvSpPr>
          <p:nvPr/>
        </p:nvSpPr>
        <p:spPr bwMode="auto">
          <a:xfrm>
            <a:off x="643467" y="790575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smtClean="0">
                <a:solidFill>
                  <a:srgbClr val="C0E474"/>
                </a:solidFill>
              </a:rPr>
              <a:t>“</a:t>
            </a:r>
          </a:p>
        </p:txBody>
      </p:sp>
      <p:sp>
        <p:nvSpPr>
          <p:cNvPr id="6" name="TextBox 18"/>
          <p:cNvSpPr txBox="1">
            <a:spLocks noChangeArrowheads="1"/>
          </p:cNvSpPr>
          <p:nvPr/>
        </p:nvSpPr>
        <p:spPr bwMode="auto">
          <a:xfrm>
            <a:off x="8997951" y="28860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smtClean="0">
                <a:solidFill>
                  <a:srgbClr val="C0E474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180" y="609600"/>
            <a:ext cx="809624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68099" y="3632200"/>
            <a:ext cx="7226405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470400"/>
            <a:ext cx="8463620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53612-840F-4C25-A5F1-D6ACD79A0254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1922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98" y="1931988"/>
            <a:ext cx="8463620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2DD6E-56AC-47EE-A95C-E11013EED663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5944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7"/>
          <p:cNvSpPr txBox="1">
            <a:spLocks noChangeArrowheads="1"/>
          </p:cNvSpPr>
          <p:nvPr/>
        </p:nvSpPr>
        <p:spPr bwMode="auto">
          <a:xfrm>
            <a:off x="643467" y="790575"/>
            <a:ext cx="609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smtClean="0">
                <a:solidFill>
                  <a:srgbClr val="C0E474"/>
                </a:solidFill>
              </a:rPr>
              <a:t>“</a:t>
            </a:r>
          </a:p>
        </p:txBody>
      </p:sp>
      <p:sp>
        <p:nvSpPr>
          <p:cNvPr id="6" name="TextBox 18"/>
          <p:cNvSpPr txBox="1">
            <a:spLocks noChangeArrowheads="1"/>
          </p:cNvSpPr>
          <p:nvPr/>
        </p:nvSpPr>
        <p:spPr bwMode="auto">
          <a:xfrm>
            <a:off x="8997951" y="28860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smtClean="0">
                <a:solidFill>
                  <a:srgbClr val="C0E474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3180" y="609600"/>
            <a:ext cx="809624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6" y="4013200"/>
            <a:ext cx="8463621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12B93-5CDA-4C71-B4F1-3424FA792A01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21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1131" y="609600"/>
            <a:ext cx="845528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6" y="4013200"/>
            <a:ext cx="8463621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798" y="4527448"/>
            <a:ext cx="8463620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E5807-C77F-4D20-AE39-A7EBACE3D2D1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8487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C6A78-F321-4267-B748-47C65B16943B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4955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9749" y="609601"/>
            <a:ext cx="130508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799" y="609601"/>
            <a:ext cx="6926701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BB2E5-876A-48BF-99C6-36E779E4E95E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8301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DF672-2A46-49A3-9B4A-FD0ED55103EE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832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F7FDD-270A-46F1-91A4-99F8E02F61E0}" type="slidenum">
              <a:rPr lang="en-GB" altLang="en-US">
                <a:solidFill>
                  <a:srgbClr val="90C226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2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1/31/2019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/>
          <p:cNvGrpSpPr>
            <a:grpSpLocks/>
          </p:cNvGrpSpPr>
          <p:nvPr/>
        </p:nvGrpSpPr>
        <p:grpSpPr bwMode="auto">
          <a:xfrm>
            <a:off x="-10583" y="-7938"/>
            <a:ext cx="12225868" cy="6873876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812801" y="609600"/>
            <a:ext cx="8464551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12801" y="2160589"/>
            <a:ext cx="8464551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7251" y="6042026"/>
            <a:ext cx="9122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2800" y="6042026"/>
            <a:ext cx="61637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>
                  <a:tint val="75000"/>
                </a:prstClr>
              </a:solidFill>
              <a:latin typeface="Arial" panose="020B0604020202020204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3667" y="6042026"/>
            <a:ext cx="683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mtClean="0">
                <a:solidFill>
                  <a:schemeClr val="accent1"/>
                </a:solidFill>
              </a:defRPr>
            </a:lvl1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11F21FDB-13F6-4CD1-ADFD-CC1CBFD3B180}" type="slidenum">
              <a:rPr lang="en-GB" altLang="en-US" smtClean="0">
                <a:solidFill>
                  <a:srgbClr val="90C226"/>
                </a:solidFill>
                <a:latin typeface="Arial" panose="020B0604020202020204" pitchFamily="34" charset="0"/>
              </a:rPr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90C226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003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0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0.png"/><Relationship Id="rId5" Type="http://schemas.openxmlformats.org/officeDocument/2006/relationships/image" Target="../media/image17.png"/><Relationship Id="rId4" Type="http://schemas.openxmlformats.org/officeDocument/2006/relationships/image" Target="../media/image19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21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Materials and Manufacturing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Andy Tibbott</a:t>
            </a:r>
          </a:p>
        </p:txBody>
      </p:sp>
    </p:spTree>
    <p:extLst>
      <p:ext uri="{BB962C8B-B14F-4D97-AF65-F5344CB8AC3E}">
        <p14:creationId xmlns:p14="http://schemas.microsoft.com/office/powerpoint/2010/main" val="2785891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</a:t>
            </a:r>
            <a:br>
              <a:rPr lang="en-GB" dirty="0"/>
            </a:br>
            <a:r>
              <a:rPr lang="en-GB" dirty="0"/>
              <a:t>									What is a Material???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material is the matter that things are made of. </a:t>
            </a:r>
          </a:p>
          <a:p>
            <a:r>
              <a:rPr lang="en-GB" dirty="0"/>
              <a:t>There are almost infinite material choices available to us as engineers. </a:t>
            </a:r>
          </a:p>
          <a:p>
            <a:r>
              <a:rPr lang="en-GB" dirty="0"/>
              <a:t>To be able to select the best material for a product we need a way of referencing materials against each other.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0673" y="4121550"/>
            <a:ext cx="4901648" cy="1919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06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1164197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42543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Strength is the measure of resistance to failure or plastic deformation 			under a given load.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02169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970612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The stiffness or Young’s modulus of a material is the resistance to 				stretching under elastic deformation.</a:t>
            </a:r>
          </a:p>
        </p:txBody>
      </p:sp>
      <p:sp>
        <p:nvSpPr>
          <p:cNvPr id="6" name="Rectangle 5"/>
          <p:cNvSpPr/>
          <p:nvPr/>
        </p:nvSpPr>
        <p:spPr>
          <a:xfrm>
            <a:off x="963558" y="3102484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Stiffness</a:t>
            </a:r>
          </a:p>
        </p:txBody>
      </p:sp>
    </p:spTree>
    <p:extLst>
      <p:ext uri="{BB962C8B-B14F-4D97-AF65-F5344CB8AC3E}">
        <p14:creationId xmlns:p14="http://schemas.microsoft.com/office/powerpoint/2010/main" val="3648815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776445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Ductility is a term that defines the materials ability to be drawn into 			wire or hammered thin.</a:t>
            </a:r>
          </a:p>
        </p:txBody>
      </p:sp>
      <p:sp>
        <p:nvSpPr>
          <p:cNvPr id="7" name="Rectangle 6"/>
          <p:cNvSpPr/>
          <p:nvPr/>
        </p:nvSpPr>
        <p:spPr>
          <a:xfrm>
            <a:off x="987412" y="2974905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Ductility</a:t>
            </a:r>
          </a:p>
        </p:txBody>
      </p:sp>
    </p:spTree>
    <p:extLst>
      <p:ext uri="{BB962C8B-B14F-4D97-AF65-F5344CB8AC3E}">
        <p14:creationId xmlns:p14="http://schemas.microsoft.com/office/powerpoint/2010/main" val="2926232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903597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Material brittleness is a term that describes a sudden failure without 			significant plastic deformation.</a:t>
            </a:r>
          </a:p>
        </p:txBody>
      </p:sp>
      <p:sp>
        <p:nvSpPr>
          <p:cNvPr id="8" name="Rectangle 7"/>
          <p:cNvSpPr/>
          <p:nvPr/>
        </p:nvSpPr>
        <p:spPr>
          <a:xfrm>
            <a:off x="938764" y="2963003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Brittleness</a:t>
            </a:r>
          </a:p>
        </p:txBody>
      </p:sp>
    </p:spTree>
    <p:extLst>
      <p:ext uri="{BB962C8B-B14F-4D97-AF65-F5344CB8AC3E}">
        <p14:creationId xmlns:p14="http://schemas.microsoft.com/office/powerpoint/2010/main" val="3482256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3283684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Material toughness is the ability of a material to absorb energy and 			deform without fracture.</a:t>
            </a:r>
          </a:p>
        </p:txBody>
      </p:sp>
      <p:sp>
        <p:nvSpPr>
          <p:cNvPr id="9" name="Rectangle 8"/>
          <p:cNvSpPr/>
          <p:nvPr/>
        </p:nvSpPr>
        <p:spPr>
          <a:xfrm>
            <a:off x="956547" y="291186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Toughness</a:t>
            </a:r>
          </a:p>
        </p:txBody>
      </p:sp>
    </p:spTree>
    <p:extLst>
      <p:ext uri="{BB962C8B-B14F-4D97-AF65-F5344CB8AC3E}">
        <p14:creationId xmlns:p14="http://schemas.microsoft.com/office/powerpoint/2010/main" val="4231278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</p:txBody>
      </p:sp>
      <p:sp>
        <p:nvSpPr>
          <p:cNvPr id="4" name="Rectangle 3"/>
          <p:cNvSpPr/>
          <p:nvPr/>
        </p:nvSpPr>
        <p:spPr>
          <a:xfrm>
            <a:off x="906958" y="3094533"/>
            <a:ext cx="22349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Strength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08907" y="3094533"/>
            <a:ext cx="222208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Stiffness</a:t>
            </a:r>
          </a:p>
        </p:txBody>
      </p:sp>
      <p:sp>
        <p:nvSpPr>
          <p:cNvPr id="7" name="Rectangle 6"/>
          <p:cNvSpPr/>
          <p:nvPr/>
        </p:nvSpPr>
        <p:spPr>
          <a:xfrm>
            <a:off x="4008907" y="4970683"/>
            <a:ext cx="221727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Ductility</a:t>
            </a:r>
          </a:p>
        </p:txBody>
      </p:sp>
      <p:sp>
        <p:nvSpPr>
          <p:cNvPr id="8" name="Rectangle 7"/>
          <p:cNvSpPr/>
          <p:nvPr/>
        </p:nvSpPr>
        <p:spPr>
          <a:xfrm>
            <a:off x="906958" y="4028477"/>
            <a:ext cx="2754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Brittleness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03114" y="5893609"/>
            <a:ext cx="26288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Toughness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06958" y="4955898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578658" y="4028477"/>
            <a:ext cx="322876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Conductivity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513051" y="4032608"/>
            <a:ext cx="121379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Cost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78658" y="3090402"/>
            <a:ext cx="3246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Recyclability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678026" y="4955898"/>
            <a:ext cx="21996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Lifespan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906958" y="5913477"/>
            <a:ext cx="196399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Density</a:t>
            </a:r>
          </a:p>
        </p:txBody>
      </p:sp>
    </p:spTree>
    <p:extLst>
      <p:ext uri="{BB962C8B-B14F-4D97-AF65-F5344CB8AC3E}">
        <p14:creationId xmlns:p14="http://schemas.microsoft.com/office/powerpoint/2010/main" val="802608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properties.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key properties that we may require when selecting a material for an engineering project.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	Hardness is the measure of a materials resistance to indentation, 				scratching or gouging.</a:t>
            </a:r>
          </a:p>
        </p:txBody>
      </p:sp>
      <p:sp>
        <p:nvSpPr>
          <p:cNvPr id="10" name="Rectangle 9"/>
          <p:cNvSpPr/>
          <p:nvPr/>
        </p:nvSpPr>
        <p:spPr>
          <a:xfrm>
            <a:off x="930812" y="2880607"/>
            <a:ext cx="23663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Hardness</a:t>
            </a:r>
            <a:endParaRPr lang="en-US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93331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Science vs Material Engineering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materials disciplines that concern us as Engineers. </a:t>
            </a:r>
          </a:p>
          <a:p>
            <a:endParaRPr lang="en-GB" dirty="0"/>
          </a:p>
          <a:p>
            <a:r>
              <a:rPr lang="en-GB" dirty="0"/>
              <a:t>Material Science is the investigation of material properties. </a:t>
            </a:r>
          </a:p>
          <a:p>
            <a:pPr lvl="1"/>
            <a:r>
              <a:rPr lang="en-GB" dirty="0"/>
              <a:t>Tensile, compression, hardness and ballistic testing are all examples of material science. </a:t>
            </a:r>
          </a:p>
          <a:p>
            <a:endParaRPr lang="en-GB" dirty="0"/>
          </a:p>
          <a:p>
            <a:r>
              <a:rPr lang="en-GB" dirty="0"/>
              <a:t>Material Engineering is the creation or modification of materials and material properties to meet a pre defined criteria. </a:t>
            </a:r>
          </a:p>
          <a:p>
            <a:pPr lvl="1"/>
            <a:r>
              <a:rPr lang="en-GB" dirty="0"/>
              <a:t>Alloying of metals and composite technology are examples of material engineering.</a:t>
            </a:r>
          </a:p>
        </p:txBody>
      </p:sp>
    </p:spTree>
    <p:extLst>
      <p:ext uri="{BB962C8B-B14F-4D97-AF65-F5344CB8AC3E}">
        <p14:creationId xmlns:p14="http://schemas.microsoft.com/office/powerpoint/2010/main" val="2267789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Material Science</a:t>
            </a:r>
            <a:br>
              <a:rPr lang="en-GB" dirty="0"/>
            </a:br>
            <a:r>
              <a:rPr lang="en-GB" dirty="0"/>
              <a:t>											Units of measure.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3425" y="2169642"/>
            <a:ext cx="8596668" cy="3880773"/>
          </a:xfrm>
        </p:spPr>
        <p:txBody>
          <a:bodyPr/>
          <a:lstStyle/>
          <a:p>
            <a:r>
              <a:rPr lang="en-GB" dirty="0"/>
              <a:t>For all material science applications we use Si units.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Lengths are measured in Meters</a:t>
            </a:r>
          </a:p>
          <a:p>
            <a:pPr lvl="1"/>
            <a:r>
              <a:rPr lang="en-GB" dirty="0"/>
              <a:t>Mass is measured in Kg</a:t>
            </a:r>
          </a:p>
          <a:p>
            <a:pPr lvl="1"/>
            <a:r>
              <a:rPr lang="en-GB" dirty="0"/>
              <a:t>Forces are measured in </a:t>
            </a:r>
            <a:r>
              <a:rPr lang="en-GB" dirty="0" err="1"/>
              <a:t>Newtons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8011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Hooke’s law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47459" name="Rectangle 3"/>
          <p:cNvSpPr>
            <a:spLocks noGrp="1" noChangeArrowheads="1"/>
          </p:cNvSpPr>
          <p:nvPr>
            <p:ph idx="1"/>
          </p:nvPr>
        </p:nvSpPr>
        <p:spPr>
          <a:xfrm>
            <a:off x="1812925" y="1412875"/>
            <a:ext cx="7443788" cy="4713288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>
                <a:solidFill>
                  <a:schemeClr val="accent2"/>
                </a:solidFill>
              </a:rPr>
              <a:t>The force</a:t>
            </a:r>
            <a:r>
              <a:rPr lang="en-GB" altLang="en-US" sz="2400" b="1" dirty="0">
                <a:solidFill>
                  <a:srgbClr val="FF0000"/>
                </a:solidFill>
              </a:rPr>
              <a:t> (</a:t>
            </a:r>
            <a:r>
              <a:rPr lang="en-GB" altLang="en-US" sz="2400" b="1" i="1" dirty="0">
                <a:solidFill>
                  <a:srgbClr val="FF0000"/>
                </a:solidFill>
              </a:rPr>
              <a:t>F </a:t>
            </a:r>
            <a:r>
              <a:rPr lang="en-GB" altLang="en-US" sz="2400" b="1" dirty="0">
                <a:solidFill>
                  <a:srgbClr val="FF0000"/>
                </a:solidFill>
              </a:rPr>
              <a:t>) </a:t>
            </a:r>
            <a:r>
              <a:rPr lang="en-GB" altLang="en-US" sz="2400" b="1" dirty="0">
                <a:solidFill>
                  <a:schemeClr val="accent2"/>
                </a:solidFill>
              </a:rPr>
              <a:t>needed to stretch a spring is directly proportional to the extension</a:t>
            </a:r>
            <a:r>
              <a:rPr lang="en-GB" altLang="en-US" sz="2400" b="1" dirty="0">
                <a:solidFill>
                  <a:srgbClr val="FF0000"/>
                </a:solidFill>
              </a:rPr>
              <a:t> (</a:t>
            </a:r>
            <a:r>
              <a:rPr lang="en-GB" altLang="en-US" sz="2400" b="1" i="1" dirty="0">
                <a:solidFill>
                  <a:srgbClr val="FF0000"/>
                </a:solidFill>
              </a:rPr>
              <a:t>ΔL </a:t>
            </a:r>
            <a:r>
              <a:rPr lang="en-GB" altLang="en-US" sz="2400" b="1" dirty="0">
                <a:solidFill>
                  <a:srgbClr val="FF0000"/>
                </a:solidFill>
              </a:rPr>
              <a:t>) </a:t>
            </a:r>
            <a:r>
              <a:rPr lang="en-GB" altLang="en-US" sz="2400" b="1" dirty="0">
                <a:solidFill>
                  <a:schemeClr val="accent2"/>
                </a:solidFill>
              </a:rPr>
              <a:t>of a spring from its natural length.</a:t>
            </a:r>
            <a:r>
              <a:rPr lang="en-GB" altLang="en-US" sz="2400" b="1" dirty="0">
                <a:solidFill>
                  <a:srgbClr val="FF0000"/>
                </a:solidFill>
              </a:rPr>
              <a:t>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i="1" dirty="0">
                <a:solidFill>
                  <a:srgbClr val="FF0000"/>
                </a:solidFill>
              </a:rPr>
              <a:t>			</a:t>
            </a:r>
            <a:r>
              <a:rPr lang="en-GB" altLang="en-US" sz="2800" b="1" i="1" dirty="0">
                <a:solidFill>
                  <a:srgbClr val="FF0000"/>
                </a:solidFill>
                <a:latin typeface="Adobe Caslon Pro" panose="0205050205050A020403" pitchFamily="18" charset="0"/>
              </a:rPr>
              <a:t>F α ΔL</a:t>
            </a:r>
            <a:endParaRPr lang="en-GB" altLang="en-US" sz="2800" b="1" dirty="0">
              <a:solidFill>
                <a:srgbClr val="FF0000"/>
              </a:solidFill>
              <a:latin typeface="Adobe Caslon Pro" panose="0205050205050A020403" pitchFamily="18" charset="0"/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i="1" dirty="0"/>
              <a:t>Adding a constant of proportionality:</a:t>
            </a:r>
            <a:r>
              <a:rPr lang="en-GB" altLang="en-US" sz="2400" b="1" dirty="0"/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i="1" dirty="0">
                <a:solidFill>
                  <a:srgbClr val="FF0000"/>
                </a:solidFill>
              </a:rPr>
              <a:t>			F = k ΔL</a:t>
            </a:r>
            <a:endParaRPr lang="en-GB" altLang="en-US" sz="2800" b="1" dirty="0">
              <a:solidFill>
                <a:srgbClr val="FF00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i="1" dirty="0">
                <a:solidFill>
                  <a:srgbClr val="FF3300"/>
                </a:solidFill>
              </a:rPr>
              <a:t>	k</a:t>
            </a:r>
            <a:r>
              <a:rPr lang="en-GB" altLang="en-US" sz="2400" b="1" dirty="0">
                <a:solidFill>
                  <a:srgbClr val="FF3300"/>
                </a:solidFill>
              </a:rPr>
              <a:t> </a:t>
            </a:r>
            <a:r>
              <a:rPr lang="en-GB" altLang="en-US" sz="2400" b="1" dirty="0"/>
              <a:t>is called the spring constant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400" b="1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>
                <a:solidFill>
                  <a:schemeClr val="accent2"/>
                </a:solidFill>
              </a:rPr>
              <a:t>The spring constant is the force required to produce an extension of one metre.  </a:t>
            </a:r>
            <a:r>
              <a:rPr lang="en-GB" altLang="en-US" sz="2400" b="1" dirty="0"/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400" b="1" dirty="0"/>
              <a:t>			unit = Nm</a:t>
            </a:r>
            <a:r>
              <a:rPr lang="en-GB" altLang="en-US" sz="2400" b="1" baseline="30000" dirty="0"/>
              <a:t>-1   </a:t>
            </a: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2340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 limit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341439"/>
            <a:ext cx="8229600" cy="4784725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/>
              <a:t>Up to a certain extension when the force is removed the spring will return to its original length. The spring is said to be behaving </a:t>
            </a:r>
            <a:r>
              <a:rPr lang="en-GB" altLang="en-US" sz="2800" b="1" dirty="0">
                <a:solidFill>
                  <a:srgbClr val="FF0000"/>
                </a:solidFill>
              </a:rPr>
              <a:t>elastically</a:t>
            </a:r>
            <a:r>
              <a:rPr lang="en-GB" altLang="en-US" sz="2800" b="1" dirty="0"/>
              <a:t>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800" b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/>
              <a:t>If this critical extension is exceeded, known as the </a:t>
            </a:r>
            <a:r>
              <a:rPr lang="en-GB" altLang="en-US" sz="2800" b="1" dirty="0">
                <a:solidFill>
                  <a:srgbClr val="FF0000"/>
                </a:solidFill>
              </a:rPr>
              <a:t>elastic limit</a:t>
            </a:r>
            <a:r>
              <a:rPr lang="en-GB" altLang="en-US" sz="2800" b="1" dirty="0"/>
              <a:t>, the spring will be permanently stretched.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2800" b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altLang="en-US" sz="2800" b="1" dirty="0">
                <a:solidFill>
                  <a:srgbClr val="FF0000"/>
                </a:solidFill>
              </a:rPr>
              <a:t>Plastic</a:t>
            </a:r>
            <a:r>
              <a:rPr lang="en-GB" altLang="en-US" sz="2800" b="1" dirty="0"/>
              <a:t> deformation then occurs and Hooke’s law is no longer obeyed by the spring.</a:t>
            </a:r>
          </a:p>
        </p:txBody>
      </p:sp>
    </p:spTree>
    <p:extLst>
      <p:ext uri="{BB962C8B-B14F-4D97-AF65-F5344CB8AC3E}">
        <p14:creationId xmlns:p14="http://schemas.microsoft.com/office/powerpoint/2010/main" val="60367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Question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51555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341438"/>
            <a:ext cx="4546600" cy="4824412"/>
          </a:xfrm>
        </p:spPr>
        <p:txBody>
          <a:bodyPr rtlCol="0">
            <a:normAutofit lnSpcReduction="1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/>
              <a:t>A spring of natural length 15cm is extended by 3cm by a force of 6N. Calculate (a) the spring constant and (b) the length of the spring if a force of 18N is applied.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80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/>
              <a:t>(a)</a:t>
            </a:r>
            <a:r>
              <a:rPr lang="en-GB" altLang="en-US" sz="2800" i="1"/>
              <a:t> </a:t>
            </a:r>
            <a:r>
              <a:rPr lang="en-GB" altLang="en-US" sz="2800" b="1" i="1">
                <a:solidFill>
                  <a:srgbClr val="FF0000"/>
                </a:solidFill>
              </a:rPr>
              <a:t>F = k ΔL</a:t>
            </a:r>
            <a:r>
              <a:rPr lang="en-GB" altLang="en-US" sz="2800" i="1"/>
              <a:t> 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/>
              <a:t>→  </a:t>
            </a:r>
            <a:r>
              <a:rPr lang="en-GB" altLang="en-US" sz="2800" b="1" i="1">
                <a:solidFill>
                  <a:srgbClr val="FF0000"/>
                </a:solidFill>
              </a:rPr>
              <a:t>k = F / ΔL</a:t>
            </a:r>
            <a:r>
              <a:rPr lang="en-GB" altLang="en-US" sz="2800" i="1"/>
              <a:t> 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/>
              <a:t>= 6N / 0.03m </a:t>
            </a:r>
            <a:endParaRPr lang="en-GB" altLang="en-US" sz="2800" i="1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i="1">
                <a:solidFill>
                  <a:srgbClr val="FF0000"/>
                </a:solidFill>
              </a:rPr>
              <a:t>spring constant, k</a:t>
            </a:r>
            <a:r>
              <a:rPr lang="en-GB" altLang="en-US" sz="2800" b="1">
                <a:solidFill>
                  <a:srgbClr val="FF0000"/>
                </a:solidFill>
              </a:rPr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>
                <a:solidFill>
                  <a:srgbClr val="FF0000"/>
                </a:solidFill>
              </a:rPr>
              <a:t>= 200 Nm</a:t>
            </a:r>
            <a:r>
              <a:rPr lang="en-GB" altLang="en-US" sz="2800" b="1" baseline="30000">
                <a:solidFill>
                  <a:srgbClr val="FF0000"/>
                </a:solidFill>
              </a:rPr>
              <a:t>-1</a:t>
            </a:r>
          </a:p>
        </p:txBody>
      </p:sp>
      <p:sp>
        <p:nvSpPr>
          <p:cNvPr id="151556" name="Rectangle 4"/>
          <p:cNvSpPr>
            <a:spLocks noChangeArrowheads="1"/>
          </p:cNvSpPr>
          <p:nvPr/>
        </p:nvSpPr>
        <p:spPr bwMode="auto">
          <a:xfrm>
            <a:off x="6888163" y="1341438"/>
            <a:ext cx="3395662" cy="482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(b)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800" b="1" i="1">
                <a:solidFill>
                  <a:srgbClr val="FF0000"/>
                </a:solidFill>
                <a:latin typeface="Arial" panose="020B0604020202020204" pitchFamily="34" charset="0"/>
              </a:rPr>
              <a:t>F = k ΔL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→  </a:t>
            </a:r>
            <a:r>
              <a:rPr lang="en-GB" altLang="en-US" sz="2800" b="1" i="1">
                <a:solidFill>
                  <a:srgbClr val="FF0000"/>
                </a:solidFill>
                <a:latin typeface="Arial" panose="020B0604020202020204" pitchFamily="34" charset="0"/>
              </a:rPr>
              <a:t>ΔL = F / k</a:t>
            </a: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 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= 18N / 200 Nm</a:t>
            </a:r>
            <a:r>
              <a:rPr lang="en-GB" altLang="en-US" sz="2800" baseline="30000">
                <a:solidFill>
                  <a:schemeClr val="tx1"/>
                </a:solidFill>
                <a:latin typeface="Arial" panose="020B0604020202020204" pitchFamily="34" charset="0"/>
              </a:rPr>
              <a:t>-1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 </a:t>
            </a:r>
            <a:endParaRPr lang="en-GB" altLang="en-US" sz="2800" i="1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i="1">
                <a:solidFill>
                  <a:schemeClr val="tx1"/>
                </a:solidFill>
                <a:latin typeface="Arial" panose="020B0604020202020204" pitchFamily="34" charset="0"/>
              </a:rPr>
              <a:t>ΔL</a:t>
            </a: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 = 0.09 m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>
                <a:solidFill>
                  <a:schemeClr val="tx1"/>
                </a:solidFill>
                <a:latin typeface="Arial" panose="020B0604020202020204" pitchFamily="34" charset="0"/>
              </a:rPr>
              <a:t>= 9 cm 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FF0000"/>
                </a:solidFill>
                <a:latin typeface="Arial" panose="020B0604020202020204" pitchFamily="34" charset="0"/>
              </a:rPr>
              <a:t>And so the spring’s length </a:t>
            </a:r>
          </a:p>
          <a:p>
            <a:pPr eaLnBrk="1" hangingPunct="1">
              <a:spcBef>
                <a:spcPct val="2000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FF0000"/>
                </a:solidFill>
                <a:latin typeface="Arial" panose="020B0604020202020204" pitchFamily="34" charset="0"/>
              </a:rPr>
              <a:t>= 24 cm</a:t>
            </a:r>
          </a:p>
        </p:txBody>
      </p:sp>
    </p:spTree>
    <p:extLst>
      <p:ext uri="{BB962C8B-B14F-4D97-AF65-F5344CB8AC3E}">
        <p14:creationId xmlns:p14="http://schemas.microsoft.com/office/powerpoint/2010/main" val="234087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14985"/>
          <a:stretch/>
        </p:blipFill>
        <p:spPr>
          <a:xfrm>
            <a:off x="5625110" y="1850449"/>
            <a:ext cx="4324350" cy="275319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Hooke’s Law practical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38441692"/>
                  </p:ext>
                </p:extLst>
              </p:nvPr>
            </p:nvGraphicFramePr>
            <p:xfrm>
              <a:off x="487056" y="1491047"/>
              <a:ext cx="4603928" cy="46195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2390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7661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6997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720000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11828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912100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24000"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𝑳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d>
                                  <m:dPr>
                                    <m:ctrlPr>
                                      <a:rPr lang="en-GB" sz="1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𝒎𝒎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en-GB" sz="1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Mass</a:t>
                          </a:r>
                          <a:r>
                            <a:rPr lang="en-GB" sz="1400" baseline="0" dirty="0"/>
                            <a:t> </a:t>
                          </a:r>
                          <a:r>
                            <a:rPr lang="en-GB" sz="1400" dirty="0"/>
                            <a:t>(g)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Force (N)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#1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#2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#3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400" dirty="0">
                              <a:solidFill>
                                <a:schemeClr val="tx1"/>
                              </a:solidFill>
                              <a:ea typeface="Cambria Math" panose="02040503050406030204" pitchFamily="18" charset="0"/>
                            </a:rPr>
                            <a:t>Avg </a:t>
                          </a:r>
                          <a14:m>
                            <m:oMath xmlns:m="http://schemas.openxmlformats.org/officeDocument/2006/math">
                              <m:r>
                                <a:rPr lang="en-GB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  <m:r>
                                <a:rPr lang="en-GB" sz="1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𝑳</m:t>
                              </m:r>
                              <m:r>
                                <a:rPr lang="en-GB" sz="1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sz="1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𝒎𝒎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  <a:p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0.98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2.94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67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68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66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3.43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75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76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74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3.92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86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87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89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65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0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97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74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500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107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84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38441692"/>
                  </p:ext>
                </p:extLst>
              </p:nvPr>
            </p:nvGraphicFramePr>
            <p:xfrm>
              <a:off x="487056" y="1491047"/>
              <a:ext cx="4603928" cy="46195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23906"/>
                    <a:gridCol w="766119"/>
                    <a:gridCol w="669975"/>
                    <a:gridCol w="720000"/>
                    <a:gridCol w="811828"/>
                    <a:gridCol w="912100"/>
                  </a:tblGrid>
                  <a:tr h="324000"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gridSpan="3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67956" t="-1887" r="-42541" b="-1343396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  <a:tr h="7315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Mass</a:t>
                          </a:r>
                          <a:r>
                            <a:rPr lang="en-GB" sz="1400" baseline="0" dirty="0" smtClean="0"/>
                            <a:t> </a:t>
                          </a:r>
                          <a:r>
                            <a:rPr lang="en-GB" sz="1400" dirty="0" smtClean="0"/>
                            <a:t>(g)</a:t>
                          </a:r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Force (N)</a:t>
                          </a:r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#1</a:t>
                          </a:r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#2</a:t>
                          </a:r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#3</a:t>
                          </a:r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405333" t="-45000" r="-2667" b="-493333"/>
                          </a:stretch>
                        </a:blipFill>
                      </a:tcPr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22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22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22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0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0.49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23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22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23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100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0.98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28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150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1.47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15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200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1.96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48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25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250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2.45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34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300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2.94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67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68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66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45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350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3.43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75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76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74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53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400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3.92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86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87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89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65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450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4.41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96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96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97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74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500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4.9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107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106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106</a:t>
                          </a:r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 smtClean="0"/>
                            <a:t>84</a:t>
                          </a:r>
                          <a:endParaRPr lang="en-GB" sz="1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4315819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864245245"/>
                  </p:ext>
                </p:extLst>
              </p:nvPr>
            </p:nvGraphicFramePr>
            <p:xfrm>
              <a:off x="7510025" y="1629139"/>
              <a:ext cx="4603928" cy="46195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2390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7661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6997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720000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11828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912100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24000"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𝑳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d>
                                  <m:dPr>
                                    <m:ctrlPr>
                                      <a:rPr lang="en-GB" sz="1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400" b="1" i="1" smtClean="0">
                                        <a:solidFill>
                                          <a:schemeClr val="tx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𝒎</m:t>
                                    </m:r>
                                  </m:e>
                                </m:d>
                              </m:oMath>
                            </m:oMathPara>
                          </a14:m>
                          <a:endParaRPr lang="en-GB" sz="1400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Mass</a:t>
                          </a:r>
                          <a:r>
                            <a:rPr lang="en-GB" sz="1400" baseline="0" dirty="0"/>
                            <a:t> </a:t>
                          </a:r>
                          <a:r>
                            <a:rPr lang="en-GB" sz="1400" dirty="0"/>
                            <a:t>(kg)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Force (N)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#1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#2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#3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400" dirty="0">
                              <a:solidFill>
                                <a:schemeClr val="tx1"/>
                              </a:solidFill>
                              <a:ea typeface="Cambria Math" panose="02040503050406030204" pitchFamily="18" charset="0"/>
                            </a:rPr>
                            <a:t>Avg </a:t>
                          </a:r>
                          <a14:m>
                            <m:oMath xmlns:m="http://schemas.openxmlformats.org/officeDocument/2006/math">
                              <m:r>
                                <a:rPr lang="en-GB" sz="140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∆</m:t>
                              </m:r>
                              <m:r>
                                <a:rPr lang="en-GB" sz="1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𝑳</m:t>
                              </m:r>
                              <m:r>
                                <a:rPr lang="en-GB" sz="1400" b="1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sz="1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endParaRPr>
                        </a:p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𝑴</m:t>
                                </m:r>
                                <m:r>
                                  <a:rPr lang="en-GB" sz="14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  <a:p>
                          <a:endParaRPr lang="en-GB" sz="1400" dirty="0"/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0.98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0.015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0.200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0.250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0.300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2.94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0.350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3.43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3.92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0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0.500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864245245"/>
                  </p:ext>
                </p:extLst>
              </p:nvPr>
            </p:nvGraphicFramePr>
            <p:xfrm>
              <a:off x="7510025" y="1629139"/>
              <a:ext cx="4603928" cy="46195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2390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7661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6997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720000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11828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912100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24000"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gridSpan="3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67956" t="-1887" r="-42541" b="-134150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sz="1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sz="14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7315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Mass</a:t>
                          </a:r>
                          <a:r>
                            <a:rPr lang="en-GB" sz="1400" baseline="0" dirty="0"/>
                            <a:t> </a:t>
                          </a:r>
                          <a:r>
                            <a:rPr lang="en-GB" sz="1400" dirty="0"/>
                            <a:t>(kg)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Force (N)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#1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#2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#3</a:t>
                          </a:r>
                        </a:p>
                      </a:txBody>
                      <a:tcPr>
                        <a:solidFill>
                          <a:schemeClr val="accent1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405333" t="-45000" r="-2667" b="-4925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0.001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0.98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0.005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0.015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0.200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1.96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0.025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0.250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0.034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0.300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2.94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0.045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0.350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3.43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0.053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3.92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0.065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0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0.450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0.097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0.074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1"/>
                      </a:ext>
                    </a:extLst>
                  </a:tr>
                  <a:tr h="3240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0.500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4.9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0.106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1400" dirty="0"/>
                            <a:t>0.084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12"/>
                      </a:ext>
                    </a:extLst>
                  </a:tr>
                </a:tbl>
              </a:graphicData>
            </a:graphic>
          </p:graphicFrame>
        </mc:Fallback>
      </mc:AlternateContent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2968669528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9965609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4126534104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2652585" cy="388077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We already know the formula for Hooke’s law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𝒌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𝑳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We also know the equation of a straight line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𝒎𝒙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𝒄</m:t>
                      </m:r>
                    </m:oMath>
                  </m:oMathPara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en-GB" dirty="0"/>
                  <a:t>Therefore we can use the graph to solve our spring constant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𝒌</m:t>
                    </m:r>
                  </m:oMath>
                </a14:m>
                <a:endParaRPr lang="en-GB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2652585" cy="3880773"/>
              </a:xfrm>
              <a:blipFill rotWithShape="0">
                <a:blip r:embed="rId3"/>
                <a:stretch>
                  <a:fillRect l="-1839" t="-1101" r="-39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68042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4126534104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4201298" cy="388077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𝒎𝒙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𝒄</m:t>
                      </m:r>
                    </m:oMath>
                  </m:oMathPara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Where;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y</a:t>
                </a:r>
                <a:r>
                  <a:rPr lang="en-GB" b="1" dirty="0">
                    <a:solidFill>
                      <a:schemeClr val="tx1"/>
                    </a:solidFill>
                  </a:rPr>
                  <a:t>  is our Y axis value (Force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𝒇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)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x</a:t>
                </a:r>
                <a:r>
                  <a:rPr lang="en-GB" b="1" dirty="0">
                    <a:solidFill>
                      <a:schemeClr val="tx1"/>
                    </a:solidFill>
                  </a:rPr>
                  <a:t>  is our X axis value  (Extension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𝒍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)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 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c</a:t>
                </a:r>
                <a:r>
                  <a:rPr lang="en-GB" b="1" dirty="0">
                    <a:solidFill>
                      <a:schemeClr val="tx1"/>
                    </a:solidFill>
                  </a:rPr>
                  <a:t>  is our Y intercept (in this case 0 so we can disregard)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and 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m</a:t>
                </a:r>
                <a:r>
                  <a:rPr lang="en-GB" b="1" dirty="0">
                    <a:solidFill>
                      <a:schemeClr val="tx1"/>
                    </a:solidFill>
                  </a:rPr>
                  <a:t> is the gradient of our line (Spring constant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𝒌</m:t>
                    </m:r>
                  </m:oMath>
                </a14:m>
                <a:r>
                  <a:rPr lang="en-GB" b="1" dirty="0">
                    <a:solidFill>
                      <a:schemeClr val="tx1"/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4201298" cy="3880773"/>
              </a:xfrm>
              <a:blipFill rotWithShape="0">
                <a:blip r:embed="rId3"/>
                <a:stretch>
                  <a:fillRect l="-1159" r="-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2616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4126534104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So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𝒎𝒙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𝒄</m:t>
                      </m:r>
                    </m:oMath>
                  </m:oMathPara>
                </a14:m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and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𝒇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𝒍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</a:rPr>
                  <a:t> </a:t>
                </a:r>
                <a:r>
                  <a:rPr lang="en-GB" b="1" u="sng" dirty="0">
                    <a:solidFill>
                      <a:schemeClr val="tx1"/>
                    </a:solidFill>
                  </a:rPr>
                  <a:t>+ 0</a:t>
                </a:r>
              </a:p>
              <a:p>
                <a:pPr marL="0" indent="0" algn="ctr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Are the same</a:t>
                </a:r>
              </a:p>
              <a:p>
                <a:pPr marL="0" indent="0" algn="ctr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 the gradient is our spring constant</a:t>
                </a:r>
              </a:p>
              <a:p>
                <a:pPr marL="0" indent="0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  <a:blipFill rotWithShape="0">
                <a:blip r:embed="rId3"/>
                <a:stretch>
                  <a:fillRect r="-3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4147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4126534104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Isosceles Triangle 2"/>
          <p:cNvSpPr/>
          <p:nvPr/>
        </p:nvSpPr>
        <p:spPr>
          <a:xfrm>
            <a:off x="2307432" y="4062413"/>
            <a:ext cx="2119312" cy="1038225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So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𝒎𝒙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𝒄</m:t>
                      </m:r>
                    </m:oMath>
                  </m:oMathPara>
                </a14:m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and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𝒇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𝒍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</a:rPr>
                  <a:t> </a:t>
                </a:r>
                <a:r>
                  <a:rPr lang="en-GB" b="1" u="sng" dirty="0">
                    <a:solidFill>
                      <a:schemeClr val="tx1"/>
                    </a:solidFill>
                  </a:rPr>
                  <a:t>+ 0</a:t>
                </a:r>
              </a:p>
              <a:p>
                <a:pPr marL="0" indent="0" algn="ctr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Are the same</a:t>
                </a:r>
              </a:p>
              <a:p>
                <a:pPr marL="0" indent="0" algn="ctr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 the gradient is our spring constant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  <a:blipFill rotWithShape="0">
                <a:blip r:embed="rId3"/>
                <a:stretch>
                  <a:fillRect r="-3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016411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933924045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Isosceles Triangle 2"/>
          <p:cNvSpPr/>
          <p:nvPr/>
        </p:nvSpPr>
        <p:spPr>
          <a:xfrm>
            <a:off x="2307432" y="4062413"/>
            <a:ext cx="2119312" cy="1038225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So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𝒚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𝒎𝒙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𝒄</m:t>
                      </m:r>
                    </m:oMath>
                  </m:oMathPara>
                </a14:m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and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𝒇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∆</m:t>
                    </m:r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𝒍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</a:rPr>
                  <a:t> </a:t>
                </a:r>
                <a:r>
                  <a:rPr lang="en-GB" b="1" u="sng" dirty="0">
                    <a:solidFill>
                      <a:schemeClr val="tx1"/>
                    </a:solidFill>
                  </a:rPr>
                  <a:t>+ 0</a:t>
                </a:r>
              </a:p>
              <a:p>
                <a:pPr marL="0" indent="0" algn="ctr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Are the same</a:t>
                </a:r>
              </a:p>
              <a:p>
                <a:pPr marL="0" indent="0" algn="ctr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∴</m:t>
                    </m:r>
                  </m:oMath>
                </a14:m>
                <a:r>
                  <a:rPr lang="en-GB" b="1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 the gradient is our spring constant</a:t>
                </a: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  <a:blipFill rotWithShape="0">
                <a:blip r:embed="rId3"/>
                <a:stretch>
                  <a:fillRect r="-3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35830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50" y="657654"/>
            <a:ext cx="8596668" cy="1320800"/>
          </a:xfrm>
        </p:spPr>
        <p:txBody>
          <a:bodyPr/>
          <a:lstStyle/>
          <a:p>
            <a:r>
              <a:rPr lang="en-GB" dirty="0"/>
              <a:t>Hooke’s Law practical</a:t>
            </a: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933924045"/>
              </p:ext>
            </p:extLst>
          </p:nvPr>
        </p:nvGraphicFramePr>
        <p:xfrm>
          <a:off x="245097" y="1528759"/>
          <a:ext cx="6787299" cy="48202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Isosceles Triangle 2"/>
          <p:cNvSpPr/>
          <p:nvPr/>
        </p:nvSpPr>
        <p:spPr>
          <a:xfrm>
            <a:off x="2307432" y="4062413"/>
            <a:ext cx="2119312" cy="1038225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𝒌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∆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𝒍</m:t>
                      </m:r>
                    </m:oMath>
                  </m:oMathPara>
                </a14:m>
                <a:endParaRPr lang="en-GB" b="1" dirty="0">
                  <a:solidFill>
                    <a:srgbClr val="FF0000"/>
                  </a:solidFill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𝒌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𝒇</m:t>
                          </m:r>
                        </m:num>
                        <m:den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𝒍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rgbClr val="FF0000"/>
                  </a:solidFill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𝒌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𝟎𝟒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𝒌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𝟒𝟕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𝒏</m:t>
                      </m:r>
                      <m:sSup>
                        <m:sSupPr>
                          <m:ctrlP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</m:e>
                        <m:sup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p>
                      </m:sSup>
                    </m:oMath>
                  </m:oMathPara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58680" y="2223359"/>
                <a:ext cx="2438401" cy="3880773"/>
              </a:xfr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341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5594" t="17063" r="65470" b="21419"/>
          <a:stretch/>
        </p:blipFill>
        <p:spPr>
          <a:xfrm>
            <a:off x="831243" y="1376126"/>
            <a:ext cx="6040337" cy="551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8006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Density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5594" t="17063" r="65470" b="21419"/>
          <a:stretch/>
        </p:blipFill>
        <p:spPr>
          <a:xfrm>
            <a:off x="831243" y="1376126"/>
            <a:ext cx="6040337" cy="551921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68309" y="5051834"/>
            <a:ext cx="3385996" cy="181069"/>
          </a:xfrm>
          <a:prstGeom prst="rect">
            <a:avLst/>
          </a:prstGeom>
          <a:solidFill>
            <a:srgbClr val="FFFF00">
              <a:alpha val="30196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464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6602240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When we refer to materials as being “light weight” or “Heavy” we are referring to their density relative to other materials of similar properties.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Density is the measure of mass per unit volume of a material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Understanding the term allows us to directly compare different materials with each other.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5274" y="1743537"/>
            <a:ext cx="4629150" cy="47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38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68703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a number of key terms that you will need to understand for this lesson.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Mass 	– Is the amount of matter in an object, Measured in Kgs</a:t>
            </a:r>
          </a:p>
          <a:p>
            <a:pPr marL="0" indent="0">
              <a:buNone/>
            </a:pPr>
            <a:r>
              <a:rPr lang="en-GB" dirty="0"/>
              <a:t>Weight	- Is the amount of Force that a mass exerts under gravity, measured in 			  </a:t>
            </a:r>
            <a:r>
              <a:rPr lang="en-GB" dirty="0" err="1"/>
              <a:t>Newtons</a:t>
            </a:r>
            <a:r>
              <a:rPr lang="en-GB" dirty="0"/>
              <a:t>, You weigh less on the moon but your mass is the same!!!</a:t>
            </a:r>
          </a:p>
          <a:p>
            <a:pPr marL="0" indent="0">
              <a:buNone/>
            </a:pPr>
            <a:r>
              <a:rPr lang="en-GB" dirty="0"/>
              <a:t>Volume	- The amount of space that an object occupies. Measured in m</a:t>
            </a:r>
            <a:r>
              <a:rPr lang="en-GB" baseline="30000" dirty="0"/>
              <a:t>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we calculate density, we use Kg/m</a:t>
            </a:r>
            <a:r>
              <a:rPr lang="en-GB" baseline="30000" dirty="0"/>
              <a:t>3 </a:t>
            </a:r>
            <a:r>
              <a:rPr lang="en-GB" dirty="0"/>
              <a:t>as the units</a:t>
            </a:r>
            <a:endParaRPr lang="en-GB" baseline="30000" dirty="0"/>
          </a:p>
        </p:txBody>
      </p:sp>
    </p:spTree>
    <p:extLst>
      <p:ext uri="{BB962C8B-B14F-4D97-AF65-F5344CB8AC3E}">
        <p14:creationId xmlns:p14="http://schemas.microsoft.com/office/powerpoint/2010/main" val="318883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 smtClean="0"/>
                  <a:t>Density 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𝝆</m:t>
                    </m:r>
                  </m:oMath>
                </a14:m>
                <a:endParaRPr lang="en-GB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" name="Title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 l="-2128" t="-64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𝐷𝑒𝑛𝑠𝑖𝑡𝑦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𝑚𝑎𝑠𝑠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𝑣𝑜𝑙𝑢𝑚𝑒</m:t>
                          </m:r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:endParaRPr lang="en-GB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𝑢𝑛𝑖𝑡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𝑘𝑔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 algn="ctr">
                  <a:buNone/>
                </a:pPr>
                <a:r>
                  <a:rPr lang="en-GB" dirty="0" smtClean="0"/>
                  <a:t>Note: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𝑔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𝑖𝑠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𝑡h𝑒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𝑠𝑎𝑚𝑒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1000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𝑘𝑔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1645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450" y="222250"/>
            <a:ext cx="8229600" cy="800100"/>
          </a:xfrm>
        </p:spPr>
        <p:txBody>
          <a:bodyPr/>
          <a:lstStyle/>
          <a:p>
            <a:r>
              <a:rPr lang="en-GB" altLang="en-US" smtClean="0"/>
              <a:t>Density examples</a:t>
            </a:r>
            <a:endParaRPr lang="el-GR" altLang="en-US" smtClean="0">
              <a:cs typeface="Arial" panose="020B0604020202020204" pitchFamily="34" charset="0"/>
            </a:endParaRPr>
          </a:p>
        </p:txBody>
      </p:sp>
      <p:graphicFrame>
        <p:nvGraphicFramePr>
          <p:cNvPr id="141454" name="Group 142"/>
          <p:cNvGraphicFramePr>
            <a:graphicFrameLocks noGrp="1"/>
          </p:cNvGraphicFramePr>
          <p:nvPr>
            <p:ph sz="half" idx="2"/>
          </p:nvPr>
        </p:nvGraphicFramePr>
        <p:xfrm>
          <a:off x="2014539" y="996950"/>
          <a:ext cx="7966075" cy="5426078"/>
        </p:xfrm>
        <a:graphic>
          <a:graphicData uri="http://schemas.openxmlformats.org/drawingml/2006/table">
            <a:tbl>
              <a:tblPr/>
              <a:tblGrid>
                <a:gridCol w="23987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03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43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26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620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density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kg m</a:t>
                      </a:r>
                      <a:r>
                        <a:rPr kumimoji="0" lang="en-GB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-3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density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kg m</a:t>
                      </a:r>
                      <a:r>
                        <a:rPr kumimoji="0" lang="en-GB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-3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Interstellar medium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iron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hydrogen</a:t>
                      </a: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lead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helium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mercury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9900"/>
                          </a:solidFill>
                          <a:effectLst/>
                          <a:latin typeface="Arial" charset="0"/>
                        </a:rPr>
                        <a:t>air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uranium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9900"/>
                          </a:solidFill>
                          <a:effectLst/>
                          <a:latin typeface="Arial" charset="0"/>
                        </a:rPr>
                        <a:t>wood (average)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gold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9900"/>
                          </a:solidFill>
                          <a:effectLst/>
                          <a:latin typeface="Arial" charset="0"/>
                        </a:rPr>
                        <a:t>lithium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water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Arial" charset="0"/>
                        </a:rPr>
                        <a:t>Sun’s core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plastics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663300"/>
                          </a:solidFill>
                          <a:effectLst/>
                          <a:latin typeface="Arial" charset="0"/>
                        </a:rPr>
                        <a:t>neutron star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1822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Arial" charset="0"/>
                        </a:rPr>
                        <a:t>aluminium</a:t>
                      </a:r>
                    </a:p>
                  </a:txBody>
                  <a:tcPr marT="45725" marB="4572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663300"/>
                          </a:solidFill>
                          <a:effectLst/>
                          <a:latin typeface="Arial" charset="0"/>
                        </a:rPr>
                        <a:t>black hole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41348" name="Text Box 36"/>
          <p:cNvSpPr txBox="1">
            <a:spLocks noChangeArrowheads="1"/>
          </p:cNvSpPr>
          <p:nvPr/>
        </p:nvSpPr>
        <p:spPr bwMode="auto">
          <a:xfrm>
            <a:off x="4597401" y="2336800"/>
            <a:ext cx="134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3300"/>
                </a:solidFill>
                <a:latin typeface="Arial" panose="020B0604020202020204" pitchFamily="34" charset="0"/>
              </a:rPr>
              <a:t>0.0989</a:t>
            </a:r>
          </a:p>
        </p:txBody>
      </p:sp>
      <p:sp>
        <p:nvSpPr>
          <p:cNvPr id="141349" name="Text Box 37"/>
          <p:cNvSpPr txBox="1">
            <a:spLocks noChangeArrowheads="1"/>
          </p:cNvSpPr>
          <p:nvPr/>
        </p:nvSpPr>
        <p:spPr bwMode="auto">
          <a:xfrm>
            <a:off x="4741864" y="2874963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3300"/>
                </a:solidFill>
                <a:latin typeface="Arial" panose="020B0604020202020204" pitchFamily="34" charset="0"/>
              </a:rPr>
              <a:t>0.179</a:t>
            </a:r>
          </a:p>
        </p:txBody>
      </p:sp>
      <p:sp>
        <p:nvSpPr>
          <p:cNvPr id="141350" name="Text Box 38"/>
          <p:cNvSpPr txBox="1">
            <a:spLocks noChangeArrowheads="1"/>
          </p:cNvSpPr>
          <p:nvPr/>
        </p:nvSpPr>
        <p:spPr bwMode="auto">
          <a:xfrm>
            <a:off x="4741864" y="3371850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9900"/>
                </a:solidFill>
                <a:latin typeface="Arial" panose="020B0604020202020204" pitchFamily="34" charset="0"/>
              </a:rPr>
              <a:t>1.29</a:t>
            </a:r>
          </a:p>
        </p:txBody>
      </p:sp>
      <p:sp>
        <p:nvSpPr>
          <p:cNvPr id="141351" name="Text Box 39"/>
          <p:cNvSpPr txBox="1">
            <a:spLocks noChangeArrowheads="1"/>
          </p:cNvSpPr>
          <p:nvPr/>
        </p:nvSpPr>
        <p:spPr bwMode="auto">
          <a:xfrm>
            <a:off x="4719639" y="4406900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9900"/>
                </a:solidFill>
                <a:latin typeface="Arial" panose="020B0604020202020204" pitchFamily="34" charset="0"/>
              </a:rPr>
              <a:t>0.534</a:t>
            </a:r>
          </a:p>
        </p:txBody>
      </p:sp>
      <p:sp>
        <p:nvSpPr>
          <p:cNvPr id="141352" name="Text Box 40"/>
          <p:cNvSpPr txBox="1">
            <a:spLocks noChangeArrowheads="1"/>
          </p:cNvSpPr>
          <p:nvPr/>
        </p:nvSpPr>
        <p:spPr bwMode="auto">
          <a:xfrm>
            <a:off x="8339139" y="3344863"/>
            <a:ext cx="13287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54A021"/>
                </a:solidFill>
                <a:latin typeface="Arial" panose="020B0604020202020204" pitchFamily="34" charset="0"/>
              </a:rPr>
              <a:t>19 100</a:t>
            </a:r>
          </a:p>
        </p:txBody>
      </p:sp>
      <p:sp>
        <p:nvSpPr>
          <p:cNvPr id="141353" name="Text Box 41"/>
          <p:cNvSpPr txBox="1">
            <a:spLocks noChangeArrowheads="1"/>
          </p:cNvSpPr>
          <p:nvPr/>
        </p:nvSpPr>
        <p:spPr bwMode="auto">
          <a:xfrm>
            <a:off x="4478338" y="5470526"/>
            <a:ext cx="15668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000">
                <a:solidFill>
                  <a:srgbClr val="FF9900"/>
                </a:solidFill>
                <a:latin typeface="Arial" panose="020B0604020202020204" pitchFamily="34" charset="0"/>
              </a:rPr>
              <a:t>850</a:t>
            </a:r>
            <a:r>
              <a:rPr lang="en-GB" altLang="en-US" sz="2000">
                <a:solidFill>
                  <a:srgbClr val="FF33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prstClr val="black"/>
                </a:solidFill>
                <a:latin typeface="Arial" panose="020B0604020202020204" pitchFamily="34" charset="0"/>
              </a:rPr>
              <a:t>to</a:t>
            </a:r>
            <a:r>
              <a:rPr lang="en-GB" altLang="en-US" sz="2000">
                <a:solidFill>
                  <a:srgbClr val="FF330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rgbClr val="008000"/>
                </a:solidFill>
                <a:latin typeface="Arial" panose="020B0604020202020204" pitchFamily="34" charset="0"/>
              </a:rPr>
              <a:t>1400</a:t>
            </a:r>
            <a:endParaRPr lang="en-GB" altLang="en-US" sz="2000" baseline="30000">
              <a:solidFill>
                <a:srgbClr val="008000"/>
              </a:solidFill>
              <a:latin typeface="Arial" panose="020B0604020202020204" pitchFamily="34" charset="0"/>
            </a:endParaRPr>
          </a:p>
        </p:txBody>
      </p:sp>
      <p:sp>
        <p:nvSpPr>
          <p:cNvPr id="16450" name="Text Box 60"/>
          <p:cNvSpPr txBox="1">
            <a:spLocks noChangeArrowheads="1"/>
          </p:cNvSpPr>
          <p:nvPr/>
        </p:nvSpPr>
        <p:spPr bwMode="auto">
          <a:xfrm>
            <a:off x="4400550" y="1844676"/>
            <a:ext cx="172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000">
                <a:solidFill>
                  <a:srgbClr val="FF0000"/>
                </a:solidFill>
                <a:latin typeface="Arial" panose="020B0604020202020204" pitchFamily="34" charset="0"/>
              </a:rPr>
              <a:t>10</a:t>
            </a:r>
            <a:r>
              <a:rPr lang="en-GB" altLang="en-US" sz="2000" baseline="30000">
                <a:solidFill>
                  <a:srgbClr val="FF0000"/>
                </a:solidFill>
                <a:latin typeface="Arial" panose="020B0604020202020204" pitchFamily="34" charset="0"/>
              </a:rPr>
              <a:t>-25</a:t>
            </a:r>
            <a:r>
              <a:rPr lang="en-GB" altLang="en-US" sz="2000">
                <a:solidFill>
                  <a:srgbClr val="FF0000"/>
                </a:solidFill>
                <a:latin typeface="Arial" panose="020B0604020202020204" pitchFamily="34" charset="0"/>
              </a:rPr>
              <a:t> to 10</a:t>
            </a:r>
            <a:r>
              <a:rPr lang="en-GB" altLang="en-US" sz="2000" baseline="30000">
                <a:solidFill>
                  <a:srgbClr val="FF0000"/>
                </a:solidFill>
                <a:latin typeface="Arial" panose="020B0604020202020204" pitchFamily="34" charset="0"/>
              </a:rPr>
              <a:t>-15</a:t>
            </a:r>
          </a:p>
        </p:txBody>
      </p:sp>
      <p:sp>
        <p:nvSpPr>
          <p:cNvPr id="141425" name="Text Box 113"/>
          <p:cNvSpPr txBox="1">
            <a:spLocks noChangeArrowheads="1"/>
          </p:cNvSpPr>
          <p:nvPr/>
        </p:nvSpPr>
        <p:spPr bwMode="auto">
          <a:xfrm>
            <a:off x="8321675" y="2838450"/>
            <a:ext cx="1390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99CA3C"/>
                </a:solidFill>
                <a:latin typeface="Arial" panose="020B0604020202020204" pitchFamily="34" charset="0"/>
              </a:rPr>
              <a:t>13 500</a:t>
            </a:r>
          </a:p>
        </p:txBody>
      </p:sp>
      <p:sp>
        <p:nvSpPr>
          <p:cNvPr id="141426" name="Text Box 114"/>
          <p:cNvSpPr txBox="1">
            <a:spLocks noChangeArrowheads="1"/>
          </p:cNvSpPr>
          <p:nvPr/>
        </p:nvSpPr>
        <p:spPr bwMode="auto">
          <a:xfrm>
            <a:off x="8267700" y="4892675"/>
            <a:ext cx="1536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00FF"/>
                </a:solidFill>
                <a:latin typeface="Arial" panose="020B0604020202020204" pitchFamily="34" charset="0"/>
              </a:rPr>
              <a:t>150 000</a:t>
            </a:r>
          </a:p>
        </p:txBody>
      </p:sp>
      <p:sp>
        <p:nvSpPr>
          <p:cNvPr id="141427" name="Text Box 115"/>
          <p:cNvSpPr txBox="1">
            <a:spLocks noChangeArrowheads="1"/>
          </p:cNvSpPr>
          <p:nvPr/>
        </p:nvSpPr>
        <p:spPr bwMode="auto">
          <a:xfrm>
            <a:off x="4826000" y="3889375"/>
            <a:ext cx="9540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FF9900"/>
                </a:solidFill>
                <a:latin typeface="Arial" panose="020B0604020202020204" pitchFamily="34" charset="0"/>
              </a:rPr>
              <a:t>700</a:t>
            </a:r>
          </a:p>
        </p:txBody>
      </p:sp>
      <p:sp>
        <p:nvSpPr>
          <p:cNvPr id="16454" name="Text Box 116"/>
          <p:cNvSpPr txBox="1">
            <a:spLocks noChangeArrowheads="1"/>
          </p:cNvSpPr>
          <p:nvPr/>
        </p:nvSpPr>
        <p:spPr bwMode="auto">
          <a:xfrm>
            <a:off x="4741864" y="4930775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prstClr val="black"/>
                </a:solidFill>
                <a:latin typeface="Arial" panose="020B0604020202020204" pitchFamily="34" charset="0"/>
              </a:rPr>
              <a:t>1000</a:t>
            </a:r>
          </a:p>
        </p:txBody>
      </p:sp>
      <p:sp>
        <p:nvSpPr>
          <p:cNvPr id="141429" name="Text Box 117"/>
          <p:cNvSpPr txBox="1">
            <a:spLocks noChangeArrowheads="1"/>
          </p:cNvSpPr>
          <p:nvPr/>
        </p:nvSpPr>
        <p:spPr bwMode="auto">
          <a:xfrm>
            <a:off x="4764089" y="5913438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008000"/>
                </a:solidFill>
                <a:latin typeface="Arial" panose="020B0604020202020204" pitchFamily="34" charset="0"/>
              </a:rPr>
              <a:t>2 700</a:t>
            </a:r>
          </a:p>
        </p:txBody>
      </p:sp>
      <p:sp>
        <p:nvSpPr>
          <p:cNvPr id="141430" name="Text Box 118"/>
          <p:cNvSpPr txBox="1">
            <a:spLocks noChangeArrowheads="1"/>
          </p:cNvSpPr>
          <p:nvPr/>
        </p:nvSpPr>
        <p:spPr bwMode="auto">
          <a:xfrm>
            <a:off x="8505826" y="1806575"/>
            <a:ext cx="10382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008000"/>
                </a:solidFill>
                <a:latin typeface="Arial" panose="020B0604020202020204" pitchFamily="34" charset="0"/>
              </a:rPr>
              <a:t>7 900</a:t>
            </a:r>
          </a:p>
        </p:txBody>
      </p:sp>
      <p:sp>
        <p:nvSpPr>
          <p:cNvPr id="141431" name="Text Box 119"/>
          <p:cNvSpPr txBox="1">
            <a:spLocks noChangeArrowheads="1"/>
          </p:cNvSpPr>
          <p:nvPr/>
        </p:nvSpPr>
        <p:spPr bwMode="auto">
          <a:xfrm>
            <a:off x="8340725" y="2362200"/>
            <a:ext cx="1390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99CA3C"/>
                </a:solidFill>
                <a:latin typeface="Arial" panose="020B0604020202020204" pitchFamily="34" charset="0"/>
              </a:rPr>
              <a:t>11 300</a:t>
            </a:r>
          </a:p>
        </p:txBody>
      </p:sp>
      <p:sp>
        <p:nvSpPr>
          <p:cNvPr id="16458" name="Text Box 121"/>
          <p:cNvSpPr txBox="1">
            <a:spLocks noChangeArrowheads="1"/>
          </p:cNvSpPr>
          <p:nvPr/>
        </p:nvSpPr>
        <p:spPr bwMode="auto">
          <a:xfrm>
            <a:off x="8364539" y="4378325"/>
            <a:ext cx="15890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54A021"/>
                </a:solidFill>
                <a:latin typeface="Arial" panose="020B0604020202020204" pitchFamily="34" charset="0"/>
              </a:rPr>
              <a:t>22 610</a:t>
            </a:r>
          </a:p>
        </p:txBody>
      </p:sp>
      <p:sp>
        <p:nvSpPr>
          <p:cNvPr id="141434" name="Text Box 122"/>
          <p:cNvSpPr txBox="1">
            <a:spLocks noChangeArrowheads="1"/>
          </p:cNvSpPr>
          <p:nvPr/>
        </p:nvSpPr>
        <p:spPr bwMode="auto">
          <a:xfrm>
            <a:off x="8339138" y="3824288"/>
            <a:ext cx="1390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54A021"/>
                </a:solidFill>
                <a:latin typeface="Arial" panose="020B0604020202020204" pitchFamily="34" charset="0"/>
              </a:rPr>
              <a:t>19 300</a:t>
            </a:r>
          </a:p>
        </p:txBody>
      </p:sp>
      <p:sp>
        <p:nvSpPr>
          <p:cNvPr id="141443" name="Text Box 131"/>
          <p:cNvSpPr txBox="1">
            <a:spLocks noChangeArrowheads="1"/>
          </p:cNvSpPr>
          <p:nvPr/>
        </p:nvSpPr>
        <p:spPr bwMode="auto">
          <a:xfrm>
            <a:off x="8626475" y="5419725"/>
            <a:ext cx="819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663300"/>
                </a:solidFill>
                <a:latin typeface="Arial" panose="020B0604020202020204" pitchFamily="34" charset="0"/>
              </a:rPr>
              <a:t>10</a:t>
            </a:r>
            <a:r>
              <a:rPr lang="en-GB" altLang="en-US" sz="2400" baseline="30000">
                <a:solidFill>
                  <a:srgbClr val="663300"/>
                </a:solidFill>
                <a:latin typeface="Arial" panose="020B0604020202020204" pitchFamily="34" charset="0"/>
              </a:rPr>
              <a:t>17</a:t>
            </a:r>
          </a:p>
        </p:txBody>
      </p:sp>
      <p:sp>
        <p:nvSpPr>
          <p:cNvPr id="141444" name="Text Box 132"/>
          <p:cNvSpPr txBox="1">
            <a:spLocks noChangeArrowheads="1"/>
          </p:cNvSpPr>
          <p:nvPr/>
        </p:nvSpPr>
        <p:spPr bwMode="auto">
          <a:xfrm>
            <a:off x="8121650" y="5975350"/>
            <a:ext cx="1830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>
                <a:solidFill>
                  <a:srgbClr val="663300"/>
                </a:solidFill>
                <a:latin typeface="Arial" panose="020B0604020202020204" pitchFamily="34" charset="0"/>
              </a:rPr>
              <a:t>&gt; 4 x 10</a:t>
            </a:r>
            <a:r>
              <a:rPr lang="en-GB" altLang="en-US" sz="2400" baseline="30000">
                <a:solidFill>
                  <a:srgbClr val="663300"/>
                </a:solidFill>
                <a:latin typeface="Arial" panose="020B0604020202020204" pitchFamily="34" charset="0"/>
              </a:rPr>
              <a:t>17</a:t>
            </a:r>
          </a:p>
        </p:txBody>
      </p:sp>
      <p:sp>
        <p:nvSpPr>
          <p:cNvPr id="141452" name="Text Box 140"/>
          <p:cNvSpPr txBox="1">
            <a:spLocks noChangeArrowheads="1"/>
          </p:cNvSpPr>
          <p:nvPr/>
        </p:nvSpPr>
        <p:spPr bwMode="auto">
          <a:xfrm>
            <a:off x="6292850" y="4341813"/>
            <a:ext cx="212883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fontAlgn="base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9144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800">
                <a:solidFill>
                  <a:srgbClr val="54A021"/>
                </a:solidFill>
                <a:latin typeface="Arial" panose="020B0604020202020204" pitchFamily="34" charset="0"/>
              </a:rPr>
              <a:t>osmium</a:t>
            </a:r>
          </a:p>
        </p:txBody>
      </p:sp>
    </p:spTree>
    <p:extLst>
      <p:ext uri="{BB962C8B-B14F-4D97-AF65-F5344CB8AC3E}">
        <p14:creationId xmlns:p14="http://schemas.microsoft.com/office/powerpoint/2010/main" val="239555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48" grpId="0"/>
      <p:bldP spid="14142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77334" y="2160589"/>
                <a:ext cx="8596668" cy="452521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Calculate the Density of a cube</a:t>
                </a:r>
              </a:p>
              <a:p>
                <a:pPr marL="0" indent="0">
                  <a:buNone/>
                </a:pPr>
                <a:r>
                  <a:rPr lang="en-GB" i="1" dirty="0">
                    <a:latin typeface="Cambria Math" panose="02040503050406030204" pitchFamily="18" charset="0"/>
                  </a:rPr>
                  <a:t>	</a:t>
                </a:r>
              </a:p>
              <a:p>
                <a:pPr marL="0" indent="0">
                  <a:buNone/>
                </a:pPr>
                <a:r>
                  <a:rPr lang="en-GB" b="0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𝑽𝒐𝒍𝒖𝒎𝒆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𝑳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×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𝑫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×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𝑯</m:t>
                    </m:r>
                  </m:oMath>
                </a14:m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𝟑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×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𝟐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×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𝟓</m:t>
                    </m:r>
                  </m:oMath>
                </a14:m>
                <a:endParaRPr lang="en-GB" b="1" dirty="0">
                  <a:solidFill>
                    <a:srgbClr val="FF0000"/>
                  </a:solidFill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𝟗</m:t>
                    </m:r>
                    <m:sSup>
                      <m:sSupPr>
                        <m:ctrlP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𝒄𝒎</m:t>
                        </m:r>
                      </m:e>
                      <m:sup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	</a:t>
                </a:r>
                <a:endParaRPr lang="en-GB" b="1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𝑫𝒆𝒏𝒔𝒊𝒕𝒚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= </m:t>
                    </m:r>
                    <m:f>
                      <m:fPr>
                        <m:ctrlP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𝑴𝒂𝒔𝒔</m:t>
                        </m:r>
                      </m:num>
                      <m:den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𝑽𝒐𝒍𝒖𝒎𝒆</m:t>
                        </m:r>
                      </m:den>
                    </m:f>
                  </m:oMath>
                </a14:m>
                <a:endParaRPr lang="en-GB" b="1" dirty="0">
                  <a:solidFill>
                    <a:srgbClr val="FF0000"/>
                  </a:solidFill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		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  </m:t>
                    </m:r>
                    <m:f>
                      <m:fPr>
                        <m:ctrlP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</m:t>
                        </m:r>
                      </m:num>
                      <m:den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</m:t>
                        </m:r>
                      </m:den>
                    </m:f>
                  </m:oMath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FF0000"/>
                    </a:solidFill>
                  </a:rPr>
                  <a:t>			</a:t>
                </a:r>
                <a14:m>
                  <m:oMath xmlns:m="http://schemas.openxmlformats.org/officeDocument/2006/math"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𝒈</m:t>
                        </m:r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𝒄𝒎</m:t>
                        </m:r>
                      </m:e>
                      <m:sup>
                        <m:r>
                          <a:rPr lang="en-GB" b="1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</m:sup>
                    </m:sSup>
                  </m:oMath>
                </a14:m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To convert from g/cm</a:t>
                </a:r>
                <a:r>
                  <a:rPr lang="en-GB" b="1" i="1" baseline="30000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3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to kg/m</a:t>
                </a:r>
                <a:r>
                  <a:rPr lang="en-GB" b="1" i="1" baseline="30000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3</a:t>
                </a: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we multiply by 1000</a:t>
                </a:r>
              </a:p>
              <a:p>
                <a:pPr marL="0" indent="0">
                  <a:buNone/>
                </a:pPr>
                <a:r>
                  <a:rPr lang="en-GB" b="1" i="1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			=1000kg/m</a:t>
                </a:r>
                <a:r>
                  <a:rPr lang="en-GB" b="1" i="1" baseline="30000" dirty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3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7334" y="2160589"/>
                <a:ext cx="8596668" cy="4525219"/>
              </a:xfrm>
              <a:blipFill rotWithShape="0">
                <a:blip r:embed="rId2"/>
                <a:stretch>
                  <a:fillRect l="-426" t="-942" b="-13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Group 8"/>
          <p:cNvGrpSpPr/>
          <p:nvPr/>
        </p:nvGrpSpPr>
        <p:grpSpPr>
          <a:xfrm>
            <a:off x="4435937" y="2511799"/>
            <a:ext cx="5655048" cy="3220333"/>
            <a:chOff x="2864346" y="2790907"/>
            <a:chExt cx="4506532" cy="3501266"/>
          </a:xfrm>
        </p:grpSpPr>
        <p:sp>
          <p:nvSpPr>
            <p:cNvPr id="5" name="Cube 4"/>
            <p:cNvSpPr/>
            <p:nvPr/>
          </p:nvSpPr>
          <p:spPr>
            <a:xfrm>
              <a:off x="3515903" y="2790907"/>
              <a:ext cx="3221502" cy="293240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4264500" y="5723309"/>
              <a:ext cx="1039067" cy="568864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</a:bodyPr>
            <a:lstStyle/>
            <a:p>
              <a:pPr algn="ctr"/>
              <a:r>
                <a:rPr lang="en-US" sz="2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3cm</a:t>
              </a:r>
              <a:endPara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2864346" y="4257107"/>
              <a:ext cx="676022" cy="568864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2cm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6440646" y="5154444"/>
              <a:ext cx="930232" cy="568864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1.5c</a:t>
              </a:r>
              <a:r>
                <a:rPr lang="en-US" sz="2800" b="0" cap="none" spc="0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</a:t>
              </a:r>
            </a:p>
          </p:txBody>
        </p:sp>
      </p:grpSp>
      <p:sp>
        <p:nvSpPr>
          <p:cNvPr id="4" name="Rectangle 3"/>
          <p:cNvSpPr/>
          <p:nvPr/>
        </p:nvSpPr>
        <p:spPr>
          <a:xfrm>
            <a:off x="6573155" y="3839365"/>
            <a:ext cx="5517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9g</a:t>
            </a:r>
          </a:p>
        </p:txBody>
      </p:sp>
    </p:spTree>
    <p:extLst>
      <p:ext uri="{BB962C8B-B14F-4D97-AF65-F5344CB8AC3E}">
        <p14:creationId xmlns:p14="http://schemas.microsoft.com/office/powerpoint/2010/main" val="360222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Question</a:t>
            </a:r>
            <a:endParaRPr lang="el-GR" altLang="en-US">
              <a:cs typeface="Arial" panose="020B0604020202020204" pitchFamily="34" charset="0"/>
            </a:endParaRPr>
          </a:p>
        </p:txBody>
      </p:sp>
      <p:sp>
        <p:nvSpPr>
          <p:cNvPr id="145411" name="Rectangle 3"/>
          <p:cNvSpPr>
            <a:spLocks noGrp="1" noChangeArrowheads="1"/>
          </p:cNvSpPr>
          <p:nvPr>
            <p:ph idx="1"/>
          </p:nvPr>
        </p:nvSpPr>
        <p:spPr>
          <a:xfrm>
            <a:off x="1992314" y="1268414"/>
            <a:ext cx="8243887" cy="4840287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 dirty="0"/>
              <a:t>Calculate the weight of a gold ingot of dimensions (20 x 10 x 4) cm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i="1" dirty="0"/>
              <a:t>Density of gold is 19300 kg m</a:t>
            </a:r>
            <a:r>
              <a:rPr lang="en-GB" altLang="en-US" sz="2800" i="1" baseline="30000" dirty="0"/>
              <a:t>-3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800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dirty="0"/>
              <a:t>volume of gold = 800 cm</a:t>
            </a:r>
            <a:r>
              <a:rPr lang="en-GB" altLang="en-US" sz="2800" baseline="30000" dirty="0"/>
              <a:t>3</a:t>
            </a:r>
            <a:r>
              <a:rPr lang="en-GB" altLang="en-US" sz="2800" dirty="0"/>
              <a:t> 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dirty="0"/>
              <a:t>= 0.0008 m</a:t>
            </a:r>
            <a:r>
              <a:rPr lang="en-GB" altLang="en-US" sz="2800" baseline="30000" dirty="0"/>
              <a:t>3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800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dirty="0">
                <a:solidFill>
                  <a:srgbClr val="FF3300"/>
                </a:solidFill>
              </a:rPr>
              <a:t>mass = volume x density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dirty="0"/>
              <a:t>= 0.0008 x 19 300 = 15.4 kg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dirty="0"/>
              <a:t>weight = 15.4 x 9.81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altLang="en-US" sz="2800" b="1" dirty="0">
              <a:solidFill>
                <a:srgbClr val="FF3300"/>
              </a:solidFill>
            </a:endParaRP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altLang="en-US" sz="2800" b="1" dirty="0">
                <a:solidFill>
                  <a:srgbClr val="FF3300"/>
                </a:solidFill>
              </a:rPr>
              <a:t>weight of gold ingot = 152 N</a:t>
            </a:r>
          </a:p>
        </p:txBody>
      </p:sp>
    </p:spTree>
    <p:extLst>
      <p:ext uri="{BB962C8B-B14F-4D97-AF65-F5344CB8AC3E}">
        <p14:creationId xmlns:p14="http://schemas.microsoft.com/office/powerpoint/2010/main" val="64658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density useful?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Density gives us a standardised measure of a material.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allows us to understand how materials will interact with each other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 will an item sink or float in water?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a gas rise to the ceiling or fall to the floor?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helps us to engineer products to work as they should without having to adopt a trial and error approach.</a:t>
            </a:r>
          </a:p>
        </p:txBody>
      </p:sp>
    </p:spTree>
    <p:extLst>
      <p:ext uri="{BB962C8B-B14F-4D97-AF65-F5344CB8AC3E}">
        <p14:creationId xmlns:p14="http://schemas.microsoft.com/office/powerpoint/2010/main" val="442697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3313" y="1339354"/>
            <a:ext cx="6121107" cy="558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1338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4" y="1801640"/>
            <a:ext cx="5536855" cy="50563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87240" y="4843604"/>
            <a:ext cx="3105338" cy="162962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44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Tensile strength is a materials resistance to breaking under tension. </a:t>
            </a:r>
          </a:p>
          <a:p>
            <a:r>
              <a:rPr lang="en-GB" dirty="0"/>
              <a:t>Put simply its resistance to being pulled.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240" y="3766241"/>
            <a:ext cx="2600375" cy="28292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9521" y="3766241"/>
            <a:ext cx="3496446" cy="2829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60278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Tensile Strength and Testing</a:t>
            </a:r>
            <a:br>
              <a:rPr lang="en-GB" dirty="0"/>
            </a:br>
            <a:r>
              <a:rPr lang="en-GB" dirty="0"/>
              <a:t>										Stress and Strain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Tensile strength is the breaking force per unit of cross sectional area so is easily comparable with other materials irrespective of sample size or testing method. </a:t>
                </a:r>
              </a:p>
              <a:p>
                <a:r>
                  <a:rPr lang="en-GB" dirty="0"/>
                  <a:t>The term strength refers to the stress a material is under.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𝑇𝑒𝑛𝑠𝑖𝑙𝑒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𝑆𝑡𝑟𝑒𝑠𝑠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𝑇𝑒𝑛𝑠𝑖𝑙𝑒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𝐹𝑜𝑟𝑐𝑒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𝐶𝑟𝑜𝑠𝑠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𝑆𝑒𝑐𝑡𝑖𝑜𝑛𝑎𝑙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𝐴𝑟𝑒𝑎</m:t>
                          </m:r>
                        </m:den>
                      </m:f>
                    </m:oMath>
                  </m:oMathPara>
                </a14:m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r>
                  <a:rPr lang="en-GB" dirty="0">
                    <a:solidFill>
                      <a:srgbClr val="FF0000"/>
                    </a:solidFill>
                    <a:ea typeface="Cambria Math" panose="02040503050406030204" pitchFamily="18" charset="0"/>
                  </a:rPr>
                  <a:t>(Sigma) </a:t>
                </a:r>
                <a14:m>
                  <m:oMath xmlns:m="http://schemas.openxmlformats.org/officeDocument/2006/math">
                    <m:r>
                      <a:rPr lang="en-GB" sz="200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sz="2000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(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  <m:r>
                          <a:rPr lang="en-GB" sz="2000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en-GB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  <m:r>
                              <a:rPr lang="en-GB" sz="2000" b="0" i="1" baseline="3000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e>
                        </m:d>
                      </m:den>
                    </m:f>
                  </m:oMath>
                </a14:m>
                <a:endParaRPr lang="en-GB" dirty="0"/>
              </a:p>
              <a:p>
                <a:pPr marL="0" indent="0" algn="ctr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dirty="0"/>
                  <a:t>Units of stress are Pa (pascal) or Nm</a:t>
                </a:r>
                <a:r>
                  <a:rPr lang="en-GB" baseline="30000" dirty="0"/>
                  <a:t>2</a:t>
                </a:r>
              </a:p>
              <a:p>
                <a:pPr marL="0" indent="0" algn="ctr">
                  <a:buNone/>
                </a:pPr>
                <a:r>
                  <a:rPr lang="en-GB" dirty="0"/>
                  <a:t>Note: </a:t>
                </a:r>
                <a:r>
                  <a:rPr lang="en-GB" dirty="0">
                    <a:solidFill>
                      <a:srgbClr val="FF0000"/>
                    </a:solidFill>
                  </a:rPr>
                  <a:t>1Pa = 1Nm</a:t>
                </a:r>
                <a:r>
                  <a:rPr lang="en-GB" baseline="30000" dirty="0">
                    <a:solidFill>
                      <a:srgbClr val="FF0000"/>
                    </a:solidFill>
                  </a:rPr>
                  <a:t>2</a:t>
                </a: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71" t="-1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40242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Tensile Strength and Testing</a:t>
            </a:r>
            <a:br>
              <a:rPr lang="en-GB" dirty="0"/>
            </a:br>
            <a:r>
              <a:rPr lang="en-GB" dirty="0"/>
              <a:t>										Stress and Strain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Tensile Strain is a ratio of elongation of a sample against the samples original length under a tensile load.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 algn="ctr"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𝑇𝑒𝑛𝑠𝑖𝑙𝑒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𝑆𝑡𝑟𝑎𝑖𝑛</m:t>
                    </m:r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𝐸𝑥𝑡𝑒𝑛𝑠𝑖𝑜𝑛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𝑂𝑟𝑖𝑔𝑖𝑛𝑎𝑙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𝑙𝑒𝑛𝑔𝑡h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 (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𝐸𝑝𝑠𝑖𝑙𝑜𝑛</m:t>
                          </m:r>
                        </m:e>
                      </m:d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𝜀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l-GR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Δ</m:t>
                          </m:r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</m:t>
                          </m:r>
                        </m:den>
                      </m:f>
                    </m:oMath>
                  </m:oMathPara>
                </a14:m>
                <a:endParaRPr lang="en-GB" b="0" i="1" dirty="0">
                  <a:solidFill>
                    <a:srgbClr val="FF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1" dirty="0">
                  <a:solidFill>
                    <a:srgbClr val="FF0000"/>
                  </a:solidFill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i="1" dirty="0">
                    <a:solidFill>
                      <a:srgbClr val="FF0000"/>
                    </a:solidFill>
                    <a:latin typeface="Cambria Math" panose="02040503050406030204" pitchFamily="18" charset="0"/>
                  </a:rPr>
                  <a:t>As strain is a ratio it has no units.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endParaRPr lang="en-GB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42" t="-9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1495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often see two measures of Tensile Strength on a data sheet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Yield Strength – This is the point at which the elastic limit of a material is exceeded.</a:t>
            </a:r>
          </a:p>
          <a:p>
            <a:pPr lvl="1"/>
            <a:r>
              <a:rPr lang="en-GB" dirty="0"/>
              <a:t>Ultimate Tensile Strength – The maximum force absorbed by the material before breaking. </a:t>
            </a:r>
          </a:p>
        </p:txBody>
      </p:sp>
    </p:spTree>
    <p:extLst>
      <p:ext uri="{BB962C8B-B14F-4D97-AF65-F5344CB8AC3E}">
        <p14:creationId xmlns:p14="http://schemas.microsoft.com/office/powerpoint/2010/main" val="10867032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Tensile testing is a destructive testing method.</a:t>
            </a:r>
          </a:p>
          <a:p>
            <a:r>
              <a:rPr lang="en-GB" dirty="0"/>
              <a:t>Samples of a pre determined size are loaded into a tensile test machine which applies an increasing force to the sample while measuring the displacement (stretch) of the material. </a:t>
            </a:r>
          </a:p>
          <a:p>
            <a:r>
              <a:rPr lang="en-GB" dirty="0"/>
              <a:t>These results provide us with a Stress/Strain graph. </a:t>
            </a:r>
          </a:p>
          <a:p>
            <a:r>
              <a:rPr lang="en-GB" dirty="0"/>
              <a:t>Analysis of these graphs can be useful for determining safe working loads, minimum thicknesses and factors of safety in product engineering.</a:t>
            </a:r>
          </a:p>
        </p:txBody>
      </p:sp>
    </p:spTree>
    <p:extLst>
      <p:ext uri="{BB962C8B-B14F-4D97-AF65-F5344CB8AC3E}">
        <p14:creationId xmlns:p14="http://schemas.microsoft.com/office/powerpoint/2010/main" val="18052742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3"/>
                </p14:media>
              </p:ext>
            </p:extLst>
          </p:nvPr>
        </p:nvPicPr>
        <p:blipFill rotWithShape="1">
          <a:blip r:embed="rId4"/>
          <a:srcRect l="8488" r="1"/>
          <a:stretch/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63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3671"/>
                </p14:media>
              </p:ext>
            </p:extLst>
          </p:nvPr>
        </p:nvPicPr>
        <p:blipFill rotWithShape="1">
          <a:blip r:embed="rId4"/>
          <a:srcRect l="8488" r="1"/>
          <a:stretch>
            <a:fillRect/>
          </a:stretch>
        </p:blipFill>
        <p:spPr>
          <a:xfrm>
            <a:off x="505318" y="1930400"/>
            <a:ext cx="6069585" cy="3881437"/>
          </a:xfrm>
        </p:spPr>
      </p:pic>
      <p:grpSp>
        <p:nvGrpSpPr>
          <p:cNvPr id="35" name="Group 34"/>
          <p:cNvGrpSpPr/>
          <p:nvPr/>
        </p:nvGrpSpPr>
        <p:grpSpPr>
          <a:xfrm>
            <a:off x="6574903" y="1502875"/>
            <a:ext cx="5512523" cy="4308962"/>
            <a:chOff x="6574903" y="1611517"/>
            <a:chExt cx="5512523" cy="4308962"/>
          </a:xfrm>
        </p:grpSpPr>
        <p:grpSp>
          <p:nvGrpSpPr>
            <p:cNvPr id="11" name="Group 10"/>
            <p:cNvGrpSpPr/>
            <p:nvPr/>
          </p:nvGrpSpPr>
          <p:grpSpPr>
            <a:xfrm>
              <a:off x="6574903" y="1611517"/>
              <a:ext cx="5512523" cy="4308962"/>
              <a:chOff x="6574903" y="1611517"/>
              <a:chExt cx="5512523" cy="4308962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5"/>
              <a:srcRect l="3986" t="8411" r="33783" b="383"/>
              <a:stretch/>
            </p:blipFill>
            <p:spPr>
              <a:xfrm>
                <a:off x="6574903" y="1611517"/>
                <a:ext cx="5512523" cy="4308962"/>
              </a:xfrm>
              <a:prstGeom prst="rect">
                <a:avLst/>
              </a:prstGeom>
            </p:spPr>
          </p:pic>
          <p:sp>
            <p:nvSpPr>
              <p:cNvPr id="6" name="Oval 5"/>
              <p:cNvSpPr/>
              <p:nvPr/>
            </p:nvSpPr>
            <p:spPr>
              <a:xfrm>
                <a:off x="7677339" y="3558012"/>
                <a:ext cx="217283" cy="21728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8302028" y="2915216"/>
                <a:ext cx="316871" cy="181069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8673220" y="3558012"/>
                <a:ext cx="190123" cy="1358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0357164" y="2037030"/>
                <a:ext cx="217284" cy="23539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1316832" y="2915216"/>
                <a:ext cx="262550" cy="26255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" name="Oval 11"/>
            <p:cNvSpPr/>
            <p:nvPr/>
          </p:nvSpPr>
          <p:spPr>
            <a:xfrm>
              <a:off x="8003263" y="3609974"/>
              <a:ext cx="59650" cy="8383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748987" y="3379443"/>
              <a:ext cx="79255" cy="103641"/>
            </a:xfrm>
            <a:prstGeom prst="rect">
              <a:avLst/>
            </a:prstGeom>
          </p:spPr>
        </p:pic>
        <p:cxnSp>
          <p:nvCxnSpPr>
            <p:cNvPr id="17" name="Straight Arrow Connector 16"/>
            <p:cNvCxnSpPr/>
            <p:nvPr/>
          </p:nvCxnSpPr>
          <p:spPr>
            <a:xfrm>
              <a:off x="7677339" y="3177766"/>
              <a:ext cx="250692" cy="55935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7846550" y="2634490"/>
              <a:ext cx="156713" cy="97548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8062913" y="2069723"/>
              <a:ext cx="363600" cy="11080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1" name="Rectangle 30"/>
            <p:cNvSpPr/>
            <p:nvPr/>
          </p:nvSpPr>
          <p:spPr>
            <a:xfrm>
              <a:off x="7467337" y="2896230"/>
              <a:ext cx="335348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P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651455" y="2310646"/>
              <a:ext cx="330540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E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7802685" y="1779844"/>
              <a:ext cx="49244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Y1</a:t>
              </a:r>
            </a:p>
          </p:txBody>
        </p:sp>
      </p:grpSp>
      <p:sp>
        <p:nvSpPr>
          <p:cNvPr id="36" name="Rectangle 35"/>
          <p:cNvSpPr/>
          <p:nvPr/>
        </p:nvSpPr>
        <p:spPr>
          <a:xfrm>
            <a:off x="8537418" y="1502875"/>
            <a:ext cx="3485584" cy="3621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3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6574903" y="1502875"/>
            <a:ext cx="5512523" cy="4308962"/>
            <a:chOff x="6574903" y="1611517"/>
            <a:chExt cx="5512523" cy="4308962"/>
          </a:xfrm>
        </p:grpSpPr>
        <p:grpSp>
          <p:nvGrpSpPr>
            <p:cNvPr id="11" name="Group 10"/>
            <p:cNvGrpSpPr/>
            <p:nvPr/>
          </p:nvGrpSpPr>
          <p:grpSpPr>
            <a:xfrm>
              <a:off x="6574903" y="1611517"/>
              <a:ext cx="5512523" cy="4308962"/>
              <a:chOff x="6574903" y="1611517"/>
              <a:chExt cx="5512523" cy="4308962"/>
            </a:xfrm>
          </p:grpSpPr>
          <p:pic>
            <p:nvPicPr>
              <p:cNvPr id="5" name="Picture 4"/>
              <p:cNvPicPr>
                <a:picLocks noChangeAspect="1"/>
              </p:cNvPicPr>
              <p:nvPr/>
            </p:nvPicPr>
            <p:blipFill rotWithShape="1">
              <a:blip r:embed="rId2"/>
              <a:srcRect l="3986" t="8411" r="33783" b="383"/>
              <a:stretch/>
            </p:blipFill>
            <p:spPr>
              <a:xfrm>
                <a:off x="6574903" y="1611517"/>
                <a:ext cx="5512523" cy="4308962"/>
              </a:xfrm>
              <a:prstGeom prst="rect">
                <a:avLst/>
              </a:prstGeom>
            </p:spPr>
          </p:pic>
          <p:sp>
            <p:nvSpPr>
              <p:cNvPr id="6" name="Oval 5"/>
              <p:cNvSpPr/>
              <p:nvPr/>
            </p:nvSpPr>
            <p:spPr>
              <a:xfrm>
                <a:off x="7677339" y="3558012"/>
                <a:ext cx="217283" cy="217283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8302028" y="2915216"/>
                <a:ext cx="316871" cy="181069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8673220" y="3558012"/>
                <a:ext cx="190123" cy="1358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0357164" y="2037030"/>
                <a:ext cx="217284" cy="23539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1316832" y="2915216"/>
                <a:ext cx="262550" cy="26255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" name="Oval 11"/>
            <p:cNvSpPr/>
            <p:nvPr/>
          </p:nvSpPr>
          <p:spPr>
            <a:xfrm>
              <a:off x="8003263" y="3609974"/>
              <a:ext cx="59650" cy="8383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48987" y="3379443"/>
              <a:ext cx="79255" cy="103641"/>
            </a:xfrm>
            <a:prstGeom prst="rect">
              <a:avLst/>
            </a:prstGeom>
          </p:spPr>
        </p:pic>
        <p:cxnSp>
          <p:nvCxnSpPr>
            <p:cNvPr id="17" name="Straight Arrow Connector 16"/>
            <p:cNvCxnSpPr/>
            <p:nvPr/>
          </p:nvCxnSpPr>
          <p:spPr>
            <a:xfrm>
              <a:off x="7677339" y="3177766"/>
              <a:ext cx="250692" cy="559355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7846550" y="2634490"/>
              <a:ext cx="156713" cy="97548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8062913" y="2069723"/>
              <a:ext cx="363600" cy="1108043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1" name="Rectangle 30"/>
            <p:cNvSpPr/>
            <p:nvPr/>
          </p:nvSpPr>
          <p:spPr>
            <a:xfrm>
              <a:off x="7467337" y="2896230"/>
              <a:ext cx="335348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P</a:t>
              </a:r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651455" y="2310646"/>
              <a:ext cx="330540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E</a:t>
              </a:r>
            </a:p>
          </p:txBody>
        </p:sp>
        <p:sp>
          <p:nvSpPr>
            <p:cNvPr id="34" name="Rectangle 33"/>
            <p:cNvSpPr/>
            <p:nvPr/>
          </p:nvSpPr>
          <p:spPr>
            <a:xfrm>
              <a:off x="7802685" y="1779844"/>
              <a:ext cx="492443" cy="40011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US" sz="2000" b="1" cap="none" spc="0" dirty="0">
                  <a:ln w="22225">
                    <a:solidFill>
                      <a:schemeClr val="accent2"/>
                    </a:solidFill>
                    <a:prstDash val="solid"/>
                  </a:ln>
                  <a:solidFill>
                    <a:schemeClr val="accent2">
                      <a:lumMod val="40000"/>
                      <a:lumOff val="60000"/>
                    </a:schemeClr>
                  </a:solidFill>
                  <a:effectLst/>
                </a:rPr>
                <a:t>Y1</a:t>
              </a:r>
            </a:p>
          </p:txBody>
        </p:sp>
      </p:grpSp>
      <p:sp>
        <p:nvSpPr>
          <p:cNvPr id="36" name="Rectangle 35"/>
          <p:cNvSpPr/>
          <p:nvPr/>
        </p:nvSpPr>
        <p:spPr>
          <a:xfrm>
            <a:off x="8537418" y="1502875"/>
            <a:ext cx="3485584" cy="36213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864160" cy="3880773"/>
          </a:xfrm>
        </p:spPr>
        <p:txBody>
          <a:bodyPr/>
          <a:lstStyle/>
          <a:p>
            <a:r>
              <a:rPr lang="en-GB" dirty="0"/>
              <a:t>P – Limit of Proportionality, The last point in which the material will behave in a proportional manner.</a:t>
            </a:r>
          </a:p>
          <a:p>
            <a:r>
              <a:rPr lang="en-GB" dirty="0"/>
              <a:t>E – Elastic limit, Very close to P, beyond this the material will deform permanently.</a:t>
            </a:r>
          </a:p>
          <a:p>
            <a:r>
              <a:rPr lang="en-GB" dirty="0"/>
              <a:t>Y1 – Yield point, There is a temporary weakening of the material </a:t>
            </a:r>
            <a:r>
              <a:rPr lang="en-GB"/>
              <a:t>at this point.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77856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4410" end="533"/>
                </p14:media>
              </p:ext>
            </p:extLst>
          </p:nvPr>
        </p:nvPicPr>
        <p:blipFill rotWithShape="1">
          <a:blip r:embed="rId4"/>
          <a:srcRect l="8488" r="1"/>
          <a:stretch>
            <a:fillRect/>
          </a:stretch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6164" y="1584356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6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864160" cy="3880773"/>
          </a:xfrm>
        </p:spPr>
        <p:txBody>
          <a:bodyPr/>
          <a:lstStyle/>
          <a:p>
            <a:r>
              <a:rPr lang="en-GB" dirty="0" smtClean="0"/>
              <a:t>Y2 – Beyond Y2 a small increase in stress causes a large increase in strain as the plastic undergoes plastic flow</a:t>
            </a:r>
          </a:p>
          <a:p>
            <a:r>
              <a:rPr lang="en-GB" dirty="0" smtClean="0"/>
              <a:t>UTS – Ultimate tensile strength is the highest point on the graph. It is the highest load absorbed by the material under test.</a:t>
            </a:r>
          </a:p>
          <a:p>
            <a:r>
              <a:rPr lang="en-GB" dirty="0" smtClean="0"/>
              <a:t>Fracture or breaking point is the point at which the material fails.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9444" y="1512052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2074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Tensile Strength and Testing</a:t>
            </a:r>
          </a:p>
        </p:txBody>
      </p:sp>
      <p:pic>
        <p:nvPicPr>
          <p:cNvPr id="4" name="9A4B9F1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533"/>
                </p14:media>
              </p:ext>
            </p:extLst>
          </p:nvPr>
        </p:nvPicPr>
        <p:blipFill rotWithShape="1">
          <a:blip r:embed="rId4"/>
          <a:srcRect l="8488" r="1"/>
          <a:stretch/>
        </p:blipFill>
        <p:spPr>
          <a:xfrm>
            <a:off x="505318" y="1930400"/>
            <a:ext cx="6069585" cy="388143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3986" t="8411" r="33783" b="383"/>
          <a:stretch/>
        </p:blipFill>
        <p:spPr>
          <a:xfrm>
            <a:off x="6574903" y="1584356"/>
            <a:ext cx="5512523" cy="4308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6164" y="1584356"/>
            <a:ext cx="5511262" cy="434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08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816</TotalTime>
  <Words>1831</Words>
  <Application>Microsoft Office PowerPoint</Application>
  <PresentationFormat>Widescreen</PresentationFormat>
  <Paragraphs>567</Paragraphs>
  <Slides>50</Slides>
  <Notes>5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Adobe Caslon Pro</vt:lpstr>
      <vt:lpstr>Arial</vt:lpstr>
      <vt:lpstr>Calibri</vt:lpstr>
      <vt:lpstr>Cambria Math</vt:lpstr>
      <vt:lpstr>Trebuchet MS</vt:lpstr>
      <vt:lpstr>Wingdings 3</vt:lpstr>
      <vt:lpstr>Facet</vt:lpstr>
      <vt:lpstr>1_Facet</vt:lpstr>
      <vt:lpstr>Materials and Manufacturing</vt:lpstr>
      <vt:lpstr>Materials          What is a Material???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properties.</vt:lpstr>
      <vt:lpstr>Material Science vs Material Engineering</vt:lpstr>
      <vt:lpstr>Material Science            Units of measure.</vt:lpstr>
      <vt:lpstr>Hooke’s law</vt:lpstr>
      <vt:lpstr>Elastic limit</vt:lpstr>
      <vt:lpstr>Question</vt:lpstr>
      <vt:lpstr>Hooke’s Law practical</vt:lpstr>
      <vt:lpstr>Hooke’s Law practical</vt:lpstr>
      <vt:lpstr>Hooke’s Law practical</vt:lpstr>
      <vt:lpstr>Hooke’s Law practical</vt:lpstr>
      <vt:lpstr>Hooke’s Law practical</vt:lpstr>
      <vt:lpstr>Hooke’s Law practical</vt:lpstr>
      <vt:lpstr>Hooke’s Law practical</vt:lpstr>
      <vt:lpstr>Hooke’s Law practical</vt:lpstr>
      <vt:lpstr>PowerPoint Presentation</vt:lpstr>
      <vt:lpstr>Density</vt:lpstr>
      <vt:lpstr>Density</vt:lpstr>
      <vt:lpstr>Key terms</vt:lpstr>
      <vt:lpstr>Density ρ</vt:lpstr>
      <vt:lpstr>Density examples</vt:lpstr>
      <vt:lpstr>Density</vt:lpstr>
      <vt:lpstr>Question</vt:lpstr>
      <vt:lpstr>Why is density useful?</vt:lpstr>
      <vt:lpstr>PowerPoint Presentation</vt:lpstr>
      <vt:lpstr>Tensile Strength and Testing</vt:lpstr>
      <vt:lpstr>Tensile Strength and Testing</vt:lpstr>
      <vt:lpstr>Tensile Strength and Testing           Stress and Strain</vt:lpstr>
      <vt:lpstr>Tensile Strength and Testing           Stress and Strain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  <vt:lpstr>Tensile Strength and Testing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and Manufacturing</dc:title>
  <dc:creator>Andrew Tibbott</dc:creator>
  <cp:lastModifiedBy>Andrew Tibbott</cp:lastModifiedBy>
  <cp:revision>38</cp:revision>
  <dcterms:created xsi:type="dcterms:W3CDTF">2018-01-22T07:01:04Z</dcterms:created>
  <dcterms:modified xsi:type="dcterms:W3CDTF">2019-01-31T08:16:43Z</dcterms:modified>
</cp:coreProperties>
</file>