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4"/>
  </p:sldMasterIdLst>
  <p:sldIdLst>
    <p:sldId id="256" r:id="rId5"/>
    <p:sldId id="257" r:id="rId6"/>
    <p:sldId id="265" r:id="rId7"/>
    <p:sldId id="266" r:id="rId8"/>
    <p:sldId id="273" r:id="rId9"/>
    <p:sldId id="268" r:id="rId10"/>
    <p:sldId id="269" r:id="rId11"/>
    <p:sldId id="270" r:id="rId12"/>
    <p:sldId id="260" r:id="rId13"/>
    <p:sldId id="271" r:id="rId14"/>
    <p:sldId id="262" r:id="rId15"/>
    <p:sldId id="272" r:id="rId16"/>
    <p:sldId id="261" r:id="rId17"/>
    <p:sldId id="263" r:id="rId18"/>
    <p:sldId id="264" r:id="rId19"/>
    <p:sldId id="267" r:id="rId20"/>
    <p:sldId id="275" r:id="rId21"/>
    <p:sldId id="276" r:id="rId22"/>
    <p:sldId id="274" r:id="rId23"/>
    <p:sldId id="258" r:id="rId24"/>
    <p:sldId id="25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F0D6EC-4B18-BC0E-F4FC-CBB945D3D73D}" v="8" dt="2022-11-18T09:19:14.885"/>
    <p1510:client id="{04D4ED3A-F835-FDA3-3DCD-A59CEED2DFE9}" v="33" dt="2022-11-18T12:20:18.659"/>
    <p1510:client id="{0D6C75D0-B630-096A-0258-491C9DDE99A4}" v="212" dt="2022-11-15T08:53:41.037"/>
    <p1510:client id="{0F3F4896-2932-194F-E533-8D472D22731F}" v="6" dt="2022-11-18T13:20:19.766"/>
    <p1510:client id="{111CB9C7-2F03-5691-AD1D-D3D8B41BE64D}" v="7" dt="2022-10-24T10:37:57.482"/>
    <p1510:client id="{132B1F40-19D2-2049-60B9-5860A0578F9C}" v="24" dt="2022-11-15T09:58:19.989"/>
    <p1510:client id="{2C0F1190-03D6-4CA6-6058-66D95D5E8992}" v="756" dt="2022-11-17T23:02:42.353"/>
    <p1510:client id="{355ECCB7-4F68-1E3A-C8F2-A954A2D89921}" v="33" dt="2022-11-18T13:29:29.757"/>
    <p1510:client id="{36EC412A-EF6C-482F-C5F4-4697453E495C}" v="216" dt="2022-11-14T11:13:06.304"/>
    <p1510:client id="{37894821-D7FB-2EC6-517B-D58E0ED94965}" v="57" dt="2022-11-17T20:01:02.257"/>
    <p1510:client id="{48F4B413-6F38-A310-D3F4-C0F7DF6A26C1}" v="5" dt="2022-11-14T09:25:47.679"/>
    <p1510:client id="{4AD464EF-2B60-7A5D-24B4-7992854CDAA7}" v="116" dt="2022-11-17T20:30:22.642"/>
    <p1510:client id="{53E6B393-CF93-54D5-F975-1AA816C40508}" v="5" dt="2022-11-18T17:13:48.252"/>
    <p1510:client id="{5AD23101-4256-0F94-95D7-09FB612B74DD}" v="534" dt="2022-11-16T23:17:10.940"/>
    <p1510:client id="{7E337711-AF0B-4900-85BB-650EACA70FB4}" v="21" dt="2022-11-18T13:45:15.024"/>
    <p1510:client id="{863C79E1-DC47-6BC1-7F32-D77614303871}" v="884" dt="2022-11-18T10:07:29.826"/>
    <p1510:client id="{88C53151-92BA-895C-B03C-9C437CF092CC}" v="14" dt="2022-11-17T19:11:56.817"/>
    <p1510:client id="{8B6C45DF-9AE3-4DCE-883B-381F051A2BA7}" vWet="4" dt="2022-10-24T10:37:09.196"/>
    <p1510:client id="{A0A82E3C-9384-5A48-CA13-70ACF76B0089}" v="512" dt="2022-11-18T11:14:17.533"/>
    <p1510:client id="{ACA8BD6A-488C-C152-E280-4166D4886E05}" v="2" dt="2022-11-18T12:20:54.005"/>
    <p1510:client id="{AD551293-61BD-418E-826A-EA4304C8E4F8}" v="40" dt="2022-11-18T12:58:32.377"/>
    <p1510:client id="{B5AC1EED-0F5E-B092-9A8C-D8B371BC9B04}" v="322" dt="2022-11-16T19:31:55.386"/>
    <p1510:client id="{B5F74F0A-3952-49B2-AED5-A060FAB44319}" v="38" dt="2022-11-18T12:36:19.558"/>
    <p1510:client id="{C8D2FDBB-9A2B-BC86-0BD9-1791E94B3DAC}" v="1" dt="2022-11-14T12:04:22.284"/>
    <p1510:client id="{D50B39DE-387F-BD79-C123-B2FB0D180485}" v="333" dt="2022-11-14T10:44:41.209"/>
    <p1510:client id="{D538173A-0CDB-C328-119C-ACACCCCF8395}" v="119" dt="2022-11-18T13:12:11.054"/>
    <p1510:client id="{DF2201B5-47D0-0E0F-5B9F-22168E01D8EB}" v="33" dt="2022-11-18T12:23:56.653"/>
    <p1510:client id="{E83C6B6E-4EDA-8134-F7E5-3E8C7929223E}" v="297" dt="2022-11-17T18:50:09.555"/>
    <p1510:client id="{EB34C1B8-7039-328B-94DA-B3098AC8DB7B}" v="1" dt="2022-11-18T11:50:53.593"/>
    <p1510:client id="{F39249F7-645B-2440-5006-265D4AD1F3CC}" v="9" dt="2022-11-15T21:22:47.549"/>
    <p1510:client id="{F8CFC62C-4DAA-8748-9455-931F19B739A2}" v="11" dt="2022-11-18T13:22:36.2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4.xml" Id="rId8" /><Relationship Type="http://schemas.openxmlformats.org/officeDocument/2006/relationships/slide" Target="slides/slide9.xml" Id="rId13" /><Relationship Type="http://schemas.openxmlformats.org/officeDocument/2006/relationships/slide" Target="slides/slide14.xml" Id="rId18" /><Relationship Type="http://schemas.openxmlformats.org/officeDocument/2006/relationships/presProps" Target="presProps.xml" Id="rId26" /><Relationship Type="http://schemas.openxmlformats.org/officeDocument/2006/relationships/customXml" Target="../customXml/item3.xml" Id="rId3" /><Relationship Type="http://schemas.openxmlformats.org/officeDocument/2006/relationships/slide" Target="slides/slide17.xml" Id="rId21" /><Relationship Type="http://schemas.openxmlformats.org/officeDocument/2006/relationships/slide" Target="slides/slide3.xml" Id="rId7" /><Relationship Type="http://schemas.openxmlformats.org/officeDocument/2006/relationships/slide" Target="slides/slide8.xml" Id="rId12" /><Relationship Type="http://schemas.openxmlformats.org/officeDocument/2006/relationships/slide" Target="slides/slide13.xml" Id="rId17" /><Relationship Type="http://schemas.openxmlformats.org/officeDocument/2006/relationships/slide" Target="slides/slide21.xml" Id="rId25" /><Relationship Type="http://schemas.openxmlformats.org/officeDocument/2006/relationships/customXml" Target="../customXml/item2.xml" Id="rId2" /><Relationship Type="http://schemas.openxmlformats.org/officeDocument/2006/relationships/slide" Target="slides/slide12.xml" Id="rId16" /><Relationship Type="http://schemas.openxmlformats.org/officeDocument/2006/relationships/slide" Target="slides/slide16.xml" Id="rId20" /><Relationship Type="http://schemas.openxmlformats.org/officeDocument/2006/relationships/tableStyles" Target="tableStyles.xml" Id="rId29"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slide" Target="slides/slide20.xml" Id="rId24" /><Relationship Type="http://schemas.openxmlformats.org/officeDocument/2006/relationships/slide" Target="slides/slide1.xml" Id="rId5" /><Relationship Type="http://schemas.openxmlformats.org/officeDocument/2006/relationships/slide" Target="slides/slide11.xml" Id="rId15" /><Relationship Type="http://schemas.openxmlformats.org/officeDocument/2006/relationships/slide" Target="slides/slide19.xml" Id="rId23" /><Relationship Type="http://schemas.openxmlformats.org/officeDocument/2006/relationships/theme" Target="theme/theme1.xml" Id="rId28" /><Relationship Type="http://schemas.openxmlformats.org/officeDocument/2006/relationships/slide" Target="slides/slide6.xml" Id="rId10" /><Relationship Type="http://schemas.openxmlformats.org/officeDocument/2006/relationships/slide" Target="slides/slide15.xml" Id="rId19" /><Relationship Type="http://schemas.microsoft.com/office/2015/10/relationships/revisionInfo" Target="revisionInfo.xml" Id="rId31"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slide" Target="slides/slide10.xml" Id="rId14" /><Relationship Type="http://schemas.openxmlformats.org/officeDocument/2006/relationships/slide" Target="slides/slide18.xml" Id="rId22" /><Relationship Type="http://schemas.openxmlformats.org/officeDocument/2006/relationships/viewProps" Target="viewProps.xml" Id="rId27" /></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C68046-CE0C-44CA-A577-56836892652B}" type="doc">
      <dgm:prSet loTypeId="urn:microsoft.com/office/officeart/2018/2/layout/IconVerticalSolidList" loCatId="icon" qsTypeId="urn:microsoft.com/office/officeart/2005/8/quickstyle/simple5" qsCatId="simple" csTypeId="urn:microsoft.com/office/officeart/2005/8/colors/colorful2" csCatId="colorful" phldr="1"/>
      <dgm:spPr/>
      <dgm:t>
        <a:bodyPr/>
        <a:lstStyle/>
        <a:p>
          <a:endParaRPr lang="en-GB"/>
        </a:p>
      </dgm:t>
    </dgm:pt>
    <dgm:pt modelId="{3783B319-62FF-4078-924F-6BE4BC03A07A}">
      <dgm:prSet phldr="0"/>
      <dgm:spPr/>
      <dgm:t>
        <a:bodyPr/>
        <a:lstStyle/>
        <a:p>
          <a:pPr>
            <a:lnSpc>
              <a:spcPct val="100000"/>
            </a:lnSpc>
          </a:pPr>
          <a:r>
            <a:rPr lang="en-GB">
              <a:latin typeface="Gill Sans MT" panose="02020404030301010803"/>
            </a:rPr>
            <a:t>Increased</a:t>
          </a:r>
          <a:r>
            <a:rPr lang="en-GB"/>
            <a:t> employee motivation,</a:t>
          </a:r>
        </a:p>
      </dgm:t>
    </dgm:pt>
    <dgm:pt modelId="{97D61620-AB0D-4499-8C74-00E22B504049}" type="parTrans" cxnId="{5E17712A-BCB8-475C-90D7-E99AB2F3829D}">
      <dgm:prSet/>
      <dgm:spPr/>
    </dgm:pt>
    <dgm:pt modelId="{93391DCD-BE71-4C8B-BC8E-D1FED7B4E28B}" type="sibTrans" cxnId="{5E17712A-BCB8-475C-90D7-E99AB2F3829D}">
      <dgm:prSet/>
      <dgm:spPr/>
      <dgm:t>
        <a:bodyPr/>
        <a:lstStyle/>
        <a:p>
          <a:endParaRPr lang="en-US"/>
        </a:p>
      </dgm:t>
    </dgm:pt>
    <dgm:pt modelId="{60FA9E05-605E-45C3-BA91-488E84EBE1BC}">
      <dgm:prSet phldr="0"/>
      <dgm:spPr/>
      <dgm:t>
        <a:bodyPr/>
        <a:lstStyle/>
        <a:p>
          <a:pPr>
            <a:lnSpc>
              <a:spcPct val="100000"/>
            </a:lnSpc>
          </a:pPr>
          <a:r>
            <a:rPr lang="en-GB">
              <a:latin typeface="Gill Sans MT" panose="02020404030301010803"/>
            </a:rPr>
            <a:t>Increased</a:t>
          </a:r>
          <a:r>
            <a:rPr lang="en-GB"/>
            <a:t> effort, </a:t>
          </a:r>
        </a:p>
      </dgm:t>
    </dgm:pt>
    <dgm:pt modelId="{B56AB9E0-51AD-41B5-ADE1-FF55C6F1E94E}" type="parTrans" cxnId="{3016DA00-B27E-49D8-8A6E-784B0DCDCADA}">
      <dgm:prSet/>
      <dgm:spPr/>
    </dgm:pt>
    <dgm:pt modelId="{23422828-695C-4498-BE2C-EFE34B11DA38}" type="sibTrans" cxnId="{3016DA00-B27E-49D8-8A6E-784B0DCDCADA}">
      <dgm:prSet/>
      <dgm:spPr/>
      <dgm:t>
        <a:bodyPr/>
        <a:lstStyle/>
        <a:p>
          <a:endParaRPr lang="en-US"/>
        </a:p>
      </dgm:t>
    </dgm:pt>
    <dgm:pt modelId="{D1FABB88-730E-409C-A1A3-F1132E43B77A}">
      <dgm:prSet phldr="0"/>
      <dgm:spPr/>
      <dgm:t>
        <a:bodyPr/>
        <a:lstStyle/>
        <a:p>
          <a:pPr>
            <a:lnSpc>
              <a:spcPct val="100000"/>
            </a:lnSpc>
          </a:pPr>
          <a:r>
            <a:rPr lang="en-GB">
              <a:latin typeface="Gill Sans MT" panose="02020404030301010803"/>
            </a:rPr>
            <a:t>Enhanced</a:t>
          </a:r>
          <a:r>
            <a:rPr lang="en-GB"/>
            <a:t> cooperation among employees and between employees and management, </a:t>
          </a:r>
        </a:p>
      </dgm:t>
    </dgm:pt>
    <dgm:pt modelId="{A0887852-DFCD-4608-9A25-0BA22C7F2A00}" type="parTrans" cxnId="{7B67979D-5B61-4778-BD07-228DED5ABC97}">
      <dgm:prSet/>
      <dgm:spPr/>
    </dgm:pt>
    <dgm:pt modelId="{E9184A7D-19F1-4A55-A7DD-B196BF9790F5}" type="sibTrans" cxnId="{7B67979D-5B61-4778-BD07-228DED5ABC97}">
      <dgm:prSet/>
      <dgm:spPr/>
      <dgm:t>
        <a:bodyPr/>
        <a:lstStyle/>
        <a:p>
          <a:endParaRPr lang="en-US"/>
        </a:p>
      </dgm:t>
    </dgm:pt>
    <dgm:pt modelId="{97BCBA39-6A75-4708-BC41-B9941A72D917}">
      <dgm:prSet phldr="0"/>
      <dgm:spPr/>
      <dgm:t>
        <a:bodyPr/>
        <a:lstStyle/>
        <a:p>
          <a:pPr>
            <a:lnSpc>
              <a:spcPct val="100000"/>
            </a:lnSpc>
          </a:pPr>
          <a:r>
            <a:rPr lang="en-GB">
              <a:latin typeface="Gill Sans MT" panose="02020404030301010803"/>
            </a:rPr>
            <a:t>Increased</a:t>
          </a:r>
          <a:r>
            <a:rPr lang="en-GB"/>
            <a:t> self- and mutual monitoring of worker behaviour</a:t>
          </a:r>
        </a:p>
      </dgm:t>
    </dgm:pt>
    <dgm:pt modelId="{F953FE51-03F5-48EC-BF48-8CBAA4731B49}" type="parTrans" cxnId="{2E546E7E-E34F-49EA-B007-AD4ABBB08E9E}">
      <dgm:prSet/>
      <dgm:spPr/>
    </dgm:pt>
    <dgm:pt modelId="{0079FAA7-B668-46CA-86AB-3B225BC5064B}" type="sibTrans" cxnId="{2E546E7E-E34F-49EA-B007-AD4ABBB08E9E}">
      <dgm:prSet/>
      <dgm:spPr/>
      <dgm:t>
        <a:bodyPr/>
        <a:lstStyle/>
        <a:p>
          <a:endParaRPr lang="en-US"/>
        </a:p>
      </dgm:t>
    </dgm:pt>
    <dgm:pt modelId="{2041885B-BE4E-4457-BC06-39994EC98014}">
      <dgm:prSet phldr="0"/>
      <dgm:spPr/>
      <dgm:t>
        <a:bodyPr/>
        <a:lstStyle/>
        <a:p>
          <a:pPr>
            <a:lnSpc>
              <a:spcPct val="100000"/>
            </a:lnSpc>
          </a:pPr>
          <a:r>
            <a:rPr lang="en-GB"/>
            <a:t> </a:t>
          </a:r>
          <a:r>
            <a:rPr lang="en-GB">
              <a:latin typeface="Gill Sans MT" panose="02020404030301010803"/>
            </a:rPr>
            <a:t>More</a:t>
          </a:r>
          <a:r>
            <a:rPr lang="en-GB"/>
            <a:t> positive workgroup norms, </a:t>
          </a:r>
        </a:p>
      </dgm:t>
    </dgm:pt>
    <dgm:pt modelId="{3D5D9DAD-2592-4C17-A906-ADAE268F626A}" type="parTrans" cxnId="{91000C63-7537-4F6F-A869-F6C5171C65AA}">
      <dgm:prSet/>
      <dgm:spPr/>
    </dgm:pt>
    <dgm:pt modelId="{F5FBC1AE-3A6A-497A-B689-86F2F2FB6234}" type="sibTrans" cxnId="{91000C63-7537-4F6F-A869-F6C5171C65AA}">
      <dgm:prSet/>
      <dgm:spPr/>
      <dgm:t>
        <a:bodyPr/>
        <a:lstStyle/>
        <a:p>
          <a:endParaRPr lang="en-US"/>
        </a:p>
      </dgm:t>
    </dgm:pt>
    <dgm:pt modelId="{9E8D8C8B-73BC-47E5-BC97-DB81B6244109}">
      <dgm:prSet phldr="0"/>
      <dgm:spPr/>
      <dgm:t>
        <a:bodyPr/>
        <a:lstStyle/>
        <a:p>
          <a:pPr>
            <a:lnSpc>
              <a:spcPct val="100000"/>
            </a:lnSpc>
          </a:pPr>
          <a:r>
            <a:rPr lang="en-GB">
              <a:latin typeface="Gill Sans MT" panose="02020404030301010803"/>
            </a:rPr>
            <a:t>Development</a:t>
          </a:r>
          <a:r>
            <a:rPr lang="en-GB"/>
            <a:t> of efficient work methods</a:t>
          </a:r>
        </a:p>
      </dgm:t>
    </dgm:pt>
    <dgm:pt modelId="{227FF01C-11A3-47C7-9453-36D190DBF47A}" type="parTrans" cxnId="{B2C53D36-D5F6-4AB4-83C4-808364CA0D7B}">
      <dgm:prSet/>
      <dgm:spPr/>
    </dgm:pt>
    <dgm:pt modelId="{43050788-5EAD-4F7D-85D3-C13436BC1815}" type="sibTrans" cxnId="{B2C53D36-D5F6-4AB4-83C4-808364CA0D7B}">
      <dgm:prSet/>
      <dgm:spPr/>
      <dgm:t>
        <a:bodyPr/>
        <a:lstStyle/>
        <a:p>
          <a:endParaRPr lang="en-US"/>
        </a:p>
      </dgm:t>
    </dgm:pt>
    <dgm:pt modelId="{070DC9D0-F523-4850-B5BF-25DE87B8C476}" type="pres">
      <dgm:prSet presAssocID="{F5C68046-CE0C-44CA-A577-56836892652B}" presName="root" presStyleCnt="0">
        <dgm:presLayoutVars>
          <dgm:dir/>
          <dgm:resizeHandles val="exact"/>
        </dgm:presLayoutVars>
      </dgm:prSet>
      <dgm:spPr/>
    </dgm:pt>
    <dgm:pt modelId="{8118122E-42D6-4291-A958-2CE39DA809DB}" type="pres">
      <dgm:prSet presAssocID="{3783B319-62FF-4078-924F-6BE4BC03A07A}" presName="compNode" presStyleCnt="0"/>
      <dgm:spPr/>
    </dgm:pt>
    <dgm:pt modelId="{FF53ADAC-C739-4304-A807-B72B28C5115D}" type="pres">
      <dgm:prSet presAssocID="{3783B319-62FF-4078-924F-6BE4BC03A07A}" presName="bgRect" presStyleLbl="bgShp" presStyleIdx="0" presStyleCnt="6"/>
      <dgm:spPr/>
    </dgm:pt>
    <dgm:pt modelId="{3120B647-81D1-476D-86DA-22CB64F6522D}" type="pres">
      <dgm:prSet presAssocID="{3783B319-62FF-4078-924F-6BE4BC03A07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pward trend"/>
        </a:ext>
      </dgm:extLst>
    </dgm:pt>
    <dgm:pt modelId="{30B4F658-9C4B-48C6-A717-EA699413A533}" type="pres">
      <dgm:prSet presAssocID="{3783B319-62FF-4078-924F-6BE4BC03A07A}" presName="spaceRect" presStyleCnt="0"/>
      <dgm:spPr/>
    </dgm:pt>
    <dgm:pt modelId="{B49C665E-7BAF-4EDB-8C77-EDE6A51AF279}" type="pres">
      <dgm:prSet presAssocID="{3783B319-62FF-4078-924F-6BE4BC03A07A}" presName="parTx" presStyleLbl="revTx" presStyleIdx="0" presStyleCnt="6">
        <dgm:presLayoutVars>
          <dgm:chMax val="0"/>
          <dgm:chPref val="0"/>
        </dgm:presLayoutVars>
      </dgm:prSet>
      <dgm:spPr/>
    </dgm:pt>
    <dgm:pt modelId="{CFE4927B-5D4B-4B31-9363-6C79A6BB00C1}" type="pres">
      <dgm:prSet presAssocID="{93391DCD-BE71-4C8B-BC8E-D1FED7B4E28B}" presName="sibTrans" presStyleCnt="0"/>
      <dgm:spPr/>
    </dgm:pt>
    <dgm:pt modelId="{4D11FF61-78E7-4E4A-B874-879712AA268C}" type="pres">
      <dgm:prSet presAssocID="{60FA9E05-605E-45C3-BA91-488E84EBE1BC}" presName="compNode" presStyleCnt="0"/>
      <dgm:spPr/>
    </dgm:pt>
    <dgm:pt modelId="{3C73DE06-7CEB-4DEB-9C0C-662431DAA76E}" type="pres">
      <dgm:prSet presAssocID="{60FA9E05-605E-45C3-BA91-488E84EBE1BC}" presName="bgRect" presStyleLbl="bgShp" presStyleIdx="1" presStyleCnt="6"/>
      <dgm:spPr/>
    </dgm:pt>
    <dgm:pt modelId="{BD14181E-6909-420C-A5B8-B7F3B6DC8E00}" type="pres">
      <dgm:prSet presAssocID="{60FA9E05-605E-45C3-BA91-488E84EBE1B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r Graph with Upward Trend"/>
        </a:ext>
      </dgm:extLst>
    </dgm:pt>
    <dgm:pt modelId="{2BB9E0C9-A342-4727-83AA-A5A792C6D7E3}" type="pres">
      <dgm:prSet presAssocID="{60FA9E05-605E-45C3-BA91-488E84EBE1BC}" presName="spaceRect" presStyleCnt="0"/>
      <dgm:spPr/>
    </dgm:pt>
    <dgm:pt modelId="{5C13BC84-986C-46E3-AD12-D8F74930566E}" type="pres">
      <dgm:prSet presAssocID="{60FA9E05-605E-45C3-BA91-488E84EBE1BC}" presName="parTx" presStyleLbl="revTx" presStyleIdx="1" presStyleCnt="6">
        <dgm:presLayoutVars>
          <dgm:chMax val="0"/>
          <dgm:chPref val="0"/>
        </dgm:presLayoutVars>
      </dgm:prSet>
      <dgm:spPr/>
    </dgm:pt>
    <dgm:pt modelId="{BE7A7B67-2FE1-42F3-AC93-6226260D3C09}" type="pres">
      <dgm:prSet presAssocID="{23422828-695C-4498-BE2C-EFE34B11DA38}" presName="sibTrans" presStyleCnt="0"/>
      <dgm:spPr/>
    </dgm:pt>
    <dgm:pt modelId="{6673F604-B2DE-4874-939D-47B220C2A787}" type="pres">
      <dgm:prSet presAssocID="{D1FABB88-730E-409C-A1A3-F1132E43B77A}" presName="compNode" presStyleCnt="0"/>
      <dgm:spPr/>
    </dgm:pt>
    <dgm:pt modelId="{5727081D-962B-4440-9CBF-4EA3A7DB5AFC}" type="pres">
      <dgm:prSet presAssocID="{D1FABB88-730E-409C-A1A3-F1132E43B77A}" presName="bgRect" presStyleLbl="bgShp" presStyleIdx="2" presStyleCnt="6"/>
      <dgm:spPr/>
    </dgm:pt>
    <dgm:pt modelId="{AC47F16E-9A2A-4B52-ACD0-DF4935091ED4}" type="pres">
      <dgm:prSet presAssocID="{D1FABB88-730E-409C-A1A3-F1132E43B77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0E429598-95AA-4850-8B9C-9BB48B54147E}" type="pres">
      <dgm:prSet presAssocID="{D1FABB88-730E-409C-A1A3-F1132E43B77A}" presName="spaceRect" presStyleCnt="0"/>
      <dgm:spPr/>
    </dgm:pt>
    <dgm:pt modelId="{45513830-3ACF-4EA4-A9D5-0EA2D36A7DC7}" type="pres">
      <dgm:prSet presAssocID="{D1FABB88-730E-409C-A1A3-F1132E43B77A}" presName="parTx" presStyleLbl="revTx" presStyleIdx="2" presStyleCnt="6">
        <dgm:presLayoutVars>
          <dgm:chMax val="0"/>
          <dgm:chPref val="0"/>
        </dgm:presLayoutVars>
      </dgm:prSet>
      <dgm:spPr/>
    </dgm:pt>
    <dgm:pt modelId="{499CD43A-8155-4D47-A8F2-9114BA3ADA5B}" type="pres">
      <dgm:prSet presAssocID="{E9184A7D-19F1-4A55-A7DD-B196BF9790F5}" presName="sibTrans" presStyleCnt="0"/>
      <dgm:spPr/>
    </dgm:pt>
    <dgm:pt modelId="{C7209868-394B-462A-8CD9-3EE30F012F3A}" type="pres">
      <dgm:prSet presAssocID="{97BCBA39-6A75-4708-BC41-B9941A72D917}" presName="compNode" presStyleCnt="0"/>
      <dgm:spPr/>
    </dgm:pt>
    <dgm:pt modelId="{82529099-1596-47C4-95E4-F380C6A6AD78}" type="pres">
      <dgm:prSet presAssocID="{97BCBA39-6A75-4708-BC41-B9941A72D917}" presName="bgRect" presStyleLbl="bgShp" presStyleIdx="3" presStyleCnt="6"/>
      <dgm:spPr/>
    </dgm:pt>
    <dgm:pt modelId="{DF260696-5B8B-4BD0-BA19-5602A984CDEE}" type="pres">
      <dgm:prSet presAssocID="{97BCBA39-6A75-4708-BC41-B9941A72D91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humbs Up Sign"/>
        </a:ext>
      </dgm:extLst>
    </dgm:pt>
    <dgm:pt modelId="{F44AF2AF-B3E9-4F0E-8EDC-4F14127CD8D3}" type="pres">
      <dgm:prSet presAssocID="{97BCBA39-6A75-4708-BC41-B9941A72D917}" presName="spaceRect" presStyleCnt="0"/>
      <dgm:spPr/>
    </dgm:pt>
    <dgm:pt modelId="{81B18650-ACEF-43DC-9672-47FE1079DB35}" type="pres">
      <dgm:prSet presAssocID="{97BCBA39-6A75-4708-BC41-B9941A72D917}" presName="parTx" presStyleLbl="revTx" presStyleIdx="3" presStyleCnt="6">
        <dgm:presLayoutVars>
          <dgm:chMax val="0"/>
          <dgm:chPref val="0"/>
        </dgm:presLayoutVars>
      </dgm:prSet>
      <dgm:spPr/>
    </dgm:pt>
    <dgm:pt modelId="{2E4724D8-3A4C-47EB-8000-C6615ADC24B8}" type="pres">
      <dgm:prSet presAssocID="{0079FAA7-B668-46CA-86AB-3B225BC5064B}" presName="sibTrans" presStyleCnt="0"/>
      <dgm:spPr/>
    </dgm:pt>
    <dgm:pt modelId="{3C5565D6-11DF-4300-AAF6-F6B216B52843}" type="pres">
      <dgm:prSet presAssocID="{2041885B-BE4E-4457-BC06-39994EC98014}" presName="compNode" presStyleCnt="0"/>
      <dgm:spPr/>
    </dgm:pt>
    <dgm:pt modelId="{430CEB9D-221A-4E38-91A9-A6DF82B23F16}" type="pres">
      <dgm:prSet presAssocID="{2041885B-BE4E-4457-BC06-39994EC98014}" presName="bgRect" presStyleLbl="bgShp" presStyleIdx="4" presStyleCnt="6"/>
      <dgm:spPr/>
    </dgm:pt>
    <dgm:pt modelId="{5B22A0F6-0819-4EDB-A4D7-D98BC520225B}" type="pres">
      <dgm:prSet presAssocID="{2041885B-BE4E-4457-BC06-39994EC9801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ocial Network"/>
        </a:ext>
      </dgm:extLst>
    </dgm:pt>
    <dgm:pt modelId="{16166807-61C2-4D5D-B661-8483444E2D34}" type="pres">
      <dgm:prSet presAssocID="{2041885B-BE4E-4457-BC06-39994EC98014}" presName="spaceRect" presStyleCnt="0"/>
      <dgm:spPr/>
    </dgm:pt>
    <dgm:pt modelId="{7D9A5EA4-93B0-42D0-9379-B08B51D1CC42}" type="pres">
      <dgm:prSet presAssocID="{2041885B-BE4E-4457-BC06-39994EC98014}" presName="parTx" presStyleLbl="revTx" presStyleIdx="4" presStyleCnt="6">
        <dgm:presLayoutVars>
          <dgm:chMax val="0"/>
          <dgm:chPref val="0"/>
        </dgm:presLayoutVars>
      </dgm:prSet>
      <dgm:spPr/>
    </dgm:pt>
    <dgm:pt modelId="{85163B85-E020-46D8-B8AF-ED629E2E5BCF}" type="pres">
      <dgm:prSet presAssocID="{F5FBC1AE-3A6A-497A-B689-86F2F2FB6234}" presName="sibTrans" presStyleCnt="0"/>
      <dgm:spPr/>
    </dgm:pt>
    <dgm:pt modelId="{D2877707-1428-47A1-99EE-9C9FA0D2EF6E}" type="pres">
      <dgm:prSet presAssocID="{9E8D8C8B-73BC-47E5-BC97-DB81B6244109}" presName="compNode" presStyleCnt="0"/>
      <dgm:spPr/>
    </dgm:pt>
    <dgm:pt modelId="{7C8B1443-D71D-42AD-B27D-57625ED9B93A}" type="pres">
      <dgm:prSet presAssocID="{9E8D8C8B-73BC-47E5-BC97-DB81B6244109}" presName="bgRect" presStyleLbl="bgShp" presStyleIdx="5" presStyleCnt="6"/>
      <dgm:spPr/>
    </dgm:pt>
    <dgm:pt modelId="{DE49BEAA-DA97-4177-807D-99D70F0279DD}" type="pres">
      <dgm:prSet presAssocID="{9E8D8C8B-73BC-47E5-BC97-DB81B624410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Gears"/>
        </a:ext>
      </dgm:extLst>
    </dgm:pt>
    <dgm:pt modelId="{BBD844A0-4EC1-4BDC-A534-4F638FBAABB0}" type="pres">
      <dgm:prSet presAssocID="{9E8D8C8B-73BC-47E5-BC97-DB81B6244109}" presName="spaceRect" presStyleCnt="0"/>
      <dgm:spPr/>
    </dgm:pt>
    <dgm:pt modelId="{C96F48B3-134B-4A3A-93D6-433981B5DC06}" type="pres">
      <dgm:prSet presAssocID="{9E8D8C8B-73BC-47E5-BC97-DB81B6244109}" presName="parTx" presStyleLbl="revTx" presStyleIdx="5" presStyleCnt="6">
        <dgm:presLayoutVars>
          <dgm:chMax val="0"/>
          <dgm:chPref val="0"/>
        </dgm:presLayoutVars>
      </dgm:prSet>
      <dgm:spPr/>
    </dgm:pt>
  </dgm:ptLst>
  <dgm:cxnLst>
    <dgm:cxn modelId="{3016DA00-B27E-49D8-8A6E-784B0DCDCADA}" srcId="{F5C68046-CE0C-44CA-A577-56836892652B}" destId="{60FA9E05-605E-45C3-BA91-488E84EBE1BC}" srcOrd="1" destOrd="0" parTransId="{B56AB9E0-51AD-41B5-ADE1-FF55C6F1E94E}" sibTransId="{23422828-695C-4498-BE2C-EFE34B11DA38}"/>
    <dgm:cxn modelId="{C5D19F03-CD3B-4714-9086-C82F8E2BF999}" type="presOf" srcId="{D1FABB88-730E-409C-A1A3-F1132E43B77A}" destId="{45513830-3ACF-4EA4-A9D5-0EA2D36A7DC7}" srcOrd="0" destOrd="0" presId="urn:microsoft.com/office/officeart/2018/2/layout/IconVerticalSolidList"/>
    <dgm:cxn modelId="{5E17712A-BCB8-475C-90D7-E99AB2F3829D}" srcId="{F5C68046-CE0C-44CA-A577-56836892652B}" destId="{3783B319-62FF-4078-924F-6BE4BC03A07A}" srcOrd="0" destOrd="0" parTransId="{97D61620-AB0D-4499-8C74-00E22B504049}" sibTransId="{93391DCD-BE71-4C8B-BC8E-D1FED7B4E28B}"/>
    <dgm:cxn modelId="{B2C53D36-D5F6-4AB4-83C4-808364CA0D7B}" srcId="{F5C68046-CE0C-44CA-A577-56836892652B}" destId="{9E8D8C8B-73BC-47E5-BC97-DB81B6244109}" srcOrd="5" destOrd="0" parTransId="{227FF01C-11A3-47C7-9453-36D190DBF47A}" sibTransId="{43050788-5EAD-4F7D-85D3-C13436BC1815}"/>
    <dgm:cxn modelId="{97E8413C-9DA7-4E79-8096-8E074472C12A}" type="presOf" srcId="{F5C68046-CE0C-44CA-A577-56836892652B}" destId="{070DC9D0-F523-4850-B5BF-25DE87B8C476}" srcOrd="0" destOrd="0" presId="urn:microsoft.com/office/officeart/2018/2/layout/IconVerticalSolidList"/>
    <dgm:cxn modelId="{36E90C62-6AC5-4A9E-826D-1F115A482631}" type="presOf" srcId="{9E8D8C8B-73BC-47E5-BC97-DB81B6244109}" destId="{C96F48B3-134B-4A3A-93D6-433981B5DC06}" srcOrd="0" destOrd="0" presId="urn:microsoft.com/office/officeart/2018/2/layout/IconVerticalSolidList"/>
    <dgm:cxn modelId="{91000C63-7537-4F6F-A869-F6C5171C65AA}" srcId="{F5C68046-CE0C-44CA-A577-56836892652B}" destId="{2041885B-BE4E-4457-BC06-39994EC98014}" srcOrd="4" destOrd="0" parTransId="{3D5D9DAD-2592-4C17-A906-ADAE268F626A}" sibTransId="{F5FBC1AE-3A6A-497A-B689-86F2F2FB6234}"/>
    <dgm:cxn modelId="{999C1651-506C-47D1-9A59-319F28FC8297}" type="presOf" srcId="{2041885B-BE4E-4457-BC06-39994EC98014}" destId="{7D9A5EA4-93B0-42D0-9379-B08B51D1CC42}" srcOrd="0" destOrd="0" presId="urn:microsoft.com/office/officeart/2018/2/layout/IconVerticalSolidList"/>
    <dgm:cxn modelId="{84BE8457-9F64-4141-824E-AE43FA48F9BC}" type="presOf" srcId="{3783B319-62FF-4078-924F-6BE4BC03A07A}" destId="{B49C665E-7BAF-4EDB-8C77-EDE6A51AF279}" srcOrd="0" destOrd="0" presId="urn:microsoft.com/office/officeart/2018/2/layout/IconVerticalSolidList"/>
    <dgm:cxn modelId="{2E546E7E-E34F-49EA-B007-AD4ABBB08E9E}" srcId="{F5C68046-CE0C-44CA-A577-56836892652B}" destId="{97BCBA39-6A75-4708-BC41-B9941A72D917}" srcOrd="3" destOrd="0" parTransId="{F953FE51-03F5-48EC-BF48-8CBAA4731B49}" sibTransId="{0079FAA7-B668-46CA-86AB-3B225BC5064B}"/>
    <dgm:cxn modelId="{6B83B198-0F70-4689-A544-FCB35198DF20}" type="presOf" srcId="{97BCBA39-6A75-4708-BC41-B9941A72D917}" destId="{81B18650-ACEF-43DC-9672-47FE1079DB35}" srcOrd="0" destOrd="0" presId="urn:microsoft.com/office/officeart/2018/2/layout/IconVerticalSolidList"/>
    <dgm:cxn modelId="{7B67979D-5B61-4778-BD07-228DED5ABC97}" srcId="{F5C68046-CE0C-44CA-A577-56836892652B}" destId="{D1FABB88-730E-409C-A1A3-F1132E43B77A}" srcOrd="2" destOrd="0" parTransId="{A0887852-DFCD-4608-9A25-0BA22C7F2A00}" sibTransId="{E9184A7D-19F1-4A55-A7DD-B196BF9790F5}"/>
    <dgm:cxn modelId="{946F1DDE-0EF1-4262-BB74-809A01A4C627}" type="presOf" srcId="{60FA9E05-605E-45C3-BA91-488E84EBE1BC}" destId="{5C13BC84-986C-46E3-AD12-D8F74930566E}" srcOrd="0" destOrd="0" presId="urn:microsoft.com/office/officeart/2018/2/layout/IconVerticalSolidList"/>
    <dgm:cxn modelId="{B8A0D226-413E-438A-8FCA-DAE9FA745F4F}" type="presParOf" srcId="{070DC9D0-F523-4850-B5BF-25DE87B8C476}" destId="{8118122E-42D6-4291-A958-2CE39DA809DB}" srcOrd="0" destOrd="0" presId="urn:microsoft.com/office/officeart/2018/2/layout/IconVerticalSolidList"/>
    <dgm:cxn modelId="{4854B7C8-9E96-4AFA-A90B-A0836ACF445C}" type="presParOf" srcId="{8118122E-42D6-4291-A958-2CE39DA809DB}" destId="{FF53ADAC-C739-4304-A807-B72B28C5115D}" srcOrd="0" destOrd="0" presId="urn:microsoft.com/office/officeart/2018/2/layout/IconVerticalSolidList"/>
    <dgm:cxn modelId="{C8142E7A-F24A-442B-BE8F-8D96B1997B08}" type="presParOf" srcId="{8118122E-42D6-4291-A958-2CE39DA809DB}" destId="{3120B647-81D1-476D-86DA-22CB64F6522D}" srcOrd="1" destOrd="0" presId="urn:microsoft.com/office/officeart/2018/2/layout/IconVerticalSolidList"/>
    <dgm:cxn modelId="{F4E09BC7-EE37-472B-9929-431F271D3760}" type="presParOf" srcId="{8118122E-42D6-4291-A958-2CE39DA809DB}" destId="{30B4F658-9C4B-48C6-A717-EA699413A533}" srcOrd="2" destOrd="0" presId="urn:microsoft.com/office/officeart/2018/2/layout/IconVerticalSolidList"/>
    <dgm:cxn modelId="{CD14EB75-42AF-46C9-8BDD-23E7A2FB7878}" type="presParOf" srcId="{8118122E-42D6-4291-A958-2CE39DA809DB}" destId="{B49C665E-7BAF-4EDB-8C77-EDE6A51AF279}" srcOrd="3" destOrd="0" presId="urn:microsoft.com/office/officeart/2018/2/layout/IconVerticalSolidList"/>
    <dgm:cxn modelId="{D1B3162B-F17B-455F-BB47-71FF24B04C77}" type="presParOf" srcId="{070DC9D0-F523-4850-B5BF-25DE87B8C476}" destId="{CFE4927B-5D4B-4B31-9363-6C79A6BB00C1}" srcOrd="1" destOrd="0" presId="urn:microsoft.com/office/officeart/2018/2/layout/IconVerticalSolidList"/>
    <dgm:cxn modelId="{769CC006-49B4-4050-9E25-D77FCE9D7D18}" type="presParOf" srcId="{070DC9D0-F523-4850-B5BF-25DE87B8C476}" destId="{4D11FF61-78E7-4E4A-B874-879712AA268C}" srcOrd="2" destOrd="0" presId="urn:microsoft.com/office/officeart/2018/2/layout/IconVerticalSolidList"/>
    <dgm:cxn modelId="{07E5C7C2-BE66-466C-B555-246B5336E121}" type="presParOf" srcId="{4D11FF61-78E7-4E4A-B874-879712AA268C}" destId="{3C73DE06-7CEB-4DEB-9C0C-662431DAA76E}" srcOrd="0" destOrd="0" presId="urn:microsoft.com/office/officeart/2018/2/layout/IconVerticalSolidList"/>
    <dgm:cxn modelId="{09DB0CDF-6E94-4767-961E-9855691BB7D8}" type="presParOf" srcId="{4D11FF61-78E7-4E4A-B874-879712AA268C}" destId="{BD14181E-6909-420C-A5B8-B7F3B6DC8E00}" srcOrd="1" destOrd="0" presId="urn:microsoft.com/office/officeart/2018/2/layout/IconVerticalSolidList"/>
    <dgm:cxn modelId="{1D2605F9-7AF3-4BF0-959F-D1338AF39E0B}" type="presParOf" srcId="{4D11FF61-78E7-4E4A-B874-879712AA268C}" destId="{2BB9E0C9-A342-4727-83AA-A5A792C6D7E3}" srcOrd="2" destOrd="0" presId="urn:microsoft.com/office/officeart/2018/2/layout/IconVerticalSolidList"/>
    <dgm:cxn modelId="{08F8C4E5-3FA3-4B21-A69B-AF7ACE8BE909}" type="presParOf" srcId="{4D11FF61-78E7-4E4A-B874-879712AA268C}" destId="{5C13BC84-986C-46E3-AD12-D8F74930566E}" srcOrd="3" destOrd="0" presId="urn:microsoft.com/office/officeart/2018/2/layout/IconVerticalSolidList"/>
    <dgm:cxn modelId="{46AE420D-6FAF-44C7-977D-AEC437FADC51}" type="presParOf" srcId="{070DC9D0-F523-4850-B5BF-25DE87B8C476}" destId="{BE7A7B67-2FE1-42F3-AC93-6226260D3C09}" srcOrd="3" destOrd="0" presId="urn:microsoft.com/office/officeart/2018/2/layout/IconVerticalSolidList"/>
    <dgm:cxn modelId="{0BFF12C7-7FCA-49D9-B7D1-C5E96E1003D1}" type="presParOf" srcId="{070DC9D0-F523-4850-B5BF-25DE87B8C476}" destId="{6673F604-B2DE-4874-939D-47B220C2A787}" srcOrd="4" destOrd="0" presId="urn:microsoft.com/office/officeart/2018/2/layout/IconVerticalSolidList"/>
    <dgm:cxn modelId="{CFD2513D-8D97-4AFC-985A-1157587AA903}" type="presParOf" srcId="{6673F604-B2DE-4874-939D-47B220C2A787}" destId="{5727081D-962B-4440-9CBF-4EA3A7DB5AFC}" srcOrd="0" destOrd="0" presId="urn:microsoft.com/office/officeart/2018/2/layout/IconVerticalSolidList"/>
    <dgm:cxn modelId="{DE5A8EC4-C98B-4B57-9B53-C7C722523120}" type="presParOf" srcId="{6673F604-B2DE-4874-939D-47B220C2A787}" destId="{AC47F16E-9A2A-4B52-ACD0-DF4935091ED4}" srcOrd="1" destOrd="0" presId="urn:microsoft.com/office/officeart/2018/2/layout/IconVerticalSolidList"/>
    <dgm:cxn modelId="{FD2CE482-09FA-49F5-888B-9799B05C4470}" type="presParOf" srcId="{6673F604-B2DE-4874-939D-47B220C2A787}" destId="{0E429598-95AA-4850-8B9C-9BB48B54147E}" srcOrd="2" destOrd="0" presId="urn:microsoft.com/office/officeart/2018/2/layout/IconVerticalSolidList"/>
    <dgm:cxn modelId="{BDA020E0-3A95-4DCE-B1AD-159F20C4547C}" type="presParOf" srcId="{6673F604-B2DE-4874-939D-47B220C2A787}" destId="{45513830-3ACF-4EA4-A9D5-0EA2D36A7DC7}" srcOrd="3" destOrd="0" presId="urn:microsoft.com/office/officeart/2018/2/layout/IconVerticalSolidList"/>
    <dgm:cxn modelId="{EF53B056-FEFB-4635-B837-D3FDD669548F}" type="presParOf" srcId="{070DC9D0-F523-4850-B5BF-25DE87B8C476}" destId="{499CD43A-8155-4D47-A8F2-9114BA3ADA5B}" srcOrd="5" destOrd="0" presId="urn:microsoft.com/office/officeart/2018/2/layout/IconVerticalSolidList"/>
    <dgm:cxn modelId="{3491DBA8-841B-48EF-9D21-87A41109FF47}" type="presParOf" srcId="{070DC9D0-F523-4850-B5BF-25DE87B8C476}" destId="{C7209868-394B-462A-8CD9-3EE30F012F3A}" srcOrd="6" destOrd="0" presId="urn:microsoft.com/office/officeart/2018/2/layout/IconVerticalSolidList"/>
    <dgm:cxn modelId="{262EC83E-6A57-4832-B10E-7583970A5ED7}" type="presParOf" srcId="{C7209868-394B-462A-8CD9-3EE30F012F3A}" destId="{82529099-1596-47C4-95E4-F380C6A6AD78}" srcOrd="0" destOrd="0" presId="urn:microsoft.com/office/officeart/2018/2/layout/IconVerticalSolidList"/>
    <dgm:cxn modelId="{F22EC08B-5C63-4506-A65D-F66BAA86A607}" type="presParOf" srcId="{C7209868-394B-462A-8CD9-3EE30F012F3A}" destId="{DF260696-5B8B-4BD0-BA19-5602A984CDEE}" srcOrd="1" destOrd="0" presId="urn:microsoft.com/office/officeart/2018/2/layout/IconVerticalSolidList"/>
    <dgm:cxn modelId="{F31175C9-934C-4222-B7E2-51BD2A9F8E26}" type="presParOf" srcId="{C7209868-394B-462A-8CD9-3EE30F012F3A}" destId="{F44AF2AF-B3E9-4F0E-8EDC-4F14127CD8D3}" srcOrd="2" destOrd="0" presId="urn:microsoft.com/office/officeart/2018/2/layout/IconVerticalSolidList"/>
    <dgm:cxn modelId="{D5DF7960-80F0-4F2C-B9DF-48CCD4AEBC59}" type="presParOf" srcId="{C7209868-394B-462A-8CD9-3EE30F012F3A}" destId="{81B18650-ACEF-43DC-9672-47FE1079DB35}" srcOrd="3" destOrd="0" presId="urn:microsoft.com/office/officeart/2018/2/layout/IconVerticalSolidList"/>
    <dgm:cxn modelId="{F4036C0B-95BD-4D7B-9320-C38A4B4AD691}" type="presParOf" srcId="{070DC9D0-F523-4850-B5BF-25DE87B8C476}" destId="{2E4724D8-3A4C-47EB-8000-C6615ADC24B8}" srcOrd="7" destOrd="0" presId="urn:microsoft.com/office/officeart/2018/2/layout/IconVerticalSolidList"/>
    <dgm:cxn modelId="{8E4B6D7D-BDCE-41FC-891B-DEB37B4372E1}" type="presParOf" srcId="{070DC9D0-F523-4850-B5BF-25DE87B8C476}" destId="{3C5565D6-11DF-4300-AAF6-F6B216B52843}" srcOrd="8" destOrd="0" presId="urn:microsoft.com/office/officeart/2018/2/layout/IconVerticalSolidList"/>
    <dgm:cxn modelId="{0519F376-E213-4548-BCEB-B3227A129480}" type="presParOf" srcId="{3C5565D6-11DF-4300-AAF6-F6B216B52843}" destId="{430CEB9D-221A-4E38-91A9-A6DF82B23F16}" srcOrd="0" destOrd="0" presId="urn:microsoft.com/office/officeart/2018/2/layout/IconVerticalSolidList"/>
    <dgm:cxn modelId="{A5C68A6D-C2C0-40BC-B652-486190357C0D}" type="presParOf" srcId="{3C5565D6-11DF-4300-AAF6-F6B216B52843}" destId="{5B22A0F6-0819-4EDB-A4D7-D98BC520225B}" srcOrd="1" destOrd="0" presId="urn:microsoft.com/office/officeart/2018/2/layout/IconVerticalSolidList"/>
    <dgm:cxn modelId="{460FF1B0-BD63-469D-8A03-3072976262AB}" type="presParOf" srcId="{3C5565D6-11DF-4300-AAF6-F6B216B52843}" destId="{16166807-61C2-4D5D-B661-8483444E2D34}" srcOrd="2" destOrd="0" presId="urn:microsoft.com/office/officeart/2018/2/layout/IconVerticalSolidList"/>
    <dgm:cxn modelId="{3C0398A2-4B6A-49E3-9AB4-1D4CF3EB2A76}" type="presParOf" srcId="{3C5565D6-11DF-4300-AAF6-F6B216B52843}" destId="{7D9A5EA4-93B0-42D0-9379-B08B51D1CC42}" srcOrd="3" destOrd="0" presId="urn:microsoft.com/office/officeart/2018/2/layout/IconVerticalSolidList"/>
    <dgm:cxn modelId="{6B1A6E36-1192-4569-B769-C5C5177FCAA5}" type="presParOf" srcId="{070DC9D0-F523-4850-B5BF-25DE87B8C476}" destId="{85163B85-E020-46D8-B8AF-ED629E2E5BCF}" srcOrd="9" destOrd="0" presId="urn:microsoft.com/office/officeart/2018/2/layout/IconVerticalSolidList"/>
    <dgm:cxn modelId="{5ABD36A9-3690-4F5B-92AB-0A561536593A}" type="presParOf" srcId="{070DC9D0-F523-4850-B5BF-25DE87B8C476}" destId="{D2877707-1428-47A1-99EE-9C9FA0D2EF6E}" srcOrd="10" destOrd="0" presId="urn:microsoft.com/office/officeart/2018/2/layout/IconVerticalSolidList"/>
    <dgm:cxn modelId="{146D513A-A7BC-4CEE-9B30-1A400B3E741B}" type="presParOf" srcId="{D2877707-1428-47A1-99EE-9C9FA0D2EF6E}" destId="{7C8B1443-D71D-42AD-B27D-57625ED9B93A}" srcOrd="0" destOrd="0" presId="urn:microsoft.com/office/officeart/2018/2/layout/IconVerticalSolidList"/>
    <dgm:cxn modelId="{DA0532A2-FC6D-463E-B8FF-CF6FCC8F7B1D}" type="presParOf" srcId="{D2877707-1428-47A1-99EE-9C9FA0D2EF6E}" destId="{DE49BEAA-DA97-4177-807D-99D70F0279DD}" srcOrd="1" destOrd="0" presId="urn:microsoft.com/office/officeart/2018/2/layout/IconVerticalSolidList"/>
    <dgm:cxn modelId="{A536A18C-766E-4022-AD8B-4A314046DF11}" type="presParOf" srcId="{D2877707-1428-47A1-99EE-9C9FA0D2EF6E}" destId="{BBD844A0-4EC1-4BDC-A534-4F638FBAABB0}" srcOrd="2" destOrd="0" presId="urn:microsoft.com/office/officeart/2018/2/layout/IconVerticalSolidList"/>
    <dgm:cxn modelId="{D9F355F5-BBBD-434D-8978-86FA4EE2B95C}" type="presParOf" srcId="{D2877707-1428-47A1-99EE-9C9FA0D2EF6E}" destId="{C96F48B3-134B-4A3A-93D6-433981B5DC0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3D02332-92F3-4352-B87C-D9AB2DBECDFC}" type="doc">
      <dgm:prSet loTypeId="urn:microsoft.com/office/officeart/2005/8/layout/process1" loCatId="process" qsTypeId="urn:microsoft.com/office/officeart/2005/8/quickstyle/simple2" qsCatId="simple" csTypeId="urn:microsoft.com/office/officeart/2005/8/colors/colorful1" csCatId="colorful"/>
      <dgm:spPr/>
      <dgm:t>
        <a:bodyPr/>
        <a:lstStyle/>
        <a:p>
          <a:endParaRPr lang="en-US"/>
        </a:p>
      </dgm:t>
    </dgm:pt>
    <dgm:pt modelId="{241114BB-5F64-4B98-94D0-8AD52CC6A15D}">
      <dgm:prSet/>
      <dgm:spPr>
        <a:solidFill>
          <a:srgbClr val="92D050"/>
        </a:solidFill>
      </dgm:spPr>
      <dgm:t>
        <a:bodyPr/>
        <a:lstStyle/>
        <a:p>
          <a:r>
            <a:rPr lang="en-GB"/>
            <a:t>In a statement by (Sivasubramaniam, Murry, Avolio, &amp; Jung, 2002. "Poor leadership can compromise the ability of teams to perform effectively".</a:t>
          </a:r>
          <a:endParaRPr lang="en-US"/>
        </a:p>
      </dgm:t>
    </dgm:pt>
    <dgm:pt modelId="{C67599E7-9B0C-41A0-9B52-24D6310D1C70}" type="parTrans" cxnId="{A1BDA15E-AC8A-459F-BCDF-D39825D24CD3}">
      <dgm:prSet/>
      <dgm:spPr/>
      <dgm:t>
        <a:bodyPr/>
        <a:lstStyle/>
        <a:p>
          <a:endParaRPr lang="en-US"/>
        </a:p>
      </dgm:t>
    </dgm:pt>
    <dgm:pt modelId="{6BCE09C6-AE37-4A98-AD2C-765D47E05718}" type="sibTrans" cxnId="{A1BDA15E-AC8A-459F-BCDF-D39825D24CD3}">
      <dgm:prSet/>
      <dgm:spPr/>
      <dgm:t>
        <a:bodyPr/>
        <a:lstStyle/>
        <a:p>
          <a:endParaRPr lang="en-US"/>
        </a:p>
      </dgm:t>
    </dgm:pt>
    <dgm:pt modelId="{27F5910B-89DF-4667-A27B-0A72FA7BF49B}">
      <dgm:prSet/>
      <dgm:spPr>
        <a:solidFill>
          <a:schemeClr val="accent6"/>
        </a:solidFill>
      </dgm:spPr>
      <dgm:t>
        <a:bodyPr/>
        <a:lstStyle/>
        <a:p>
          <a:r>
            <a:rPr lang="en-GB"/>
            <a:t>Leadership has the sensitivity that guides and empowers. The factual accounts of team members who become discontented with their team leaders that they disengaged, resisted or even sabotaged their own teams Team leaders who do not balance members’ need for structure with their need for having their say in making decisions will hinder performance. </a:t>
          </a:r>
          <a:endParaRPr lang="en-US"/>
        </a:p>
      </dgm:t>
    </dgm:pt>
    <dgm:pt modelId="{1A4AE905-FE8B-4819-9F1C-ABA97DA3CCCF}" type="parTrans" cxnId="{6CF49649-11CF-417E-9FB5-B3E7ECB69F76}">
      <dgm:prSet/>
      <dgm:spPr/>
      <dgm:t>
        <a:bodyPr/>
        <a:lstStyle/>
        <a:p>
          <a:endParaRPr lang="en-US"/>
        </a:p>
      </dgm:t>
    </dgm:pt>
    <dgm:pt modelId="{E6D02747-5C63-4E6D-BF3E-B2F74757344C}" type="sibTrans" cxnId="{6CF49649-11CF-417E-9FB5-B3E7ECB69F76}">
      <dgm:prSet/>
      <dgm:spPr/>
      <dgm:t>
        <a:bodyPr/>
        <a:lstStyle/>
        <a:p>
          <a:endParaRPr lang="en-US"/>
        </a:p>
      </dgm:t>
    </dgm:pt>
    <dgm:pt modelId="{B6CD79A9-2D91-4C0B-BC49-EB3E3F3C515D}" type="pres">
      <dgm:prSet presAssocID="{63D02332-92F3-4352-B87C-D9AB2DBECDFC}" presName="Name0" presStyleCnt="0">
        <dgm:presLayoutVars>
          <dgm:dir/>
          <dgm:resizeHandles val="exact"/>
        </dgm:presLayoutVars>
      </dgm:prSet>
      <dgm:spPr/>
    </dgm:pt>
    <dgm:pt modelId="{64DD66E4-398E-44D7-AEE5-1A61DC4698CB}" type="pres">
      <dgm:prSet presAssocID="{241114BB-5F64-4B98-94D0-8AD52CC6A15D}" presName="node" presStyleLbl="node1" presStyleIdx="0" presStyleCnt="2">
        <dgm:presLayoutVars>
          <dgm:bulletEnabled val="1"/>
        </dgm:presLayoutVars>
      </dgm:prSet>
      <dgm:spPr>
        <a:solidFill>
          <a:srgbClr val="00B050"/>
        </a:solidFill>
      </dgm:spPr>
    </dgm:pt>
    <dgm:pt modelId="{1ADF693F-AAE9-403B-A019-7A19B1DF2FBE}" type="pres">
      <dgm:prSet presAssocID="{6BCE09C6-AE37-4A98-AD2C-765D47E05718}" presName="sibTrans" presStyleLbl="sibTrans2D1" presStyleIdx="0" presStyleCnt="1"/>
      <dgm:spPr>
        <a:solidFill>
          <a:srgbClr val="92D050"/>
        </a:solidFill>
      </dgm:spPr>
    </dgm:pt>
    <dgm:pt modelId="{FA21E706-0642-4A2C-8BEA-C809F4154200}" type="pres">
      <dgm:prSet presAssocID="{6BCE09C6-AE37-4A98-AD2C-765D47E05718}" presName="connectorText" presStyleLbl="sibTrans2D1" presStyleIdx="0" presStyleCnt="1"/>
      <dgm:spPr/>
    </dgm:pt>
    <dgm:pt modelId="{12D6E61F-C06B-4CC6-9BF8-230F702CEE4B}" type="pres">
      <dgm:prSet presAssocID="{27F5910B-89DF-4667-A27B-0A72FA7BF49B}" presName="node" presStyleLbl="node1" presStyleIdx="1" presStyleCnt="2">
        <dgm:presLayoutVars>
          <dgm:bulletEnabled val="1"/>
        </dgm:presLayoutVars>
      </dgm:prSet>
      <dgm:spPr>
        <a:solidFill>
          <a:schemeClr val="accent6">
            <a:lumMod val="75000"/>
          </a:schemeClr>
        </a:solidFill>
      </dgm:spPr>
    </dgm:pt>
  </dgm:ptLst>
  <dgm:cxnLst>
    <dgm:cxn modelId="{59C77422-5D75-45F3-A59E-304C62BE7AE2}" type="presOf" srcId="{241114BB-5F64-4B98-94D0-8AD52CC6A15D}" destId="{64DD66E4-398E-44D7-AEE5-1A61DC4698CB}" srcOrd="0" destOrd="0" presId="urn:microsoft.com/office/officeart/2005/8/layout/process1"/>
    <dgm:cxn modelId="{A1BDA15E-AC8A-459F-BCDF-D39825D24CD3}" srcId="{63D02332-92F3-4352-B87C-D9AB2DBECDFC}" destId="{241114BB-5F64-4B98-94D0-8AD52CC6A15D}" srcOrd="0" destOrd="0" parTransId="{C67599E7-9B0C-41A0-9B52-24D6310D1C70}" sibTransId="{6BCE09C6-AE37-4A98-AD2C-765D47E05718}"/>
    <dgm:cxn modelId="{6CF49649-11CF-417E-9FB5-B3E7ECB69F76}" srcId="{63D02332-92F3-4352-B87C-D9AB2DBECDFC}" destId="{27F5910B-89DF-4667-A27B-0A72FA7BF49B}" srcOrd="1" destOrd="0" parTransId="{1A4AE905-FE8B-4819-9F1C-ABA97DA3CCCF}" sibTransId="{E6D02747-5C63-4E6D-BF3E-B2F74757344C}"/>
    <dgm:cxn modelId="{7301E975-FC0D-4A9F-9683-B32763B73B3A}" type="presOf" srcId="{6BCE09C6-AE37-4A98-AD2C-765D47E05718}" destId="{1ADF693F-AAE9-403B-A019-7A19B1DF2FBE}" srcOrd="0" destOrd="0" presId="urn:microsoft.com/office/officeart/2005/8/layout/process1"/>
    <dgm:cxn modelId="{0ABE7FA7-7ADC-4A23-B03D-E1C7DB58A2C3}" type="presOf" srcId="{6BCE09C6-AE37-4A98-AD2C-765D47E05718}" destId="{FA21E706-0642-4A2C-8BEA-C809F4154200}" srcOrd="1" destOrd="0" presId="urn:microsoft.com/office/officeart/2005/8/layout/process1"/>
    <dgm:cxn modelId="{FC1190B4-0B86-4983-A5F3-84F3EC97FCE1}" type="presOf" srcId="{27F5910B-89DF-4667-A27B-0A72FA7BF49B}" destId="{12D6E61F-C06B-4CC6-9BF8-230F702CEE4B}" srcOrd="0" destOrd="0" presId="urn:microsoft.com/office/officeart/2005/8/layout/process1"/>
    <dgm:cxn modelId="{44A24FDE-8C8D-451A-8469-1D268FBEA9FC}" type="presOf" srcId="{63D02332-92F3-4352-B87C-D9AB2DBECDFC}" destId="{B6CD79A9-2D91-4C0B-BC49-EB3E3F3C515D}" srcOrd="0" destOrd="0" presId="urn:microsoft.com/office/officeart/2005/8/layout/process1"/>
    <dgm:cxn modelId="{B44D3D22-54C9-4720-979E-61AE5163EB38}" type="presParOf" srcId="{B6CD79A9-2D91-4C0B-BC49-EB3E3F3C515D}" destId="{64DD66E4-398E-44D7-AEE5-1A61DC4698CB}" srcOrd="0" destOrd="0" presId="urn:microsoft.com/office/officeart/2005/8/layout/process1"/>
    <dgm:cxn modelId="{41DD322C-454E-44EE-9878-2084A745E8E5}" type="presParOf" srcId="{B6CD79A9-2D91-4C0B-BC49-EB3E3F3C515D}" destId="{1ADF693F-AAE9-403B-A019-7A19B1DF2FBE}" srcOrd="1" destOrd="0" presId="urn:microsoft.com/office/officeart/2005/8/layout/process1"/>
    <dgm:cxn modelId="{B78BED79-EF75-42E7-A067-05D3B620E003}" type="presParOf" srcId="{1ADF693F-AAE9-403B-A019-7A19B1DF2FBE}" destId="{FA21E706-0642-4A2C-8BEA-C809F4154200}" srcOrd="0" destOrd="0" presId="urn:microsoft.com/office/officeart/2005/8/layout/process1"/>
    <dgm:cxn modelId="{B8E8A9B9-D57B-4BEE-9B78-A9A67BCE946E}" type="presParOf" srcId="{B6CD79A9-2D91-4C0B-BC49-EB3E3F3C515D}" destId="{12D6E61F-C06B-4CC6-9BF8-230F702CEE4B}"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47FE1F-AA3B-4E73-9279-2278F87E116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GB"/>
        </a:p>
      </dgm:t>
    </dgm:pt>
    <dgm:pt modelId="{2BC78617-525E-4CB1-BD89-BEF679146536}">
      <dgm:prSet phldrT="[Text]"/>
      <dgm:spPr/>
      <dgm:t>
        <a:bodyPr/>
        <a:lstStyle/>
        <a:p>
          <a:pPr>
            <a:lnSpc>
              <a:spcPct val="100000"/>
            </a:lnSpc>
          </a:pPr>
          <a:r>
            <a:rPr lang="en-GB"/>
            <a:t>Forming</a:t>
          </a:r>
        </a:p>
      </dgm:t>
    </dgm:pt>
    <dgm:pt modelId="{4DD9817B-5581-4E10-BD22-1850648E9BB1}" type="parTrans" cxnId="{9E15625B-1BCA-41AB-A4E0-C02205D605D5}">
      <dgm:prSet/>
      <dgm:spPr/>
      <dgm:t>
        <a:bodyPr/>
        <a:lstStyle/>
        <a:p>
          <a:endParaRPr lang="en-GB"/>
        </a:p>
      </dgm:t>
    </dgm:pt>
    <dgm:pt modelId="{B4AA7C9A-CB18-4C16-90CA-E9E963BC94C6}" type="sibTrans" cxnId="{9E15625B-1BCA-41AB-A4E0-C02205D605D5}">
      <dgm:prSet/>
      <dgm:spPr/>
      <dgm:t>
        <a:bodyPr/>
        <a:lstStyle/>
        <a:p>
          <a:endParaRPr lang="en-GB"/>
        </a:p>
      </dgm:t>
    </dgm:pt>
    <dgm:pt modelId="{F292C45B-9B50-476D-9550-6362B50236EA}">
      <dgm:prSet phldrT="[Text]"/>
      <dgm:spPr/>
      <dgm:t>
        <a:bodyPr/>
        <a:lstStyle/>
        <a:p>
          <a:pPr>
            <a:lnSpc>
              <a:spcPct val="100000"/>
            </a:lnSpc>
          </a:pPr>
          <a:r>
            <a:rPr lang="en-GB"/>
            <a:t>Storming</a:t>
          </a:r>
        </a:p>
      </dgm:t>
    </dgm:pt>
    <dgm:pt modelId="{AA778321-0AB2-4733-8940-10D20DE84111}" type="parTrans" cxnId="{6873210F-4697-4D76-8763-C7CACAD19781}">
      <dgm:prSet/>
      <dgm:spPr/>
      <dgm:t>
        <a:bodyPr/>
        <a:lstStyle/>
        <a:p>
          <a:endParaRPr lang="en-GB"/>
        </a:p>
      </dgm:t>
    </dgm:pt>
    <dgm:pt modelId="{63147776-CD91-4D9C-94CB-6EE2408666D5}" type="sibTrans" cxnId="{6873210F-4697-4D76-8763-C7CACAD19781}">
      <dgm:prSet/>
      <dgm:spPr/>
      <dgm:t>
        <a:bodyPr/>
        <a:lstStyle/>
        <a:p>
          <a:endParaRPr lang="en-GB"/>
        </a:p>
      </dgm:t>
    </dgm:pt>
    <dgm:pt modelId="{49B14742-AA6C-4677-B6A6-D9965350B10C}">
      <dgm:prSet phldrT="[Text]"/>
      <dgm:spPr/>
      <dgm:t>
        <a:bodyPr/>
        <a:lstStyle/>
        <a:p>
          <a:pPr>
            <a:lnSpc>
              <a:spcPct val="100000"/>
            </a:lnSpc>
          </a:pPr>
          <a:r>
            <a:rPr lang="en-GB"/>
            <a:t>Norming</a:t>
          </a:r>
        </a:p>
      </dgm:t>
    </dgm:pt>
    <dgm:pt modelId="{7A3F23DF-0BDB-4142-8EE7-232A225C9019}" type="parTrans" cxnId="{F12F6A80-7F6E-4E0F-B33F-9B4F8D3E4362}">
      <dgm:prSet/>
      <dgm:spPr/>
      <dgm:t>
        <a:bodyPr/>
        <a:lstStyle/>
        <a:p>
          <a:endParaRPr lang="en-GB"/>
        </a:p>
      </dgm:t>
    </dgm:pt>
    <dgm:pt modelId="{4AABA570-C45E-4ABE-B6BC-F9F5DF060039}" type="sibTrans" cxnId="{F12F6A80-7F6E-4E0F-B33F-9B4F8D3E4362}">
      <dgm:prSet/>
      <dgm:spPr/>
      <dgm:t>
        <a:bodyPr/>
        <a:lstStyle/>
        <a:p>
          <a:endParaRPr lang="en-GB"/>
        </a:p>
      </dgm:t>
    </dgm:pt>
    <dgm:pt modelId="{D659F961-D642-43EB-B880-C9E5522DFB94}">
      <dgm:prSet phldrT="[Text]"/>
      <dgm:spPr/>
      <dgm:t>
        <a:bodyPr/>
        <a:lstStyle/>
        <a:p>
          <a:pPr>
            <a:lnSpc>
              <a:spcPct val="100000"/>
            </a:lnSpc>
          </a:pPr>
          <a:r>
            <a:rPr lang="en-GB"/>
            <a:t>Performing</a:t>
          </a:r>
        </a:p>
      </dgm:t>
    </dgm:pt>
    <dgm:pt modelId="{1E8DF77F-1DE5-4F96-8DFF-73D8CE9CEF89}" type="parTrans" cxnId="{F17D1403-C2F3-4ECE-AAA7-0445727CB351}">
      <dgm:prSet/>
      <dgm:spPr/>
      <dgm:t>
        <a:bodyPr/>
        <a:lstStyle/>
        <a:p>
          <a:endParaRPr lang="en-GB"/>
        </a:p>
      </dgm:t>
    </dgm:pt>
    <dgm:pt modelId="{E71D020C-B998-4318-9492-BF03260009A6}" type="sibTrans" cxnId="{F17D1403-C2F3-4ECE-AAA7-0445727CB351}">
      <dgm:prSet/>
      <dgm:spPr/>
      <dgm:t>
        <a:bodyPr/>
        <a:lstStyle/>
        <a:p>
          <a:endParaRPr lang="en-GB"/>
        </a:p>
      </dgm:t>
    </dgm:pt>
    <dgm:pt modelId="{DC79BD98-132F-4DCC-8D46-56C8A09504CD}">
      <dgm:prSet phldrT="[Text]"/>
      <dgm:spPr/>
      <dgm:t>
        <a:bodyPr/>
        <a:lstStyle/>
        <a:p>
          <a:pPr>
            <a:lnSpc>
              <a:spcPct val="100000"/>
            </a:lnSpc>
          </a:pPr>
          <a:r>
            <a:rPr lang="en-GB"/>
            <a:t>Adjourning </a:t>
          </a:r>
        </a:p>
      </dgm:t>
    </dgm:pt>
    <dgm:pt modelId="{0341451A-03FD-4E72-9C2C-D48E948FA142}" type="parTrans" cxnId="{F20A3C67-A757-4BA0-ACEA-94511F8D91AE}">
      <dgm:prSet/>
      <dgm:spPr/>
      <dgm:t>
        <a:bodyPr/>
        <a:lstStyle/>
        <a:p>
          <a:endParaRPr lang="en-GB"/>
        </a:p>
      </dgm:t>
    </dgm:pt>
    <dgm:pt modelId="{5DB698AD-4838-43A1-B56B-950F01B48C87}" type="sibTrans" cxnId="{F20A3C67-A757-4BA0-ACEA-94511F8D91AE}">
      <dgm:prSet/>
      <dgm:spPr/>
      <dgm:t>
        <a:bodyPr/>
        <a:lstStyle/>
        <a:p>
          <a:endParaRPr lang="en-GB"/>
        </a:p>
      </dgm:t>
    </dgm:pt>
    <dgm:pt modelId="{0E749C8A-8E6B-45D4-BEB8-2BE89C57B322}" type="pres">
      <dgm:prSet presAssocID="{FE47FE1F-AA3B-4E73-9279-2278F87E116B}" presName="root" presStyleCnt="0">
        <dgm:presLayoutVars>
          <dgm:dir/>
          <dgm:resizeHandles val="exact"/>
        </dgm:presLayoutVars>
      </dgm:prSet>
      <dgm:spPr/>
    </dgm:pt>
    <dgm:pt modelId="{00240254-7D1C-4863-8373-4C2FC8986AD3}" type="pres">
      <dgm:prSet presAssocID="{2BC78617-525E-4CB1-BD89-BEF679146536}" presName="compNode" presStyleCnt="0"/>
      <dgm:spPr/>
    </dgm:pt>
    <dgm:pt modelId="{9A809A79-6EDB-4DE7-8A92-E4CC3D20D37F}" type="pres">
      <dgm:prSet presAssocID="{2BC78617-525E-4CB1-BD89-BEF67914653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mboo"/>
        </a:ext>
      </dgm:extLst>
    </dgm:pt>
    <dgm:pt modelId="{607E7D19-CD25-45CC-9D63-FB3E1DF1A797}" type="pres">
      <dgm:prSet presAssocID="{2BC78617-525E-4CB1-BD89-BEF679146536}" presName="spaceRect" presStyleCnt="0"/>
      <dgm:spPr/>
    </dgm:pt>
    <dgm:pt modelId="{E4B6DB8D-8D9B-4FC9-8A3B-4A3EE6026B54}" type="pres">
      <dgm:prSet presAssocID="{2BC78617-525E-4CB1-BD89-BEF679146536}" presName="textRect" presStyleLbl="revTx" presStyleIdx="0" presStyleCnt="5">
        <dgm:presLayoutVars>
          <dgm:chMax val="1"/>
          <dgm:chPref val="1"/>
        </dgm:presLayoutVars>
      </dgm:prSet>
      <dgm:spPr/>
    </dgm:pt>
    <dgm:pt modelId="{19D39D04-E686-49D1-AEE7-5BDD8ECFA4D8}" type="pres">
      <dgm:prSet presAssocID="{B4AA7C9A-CB18-4C16-90CA-E9E963BC94C6}" presName="sibTrans" presStyleCnt="0"/>
      <dgm:spPr/>
    </dgm:pt>
    <dgm:pt modelId="{04075F74-E3A0-4322-94CE-7A8A19CACE41}" type="pres">
      <dgm:prSet presAssocID="{F292C45B-9B50-476D-9550-6362B50236EA}" presName="compNode" presStyleCnt="0"/>
      <dgm:spPr/>
    </dgm:pt>
    <dgm:pt modelId="{99F2A907-6165-4BB3-8525-E635CD25F235}" type="pres">
      <dgm:prSet presAssocID="{F292C45B-9B50-476D-9550-6362B50236E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ning"/>
        </a:ext>
      </dgm:extLst>
    </dgm:pt>
    <dgm:pt modelId="{86A7F3B6-909C-4BF1-931B-4D8C352D6C8D}" type="pres">
      <dgm:prSet presAssocID="{F292C45B-9B50-476D-9550-6362B50236EA}" presName="spaceRect" presStyleCnt="0"/>
      <dgm:spPr/>
    </dgm:pt>
    <dgm:pt modelId="{712753BC-862A-4636-9AB2-5D8DCAB4AD6E}" type="pres">
      <dgm:prSet presAssocID="{F292C45B-9B50-476D-9550-6362B50236EA}" presName="textRect" presStyleLbl="revTx" presStyleIdx="1" presStyleCnt="5">
        <dgm:presLayoutVars>
          <dgm:chMax val="1"/>
          <dgm:chPref val="1"/>
        </dgm:presLayoutVars>
      </dgm:prSet>
      <dgm:spPr/>
    </dgm:pt>
    <dgm:pt modelId="{D6DD0E95-2273-45E7-A287-3FD9E639E777}" type="pres">
      <dgm:prSet presAssocID="{63147776-CD91-4D9C-94CB-6EE2408666D5}" presName="sibTrans" presStyleCnt="0"/>
      <dgm:spPr/>
    </dgm:pt>
    <dgm:pt modelId="{CD1A9632-908C-4A03-A727-21B0B8F56FD8}" type="pres">
      <dgm:prSet presAssocID="{49B14742-AA6C-4677-B6A6-D9965350B10C}" presName="compNode" presStyleCnt="0"/>
      <dgm:spPr/>
    </dgm:pt>
    <dgm:pt modelId="{7E56F7A5-4155-4FCF-979D-CC54DC14A6F1}" type="pres">
      <dgm:prSet presAssocID="{49B14742-AA6C-4677-B6A6-D9965350B10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stomer Review"/>
        </a:ext>
      </dgm:extLst>
    </dgm:pt>
    <dgm:pt modelId="{8E022F65-6785-4391-BFFA-7858686677FE}" type="pres">
      <dgm:prSet presAssocID="{49B14742-AA6C-4677-B6A6-D9965350B10C}" presName="spaceRect" presStyleCnt="0"/>
      <dgm:spPr/>
    </dgm:pt>
    <dgm:pt modelId="{D5E61D26-2AE7-419C-BA5C-6BF3682B74DD}" type="pres">
      <dgm:prSet presAssocID="{49B14742-AA6C-4677-B6A6-D9965350B10C}" presName="textRect" presStyleLbl="revTx" presStyleIdx="2" presStyleCnt="5">
        <dgm:presLayoutVars>
          <dgm:chMax val="1"/>
          <dgm:chPref val="1"/>
        </dgm:presLayoutVars>
      </dgm:prSet>
      <dgm:spPr/>
    </dgm:pt>
    <dgm:pt modelId="{7F7C09ED-288A-4476-89AE-A12102688B44}" type="pres">
      <dgm:prSet presAssocID="{4AABA570-C45E-4ABE-B6BC-F9F5DF060039}" presName="sibTrans" presStyleCnt="0"/>
      <dgm:spPr/>
    </dgm:pt>
    <dgm:pt modelId="{B6EB3321-1E17-4C4F-8D9C-55B9BA00D085}" type="pres">
      <dgm:prSet presAssocID="{D659F961-D642-43EB-B880-C9E5522DFB94}" presName="compNode" presStyleCnt="0"/>
      <dgm:spPr/>
    </dgm:pt>
    <dgm:pt modelId="{9B11C2E5-4382-487D-88EC-292AB541F0CB}" type="pres">
      <dgm:prSet presAssocID="{D659F961-D642-43EB-B880-C9E5522DFB9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rama"/>
        </a:ext>
      </dgm:extLst>
    </dgm:pt>
    <dgm:pt modelId="{D4DB8BE1-DA1C-4B6D-9669-53BE1BCB152C}" type="pres">
      <dgm:prSet presAssocID="{D659F961-D642-43EB-B880-C9E5522DFB94}" presName="spaceRect" presStyleCnt="0"/>
      <dgm:spPr/>
    </dgm:pt>
    <dgm:pt modelId="{E45593B6-EA4F-431F-9487-D53EFC332A42}" type="pres">
      <dgm:prSet presAssocID="{D659F961-D642-43EB-B880-C9E5522DFB94}" presName="textRect" presStyleLbl="revTx" presStyleIdx="3" presStyleCnt="5">
        <dgm:presLayoutVars>
          <dgm:chMax val="1"/>
          <dgm:chPref val="1"/>
        </dgm:presLayoutVars>
      </dgm:prSet>
      <dgm:spPr/>
    </dgm:pt>
    <dgm:pt modelId="{9DB8103F-B808-492E-8271-E9BFA5974477}" type="pres">
      <dgm:prSet presAssocID="{E71D020C-B998-4318-9492-BF03260009A6}" presName="sibTrans" presStyleCnt="0"/>
      <dgm:spPr/>
    </dgm:pt>
    <dgm:pt modelId="{BEAC68DC-C118-4AE0-BD1A-4BD030376FA9}" type="pres">
      <dgm:prSet presAssocID="{DC79BD98-132F-4DCC-8D46-56C8A09504CD}" presName="compNode" presStyleCnt="0"/>
      <dgm:spPr/>
    </dgm:pt>
    <dgm:pt modelId="{B058885B-C720-4991-9A46-5328F28445BF}" type="pres">
      <dgm:prSet presAssocID="{DC79BD98-132F-4DCC-8D46-56C8A09504C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105EE85B-3009-43C5-9CF2-94F110D9DD73}" type="pres">
      <dgm:prSet presAssocID="{DC79BD98-132F-4DCC-8D46-56C8A09504CD}" presName="spaceRect" presStyleCnt="0"/>
      <dgm:spPr/>
    </dgm:pt>
    <dgm:pt modelId="{3357F8E9-6800-490F-B65E-EC26410D6888}" type="pres">
      <dgm:prSet presAssocID="{DC79BD98-132F-4DCC-8D46-56C8A09504CD}" presName="textRect" presStyleLbl="revTx" presStyleIdx="4" presStyleCnt="5">
        <dgm:presLayoutVars>
          <dgm:chMax val="1"/>
          <dgm:chPref val="1"/>
        </dgm:presLayoutVars>
      </dgm:prSet>
      <dgm:spPr/>
    </dgm:pt>
  </dgm:ptLst>
  <dgm:cxnLst>
    <dgm:cxn modelId="{F17D1403-C2F3-4ECE-AAA7-0445727CB351}" srcId="{FE47FE1F-AA3B-4E73-9279-2278F87E116B}" destId="{D659F961-D642-43EB-B880-C9E5522DFB94}" srcOrd="3" destOrd="0" parTransId="{1E8DF77F-1DE5-4F96-8DFF-73D8CE9CEF89}" sibTransId="{E71D020C-B998-4318-9492-BF03260009A6}"/>
    <dgm:cxn modelId="{DF72F003-3F16-4574-99B8-F4C360869672}" type="presOf" srcId="{2BC78617-525E-4CB1-BD89-BEF679146536}" destId="{E4B6DB8D-8D9B-4FC9-8A3B-4A3EE6026B54}" srcOrd="0" destOrd="0" presId="urn:microsoft.com/office/officeart/2018/2/layout/IconLabelList"/>
    <dgm:cxn modelId="{34B1730A-2276-4094-BA97-9B5FB1E5046A}" type="presOf" srcId="{DC79BD98-132F-4DCC-8D46-56C8A09504CD}" destId="{3357F8E9-6800-490F-B65E-EC26410D6888}" srcOrd="0" destOrd="0" presId="urn:microsoft.com/office/officeart/2018/2/layout/IconLabelList"/>
    <dgm:cxn modelId="{6873210F-4697-4D76-8763-C7CACAD19781}" srcId="{FE47FE1F-AA3B-4E73-9279-2278F87E116B}" destId="{F292C45B-9B50-476D-9550-6362B50236EA}" srcOrd="1" destOrd="0" parTransId="{AA778321-0AB2-4733-8940-10D20DE84111}" sibTransId="{63147776-CD91-4D9C-94CB-6EE2408666D5}"/>
    <dgm:cxn modelId="{60390E22-D7B3-4E77-A833-289266DB2793}" type="presOf" srcId="{FE47FE1F-AA3B-4E73-9279-2278F87E116B}" destId="{0E749C8A-8E6B-45D4-BEB8-2BE89C57B322}" srcOrd="0" destOrd="0" presId="urn:microsoft.com/office/officeart/2018/2/layout/IconLabelList"/>
    <dgm:cxn modelId="{26867533-BACE-4604-A8CB-1AAF8DE6E0DF}" type="presOf" srcId="{49B14742-AA6C-4677-B6A6-D9965350B10C}" destId="{D5E61D26-2AE7-419C-BA5C-6BF3682B74DD}" srcOrd="0" destOrd="0" presId="urn:microsoft.com/office/officeart/2018/2/layout/IconLabelList"/>
    <dgm:cxn modelId="{9E15625B-1BCA-41AB-A4E0-C02205D605D5}" srcId="{FE47FE1F-AA3B-4E73-9279-2278F87E116B}" destId="{2BC78617-525E-4CB1-BD89-BEF679146536}" srcOrd="0" destOrd="0" parTransId="{4DD9817B-5581-4E10-BD22-1850648E9BB1}" sibTransId="{B4AA7C9A-CB18-4C16-90CA-E9E963BC94C6}"/>
    <dgm:cxn modelId="{F20A3C67-A757-4BA0-ACEA-94511F8D91AE}" srcId="{FE47FE1F-AA3B-4E73-9279-2278F87E116B}" destId="{DC79BD98-132F-4DCC-8D46-56C8A09504CD}" srcOrd="4" destOrd="0" parTransId="{0341451A-03FD-4E72-9C2C-D48E948FA142}" sibTransId="{5DB698AD-4838-43A1-B56B-950F01B48C87}"/>
    <dgm:cxn modelId="{F12F6A80-7F6E-4E0F-B33F-9B4F8D3E4362}" srcId="{FE47FE1F-AA3B-4E73-9279-2278F87E116B}" destId="{49B14742-AA6C-4677-B6A6-D9965350B10C}" srcOrd="2" destOrd="0" parTransId="{7A3F23DF-0BDB-4142-8EE7-232A225C9019}" sibTransId="{4AABA570-C45E-4ABE-B6BC-F9F5DF060039}"/>
    <dgm:cxn modelId="{FD84EA93-3703-4B3D-9ABB-C58583BAABEF}" type="presOf" srcId="{D659F961-D642-43EB-B880-C9E5522DFB94}" destId="{E45593B6-EA4F-431F-9487-D53EFC332A42}" srcOrd="0" destOrd="0" presId="urn:microsoft.com/office/officeart/2018/2/layout/IconLabelList"/>
    <dgm:cxn modelId="{AD5B2CCF-7828-48F0-969B-48944D1EA319}" type="presOf" srcId="{F292C45B-9B50-476D-9550-6362B50236EA}" destId="{712753BC-862A-4636-9AB2-5D8DCAB4AD6E}" srcOrd="0" destOrd="0" presId="urn:microsoft.com/office/officeart/2018/2/layout/IconLabelList"/>
    <dgm:cxn modelId="{4E8971B1-2AD6-47C9-8081-2E4C68645CEC}" type="presParOf" srcId="{0E749C8A-8E6B-45D4-BEB8-2BE89C57B322}" destId="{00240254-7D1C-4863-8373-4C2FC8986AD3}" srcOrd="0" destOrd="0" presId="urn:microsoft.com/office/officeart/2018/2/layout/IconLabelList"/>
    <dgm:cxn modelId="{DEC0EE6F-0AA0-4367-99ED-2D8C8DE9A45E}" type="presParOf" srcId="{00240254-7D1C-4863-8373-4C2FC8986AD3}" destId="{9A809A79-6EDB-4DE7-8A92-E4CC3D20D37F}" srcOrd="0" destOrd="0" presId="urn:microsoft.com/office/officeart/2018/2/layout/IconLabelList"/>
    <dgm:cxn modelId="{FE1C9E27-CC55-4F49-B48B-9F6A1C1C55AF}" type="presParOf" srcId="{00240254-7D1C-4863-8373-4C2FC8986AD3}" destId="{607E7D19-CD25-45CC-9D63-FB3E1DF1A797}" srcOrd="1" destOrd="0" presId="urn:microsoft.com/office/officeart/2018/2/layout/IconLabelList"/>
    <dgm:cxn modelId="{CBCF7380-0961-46A7-B4A8-9BA623368B2A}" type="presParOf" srcId="{00240254-7D1C-4863-8373-4C2FC8986AD3}" destId="{E4B6DB8D-8D9B-4FC9-8A3B-4A3EE6026B54}" srcOrd="2" destOrd="0" presId="urn:microsoft.com/office/officeart/2018/2/layout/IconLabelList"/>
    <dgm:cxn modelId="{1702A518-579A-4111-8F13-6B4FC88A3B5C}" type="presParOf" srcId="{0E749C8A-8E6B-45D4-BEB8-2BE89C57B322}" destId="{19D39D04-E686-49D1-AEE7-5BDD8ECFA4D8}" srcOrd="1" destOrd="0" presId="urn:microsoft.com/office/officeart/2018/2/layout/IconLabelList"/>
    <dgm:cxn modelId="{873CA1DC-27E5-49D5-801A-38C451C8251A}" type="presParOf" srcId="{0E749C8A-8E6B-45D4-BEB8-2BE89C57B322}" destId="{04075F74-E3A0-4322-94CE-7A8A19CACE41}" srcOrd="2" destOrd="0" presId="urn:microsoft.com/office/officeart/2018/2/layout/IconLabelList"/>
    <dgm:cxn modelId="{26A9449F-B0F0-48C9-A0C3-1D8AE6648577}" type="presParOf" srcId="{04075F74-E3A0-4322-94CE-7A8A19CACE41}" destId="{99F2A907-6165-4BB3-8525-E635CD25F235}" srcOrd="0" destOrd="0" presId="urn:microsoft.com/office/officeart/2018/2/layout/IconLabelList"/>
    <dgm:cxn modelId="{BF5E7EDC-2DAF-479D-A829-91D64695DD0F}" type="presParOf" srcId="{04075F74-E3A0-4322-94CE-7A8A19CACE41}" destId="{86A7F3B6-909C-4BF1-931B-4D8C352D6C8D}" srcOrd="1" destOrd="0" presId="urn:microsoft.com/office/officeart/2018/2/layout/IconLabelList"/>
    <dgm:cxn modelId="{0E144577-3BC3-4D8B-AA94-12FFBCF673E9}" type="presParOf" srcId="{04075F74-E3A0-4322-94CE-7A8A19CACE41}" destId="{712753BC-862A-4636-9AB2-5D8DCAB4AD6E}" srcOrd="2" destOrd="0" presId="urn:microsoft.com/office/officeart/2018/2/layout/IconLabelList"/>
    <dgm:cxn modelId="{810ED0CA-9C28-48C4-9430-5607C8BD8C4B}" type="presParOf" srcId="{0E749C8A-8E6B-45D4-BEB8-2BE89C57B322}" destId="{D6DD0E95-2273-45E7-A287-3FD9E639E777}" srcOrd="3" destOrd="0" presId="urn:microsoft.com/office/officeart/2018/2/layout/IconLabelList"/>
    <dgm:cxn modelId="{E89BA0C5-E8CB-43E4-8303-177B7E85C75F}" type="presParOf" srcId="{0E749C8A-8E6B-45D4-BEB8-2BE89C57B322}" destId="{CD1A9632-908C-4A03-A727-21B0B8F56FD8}" srcOrd="4" destOrd="0" presId="urn:microsoft.com/office/officeart/2018/2/layout/IconLabelList"/>
    <dgm:cxn modelId="{E1E8A970-CEE6-400A-B768-608E7FD0A93E}" type="presParOf" srcId="{CD1A9632-908C-4A03-A727-21B0B8F56FD8}" destId="{7E56F7A5-4155-4FCF-979D-CC54DC14A6F1}" srcOrd="0" destOrd="0" presId="urn:microsoft.com/office/officeart/2018/2/layout/IconLabelList"/>
    <dgm:cxn modelId="{C6F05210-C21F-4C54-9B8C-BD1D347AA911}" type="presParOf" srcId="{CD1A9632-908C-4A03-A727-21B0B8F56FD8}" destId="{8E022F65-6785-4391-BFFA-7858686677FE}" srcOrd="1" destOrd="0" presId="urn:microsoft.com/office/officeart/2018/2/layout/IconLabelList"/>
    <dgm:cxn modelId="{37FC43B1-8695-4406-85C9-DA48D37C20C9}" type="presParOf" srcId="{CD1A9632-908C-4A03-A727-21B0B8F56FD8}" destId="{D5E61D26-2AE7-419C-BA5C-6BF3682B74DD}" srcOrd="2" destOrd="0" presId="urn:microsoft.com/office/officeart/2018/2/layout/IconLabelList"/>
    <dgm:cxn modelId="{6E3BFCDB-403A-4A3E-902F-184E593C5CA4}" type="presParOf" srcId="{0E749C8A-8E6B-45D4-BEB8-2BE89C57B322}" destId="{7F7C09ED-288A-4476-89AE-A12102688B44}" srcOrd="5" destOrd="0" presId="urn:microsoft.com/office/officeart/2018/2/layout/IconLabelList"/>
    <dgm:cxn modelId="{1AE7AA43-562E-47C5-8054-FC715A66DBB6}" type="presParOf" srcId="{0E749C8A-8E6B-45D4-BEB8-2BE89C57B322}" destId="{B6EB3321-1E17-4C4F-8D9C-55B9BA00D085}" srcOrd="6" destOrd="0" presId="urn:microsoft.com/office/officeart/2018/2/layout/IconLabelList"/>
    <dgm:cxn modelId="{EDD0EF8C-9C6E-4618-8A70-4D2F272D83AA}" type="presParOf" srcId="{B6EB3321-1E17-4C4F-8D9C-55B9BA00D085}" destId="{9B11C2E5-4382-487D-88EC-292AB541F0CB}" srcOrd="0" destOrd="0" presId="urn:microsoft.com/office/officeart/2018/2/layout/IconLabelList"/>
    <dgm:cxn modelId="{A2E30433-D847-45C1-876D-316441E60CCC}" type="presParOf" srcId="{B6EB3321-1E17-4C4F-8D9C-55B9BA00D085}" destId="{D4DB8BE1-DA1C-4B6D-9669-53BE1BCB152C}" srcOrd="1" destOrd="0" presId="urn:microsoft.com/office/officeart/2018/2/layout/IconLabelList"/>
    <dgm:cxn modelId="{1CFE5EA2-1B3E-44D1-8D62-006CA4D499C2}" type="presParOf" srcId="{B6EB3321-1E17-4C4F-8D9C-55B9BA00D085}" destId="{E45593B6-EA4F-431F-9487-D53EFC332A42}" srcOrd="2" destOrd="0" presId="urn:microsoft.com/office/officeart/2018/2/layout/IconLabelList"/>
    <dgm:cxn modelId="{E85D21B6-74F4-48DF-9923-379117AE3627}" type="presParOf" srcId="{0E749C8A-8E6B-45D4-BEB8-2BE89C57B322}" destId="{9DB8103F-B808-492E-8271-E9BFA5974477}" srcOrd="7" destOrd="0" presId="urn:microsoft.com/office/officeart/2018/2/layout/IconLabelList"/>
    <dgm:cxn modelId="{C520DEDC-0310-45B4-94D4-4819D0D40EC3}" type="presParOf" srcId="{0E749C8A-8E6B-45D4-BEB8-2BE89C57B322}" destId="{BEAC68DC-C118-4AE0-BD1A-4BD030376FA9}" srcOrd="8" destOrd="0" presId="urn:microsoft.com/office/officeart/2018/2/layout/IconLabelList"/>
    <dgm:cxn modelId="{1844E428-0C5A-4180-97B2-75BAA2C817F8}" type="presParOf" srcId="{BEAC68DC-C118-4AE0-BD1A-4BD030376FA9}" destId="{B058885B-C720-4991-9A46-5328F28445BF}" srcOrd="0" destOrd="0" presId="urn:microsoft.com/office/officeart/2018/2/layout/IconLabelList"/>
    <dgm:cxn modelId="{4F416973-CBE2-47F3-A514-D60FD44CCE9B}" type="presParOf" srcId="{BEAC68DC-C118-4AE0-BD1A-4BD030376FA9}" destId="{105EE85B-3009-43C5-9CF2-94F110D9DD73}" srcOrd="1" destOrd="0" presId="urn:microsoft.com/office/officeart/2018/2/layout/IconLabelList"/>
    <dgm:cxn modelId="{048BFBA9-990B-4E0C-9085-C80667C80ECF}" type="presParOf" srcId="{BEAC68DC-C118-4AE0-BD1A-4BD030376FA9}" destId="{3357F8E9-6800-490F-B65E-EC26410D688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E2E383-72CB-4AEA-8508-6191212DD2C0}"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GB"/>
        </a:p>
      </dgm:t>
    </dgm:pt>
    <dgm:pt modelId="{6796A5D5-AF6B-48E4-8127-A867ADC1F56E}">
      <dgm:prSet phldrT="[Text]"/>
      <dgm:spPr/>
      <dgm:t>
        <a:bodyPr/>
        <a:lstStyle/>
        <a:p>
          <a:r>
            <a:rPr lang="en-GB"/>
            <a:t>Dependency &amp; inclusion</a:t>
          </a:r>
        </a:p>
      </dgm:t>
    </dgm:pt>
    <dgm:pt modelId="{D2FB9D04-06DA-474C-B0E0-71BD4F4238C8}" type="parTrans" cxnId="{1545937F-4934-4AF1-935A-52F8C5E0B18F}">
      <dgm:prSet/>
      <dgm:spPr/>
      <dgm:t>
        <a:bodyPr/>
        <a:lstStyle/>
        <a:p>
          <a:endParaRPr lang="en-GB"/>
        </a:p>
      </dgm:t>
    </dgm:pt>
    <dgm:pt modelId="{A6BAF0AC-E56B-40B0-B557-C5B276BC9DFA}" type="sibTrans" cxnId="{1545937F-4934-4AF1-935A-52F8C5E0B18F}">
      <dgm:prSet/>
      <dgm:spPr/>
      <dgm:t>
        <a:bodyPr/>
        <a:lstStyle/>
        <a:p>
          <a:endParaRPr lang="en-GB"/>
        </a:p>
      </dgm:t>
    </dgm:pt>
    <dgm:pt modelId="{F85C02A5-8A16-4D56-83F5-1C1A61AC5645}">
      <dgm:prSet phldrT="[Text]"/>
      <dgm:spPr/>
      <dgm:t>
        <a:bodyPr/>
        <a:lstStyle/>
        <a:p>
          <a:r>
            <a:rPr lang="en-GB"/>
            <a:t>Counter-dependency &amp; inclusion</a:t>
          </a:r>
        </a:p>
      </dgm:t>
    </dgm:pt>
    <dgm:pt modelId="{26AFFF41-7AB5-499E-A0CE-CBE9F482D44E}" type="parTrans" cxnId="{D50A5FE9-15B8-4AD2-A215-97E354759893}">
      <dgm:prSet/>
      <dgm:spPr/>
      <dgm:t>
        <a:bodyPr/>
        <a:lstStyle/>
        <a:p>
          <a:endParaRPr lang="en-GB"/>
        </a:p>
      </dgm:t>
    </dgm:pt>
    <dgm:pt modelId="{1ACB2B02-1A21-4C75-B37F-ED5AFA22F570}" type="sibTrans" cxnId="{D50A5FE9-15B8-4AD2-A215-97E354759893}">
      <dgm:prSet/>
      <dgm:spPr/>
      <dgm:t>
        <a:bodyPr/>
        <a:lstStyle/>
        <a:p>
          <a:endParaRPr lang="en-GB"/>
        </a:p>
      </dgm:t>
    </dgm:pt>
    <dgm:pt modelId="{6A57AD0C-F364-47C7-A812-ECAB75C80AD5}">
      <dgm:prSet phldrT="[Text]"/>
      <dgm:spPr/>
      <dgm:t>
        <a:bodyPr/>
        <a:lstStyle/>
        <a:p>
          <a:r>
            <a:rPr lang="en-GB"/>
            <a:t>Trust &amp; structure</a:t>
          </a:r>
        </a:p>
      </dgm:t>
    </dgm:pt>
    <dgm:pt modelId="{33418153-CF79-44C4-B708-9BB53DDE5327}" type="parTrans" cxnId="{212D39B9-B363-4C2B-A88F-5E7A860705DF}">
      <dgm:prSet/>
      <dgm:spPr/>
      <dgm:t>
        <a:bodyPr/>
        <a:lstStyle/>
        <a:p>
          <a:endParaRPr lang="en-GB"/>
        </a:p>
      </dgm:t>
    </dgm:pt>
    <dgm:pt modelId="{4AE0A989-FD6A-4064-BBFC-BC8F844E7B2B}" type="sibTrans" cxnId="{212D39B9-B363-4C2B-A88F-5E7A860705DF}">
      <dgm:prSet/>
      <dgm:spPr/>
      <dgm:t>
        <a:bodyPr/>
        <a:lstStyle/>
        <a:p>
          <a:endParaRPr lang="en-GB"/>
        </a:p>
      </dgm:t>
    </dgm:pt>
    <dgm:pt modelId="{CFFCC925-654E-48DD-8E08-D53A405D5D64}">
      <dgm:prSet phldrT="[Text]"/>
      <dgm:spPr/>
      <dgm:t>
        <a:bodyPr/>
        <a:lstStyle/>
        <a:p>
          <a:r>
            <a:rPr lang="en-GB"/>
            <a:t>Work &amp; productivity</a:t>
          </a:r>
        </a:p>
      </dgm:t>
    </dgm:pt>
    <dgm:pt modelId="{275B8874-4CE0-46AE-8EDA-2D2FB8BDDE03}" type="parTrans" cxnId="{7F2DF084-9475-4237-A66F-3123E2C02A76}">
      <dgm:prSet/>
      <dgm:spPr/>
      <dgm:t>
        <a:bodyPr/>
        <a:lstStyle/>
        <a:p>
          <a:endParaRPr lang="en-GB"/>
        </a:p>
      </dgm:t>
    </dgm:pt>
    <dgm:pt modelId="{16CB7AF2-70B8-4360-A3C1-4DB61D988E49}" type="sibTrans" cxnId="{7F2DF084-9475-4237-A66F-3123E2C02A76}">
      <dgm:prSet/>
      <dgm:spPr/>
      <dgm:t>
        <a:bodyPr/>
        <a:lstStyle/>
        <a:p>
          <a:endParaRPr lang="en-GB"/>
        </a:p>
      </dgm:t>
    </dgm:pt>
    <dgm:pt modelId="{7B85565A-80E9-43E1-ABB0-ED410C49A890}" type="pres">
      <dgm:prSet presAssocID="{1FE2E383-72CB-4AEA-8508-6191212DD2C0}" presName="outerComposite" presStyleCnt="0">
        <dgm:presLayoutVars>
          <dgm:chMax val="5"/>
          <dgm:dir/>
          <dgm:resizeHandles val="exact"/>
        </dgm:presLayoutVars>
      </dgm:prSet>
      <dgm:spPr/>
    </dgm:pt>
    <dgm:pt modelId="{499F995B-0A63-43F9-9828-307D6C38C8D1}" type="pres">
      <dgm:prSet presAssocID="{1FE2E383-72CB-4AEA-8508-6191212DD2C0}" presName="dummyMaxCanvas" presStyleCnt="0">
        <dgm:presLayoutVars/>
      </dgm:prSet>
      <dgm:spPr/>
    </dgm:pt>
    <dgm:pt modelId="{024230FD-56DA-4FC1-B622-881EBED6CBE2}" type="pres">
      <dgm:prSet presAssocID="{1FE2E383-72CB-4AEA-8508-6191212DD2C0}" presName="FourNodes_1" presStyleLbl="node1" presStyleIdx="0" presStyleCnt="4">
        <dgm:presLayoutVars>
          <dgm:bulletEnabled val="1"/>
        </dgm:presLayoutVars>
      </dgm:prSet>
      <dgm:spPr/>
    </dgm:pt>
    <dgm:pt modelId="{EC712DB8-7BAB-40B6-8BC0-ACEBD3757A41}" type="pres">
      <dgm:prSet presAssocID="{1FE2E383-72CB-4AEA-8508-6191212DD2C0}" presName="FourNodes_2" presStyleLbl="node1" presStyleIdx="1" presStyleCnt="4">
        <dgm:presLayoutVars>
          <dgm:bulletEnabled val="1"/>
        </dgm:presLayoutVars>
      </dgm:prSet>
      <dgm:spPr/>
    </dgm:pt>
    <dgm:pt modelId="{6F7FD100-1771-4DDB-99CC-531A55E76C68}" type="pres">
      <dgm:prSet presAssocID="{1FE2E383-72CB-4AEA-8508-6191212DD2C0}" presName="FourNodes_3" presStyleLbl="node1" presStyleIdx="2" presStyleCnt="4">
        <dgm:presLayoutVars>
          <dgm:bulletEnabled val="1"/>
        </dgm:presLayoutVars>
      </dgm:prSet>
      <dgm:spPr/>
    </dgm:pt>
    <dgm:pt modelId="{E6B7232A-44A7-4ABD-BA77-F13D4D1D8802}" type="pres">
      <dgm:prSet presAssocID="{1FE2E383-72CB-4AEA-8508-6191212DD2C0}" presName="FourNodes_4" presStyleLbl="node1" presStyleIdx="3" presStyleCnt="4">
        <dgm:presLayoutVars>
          <dgm:bulletEnabled val="1"/>
        </dgm:presLayoutVars>
      </dgm:prSet>
      <dgm:spPr/>
    </dgm:pt>
    <dgm:pt modelId="{2353AA3B-FE15-421D-811E-A699A083BF66}" type="pres">
      <dgm:prSet presAssocID="{1FE2E383-72CB-4AEA-8508-6191212DD2C0}" presName="FourConn_1-2" presStyleLbl="fgAccFollowNode1" presStyleIdx="0" presStyleCnt="3">
        <dgm:presLayoutVars>
          <dgm:bulletEnabled val="1"/>
        </dgm:presLayoutVars>
      </dgm:prSet>
      <dgm:spPr/>
    </dgm:pt>
    <dgm:pt modelId="{6FF98721-7E18-4EB6-BCA6-398CDA247304}" type="pres">
      <dgm:prSet presAssocID="{1FE2E383-72CB-4AEA-8508-6191212DD2C0}" presName="FourConn_2-3" presStyleLbl="fgAccFollowNode1" presStyleIdx="1" presStyleCnt="3">
        <dgm:presLayoutVars>
          <dgm:bulletEnabled val="1"/>
        </dgm:presLayoutVars>
      </dgm:prSet>
      <dgm:spPr/>
    </dgm:pt>
    <dgm:pt modelId="{2929054D-CC2D-4474-B6D7-405B34764469}" type="pres">
      <dgm:prSet presAssocID="{1FE2E383-72CB-4AEA-8508-6191212DD2C0}" presName="FourConn_3-4" presStyleLbl="fgAccFollowNode1" presStyleIdx="2" presStyleCnt="3">
        <dgm:presLayoutVars>
          <dgm:bulletEnabled val="1"/>
        </dgm:presLayoutVars>
      </dgm:prSet>
      <dgm:spPr/>
    </dgm:pt>
    <dgm:pt modelId="{1878B1BA-3C39-4539-BC8A-2F1F11A0A2A2}" type="pres">
      <dgm:prSet presAssocID="{1FE2E383-72CB-4AEA-8508-6191212DD2C0}" presName="FourNodes_1_text" presStyleLbl="node1" presStyleIdx="3" presStyleCnt="4">
        <dgm:presLayoutVars>
          <dgm:bulletEnabled val="1"/>
        </dgm:presLayoutVars>
      </dgm:prSet>
      <dgm:spPr/>
    </dgm:pt>
    <dgm:pt modelId="{1B5E4FCA-F333-41A3-99D6-BC95E2116AAC}" type="pres">
      <dgm:prSet presAssocID="{1FE2E383-72CB-4AEA-8508-6191212DD2C0}" presName="FourNodes_2_text" presStyleLbl="node1" presStyleIdx="3" presStyleCnt="4">
        <dgm:presLayoutVars>
          <dgm:bulletEnabled val="1"/>
        </dgm:presLayoutVars>
      </dgm:prSet>
      <dgm:spPr/>
    </dgm:pt>
    <dgm:pt modelId="{61499415-F34A-4A6C-AC0D-054EFE0B0D68}" type="pres">
      <dgm:prSet presAssocID="{1FE2E383-72CB-4AEA-8508-6191212DD2C0}" presName="FourNodes_3_text" presStyleLbl="node1" presStyleIdx="3" presStyleCnt="4">
        <dgm:presLayoutVars>
          <dgm:bulletEnabled val="1"/>
        </dgm:presLayoutVars>
      </dgm:prSet>
      <dgm:spPr/>
    </dgm:pt>
    <dgm:pt modelId="{DB1C1B94-99CF-4783-8415-D9D8FFB900FC}" type="pres">
      <dgm:prSet presAssocID="{1FE2E383-72CB-4AEA-8508-6191212DD2C0}" presName="FourNodes_4_text" presStyleLbl="node1" presStyleIdx="3" presStyleCnt="4">
        <dgm:presLayoutVars>
          <dgm:bulletEnabled val="1"/>
        </dgm:presLayoutVars>
      </dgm:prSet>
      <dgm:spPr/>
    </dgm:pt>
  </dgm:ptLst>
  <dgm:cxnLst>
    <dgm:cxn modelId="{70F7C313-B2AF-477E-A326-77AF8D4468B4}" type="presOf" srcId="{CFFCC925-654E-48DD-8E08-D53A405D5D64}" destId="{E6B7232A-44A7-4ABD-BA77-F13D4D1D8802}" srcOrd="0" destOrd="0" presId="urn:microsoft.com/office/officeart/2005/8/layout/vProcess5"/>
    <dgm:cxn modelId="{8DB07330-B167-43B7-9A1D-90021AB69B2F}" type="presOf" srcId="{1ACB2B02-1A21-4C75-B37F-ED5AFA22F570}" destId="{6FF98721-7E18-4EB6-BCA6-398CDA247304}" srcOrd="0" destOrd="0" presId="urn:microsoft.com/office/officeart/2005/8/layout/vProcess5"/>
    <dgm:cxn modelId="{6562735C-E49D-409D-B96B-64162F04C33D}" type="presOf" srcId="{A6BAF0AC-E56B-40B0-B557-C5B276BC9DFA}" destId="{2353AA3B-FE15-421D-811E-A699A083BF66}" srcOrd="0" destOrd="0" presId="urn:microsoft.com/office/officeart/2005/8/layout/vProcess5"/>
    <dgm:cxn modelId="{A5276B60-94BB-4679-8C2E-1D435434D9D8}" type="presOf" srcId="{CFFCC925-654E-48DD-8E08-D53A405D5D64}" destId="{DB1C1B94-99CF-4783-8415-D9D8FFB900FC}" srcOrd="1" destOrd="0" presId="urn:microsoft.com/office/officeart/2005/8/layout/vProcess5"/>
    <dgm:cxn modelId="{B4A16A68-488F-4C0C-93C7-108AC4167D03}" type="presOf" srcId="{6A57AD0C-F364-47C7-A812-ECAB75C80AD5}" destId="{6F7FD100-1771-4DDB-99CC-531A55E76C68}" srcOrd="0" destOrd="0" presId="urn:microsoft.com/office/officeart/2005/8/layout/vProcess5"/>
    <dgm:cxn modelId="{E7A88558-FEA3-4149-B29D-C68E98B80D1C}" type="presOf" srcId="{6796A5D5-AF6B-48E4-8127-A867ADC1F56E}" destId="{024230FD-56DA-4FC1-B622-881EBED6CBE2}" srcOrd="0" destOrd="0" presId="urn:microsoft.com/office/officeart/2005/8/layout/vProcess5"/>
    <dgm:cxn modelId="{1545937F-4934-4AF1-935A-52F8C5E0B18F}" srcId="{1FE2E383-72CB-4AEA-8508-6191212DD2C0}" destId="{6796A5D5-AF6B-48E4-8127-A867ADC1F56E}" srcOrd="0" destOrd="0" parTransId="{D2FB9D04-06DA-474C-B0E0-71BD4F4238C8}" sibTransId="{A6BAF0AC-E56B-40B0-B557-C5B276BC9DFA}"/>
    <dgm:cxn modelId="{7F2DF084-9475-4237-A66F-3123E2C02A76}" srcId="{1FE2E383-72CB-4AEA-8508-6191212DD2C0}" destId="{CFFCC925-654E-48DD-8E08-D53A405D5D64}" srcOrd="3" destOrd="0" parTransId="{275B8874-4CE0-46AE-8EDA-2D2FB8BDDE03}" sibTransId="{16CB7AF2-70B8-4360-A3C1-4DB61D988E49}"/>
    <dgm:cxn modelId="{DF5C428F-35C7-458B-9BF8-CBB0E669D977}" type="presOf" srcId="{F85C02A5-8A16-4D56-83F5-1C1A61AC5645}" destId="{1B5E4FCA-F333-41A3-99D6-BC95E2116AAC}" srcOrd="1" destOrd="0" presId="urn:microsoft.com/office/officeart/2005/8/layout/vProcess5"/>
    <dgm:cxn modelId="{212D39B9-B363-4C2B-A88F-5E7A860705DF}" srcId="{1FE2E383-72CB-4AEA-8508-6191212DD2C0}" destId="{6A57AD0C-F364-47C7-A812-ECAB75C80AD5}" srcOrd="2" destOrd="0" parTransId="{33418153-CF79-44C4-B708-9BB53DDE5327}" sibTransId="{4AE0A989-FD6A-4064-BBFC-BC8F844E7B2B}"/>
    <dgm:cxn modelId="{C49CDCD0-7C82-40FB-A986-DE8F5B3771A8}" type="presOf" srcId="{4AE0A989-FD6A-4064-BBFC-BC8F844E7B2B}" destId="{2929054D-CC2D-4474-B6D7-405B34764469}" srcOrd="0" destOrd="0" presId="urn:microsoft.com/office/officeart/2005/8/layout/vProcess5"/>
    <dgm:cxn modelId="{A0ABF9D3-9425-46E3-A77A-9A15D478B968}" type="presOf" srcId="{1FE2E383-72CB-4AEA-8508-6191212DD2C0}" destId="{7B85565A-80E9-43E1-ABB0-ED410C49A890}" srcOrd="0" destOrd="0" presId="urn:microsoft.com/office/officeart/2005/8/layout/vProcess5"/>
    <dgm:cxn modelId="{F0909BDB-1D50-46F8-BA48-607995DB3E56}" type="presOf" srcId="{6A57AD0C-F364-47C7-A812-ECAB75C80AD5}" destId="{61499415-F34A-4A6C-AC0D-054EFE0B0D68}" srcOrd="1" destOrd="0" presId="urn:microsoft.com/office/officeart/2005/8/layout/vProcess5"/>
    <dgm:cxn modelId="{D50A5FE9-15B8-4AD2-A215-97E354759893}" srcId="{1FE2E383-72CB-4AEA-8508-6191212DD2C0}" destId="{F85C02A5-8A16-4D56-83F5-1C1A61AC5645}" srcOrd="1" destOrd="0" parTransId="{26AFFF41-7AB5-499E-A0CE-CBE9F482D44E}" sibTransId="{1ACB2B02-1A21-4C75-B37F-ED5AFA22F570}"/>
    <dgm:cxn modelId="{C0CC9EF2-E243-4108-BB61-6C76AFDBD13C}" type="presOf" srcId="{F85C02A5-8A16-4D56-83F5-1C1A61AC5645}" destId="{EC712DB8-7BAB-40B6-8BC0-ACEBD3757A41}" srcOrd="0" destOrd="0" presId="urn:microsoft.com/office/officeart/2005/8/layout/vProcess5"/>
    <dgm:cxn modelId="{386B44F6-9705-415E-85EA-211F5A87A3A7}" type="presOf" srcId="{6796A5D5-AF6B-48E4-8127-A867ADC1F56E}" destId="{1878B1BA-3C39-4539-BC8A-2F1F11A0A2A2}" srcOrd="1" destOrd="0" presId="urn:microsoft.com/office/officeart/2005/8/layout/vProcess5"/>
    <dgm:cxn modelId="{BB4F88DA-DB1E-4E99-AB0D-F598390A16C6}" type="presParOf" srcId="{7B85565A-80E9-43E1-ABB0-ED410C49A890}" destId="{499F995B-0A63-43F9-9828-307D6C38C8D1}" srcOrd="0" destOrd="0" presId="urn:microsoft.com/office/officeart/2005/8/layout/vProcess5"/>
    <dgm:cxn modelId="{8407FEF3-2D5A-4792-AC4C-294A19A3169D}" type="presParOf" srcId="{7B85565A-80E9-43E1-ABB0-ED410C49A890}" destId="{024230FD-56DA-4FC1-B622-881EBED6CBE2}" srcOrd="1" destOrd="0" presId="urn:microsoft.com/office/officeart/2005/8/layout/vProcess5"/>
    <dgm:cxn modelId="{95C327F1-38B2-47BE-9849-81DB33F010DA}" type="presParOf" srcId="{7B85565A-80E9-43E1-ABB0-ED410C49A890}" destId="{EC712DB8-7BAB-40B6-8BC0-ACEBD3757A41}" srcOrd="2" destOrd="0" presId="urn:microsoft.com/office/officeart/2005/8/layout/vProcess5"/>
    <dgm:cxn modelId="{CA28CFE3-D7CB-4C98-A0C1-4B680C3698BD}" type="presParOf" srcId="{7B85565A-80E9-43E1-ABB0-ED410C49A890}" destId="{6F7FD100-1771-4DDB-99CC-531A55E76C68}" srcOrd="3" destOrd="0" presId="urn:microsoft.com/office/officeart/2005/8/layout/vProcess5"/>
    <dgm:cxn modelId="{84196CF3-D736-49CE-BACF-815B8254C1D4}" type="presParOf" srcId="{7B85565A-80E9-43E1-ABB0-ED410C49A890}" destId="{E6B7232A-44A7-4ABD-BA77-F13D4D1D8802}" srcOrd="4" destOrd="0" presId="urn:microsoft.com/office/officeart/2005/8/layout/vProcess5"/>
    <dgm:cxn modelId="{D45ED15C-98C3-4034-BEE2-AD6111FADDDC}" type="presParOf" srcId="{7B85565A-80E9-43E1-ABB0-ED410C49A890}" destId="{2353AA3B-FE15-421D-811E-A699A083BF66}" srcOrd="5" destOrd="0" presId="urn:microsoft.com/office/officeart/2005/8/layout/vProcess5"/>
    <dgm:cxn modelId="{D91E5185-807E-445F-8C57-3333D2D82840}" type="presParOf" srcId="{7B85565A-80E9-43E1-ABB0-ED410C49A890}" destId="{6FF98721-7E18-4EB6-BCA6-398CDA247304}" srcOrd="6" destOrd="0" presId="urn:microsoft.com/office/officeart/2005/8/layout/vProcess5"/>
    <dgm:cxn modelId="{8706E152-3F09-4710-B0D4-313662900481}" type="presParOf" srcId="{7B85565A-80E9-43E1-ABB0-ED410C49A890}" destId="{2929054D-CC2D-4474-B6D7-405B34764469}" srcOrd="7" destOrd="0" presId="urn:microsoft.com/office/officeart/2005/8/layout/vProcess5"/>
    <dgm:cxn modelId="{C7B64454-48FE-416F-9C75-9E29899A8F66}" type="presParOf" srcId="{7B85565A-80E9-43E1-ABB0-ED410C49A890}" destId="{1878B1BA-3C39-4539-BC8A-2F1F11A0A2A2}" srcOrd="8" destOrd="0" presId="urn:microsoft.com/office/officeart/2005/8/layout/vProcess5"/>
    <dgm:cxn modelId="{8DD4B359-A7E5-4E37-AE0C-2223F86F42C7}" type="presParOf" srcId="{7B85565A-80E9-43E1-ABB0-ED410C49A890}" destId="{1B5E4FCA-F333-41A3-99D6-BC95E2116AAC}" srcOrd="9" destOrd="0" presId="urn:microsoft.com/office/officeart/2005/8/layout/vProcess5"/>
    <dgm:cxn modelId="{CACE94FA-2680-4823-9AC0-4EEB6BD15D1D}" type="presParOf" srcId="{7B85565A-80E9-43E1-ABB0-ED410C49A890}" destId="{61499415-F34A-4A6C-AC0D-054EFE0B0D68}" srcOrd="10" destOrd="0" presId="urn:microsoft.com/office/officeart/2005/8/layout/vProcess5"/>
    <dgm:cxn modelId="{F222A112-E872-4600-A875-450046210B7C}" type="presParOf" srcId="{7B85565A-80E9-43E1-ABB0-ED410C49A890}" destId="{DB1C1B94-99CF-4783-8415-D9D8FFB900FC}"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2342A94-7B79-40CB-96EC-815B8B44803F}" type="doc">
      <dgm:prSet loTypeId="urn:microsoft.com/office/officeart/2005/8/layout/hList1" loCatId="list" qsTypeId="urn:microsoft.com/office/officeart/2005/8/quickstyle/simple2" qsCatId="simple" csTypeId="urn:microsoft.com/office/officeart/2005/8/colors/colorful2" csCatId="colorful" phldr="1"/>
      <dgm:spPr/>
      <dgm:t>
        <a:bodyPr/>
        <a:lstStyle/>
        <a:p>
          <a:endParaRPr lang="en-GB"/>
        </a:p>
      </dgm:t>
    </dgm:pt>
    <dgm:pt modelId="{3320C146-EFF0-48FD-85B7-1E58D982B573}">
      <dgm:prSet phldrT="[Text]" phldr="0"/>
      <dgm:spPr/>
      <dgm:t>
        <a:bodyPr/>
        <a:lstStyle/>
        <a:p>
          <a:r>
            <a:rPr lang="en-GB">
              <a:latin typeface="Gill Sans MT" panose="02020404030301010803"/>
            </a:rPr>
            <a:t>Dependency and Inclusion</a:t>
          </a:r>
          <a:endParaRPr lang="en-GB"/>
        </a:p>
      </dgm:t>
    </dgm:pt>
    <dgm:pt modelId="{1CA690E6-1349-43D9-9B36-1533E1699D66}" type="parTrans" cxnId="{8CA2011D-7F53-4B2E-AB45-18824A6C0025}">
      <dgm:prSet/>
      <dgm:spPr/>
      <dgm:t>
        <a:bodyPr/>
        <a:lstStyle/>
        <a:p>
          <a:endParaRPr lang="en-GB"/>
        </a:p>
      </dgm:t>
    </dgm:pt>
    <dgm:pt modelId="{EE831470-03C5-46EA-A679-E42B253269A1}" type="sibTrans" cxnId="{8CA2011D-7F53-4B2E-AB45-18824A6C0025}">
      <dgm:prSet/>
      <dgm:spPr/>
      <dgm:t>
        <a:bodyPr/>
        <a:lstStyle/>
        <a:p>
          <a:endParaRPr lang="en-GB"/>
        </a:p>
      </dgm:t>
    </dgm:pt>
    <dgm:pt modelId="{086041AD-9EA2-4F38-AF21-EE8B5891496B}">
      <dgm:prSet phldrT="[Text]" phldr="0"/>
      <dgm:spPr/>
      <dgm:t>
        <a:bodyPr/>
        <a:lstStyle/>
        <a:p>
          <a:pPr rtl="0"/>
          <a:r>
            <a:rPr lang="en-GB">
              <a:latin typeface="Gill Sans MT" panose="02020404030301010803"/>
            </a:rPr>
            <a:t>Reliant on Team Leader</a:t>
          </a:r>
          <a:endParaRPr lang="en-GB"/>
        </a:p>
      </dgm:t>
    </dgm:pt>
    <dgm:pt modelId="{2B2D4486-219C-48F4-AE24-7F0414841BC2}" type="parTrans" cxnId="{FF421B3F-9D63-47E0-AAA2-8DF86AE4E73E}">
      <dgm:prSet/>
      <dgm:spPr/>
      <dgm:t>
        <a:bodyPr/>
        <a:lstStyle/>
        <a:p>
          <a:endParaRPr lang="en-GB"/>
        </a:p>
      </dgm:t>
    </dgm:pt>
    <dgm:pt modelId="{84559EB0-FAD2-4890-944F-3086EA220887}" type="sibTrans" cxnId="{FF421B3F-9D63-47E0-AAA2-8DF86AE4E73E}">
      <dgm:prSet/>
      <dgm:spPr/>
      <dgm:t>
        <a:bodyPr/>
        <a:lstStyle/>
        <a:p>
          <a:endParaRPr lang="en-GB"/>
        </a:p>
      </dgm:t>
    </dgm:pt>
    <dgm:pt modelId="{62C99DD4-5AB9-4E61-B6AE-CD0F29D35473}">
      <dgm:prSet phldrT="[Text]" phldr="0"/>
      <dgm:spPr/>
      <dgm:t>
        <a:bodyPr/>
        <a:lstStyle/>
        <a:p>
          <a:pPr rtl="0"/>
          <a:r>
            <a:rPr lang="en-GB">
              <a:latin typeface="Gill Sans MT" panose="02020404030301010803"/>
            </a:rPr>
            <a:t>Getting to know each other</a:t>
          </a:r>
          <a:endParaRPr lang="en-GB"/>
        </a:p>
      </dgm:t>
    </dgm:pt>
    <dgm:pt modelId="{559C2870-8FC1-4723-AB2A-7D9B68F640B4}" type="parTrans" cxnId="{5D1F2967-D0AB-4446-9FB3-3A9F7CFED583}">
      <dgm:prSet/>
      <dgm:spPr/>
      <dgm:t>
        <a:bodyPr/>
        <a:lstStyle/>
        <a:p>
          <a:endParaRPr lang="en-GB"/>
        </a:p>
      </dgm:t>
    </dgm:pt>
    <dgm:pt modelId="{20A855D6-1810-46B2-9091-68AF29727AA6}" type="sibTrans" cxnId="{5D1F2967-D0AB-4446-9FB3-3A9F7CFED583}">
      <dgm:prSet/>
      <dgm:spPr/>
      <dgm:t>
        <a:bodyPr/>
        <a:lstStyle/>
        <a:p>
          <a:endParaRPr lang="en-GB"/>
        </a:p>
      </dgm:t>
    </dgm:pt>
    <dgm:pt modelId="{47D26CAC-02BC-46D5-AE79-67F5AA2DF95F}">
      <dgm:prSet phldrT="[Text]" phldr="0"/>
      <dgm:spPr/>
      <dgm:t>
        <a:bodyPr/>
        <a:lstStyle/>
        <a:p>
          <a:pPr rtl="0"/>
          <a:r>
            <a:rPr lang="en-GB">
              <a:latin typeface="Gill Sans MT" panose="02020404030301010803"/>
            </a:rPr>
            <a:t>Countertendency and inclusion</a:t>
          </a:r>
          <a:endParaRPr lang="en-GB"/>
        </a:p>
      </dgm:t>
    </dgm:pt>
    <dgm:pt modelId="{AA8D73CD-0212-4159-8A83-7811C2487F27}" type="parTrans" cxnId="{5467E023-1837-455F-91F1-D118732CD1B8}">
      <dgm:prSet/>
      <dgm:spPr/>
      <dgm:t>
        <a:bodyPr/>
        <a:lstStyle/>
        <a:p>
          <a:endParaRPr lang="en-GB"/>
        </a:p>
      </dgm:t>
    </dgm:pt>
    <dgm:pt modelId="{BD106E8C-062C-4003-B2F5-DB439FB22731}" type="sibTrans" cxnId="{5467E023-1837-455F-91F1-D118732CD1B8}">
      <dgm:prSet/>
      <dgm:spPr/>
      <dgm:t>
        <a:bodyPr/>
        <a:lstStyle/>
        <a:p>
          <a:endParaRPr lang="en-GB"/>
        </a:p>
      </dgm:t>
    </dgm:pt>
    <dgm:pt modelId="{B1C8C093-86E6-4F34-9742-4FC67681436D}">
      <dgm:prSet phldrT="[Text]" phldr="0"/>
      <dgm:spPr/>
      <dgm:t>
        <a:bodyPr/>
        <a:lstStyle/>
        <a:p>
          <a:pPr rtl="0"/>
          <a:r>
            <a:rPr lang="en-GB">
              <a:latin typeface="Gill Sans MT" panose="02020404030301010803"/>
            </a:rPr>
            <a:t>Group Conflict</a:t>
          </a:r>
          <a:endParaRPr lang="en-GB"/>
        </a:p>
      </dgm:t>
    </dgm:pt>
    <dgm:pt modelId="{87B5E749-EB4E-4AD7-97C6-C2E07955D208}" type="parTrans" cxnId="{D27198AA-D994-4384-8EAD-AE8AEF34E1DD}">
      <dgm:prSet/>
      <dgm:spPr/>
      <dgm:t>
        <a:bodyPr/>
        <a:lstStyle/>
        <a:p>
          <a:endParaRPr lang="en-GB"/>
        </a:p>
      </dgm:t>
    </dgm:pt>
    <dgm:pt modelId="{1FB2BA18-1BC0-4242-B562-C70B538F5A9D}" type="sibTrans" cxnId="{D27198AA-D994-4384-8EAD-AE8AEF34E1DD}">
      <dgm:prSet/>
      <dgm:spPr/>
      <dgm:t>
        <a:bodyPr/>
        <a:lstStyle/>
        <a:p>
          <a:endParaRPr lang="en-GB"/>
        </a:p>
      </dgm:t>
    </dgm:pt>
    <dgm:pt modelId="{715540F4-06EE-4A31-B35E-A157B019BDD2}">
      <dgm:prSet phldrT="[Text]" phldr="0"/>
      <dgm:spPr/>
      <dgm:t>
        <a:bodyPr/>
        <a:lstStyle/>
        <a:p>
          <a:pPr rtl="0"/>
          <a:r>
            <a:rPr lang="en-GB">
              <a:latin typeface="Gill Sans MT" panose="02020404030301010803"/>
            </a:rPr>
            <a:t>Disagreements over goals and procedures</a:t>
          </a:r>
          <a:endParaRPr lang="en-GB"/>
        </a:p>
      </dgm:t>
    </dgm:pt>
    <dgm:pt modelId="{4F7F9A4B-3C45-4702-98CD-9AD88C58095B}" type="parTrans" cxnId="{28E37D53-804A-4638-BBC8-3D21E2858300}">
      <dgm:prSet/>
      <dgm:spPr/>
      <dgm:t>
        <a:bodyPr/>
        <a:lstStyle/>
        <a:p>
          <a:endParaRPr lang="en-GB"/>
        </a:p>
      </dgm:t>
    </dgm:pt>
    <dgm:pt modelId="{302D42E2-5DF3-417B-9384-D00A84E5B9A2}" type="sibTrans" cxnId="{28E37D53-804A-4638-BBC8-3D21E2858300}">
      <dgm:prSet/>
      <dgm:spPr/>
      <dgm:t>
        <a:bodyPr/>
        <a:lstStyle/>
        <a:p>
          <a:endParaRPr lang="en-GB"/>
        </a:p>
      </dgm:t>
    </dgm:pt>
    <dgm:pt modelId="{C8284070-C012-478A-A983-ED043D38A51F}">
      <dgm:prSet phldrT="[Text]" phldr="0"/>
      <dgm:spPr/>
      <dgm:t>
        <a:bodyPr/>
        <a:lstStyle/>
        <a:p>
          <a:pPr rtl="0"/>
          <a:r>
            <a:rPr lang="en-GB">
              <a:latin typeface="Gill Sans MT" panose="02020404030301010803"/>
            </a:rPr>
            <a:t>Trust and Structure</a:t>
          </a:r>
          <a:endParaRPr lang="en-GB"/>
        </a:p>
      </dgm:t>
    </dgm:pt>
    <dgm:pt modelId="{51C4C85D-C072-4A87-ADFF-A4AF84CDD642}" type="parTrans" cxnId="{5E6692FC-AB63-4EC5-831D-E3702515C9E0}">
      <dgm:prSet/>
      <dgm:spPr/>
      <dgm:t>
        <a:bodyPr/>
        <a:lstStyle/>
        <a:p>
          <a:endParaRPr lang="en-GB"/>
        </a:p>
      </dgm:t>
    </dgm:pt>
    <dgm:pt modelId="{D666C141-DDBA-4AC0-BAD3-5EAE63790879}" type="sibTrans" cxnId="{5E6692FC-AB63-4EC5-831D-E3702515C9E0}">
      <dgm:prSet/>
      <dgm:spPr/>
      <dgm:t>
        <a:bodyPr/>
        <a:lstStyle/>
        <a:p>
          <a:endParaRPr lang="en-GB"/>
        </a:p>
      </dgm:t>
    </dgm:pt>
    <dgm:pt modelId="{0747B638-42C9-4E59-A430-F7F26E64EE1C}">
      <dgm:prSet phldrT="[Text]" phldr="0"/>
      <dgm:spPr/>
      <dgm:t>
        <a:bodyPr/>
        <a:lstStyle/>
        <a:p>
          <a:pPr rtl="0"/>
          <a:r>
            <a:rPr lang="en-GB">
              <a:latin typeface="Gill Sans MT" panose="02020404030301010803"/>
            </a:rPr>
            <a:t>Positivity within the group</a:t>
          </a:r>
          <a:endParaRPr lang="en-GB"/>
        </a:p>
      </dgm:t>
    </dgm:pt>
    <dgm:pt modelId="{0B5A2213-0B6C-4DA2-8624-FAE70B46BEFA}" type="parTrans" cxnId="{B2F9728B-EAE1-400B-9496-CF0823A65CAB}">
      <dgm:prSet/>
      <dgm:spPr/>
      <dgm:t>
        <a:bodyPr/>
        <a:lstStyle/>
        <a:p>
          <a:endParaRPr lang="en-GB"/>
        </a:p>
      </dgm:t>
    </dgm:pt>
    <dgm:pt modelId="{B64BBA46-1404-44D6-AFD3-E3F411F0C281}" type="sibTrans" cxnId="{B2F9728B-EAE1-400B-9496-CF0823A65CAB}">
      <dgm:prSet/>
      <dgm:spPr/>
      <dgm:t>
        <a:bodyPr/>
        <a:lstStyle/>
        <a:p>
          <a:endParaRPr lang="en-GB"/>
        </a:p>
      </dgm:t>
    </dgm:pt>
    <dgm:pt modelId="{42495024-CA02-430F-8C95-61FE9806979D}">
      <dgm:prSet phldrT="[Text]" phldr="0"/>
      <dgm:spPr/>
      <dgm:t>
        <a:bodyPr/>
        <a:lstStyle/>
        <a:p>
          <a:pPr rtl="0"/>
          <a:r>
            <a:rPr lang="en-GB">
              <a:latin typeface="Gill Sans MT" panose="02020404030301010803"/>
            </a:rPr>
            <a:t>Working in harmony with one and other</a:t>
          </a:r>
          <a:endParaRPr lang="en-GB"/>
        </a:p>
      </dgm:t>
    </dgm:pt>
    <dgm:pt modelId="{0EB9C924-13E7-453D-AEDF-DC469D6B3216}" type="parTrans" cxnId="{0D04F1D8-664B-4812-94F7-977BE06DE05F}">
      <dgm:prSet/>
      <dgm:spPr/>
      <dgm:t>
        <a:bodyPr/>
        <a:lstStyle/>
        <a:p>
          <a:endParaRPr lang="en-GB"/>
        </a:p>
      </dgm:t>
    </dgm:pt>
    <dgm:pt modelId="{CB4A7388-DABF-4A6B-834D-FDBC5D071E98}" type="sibTrans" cxnId="{0D04F1D8-664B-4812-94F7-977BE06DE05F}">
      <dgm:prSet/>
      <dgm:spPr/>
      <dgm:t>
        <a:bodyPr/>
        <a:lstStyle/>
        <a:p>
          <a:endParaRPr lang="en-GB"/>
        </a:p>
      </dgm:t>
    </dgm:pt>
    <dgm:pt modelId="{762778D0-CE4B-4F75-B170-4C17F71AFB36}">
      <dgm:prSet phldr="0"/>
      <dgm:spPr/>
      <dgm:t>
        <a:bodyPr/>
        <a:lstStyle/>
        <a:p>
          <a:pPr rtl="0"/>
          <a:r>
            <a:rPr lang="en-GB">
              <a:latin typeface="Gill Sans MT" panose="02020404030301010803"/>
            </a:rPr>
            <a:t>Work and Productivity</a:t>
          </a:r>
        </a:p>
      </dgm:t>
    </dgm:pt>
    <dgm:pt modelId="{9588549A-A0F2-4654-9F4B-323A2A1345AA}" type="parTrans" cxnId="{90BF7E11-4CD1-4349-9B7A-9675F900ABEF}">
      <dgm:prSet/>
      <dgm:spPr/>
    </dgm:pt>
    <dgm:pt modelId="{E4522FEC-A270-4220-BC85-EBDFB7716476}" type="sibTrans" cxnId="{90BF7E11-4CD1-4349-9B7A-9675F900ABEF}">
      <dgm:prSet/>
      <dgm:spPr/>
      <dgm:t>
        <a:bodyPr/>
        <a:lstStyle/>
        <a:p>
          <a:endParaRPr lang="en-GB"/>
        </a:p>
      </dgm:t>
    </dgm:pt>
    <dgm:pt modelId="{7E7C8298-4AD0-405A-AF1C-8C157814C3C6}">
      <dgm:prSet phldr="0"/>
      <dgm:spPr/>
      <dgm:t>
        <a:bodyPr/>
        <a:lstStyle/>
        <a:p>
          <a:pPr rtl="0"/>
          <a:r>
            <a:rPr lang="en-GB">
              <a:latin typeface="Gill Sans MT" panose="02020404030301010803"/>
            </a:rPr>
            <a:t>Team leader should make everybody welcome</a:t>
          </a:r>
        </a:p>
      </dgm:t>
    </dgm:pt>
    <dgm:pt modelId="{EEC6D679-43D1-4E1D-A4CC-20B0DE1755D7}" type="parTrans" cxnId="{7EB28645-2DBA-40BB-85F3-923C87402D8E}">
      <dgm:prSet/>
      <dgm:spPr/>
    </dgm:pt>
    <dgm:pt modelId="{9B859AE9-3912-48F6-80A4-8BF90CCB732E}" type="sibTrans" cxnId="{7EB28645-2DBA-40BB-85F3-923C87402D8E}">
      <dgm:prSet/>
      <dgm:spPr/>
      <dgm:t>
        <a:bodyPr/>
        <a:lstStyle/>
        <a:p>
          <a:endParaRPr lang="en-GB"/>
        </a:p>
      </dgm:t>
    </dgm:pt>
    <dgm:pt modelId="{5E357979-75FB-48E6-93E8-1B8D9D6136B5}">
      <dgm:prSet phldr="0"/>
      <dgm:spPr/>
      <dgm:t>
        <a:bodyPr/>
        <a:lstStyle/>
        <a:p>
          <a:pPr rtl="0"/>
          <a:r>
            <a:rPr lang="en-GB">
              <a:latin typeface="Gill Sans MT" panose="02020404030301010803"/>
            </a:rPr>
            <a:t>Group should set unified goals to overcome conflicts</a:t>
          </a:r>
        </a:p>
      </dgm:t>
    </dgm:pt>
    <dgm:pt modelId="{C06401B3-37B4-47FB-A0DB-7CC73CE571EF}" type="parTrans" cxnId="{E9BEE128-F6AA-4BFA-AA83-F260373D586F}">
      <dgm:prSet/>
      <dgm:spPr/>
    </dgm:pt>
    <dgm:pt modelId="{A4FB9B96-56B1-4DC2-B185-7005308CCC21}" type="sibTrans" cxnId="{E9BEE128-F6AA-4BFA-AA83-F260373D586F}">
      <dgm:prSet/>
      <dgm:spPr/>
      <dgm:t>
        <a:bodyPr/>
        <a:lstStyle/>
        <a:p>
          <a:endParaRPr lang="en-GB"/>
        </a:p>
      </dgm:t>
    </dgm:pt>
    <dgm:pt modelId="{1403316A-4E47-440F-AACE-16B548FE284D}">
      <dgm:prSet phldr="0"/>
      <dgm:spPr/>
      <dgm:t>
        <a:bodyPr/>
        <a:lstStyle/>
        <a:p>
          <a:pPr rtl="0"/>
          <a:r>
            <a:rPr lang="en-GB">
              <a:latin typeface="Gill Sans MT" panose="02020404030301010803"/>
            </a:rPr>
            <a:t>Clarity within the group</a:t>
          </a:r>
        </a:p>
      </dgm:t>
    </dgm:pt>
    <dgm:pt modelId="{083FEE5B-F7F4-4F54-B066-69D5B02C9372}" type="parTrans" cxnId="{0581E800-E5DF-4DA1-BA3A-BC6EFCD8A437}">
      <dgm:prSet/>
      <dgm:spPr/>
    </dgm:pt>
    <dgm:pt modelId="{CA64F005-4445-41F9-81F1-572BE20D3F2A}" type="sibTrans" cxnId="{0581E800-E5DF-4DA1-BA3A-BC6EFCD8A437}">
      <dgm:prSet/>
      <dgm:spPr/>
      <dgm:t>
        <a:bodyPr/>
        <a:lstStyle/>
        <a:p>
          <a:endParaRPr lang="en-GB"/>
        </a:p>
      </dgm:t>
    </dgm:pt>
    <dgm:pt modelId="{AAA34ECB-E52B-4FB5-9B43-FE161083EF2C}">
      <dgm:prSet phldr="0"/>
      <dgm:spPr/>
      <dgm:t>
        <a:bodyPr/>
        <a:lstStyle/>
        <a:p>
          <a:pPr rtl="0"/>
          <a:r>
            <a:rPr lang="en-GB">
              <a:latin typeface="Gill Sans MT" panose="02020404030301010803"/>
            </a:rPr>
            <a:t>Group has increased productivity</a:t>
          </a:r>
        </a:p>
      </dgm:t>
    </dgm:pt>
    <dgm:pt modelId="{7FC5A96C-4E12-42F3-A5B8-D08E6EBE6648}" type="parTrans" cxnId="{55ADE412-8887-4980-AFD5-A32F9168BA35}">
      <dgm:prSet/>
      <dgm:spPr/>
    </dgm:pt>
    <dgm:pt modelId="{C700878D-AF78-4493-94F8-5C1E8DE1B840}" type="sibTrans" cxnId="{55ADE412-8887-4980-AFD5-A32F9168BA35}">
      <dgm:prSet/>
      <dgm:spPr/>
    </dgm:pt>
    <dgm:pt modelId="{486F1311-0183-4754-979F-0578C3414F47}">
      <dgm:prSet phldr="0"/>
      <dgm:spPr/>
      <dgm:t>
        <a:bodyPr/>
        <a:lstStyle/>
        <a:p>
          <a:pPr rtl="0"/>
          <a:r>
            <a:rPr lang="en-GB">
              <a:latin typeface="Gill Sans MT" panose="02020404030301010803"/>
            </a:rPr>
            <a:t>Goals are known about and group are working cohesively towards them.</a:t>
          </a:r>
        </a:p>
      </dgm:t>
    </dgm:pt>
    <dgm:pt modelId="{10BDDD8F-50B6-4233-9157-2EB75C78E2CA}" type="parTrans" cxnId="{4E27C77E-0C14-4310-AE39-2592174F4253}">
      <dgm:prSet/>
      <dgm:spPr/>
    </dgm:pt>
    <dgm:pt modelId="{52901C57-C531-4BA2-8635-50DF442EF2AA}" type="sibTrans" cxnId="{4E27C77E-0C14-4310-AE39-2592174F4253}">
      <dgm:prSet/>
      <dgm:spPr/>
    </dgm:pt>
    <dgm:pt modelId="{26334C43-9639-4B18-A8BE-43C7DD84A4FF}" type="pres">
      <dgm:prSet presAssocID="{A2342A94-7B79-40CB-96EC-815B8B44803F}" presName="Name0" presStyleCnt="0">
        <dgm:presLayoutVars>
          <dgm:dir/>
          <dgm:animLvl val="lvl"/>
          <dgm:resizeHandles val="exact"/>
        </dgm:presLayoutVars>
      </dgm:prSet>
      <dgm:spPr/>
    </dgm:pt>
    <dgm:pt modelId="{139BDD5A-2511-4624-9A7E-A7952C457004}" type="pres">
      <dgm:prSet presAssocID="{3320C146-EFF0-48FD-85B7-1E58D982B573}" presName="composite" presStyleCnt="0"/>
      <dgm:spPr/>
    </dgm:pt>
    <dgm:pt modelId="{710EAE96-6B1E-491E-A46A-25673974F6E8}" type="pres">
      <dgm:prSet presAssocID="{3320C146-EFF0-48FD-85B7-1E58D982B573}" presName="parTx" presStyleLbl="alignNode1" presStyleIdx="0" presStyleCnt="4">
        <dgm:presLayoutVars>
          <dgm:chMax val="0"/>
          <dgm:chPref val="0"/>
          <dgm:bulletEnabled val="1"/>
        </dgm:presLayoutVars>
      </dgm:prSet>
      <dgm:spPr/>
    </dgm:pt>
    <dgm:pt modelId="{ACB97E43-B006-4467-A24D-D1BABE54C073}" type="pres">
      <dgm:prSet presAssocID="{3320C146-EFF0-48FD-85B7-1E58D982B573}" presName="desTx" presStyleLbl="alignAccFollowNode1" presStyleIdx="0" presStyleCnt="4">
        <dgm:presLayoutVars>
          <dgm:bulletEnabled val="1"/>
        </dgm:presLayoutVars>
      </dgm:prSet>
      <dgm:spPr/>
    </dgm:pt>
    <dgm:pt modelId="{F8AD06EC-984A-4C28-A494-71E7585EAC4E}" type="pres">
      <dgm:prSet presAssocID="{EE831470-03C5-46EA-A679-E42B253269A1}" presName="space" presStyleCnt="0"/>
      <dgm:spPr/>
    </dgm:pt>
    <dgm:pt modelId="{EF87388C-293B-4E2B-9475-50B35FF70E06}" type="pres">
      <dgm:prSet presAssocID="{47D26CAC-02BC-46D5-AE79-67F5AA2DF95F}" presName="composite" presStyleCnt="0"/>
      <dgm:spPr/>
    </dgm:pt>
    <dgm:pt modelId="{A0CFD57A-122A-42AB-B674-B2EDAA84B30B}" type="pres">
      <dgm:prSet presAssocID="{47D26CAC-02BC-46D5-AE79-67F5AA2DF95F}" presName="parTx" presStyleLbl="alignNode1" presStyleIdx="1" presStyleCnt="4">
        <dgm:presLayoutVars>
          <dgm:chMax val="0"/>
          <dgm:chPref val="0"/>
          <dgm:bulletEnabled val="1"/>
        </dgm:presLayoutVars>
      </dgm:prSet>
      <dgm:spPr/>
    </dgm:pt>
    <dgm:pt modelId="{4094B202-EB2D-4D7E-A8A5-6F81B35E5BA6}" type="pres">
      <dgm:prSet presAssocID="{47D26CAC-02BC-46D5-AE79-67F5AA2DF95F}" presName="desTx" presStyleLbl="alignAccFollowNode1" presStyleIdx="1" presStyleCnt="4">
        <dgm:presLayoutVars>
          <dgm:bulletEnabled val="1"/>
        </dgm:presLayoutVars>
      </dgm:prSet>
      <dgm:spPr/>
    </dgm:pt>
    <dgm:pt modelId="{3E7E3B1B-4F6E-489E-A755-40D948163D5F}" type="pres">
      <dgm:prSet presAssocID="{BD106E8C-062C-4003-B2F5-DB439FB22731}" presName="space" presStyleCnt="0"/>
      <dgm:spPr/>
    </dgm:pt>
    <dgm:pt modelId="{340D3B9C-AD2C-47B3-A5E5-68B48CA16B2A}" type="pres">
      <dgm:prSet presAssocID="{C8284070-C012-478A-A983-ED043D38A51F}" presName="composite" presStyleCnt="0"/>
      <dgm:spPr/>
    </dgm:pt>
    <dgm:pt modelId="{D7B4FBE3-9694-4B9B-95CD-C04EDD750EE8}" type="pres">
      <dgm:prSet presAssocID="{C8284070-C012-478A-A983-ED043D38A51F}" presName="parTx" presStyleLbl="alignNode1" presStyleIdx="2" presStyleCnt="4">
        <dgm:presLayoutVars>
          <dgm:chMax val="0"/>
          <dgm:chPref val="0"/>
          <dgm:bulletEnabled val="1"/>
        </dgm:presLayoutVars>
      </dgm:prSet>
      <dgm:spPr/>
    </dgm:pt>
    <dgm:pt modelId="{77E901B9-1F80-4734-8DD0-E33A03061CE0}" type="pres">
      <dgm:prSet presAssocID="{C8284070-C012-478A-A983-ED043D38A51F}" presName="desTx" presStyleLbl="alignAccFollowNode1" presStyleIdx="2" presStyleCnt="4">
        <dgm:presLayoutVars>
          <dgm:bulletEnabled val="1"/>
        </dgm:presLayoutVars>
      </dgm:prSet>
      <dgm:spPr/>
    </dgm:pt>
    <dgm:pt modelId="{9B99DA76-E208-4CD1-A679-DDFCE2A13FA7}" type="pres">
      <dgm:prSet presAssocID="{D666C141-DDBA-4AC0-BAD3-5EAE63790879}" presName="space" presStyleCnt="0"/>
      <dgm:spPr/>
    </dgm:pt>
    <dgm:pt modelId="{0A921477-819D-4C90-9A74-5EFDE9395B8E}" type="pres">
      <dgm:prSet presAssocID="{762778D0-CE4B-4F75-B170-4C17F71AFB36}" presName="composite" presStyleCnt="0"/>
      <dgm:spPr/>
    </dgm:pt>
    <dgm:pt modelId="{9791AC01-5636-4792-AFE0-3DFB70EFB6D9}" type="pres">
      <dgm:prSet presAssocID="{762778D0-CE4B-4F75-B170-4C17F71AFB36}" presName="parTx" presStyleLbl="alignNode1" presStyleIdx="3" presStyleCnt="4">
        <dgm:presLayoutVars>
          <dgm:chMax val="0"/>
          <dgm:chPref val="0"/>
          <dgm:bulletEnabled val="1"/>
        </dgm:presLayoutVars>
      </dgm:prSet>
      <dgm:spPr/>
    </dgm:pt>
    <dgm:pt modelId="{777F1139-8B6D-4B37-A85A-3AACFCCC88F6}" type="pres">
      <dgm:prSet presAssocID="{762778D0-CE4B-4F75-B170-4C17F71AFB36}" presName="desTx" presStyleLbl="alignAccFollowNode1" presStyleIdx="3" presStyleCnt="4">
        <dgm:presLayoutVars>
          <dgm:bulletEnabled val="1"/>
        </dgm:presLayoutVars>
      </dgm:prSet>
      <dgm:spPr/>
    </dgm:pt>
  </dgm:ptLst>
  <dgm:cxnLst>
    <dgm:cxn modelId="{0581E800-E5DF-4DA1-BA3A-BC6EFCD8A437}" srcId="{C8284070-C012-478A-A983-ED043D38A51F}" destId="{1403316A-4E47-440F-AACE-16B548FE284D}" srcOrd="2" destOrd="0" parTransId="{083FEE5B-F7F4-4F54-B066-69D5B02C9372}" sibTransId="{CA64F005-4445-41F9-81F1-572BE20D3F2A}"/>
    <dgm:cxn modelId="{EFFBF10B-A86D-4736-A8D8-7E29563F736A}" type="presOf" srcId="{486F1311-0183-4754-979F-0578C3414F47}" destId="{777F1139-8B6D-4B37-A85A-3AACFCCC88F6}" srcOrd="0" destOrd="1" presId="urn:microsoft.com/office/officeart/2005/8/layout/hList1"/>
    <dgm:cxn modelId="{90BF7E11-4CD1-4349-9B7A-9675F900ABEF}" srcId="{A2342A94-7B79-40CB-96EC-815B8B44803F}" destId="{762778D0-CE4B-4F75-B170-4C17F71AFB36}" srcOrd="3" destOrd="0" parTransId="{9588549A-A0F2-4654-9F4B-323A2A1345AA}" sibTransId="{E4522FEC-A270-4220-BC85-EBDFB7716476}"/>
    <dgm:cxn modelId="{55ADE412-8887-4980-AFD5-A32F9168BA35}" srcId="{762778D0-CE4B-4F75-B170-4C17F71AFB36}" destId="{AAA34ECB-E52B-4FB5-9B43-FE161083EF2C}" srcOrd="0" destOrd="0" parTransId="{7FC5A96C-4E12-42F3-A5B8-D08E6EBE6648}" sibTransId="{C700878D-AF78-4493-94F8-5C1E8DE1B840}"/>
    <dgm:cxn modelId="{8CA2011D-7F53-4B2E-AB45-18824A6C0025}" srcId="{A2342A94-7B79-40CB-96EC-815B8B44803F}" destId="{3320C146-EFF0-48FD-85B7-1E58D982B573}" srcOrd="0" destOrd="0" parTransId="{1CA690E6-1349-43D9-9B36-1533E1699D66}" sibTransId="{EE831470-03C5-46EA-A679-E42B253269A1}"/>
    <dgm:cxn modelId="{5467E023-1837-455F-91F1-D118732CD1B8}" srcId="{A2342A94-7B79-40CB-96EC-815B8B44803F}" destId="{47D26CAC-02BC-46D5-AE79-67F5AA2DF95F}" srcOrd="1" destOrd="0" parTransId="{AA8D73CD-0212-4159-8A83-7811C2487F27}" sibTransId="{BD106E8C-062C-4003-B2F5-DB439FB22731}"/>
    <dgm:cxn modelId="{E9BEE128-F6AA-4BFA-AA83-F260373D586F}" srcId="{47D26CAC-02BC-46D5-AE79-67F5AA2DF95F}" destId="{5E357979-75FB-48E6-93E8-1B8D9D6136B5}" srcOrd="2" destOrd="0" parTransId="{C06401B3-37B4-47FB-A0DB-7CC73CE571EF}" sibTransId="{A4FB9B96-56B1-4DC2-B185-7005308CCC21}"/>
    <dgm:cxn modelId="{FF421B3F-9D63-47E0-AAA2-8DF86AE4E73E}" srcId="{3320C146-EFF0-48FD-85B7-1E58D982B573}" destId="{086041AD-9EA2-4F38-AF21-EE8B5891496B}" srcOrd="0" destOrd="0" parTransId="{2B2D4486-219C-48F4-AE24-7F0414841BC2}" sibTransId="{84559EB0-FAD2-4890-944F-3086EA220887}"/>
    <dgm:cxn modelId="{99EC9D60-FBA8-4731-B96F-E8907898C5E2}" type="presOf" srcId="{B1C8C093-86E6-4F34-9742-4FC67681436D}" destId="{4094B202-EB2D-4D7E-A8A5-6F81B35E5BA6}" srcOrd="0" destOrd="0" presId="urn:microsoft.com/office/officeart/2005/8/layout/hList1"/>
    <dgm:cxn modelId="{7EB28645-2DBA-40BB-85F3-923C87402D8E}" srcId="{3320C146-EFF0-48FD-85B7-1E58D982B573}" destId="{7E7C8298-4AD0-405A-AF1C-8C157814C3C6}" srcOrd="2" destOrd="0" parTransId="{EEC6D679-43D1-4E1D-A4CC-20B0DE1755D7}" sibTransId="{9B859AE9-3912-48F6-80A4-8BF90CCB732E}"/>
    <dgm:cxn modelId="{5D1F2967-D0AB-4446-9FB3-3A9F7CFED583}" srcId="{3320C146-EFF0-48FD-85B7-1E58D982B573}" destId="{62C99DD4-5AB9-4E61-B6AE-CD0F29D35473}" srcOrd="1" destOrd="0" parTransId="{559C2870-8FC1-4723-AB2A-7D9B68F640B4}" sibTransId="{20A855D6-1810-46B2-9091-68AF29727AA6}"/>
    <dgm:cxn modelId="{DC06B74D-AA42-49A7-A48B-CCCADA7829BE}" type="presOf" srcId="{762778D0-CE4B-4F75-B170-4C17F71AFB36}" destId="{9791AC01-5636-4792-AFE0-3DFB70EFB6D9}" srcOrd="0" destOrd="0" presId="urn:microsoft.com/office/officeart/2005/8/layout/hList1"/>
    <dgm:cxn modelId="{28E37D53-804A-4638-BBC8-3D21E2858300}" srcId="{47D26CAC-02BC-46D5-AE79-67F5AA2DF95F}" destId="{715540F4-06EE-4A31-B35E-A157B019BDD2}" srcOrd="1" destOrd="0" parTransId="{4F7F9A4B-3C45-4702-98CD-9AD88C58095B}" sibTransId="{302D42E2-5DF3-417B-9384-D00A84E5B9A2}"/>
    <dgm:cxn modelId="{37783154-C300-439D-A010-22259ADD41E5}" type="presOf" srcId="{715540F4-06EE-4A31-B35E-A157B019BDD2}" destId="{4094B202-EB2D-4D7E-A8A5-6F81B35E5BA6}" srcOrd="0" destOrd="1" presId="urn:microsoft.com/office/officeart/2005/8/layout/hList1"/>
    <dgm:cxn modelId="{AB3A9D7C-9DF4-49CA-B260-D9F39F7CDBF4}" type="presOf" srcId="{086041AD-9EA2-4F38-AF21-EE8B5891496B}" destId="{ACB97E43-B006-4467-A24D-D1BABE54C073}" srcOrd="0" destOrd="0" presId="urn:microsoft.com/office/officeart/2005/8/layout/hList1"/>
    <dgm:cxn modelId="{4E27C77E-0C14-4310-AE39-2592174F4253}" srcId="{762778D0-CE4B-4F75-B170-4C17F71AFB36}" destId="{486F1311-0183-4754-979F-0578C3414F47}" srcOrd="1" destOrd="0" parTransId="{10BDDD8F-50B6-4233-9157-2EB75C78E2CA}" sibTransId="{52901C57-C531-4BA2-8635-50DF442EF2AA}"/>
    <dgm:cxn modelId="{004F9E83-2A15-40AD-806D-AEEC137C3610}" type="presOf" srcId="{5E357979-75FB-48E6-93E8-1B8D9D6136B5}" destId="{4094B202-EB2D-4D7E-A8A5-6F81B35E5BA6}" srcOrd="0" destOrd="2" presId="urn:microsoft.com/office/officeart/2005/8/layout/hList1"/>
    <dgm:cxn modelId="{B2F9728B-EAE1-400B-9496-CF0823A65CAB}" srcId="{C8284070-C012-478A-A983-ED043D38A51F}" destId="{0747B638-42C9-4E59-A430-F7F26E64EE1C}" srcOrd="0" destOrd="0" parTransId="{0B5A2213-0B6C-4DA2-8624-FAE70B46BEFA}" sibTransId="{B64BBA46-1404-44D6-AFD3-E3F411F0C281}"/>
    <dgm:cxn modelId="{F5EEB393-FF57-42A5-9D34-2D3198F58E82}" type="presOf" srcId="{62C99DD4-5AB9-4E61-B6AE-CD0F29D35473}" destId="{ACB97E43-B006-4467-A24D-D1BABE54C073}" srcOrd="0" destOrd="1" presId="urn:microsoft.com/office/officeart/2005/8/layout/hList1"/>
    <dgm:cxn modelId="{001DFA9B-34C6-4599-A3AB-3033BD26C8D9}" type="presOf" srcId="{3320C146-EFF0-48FD-85B7-1E58D982B573}" destId="{710EAE96-6B1E-491E-A46A-25673974F6E8}" srcOrd="0" destOrd="0" presId="urn:microsoft.com/office/officeart/2005/8/layout/hList1"/>
    <dgm:cxn modelId="{D27198AA-D994-4384-8EAD-AE8AEF34E1DD}" srcId="{47D26CAC-02BC-46D5-AE79-67F5AA2DF95F}" destId="{B1C8C093-86E6-4F34-9742-4FC67681436D}" srcOrd="0" destOrd="0" parTransId="{87B5E749-EB4E-4AD7-97C6-C2E07955D208}" sibTransId="{1FB2BA18-1BC0-4242-B562-C70B538F5A9D}"/>
    <dgm:cxn modelId="{348176AE-69AC-44DD-9B7E-52F9C778B6E2}" type="presOf" srcId="{42495024-CA02-430F-8C95-61FE9806979D}" destId="{77E901B9-1F80-4734-8DD0-E33A03061CE0}" srcOrd="0" destOrd="1" presId="urn:microsoft.com/office/officeart/2005/8/layout/hList1"/>
    <dgm:cxn modelId="{77A68CC2-0B05-4AFF-B984-F280E592B1E1}" type="presOf" srcId="{1403316A-4E47-440F-AACE-16B548FE284D}" destId="{77E901B9-1F80-4734-8DD0-E33A03061CE0}" srcOrd="0" destOrd="2" presId="urn:microsoft.com/office/officeart/2005/8/layout/hList1"/>
    <dgm:cxn modelId="{DA7A08CD-42FA-47AB-BB1E-6647213B0E6B}" type="presOf" srcId="{7E7C8298-4AD0-405A-AF1C-8C157814C3C6}" destId="{ACB97E43-B006-4467-A24D-D1BABE54C073}" srcOrd="0" destOrd="2" presId="urn:microsoft.com/office/officeart/2005/8/layout/hList1"/>
    <dgm:cxn modelId="{B3C628CE-0E89-465B-B98D-580A1CE8EDB9}" type="presOf" srcId="{47D26CAC-02BC-46D5-AE79-67F5AA2DF95F}" destId="{A0CFD57A-122A-42AB-B674-B2EDAA84B30B}" srcOrd="0" destOrd="0" presId="urn:microsoft.com/office/officeart/2005/8/layout/hList1"/>
    <dgm:cxn modelId="{0D04F1D8-664B-4812-94F7-977BE06DE05F}" srcId="{C8284070-C012-478A-A983-ED043D38A51F}" destId="{42495024-CA02-430F-8C95-61FE9806979D}" srcOrd="1" destOrd="0" parTransId="{0EB9C924-13E7-453D-AEDF-DC469D6B3216}" sibTransId="{CB4A7388-DABF-4A6B-834D-FDBC5D071E98}"/>
    <dgm:cxn modelId="{23A53BDD-4CCC-44CD-91EA-27508E3E06E3}" type="presOf" srcId="{AAA34ECB-E52B-4FB5-9B43-FE161083EF2C}" destId="{777F1139-8B6D-4B37-A85A-3AACFCCC88F6}" srcOrd="0" destOrd="0" presId="urn:microsoft.com/office/officeart/2005/8/layout/hList1"/>
    <dgm:cxn modelId="{C03F37E3-7E4E-46DA-B38D-DF41B79A7FF9}" type="presOf" srcId="{C8284070-C012-478A-A983-ED043D38A51F}" destId="{D7B4FBE3-9694-4B9B-95CD-C04EDD750EE8}" srcOrd="0" destOrd="0" presId="urn:microsoft.com/office/officeart/2005/8/layout/hList1"/>
    <dgm:cxn modelId="{1B3024E5-670C-4FDA-BA44-F439B6AD03E4}" type="presOf" srcId="{A2342A94-7B79-40CB-96EC-815B8B44803F}" destId="{26334C43-9639-4B18-A8BE-43C7DD84A4FF}" srcOrd="0" destOrd="0" presId="urn:microsoft.com/office/officeart/2005/8/layout/hList1"/>
    <dgm:cxn modelId="{742AF2E7-02FE-49CE-B435-E0F069E00F3D}" type="presOf" srcId="{0747B638-42C9-4E59-A430-F7F26E64EE1C}" destId="{77E901B9-1F80-4734-8DD0-E33A03061CE0}" srcOrd="0" destOrd="0" presId="urn:microsoft.com/office/officeart/2005/8/layout/hList1"/>
    <dgm:cxn modelId="{5E6692FC-AB63-4EC5-831D-E3702515C9E0}" srcId="{A2342A94-7B79-40CB-96EC-815B8B44803F}" destId="{C8284070-C012-478A-A983-ED043D38A51F}" srcOrd="2" destOrd="0" parTransId="{51C4C85D-C072-4A87-ADFF-A4AF84CDD642}" sibTransId="{D666C141-DDBA-4AC0-BAD3-5EAE63790879}"/>
    <dgm:cxn modelId="{2E38E0F3-D5F2-4A68-9414-DF40984150F1}" type="presParOf" srcId="{26334C43-9639-4B18-A8BE-43C7DD84A4FF}" destId="{139BDD5A-2511-4624-9A7E-A7952C457004}" srcOrd="0" destOrd="0" presId="urn:microsoft.com/office/officeart/2005/8/layout/hList1"/>
    <dgm:cxn modelId="{DAE7F17C-1E56-4AAB-8127-DD3DD097A20D}" type="presParOf" srcId="{139BDD5A-2511-4624-9A7E-A7952C457004}" destId="{710EAE96-6B1E-491E-A46A-25673974F6E8}" srcOrd="0" destOrd="0" presId="urn:microsoft.com/office/officeart/2005/8/layout/hList1"/>
    <dgm:cxn modelId="{611309DB-0798-4E1A-A3B2-F41A2DF6EF0E}" type="presParOf" srcId="{139BDD5A-2511-4624-9A7E-A7952C457004}" destId="{ACB97E43-B006-4467-A24D-D1BABE54C073}" srcOrd="1" destOrd="0" presId="urn:microsoft.com/office/officeart/2005/8/layout/hList1"/>
    <dgm:cxn modelId="{09B9D676-1F03-418B-AABF-A349522545B8}" type="presParOf" srcId="{26334C43-9639-4B18-A8BE-43C7DD84A4FF}" destId="{F8AD06EC-984A-4C28-A494-71E7585EAC4E}" srcOrd="1" destOrd="0" presId="urn:microsoft.com/office/officeart/2005/8/layout/hList1"/>
    <dgm:cxn modelId="{932E559B-34C6-484C-9828-8C7B8B80D1F8}" type="presParOf" srcId="{26334C43-9639-4B18-A8BE-43C7DD84A4FF}" destId="{EF87388C-293B-4E2B-9475-50B35FF70E06}" srcOrd="2" destOrd="0" presId="urn:microsoft.com/office/officeart/2005/8/layout/hList1"/>
    <dgm:cxn modelId="{21B2452F-E2EE-48FC-8D71-DB4FC58B22C3}" type="presParOf" srcId="{EF87388C-293B-4E2B-9475-50B35FF70E06}" destId="{A0CFD57A-122A-42AB-B674-B2EDAA84B30B}" srcOrd="0" destOrd="0" presId="urn:microsoft.com/office/officeart/2005/8/layout/hList1"/>
    <dgm:cxn modelId="{B29EF140-7E1D-448B-966F-4BC3D35AF20D}" type="presParOf" srcId="{EF87388C-293B-4E2B-9475-50B35FF70E06}" destId="{4094B202-EB2D-4D7E-A8A5-6F81B35E5BA6}" srcOrd="1" destOrd="0" presId="urn:microsoft.com/office/officeart/2005/8/layout/hList1"/>
    <dgm:cxn modelId="{DEF903FC-DF6F-4AF1-B275-2F8613948325}" type="presParOf" srcId="{26334C43-9639-4B18-A8BE-43C7DD84A4FF}" destId="{3E7E3B1B-4F6E-489E-A755-40D948163D5F}" srcOrd="3" destOrd="0" presId="urn:microsoft.com/office/officeart/2005/8/layout/hList1"/>
    <dgm:cxn modelId="{9B7475BE-2C8D-4B31-9D89-2B8745101909}" type="presParOf" srcId="{26334C43-9639-4B18-A8BE-43C7DD84A4FF}" destId="{340D3B9C-AD2C-47B3-A5E5-68B48CA16B2A}" srcOrd="4" destOrd="0" presId="urn:microsoft.com/office/officeart/2005/8/layout/hList1"/>
    <dgm:cxn modelId="{E3A4F9C3-115A-4086-ABB5-62D293A1F71D}" type="presParOf" srcId="{340D3B9C-AD2C-47B3-A5E5-68B48CA16B2A}" destId="{D7B4FBE3-9694-4B9B-95CD-C04EDD750EE8}" srcOrd="0" destOrd="0" presId="urn:microsoft.com/office/officeart/2005/8/layout/hList1"/>
    <dgm:cxn modelId="{D501FFCD-1334-4400-94C0-CBF5C07BCCF1}" type="presParOf" srcId="{340D3B9C-AD2C-47B3-A5E5-68B48CA16B2A}" destId="{77E901B9-1F80-4734-8DD0-E33A03061CE0}" srcOrd="1" destOrd="0" presId="urn:microsoft.com/office/officeart/2005/8/layout/hList1"/>
    <dgm:cxn modelId="{13CFDC6F-C590-4F05-A9FC-132702D440E7}" type="presParOf" srcId="{26334C43-9639-4B18-A8BE-43C7DD84A4FF}" destId="{9B99DA76-E208-4CD1-A679-DDFCE2A13FA7}" srcOrd="5" destOrd="0" presId="urn:microsoft.com/office/officeart/2005/8/layout/hList1"/>
    <dgm:cxn modelId="{D7311BC0-AB04-4CD9-8411-B8E6633294D6}" type="presParOf" srcId="{26334C43-9639-4B18-A8BE-43C7DD84A4FF}" destId="{0A921477-819D-4C90-9A74-5EFDE9395B8E}" srcOrd="6" destOrd="0" presId="urn:microsoft.com/office/officeart/2005/8/layout/hList1"/>
    <dgm:cxn modelId="{7E4D8543-5FCE-4028-82E3-79591CF65CF4}" type="presParOf" srcId="{0A921477-819D-4C90-9A74-5EFDE9395B8E}" destId="{9791AC01-5636-4792-AFE0-3DFB70EFB6D9}" srcOrd="0" destOrd="0" presId="urn:microsoft.com/office/officeart/2005/8/layout/hList1"/>
    <dgm:cxn modelId="{3AE68419-58B3-4AC2-9301-D7AC7B6F1F7E}" type="presParOf" srcId="{0A921477-819D-4C90-9A74-5EFDE9395B8E}" destId="{777F1139-8B6D-4B37-A85A-3AACFCCC88F6}"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53ADAC-C739-4304-A807-B72B28C5115D}">
      <dsp:nvSpPr>
        <dsp:cNvPr id="0" name=""/>
        <dsp:cNvSpPr/>
      </dsp:nvSpPr>
      <dsp:spPr>
        <a:xfrm>
          <a:off x="0" y="3190"/>
          <a:ext cx="4472922" cy="5250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120B647-81D1-476D-86DA-22CB64F6522D}">
      <dsp:nvSpPr>
        <dsp:cNvPr id="0" name=""/>
        <dsp:cNvSpPr/>
      </dsp:nvSpPr>
      <dsp:spPr>
        <a:xfrm>
          <a:off x="158826" y="121325"/>
          <a:ext cx="289057" cy="2887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49C665E-7BAF-4EDB-8C77-EDE6A51AF279}">
      <dsp:nvSpPr>
        <dsp:cNvPr id="0" name=""/>
        <dsp:cNvSpPr/>
      </dsp:nvSpPr>
      <dsp:spPr>
        <a:xfrm>
          <a:off x="606710" y="3190"/>
          <a:ext cx="3856868" cy="541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04" tIns="57304" rIns="57304" bIns="57304" numCol="1" spcCol="1270" anchor="ctr" anchorCtr="0">
          <a:noAutofit/>
        </a:bodyPr>
        <a:lstStyle/>
        <a:p>
          <a:pPr marL="0" lvl="0" indent="0" algn="l" defTabSz="622300">
            <a:lnSpc>
              <a:spcPct val="100000"/>
            </a:lnSpc>
            <a:spcBef>
              <a:spcPct val="0"/>
            </a:spcBef>
            <a:spcAft>
              <a:spcPct val="35000"/>
            </a:spcAft>
            <a:buNone/>
          </a:pPr>
          <a:r>
            <a:rPr lang="en-GB" sz="1400" kern="1200">
              <a:latin typeface="Gill Sans MT" panose="02020404030301010803"/>
            </a:rPr>
            <a:t>Increased</a:t>
          </a:r>
          <a:r>
            <a:rPr lang="en-GB" sz="1400" kern="1200"/>
            <a:t> employee motivation,</a:t>
          </a:r>
        </a:p>
      </dsp:txBody>
      <dsp:txXfrm>
        <a:off x="606710" y="3190"/>
        <a:ext cx="3856868" cy="541453"/>
      </dsp:txXfrm>
    </dsp:sp>
    <dsp:sp modelId="{3C73DE06-7CEB-4DEB-9C0C-662431DAA76E}">
      <dsp:nvSpPr>
        <dsp:cNvPr id="0" name=""/>
        <dsp:cNvSpPr/>
      </dsp:nvSpPr>
      <dsp:spPr>
        <a:xfrm>
          <a:off x="0" y="680007"/>
          <a:ext cx="4472922" cy="5250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D14181E-6909-420C-A5B8-B7F3B6DC8E00}">
      <dsp:nvSpPr>
        <dsp:cNvPr id="0" name=""/>
        <dsp:cNvSpPr/>
      </dsp:nvSpPr>
      <dsp:spPr>
        <a:xfrm>
          <a:off x="158826" y="798142"/>
          <a:ext cx="289057" cy="2887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5C13BC84-986C-46E3-AD12-D8F74930566E}">
      <dsp:nvSpPr>
        <dsp:cNvPr id="0" name=""/>
        <dsp:cNvSpPr/>
      </dsp:nvSpPr>
      <dsp:spPr>
        <a:xfrm>
          <a:off x="606710" y="680007"/>
          <a:ext cx="3856868" cy="541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04" tIns="57304" rIns="57304" bIns="57304" numCol="1" spcCol="1270" anchor="ctr" anchorCtr="0">
          <a:noAutofit/>
        </a:bodyPr>
        <a:lstStyle/>
        <a:p>
          <a:pPr marL="0" lvl="0" indent="0" algn="l" defTabSz="622300">
            <a:lnSpc>
              <a:spcPct val="100000"/>
            </a:lnSpc>
            <a:spcBef>
              <a:spcPct val="0"/>
            </a:spcBef>
            <a:spcAft>
              <a:spcPct val="35000"/>
            </a:spcAft>
            <a:buNone/>
          </a:pPr>
          <a:r>
            <a:rPr lang="en-GB" sz="1400" kern="1200">
              <a:latin typeface="Gill Sans MT" panose="02020404030301010803"/>
            </a:rPr>
            <a:t>Increased</a:t>
          </a:r>
          <a:r>
            <a:rPr lang="en-GB" sz="1400" kern="1200"/>
            <a:t> effort, </a:t>
          </a:r>
        </a:p>
      </dsp:txBody>
      <dsp:txXfrm>
        <a:off x="606710" y="680007"/>
        <a:ext cx="3856868" cy="541453"/>
      </dsp:txXfrm>
    </dsp:sp>
    <dsp:sp modelId="{5727081D-962B-4440-9CBF-4EA3A7DB5AFC}">
      <dsp:nvSpPr>
        <dsp:cNvPr id="0" name=""/>
        <dsp:cNvSpPr/>
      </dsp:nvSpPr>
      <dsp:spPr>
        <a:xfrm>
          <a:off x="0" y="1356824"/>
          <a:ext cx="4472922" cy="5250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AC47F16E-9A2A-4B52-ACD0-DF4935091ED4}">
      <dsp:nvSpPr>
        <dsp:cNvPr id="0" name=""/>
        <dsp:cNvSpPr/>
      </dsp:nvSpPr>
      <dsp:spPr>
        <a:xfrm>
          <a:off x="158826" y="1474959"/>
          <a:ext cx="289057" cy="2887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45513830-3ACF-4EA4-A9D5-0EA2D36A7DC7}">
      <dsp:nvSpPr>
        <dsp:cNvPr id="0" name=""/>
        <dsp:cNvSpPr/>
      </dsp:nvSpPr>
      <dsp:spPr>
        <a:xfrm>
          <a:off x="606710" y="1356824"/>
          <a:ext cx="3856868" cy="541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04" tIns="57304" rIns="57304" bIns="57304" numCol="1" spcCol="1270" anchor="ctr" anchorCtr="0">
          <a:noAutofit/>
        </a:bodyPr>
        <a:lstStyle/>
        <a:p>
          <a:pPr marL="0" lvl="0" indent="0" algn="l" defTabSz="622300">
            <a:lnSpc>
              <a:spcPct val="100000"/>
            </a:lnSpc>
            <a:spcBef>
              <a:spcPct val="0"/>
            </a:spcBef>
            <a:spcAft>
              <a:spcPct val="35000"/>
            </a:spcAft>
            <a:buNone/>
          </a:pPr>
          <a:r>
            <a:rPr lang="en-GB" sz="1400" kern="1200">
              <a:latin typeface="Gill Sans MT" panose="02020404030301010803"/>
            </a:rPr>
            <a:t>Enhanced</a:t>
          </a:r>
          <a:r>
            <a:rPr lang="en-GB" sz="1400" kern="1200"/>
            <a:t> cooperation among employees and between employees and management, </a:t>
          </a:r>
        </a:p>
      </dsp:txBody>
      <dsp:txXfrm>
        <a:off x="606710" y="1356824"/>
        <a:ext cx="3856868" cy="541453"/>
      </dsp:txXfrm>
    </dsp:sp>
    <dsp:sp modelId="{82529099-1596-47C4-95E4-F380C6A6AD78}">
      <dsp:nvSpPr>
        <dsp:cNvPr id="0" name=""/>
        <dsp:cNvSpPr/>
      </dsp:nvSpPr>
      <dsp:spPr>
        <a:xfrm>
          <a:off x="0" y="2033641"/>
          <a:ext cx="4472922" cy="5250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DF260696-5B8B-4BD0-BA19-5602A984CDEE}">
      <dsp:nvSpPr>
        <dsp:cNvPr id="0" name=""/>
        <dsp:cNvSpPr/>
      </dsp:nvSpPr>
      <dsp:spPr>
        <a:xfrm>
          <a:off x="158826" y="2151777"/>
          <a:ext cx="289057" cy="2887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81B18650-ACEF-43DC-9672-47FE1079DB35}">
      <dsp:nvSpPr>
        <dsp:cNvPr id="0" name=""/>
        <dsp:cNvSpPr/>
      </dsp:nvSpPr>
      <dsp:spPr>
        <a:xfrm>
          <a:off x="606710" y="2033641"/>
          <a:ext cx="3856868" cy="541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04" tIns="57304" rIns="57304" bIns="57304" numCol="1" spcCol="1270" anchor="ctr" anchorCtr="0">
          <a:noAutofit/>
        </a:bodyPr>
        <a:lstStyle/>
        <a:p>
          <a:pPr marL="0" lvl="0" indent="0" algn="l" defTabSz="622300">
            <a:lnSpc>
              <a:spcPct val="100000"/>
            </a:lnSpc>
            <a:spcBef>
              <a:spcPct val="0"/>
            </a:spcBef>
            <a:spcAft>
              <a:spcPct val="35000"/>
            </a:spcAft>
            <a:buNone/>
          </a:pPr>
          <a:r>
            <a:rPr lang="en-GB" sz="1400" kern="1200">
              <a:latin typeface="Gill Sans MT" panose="02020404030301010803"/>
            </a:rPr>
            <a:t>Increased</a:t>
          </a:r>
          <a:r>
            <a:rPr lang="en-GB" sz="1400" kern="1200"/>
            <a:t> self- and mutual monitoring of worker behaviour</a:t>
          </a:r>
        </a:p>
      </dsp:txBody>
      <dsp:txXfrm>
        <a:off x="606710" y="2033641"/>
        <a:ext cx="3856868" cy="541453"/>
      </dsp:txXfrm>
    </dsp:sp>
    <dsp:sp modelId="{430CEB9D-221A-4E38-91A9-A6DF82B23F16}">
      <dsp:nvSpPr>
        <dsp:cNvPr id="0" name=""/>
        <dsp:cNvSpPr/>
      </dsp:nvSpPr>
      <dsp:spPr>
        <a:xfrm>
          <a:off x="0" y="2710458"/>
          <a:ext cx="4472922" cy="5250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B22A0F6-0819-4EDB-A4D7-D98BC520225B}">
      <dsp:nvSpPr>
        <dsp:cNvPr id="0" name=""/>
        <dsp:cNvSpPr/>
      </dsp:nvSpPr>
      <dsp:spPr>
        <a:xfrm>
          <a:off x="158826" y="2828594"/>
          <a:ext cx="289057" cy="28877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D9A5EA4-93B0-42D0-9379-B08B51D1CC42}">
      <dsp:nvSpPr>
        <dsp:cNvPr id="0" name=""/>
        <dsp:cNvSpPr/>
      </dsp:nvSpPr>
      <dsp:spPr>
        <a:xfrm>
          <a:off x="606710" y="2710458"/>
          <a:ext cx="3856868" cy="541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04" tIns="57304" rIns="57304" bIns="57304" numCol="1" spcCol="1270" anchor="ctr" anchorCtr="0">
          <a:noAutofit/>
        </a:bodyPr>
        <a:lstStyle/>
        <a:p>
          <a:pPr marL="0" lvl="0" indent="0" algn="l" defTabSz="622300">
            <a:lnSpc>
              <a:spcPct val="100000"/>
            </a:lnSpc>
            <a:spcBef>
              <a:spcPct val="0"/>
            </a:spcBef>
            <a:spcAft>
              <a:spcPct val="35000"/>
            </a:spcAft>
            <a:buNone/>
          </a:pPr>
          <a:r>
            <a:rPr lang="en-GB" sz="1400" kern="1200"/>
            <a:t> </a:t>
          </a:r>
          <a:r>
            <a:rPr lang="en-GB" sz="1400" kern="1200">
              <a:latin typeface="Gill Sans MT" panose="02020404030301010803"/>
            </a:rPr>
            <a:t>More</a:t>
          </a:r>
          <a:r>
            <a:rPr lang="en-GB" sz="1400" kern="1200"/>
            <a:t> positive workgroup norms, </a:t>
          </a:r>
        </a:p>
      </dsp:txBody>
      <dsp:txXfrm>
        <a:off x="606710" y="2710458"/>
        <a:ext cx="3856868" cy="541453"/>
      </dsp:txXfrm>
    </dsp:sp>
    <dsp:sp modelId="{7C8B1443-D71D-42AD-B27D-57625ED9B93A}">
      <dsp:nvSpPr>
        <dsp:cNvPr id="0" name=""/>
        <dsp:cNvSpPr/>
      </dsp:nvSpPr>
      <dsp:spPr>
        <a:xfrm>
          <a:off x="0" y="3387275"/>
          <a:ext cx="4472922" cy="5250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DE49BEAA-DA97-4177-807D-99D70F0279DD}">
      <dsp:nvSpPr>
        <dsp:cNvPr id="0" name=""/>
        <dsp:cNvSpPr/>
      </dsp:nvSpPr>
      <dsp:spPr>
        <a:xfrm>
          <a:off x="158826" y="3505411"/>
          <a:ext cx="289057" cy="28877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96F48B3-134B-4A3A-93D6-433981B5DC06}">
      <dsp:nvSpPr>
        <dsp:cNvPr id="0" name=""/>
        <dsp:cNvSpPr/>
      </dsp:nvSpPr>
      <dsp:spPr>
        <a:xfrm>
          <a:off x="606710" y="3387275"/>
          <a:ext cx="3856868" cy="541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04" tIns="57304" rIns="57304" bIns="57304" numCol="1" spcCol="1270" anchor="ctr" anchorCtr="0">
          <a:noAutofit/>
        </a:bodyPr>
        <a:lstStyle/>
        <a:p>
          <a:pPr marL="0" lvl="0" indent="0" algn="l" defTabSz="622300">
            <a:lnSpc>
              <a:spcPct val="100000"/>
            </a:lnSpc>
            <a:spcBef>
              <a:spcPct val="0"/>
            </a:spcBef>
            <a:spcAft>
              <a:spcPct val="35000"/>
            </a:spcAft>
            <a:buNone/>
          </a:pPr>
          <a:r>
            <a:rPr lang="en-GB" sz="1400" kern="1200">
              <a:latin typeface="Gill Sans MT" panose="02020404030301010803"/>
            </a:rPr>
            <a:t>Development</a:t>
          </a:r>
          <a:r>
            <a:rPr lang="en-GB" sz="1400" kern="1200"/>
            <a:t> of efficient work methods</a:t>
          </a:r>
        </a:p>
      </dsp:txBody>
      <dsp:txXfrm>
        <a:off x="606710" y="3387275"/>
        <a:ext cx="3856868" cy="5414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DD66E4-398E-44D7-AEE5-1A61DC4698CB}">
      <dsp:nvSpPr>
        <dsp:cNvPr id="0" name=""/>
        <dsp:cNvSpPr/>
      </dsp:nvSpPr>
      <dsp:spPr>
        <a:xfrm>
          <a:off x="1964" y="429258"/>
          <a:ext cx="4189362" cy="2867095"/>
        </a:xfrm>
        <a:prstGeom prst="roundRect">
          <a:avLst>
            <a:gd name="adj" fmla="val 10000"/>
          </a:avLst>
        </a:prstGeom>
        <a:solidFill>
          <a:srgbClr val="00B05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 a statement by (Sivasubramaniam, Murry, Avolio, &amp; Jung, 2002. "Poor leadership can compromise the ability of teams to perform effectively".</a:t>
          </a:r>
          <a:endParaRPr lang="en-US" sz="1800" kern="1200"/>
        </a:p>
      </dsp:txBody>
      <dsp:txXfrm>
        <a:off x="85938" y="513232"/>
        <a:ext cx="4021414" cy="2699147"/>
      </dsp:txXfrm>
    </dsp:sp>
    <dsp:sp modelId="{1ADF693F-AAE9-403B-A019-7A19B1DF2FBE}">
      <dsp:nvSpPr>
        <dsp:cNvPr id="0" name=""/>
        <dsp:cNvSpPr/>
      </dsp:nvSpPr>
      <dsp:spPr>
        <a:xfrm>
          <a:off x="4610263" y="1343325"/>
          <a:ext cx="888144" cy="1038961"/>
        </a:xfrm>
        <a:prstGeom prst="rightArrow">
          <a:avLst>
            <a:gd name="adj1" fmla="val 60000"/>
            <a:gd name="adj2" fmla="val 50000"/>
          </a:avLst>
        </a:prstGeom>
        <a:solidFill>
          <a:srgbClr val="92D050"/>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610263" y="1551117"/>
        <a:ext cx="621701" cy="623377"/>
      </dsp:txXfrm>
    </dsp:sp>
    <dsp:sp modelId="{12D6E61F-C06B-4CC6-9BF8-230F702CEE4B}">
      <dsp:nvSpPr>
        <dsp:cNvPr id="0" name=""/>
        <dsp:cNvSpPr/>
      </dsp:nvSpPr>
      <dsp:spPr>
        <a:xfrm>
          <a:off x="5867072" y="429258"/>
          <a:ext cx="4189362" cy="2867095"/>
        </a:xfrm>
        <a:prstGeom prst="roundRect">
          <a:avLst>
            <a:gd name="adj" fmla="val 10000"/>
          </a:avLst>
        </a:prstGeom>
        <a:solidFill>
          <a:schemeClr val="accent6">
            <a:lumMod val="75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Leadership has the sensitivity that guides and empowers. The factual accounts of team members who become discontented with their team leaders that they disengaged, resisted or even sabotaged their own teams Team leaders who do not balance members’ need for structure with their need for having their say in making decisions will hinder performance. </a:t>
          </a:r>
          <a:endParaRPr lang="en-US" sz="1800" kern="1200"/>
        </a:p>
      </dsp:txBody>
      <dsp:txXfrm>
        <a:off x="5951046" y="513232"/>
        <a:ext cx="4021414" cy="26991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809A79-6EDB-4DE7-8A92-E4CC3D20D37F}">
      <dsp:nvSpPr>
        <dsp:cNvPr id="0" name=""/>
        <dsp:cNvSpPr/>
      </dsp:nvSpPr>
      <dsp:spPr>
        <a:xfrm>
          <a:off x="489253" y="798715"/>
          <a:ext cx="793388" cy="7933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B6DB8D-8D9B-4FC9-8A3B-4A3EE6026B54}">
      <dsp:nvSpPr>
        <dsp:cNvPr id="0" name=""/>
        <dsp:cNvSpPr/>
      </dsp:nvSpPr>
      <dsp:spPr>
        <a:xfrm>
          <a:off x="4405" y="1856760"/>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Forming</a:t>
          </a:r>
        </a:p>
      </dsp:txBody>
      <dsp:txXfrm>
        <a:off x="4405" y="1856760"/>
        <a:ext cx="1763085" cy="705234"/>
      </dsp:txXfrm>
    </dsp:sp>
    <dsp:sp modelId="{99F2A907-6165-4BB3-8525-E635CD25F235}">
      <dsp:nvSpPr>
        <dsp:cNvPr id="0" name=""/>
        <dsp:cNvSpPr/>
      </dsp:nvSpPr>
      <dsp:spPr>
        <a:xfrm>
          <a:off x="2560879" y="798715"/>
          <a:ext cx="793388" cy="7933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2753BC-862A-4636-9AB2-5D8DCAB4AD6E}">
      <dsp:nvSpPr>
        <dsp:cNvPr id="0" name=""/>
        <dsp:cNvSpPr/>
      </dsp:nvSpPr>
      <dsp:spPr>
        <a:xfrm>
          <a:off x="2076031" y="1856760"/>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Storming</a:t>
          </a:r>
        </a:p>
      </dsp:txBody>
      <dsp:txXfrm>
        <a:off x="2076031" y="1856760"/>
        <a:ext cx="1763085" cy="705234"/>
      </dsp:txXfrm>
    </dsp:sp>
    <dsp:sp modelId="{7E56F7A5-4155-4FCF-979D-CC54DC14A6F1}">
      <dsp:nvSpPr>
        <dsp:cNvPr id="0" name=""/>
        <dsp:cNvSpPr/>
      </dsp:nvSpPr>
      <dsp:spPr>
        <a:xfrm>
          <a:off x="4632505" y="798715"/>
          <a:ext cx="793388" cy="7933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E61D26-2AE7-419C-BA5C-6BF3682B74DD}">
      <dsp:nvSpPr>
        <dsp:cNvPr id="0" name=""/>
        <dsp:cNvSpPr/>
      </dsp:nvSpPr>
      <dsp:spPr>
        <a:xfrm>
          <a:off x="4147657" y="1856760"/>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Norming</a:t>
          </a:r>
        </a:p>
      </dsp:txBody>
      <dsp:txXfrm>
        <a:off x="4147657" y="1856760"/>
        <a:ext cx="1763085" cy="705234"/>
      </dsp:txXfrm>
    </dsp:sp>
    <dsp:sp modelId="{9B11C2E5-4382-487D-88EC-292AB541F0CB}">
      <dsp:nvSpPr>
        <dsp:cNvPr id="0" name=""/>
        <dsp:cNvSpPr/>
      </dsp:nvSpPr>
      <dsp:spPr>
        <a:xfrm>
          <a:off x="6704131" y="798715"/>
          <a:ext cx="793388" cy="7933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5593B6-EA4F-431F-9487-D53EFC332A42}">
      <dsp:nvSpPr>
        <dsp:cNvPr id="0" name=""/>
        <dsp:cNvSpPr/>
      </dsp:nvSpPr>
      <dsp:spPr>
        <a:xfrm>
          <a:off x="6219283" y="1856760"/>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Performing</a:t>
          </a:r>
        </a:p>
      </dsp:txBody>
      <dsp:txXfrm>
        <a:off x="6219283" y="1856760"/>
        <a:ext cx="1763085" cy="705234"/>
      </dsp:txXfrm>
    </dsp:sp>
    <dsp:sp modelId="{B058885B-C720-4991-9A46-5328F28445BF}">
      <dsp:nvSpPr>
        <dsp:cNvPr id="0" name=""/>
        <dsp:cNvSpPr/>
      </dsp:nvSpPr>
      <dsp:spPr>
        <a:xfrm>
          <a:off x="8775757" y="798715"/>
          <a:ext cx="793388" cy="7933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57F8E9-6800-490F-B65E-EC26410D6888}">
      <dsp:nvSpPr>
        <dsp:cNvPr id="0" name=""/>
        <dsp:cNvSpPr/>
      </dsp:nvSpPr>
      <dsp:spPr>
        <a:xfrm>
          <a:off x="8290908" y="1856760"/>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Adjourning </a:t>
          </a:r>
        </a:p>
      </dsp:txBody>
      <dsp:txXfrm>
        <a:off x="8290908" y="1856760"/>
        <a:ext cx="1763085" cy="7052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4230FD-56DA-4FC1-B622-881EBED6CBE2}">
      <dsp:nvSpPr>
        <dsp:cNvPr id="0" name=""/>
        <dsp:cNvSpPr/>
      </dsp:nvSpPr>
      <dsp:spPr>
        <a:xfrm>
          <a:off x="0" y="0"/>
          <a:ext cx="7415209" cy="63985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Dependency &amp; inclusion</a:t>
          </a:r>
        </a:p>
      </dsp:txBody>
      <dsp:txXfrm>
        <a:off x="18741" y="18741"/>
        <a:ext cx="6670686" cy="602374"/>
      </dsp:txXfrm>
    </dsp:sp>
    <dsp:sp modelId="{EC712DB8-7BAB-40B6-8BC0-ACEBD3757A41}">
      <dsp:nvSpPr>
        <dsp:cNvPr id="0" name=""/>
        <dsp:cNvSpPr/>
      </dsp:nvSpPr>
      <dsp:spPr>
        <a:xfrm>
          <a:off x="621023" y="756193"/>
          <a:ext cx="7415209" cy="639856"/>
        </a:xfrm>
        <a:prstGeom prst="roundRect">
          <a:avLst>
            <a:gd name="adj" fmla="val 10000"/>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Counter-dependency &amp; inclusion</a:t>
          </a:r>
        </a:p>
      </dsp:txBody>
      <dsp:txXfrm>
        <a:off x="639764" y="774934"/>
        <a:ext cx="6340797" cy="602374"/>
      </dsp:txXfrm>
    </dsp:sp>
    <dsp:sp modelId="{6F7FD100-1771-4DDB-99CC-531A55E76C68}">
      <dsp:nvSpPr>
        <dsp:cNvPr id="0" name=""/>
        <dsp:cNvSpPr/>
      </dsp:nvSpPr>
      <dsp:spPr>
        <a:xfrm>
          <a:off x="1232778" y="1512387"/>
          <a:ext cx="7415209" cy="639856"/>
        </a:xfrm>
        <a:prstGeom prst="roundRect">
          <a:avLst>
            <a:gd name="adj" fmla="val 10000"/>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Trust &amp; structure</a:t>
          </a:r>
        </a:p>
      </dsp:txBody>
      <dsp:txXfrm>
        <a:off x="1251519" y="1531128"/>
        <a:ext cx="6350066" cy="602374"/>
      </dsp:txXfrm>
    </dsp:sp>
    <dsp:sp modelId="{E6B7232A-44A7-4ABD-BA77-F13D4D1D8802}">
      <dsp:nvSpPr>
        <dsp:cNvPr id="0" name=""/>
        <dsp:cNvSpPr/>
      </dsp:nvSpPr>
      <dsp:spPr>
        <a:xfrm>
          <a:off x="1853802" y="2268580"/>
          <a:ext cx="7415209" cy="639856"/>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Work &amp; productivity</a:t>
          </a:r>
        </a:p>
      </dsp:txBody>
      <dsp:txXfrm>
        <a:off x="1872543" y="2287321"/>
        <a:ext cx="6340797" cy="602374"/>
      </dsp:txXfrm>
    </dsp:sp>
    <dsp:sp modelId="{2353AA3B-FE15-421D-811E-A699A083BF66}">
      <dsp:nvSpPr>
        <dsp:cNvPr id="0" name=""/>
        <dsp:cNvSpPr/>
      </dsp:nvSpPr>
      <dsp:spPr>
        <a:xfrm>
          <a:off x="6999303" y="490071"/>
          <a:ext cx="415906" cy="41590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7092882" y="490071"/>
        <a:ext cx="228748" cy="312969"/>
      </dsp:txXfrm>
    </dsp:sp>
    <dsp:sp modelId="{6FF98721-7E18-4EB6-BCA6-398CDA247304}">
      <dsp:nvSpPr>
        <dsp:cNvPr id="0" name=""/>
        <dsp:cNvSpPr/>
      </dsp:nvSpPr>
      <dsp:spPr>
        <a:xfrm>
          <a:off x="7620326" y="1246265"/>
          <a:ext cx="415906" cy="415906"/>
        </a:xfrm>
        <a:prstGeom prst="downArrow">
          <a:avLst>
            <a:gd name="adj1" fmla="val 55000"/>
            <a:gd name="adj2" fmla="val 45000"/>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7713905" y="1246265"/>
        <a:ext cx="228748" cy="312969"/>
      </dsp:txXfrm>
    </dsp:sp>
    <dsp:sp modelId="{2929054D-CC2D-4474-B6D7-405B34764469}">
      <dsp:nvSpPr>
        <dsp:cNvPr id="0" name=""/>
        <dsp:cNvSpPr/>
      </dsp:nvSpPr>
      <dsp:spPr>
        <a:xfrm>
          <a:off x="8232081" y="2002458"/>
          <a:ext cx="415906" cy="415906"/>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8325660" y="2002458"/>
        <a:ext cx="228748" cy="3129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0EAE96-6B1E-491E-A46A-25673974F6E8}">
      <dsp:nvSpPr>
        <dsp:cNvPr id="0" name=""/>
        <dsp:cNvSpPr/>
      </dsp:nvSpPr>
      <dsp:spPr>
        <a:xfrm>
          <a:off x="3781" y="19026"/>
          <a:ext cx="2273944" cy="747664"/>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a:latin typeface="Gill Sans MT" panose="02020404030301010803"/>
            </a:rPr>
            <a:t>Dependency and Inclusion</a:t>
          </a:r>
          <a:endParaRPr lang="en-GB" sz="2100" kern="1200"/>
        </a:p>
      </dsp:txBody>
      <dsp:txXfrm>
        <a:off x="3781" y="19026"/>
        <a:ext cx="2273944" cy="747664"/>
      </dsp:txXfrm>
    </dsp:sp>
    <dsp:sp modelId="{ACB97E43-B006-4467-A24D-D1BABE54C073}">
      <dsp:nvSpPr>
        <dsp:cNvPr id="0" name=""/>
        <dsp:cNvSpPr/>
      </dsp:nvSpPr>
      <dsp:spPr>
        <a:xfrm>
          <a:off x="3781" y="766690"/>
          <a:ext cx="2273944" cy="293989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rtl="0">
            <a:lnSpc>
              <a:spcPct val="90000"/>
            </a:lnSpc>
            <a:spcBef>
              <a:spcPct val="0"/>
            </a:spcBef>
            <a:spcAft>
              <a:spcPct val="15000"/>
            </a:spcAft>
            <a:buChar char="•"/>
          </a:pPr>
          <a:r>
            <a:rPr lang="en-GB" sz="2100" kern="1200">
              <a:latin typeface="Gill Sans MT" panose="02020404030301010803"/>
            </a:rPr>
            <a:t>Reliant on Team Leader</a:t>
          </a:r>
          <a:endParaRPr lang="en-GB" sz="2100" kern="1200"/>
        </a:p>
        <a:p>
          <a:pPr marL="228600" lvl="1" indent="-228600" algn="l" defTabSz="933450" rtl="0">
            <a:lnSpc>
              <a:spcPct val="90000"/>
            </a:lnSpc>
            <a:spcBef>
              <a:spcPct val="0"/>
            </a:spcBef>
            <a:spcAft>
              <a:spcPct val="15000"/>
            </a:spcAft>
            <a:buChar char="•"/>
          </a:pPr>
          <a:r>
            <a:rPr lang="en-GB" sz="2100" kern="1200">
              <a:latin typeface="Gill Sans MT" panose="02020404030301010803"/>
            </a:rPr>
            <a:t>Getting to know each other</a:t>
          </a:r>
          <a:endParaRPr lang="en-GB" sz="2100" kern="1200"/>
        </a:p>
        <a:p>
          <a:pPr marL="228600" lvl="1" indent="-228600" algn="l" defTabSz="933450" rtl="0">
            <a:lnSpc>
              <a:spcPct val="90000"/>
            </a:lnSpc>
            <a:spcBef>
              <a:spcPct val="0"/>
            </a:spcBef>
            <a:spcAft>
              <a:spcPct val="15000"/>
            </a:spcAft>
            <a:buChar char="•"/>
          </a:pPr>
          <a:r>
            <a:rPr lang="en-GB" sz="2100" kern="1200">
              <a:latin typeface="Gill Sans MT" panose="02020404030301010803"/>
            </a:rPr>
            <a:t>Team leader should make everybody welcome</a:t>
          </a:r>
        </a:p>
      </dsp:txBody>
      <dsp:txXfrm>
        <a:off x="3781" y="766690"/>
        <a:ext cx="2273944" cy="2939894"/>
      </dsp:txXfrm>
    </dsp:sp>
    <dsp:sp modelId="{A0CFD57A-122A-42AB-B674-B2EDAA84B30B}">
      <dsp:nvSpPr>
        <dsp:cNvPr id="0" name=""/>
        <dsp:cNvSpPr/>
      </dsp:nvSpPr>
      <dsp:spPr>
        <a:xfrm>
          <a:off x="2596078" y="19026"/>
          <a:ext cx="2273944" cy="747664"/>
        </a:xfrm>
        <a:prstGeom prst="rect">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rtl="0">
            <a:lnSpc>
              <a:spcPct val="90000"/>
            </a:lnSpc>
            <a:spcBef>
              <a:spcPct val="0"/>
            </a:spcBef>
            <a:spcAft>
              <a:spcPct val="35000"/>
            </a:spcAft>
            <a:buNone/>
          </a:pPr>
          <a:r>
            <a:rPr lang="en-GB" sz="2100" kern="1200">
              <a:latin typeface="Gill Sans MT" panose="02020404030301010803"/>
            </a:rPr>
            <a:t>Countertendency and inclusion</a:t>
          </a:r>
          <a:endParaRPr lang="en-GB" sz="2100" kern="1200"/>
        </a:p>
      </dsp:txBody>
      <dsp:txXfrm>
        <a:off x="2596078" y="19026"/>
        <a:ext cx="2273944" cy="747664"/>
      </dsp:txXfrm>
    </dsp:sp>
    <dsp:sp modelId="{4094B202-EB2D-4D7E-A8A5-6F81B35E5BA6}">
      <dsp:nvSpPr>
        <dsp:cNvPr id="0" name=""/>
        <dsp:cNvSpPr/>
      </dsp:nvSpPr>
      <dsp:spPr>
        <a:xfrm>
          <a:off x="2596078" y="766690"/>
          <a:ext cx="2273944" cy="2939894"/>
        </a:xfrm>
        <a:prstGeom prst="rect">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rtl="0">
            <a:lnSpc>
              <a:spcPct val="90000"/>
            </a:lnSpc>
            <a:spcBef>
              <a:spcPct val="0"/>
            </a:spcBef>
            <a:spcAft>
              <a:spcPct val="15000"/>
            </a:spcAft>
            <a:buChar char="•"/>
          </a:pPr>
          <a:r>
            <a:rPr lang="en-GB" sz="2100" kern="1200">
              <a:latin typeface="Gill Sans MT" panose="02020404030301010803"/>
            </a:rPr>
            <a:t>Group Conflict</a:t>
          </a:r>
          <a:endParaRPr lang="en-GB" sz="2100" kern="1200"/>
        </a:p>
        <a:p>
          <a:pPr marL="228600" lvl="1" indent="-228600" algn="l" defTabSz="933450" rtl="0">
            <a:lnSpc>
              <a:spcPct val="90000"/>
            </a:lnSpc>
            <a:spcBef>
              <a:spcPct val="0"/>
            </a:spcBef>
            <a:spcAft>
              <a:spcPct val="15000"/>
            </a:spcAft>
            <a:buChar char="•"/>
          </a:pPr>
          <a:r>
            <a:rPr lang="en-GB" sz="2100" kern="1200">
              <a:latin typeface="Gill Sans MT" panose="02020404030301010803"/>
            </a:rPr>
            <a:t>Disagreements over goals and procedures</a:t>
          </a:r>
          <a:endParaRPr lang="en-GB" sz="2100" kern="1200"/>
        </a:p>
        <a:p>
          <a:pPr marL="228600" lvl="1" indent="-228600" algn="l" defTabSz="933450" rtl="0">
            <a:lnSpc>
              <a:spcPct val="90000"/>
            </a:lnSpc>
            <a:spcBef>
              <a:spcPct val="0"/>
            </a:spcBef>
            <a:spcAft>
              <a:spcPct val="15000"/>
            </a:spcAft>
            <a:buChar char="•"/>
          </a:pPr>
          <a:r>
            <a:rPr lang="en-GB" sz="2100" kern="1200">
              <a:latin typeface="Gill Sans MT" panose="02020404030301010803"/>
            </a:rPr>
            <a:t>Group should set unified goals to overcome conflicts</a:t>
          </a:r>
        </a:p>
      </dsp:txBody>
      <dsp:txXfrm>
        <a:off x="2596078" y="766690"/>
        <a:ext cx="2273944" cy="2939894"/>
      </dsp:txXfrm>
    </dsp:sp>
    <dsp:sp modelId="{D7B4FBE3-9694-4B9B-95CD-C04EDD750EE8}">
      <dsp:nvSpPr>
        <dsp:cNvPr id="0" name=""/>
        <dsp:cNvSpPr/>
      </dsp:nvSpPr>
      <dsp:spPr>
        <a:xfrm>
          <a:off x="5188376" y="19026"/>
          <a:ext cx="2273944" cy="747664"/>
        </a:xfrm>
        <a:prstGeom prst="rect">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rtl="0">
            <a:lnSpc>
              <a:spcPct val="90000"/>
            </a:lnSpc>
            <a:spcBef>
              <a:spcPct val="0"/>
            </a:spcBef>
            <a:spcAft>
              <a:spcPct val="35000"/>
            </a:spcAft>
            <a:buNone/>
          </a:pPr>
          <a:r>
            <a:rPr lang="en-GB" sz="2100" kern="1200">
              <a:latin typeface="Gill Sans MT" panose="02020404030301010803"/>
            </a:rPr>
            <a:t>Trust and Structure</a:t>
          </a:r>
          <a:endParaRPr lang="en-GB" sz="2100" kern="1200"/>
        </a:p>
      </dsp:txBody>
      <dsp:txXfrm>
        <a:off x="5188376" y="19026"/>
        <a:ext cx="2273944" cy="747664"/>
      </dsp:txXfrm>
    </dsp:sp>
    <dsp:sp modelId="{77E901B9-1F80-4734-8DD0-E33A03061CE0}">
      <dsp:nvSpPr>
        <dsp:cNvPr id="0" name=""/>
        <dsp:cNvSpPr/>
      </dsp:nvSpPr>
      <dsp:spPr>
        <a:xfrm>
          <a:off x="5188376" y="766690"/>
          <a:ext cx="2273944" cy="2939894"/>
        </a:xfrm>
        <a:prstGeom prst="rect">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rtl="0">
            <a:lnSpc>
              <a:spcPct val="90000"/>
            </a:lnSpc>
            <a:spcBef>
              <a:spcPct val="0"/>
            </a:spcBef>
            <a:spcAft>
              <a:spcPct val="15000"/>
            </a:spcAft>
            <a:buChar char="•"/>
          </a:pPr>
          <a:r>
            <a:rPr lang="en-GB" sz="2100" kern="1200">
              <a:latin typeface="Gill Sans MT" panose="02020404030301010803"/>
            </a:rPr>
            <a:t>Positivity within the group</a:t>
          </a:r>
          <a:endParaRPr lang="en-GB" sz="2100" kern="1200"/>
        </a:p>
        <a:p>
          <a:pPr marL="228600" lvl="1" indent="-228600" algn="l" defTabSz="933450" rtl="0">
            <a:lnSpc>
              <a:spcPct val="90000"/>
            </a:lnSpc>
            <a:spcBef>
              <a:spcPct val="0"/>
            </a:spcBef>
            <a:spcAft>
              <a:spcPct val="15000"/>
            </a:spcAft>
            <a:buChar char="•"/>
          </a:pPr>
          <a:r>
            <a:rPr lang="en-GB" sz="2100" kern="1200">
              <a:latin typeface="Gill Sans MT" panose="02020404030301010803"/>
            </a:rPr>
            <a:t>Working in harmony with one and other</a:t>
          </a:r>
          <a:endParaRPr lang="en-GB" sz="2100" kern="1200"/>
        </a:p>
        <a:p>
          <a:pPr marL="228600" lvl="1" indent="-228600" algn="l" defTabSz="933450" rtl="0">
            <a:lnSpc>
              <a:spcPct val="90000"/>
            </a:lnSpc>
            <a:spcBef>
              <a:spcPct val="0"/>
            </a:spcBef>
            <a:spcAft>
              <a:spcPct val="15000"/>
            </a:spcAft>
            <a:buChar char="•"/>
          </a:pPr>
          <a:r>
            <a:rPr lang="en-GB" sz="2100" kern="1200">
              <a:latin typeface="Gill Sans MT" panose="02020404030301010803"/>
            </a:rPr>
            <a:t>Clarity within the group</a:t>
          </a:r>
        </a:p>
      </dsp:txBody>
      <dsp:txXfrm>
        <a:off x="5188376" y="766690"/>
        <a:ext cx="2273944" cy="2939894"/>
      </dsp:txXfrm>
    </dsp:sp>
    <dsp:sp modelId="{9791AC01-5636-4792-AFE0-3DFB70EFB6D9}">
      <dsp:nvSpPr>
        <dsp:cNvPr id="0" name=""/>
        <dsp:cNvSpPr/>
      </dsp:nvSpPr>
      <dsp:spPr>
        <a:xfrm>
          <a:off x="7780673" y="19026"/>
          <a:ext cx="2273944" cy="747664"/>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rtl="0">
            <a:lnSpc>
              <a:spcPct val="90000"/>
            </a:lnSpc>
            <a:spcBef>
              <a:spcPct val="0"/>
            </a:spcBef>
            <a:spcAft>
              <a:spcPct val="35000"/>
            </a:spcAft>
            <a:buNone/>
          </a:pPr>
          <a:r>
            <a:rPr lang="en-GB" sz="2100" kern="1200">
              <a:latin typeface="Gill Sans MT" panose="02020404030301010803"/>
            </a:rPr>
            <a:t>Work and Productivity</a:t>
          </a:r>
        </a:p>
      </dsp:txBody>
      <dsp:txXfrm>
        <a:off x="7780673" y="19026"/>
        <a:ext cx="2273944" cy="747664"/>
      </dsp:txXfrm>
    </dsp:sp>
    <dsp:sp modelId="{777F1139-8B6D-4B37-A85A-3AACFCCC88F6}">
      <dsp:nvSpPr>
        <dsp:cNvPr id="0" name=""/>
        <dsp:cNvSpPr/>
      </dsp:nvSpPr>
      <dsp:spPr>
        <a:xfrm>
          <a:off x="7780673" y="766690"/>
          <a:ext cx="2273944" cy="2939894"/>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rtl="0">
            <a:lnSpc>
              <a:spcPct val="90000"/>
            </a:lnSpc>
            <a:spcBef>
              <a:spcPct val="0"/>
            </a:spcBef>
            <a:spcAft>
              <a:spcPct val="15000"/>
            </a:spcAft>
            <a:buChar char="•"/>
          </a:pPr>
          <a:r>
            <a:rPr lang="en-GB" sz="2100" kern="1200">
              <a:latin typeface="Gill Sans MT" panose="02020404030301010803"/>
            </a:rPr>
            <a:t>Group has increased productivity</a:t>
          </a:r>
        </a:p>
        <a:p>
          <a:pPr marL="228600" lvl="1" indent="-228600" algn="l" defTabSz="933450" rtl="0">
            <a:lnSpc>
              <a:spcPct val="90000"/>
            </a:lnSpc>
            <a:spcBef>
              <a:spcPct val="0"/>
            </a:spcBef>
            <a:spcAft>
              <a:spcPct val="15000"/>
            </a:spcAft>
            <a:buChar char="•"/>
          </a:pPr>
          <a:r>
            <a:rPr lang="en-GB" sz="2100" kern="1200">
              <a:latin typeface="Gill Sans MT" panose="02020404030301010803"/>
            </a:rPr>
            <a:t>Goals are known about and group are working cohesively towards them.</a:t>
          </a:r>
        </a:p>
      </dsp:txBody>
      <dsp:txXfrm>
        <a:off x="7780673" y="766690"/>
        <a:ext cx="2273944" cy="293989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17647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513761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567684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90223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94032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47193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403900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958649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30418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871422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271124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11/18/2022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196640474"/>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 Id="rId4" Type="http://schemas.openxmlformats.org/officeDocument/2006/relationships/image" Target="../media/image18.png"/></Relationships>
</file>

<file path=ppt/slides/_rels/slide6.xml.rels><?xml version="1.0" encoding="UTF-8" standalone="yes"?>
<Relationships xmlns="http://schemas.openxmlformats.org/package/2006/relationships"><Relationship Id="rId3" Type="http://schemas.openxmlformats.org/officeDocument/2006/relationships/hyperlink" Target="https://guides.himmelfarb.gwu.edu/c.php?g=389284&amp;p=2641515" TargetMode="External"/><Relationship Id="rId2" Type="http://schemas.openxmlformats.org/officeDocument/2006/relationships/image" Target="../media/image19.jpeg"/><Relationship Id="rId1" Type="http://schemas.openxmlformats.org/officeDocument/2006/relationships/slideLayout" Target="../slideLayouts/slideLayout4.xml"/><Relationship Id="rId4" Type="http://schemas.openxmlformats.org/officeDocument/2006/relationships/hyperlink" Target="https://creativecommons.org/licenses/by-nc/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langerman.co.za/impact-of-culture/" TargetMode="External"/><Relationship Id="rId2" Type="http://schemas.openxmlformats.org/officeDocument/2006/relationships/image" Target="../media/image20.jpeg"/><Relationship Id="rId1" Type="http://schemas.openxmlformats.org/officeDocument/2006/relationships/slideLayout" Target="../slideLayouts/slideLayout9.xml"/><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18.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1080/13678861003589099" TargetMode="External"/><Relationship Id="rId7" Type="http://schemas.openxmlformats.org/officeDocument/2006/relationships/image" Target="../media/image40.jpeg"/><Relationship Id="rId2" Type="http://schemas.openxmlformats.org/officeDocument/2006/relationships/hyperlink" Target="https://doi.org/10.1016/j.ece.2021.09.001" TargetMode="External"/><Relationship Id="rId1" Type="http://schemas.openxmlformats.org/officeDocument/2006/relationships/slideLayout" Target="../slideLayouts/slideLayout2.xml"/><Relationship Id="rId6" Type="http://schemas.openxmlformats.org/officeDocument/2006/relationships/hyperlink" Target="https://www.youtube.com/watch?v=2QbXc6E08H4" TargetMode="External"/><Relationship Id="rId5" Type="http://schemas.openxmlformats.org/officeDocument/2006/relationships/hyperlink" Target="https://doi.org/10.1080/13561820.2019.1577809" TargetMode="External"/><Relationship Id="rId4" Type="http://schemas.openxmlformats.org/officeDocument/2006/relationships/hyperlink" Target="https://doi.org/10.7202/1075575ar"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olourful light bulb with business icons">
            <a:extLst>
              <a:ext uri="{FF2B5EF4-FFF2-40B4-BE49-F238E27FC236}">
                <a16:creationId xmlns:a16="http://schemas.microsoft.com/office/drawing/2014/main" id="{02669A38-ADAF-B960-115A-8CB105D4FA2B}"/>
              </a:ext>
            </a:extLst>
          </p:cNvPr>
          <p:cNvPicPr>
            <a:picLocks noChangeAspect="1"/>
          </p:cNvPicPr>
          <p:nvPr/>
        </p:nvPicPr>
        <p:blipFill rotWithShape="1">
          <a:blip r:embed="rId2">
            <a:alphaModFix amt="45000"/>
          </a:blip>
          <a:srcRect t="12224" b="7419"/>
          <a:stretch/>
        </p:blipFill>
        <p:spPr>
          <a:xfrm>
            <a:off x="0" y="10"/>
            <a:ext cx="12191980" cy="6857990"/>
          </a:xfrm>
          <a:prstGeom prst="rect">
            <a:avLst/>
          </a:prstGeom>
        </p:spPr>
      </p:pic>
      <p:sp>
        <p:nvSpPr>
          <p:cNvPr id="2" name="Title 1">
            <a:extLst>
              <a:ext uri="{FF2B5EF4-FFF2-40B4-BE49-F238E27FC236}">
                <a16:creationId xmlns:a16="http://schemas.microsoft.com/office/drawing/2014/main" id="{9A0D492B-AC29-64E8-145A-6D68587E29A2}"/>
              </a:ext>
            </a:extLst>
          </p:cNvPr>
          <p:cNvSpPr>
            <a:spLocks noGrp="1"/>
          </p:cNvSpPr>
          <p:nvPr>
            <p:ph type="ctrTitle"/>
          </p:nvPr>
        </p:nvSpPr>
        <p:spPr>
          <a:xfrm>
            <a:off x="1769532" y="2091263"/>
            <a:ext cx="8652938" cy="2461504"/>
          </a:xfrm>
        </p:spPr>
        <p:txBody>
          <a:bodyPr>
            <a:normAutofit fontScale="90000"/>
          </a:bodyPr>
          <a:lstStyle/>
          <a:p>
            <a:r>
              <a:rPr lang="en-GB" sz="2200"/>
              <a:t>Jayne Stead </a:t>
            </a:r>
            <a:br>
              <a:rPr lang="en-GB" sz="2200"/>
            </a:br>
            <a:r>
              <a:rPr lang="en-GB" sz="2200"/>
              <a:t> 2126373</a:t>
            </a:r>
            <a:br>
              <a:rPr lang="en-GB" sz="2200"/>
            </a:br>
            <a:r>
              <a:rPr lang="en-GB" sz="2200"/>
              <a:t>Rebecca Travers </a:t>
            </a:r>
            <a:br>
              <a:rPr lang="en-GB" sz="2200"/>
            </a:br>
            <a:r>
              <a:rPr lang="en-GB" sz="2200"/>
              <a:t> 2128316</a:t>
            </a:r>
            <a:br>
              <a:rPr lang="en-GB" sz="2200"/>
            </a:br>
            <a:r>
              <a:rPr lang="en-GB" sz="2200" err="1"/>
              <a:t>Merleen</a:t>
            </a:r>
            <a:r>
              <a:rPr lang="en-GB" sz="2200"/>
              <a:t> Garvey  </a:t>
            </a:r>
            <a:br>
              <a:rPr lang="en-GB" sz="2200"/>
            </a:br>
            <a:r>
              <a:rPr lang="en-GB" sz="2200"/>
              <a:t>2129226</a:t>
            </a:r>
            <a:br>
              <a:rPr lang="en-GB" sz="2200"/>
            </a:br>
            <a:r>
              <a:rPr lang="en-GB" sz="2200"/>
              <a:t>Bethany Redmond </a:t>
            </a:r>
            <a:br>
              <a:rPr lang="en-GB" sz="2200"/>
            </a:br>
            <a:r>
              <a:rPr lang="en-GB" sz="2200"/>
              <a:t>2127859</a:t>
            </a:r>
            <a:br>
              <a:rPr lang="en-GB" sz="2200"/>
            </a:br>
            <a:r>
              <a:rPr lang="en-GB" sz="2200" err="1"/>
              <a:t>syed</a:t>
            </a:r>
            <a:r>
              <a:rPr lang="en-GB" sz="2200"/>
              <a:t> Imran </a:t>
            </a:r>
            <a:br>
              <a:rPr lang="en-GB" sz="2200"/>
            </a:br>
            <a:r>
              <a:rPr lang="en-GB" sz="2200"/>
              <a:t> 2120439</a:t>
            </a:r>
            <a:br>
              <a:rPr lang="en-US" sz="2200"/>
            </a:br>
            <a:r>
              <a:rPr lang="en-GB" sz="2200" err="1"/>
              <a:t>Evaristo</a:t>
            </a:r>
            <a:r>
              <a:rPr lang="en-GB" sz="2200"/>
              <a:t> </a:t>
            </a:r>
            <a:r>
              <a:rPr lang="en-GB" sz="2200" err="1"/>
              <a:t>Freite</a:t>
            </a:r>
            <a:r>
              <a:rPr lang="en-GB" sz="2200"/>
              <a:t> De melo </a:t>
            </a:r>
            <a:br>
              <a:rPr lang="en-GB" sz="2200"/>
            </a:br>
            <a:r>
              <a:rPr lang="en-GB" sz="2200"/>
              <a:t> 2129710</a:t>
            </a:r>
          </a:p>
        </p:txBody>
      </p:sp>
      <p:sp>
        <p:nvSpPr>
          <p:cNvPr id="3" name="Subtitle 2">
            <a:extLst>
              <a:ext uri="{FF2B5EF4-FFF2-40B4-BE49-F238E27FC236}">
                <a16:creationId xmlns:a16="http://schemas.microsoft.com/office/drawing/2014/main" id="{EFDA400C-0621-6442-0D89-982987F42FDF}"/>
              </a:ext>
            </a:extLst>
          </p:cNvPr>
          <p:cNvSpPr>
            <a:spLocks noGrp="1"/>
          </p:cNvSpPr>
          <p:nvPr>
            <p:ph type="subTitle" idx="1"/>
          </p:nvPr>
        </p:nvSpPr>
        <p:spPr>
          <a:xfrm>
            <a:off x="1767270" y="4920790"/>
            <a:ext cx="8655200" cy="457201"/>
          </a:xfrm>
        </p:spPr>
        <p:txBody>
          <a:bodyPr vert="horz" lIns="91440" tIns="45720" rIns="91440" bIns="45720" rtlCol="0">
            <a:noAutofit/>
          </a:bodyPr>
          <a:lstStyle/>
          <a:p>
            <a:pPr>
              <a:lnSpc>
                <a:spcPct val="90000"/>
              </a:lnSpc>
              <a:spcAft>
                <a:spcPts val="600"/>
              </a:spcAft>
            </a:pPr>
            <a:r>
              <a:rPr lang="en-GB" sz="1600">
                <a:solidFill>
                  <a:schemeClr val="tx1"/>
                </a:solidFill>
              </a:rPr>
              <a:t>Samuel Ofori</a:t>
            </a:r>
          </a:p>
          <a:p>
            <a:pPr>
              <a:lnSpc>
                <a:spcPct val="90000"/>
              </a:lnSpc>
              <a:spcAft>
                <a:spcPts val="600"/>
              </a:spcAft>
            </a:pPr>
            <a:r>
              <a:rPr lang="en-GB" sz="1600">
                <a:solidFill>
                  <a:schemeClr val="tx1"/>
                </a:solidFill>
              </a:rPr>
              <a:t>Effective teamworking and Communication</a:t>
            </a:r>
          </a:p>
        </p:txBody>
      </p:sp>
    </p:spTree>
    <p:extLst>
      <p:ext uri="{BB962C8B-B14F-4D97-AF65-F5344CB8AC3E}">
        <p14:creationId xmlns:p14="http://schemas.microsoft.com/office/powerpoint/2010/main" val="339859078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par>
                                <p:cTn id="11" presetID="10" presetClass="entr" presetSubtype="0" fill="hold" grpId="0" nodeType="withEffect">
                                  <p:stCondLst>
                                    <p:cond delay="1000"/>
                                  </p:stCondLst>
                                  <p:iterate>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group of yellow figures and a red figure on the other side">
            <a:extLst>
              <a:ext uri="{FF2B5EF4-FFF2-40B4-BE49-F238E27FC236}">
                <a16:creationId xmlns:a16="http://schemas.microsoft.com/office/drawing/2014/main" id="{44BA1100-B175-6C28-B2C7-6068261C0219}"/>
              </a:ext>
            </a:extLst>
          </p:cNvPr>
          <p:cNvPicPr>
            <a:picLocks noChangeAspect="1"/>
          </p:cNvPicPr>
          <p:nvPr/>
        </p:nvPicPr>
        <p:blipFill rotWithShape="1">
          <a:blip r:embed="rId2">
            <a:alphaModFix amt="45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EAC33DAE-3DA9-80E4-65DF-6061F432775E}"/>
              </a:ext>
            </a:extLst>
          </p:cNvPr>
          <p:cNvSpPr>
            <a:spLocks noGrp="1"/>
          </p:cNvSpPr>
          <p:nvPr>
            <p:ph type="title"/>
          </p:nvPr>
        </p:nvSpPr>
        <p:spPr>
          <a:xfrm>
            <a:off x="1769532" y="2091263"/>
            <a:ext cx="8652938" cy="2461504"/>
          </a:xfrm>
        </p:spPr>
        <p:txBody>
          <a:bodyPr vert="horz" lIns="91440" tIns="45720" rIns="91440" bIns="45720" rtlCol="0" anchor="ctr">
            <a:normAutofit/>
          </a:bodyPr>
          <a:lstStyle/>
          <a:p>
            <a:pPr algn="ctr">
              <a:lnSpc>
                <a:spcPct val="83000"/>
              </a:lnSpc>
            </a:pPr>
            <a:r>
              <a:rPr lang="en-US" sz="6800" cap="all" spc="-100"/>
              <a:t>Benefits of Teamwork </a:t>
            </a:r>
          </a:p>
        </p:txBody>
      </p:sp>
    </p:spTree>
    <p:extLst>
      <p:ext uri="{BB962C8B-B14F-4D97-AF65-F5344CB8AC3E}">
        <p14:creationId xmlns:p14="http://schemas.microsoft.com/office/powerpoint/2010/main" val="60573374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0" name="Picture 610" descr="Smiling business people in meeting">
            <a:extLst>
              <a:ext uri="{FF2B5EF4-FFF2-40B4-BE49-F238E27FC236}">
                <a16:creationId xmlns:a16="http://schemas.microsoft.com/office/drawing/2014/main" id="{312574C4-63EC-F852-EB5E-9ABF5EC148BF}"/>
              </a:ext>
            </a:extLst>
          </p:cNvPr>
          <p:cNvPicPr>
            <a:picLocks noChangeAspect="1"/>
          </p:cNvPicPr>
          <p:nvPr/>
        </p:nvPicPr>
        <p:blipFill rotWithShape="1">
          <a:blip r:embed="rId2"/>
          <a:srcRect l="7554" r="30224" b="-1"/>
          <a:stretch/>
        </p:blipFill>
        <p:spPr>
          <a:xfrm>
            <a:off x="20" y="10"/>
            <a:ext cx="6392647" cy="6857990"/>
          </a:xfrm>
          <a:prstGeom prst="rect">
            <a:avLst/>
          </a:prstGeom>
        </p:spPr>
      </p:pic>
      <p:sp>
        <p:nvSpPr>
          <p:cNvPr id="942" name="TextBox 941">
            <a:extLst>
              <a:ext uri="{FF2B5EF4-FFF2-40B4-BE49-F238E27FC236}">
                <a16:creationId xmlns:a16="http://schemas.microsoft.com/office/drawing/2014/main" id="{2E98F729-2D94-018D-BC4C-936F6DFF582D}"/>
              </a:ext>
            </a:extLst>
          </p:cNvPr>
          <p:cNvSpPr txBox="1"/>
          <p:nvPr/>
        </p:nvSpPr>
        <p:spPr>
          <a:xfrm>
            <a:off x="7064082" y="642594"/>
            <a:ext cx="4472921" cy="13716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2200">
                <a:solidFill>
                  <a:schemeClr val="tx1">
                    <a:lumMod val="85000"/>
                    <a:lumOff val="15000"/>
                  </a:schemeClr>
                </a:solidFill>
                <a:latin typeface="+mj-lt"/>
              </a:rPr>
              <a:t>According to research gathered by Fang, Gunderson, and Long† (2021), listed below are some common advantages of successful teamwork.</a:t>
            </a:r>
          </a:p>
        </p:txBody>
      </p:sp>
      <p:graphicFrame>
        <p:nvGraphicFramePr>
          <p:cNvPr id="4" name="Diagram 4">
            <a:extLst>
              <a:ext uri="{FF2B5EF4-FFF2-40B4-BE49-F238E27FC236}">
                <a16:creationId xmlns:a16="http://schemas.microsoft.com/office/drawing/2014/main" id="{7B0FC090-B91A-EAF1-C295-E24F2A15ECD5}"/>
              </a:ext>
            </a:extLst>
          </p:cNvPr>
          <p:cNvGraphicFramePr/>
          <p:nvPr>
            <p:extLst>
              <p:ext uri="{D42A27DB-BD31-4B8C-83A1-F6EECF244321}">
                <p14:modId xmlns:p14="http://schemas.microsoft.com/office/powerpoint/2010/main" val="206552682"/>
              </p:ext>
            </p:extLst>
          </p:nvPr>
        </p:nvGraphicFramePr>
        <p:xfrm>
          <a:off x="7064082" y="2103120"/>
          <a:ext cx="4472922" cy="3931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7640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D52CF64-A032-AB7A-89C8-F99F8ABD8A21}"/>
              </a:ext>
            </a:extLst>
          </p:cNvPr>
          <p:cNvSpPr txBox="1"/>
          <p:nvPr/>
        </p:nvSpPr>
        <p:spPr>
          <a:xfrm>
            <a:off x="7957225" y="1559768"/>
            <a:ext cx="2978281" cy="313537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83000"/>
              </a:lnSpc>
              <a:spcBef>
                <a:spcPct val="0"/>
              </a:spcBef>
              <a:spcAft>
                <a:spcPts val="600"/>
              </a:spcAft>
            </a:pPr>
            <a:r>
              <a:rPr lang="en-US" sz="3000" cap="all" spc="-100">
                <a:solidFill>
                  <a:schemeClr val="bg1"/>
                </a:solidFill>
                <a:latin typeface="+mj-lt"/>
              </a:rPr>
              <a:t>According to Kim et al (2019), these are the 9 specific elements of effective teamwork.</a:t>
            </a:r>
          </a:p>
        </p:txBody>
      </p:sp>
      <p:graphicFrame>
        <p:nvGraphicFramePr>
          <p:cNvPr id="5" name="Table 4">
            <a:extLst>
              <a:ext uri="{FF2B5EF4-FFF2-40B4-BE49-F238E27FC236}">
                <a16:creationId xmlns:a16="http://schemas.microsoft.com/office/drawing/2014/main" id="{96EB7E96-4E79-226E-AA08-E4F7F3866A44}"/>
              </a:ext>
            </a:extLst>
          </p:cNvPr>
          <p:cNvGraphicFramePr>
            <a:graphicFrameLocks noGrp="1"/>
          </p:cNvGraphicFramePr>
          <p:nvPr>
            <p:extLst>
              <p:ext uri="{D42A27DB-BD31-4B8C-83A1-F6EECF244321}">
                <p14:modId xmlns:p14="http://schemas.microsoft.com/office/powerpoint/2010/main" val="2457788529"/>
              </p:ext>
            </p:extLst>
          </p:nvPr>
        </p:nvGraphicFramePr>
        <p:xfrm>
          <a:off x="643192" y="890864"/>
          <a:ext cx="6202239" cy="5073150"/>
        </p:xfrm>
        <a:graphic>
          <a:graphicData uri="http://schemas.openxmlformats.org/drawingml/2006/table">
            <a:tbl>
              <a:tblPr firstRow="1" bandRow="1">
                <a:tableStyleId>{3B4B98B0-60AC-42C2-AFA5-B58CD77FA1E5}</a:tableStyleId>
              </a:tblPr>
              <a:tblGrid>
                <a:gridCol w="1846973">
                  <a:extLst>
                    <a:ext uri="{9D8B030D-6E8A-4147-A177-3AD203B41FA5}">
                      <a16:colId xmlns:a16="http://schemas.microsoft.com/office/drawing/2014/main" val="2372572129"/>
                    </a:ext>
                  </a:extLst>
                </a:gridCol>
                <a:gridCol w="4355266">
                  <a:extLst>
                    <a:ext uri="{9D8B030D-6E8A-4147-A177-3AD203B41FA5}">
                      <a16:colId xmlns:a16="http://schemas.microsoft.com/office/drawing/2014/main" val="3309677558"/>
                    </a:ext>
                  </a:extLst>
                </a:gridCol>
              </a:tblGrid>
              <a:tr h="664416">
                <a:tc>
                  <a:txBody>
                    <a:bodyPr/>
                    <a:lstStyle/>
                    <a:p>
                      <a:pPr fontAlgn="t"/>
                      <a:endParaRPr lang="en-GB" sz="1600" b="0">
                        <a:effectLst/>
                      </a:endParaRPr>
                    </a:p>
                    <a:p>
                      <a:pPr rtl="0" fontAlgn="base"/>
                      <a:r>
                        <a:rPr lang="en-GB" sz="1000" b="0">
                          <a:effectLst/>
                        </a:rPr>
                        <a:t>Shared knowledge </a:t>
                      </a:r>
                      <a:endParaRPr lang="en-GB" sz="1600" b="0">
                        <a:effectLst/>
                      </a:endParaRPr>
                    </a:p>
                  </a:txBody>
                  <a:tcPr marL="81999" marR="81999" marT="41000" marB="41000"/>
                </a:tc>
                <a:tc>
                  <a:txBody>
                    <a:bodyPr/>
                    <a:lstStyle/>
                    <a:p>
                      <a:pPr algn="ctr" fontAlgn="t"/>
                      <a:endParaRPr lang="en-GB" sz="1600" b="0">
                        <a:effectLst/>
                      </a:endParaRPr>
                    </a:p>
                    <a:p>
                      <a:pPr rtl="0" fontAlgn="base"/>
                      <a:r>
                        <a:rPr lang="en-GB" sz="1000" b="0">
                          <a:effectLst/>
                        </a:rPr>
                        <a:t>Giving and receiving  </a:t>
                      </a:r>
                      <a:br>
                        <a:rPr lang="en-GB" sz="1000" b="0">
                          <a:effectLst/>
                        </a:rPr>
                      </a:br>
                      <a:r>
                        <a:rPr lang="en-GB" sz="1000" b="0">
                          <a:effectLst/>
                        </a:rPr>
                        <a:t>information, knowledge, and ideas/strategies for improvement. </a:t>
                      </a:r>
                      <a:endParaRPr lang="en-GB" sz="1600" b="0">
                        <a:effectLst/>
                      </a:endParaRPr>
                    </a:p>
                  </a:txBody>
                  <a:tcPr marL="81999" marR="81999" marT="41000" marB="41000"/>
                </a:tc>
                <a:extLst>
                  <a:ext uri="{0D108BD9-81ED-4DB2-BD59-A6C34878D82A}">
                    <a16:rowId xmlns:a16="http://schemas.microsoft.com/office/drawing/2014/main" val="2331975305"/>
                  </a:ext>
                </a:extLst>
              </a:tr>
              <a:tr h="513317">
                <a:tc>
                  <a:txBody>
                    <a:bodyPr/>
                    <a:lstStyle/>
                    <a:p>
                      <a:pPr fontAlgn="t"/>
                      <a:endParaRPr lang="en-GB" sz="1600">
                        <a:effectLst/>
                      </a:endParaRPr>
                    </a:p>
                    <a:p>
                      <a:pPr rtl="0" fontAlgn="base"/>
                      <a:r>
                        <a:rPr lang="en-GB" sz="1000">
                          <a:effectLst/>
                        </a:rPr>
                        <a:t>Situation / Goal Awareness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Preparing (giving heads up about) what is going on and what is to come.  </a:t>
                      </a:r>
                      <a:endParaRPr lang="en-GB" sz="1600">
                        <a:effectLst/>
                      </a:endParaRPr>
                    </a:p>
                  </a:txBody>
                  <a:tcPr marL="81999" marR="81999" marT="41000" marB="41000"/>
                </a:tc>
                <a:extLst>
                  <a:ext uri="{0D108BD9-81ED-4DB2-BD59-A6C34878D82A}">
                    <a16:rowId xmlns:a16="http://schemas.microsoft.com/office/drawing/2014/main" val="3435710729"/>
                  </a:ext>
                </a:extLst>
              </a:tr>
              <a:tr h="664416">
                <a:tc>
                  <a:txBody>
                    <a:bodyPr/>
                    <a:lstStyle/>
                    <a:p>
                      <a:pPr fontAlgn="t"/>
                      <a:endParaRPr lang="en-GB" sz="1600">
                        <a:effectLst/>
                      </a:endParaRPr>
                    </a:p>
                    <a:p>
                      <a:pPr rtl="0" fontAlgn="base"/>
                      <a:r>
                        <a:rPr lang="en-GB" sz="1000">
                          <a:effectLst/>
                        </a:rPr>
                        <a:t>Problem solving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Joint (with members of the team) decision making, resolution and conflict resolution. </a:t>
                      </a:r>
                      <a:endParaRPr lang="en-GB" sz="1600">
                        <a:effectLst/>
                      </a:endParaRPr>
                    </a:p>
                  </a:txBody>
                  <a:tcPr marL="81999" marR="81999" marT="41000" marB="41000"/>
                </a:tc>
                <a:extLst>
                  <a:ext uri="{0D108BD9-81ED-4DB2-BD59-A6C34878D82A}">
                    <a16:rowId xmlns:a16="http://schemas.microsoft.com/office/drawing/2014/main" val="2914067839"/>
                  </a:ext>
                </a:extLst>
              </a:tr>
              <a:tr h="513317">
                <a:tc>
                  <a:txBody>
                    <a:bodyPr/>
                    <a:lstStyle/>
                    <a:p>
                      <a:pPr fontAlgn="t"/>
                      <a:endParaRPr lang="en-GB" sz="1600">
                        <a:effectLst/>
                      </a:endParaRPr>
                    </a:p>
                    <a:p>
                      <a:pPr rtl="0" fontAlgn="base"/>
                      <a:r>
                        <a:rPr lang="en-GB" sz="1000">
                          <a:effectLst/>
                        </a:rPr>
                        <a:t>Mutual Respect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Giving and receiving respect making the team feel valued.  </a:t>
                      </a:r>
                      <a:endParaRPr lang="en-GB" sz="1600">
                        <a:effectLst/>
                      </a:endParaRPr>
                    </a:p>
                  </a:txBody>
                  <a:tcPr marL="81999" marR="81999" marT="41000" marB="41000"/>
                </a:tc>
                <a:extLst>
                  <a:ext uri="{0D108BD9-81ED-4DB2-BD59-A6C34878D82A}">
                    <a16:rowId xmlns:a16="http://schemas.microsoft.com/office/drawing/2014/main" val="661071528"/>
                  </a:ext>
                </a:extLst>
              </a:tr>
              <a:tr h="664416">
                <a:tc>
                  <a:txBody>
                    <a:bodyPr/>
                    <a:lstStyle/>
                    <a:p>
                      <a:pPr fontAlgn="t"/>
                      <a:endParaRPr lang="en-GB" sz="1600">
                        <a:effectLst/>
                      </a:endParaRPr>
                    </a:p>
                    <a:p>
                      <a:pPr rtl="0" fontAlgn="base"/>
                      <a:r>
                        <a:rPr lang="en-GB" sz="1000">
                          <a:effectLst/>
                        </a:rPr>
                        <a:t>Transparent (open)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Honest and open, without hidden agendas having a voice and feeling heard. </a:t>
                      </a:r>
                      <a:endParaRPr lang="en-GB" sz="1600">
                        <a:effectLst/>
                      </a:endParaRPr>
                    </a:p>
                  </a:txBody>
                  <a:tcPr marL="81999" marR="81999" marT="41000" marB="41000"/>
                </a:tc>
                <a:extLst>
                  <a:ext uri="{0D108BD9-81ED-4DB2-BD59-A6C34878D82A}">
                    <a16:rowId xmlns:a16="http://schemas.microsoft.com/office/drawing/2014/main" val="3761199284"/>
                  </a:ext>
                </a:extLst>
              </a:tr>
              <a:tr h="513317">
                <a:tc>
                  <a:txBody>
                    <a:bodyPr/>
                    <a:lstStyle/>
                    <a:p>
                      <a:pPr fontAlgn="t"/>
                      <a:endParaRPr lang="en-GB" sz="1600">
                        <a:effectLst/>
                      </a:endParaRPr>
                    </a:p>
                    <a:p>
                      <a:pPr rtl="0" fontAlgn="base"/>
                      <a:r>
                        <a:rPr lang="en-GB" sz="1000">
                          <a:effectLst/>
                        </a:rPr>
                        <a:t>Timely (prompt)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Information is shared promptly, resolving issues quickly. </a:t>
                      </a:r>
                      <a:endParaRPr lang="en-GB" sz="1600">
                        <a:effectLst/>
                      </a:endParaRPr>
                    </a:p>
                  </a:txBody>
                  <a:tcPr marL="81999" marR="81999" marT="41000" marB="41000"/>
                </a:tc>
                <a:extLst>
                  <a:ext uri="{0D108BD9-81ED-4DB2-BD59-A6C34878D82A}">
                    <a16:rowId xmlns:a16="http://schemas.microsoft.com/office/drawing/2014/main" val="1170278488"/>
                  </a:ext>
                </a:extLst>
              </a:tr>
              <a:tr h="513317">
                <a:tc>
                  <a:txBody>
                    <a:bodyPr/>
                    <a:lstStyle/>
                    <a:p>
                      <a:pPr fontAlgn="t"/>
                      <a:endParaRPr lang="en-GB" sz="1600">
                        <a:effectLst/>
                      </a:endParaRPr>
                    </a:p>
                    <a:p>
                      <a:pPr rtl="0" fontAlgn="base"/>
                      <a:r>
                        <a:rPr lang="en-GB" sz="1000">
                          <a:effectLst/>
                        </a:rPr>
                        <a:t>Frequent (often)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Communicating often. </a:t>
                      </a:r>
                      <a:endParaRPr lang="en-GB" sz="1600">
                        <a:effectLst/>
                      </a:endParaRPr>
                    </a:p>
                  </a:txBody>
                  <a:tcPr marL="81999" marR="81999" marT="41000" marB="41000"/>
                </a:tc>
                <a:extLst>
                  <a:ext uri="{0D108BD9-81ED-4DB2-BD59-A6C34878D82A}">
                    <a16:rowId xmlns:a16="http://schemas.microsoft.com/office/drawing/2014/main" val="3137620335"/>
                  </a:ext>
                </a:extLst>
              </a:tr>
              <a:tr h="513317">
                <a:tc>
                  <a:txBody>
                    <a:bodyPr/>
                    <a:lstStyle/>
                    <a:p>
                      <a:pPr fontAlgn="t"/>
                      <a:endParaRPr lang="en-GB" sz="1600">
                        <a:effectLst/>
                      </a:endParaRPr>
                    </a:p>
                    <a:p>
                      <a:pPr rtl="0" fontAlgn="base"/>
                      <a:r>
                        <a:rPr lang="en-GB" sz="1000">
                          <a:effectLst/>
                        </a:rPr>
                        <a:t>Consistent (regular)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Regular communication of consistency routine. </a:t>
                      </a:r>
                      <a:endParaRPr lang="en-GB" sz="1600">
                        <a:effectLst/>
                      </a:endParaRPr>
                    </a:p>
                  </a:txBody>
                  <a:tcPr marL="81999" marR="81999" marT="41000" marB="41000"/>
                </a:tc>
                <a:extLst>
                  <a:ext uri="{0D108BD9-81ED-4DB2-BD59-A6C34878D82A}">
                    <a16:rowId xmlns:a16="http://schemas.microsoft.com/office/drawing/2014/main" val="3497581801"/>
                  </a:ext>
                </a:extLst>
              </a:tr>
              <a:tr h="513317">
                <a:tc>
                  <a:txBody>
                    <a:bodyPr/>
                    <a:lstStyle/>
                    <a:p>
                      <a:pPr fontAlgn="t"/>
                      <a:endParaRPr lang="en-GB" sz="1600">
                        <a:effectLst/>
                      </a:endParaRPr>
                    </a:p>
                    <a:p>
                      <a:pPr rtl="0" fontAlgn="base"/>
                      <a:r>
                        <a:rPr lang="en-GB" sz="1000">
                          <a:effectLst/>
                        </a:rPr>
                        <a:t>Parsimonious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Concise communication to the point not overly detailed.  </a:t>
                      </a:r>
                      <a:endParaRPr lang="en-GB" sz="1600">
                        <a:effectLst/>
                      </a:endParaRPr>
                    </a:p>
                  </a:txBody>
                  <a:tcPr marL="81999" marR="81999" marT="41000" marB="41000"/>
                </a:tc>
                <a:extLst>
                  <a:ext uri="{0D108BD9-81ED-4DB2-BD59-A6C34878D82A}">
                    <a16:rowId xmlns:a16="http://schemas.microsoft.com/office/drawing/2014/main" val="2010730948"/>
                  </a:ext>
                </a:extLst>
              </a:tr>
            </a:tbl>
          </a:graphicData>
        </a:graphic>
      </p:graphicFrame>
    </p:spTree>
    <p:extLst>
      <p:ext uri="{BB962C8B-B14F-4D97-AF65-F5344CB8AC3E}">
        <p14:creationId xmlns:p14="http://schemas.microsoft.com/office/powerpoint/2010/main" val="3670821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Diagram&#10;&#10;Description automatically generated">
            <a:extLst>
              <a:ext uri="{FF2B5EF4-FFF2-40B4-BE49-F238E27FC236}">
                <a16:creationId xmlns:a16="http://schemas.microsoft.com/office/drawing/2014/main" id="{64C9FA89-1507-9223-0A9F-C4A438203AB2}"/>
              </a:ext>
            </a:extLst>
          </p:cNvPr>
          <p:cNvPicPr>
            <a:picLocks noChangeAspect="1"/>
          </p:cNvPicPr>
          <p:nvPr/>
        </p:nvPicPr>
        <p:blipFill>
          <a:blip r:embed="rId2"/>
          <a:stretch>
            <a:fillRect/>
          </a:stretch>
        </p:blipFill>
        <p:spPr>
          <a:xfrm>
            <a:off x="643468" y="777599"/>
            <a:ext cx="3206040" cy="3179023"/>
          </a:xfrm>
          <a:prstGeom prst="rect">
            <a:avLst/>
          </a:prstGeom>
        </p:spPr>
      </p:pic>
      <p:pic>
        <p:nvPicPr>
          <p:cNvPr id="6" name="Picture 6" descr="Diagram&#10;&#10;Description automatically generated">
            <a:extLst>
              <a:ext uri="{FF2B5EF4-FFF2-40B4-BE49-F238E27FC236}">
                <a16:creationId xmlns:a16="http://schemas.microsoft.com/office/drawing/2014/main" id="{CA1C20AB-A734-C463-BAFB-BCFC3A8AA57E}"/>
              </a:ext>
            </a:extLst>
          </p:cNvPr>
          <p:cNvPicPr>
            <a:picLocks noChangeAspect="1"/>
          </p:cNvPicPr>
          <p:nvPr/>
        </p:nvPicPr>
        <p:blipFill>
          <a:blip r:embed="rId3"/>
          <a:stretch>
            <a:fillRect/>
          </a:stretch>
        </p:blipFill>
        <p:spPr>
          <a:xfrm>
            <a:off x="4487332" y="896824"/>
            <a:ext cx="3217333" cy="2940573"/>
          </a:xfrm>
          <a:prstGeom prst="rect">
            <a:avLst/>
          </a:prstGeom>
        </p:spPr>
      </p:pic>
      <p:pic>
        <p:nvPicPr>
          <p:cNvPr id="5" name="Picture 5" descr="Diagram&#10;&#10;Description automatically generated">
            <a:extLst>
              <a:ext uri="{FF2B5EF4-FFF2-40B4-BE49-F238E27FC236}">
                <a16:creationId xmlns:a16="http://schemas.microsoft.com/office/drawing/2014/main" id="{12F0A31C-B978-B1F9-43FF-A9631317F7BE}"/>
              </a:ext>
            </a:extLst>
          </p:cNvPr>
          <p:cNvPicPr>
            <a:picLocks noChangeAspect="1"/>
          </p:cNvPicPr>
          <p:nvPr/>
        </p:nvPicPr>
        <p:blipFill>
          <a:blip r:embed="rId4"/>
          <a:stretch>
            <a:fillRect/>
          </a:stretch>
        </p:blipFill>
        <p:spPr>
          <a:xfrm>
            <a:off x="8342489" y="899080"/>
            <a:ext cx="3206044" cy="2936061"/>
          </a:xfrm>
          <a:prstGeom prst="rect">
            <a:avLst/>
          </a:prstGeom>
        </p:spPr>
      </p:pic>
      <p:sp>
        <p:nvSpPr>
          <p:cNvPr id="9" name="TextBox 8">
            <a:extLst>
              <a:ext uri="{FF2B5EF4-FFF2-40B4-BE49-F238E27FC236}">
                <a16:creationId xmlns:a16="http://schemas.microsoft.com/office/drawing/2014/main" id="{1523CDAD-B8B7-2345-4573-DB09BCEB8FC2}"/>
              </a:ext>
            </a:extLst>
          </p:cNvPr>
          <p:cNvSpPr txBox="1"/>
          <p:nvPr/>
        </p:nvSpPr>
        <p:spPr>
          <a:xfrm>
            <a:off x="372723" y="4956811"/>
            <a:ext cx="11439414" cy="89743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83000"/>
              </a:lnSpc>
              <a:spcBef>
                <a:spcPct val="0"/>
              </a:spcBef>
              <a:spcAft>
                <a:spcPts val="600"/>
              </a:spcAft>
            </a:pPr>
            <a:r>
              <a:rPr lang="en-US" sz="4400" cap="all" spc="-100">
                <a:latin typeface="+mj-lt"/>
              </a:rPr>
              <a:t>Beblin’s 9 crucial roles for teams.</a:t>
            </a:r>
          </a:p>
        </p:txBody>
      </p:sp>
      <p:sp>
        <p:nvSpPr>
          <p:cNvPr id="8" name="TextBox 7">
            <a:extLst>
              <a:ext uri="{FF2B5EF4-FFF2-40B4-BE49-F238E27FC236}">
                <a16:creationId xmlns:a16="http://schemas.microsoft.com/office/drawing/2014/main" id="{309BBE0B-842F-F287-6CD3-F0C97C25EA26}"/>
              </a:ext>
            </a:extLst>
          </p:cNvPr>
          <p:cNvSpPr txBox="1"/>
          <p:nvPr/>
        </p:nvSpPr>
        <p:spPr>
          <a:xfrm>
            <a:off x="4724400" y="3200400"/>
            <a:ext cx="2743200" cy="7925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sz="1100">
              <a:solidFill>
                <a:srgbClr val="2E2E2E"/>
              </a:solidFill>
              <a:latin typeface="Arial"/>
              <a:cs typeface="Segoe UI"/>
            </a:endParaRPr>
          </a:p>
          <a:p>
            <a:pPr>
              <a:spcAft>
                <a:spcPts val="600"/>
              </a:spcAft>
            </a:pPr>
            <a:endParaRPr lang="en-GB" sz="1100">
              <a:latin typeface="Calibri"/>
              <a:cs typeface="Calibri"/>
            </a:endParaRPr>
          </a:p>
          <a:p>
            <a:pPr>
              <a:spcAft>
                <a:spcPts val="600"/>
              </a:spcAft>
            </a:pPr>
            <a:endParaRPr lang="en-GB" sz="1350">
              <a:solidFill>
                <a:srgbClr val="2E2E2E"/>
              </a:solidFill>
              <a:latin typeface="Georgia"/>
            </a:endParaRPr>
          </a:p>
        </p:txBody>
      </p:sp>
      <p:sp>
        <p:nvSpPr>
          <p:cNvPr id="10" name="TextBox 9">
            <a:extLst>
              <a:ext uri="{FF2B5EF4-FFF2-40B4-BE49-F238E27FC236}">
                <a16:creationId xmlns:a16="http://schemas.microsoft.com/office/drawing/2014/main" id="{E4D121F0-00AF-3D97-BB05-8DE3C8B755FC}"/>
              </a:ext>
            </a:extLst>
          </p:cNvPr>
          <p:cNvSpPr txBox="1"/>
          <p:nvPr/>
        </p:nvSpPr>
        <p:spPr>
          <a:xfrm>
            <a:off x="7463183" y="4117009"/>
            <a:ext cx="54930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E2E2E"/>
                </a:solidFill>
                <a:latin typeface="Arial"/>
                <a:cs typeface="Arial"/>
              </a:rPr>
              <a:t>Aranzabal, Epelde and Artetxe (2022 p,24).</a:t>
            </a:r>
            <a:endParaRPr lang="en-US"/>
          </a:p>
        </p:txBody>
      </p:sp>
    </p:spTree>
    <p:extLst>
      <p:ext uri="{BB962C8B-B14F-4D97-AF65-F5344CB8AC3E}">
        <p14:creationId xmlns:p14="http://schemas.microsoft.com/office/powerpoint/2010/main" val="376352894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583F4-CB55-84F7-A455-FA95A4344B54}"/>
              </a:ext>
            </a:extLst>
          </p:cNvPr>
          <p:cNvSpPr>
            <a:spLocks noGrp="1"/>
          </p:cNvSpPr>
          <p:nvPr>
            <p:ph type="title"/>
          </p:nvPr>
        </p:nvSpPr>
        <p:spPr>
          <a:xfrm>
            <a:off x="1066800" y="603595"/>
            <a:ext cx="10058400" cy="1110916"/>
          </a:xfrm>
          <a:solidFill>
            <a:srgbClr val="00B050"/>
          </a:solidFill>
        </p:spPr>
        <p:txBody>
          <a:bodyPr>
            <a:normAutofit/>
          </a:bodyPr>
          <a:lstStyle/>
          <a:p>
            <a:r>
              <a:rPr lang="en-GB" sz="1800">
                <a:solidFill>
                  <a:schemeClr val="bg1"/>
                </a:solidFill>
              </a:rPr>
              <a:t>EFFECTIVE TEAM WORKING – The requirement to collectively emulate individuals so that they collaborate effectively within a team role will result in the production of the team's enhanced performance in delivering a project successfully</a:t>
            </a:r>
          </a:p>
        </p:txBody>
      </p:sp>
      <p:sp>
        <p:nvSpPr>
          <p:cNvPr id="3" name="Content Placeholder 2">
            <a:extLst>
              <a:ext uri="{FF2B5EF4-FFF2-40B4-BE49-F238E27FC236}">
                <a16:creationId xmlns:a16="http://schemas.microsoft.com/office/drawing/2014/main" id="{49BE9551-CC15-0680-689A-9C6315A781D9}"/>
              </a:ext>
            </a:extLst>
          </p:cNvPr>
          <p:cNvSpPr>
            <a:spLocks noGrp="1"/>
          </p:cNvSpPr>
          <p:nvPr>
            <p:ph sz="half" idx="1"/>
          </p:nvPr>
        </p:nvSpPr>
        <p:spPr>
          <a:xfrm>
            <a:off x="558801" y="2282117"/>
            <a:ext cx="5492524" cy="3510859"/>
          </a:xfrm>
        </p:spPr>
        <p:style>
          <a:lnRef idx="3">
            <a:schemeClr val="lt1"/>
          </a:lnRef>
          <a:fillRef idx="1">
            <a:schemeClr val="accent6"/>
          </a:fillRef>
          <a:effectRef idx="1">
            <a:schemeClr val="accent6"/>
          </a:effectRef>
          <a:fontRef idx="minor">
            <a:schemeClr val="lt1"/>
          </a:fontRef>
        </p:style>
        <p:txBody>
          <a:bodyPr vert="horz" lIns="91440" tIns="45720" rIns="91440" bIns="45720" rtlCol="0" anchor="t">
            <a:normAutofit fontScale="25000" lnSpcReduction="20000"/>
          </a:bodyPr>
          <a:lstStyle/>
          <a:p>
            <a:pPr marL="0" indent="0" algn="ctr">
              <a:spcBef>
                <a:spcPts val="600"/>
              </a:spcBef>
              <a:buClr>
                <a:srgbClr val="262626"/>
              </a:buClr>
              <a:buNone/>
            </a:pPr>
            <a:endParaRPr lang="en-GB" sz="1600" b="1">
              <a:ea typeface="+mn-lt"/>
              <a:cs typeface="+mn-lt"/>
            </a:endParaRPr>
          </a:p>
          <a:p>
            <a:pPr marL="0" indent="0" algn="ctr">
              <a:spcBef>
                <a:spcPts val="600"/>
              </a:spcBef>
              <a:buNone/>
            </a:pPr>
            <a:r>
              <a:rPr lang="en-GB" sz="5400" b="1">
                <a:ea typeface="+mn-lt"/>
                <a:cs typeface="+mn-lt"/>
              </a:rPr>
              <a:t>“A team is a group of people who exist to accomplish specific tasks that are related to common goals” </a:t>
            </a:r>
            <a:endParaRPr lang="en-US" sz="5400" b="1"/>
          </a:p>
          <a:p>
            <a:pPr marL="0" indent="0">
              <a:spcBef>
                <a:spcPts val="600"/>
              </a:spcBef>
              <a:buClr>
                <a:srgbClr val="262626"/>
              </a:buClr>
              <a:buNone/>
            </a:pPr>
            <a:r>
              <a:rPr lang="en-GB" sz="5400" b="1"/>
              <a:t>(Maund</a:t>
            </a:r>
            <a:r>
              <a:rPr lang="en-GB" sz="5400" b="1">
                <a:ea typeface="+mn-lt"/>
                <a:cs typeface="+mn-lt"/>
              </a:rPr>
              <a:t> el al 2017)</a:t>
            </a:r>
          </a:p>
          <a:p>
            <a:pPr marL="0" indent="0">
              <a:spcBef>
                <a:spcPts val="600"/>
              </a:spcBef>
              <a:buNone/>
            </a:pPr>
            <a:endParaRPr lang="en-GB" sz="5400"/>
          </a:p>
          <a:p>
            <a:pPr>
              <a:spcBef>
                <a:spcPts val="600"/>
              </a:spcBef>
            </a:pPr>
            <a:r>
              <a:rPr lang="en-GB" sz="4800" b="1">
                <a:solidFill>
                  <a:schemeClr val="tx1"/>
                </a:solidFill>
              </a:rPr>
              <a:t>Group individuals to form a cohesive effective team </a:t>
            </a:r>
          </a:p>
          <a:p>
            <a:pPr>
              <a:spcBef>
                <a:spcPts val="600"/>
              </a:spcBef>
            </a:pPr>
            <a:r>
              <a:rPr lang="en-GB" sz="4800" b="1">
                <a:solidFill>
                  <a:schemeClr val="tx1"/>
                </a:solidFill>
              </a:rPr>
              <a:t>Identify and evaluate individuals  behaviour </a:t>
            </a:r>
          </a:p>
          <a:p>
            <a:pPr>
              <a:spcBef>
                <a:spcPts val="600"/>
              </a:spcBef>
            </a:pPr>
            <a:r>
              <a:rPr lang="en-GB" sz="4800" b="1">
                <a:solidFill>
                  <a:schemeClr val="tx1"/>
                </a:solidFill>
              </a:rPr>
              <a:t>Team Leader participate in teamwork training</a:t>
            </a:r>
          </a:p>
          <a:p>
            <a:pPr>
              <a:spcBef>
                <a:spcPts val="600"/>
              </a:spcBef>
              <a:buClr>
                <a:srgbClr val="262626"/>
              </a:buClr>
            </a:pPr>
            <a:r>
              <a:rPr lang="en-GB" sz="4800" b="1">
                <a:solidFill>
                  <a:schemeClr val="tx1"/>
                </a:solidFill>
              </a:rPr>
              <a:t>The ability to balance as a Team leader or member will give scope to navigate within the team</a:t>
            </a:r>
          </a:p>
          <a:p>
            <a:pPr>
              <a:spcBef>
                <a:spcPts val="600"/>
              </a:spcBef>
            </a:pPr>
            <a:r>
              <a:rPr lang="en-GB" sz="4800" b="1">
                <a:solidFill>
                  <a:schemeClr val="tx1"/>
                </a:solidFill>
              </a:rPr>
              <a:t>Need to know basis from the view of both manager and team members</a:t>
            </a:r>
          </a:p>
          <a:p>
            <a:pPr>
              <a:spcBef>
                <a:spcPts val="600"/>
              </a:spcBef>
              <a:buClr>
                <a:srgbClr val="262626"/>
              </a:buClr>
            </a:pPr>
            <a:r>
              <a:rPr lang="en-GB" sz="4800" b="1">
                <a:solidFill>
                  <a:schemeClr val="tx1"/>
                </a:solidFill>
              </a:rPr>
              <a:t>Harmonious effect amongst team members</a:t>
            </a:r>
          </a:p>
          <a:p>
            <a:pPr>
              <a:spcBef>
                <a:spcPts val="600"/>
              </a:spcBef>
            </a:pPr>
            <a:endParaRPr lang="en-GB" sz="3600" b="1"/>
          </a:p>
          <a:p>
            <a:pPr marL="0" indent="0">
              <a:spcBef>
                <a:spcPts val="600"/>
              </a:spcBef>
              <a:buNone/>
            </a:pPr>
            <a:endParaRPr lang="en-GB" sz="1400">
              <a:highlight>
                <a:srgbClr val="FFFF00"/>
              </a:highlight>
            </a:endParaRPr>
          </a:p>
          <a:p>
            <a:pPr marL="0" indent="0">
              <a:spcBef>
                <a:spcPts val="600"/>
              </a:spcBef>
              <a:buNone/>
            </a:pPr>
            <a:endParaRPr lang="en-GB" sz="1400">
              <a:highlight>
                <a:srgbClr val="FFFF00"/>
              </a:highlight>
            </a:endParaRPr>
          </a:p>
          <a:p>
            <a:pPr marL="0" indent="0">
              <a:spcBef>
                <a:spcPts val="600"/>
              </a:spcBef>
              <a:buNone/>
            </a:pPr>
            <a:endParaRPr lang="en-GB" sz="1400">
              <a:highlight>
                <a:srgbClr val="FFFF00"/>
              </a:highlight>
            </a:endParaRPr>
          </a:p>
          <a:p>
            <a:pPr marL="0" indent="0">
              <a:spcBef>
                <a:spcPts val="600"/>
              </a:spcBef>
              <a:buNone/>
            </a:pPr>
            <a:endParaRPr lang="en-GB" sz="1200">
              <a:highlight>
                <a:srgbClr val="FFFF00"/>
              </a:highlight>
            </a:endParaRPr>
          </a:p>
          <a:p>
            <a:pPr marL="0" indent="0">
              <a:buNone/>
            </a:pPr>
            <a:endParaRPr lang="en-GB" sz="1400">
              <a:highlight>
                <a:srgbClr val="FFFF00"/>
              </a:highlight>
            </a:endParaRPr>
          </a:p>
          <a:p>
            <a:pPr marL="0" indent="0">
              <a:buNone/>
            </a:pPr>
            <a:r>
              <a:rPr lang="en-GB" sz="1400"/>
              <a:t>   </a:t>
            </a:r>
          </a:p>
          <a:p>
            <a:pPr marL="0" indent="0">
              <a:buClr>
                <a:srgbClr val="000000">
                  <a:lumMod val="85000"/>
                  <a:lumOff val="15000"/>
                </a:srgbClr>
              </a:buClr>
              <a:buNone/>
            </a:pPr>
            <a:endParaRPr lang="en-GB"/>
          </a:p>
          <a:p>
            <a:pPr>
              <a:buClr>
                <a:srgbClr val="262626"/>
              </a:buClr>
            </a:pPr>
            <a:endParaRPr lang="en-GB"/>
          </a:p>
        </p:txBody>
      </p:sp>
      <p:pic>
        <p:nvPicPr>
          <p:cNvPr id="8" name="Picture 8" descr="Diagram&#10;&#10;Description automatically generated">
            <a:extLst>
              <a:ext uri="{FF2B5EF4-FFF2-40B4-BE49-F238E27FC236}">
                <a16:creationId xmlns:a16="http://schemas.microsoft.com/office/drawing/2014/main" id="{9A2D1D19-255F-CDD7-C81E-F76F6782CFB0}"/>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172200" y="2543234"/>
            <a:ext cx="5181600" cy="2916119"/>
          </a:xfrm>
        </p:spPr>
      </p:pic>
      <p:sp>
        <p:nvSpPr>
          <p:cNvPr id="9" name="TextBox 8">
            <a:extLst>
              <a:ext uri="{FF2B5EF4-FFF2-40B4-BE49-F238E27FC236}">
                <a16:creationId xmlns:a16="http://schemas.microsoft.com/office/drawing/2014/main" id="{34616AC2-DF7B-CBF3-8052-78C2274BD987}"/>
              </a:ext>
            </a:extLst>
          </p:cNvPr>
          <p:cNvSpPr txBox="1"/>
          <p:nvPr/>
        </p:nvSpPr>
        <p:spPr>
          <a:xfrm>
            <a:off x="6461125" y="5222968"/>
            <a:ext cx="4664075" cy="369286"/>
          </a:xfrm>
          <a:prstGeom prst="rect">
            <a:avLst/>
          </a:prstGeom>
        </p:spPr>
        <p:txBody>
          <a:bodyPr>
            <a:normAutofit fontScale="77500" lnSpcReduction="20000"/>
          </a:bodyPr>
          <a:lstStyle/>
          <a:p>
            <a:r>
              <a:rPr lang="en-US">
                <a:hlinkClick r:id="rId3"/>
              </a:rPr>
              <a:t>This Photo</a:t>
            </a:r>
            <a:r>
              <a:rPr lang="en-US"/>
              <a:t> by Unknown author is licensed under </a:t>
            </a:r>
            <a:r>
              <a:rPr lang="en-US">
                <a:hlinkClick r:id="rId4"/>
              </a:rPr>
              <a:t>CC BY-NC</a:t>
            </a:r>
            <a:r>
              <a:rPr lang="en-US"/>
              <a:t>.</a:t>
            </a:r>
          </a:p>
        </p:txBody>
      </p:sp>
    </p:spTree>
    <p:extLst>
      <p:ext uri="{BB962C8B-B14F-4D97-AF65-F5344CB8AC3E}">
        <p14:creationId xmlns:p14="http://schemas.microsoft.com/office/powerpoint/2010/main" val="200464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3" descr="Diagram&#10;&#10;Description automatically generated">
            <a:extLst>
              <a:ext uri="{FF2B5EF4-FFF2-40B4-BE49-F238E27FC236}">
                <a16:creationId xmlns:a16="http://schemas.microsoft.com/office/drawing/2014/main" id="{5052346B-6323-6BEF-7C01-34EF21DC2BA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037" r="-2" b="-2"/>
          <a:stretch/>
        </p:blipFill>
        <p:spPr>
          <a:xfrm>
            <a:off x="727654" y="1369793"/>
            <a:ext cx="5367165" cy="4338432"/>
          </a:xfrm>
          <a:prstGeom prst="rect">
            <a:avLst/>
          </a:prstGeom>
        </p:spPr>
      </p:pic>
      <p:sp>
        <p:nvSpPr>
          <p:cNvPr id="3" name="Title 2">
            <a:extLst>
              <a:ext uri="{FF2B5EF4-FFF2-40B4-BE49-F238E27FC236}">
                <a16:creationId xmlns:a16="http://schemas.microsoft.com/office/drawing/2014/main" id="{AF2FC7E8-2A61-6A89-E729-730C84887587}"/>
              </a:ext>
            </a:extLst>
          </p:cNvPr>
          <p:cNvSpPr>
            <a:spLocks noGrp="1"/>
          </p:cNvSpPr>
          <p:nvPr>
            <p:ph type="title"/>
          </p:nvPr>
        </p:nvSpPr>
        <p:spPr>
          <a:xfrm>
            <a:off x="7064082" y="562384"/>
            <a:ext cx="4472921" cy="1510244"/>
          </a:xfrm>
          <a:solidFill>
            <a:srgbClr val="00B050"/>
          </a:solidFill>
        </p:spPr>
        <p:txBody>
          <a:bodyPr vert="horz" lIns="91440" tIns="45720" rIns="91440" bIns="45720" rtlCol="0" anchor="ctr">
            <a:normAutofit fontScale="90000"/>
          </a:bodyPr>
          <a:lstStyle/>
          <a:p>
            <a:pPr>
              <a:lnSpc>
                <a:spcPct val="90000"/>
              </a:lnSpc>
            </a:pPr>
            <a:r>
              <a:rPr lang="en-US" sz="3700">
                <a:solidFill>
                  <a:schemeClr val="bg1"/>
                </a:solidFill>
              </a:rPr>
              <a:t>INEFFECTIVE TEAM WORKING</a:t>
            </a:r>
            <a:r>
              <a:rPr lang="en-US" sz="3700">
                <a:solidFill>
                  <a:schemeClr val="tx1">
                    <a:lumMod val="85000"/>
                    <a:lumOff val="15000"/>
                  </a:schemeClr>
                </a:solidFill>
              </a:rPr>
              <a:t> </a:t>
            </a:r>
            <a:br>
              <a:rPr lang="en-US" sz="3700"/>
            </a:br>
            <a:endParaRPr lang="en-US" sz="3700">
              <a:solidFill>
                <a:schemeClr val="tx1">
                  <a:lumMod val="85000"/>
                  <a:lumOff val="15000"/>
                </a:schemeClr>
              </a:solidFill>
            </a:endParaRPr>
          </a:p>
        </p:txBody>
      </p:sp>
      <p:sp>
        <p:nvSpPr>
          <p:cNvPr id="4" name="Text Placeholder 3">
            <a:extLst>
              <a:ext uri="{FF2B5EF4-FFF2-40B4-BE49-F238E27FC236}">
                <a16:creationId xmlns:a16="http://schemas.microsoft.com/office/drawing/2014/main" id="{06DA019E-5B07-1EAD-273F-F3154959BBA3}"/>
              </a:ext>
            </a:extLst>
          </p:cNvPr>
          <p:cNvSpPr>
            <a:spLocks noGrp="1"/>
          </p:cNvSpPr>
          <p:nvPr>
            <p:ph type="body" sz="half" idx="2"/>
          </p:nvPr>
        </p:nvSpPr>
        <p:spPr>
          <a:xfrm>
            <a:off x="7064082" y="2438863"/>
            <a:ext cx="4472922" cy="3596176"/>
          </a:xfrm>
          <a:solidFill>
            <a:schemeClr val="accent6">
              <a:lumMod val="40000"/>
              <a:lumOff val="60000"/>
            </a:schemeClr>
          </a:solidFill>
        </p:spPr>
        <p:txBody>
          <a:bodyPr vert="horz" lIns="91440" tIns="45720" rIns="91440" bIns="45720" rtlCol="0" anchor="t">
            <a:normAutofit/>
          </a:bodyPr>
          <a:lstStyle/>
          <a:p>
            <a:pPr>
              <a:lnSpc>
                <a:spcPct val="100000"/>
              </a:lnSpc>
            </a:pPr>
            <a:r>
              <a:rPr lang="en-US" sz="1600">
                <a:latin typeface="Arial"/>
                <a:cs typeface="Arial"/>
              </a:rPr>
              <a:t>Outlined in the study case there were some identifiable factors within the team. Tom must address these issues before starting the Amazon project.</a:t>
            </a:r>
          </a:p>
          <a:p>
            <a:pPr marL="285750" indent="-285750">
              <a:lnSpc>
                <a:spcPct val="100000"/>
              </a:lnSpc>
              <a:buFont typeface="Arial" pitchFamily="18" charset="0"/>
              <a:buChar char="•"/>
            </a:pPr>
            <a:r>
              <a:rPr lang="en-US" sz="1600">
                <a:latin typeface="Arial"/>
                <a:cs typeface="Arial"/>
              </a:rPr>
              <a:t>Lack of Trust</a:t>
            </a:r>
          </a:p>
          <a:p>
            <a:pPr marL="285750" indent="-285750">
              <a:lnSpc>
                <a:spcPct val="100000"/>
              </a:lnSpc>
              <a:buClr>
                <a:srgbClr val="262626"/>
              </a:buClr>
              <a:buFont typeface="Arial" pitchFamily="18" charset="0"/>
              <a:buChar char="•"/>
            </a:pPr>
            <a:r>
              <a:rPr lang="en-US" sz="1600">
                <a:latin typeface="Arial"/>
                <a:cs typeface="Arial"/>
              </a:rPr>
              <a:t>Poor Communication </a:t>
            </a:r>
          </a:p>
          <a:p>
            <a:pPr marL="285750" indent="-285750">
              <a:lnSpc>
                <a:spcPct val="100000"/>
              </a:lnSpc>
              <a:buClr>
                <a:srgbClr val="262626"/>
              </a:buClr>
              <a:buFont typeface="Arial" pitchFamily="18" charset="0"/>
              <a:buChar char="•"/>
            </a:pPr>
            <a:r>
              <a:rPr lang="en-US" sz="1600">
                <a:latin typeface="Arial"/>
                <a:cs typeface="Arial"/>
              </a:rPr>
              <a:t>Underlying Tension</a:t>
            </a:r>
          </a:p>
          <a:p>
            <a:pPr marL="285750" indent="-285750">
              <a:lnSpc>
                <a:spcPct val="100000"/>
              </a:lnSpc>
              <a:buClr>
                <a:srgbClr val="262626"/>
              </a:buClr>
              <a:buFont typeface="Arial" pitchFamily="18" charset="0"/>
              <a:buChar char="•"/>
            </a:pPr>
            <a:r>
              <a:rPr lang="en-US" sz="1600">
                <a:latin typeface="Arial"/>
                <a:cs typeface="Arial"/>
              </a:rPr>
              <a:t>Minimum Interaction</a:t>
            </a:r>
          </a:p>
          <a:p>
            <a:pPr marL="285750" indent="-285750">
              <a:lnSpc>
                <a:spcPct val="100000"/>
              </a:lnSpc>
              <a:buClr>
                <a:srgbClr val="262626"/>
              </a:buClr>
              <a:buFont typeface="Arial" pitchFamily="18" charset="0"/>
              <a:buChar char="•"/>
            </a:pPr>
            <a:r>
              <a:rPr lang="en-US" sz="1600">
                <a:latin typeface="Arial"/>
                <a:cs typeface="Arial"/>
              </a:rPr>
              <a:t>No Team Recognition</a:t>
            </a:r>
          </a:p>
          <a:p>
            <a:pPr marL="285750" indent="-285750">
              <a:lnSpc>
                <a:spcPct val="100000"/>
              </a:lnSpc>
              <a:buClr>
                <a:srgbClr val="262626"/>
              </a:buClr>
              <a:buFont typeface="Arial" pitchFamily="18" charset="0"/>
              <a:buChar char="•"/>
            </a:pPr>
            <a:r>
              <a:rPr lang="en-US" sz="1600">
                <a:latin typeface="Arial"/>
                <a:cs typeface="Arial"/>
              </a:rPr>
              <a:t>Bad Management</a:t>
            </a:r>
          </a:p>
          <a:p>
            <a:pPr marL="285750" indent="-285750">
              <a:lnSpc>
                <a:spcPct val="100000"/>
              </a:lnSpc>
              <a:buClr>
                <a:srgbClr val="262626"/>
              </a:buClr>
              <a:buFont typeface="Arial" pitchFamily="18" charset="0"/>
              <a:buChar char="•"/>
            </a:pPr>
            <a:r>
              <a:rPr lang="en-US" sz="1600">
                <a:latin typeface="Arial"/>
                <a:cs typeface="Arial"/>
              </a:rPr>
              <a:t>Conflicting Goals</a:t>
            </a:r>
          </a:p>
          <a:p>
            <a:pPr marL="285750" indent="-285750">
              <a:lnSpc>
                <a:spcPct val="100000"/>
              </a:lnSpc>
              <a:buFont typeface="Wingdings" pitchFamily="18" charset="0"/>
              <a:buChar char="v"/>
            </a:pPr>
            <a:endParaRPr lang="en-US" sz="1600">
              <a:latin typeface="Arial"/>
              <a:cs typeface="Arial"/>
            </a:endParaRPr>
          </a:p>
          <a:p>
            <a:pPr>
              <a:lnSpc>
                <a:spcPct val="100000"/>
              </a:lnSpc>
            </a:pPr>
            <a:endParaRPr lang="en-US" sz="1600">
              <a:latin typeface="Arial"/>
              <a:cs typeface="Arial"/>
            </a:endParaRPr>
          </a:p>
          <a:p>
            <a:pPr>
              <a:lnSpc>
                <a:spcPct val="100000"/>
              </a:lnSpc>
            </a:pPr>
            <a:endParaRPr lang="en-US"/>
          </a:p>
        </p:txBody>
      </p:sp>
      <p:sp>
        <p:nvSpPr>
          <p:cNvPr id="14" name="TextBox 13">
            <a:extLst>
              <a:ext uri="{FF2B5EF4-FFF2-40B4-BE49-F238E27FC236}">
                <a16:creationId xmlns:a16="http://schemas.microsoft.com/office/drawing/2014/main" id="{B97D379D-F412-CA25-151B-C516CAA0F1FC}"/>
              </a:ext>
            </a:extLst>
          </p:cNvPr>
          <p:cNvSpPr txBox="1"/>
          <p:nvPr/>
        </p:nvSpPr>
        <p:spPr>
          <a:xfrm>
            <a:off x="3675567" y="5187328"/>
            <a:ext cx="241925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31262353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B837124-1A89-3C07-1A91-ACBF376B4041}"/>
              </a:ext>
            </a:extLst>
          </p:cNvPr>
          <p:cNvSpPr>
            <a:spLocks noGrp="1"/>
          </p:cNvSpPr>
          <p:nvPr>
            <p:ph type="title"/>
          </p:nvPr>
        </p:nvSpPr>
        <p:spPr>
          <a:xfrm>
            <a:off x="1066800" y="642594"/>
            <a:ext cx="10058400" cy="1371600"/>
          </a:xfrm>
        </p:spPr>
        <p:txBody>
          <a:bodyPr vert="horz" lIns="91440" tIns="45720" rIns="91440" bIns="45720" rtlCol="0" anchor="ctr">
            <a:normAutofit/>
          </a:bodyPr>
          <a:lstStyle/>
          <a:p>
            <a:pPr algn="ctr">
              <a:lnSpc>
                <a:spcPct val="90000"/>
              </a:lnSpc>
            </a:pPr>
            <a:r>
              <a:rPr lang="en-US" sz="4400">
                <a:solidFill>
                  <a:schemeClr val="tx1">
                    <a:lumMod val="85000"/>
                    <a:lumOff val="15000"/>
                  </a:schemeClr>
                </a:solidFill>
              </a:rPr>
              <a:t>And </a:t>
            </a:r>
            <a:br>
              <a:rPr lang="en-US" sz="4400">
                <a:solidFill>
                  <a:schemeClr val="tx1">
                    <a:lumMod val="85000"/>
                    <a:lumOff val="15000"/>
                  </a:schemeClr>
                </a:solidFill>
              </a:rPr>
            </a:br>
            <a:r>
              <a:rPr lang="en-US" sz="4400">
                <a:solidFill>
                  <a:schemeClr val="tx1">
                    <a:lumMod val="85000"/>
                    <a:lumOff val="15000"/>
                  </a:schemeClr>
                </a:solidFill>
              </a:rPr>
              <a:t>Finally............</a:t>
            </a:r>
          </a:p>
        </p:txBody>
      </p:sp>
      <p:graphicFrame>
        <p:nvGraphicFramePr>
          <p:cNvPr id="32" name="Text Placeholder 3">
            <a:extLst>
              <a:ext uri="{FF2B5EF4-FFF2-40B4-BE49-F238E27FC236}">
                <a16:creationId xmlns:a16="http://schemas.microsoft.com/office/drawing/2014/main" id="{BDBE2F94-E211-E1F0-76D8-1BE457FB1C74}"/>
              </a:ext>
            </a:extLst>
          </p:cNvPr>
          <p:cNvGraphicFramePr/>
          <p:nvPr>
            <p:extLst>
              <p:ext uri="{D42A27DB-BD31-4B8C-83A1-F6EECF244321}">
                <p14:modId xmlns:p14="http://schemas.microsoft.com/office/powerpoint/2010/main" val="2298075499"/>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6221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96F4C-9FF9-A52F-558A-6CEC91F2C40D}"/>
              </a:ext>
            </a:extLst>
          </p:cNvPr>
          <p:cNvSpPr>
            <a:spLocks noGrp="1"/>
          </p:cNvSpPr>
          <p:nvPr>
            <p:ph type="title"/>
          </p:nvPr>
        </p:nvSpPr>
        <p:spPr/>
        <p:txBody>
          <a:bodyPr>
            <a:normAutofit/>
          </a:bodyPr>
          <a:lstStyle/>
          <a:p>
            <a:pPr algn="ctr"/>
            <a:r>
              <a:rPr lang="en-GB"/>
              <a:t>Tuckman’s Model of Team Development </a:t>
            </a:r>
          </a:p>
        </p:txBody>
      </p:sp>
      <p:graphicFrame>
        <p:nvGraphicFramePr>
          <p:cNvPr id="4" name="Diagram 3">
            <a:extLst>
              <a:ext uri="{FF2B5EF4-FFF2-40B4-BE49-F238E27FC236}">
                <a16:creationId xmlns:a16="http://schemas.microsoft.com/office/drawing/2014/main" id="{C6B7EDD5-9D99-67E1-3AF7-2179EA7B5927}"/>
              </a:ext>
            </a:extLst>
          </p:cNvPr>
          <p:cNvGraphicFramePr/>
          <p:nvPr>
            <p:extLst>
              <p:ext uri="{D42A27DB-BD31-4B8C-83A1-F6EECF244321}">
                <p14:modId xmlns:p14="http://schemas.microsoft.com/office/powerpoint/2010/main" val="3370682427"/>
              </p:ext>
            </p:extLst>
          </p:nvPr>
        </p:nvGraphicFramePr>
        <p:xfrm>
          <a:off x="1066800" y="1719781"/>
          <a:ext cx="10058400" cy="33607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4" name="TextBox 83">
            <a:extLst>
              <a:ext uri="{FF2B5EF4-FFF2-40B4-BE49-F238E27FC236}">
                <a16:creationId xmlns:a16="http://schemas.microsoft.com/office/drawing/2014/main" id="{7180A8C0-49FA-8F50-AE48-AA7FB16DA76C}"/>
              </a:ext>
            </a:extLst>
          </p:cNvPr>
          <p:cNvSpPr txBox="1"/>
          <p:nvPr/>
        </p:nvSpPr>
        <p:spPr>
          <a:xfrm>
            <a:off x="3886200" y="5359400"/>
            <a:ext cx="439420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1500">
                <a:latin typeface="Arial Nova"/>
              </a:rPr>
              <a:t>Developed by Bruce Tuckman in 1965</a:t>
            </a:r>
          </a:p>
        </p:txBody>
      </p:sp>
      <p:sp>
        <p:nvSpPr>
          <p:cNvPr id="18" name="TextBox 17">
            <a:extLst>
              <a:ext uri="{FF2B5EF4-FFF2-40B4-BE49-F238E27FC236}">
                <a16:creationId xmlns:a16="http://schemas.microsoft.com/office/drawing/2014/main" id="{A119B495-4F8A-F89D-A15D-D8C553F25201}"/>
              </a:ext>
            </a:extLst>
          </p:cNvPr>
          <p:cNvSpPr txBox="1"/>
          <p:nvPr/>
        </p:nvSpPr>
        <p:spPr>
          <a:xfrm>
            <a:off x="605183" y="5685183"/>
            <a:ext cx="1110311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Tuckman’s model has become ‘the most predominantly referred to and most widely recognized in organizational literature. Bonebright (2010)</a:t>
            </a:r>
          </a:p>
        </p:txBody>
      </p:sp>
    </p:spTree>
    <p:extLst>
      <p:ext uri="{BB962C8B-B14F-4D97-AF65-F5344CB8AC3E}">
        <p14:creationId xmlns:p14="http://schemas.microsoft.com/office/powerpoint/2010/main" val="25906429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0695C2DF-408C-9C80-1AAD-F3CA1E3708B6}"/>
              </a:ext>
            </a:extLst>
          </p:cNvPr>
          <p:cNvGraphicFramePr>
            <a:graphicFrameLocks noGrp="1"/>
          </p:cNvGraphicFramePr>
          <p:nvPr>
            <p:extLst>
              <p:ext uri="{D42A27DB-BD31-4B8C-83A1-F6EECF244321}">
                <p14:modId xmlns:p14="http://schemas.microsoft.com/office/powerpoint/2010/main" val="4037444784"/>
              </p:ext>
            </p:extLst>
          </p:nvPr>
        </p:nvGraphicFramePr>
        <p:xfrm>
          <a:off x="1235394" y="643467"/>
          <a:ext cx="9721212" cy="5571067"/>
        </p:xfrm>
        <a:graphic>
          <a:graphicData uri="http://schemas.openxmlformats.org/drawingml/2006/table">
            <a:tbl>
              <a:tblPr firstRow="1" bandRow="1">
                <a:tableStyleId>{9D7B26C5-4107-4FEC-AEDC-1716B250A1EF}</a:tableStyleId>
              </a:tblPr>
              <a:tblGrid>
                <a:gridCol w="2172033">
                  <a:extLst>
                    <a:ext uri="{9D8B030D-6E8A-4147-A177-3AD203B41FA5}">
                      <a16:colId xmlns:a16="http://schemas.microsoft.com/office/drawing/2014/main" val="2839069897"/>
                    </a:ext>
                  </a:extLst>
                </a:gridCol>
                <a:gridCol w="7549179">
                  <a:extLst>
                    <a:ext uri="{9D8B030D-6E8A-4147-A177-3AD203B41FA5}">
                      <a16:colId xmlns:a16="http://schemas.microsoft.com/office/drawing/2014/main" val="3905388401"/>
                    </a:ext>
                  </a:extLst>
                </a:gridCol>
              </a:tblGrid>
              <a:tr h="1170442">
                <a:tc>
                  <a:txBody>
                    <a:bodyPr/>
                    <a:lstStyle/>
                    <a:p>
                      <a:r>
                        <a:rPr lang="en-GB" sz="1800" b="0" cap="none" spc="0">
                          <a:solidFill>
                            <a:schemeClr val="tx1"/>
                          </a:solidFill>
                        </a:rPr>
                        <a:t>Forming</a:t>
                      </a:r>
                    </a:p>
                  </a:txBody>
                  <a:tcPr marL="0" marR="84506" marT="33803" marB="253517"/>
                </a:tc>
                <a:tc>
                  <a:txBody>
                    <a:bodyPr/>
                    <a:lstStyle/>
                    <a:p>
                      <a:pPr marL="285750" indent="-285750">
                        <a:buFont typeface="Arial"/>
                        <a:buChar char="•"/>
                      </a:pPr>
                      <a:r>
                        <a:rPr lang="en-GB" sz="1800" b="0" cap="none" spc="0">
                          <a:solidFill>
                            <a:schemeClr val="tx1"/>
                          </a:solidFill>
                        </a:rPr>
                        <a:t>Group becomes task orientated</a:t>
                      </a:r>
                    </a:p>
                    <a:p>
                      <a:pPr marL="285750" lvl="0" indent="-285750">
                        <a:buFont typeface="Arial"/>
                        <a:buChar char="•"/>
                      </a:pPr>
                      <a:r>
                        <a:rPr lang="en-GB" sz="1800" b="0" cap="none" spc="0">
                          <a:solidFill>
                            <a:schemeClr val="tx1"/>
                          </a:solidFill>
                        </a:rPr>
                        <a:t>Creates ground rules</a:t>
                      </a:r>
                    </a:p>
                    <a:p>
                      <a:pPr marL="285750" lvl="0" indent="-285750">
                        <a:buFont typeface="Arial"/>
                        <a:buChar char="•"/>
                      </a:pPr>
                      <a:r>
                        <a:rPr lang="en-GB" sz="1800" b="0" cap="none" spc="0">
                          <a:solidFill>
                            <a:schemeClr val="tx1"/>
                          </a:solidFill>
                        </a:rPr>
                        <a:t>Establishing relationships</a:t>
                      </a:r>
                    </a:p>
                  </a:txBody>
                  <a:tcPr marL="0" marR="84506" marT="33803" marB="253517"/>
                </a:tc>
                <a:extLst>
                  <a:ext uri="{0D108BD9-81ED-4DB2-BD59-A6C34878D82A}">
                    <a16:rowId xmlns:a16="http://schemas.microsoft.com/office/drawing/2014/main" val="1240756620"/>
                  </a:ext>
                </a:extLst>
              </a:tr>
              <a:tr h="1170442">
                <a:tc>
                  <a:txBody>
                    <a:bodyPr/>
                    <a:lstStyle/>
                    <a:p>
                      <a:r>
                        <a:rPr lang="en-GB" sz="1800" b="0" cap="none" spc="0">
                          <a:solidFill>
                            <a:schemeClr val="tx1"/>
                          </a:solidFill>
                        </a:rPr>
                        <a:t>Storming</a:t>
                      </a:r>
                    </a:p>
                  </a:txBody>
                  <a:tcPr marL="0" marR="84506" marT="33803" marB="253517"/>
                </a:tc>
                <a:tc>
                  <a:txBody>
                    <a:bodyPr/>
                    <a:lstStyle/>
                    <a:p>
                      <a:pPr marL="285750" indent="-285750">
                        <a:buFont typeface="Arial"/>
                        <a:buChar char="•"/>
                      </a:pPr>
                      <a:r>
                        <a:rPr lang="en-GB" sz="1800" b="0" cap="none" spc="0">
                          <a:solidFill>
                            <a:schemeClr val="tx1"/>
                          </a:solidFill>
                        </a:rPr>
                        <a:t>Intergroup conflict</a:t>
                      </a:r>
                      <a:endParaRPr lang="en-US" sz="1800" b="0" cap="none" spc="0">
                        <a:solidFill>
                          <a:schemeClr val="tx1"/>
                        </a:solidFill>
                      </a:endParaRPr>
                    </a:p>
                    <a:p>
                      <a:pPr marL="285750" lvl="0" indent="-285750">
                        <a:buFont typeface="Arial"/>
                        <a:buChar char="•"/>
                      </a:pPr>
                      <a:r>
                        <a:rPr lang="en-GB" sz="1800" b="0" cap="none" spc="0">
                          <a:solidFill>
                            <a:schemeClr val="tx1"/>
                          </a:solidFill>
                        </a:rPr>
                        <a:t>Lack of unity</a:t>
                      </a:r>
                    </a:p>
                    <a:p>
                      <a:pPr marL="285750" lvl="0" indent="-285750">
                        <a:buFont typeface="Arial"/>
                        <a:buChar char="•"/>
                      </a:pPr>
                      <a:r>
                        <a:rPr lang="en-GB" sz="1800" b="0" cap="none" spc="0">
                          <a:solidFill>
                            <a:schemeClr val="tx1"/>
                          </a:solidFill>
                        </a:rPr>
                        <a:t>Hostility within the group</a:t>
                      </a:r>
                    </a:p>
                  </a:txBody>
                  <a:tcPr marL="0" marR="84506" marT="33803" marB="253517"/>
                </a:tc>
                <a:extLst>
                  <a:ext uri="{0D108BD9-81ED-4DB2-BD59-A6C34878D82A}">
                    <a16:rowId xmlns:a16="http://schemas.microsoft.com/office/drawing/2014/main" val="3712594199"/>
                  </a:ext>
                </a:extLst>
              </a:tr>
              <a:tr h="1170442">
                <a:tc>
                  <a:txBody>
                    <a:bodyPr/>
                    <a:lstStyle/>
                    <a:p>
                      <a:r>
                        <a:rPr lang="en-GB" sz="1800" b="0" cap="none" spc="0">
                          <a:solidFill>
                            <a:schemeClr val="tx1"/>
                          </a:solidFill>
                        </a:rPr>
                        <a:t>Norming</a:t>
                      </a:r>
                    </a:p>
                  </a:txBody>
                  <a:tcPr marL="0" marR="84506" marT="33803" marB="253517"/>
                </a:tc>
                <a:tc>
                  <a:txBody>
                    <a:bodyPr/>
                    <a:lstStyle/>
                    <a:p>
                      <a:pPr marL="285750" indent="-285750">
                        <a:buFont typeface="Arial"/>
                        <a:buChar char="•"/>
                      </a:pPr>
                      <a:r>
                        <a:rPr lang="en-GB" sz="1800" b="0" cap="none" spc="0">
                          <a:solidFill>
                            <a:schemeClr val="tx1"/>
                          </a:solidFill>
                        </a:rPr>
                        <a:t>Groups develop cohesion</a:t>
                      </a:r>
                    </a:p>
                    <a:p>
                      <a:pPr marL="285750" lvl="0" indent="-285750">
                        <a:buFont typeface="Arial"/>
                        <a:buChar char="•"/>
                      </a:pPr>
                      <a:r>
                        <a:rPr lang="en-GB" sz="1800" b="0" cap="none" spc="0">
                          <a:solidFill>
                            <a:schemeClr val="tx1"/>
                          </a:solidFill>
                        </a:rPr>
                        <a:t>The group start to accept one and other</a:t>
                      </a:r>
                    </a:p>
                    <a:p>
                      <a:pPr marL="285750" lvl="0" indent="-285750">
                        <a:buFont typeface="Arial"/>
                        <a:buChar char="•"/>
                      </a:pPr>
                      <a:r>
                        <a:rPr lang="en-GB" sz="1800" b="0" cap="none" spc="0">
                          <a:solidFill>
                            <a:schemeClr val="tx1"/>
                          </a:solidFill>
                        </a:rPr>
                        <a:t>Discovery of unity and how to work together.</a:t>
                      </a:r>
                    </a:p>
                  </a:txBody>
                  <a:tcPr marL="0" marR="84506" marT="33803" marB="253517"/>
                </a:tc>
                <a:extLst>
                  <a:ext uri="{0D108BD9-81ED-4DB2-BD59-A6C34878D82A}">
                    <a16:rowId xmlns:a16="http://schemas.microsoft.com/office/drawing/2014/main" val="1961933159"/>
                  </a:ext>
                </a:extLst>
              </a:tr>
              <a:tr h="1170442">
                <a:tc>
                  <a:txBody>
                    <a:bodyPr/>
                    <a:lstStyle/>
                    <a:p>
                      <a:r>
                        <a:rPr lang="en-GB" sz="1800" b="0" cap="none" spc="0">
                          <a:solidFill>
                            <a:schemeClr val="tx1"/>
                          </a:solidFill>
                        </a:rPr>
                        <a:t>Performing </a:t>
                      </a:r>
                    </a:p>
                  </a:txBody>
                  <a:tcPr marL="0" marR="84506" marT="33803" marB="253517"/>
                </a:tc>
                <a:tc>
                  <a:txBody>
                    <a:bodyPr/>
                    <a:lstStyle/>
                    <a:p>
                      <a:pPr marL="285750" indent="-285750">
                        <a:buFont typeface="Arial"/>
                        <a:buChar char="•"/>
                      </a:pPr>
                      <a:r>
                        <a:rPr lang="en-GB" sz="1800" b="0" cap="none" spc="0">
                          <a:solidFill>
                            <a:schemeClr val="tx1"/>
                          </a:solidFill>
                        </a:rPr>
                        <a:t>The group is now working functionally</a:t>
                      </a:r>
                    </a:p>
                    <a:p>
                      <a:pPr marL="285750" lvl="0" indent="-285750">
                        <a:buFont typeface="Arial"/>
                        <a:buChar char="•"/>
                      </a:pPr>
                      <a:r>
                        <a:rPr lang="en-GB" sz="1800" b="0" cap="none" spc="0">
                          <a:solidFill>
                            <a:schemeClr val="tx1"/>
                          </a:solidFill>
                        </a:rPr>
                        <a:t>Roles become flexible</a:t>
                      </a:r>
                    </a:p>
                    <a:p>
                      <a:pPr marL="285750" lvl="0" indent="-285750">
                        <a:buFont typeface="Arial"/>
                        <a:buChar char="•"/>
                      </a:pPr>
                      <a:r>
                        <a:rPr lang="en-GB" sz="1800" b="0" cap="none" spc="0">
                          <a:solidFill>
                            <a:schemeClr val="tx1"/>
                          </a:solidFill>
                        </a:rPr>
                        <a:t>The groups energy is challenged to the task</a:t>
                      </a:r>
                    </a:p>
                  </a:txBody>
                  <a:tcPr marL="0" marR="84506" marT="33803" marB="253517"/>
                </a:tc>
                <a:extLst>
                  <a:ext uri="{0D108BD9-81ED-4DB2-BD59-A6C34878D82A}">
                    <a16:rowId xmlns:a16="http://schemas.microsoft.com/office/drawing/2014/main" val="444044877"/>
                  </a:ext>
                </a:extLst>
              </a:tr>
              <a:tr h="889299">
                <a:tc>
                  <a:txBody>
                    <a:bodyPr/>
                    <a:lstStyle/>
                    <a:p>
                      <a:r>
                        <a:rPr lang="en-GB" sz="1800" b="0" cap="none" spc="0">
                          <a:solidFill>
                            <a:schemeClr val="tx1"/>
                          </a:solidFill>
                        </a:rPr>
                        <a:t>Adjourning </a:t>
                      </a:r>
                    </a:p>
                  </a:txBody>
                  <a:tcPr marL="0" marR="84506" marT="33803" marB="253517"/>
                </a:tc>
                <a:tc>
                  <a:txBody>
                    <a:bodyPr/>
                    <a:lstStyle/>
                    <a:p>
                      <a:pPr marL="285750" indent="-285750">
                        <a:buFont typeface="Arial"/>
                        <a:buChar char="•"/>
                      </a:pPr>
                      <a:r>
                        <a:rPr lang="en-GB" sz="1800" b="0" cap="none" spc="0">
                          <a:solidFill>
                            <a:schemeClr val="tx1"/>
                          </a:solidFill>
                        </a:rPr>
                        <a:t>Reflecting on the project.</a:t>
                      </a:r>
                    </a:p>
                    <a:p>
                      <a:pPr marL="285750" lvl="0" indent="-285750">
                        <a:buFont typeface="Arial"/>
                        <a:buChar char="•"/>
                      </a:pPr>
                      <a:r>
                        <a:rPr lang="en-GB" sz="1800" b="0" cap="none" spc="0">
                          <a:solidFill>
                            <a:schemeClr val="tx1"/>
                          </a:solidFill>
                        </a:rPr>
                        <a:t>The goals are complete.</a:t>
                      </a:r>
                    </a:p>
                  </a:txBody>
                  <a:tcPr marL="0" marR="84506" marT="33803" marB="253517"/>
                </a:tc>
                <a:extLst>
                  <a:ext uri="{0D108BD9-81ED-4DB2-BD59-A6C34878D82A}">
                    <a16:rowId xmlns:a16="http://schemas.microsoft.com/office/drawing/2014/main" val="2582592551"/>
                  </a:ext>
                </a:extLst>
              </a:tr>
            </a:tbl>
          </a:graphicData>
        </a:graphic>
      </p:graphicFrame>
      <p:sp>
        <p:nvSpPr>
          <p:cNvPr id="5" name="TextBox 4">
            <a:extLst>
              <a:ext uri="{FF2B5EF4-FFF2-40B4-BE49-F238E27FC236}">
                <a16:creationId xmlns:a16="http://schemas.microsoft.com/office/drawing/2014/main" id="{57478719-BB7C-EFDB-61F3-4FCE82C8715A}"/>
              </a:ext>
            </a:extLst>
          </p:cNvPr>
          <p:cNvSpPr txBox="1"/>
          <p:nvPr/>
        </p:nvSpPr>
        <p:spPr>
          <a:xfrm>
            <a:off x="7407966" y="5983357"/>
            <a:ext cx="39138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Taken from Bonebright (2010)</a:t>
            </a:r>
            <a:endParaRPr lang="en-GB"/>
          </a:p>
        </p:txBody>
      </p:sp>
    </p:spTree>
    <p:extLst>
      <p:ext uri="{BB962C8B-B14F-4D97-AF65-F5344CB8AC3E}">
        <p14:creationId xmlns:p14="http://schemas.microsoft.com/office/powerpoint/2010/main" val="31898587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2FB3D-60A6-AB92-959B-CB6317C95E95}"/>
              </a:ext>
            </a:extLst>
          </p:cNvPr>
          <p:cNvSpPr>
            <a:spLocks noGrp="1"/>
          </p:cNvSpPr>
          <p:nvPr>
            <p:ph type="title"/>
          </p:nvPr>
        </p:nvSpPr>
        <p:spPr>
          <a:xfrm>
            <a:off x="1064794" y="844481"/>
            <a:ext cx="10058400" cy="1371600"/>
          </a:xfrm>
        </p:spPr>
        <p:txBody>
          <a:bodyPr>
            <a:normAutofit/>
          </a:bodyPr>
          <a:lstStyle/>
          <a:p>
            <a:pPr algn="ctr"/>
            <a:r>
              <a:rPr lang="en-GB">
                <a:solidFill>
                  <a:schemeClr val="bg1"/>
                </a:solidFill>
              </a:rPr>
              <a:t>Models of team development</a:t>
            </a:r>
          </a:p>
        </p:txBody>
      </p:sp>
      <p:graphicFrame>
        <p:nvGraphicFramePr>
          <p:cNvPr id="4" name="Diagram 3">
            <a:extLst>
              <a:ext uri="{FF2B5EF4-FFF2-40B4-BE49-F238E27FC236}">
                <a16:creationId xmlns:a16="http://schemas.microsoft.com/office/drawing/2014/main" id="{DB423DFE-8FE2-747B-D37E-A584818038B9}"/>
              </a:ext>
            </a:extLst>
          </p:cNvPr>
          <p:cNvGraphicFramePr/>
          <p:nvPr>
            <p:extLst>
              <p:ext uri="{D42A27DB-BD31-4B8C-83A1-F6EECF244321}">
                <p14:modId xmlns:p14="http://schemas.microsoft.com/office/powerpoint/2010/main" val="2169578278"/>
              </p:ext>
            </p:extLst>
          </p:nvPr>
        </p:nvGraphicFramePr>
        <p:xfrm>
          <a:off x="1473200" y="3060562"/>
          <a:ext cx="9269012" cy="2908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5E91072E-F1AC-46C4-0429-13B248E5495F}"/>
              </a:ext>
            </a:extLst>
          </p:cNvPr>
          <p:cNvSpPr txBox="1"/>
          <p:nvPr/>
        </p:nvSpPr>
        <p:spPr>
          <a:xfrm>
            <a:off x="8065362" y="6242561"/>
            <a:ext cx="3959490" cy="369332"/>
          </a:xfrm>
          <a:prstGeom prst="rect">
            <a:avLst/>
          </a:prstGeom>
          <a:noFill/>
        </p:spPr>
        <p:txBody>
          <a:bodyPr wrap="square" rtlCol="0">
            <a:spAutoFit/>
          </a:bodyPr>
          <a:lstStyle/>
          <a:p>
            <a:r>
              <a:rPr lang="en-GB"/>
              <a:t>Wheelans Model of Team Development</a:t>
            </a:r>
          </a:p>
        </p:txBody>
      </p:sp>
    </p:spTree>
    <p:extLst>
      <p:ext uri="{BB962C8B-B14F-4D97-AF65-F5344CB8AC3E}">
        <p14:creationId xmlns:p14="http://schemas.microsoft.com/office/powerpoint/2010/main" val="4995000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66A8C8EC-2635-77A5-D02F-58B2232D2515}"/>
              </a:ext>
            </a:extLst>
          </p:cNvPr>
          <p:cNvGraphicFramePr/>
          <p:nvPr>
            <p:extLst>
              <p:ext uri="{D42A27DB-BD31-4B8C-83A1-F6EECF244321}">
                <p14:modId xmlns:p14="http://schemas.microsoft.com/office/powerpoint/2010/main" val="497534435"/>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32622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DE4290E8-8B27-A840-AE90-04F05195FC00}"/>
              </a:ext>
            </a:extLst>
          </p:cNvPr>
          <p:cNvPicPr>
            <a:picLocks noChangeAspect="1"/>
          </p:cNvPicPr>
          <p:nvPr/>
        </p:nvPicPr>
        <p:blipFill rotWithShape="1">
          <a:blip r:embed="rId2">
            <a:extLst>
              <a:ext uri="{28A0092B-C50C-407E-A947-70E740481C1C}">
                <a14:useLocalDpi xmlns:a14="http://schemas.microsoft.com/office/drawing/2010/main" val="0"/>
              </a:ext>
            </a:extLst>
          </a:blip>
          <a:srcRect t="8732" b="16268"/>
          <a:stretch/>
        </p:blipFill>
        <p:spPr>
          <a:xfrm>
            <a:off x="20" y="-1"/>
            <a:ext cx="12191980" cy="6857999"/>
          </a:xfrm>
          <a:prstGeom prst="rect">
            <a:avLst/>
          </a:prstGeom>
        </p:spPr>
      </p:pic>
      <p:sp>
        <p:nvSpPr>
          <p:cNvPr id="2" name="Title 1">
            <a:extLst>
              <a:ext uri="{FF2B5EF4-FFF2-40B4-BE49-F238E27FC236}">
                <a16:creationId xmlns:a16="http://schemas.microsoft.com/office/drawing/2014/main" id="{D206053A-D7CE-EDEE-2A37-F7D418EBDF7A}"/>
              </a:ext>
            </a:extLst>
          </p:cNvPr>
          <p:cNvSpPr>
            <a:spLocks noGrp="1"/>
          </p:cNvSpPr>
          <p:nvPr>
            <p:ph type="title"/>
          </p:nvPr>
        </p:nvSpPr>
        <p:spPr>
          <a:xfrm>
            <a:off x="774043" y="727626"/>
            <a:ext cx="4602152" cy="1718225"/>
          </a:xfrm>
        </p:spPr>
        <p:txBody>
          <a:bodyPr>
            <a:normAutofit/>
          </a:bodyPr>
          <a:lstStyle/>
          <a:p>
            <a:r>
              <a:rPr lang="en-GB"/>
              <a:t>Barriers to effective teamwork</a:t>
            </a:r>
          </a:p>
        </p:txBody>
      </p:sp>
      <p:sp>
        <p:nvSpPr>
          <p:cNvPr id="3" name="Content Placeholder 2">
            <a:extLst>
              <a:ext uri="{FF2B5EF4-FFF2-40B4-BE49-F238E27FC236}">
                <a16:creationId xmlns:a16="http://schemas.microsoft.com/office/drawing/2014/main" id="{2B4172E6-D8E6-4C0F-7963-798A3C7F9CBE}"/>
              </a:ext>
            </a:extLst>
          </p:cNvPr>
          <p:cNvSpPr>
            <a:spLocks noGrp="1"/>
          </p:cNvSpPr>
          <p:nvPr>
            <p:ph idx="1"/>
          </p:nvPr>
        </p:nvSpPr>
        <p:spPr>
          <a:xfrm>
            <a:off x="774043" y="2538920"/>
            <a:ext cx="4602152" cy="3480066"/>
          </a:xfrm>
        </p:spPr>
        <p:txBody>
          <a:bodyPr/>
          <a:lstStyle/>
          <a:p>
            <a:r>
              <a:rPr lang="en-GB"/>
              <a:t>Lack of good Leadership-  Tom displayed poor leadership skills in the scenario</a:t>
            </a:r>
          </a:p>
          <a:p>
            <a:r>
              <a:rPr lang="en-GB"/>
              <a:t>Unable to form a team properly</a:t>
            </a:r>
          </a:p>
          <a:p>
            <a:r>
              <a:rPr lang="en-GB"/>
              <a:t>No proper guidance or direction</a:t>
            </a:r>
          </a:p>
          <a:p>
            <a:r>
              <a:rPr lang="en-GB"/>
              <a:t>No clarity given on Team roles</a:t>
            </a:r>
          </a:p>
          <a:p>
            <a:r>
              <a:rPr lang="en-GB"/>
              <a:t>Unable to identify and resolve conflicts and disagreements</a:t>
            </a:r>
          </a:p>
          <a:p>
            <a:r>
              <a:rPr lang="en-GB"/>
              <a:t>No proper communication channel was provided to the members to communicate through</a:t>
            </a:r>
          </a:p>
          <a:p>
            <a:endParaRPr lang="en-GB"/>
          </a:p>
        </p:txBody>
      </p:sp>
    </p:spTree>
    <p:extLst>
      <p:ext uri="{BB962C8B-B14F-4D97-AF65-F5344CB8AC3E}">
        <p14:creationId xmlns:p14="http://schemas.microsoft.com/office/powerpoint/2010/main" val="1437919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B5291-17DD-E844-8654-337CE8824A06}"/>
              </a:ext>
            </a:extLst>
          </p:cNvPr>
          <p:cNvSpPr>
            <a:spLocks noGrp="1"/>
          </p:cNvSpPr>
          <p:nvPr>
            <p:ph type="title"/>
          </p:nvPr>
        </p:nvSpPr>
        <p:spPr>
          <a:xfrm>
            <a:off x="557720" y="612843"/>
            <a:ext cx="2312480" cy="1499738"/>
          </a:xfrm>
        </p:spPr>
        <p:txBody>
          <a:bodyPr anchor="b">
            <a:normAutofit/>
          </a:bodyPr>
          <a:lstStyle/>
          <a:p>
            <a:r>
              <a:rPr lang="en-GB" sz="2800"/>
              <a:t>Continued.......</a:t>
            </a:r>
            <a:endParaRPr lang="en-US" sz="2800"/>
          </a:p>
        </p:txBody>
      </p:sp>
      <p:sp>
        <p:nvSpPr>
          <p:cNvPr id="3" name="Content Placeholder 2">
            <a:extLst>
              <a:ext uri="{FF2B5EF4-FFF2-40B4-BE49-F238E27FC236}">
                <a16:creationId xmlns:a16="http://schemas.microsoft.com/office/drawing/2014/main" id="{502A41B0-2802-CB4D-ADCA-764C590CDF35}"/>
              </a:ext>
            </a:extLst>
          </p:cNvPr>
          <p:cNvSpPr>
            <a:spLocks noGrp="1"/>
          </p:cNvSpPr>
          <p:nvPr>
            <p:ph idx="1"/>
          </p:nvPr>
        </p:nvSpPr>
        <p:spPr>
          <a:xfrm>
            <a:off x="557720" y="2149813"/>
            <a:ext cx="2312479" cy="3854197"/>
          </a:xfrm>
        </p:spPr>
        <p:txBody>
          <a:bodyPr>
            <a:normAutofit/>
          </a:bodyPr>
          <a:lstStyle/>
          <a:p>
            <a:r>
              <a:rPr lang="en-GB" sz="1400">
                <a:solidFill>
                  <a:schemeClr val="tx1">
                    <a:lumMod val="85000"/>
                    <a:lumOff val="15000"/>
                  </a:schemeClr>
                </a:solidFill>
              </a:rPr>
              <a:t>Cultural barriers</a:t>
            </a:r>
          </a:p>
          <a:p>
            <a:r>
              <a:rPr lang="en-GB" sz="1400">
                <a:solidFill>
                  <a:schemeClr val="tx1">
                    <a:lumMod val="85000"/>
                    <a:lumOff val="15000"/>
                  </a:schemeClr>
                </a:solidFill>
              </a:rPr>
              <a:t>Language barriers</a:t>
            </a:r>
          </a:p>
          <a:p>
            <a:r>
              <a:rPr lang="en-GB" sz="1400">
                <a:solidFill>
                  <a:schemeClr val="tx1">
                    <a:lumMod val="85000"/>
                    <a:lumOff val="15000"/>
                  </a:schemeClr>
                </a:solidFill>
              </a:rPr>
              <a:t>Listening barriers</a:t>
            </a:r>
          </a:p>
          <a:p>
            <a:r>
              <a:rPr lang="en-GB" sz="1400">
                <a:solidFill>
                  <a:schemeClr val="tx1">
                    <a:lumMod val="85000"/>
                    <a:lumOff val="15000"/>
                  </a:schemeClr>
                </a:solidFill>
              </a:rPr>
              <a:t>Communication tool barriers </a:t>
            </a:r>
          </a:p>
          <a:p>
            <a:r>
              <a:rPr lang="en-GB" sz="1400">
                <a:solidFill>
                  <a:schemeClr val="tx1">
                    <a:lumMod val="85000"/>
                    <a:lumOff val="15000"/>
                  </a:schemeClr>
                </a:solidFill>
              </a:rPr>
              <a:t>Lack of trust</a:t>
            </a:r>
          </a:p>
          <a:p>
            <a:endParaRPr lang="en-US" sz="1400">
              <a:solidFill>
                <a:schemeClr val="tx1">
                  <a:lumMod val="85000"/>
                  <a:lumOff val="15000"/>
                </a:schemeClr>
              </a:solidFill>
            </a:endParaRPr>
          </a:p>
        </p:txBody>
      </p:sp>
      <p:pic>
        <p:nvPicPr>
          <p:cNvPr id="6" name="Picture 6">
            <a:extLst>
              <a:ext uri="{FF2B5EF4-FFF2-40B4-BE49-F238E27FC236}">
                <a16:creationId xmlns:a16="http://schemas.microsoft.com/office/drawing/2014/main" id="{192165EF-782B-294B-B63D-B0C572482F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09266" y="797674"/>
            <a:ext cx="6945082" cy="5262652"/>
          </a:xfrm>
          <a:prstGeom prst="rect">
            <a:avLst/>
          </a:prstGeom>
        </p:spPr>
      </p:pic>
    </p:spTree>
    <p:extLst>
      <p:ext uri="{BB962C8B-B14F-4D97-AF65-F5344CB8AC3E}">
        <p14:creationId xmlns:p14="http://schemas.microsoft.com/office/powerpoint/2010/main" val="2633520355"/>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3C1DAED5-BB39-9A07-BA17-30C58F836924}"/>
              </a:ext>
            </a:extLst>
          </p:cNvPr>
          <p:cNvPicPr>
            <a:picLocks noChangeAspect="1"/>
          </p:cNvPicPr>
          <p:nvPr/>
        </p:nvPicPr>
        <p:blipFill>
          <a:blip r:embed="rId2"/>
          <a:stretch>
            <a:fillRect/>
          </a:stretch>
        </p:blipFill>
        <p:spPr>
          <a:xfrm>
            <a:off x="643192" y="1104592"/>
            <a:ext cx="6202238" cy="4645691"/>
          </a:xfrm>
          <a:prstGeom prst="rect">
            <a:avLst/>
          </a:prstGeom>
        </p:spPr>
      </p:pic>
      <p:sp>
        <p:nvSpPr>
          <p:cNvPr id="2" name="Title 1">
            <a:extLst>
              <a:ext uri="{FF2B5EF4-FFF2-40B4-BE49-F238E27FC236}">
                <a16:creationId xmlns:a16="http://schemas.microsoft.com/office/drawing/2014/main" id="{81AB738F-D728-0D0E-310E-8E606A3072CC}"/>
              </a:ext>
            </a:extLst>
          </p:cNvPr>
          <p:cNvSpPr>
            <a:spLocks noGrp="1"/>
          </p:cNvSpPr>
          <p:nvPr>
            <p:ph type="title"/>
          </p:nvPr>
        </p:nvSpPr>
        <p:spPr>
          <a:xfrm>
            <a:off x="7564319" y="1226393"/>
            <a:ext cx="3799811" cy="4528409"/>
          </a:xfrm>
        </p:spPr>
        <p:txBody>
          <a:bodyPr vert="horz" lIns="91440" tIns="45720" rIns="91440" bIns="45720" rtlCol="0" anchor="ctr">
            <a:normAutofit/>
          </a:bodyPr>
          <a:lstStyle/>
          <a:p>
            <a:pPr>
              <a:lnSpc>
                <a:spcPct val="83000"/>
              </a:lnSpc>
            </a:pPr>
            <a:r>
              <a:rPr lang="en-US" sz="1800">
                <a:solidFill>
                  <a:schemeClr val="bg1"/>
                </a:solidFill>
              </a:rPr>
              <a:t>If Tom use the Richer Mediums like model of Communication he can communicate more effective with the team. </a:t>
            </a:r>
            <a:r>
              <a:rPr lang="en-US" sz="1800">
                <a:solidFill>
                  <a:schemeClr val="bg1"/>
                </a:solidFill>
                <a:ea typeface="+mj-lt"/>
                <a:cs typeface="+mj-lt"/>
              </a:rPr>
              <a:t>because as we already know the team to be created will be in three different cities and countries, and with this model he will be able to use all the communication mechanisms at his disposal.</a:t>
            </a:r>
            <a:br>
              <a:rPr lang="en-US" sz="1800">
                <a:ea typeface="+mj-lt"/>
                <a:cs typeface="+mj-lt"/>
              </a:rPr>
            </a:br>
            <a:br>
              <a:rPr lang="en-US" sz="1800">
                <a:ea typeface="+mj-lt"/>
                <a:cs typeface="+mj-lt"/>
              </a:rPr>
            </a:br>
            <a:r>
              <a:rPr lang="en-US" sz="1800">
                <a:solidFill>
                  <a:schemeClr val="bg1"/>
                </a:solidFill>
                <a:ea typeface="+mj-lt"/>
                <a:cs typeface="+mj-lt"/>
              </a:rPr>
              <a:t>L. . Daft, R.L.D. and H. Lengel., R.H.L. (2022) </a:t>
            </a:r>
            <a:endParaRPr lang="en-US" sz="1800">
              <a:solidFill>
                <a:schemeClr val="bg1"/>
              </a:solidFill>
            </a:endParaRPr>
          </a:p>
        </p:txBody>
      </p:sp>
    </p:spTree>
    <p:extLst>
      <p:ext uri="{BB962C8B-B14F-4D97-AF65-F5344CB8AC3E}">
        <p14:creationId xmlns:p14="http://schemas.microsoft.com/office/powerpoint/2010/main" val="27523800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C28DFF53-9B9D-C358-590F-F9C8FCC2AC34}"/>
              </a:ext>
            </a:extLst>
          </p:cNvPr>
          <p:cNvPicPr>
            <a:picLocks noChangeAspect="1"/>
          </p:cNvPicPr>
          <p:nvPr/>
        </p:nvPicPr>
        <p:blipFill>
          <a:blip r:embed="rId2"/>
          <a:stretch>
            <a:fillRect/>
          </a:stretch>
        </p:blipFill>
        <p:spPr>
          <a:xfrm>
            <a:off x="727654" y="1015920"/>
            <a:ext cx="5367165" cy="4838967"/>
          </a:xfrm>
          <a:prstGeom prst="rect">
            <a:avLst/>
          </a:prstGeom>
        </p:spPr>
      </p:pic>
      <p:sp>
        <p:nvSpPr>
          <p:cNvPr id="8" name="Content Placeholder 7">
            <a:extLst>
              <a:ext uri="{FF2B5EF4-FFF2-40B4-BE49-F238E27FC236}">
                <a16:creationId xmlns:a16="http://schemas.microsoft.com/office/drawing/2014/main" id="{51E2E9F2-BFF7-0B23-3C21-9E3D873FC991}"/>
              </a:ext>
            </a:extLst>
          </p:cNvPr>
          <p:cNvSpPr>
            <a:spLocks noGrp="1"/>
          </p:cNvSpPr>
          <p:nvPr>
            <p:ph idx="1"/>
          </p:nvPr>
        </p:nvSpPr>
        <p:spPr>
          <a:xfrm>
            <a:off x="6905931" y="1815573"/>
            <a:ext cx="4472922" cy="3931920"/>
          </a:xfrm>
        </p:spPr>
        <p:txBody>
          <a:bodyPr vert="horz" lIns="91440" tIns="45720" rIns="91440" bIns="45720" rtlCol="0" anchor="t">
            <a:normAutofit fontScale="77500" lnSpcReduction="20000"/>
          </a:bodyPr>
          <a:lstStyle/>
          <a:p>
            <a:r>
              <a:rPr lang="en-US" dirty="0">
                <a:latin typeface="Arial"/>
                <a:cs typeface="Arial"/>
              </a:rPr>
              <a:t>Tom and his team have no channel of communication this is leading to unresolved  problems within the team. If tom was to use this channel of communication, it would resolve and improve issues regarding no communication in the future for the organization. </a:t>
            </a:r>
          </a:p>
          <a:p>
            <a:pPr>
              <a:buClr>
                <a:srgbClr val="262626"/>
              </a:buClr>
            </a:pPr>
            <a:r>
              <a:rPr lang="en-US" dirty="0">
                <a:latin typeface="Arial"/>
                <a:cs typeface="Arial"/>
              </a:rPr>
              <a:t>The benefit of using this is there is a line of command meaning a clear chain of information for employees</a:t>
            </a:r>
            <a:r>
              <a:rPr lang="en-US" dirty="0"/>
              <a:t> </a:t>
            </a:r>
            <a:endParaRPr lang="en-US" dirty="0">
              <a:cs typeface="Calibri"/>
            </a:endParaRPr>
          </a:p>
        </p:txBody>
      </p:sp>
    </p:spTree>
    <p:extLst>
      <p:ext uri="{BB962C8B-B14F-4D97-AF65-F5344CB8AC3E}">
        <p14:creationId xmlns:p14="http://schemas.microsoft.com/office/powerpoint/2010/main" val="241244271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3" name="Rectangle 212">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 name="Rectangle 214">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64595"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7" name="Freeform: Shape 216">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546337"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5C569C2-9E53-01C0-9CB3-C4A72ED66BD3}"/>
              </a:ext>
            </a:extLst>
          </p:cNvPr>
          <p:cNvSpPr>
            <a:spLocks noGrp="1"/>
          </p:cNvSpPr>
          <p:nvPr>
            <p:ph type="title"/>
          </p:nvPr>
        </p:nvSpPr>
        <p:spPr>
          <a:xfrm>
            <a:off x="804672" y="640263"/>
            <a:ext cx="5221266" cy="1344975"/>
          </a:xfrm>
        </p:spPr>
        <p:txBody>
          <a:bodyPr vert="horz" lIns="91440" tIns="45720" rIns="91440" bIns="45720" rtlCol="0" anchor="ctr">
            <a:normAutofit/>
          </a:bodyPr>
          <a:lstStyle/>
          <a:p>
            <a:r>
              <a:rPr lang="en-US" sz="3700" dirty="0">
                <a:latin typeface="Arial"/>
                <a:cs typeface="Arial"/>
              </a:rPr>
              <a:t>Diagonal  communications</a:t>
            </a:r>
          </a:p>
        </p:txBody>
      </p:sp>
      <p:sp>
        <p:nvSpPr>
          <p:cNvPr id="208" name="TextBox 9">
            <a:extLst>
              <a:ext uri="{FF2B5EF4-FFF2-40B4-BE49-F238E27FC236}">
                <a16:creationId xmlns:a16="http://schemas.microsoft.com/office/drawing/2014/main" id="{C78E1465-4086-BEF4-CAFB-69399F78D928}"/>
              </a:ext>
            </a:extLst>
          </p:cNvPr>
          <p:cNvSpPr txBox="1"/>
          <p:nvPr/>
        </p:nvSpPr>
        <p:spPr>
          <a:xfrm>
            <a:off x="804672" y="2121763"/>
            <a:ext cx="5235490" cy="377301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indent="-228600">
              <a:lnSpc>
                <a:spcPct val="90000"/>
              </a:lnSpc>
              <a:spcAft>
                <a:spcPts val="600"/>
              </a:spcAft>
              <a:buClr>
                <a:schemeClr val="tx1">
                  <a:lumMod val="85000"/>
                  <a:lumOff val="15000"/>
                </a:schemeClr>
              </a:buClr>
              <a:buFont typeface="Arial" panose="020B0604020202020204" pitchFamily="34" charset="0"/>
              <a:buChar char="•"/>
            </a:pPr>
            <a:r>
              <a:rPr lang="en-US" sz="2000" dirty="0">
                <a:latin typeface="Arial"/>
                <a:cs typeface="Arial"/>
              </a:rPr>
              <a:t>Diagonal communications is a hybrid between vertical and horizontal communication.</a:t>
            </a:r>
          </a:p>
          <a:p>
            <a:pPr indent="-228600">
              <a:lnSpc>
                <a:spcPct val="90000"/>
              </a:lnSpc>
              <a:spcAft>
                <a:spcPts val="600"/>
              </a:spcAft>
              <a:buClr>
                <a:schemeClr val="tx1">
                  <a:lumMod val="85000"/>
                  <a:lumOff val="15000"/>
                </a:schemeClr>
              </a:buClr>
              <a:buFont typeface="Arial" panose="020B0604020202020204" pitchFamily="34" charset="0"/>
              <a:buChar char="•"/>
            </a:pPr>
            <a:endParaRPr lang="en-US" sz="2000" dirty="0">
              <a:latin typeface="Arial"/>
              <a:cs typeface="Arial"/>
            </a:endParaRPr>
          </a:p>
          <a:p>
            <a:pPr indent="-228600">
              <a:lnSpc>
                <a:spcPct val="90000"/>
              </a:lnSpc>
              <a:spcAft>
                <a:spcPts val="600"/>
              </a:spcAft>
              <a:buClr>
                <a:schemeClr val="tx1">
                  <a:lumMod val="85000"/>
                  <a:lumOff val="15000"/>
                </a:schemeClr>
              </a:buClr>
              <a:buFont typeface="Arial" panose="020B0604020202020204" pitchFamily="34" charset="0"/>
              <a:buChar char="•"/>
            </a:pPr>
            <a:r>
              <a:rPr lang="en-US" sz="2000" dirty="0">
                <a:latin typeface="Arial"/>
                <a:cs typeface="Arial"/>
              </a:rPr>
              <a:t>Diagonal communication takes place at different levels in the hierarchy.</a:t>
            </a:r>
          </a:p>
          <a:p>
            <a:pPr indent="-228600">
              <a:lnSpc>
                <a:spcPct val="90000"/>
              </a:lnSpc>
              <a:spcAft>
                <a:spcPts val="600"/>
              </a:spcAft>
              <a:buClr>
                <a:schemeClr val="tx1">
                  <a:lumMod val="85000"/>
                  <a:lumOff val="15000"/>
                </a:schemeClr>
              </a:buClr>
              <a:buFont typeface="Arial" panose="020B0604020202020204" pitchFamily="34" charset="0"/>
              <a:buChar char="•"/>
            </a:pPr>
            <a:endParaRPr lang="en-US" sz="2000" dirty="0">
              <a:latin typeface="Arial"/>
              <a:cs typeface="Arial"/>
            </a:endParaRPr>
          </a:p>
          <a:p>
            <a:pPr indent="-228600">
              <a:lnSpc>
                <a:spcPct val="90000"/>
              </a:lnSpc>
              <a:spcAft>
                <a:spcPts val="600"/>
              </a:spcAft>
              <a:buClr>
                <a:schemeClr val="tx1">
                  <a:lumMod val="85000"/>
                  <a:lumOff val="15000"/>
                </a:schemeClr>
              </a:buClr>
              <a:buFont typeface="Arial" panose="020B0604020202020204" pitchFamily="34" charset="0"/>
              <a:buChar char="•"/>
            </a:pPr>
            <a:r>
              <a:rPr lang="en-US" sz="2000" dirty="0">
                <a:latin typeface="Arial"/>
                <a:cs typeface="Arial"/>
              </a:rPr>
              <a:t>It occurs both ways, that is, from the upper level to low level and vice versa.</a:t>
            </a:r>
          </a:p>
          <a:p>
            <a:pPr indent="-228600">
              <a:lnSpc>
                <a:spcPct val="90000"/>
              </a:lnSpc>
              <a:spcAft>
                <a:spcPts val="600"/>
              </a:spcAft>
              <a:buClr>
                <a:schemeClr val="tx1">
                  <a:lumMod val="85000"/>
                  <a:lumOff val="15000"/>
                </a:schemeClr>
              </a:buClr>
              <a:buFont typeface="Arial" panose="020B0604020202020204" pitchFamily="34" charset="0"/>
              <a:buChar char="•"/>
            </a:pPr>
            <a:endParaRPr lang="en-US" sz="2000" dirty="0">
              <a:latin typeface="Arial"/>
              <a:cs typeface="Arial"/>
            </a:endParaRPr>
          </a:p>
          <a:p>
            <a:pPr indent="-228600">
              <a:lnSpc>
                <a:spcPct val="90000"/>
              </a:lnSpc>
              <a:spcAft>
                <a:spcPts val="600"/>
              </a:spcAft>
              <a:buClr>
                <a:schemeClr val="tx1">
                  <a:lumMod val="85000"/>
                  <a:lumOff val="15000"/>
                </a:schemeClr>
              </a:buClr>
              <a:buFont typeface="Arial" panose="020B0604020202020204" pitchFamily="34" charset="0"/>
              <a:buChar char="•"/>
            </a:pPr>
            <a:r>
              <a:rPr lang="en-US" sz="2000" dirty="0">
                <a:latin typeface="Arial"/>
                <a:cs typeface="Arial"/>
              </a:rPr>
              <a:t>The path is the mixture of vertical and horizontal movement.</a:t>
            </a:r>
          </a:p>
          <a:p>
            <a:pPr indent="-228600">
              <a:lnSpc>
                <a:spcPct val="90000"/>
              </a:lnSpc>
              <a:spcAft>
                <a:spcPts val="600"/>
              </a:spcAft>
              <a:buClr>
                <a:schemeClr val="tx1">
                  <a:lumMod val="85000"/>
                  <a:lumOff val="15000"/>
                </a:schemeClr>
              </a:buClr>
              <a:buFont typeface="Arial" panose="020B0604020202020204" pitchFamily="34" charset="0"/>
              <a:buChar char="•"/>
            </a:pPr>
            <a:endParaRPr lang="en-US" sz="2000" dirty="0">
              <a:latin typeface="Arial"/>
              <a:cs typeface="Arial"/>
            </a:endParaRPr>
          </a:p>
        </p:txBody>
      </p:sp>
      <p:pic>
        <p:nvPicPr>
          <p:cNvPr id="11" name="Graphic 11" descr="Call centre with solid fill">
            <a:extLst>
              <a:ext uri="{FF2B5EF4-FFF2-40B4-BE49-F238E27FC236}">
                <a16:creationId xmlns:a16="http://schemas.microsoft.com/office/drawing/2014/main" id="{F3310E2D-1078-E2CC-A55B-7B12CEC88B8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021741" y="484632"/>
            <a:ext cx="2770632" cy="2770632"/>
          </a:xfrm>
          <a:prstGeom prst="rect">
            <a:avLst/>
          </a:prstGeom>
        </p:spPr>
      </p:pic>
      <p:pic>
        <p:nvPicPr>
          <p:cNvPr id="47" name="Picture 17" descr="Metallic spheres connected in mesh">
            <a:extLst>
              <a:ext uri="{FF2B5EF4-FFF2-40B4-BE49-F238E27FC236}">
                <a16:creationId xmlns:a16="http://schemas.microsoft.com/office/drawing/2014/main" id="{72AA7F7C-9C37-46C9-ACF3-46F8EF7B5BDC}"/>
              </a:ext>
            </a:extLst>
          </p:cNvPr>
          <p:cNvPicPr>
            <a:picLocks noChangeAspect="1"/>
          </p:cNvPicPr>
          <p:nvPr/>
        </p:nvPicPr>
        <p:blipFill rotWithShape="1">
          <a:blip r:embed="rId4"/>
          <a:srcRect t="23391" r="9091"/>
          <a:stretch/>
        </p:blipFill>
        <p:spPr>
          <a:xfrm>
            <a:off x="7021741" y="3514980"/>
            <a:ext cx="4684864" cy="2635246"/>
          </a:xfrm>
          <a:prstGeom prst="rect">
            <a:avLst/>
          </a:prstGeom>
        </p:spPr>
      </p:pic>
      <p:sp>
        <p:nvSpPr>
          <p:cNvPr id="4" name="TextBox 3">
            <a:extLst>
              <a:ext uri="{FF2B5EF4-FFF2-40B4-BE49-F238E27FC236}">
                <a16:creationId xmlns:a16="http://schemas.microsoft.com/office/drawing/2014/main" id="{29504D65-05C3-75DB-3312-1887FC9E5B60}"/>
              </a:ext>
            </a:extLst>
          </p:cNvPr>
          <p:cNvSpPr txBox="1"/>
          <p:nvPr/>
        </p:nvSpPr>
        <p:spPr>
          <a:xfrm>
            <a:off x="1577623" y="1818397"/>
            <a:ext cx="41365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3" name="TextBox 2">
            <a:extLst>
              <a:ext uri="{FF2B5EF4-FFF2-40B4-BE49-F238E27FC236}">
                <a16:creationId xmlns:a16="http://schemas.microsoft.com/office/drawing/2014/main" id="{CE31FF39-B78A-2F16-9B00-9D7F87DB83A5}"/>
              </a:ext>
            </a:extLst>
          </p:cNvPr>
          <p:cNvSpPr txBox="1"/>
          <p:nvPr/>
        </p:nvSpPr>
        <p:spPr>
          <a:xfrm>
            <a:off x="3366794" y="4432041"/>
            <a:ext cx="2949056" cy="20103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E6CAAC2A-FAC4-1905-4D9F-7DB32B6AB5FA}"/>
              </a:ext>
            </a:extLst>
          </p:cNvPr>
          <p:cNvSpPr txBox="1"/>
          <p:nvPr/>
        </p:nvSpPr>
        <p:spPr>
          <a:xfrm>
            <a:off x="1446244" y="3708918"/>
            <a:ext cx="33145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6" name="TextBox 5">
            <a:extLst>
              <a:ext uri="{FF2B5EF4-FFF2-40B4-BE49-F238E27FC236}">
                <a16:creationId xmlns:a16="http://schemas.microsoft.com/office/drawing/2014/main" id="{EF63726A-A127-FA51-455C-92741F860CCB}"/>
              </a:ext>
            </a:extLst>
          </p:cNvPr>
          <p:cNvSpPr txBox="1"/>
          <p:nvPr/>
        </p:nvSpPr>
        <p:spPr>
          <a:xfrm>
            <a:off x="1446245" y="4711958"/>
            <a:ext cx="34523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7" name="TextBox 6">
            <a:extLst>
              <a:ext uri="{FF2B5EF4-FFF2-40B4-BE49-F238E27FC236}">
                <a16:creationId xmlns:a16="http://schemas.microsoft.com/office/drawing/2014/main" id="{9AA49F3D-80C9-0102-225C-660865555659}"/>
              </a:ext>
            </a:extLst>
          </p:cNvPr>
          <p:cNvSpPr txBox="1"/>
          <p:nvPr/>
        </p:nvSpPr>
        <p:spPr>
          <a:xfrm>
            <a:off x="6621516" y="4282965"/>
            <a:ext cx="180975"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E4296A09-5186-0E58-81E2-D5BC342AEDAF}"/>
              </a:ext>
            </a:extLst>
          </p:cNvPr>
          <p:cNvSpPr txBox="1"/>
          <p:nvPr/>
        </p:nvSpPr>
        <p:spPr>
          <a:xfrm>
            <a:off x="735723" y="3836276"/>
            <a:ext cx="3231931" cy="1024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72554558-81AC-5136-7933-35A279EE3300}"/>
              </a:ext>
            </a:extLst>
          </p:cNvPr>
          <p:cNvSpPr txBox="1"/>
          <p:nvPr/>
        </p:nvSpPr>
        <p:spPr>
          <a:xfrm>
            <a:off x="919655" y="4125310"/>
            <a:ext cx="3100551" cy="1550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39730083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0" name="Rectangle 74">
            <a:extLst>
              <a:ext uri="{FF2B5EF4-FFF2-40B4-BE49-F238E27FC236}">
                <a16:creationId xmlns:a16="http://schemas.microsoft.com/office/drawing/2014/main" id="{D60E71B4-DE6B-4668-8007-AAE6137E4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Graphic 6" descr="Chat">
            <a:extLst>
              <a:ext uri="{FF2B5EF4-FFF2-40B4-BE49-F238E27FC236}">
                <a16:creationId xmlns:a16="http://schemas.microsoft.com/office/drawing/2014/main" id="{13BF6C4D-5F10-C6CC-0D4D-7155DF2C2B0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5529" y="1370992"/>
            <a:ext cx="3506256" cy="3506256"/>
          </a:xfrm>
          <a:prstGeom prst="rect">
            <a:avLst/>
          </a:prstGeom>
        </p:spPr>
      </p:pic>
      <p:grpSp>
        <p:nvGrpSpPr>
          <p:cNvPr id="111" name="Group 76">
            <a:extLst>
              <a:ext uri="{FF2B5EF4-FFF2-40B4-BE49-F238E27FC236}">
                <a16:creationId xmlns:a16="http://schemas.microsoft.com/office/drawing/2014/main" id="{F6E4C944-4BB6-469F-81D8-BD81B4A1B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652632" y="1135060"/>
            <a:ext cx="1080325" cy="5357935"/>
            <a:chOff x="4484269" y="1135060"/>
            <a:chExt cx="1080325" cy="5357935"/>
          </a:xfrm>
        </p:grpSpPr>
        <p:sp>
          <p:nvSpPr>
            <p:cNvPr id="112" name="Freeform 5">
              <a:extLst>
                <a:ext uri="{FF2B5EF4-FFF2-40B4-BE49-F238E27FC236}">
                  <a16:creationId xmlns:a16="http://schemas.microsoft.com/office/drawing/2014/main" id="{049C18AF-F7F1-4882-AD18-7B2F41ECE3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84269" y="1756600"/>
              <a:ext cx="1080325" cy="4736395"/>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6">
              <a:extLst>
                <a:ext uri="{FF2B5EF4-FFF2-40B4-BE49-F238E27FC236}">
                  <a16:creationId xmlns:a16="http://schemas.microsoft.com/office/drawing/2014/main" id="{30A22449-086C-4824-B1B9-BF39EA117D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76839" y="1357766"/>
              <a:ext cx="687754" cy="430312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7">
              <a:extLst>
                <a:ext uri="{FF2B5EF4-FFF2-40B4-BE49-F238E27FC236}">
                  <a16:creationId xmlns:a16="http://schemas.microsoft.com/office/drawing/2014/main" id="{3D4E73C1-53C3-46BA-B103-34DE7B5138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78850" y="1135060"/>
              <a:ext cx="409371" cy="416921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15" name="Rectangle 8">
            <a:extLst>
              <a:ext uri="{FF2B5EF4-FFF2-40B4-BE49-F238E27FC236}">
                <a16:creationId xmlns:a16="http://schemas.microsoft.com/office/drawing/2014/main" id="{0595ECE5-BD7E-4F71-820D-409719708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25957" y="1124043"/>
            <a:ext cx="6477540" cy="3978121"/>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B2DA56A-E35C-0ADC-4654-07D59A9F06DA}"/>
              </a:ext>
            </a:extLst>
          </p:cNvPr>
          <p:cNvSpPr>
            <a:spLocks noGrp="1"/>
          </p:cNvSpPr>
          <p:nvPr>
            <p:ph type="title"/>
          </p:nvPr>
        </p:nvSpPr>
        <p:spPr>
          <a:xfrm>
            <a:off x="5214730" y="1445775"/>
            <a:ext cx="5877340" cy="3342435"/>
          </a:xfrm>
        </p:spPr>
        <p:txBody>
          <a:bodyPr vert="horz" lIns="91440" tIns="45720" rIns="91440" bIns="45720" rtlCol="0" anchor="ctr">
            <a:normAutofit/>
          </a:bodyPr>
          <a:lstStyle/>
          <a:p>
            <a:br>
              <a:rPr lang="en-US" sz="5600" kern="1200" cap="all" spc="-100">
                <a:solidFill>
                  <a:srgbClr val="FFFFFF"/>
                </a:solidFill>
                <a:latin typeface="+mj-lt"/>
                <a:ea typeface="+mj-ea"/>
                <a:cs typeface="+mj-cs"/>
              </a:rPr>
            </a:br>
            <a:r>
              <a:rPr lang="en-US" sz="5600" kern="1200" cap="all" spc="-100">
                <a:solidFill>
                  <a:srgbClr val="FFFFFF"/>
                </a:solidFill>
                <a:latin typeface="+mj-lt"/>
                <a:ea typeface="+mj-ea"/>
                <a:cs typeface="+mj-cs"/>
              </a:rPr>
              <a:t>HorizoNtal communications</a:t>
            </a:r>
          </a:p>
        </p:txBody>
      </p:sp>
      <p:sp>
        <p:nvSpPr>
          <p:cNvPr id="3" name="TextBox 2">
            <a:extLst>
              <a:ext uri="{FF2B5EF4-FFF2-40B4-BE49-F238E27FC236}">
                <a16:creationId xmlns:a16="http://schemas.microsoft.com/office/drawing/2014/main" id="{0C27BC26-E27F-4DDC-B5CD-F2C8511BBCAA}"/>
              </a:ext>
            </a:extLst>
          </p:cNvPr>
          <p:cNvSpPr txBox="1"/>
          <p:nvPr/>
        </p:nvSpPr>
        <p:spPr>
          <a:xfrm>
            <a:off x="965200" y="2470248"/>
            <a:ext cx="4048344" cy="353623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endParaRPr lang="en-US" sz="2400" dirty="0">
              <a:cs typeface="Calibri"/>
            </a:endParaRPr>
          </a:p>
          <a:p>
            <a:pPr indent="-228600">
              <a:lnSpc>
                <a:spcPct val="90000"/>
              </a:lnSpc>
              <a:spcAft>
                <a:spcPts val="600"/>
              </a:spcAft>
              <a:buFont typeface="Arial" panose="020B0604020202020204" pitchFamily="34" charset="0"/>
              <a:buChar char="•"/>
            </a:pPr>
            <a:endParaRPr lang="en-US" sz="2400" dirty="0">
              <a:cs typeface="Calibri"/>
            </a:endParaRPr>
          </a:p>
        </p:txBody>
      </p:sp>
    </p:spTree>
    <p:extLst>
      <p:ext uri="{BB962C8B-B14F-4D97-AF65-F5344CB8AC3E}">
        <p14:creationId xmlns:p14="http://schemas.microsoft.com/office/powerpoint/2010/main" val="35951540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0000"/>
                <a:shade val="100000"/>
                <a:satMod val="300000"/>
              </a:schemeClr>
            </a:gs>
            <a:gs pos="100000">
              <a:schemeClr val="bg1">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90274-7621-7872-8030-106A4DB5A625}"/>
              </a:ext>
            </a:extLst>
          </p:cNvPr>
          <p:cNvSpPr>
            <a:spLocks noGrp="1"/>
          </p:cNvSpPr>
          <p:nvPr>
            <p:ph type="title"/>
          </p:nvPr>
        </p:nvSpPr>
        <p:spPr>
          <a:xfrm>
            <a:off x="676240" y="875324"/>
            <a:ext cx="3536510" cy="5093520"/>
          </a:xfrm>
        </p:spPr>
        <p:txBody>
          <a:bodyPr>
            <a:normAutofit/>
          </a:bodyPr>
          <a:lstStyle/>
          <a:p>
            <a:pPr algn="ctr"/>
            <a:r>
              <a:rPr lang="en-GB">
                <a:solidFill>
                  <a:schemeClr val="tx1"/>
                </a:solidFill>
              </a:rPr>
              <a:t>Personal Development Plan for Amazon</a:t>
            </a:r>
          </a:p>
        </p:txBody>
      </p:sp>
      <p:sp>
        <p:nvSpPr>
          <p:cNvPr id="3" name="Content Placeholder 2">
            <a:extLst>
              <a:ext uri="{FF2B5EF4-FFF2-40B4-BE49-F238E27FC236}">
                <a16:creationId xmlns:a16="http://schemas.microsoft.com/office/drawing/2014/main" id="{EB6EFDF4-469F-23AE-67EE-CC6CDBD1C58B}"/>
              </a:ext>
            </a:extLst>
          </p:cNvPr>
          <p:cNvSpPr>
            <a:spLocks noGrp="1"/>
          </p:cNvSpPr>
          <p:nvPr>
            <p:ph idx="1"/>
          </p:nvPr>
        </p:nvSpPr>
        <p:spPr>
          <a:xfrm>
            <a:off x="5478124" y="559477"/>
            <a:ext cx="5647076" cy="5475563"/>
          </a:xfrm>
        </p:spPr>
        <p:txBody>
          <a:bodyPr anchor="ctr">
            <a:normAutofit/>
          </a:bodyPr>
          <a:lstStyle/>
          <a:p>
            <a:r>
              <a:rPr lang="en-GB" sz="2000">
                <a:ea typeface="+mn-lt"/>
                <a:cs typeface="+mn-lt"/>
              </a:rPr>
              <a:t>Team members are not able to get over some differences that has led to so much conflict. Therefore, it seems the team are at the Storming Stage of Tuckman's model, and the countertendency and inclusion of </a:t>
            </a:r>
            <a:r>
              <a:rPr lang="en-GB" sz="2000" err="1">
                <a:ea typeface="+mn-lt"/>
                <a:cs typeface="+mn-lt"/>
              </a:rPr>
              <a:t>Wheelans</a:t>
            </a:r>
            <a:r>
              <a:rPr lang="en-GB" sz="2000">
                <a:ea typeface="+mn-lt"/>
                <a:cs typeface="+mn-lt"/>
              </a:rPr>
              <a:t> model of team development.  As identified above, this stage includes fighting and disagreements within the team. To move forward Tom needs to regain control of his team by setting unified goals and building trust amongst the team. </a:t>
            </a:r>
          </a:p>
        </p:txBody>
      </p:sp>
    </p:spTree>
    <p:extLst>
      <p:ext uri="{BB962C8B-B14F-4D97-AF65-F5344CB8AC3E}">
        <p14:creationId xmlns:p14="http://schemas.microsoft.com/office/powerpoint/2010/main" val="3151730677"/>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CFCC0-275F-2FD0-D71F-4596D33A2464}"/>
              </a:ext>
            </a:extLst>
          </p:cNvPr>
          <p:cNvSpPr>
            <a:spLocks noGrp="1"/>
          </p:cNvSpPr>
          <p:nvPr>
            <p:ph type="title"/>
          </p:nvPr>
        </p:nvSpPr>
        <p:spPr>
          <a:xfrm>
            <a:off x="868680" y="642593"/>
            <a:ext cx="6281928" cy="1744183"/>
          </a:xfrm>
        </p:spPr>
        <p:txBody>
          <a:bodyPr vert="horz" lIns="91440" tIns="45720" rIns="91440" bIns="45720" rtlCol="0" anchor="ctr">
            <a:normAutofit/>
          </a:bodyPr>
          <a:lstStyle/>
          <a:p>
            <a:r>
              <a:rPr lang="en-US" sz="4800"/>
              <a:t>References </a:t>
            </a:r>
          </a:p>
        </p:txBody>
      </p:sp>
      <p:sp>
        <p:nvSpPr>
          <p:cNvPr id="3" name="TextBox 2">
            <a:extLst>
              <a:ext uri="{FF2B5EF4-FFF2-40B4-BE49-F238E27FC236}">
                <a16:creationId xmlns:a16="http://schemas.microsoft.com/office/drawing/2014/main" id="{CE3EF771-EB58-C5C7-F1C7-AE4E2A251088}"/>
              </a:ext>
            </a:extLst>
          </p:cNvPr>
          <p:cNvSpPr txBox="1"/>
          <p:nvPr/>
        </p:nvSpPr>
        <p:spPr>
          <a:xfrm>
            <a:off x="868680" y="2287193"/>
            <a:ext cx="6281928" cy="391582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55000" lnSpcReduction="20000"/>
          </a:bodyPr>
          <a:lstStyle/>
          <a:p>
            <a:pPr>
              <a:buClr>
                <a:schemeClr val="tx1">
                  <a:lumMod val="85000"/>
                  <a:lumOff val="15000"/>
                </a:schemeClr>
              </a:buClr>
              <a:buFont typeface="Arial" pitchFamily="18" charset="0"/>
              <a:buChar char="•"/>
            </a:pPr>
            <a:endParaRPr lang="en-US"/>
          </a:p>
          <a:p>
            <a:pPr>
              <a:buClr>
                <a:srgbClr val="262626"/>
              </a:buClr>
              <a:buFont typeface="Arial" pitchFamily="18" charset="0"/>
              <a:buChar char="•"/>
            </a:pPr>
            <a:r>
              <a:rPr lang="en-GB" err="1">
                <a:ea typeface="+mn-lt"/>
                <a:cs typeface="+mn-lt"/>
              </a:rPr>
              <a:t>Aranzabal</a:t>
            </a:r>
            <a:r>
              <a:rPr lang="en-GB">
                <a:ea typeface="+mn-lt"/>
                <a:cs typeface="+mn-lt"/>
              </a:rPr>
              <a:t>, A., </a:t>
            </a:r>
            <a:r>
              <a:rPr lang="en-GB" err="1">
                <a:ea typeface="+mn-lt"/>
                <a:cs typeface="+mn-lt"/>
              </a:rPr>
              <a:t>Epelde</a:t>
            </a:r>
            <a:r>
              <a:rPr lang="en-GB">
                <a:ea typeface="+mn-lt"/>
                <a:cs typeface="+mn-lt"/>
              </a:rPr>
              <a:t>, E. and </a:t>
            </a:r>
            <a:r>
              <a:rPr lang="en-GB" err="1">
                <a:ea typeface="+mn-lt"/>
                <a:cs typeface="+mn-lt"/>
              </a:rPr>
              <a:t>Artetxe</a:t>
            </a:r>
            <a:r>
              <a:rPr lang="en-GB">
                <a:ea typeface="+mn-lt"/>
                <a:cs typeface="+mn-lt"/>
              </a:rPr>
              <a:t>, M. (2022) ‘Team formation on the basis of Belbin’s roles to enhance students’ performance in project based learning’, Education for chemical engineers, 38, pp. 22–37. Available at: </a:t>
            </a:r>
            <a:r>
              <a:rPr lang="en-GB" u="sng">
                <a:ea typeface="+mn-lt"/>
                <a:cs typeface="+mn-lt"/>
                <a:hlinkClick r:id="rId2"/>
              </a:rPr>
              <a:t>https://doi.org/10.1016/j.ece.2021.09.001</a:t>
            </a:r>
            <a:r>
              <a:rPr lang="en-GB">
                <a:ea typeface="+mn-lt"/>
                <a:cs typeface="+mn-lt"/>
              </a:rPr>
              <a:t>.</a:t>
            </a:r>
          </a:p>
          <a:p>
            <a:pPr>
              <a:buClr>
                <a:srgbClr val="262626"/>
              </a:buClr>
              <a:buFont typeface="Arial" pitchFamily="18" charset="0"/>
              <a:buChar char="•"/>
            </a:pPr>
            <a:endParaRPr lang="en-GB">
              <a:ea typeface="+mn-lt"/>
              <a:cs typeface="+mn-lt"/>
            </a:endParaRPr>
          </a:p>
          <a:p>
            <a:pPr>
              <a:buClr>
                <a:srgbClr val="262626"/>
              </a:buClr>
              <a:buFont typeface="Arial" pitchFamily="18" charset="0"/>
              <a:buChar char="•"/>
            </a:pPr>
            <a:r>
              <a:rPr lang="en-GB">
                <a:ea typeface="+mn-lt"/>
                <a:cs typeface="+mn-lt"/>
              </a:rPr>
              <a:t>  Bonebright, D.A. (2010) ‘40 years of storming: a historical review of Tuckman’s model of small group development’, Human resource development international, 13(1), pp. 111–120. Available at: </a:t>
            </a:r>
            <a:r>
              <a:rPr lang="en-GB">
                <a:ea typeface="+mn-lt"/>
                <a:cs typeface="+mn-lt"/>
                <a:hlinkClick r:id="rId3"/>
              </a:rPr>
              <a:t>https://doi.org/10.1080/13678861003589099</a:t>
            </a:r>
            <a:r>
              <a:rPr lang="en-GB">
                <a:ea typeface="+mn-lt"/>
                <a:cs typeface="+mn-lt"/>
              </a:rPr>
              <a:t>.</a:t>
            </a:r>
            <a:endParaRPr lang="en-GB"/>
          </a:p>
          <a:p>
            <a:pPr>
              <a:buClr>
                <a:srgbClr val="262626"/>
              </a:buClr>
              <a:buFont typeface="Arial" pitchFamily="18" charset="0"/>
              <a:buChar char="•"/>
            </a:pPr>
            <a:endParaRPr lang="en-GB">
              <a:ea typeface="+mn-lt"/>
              <a:cs typeface="+mn-lt"/>
            </a:endParaRPr>
          </a:p>
          <a:p>
            <a:pPr>
              <a:buClr>
                <a:srgbClr val="262626"/>
              </a:buClr>
              <a:buFont typeface="Arial" pitchFamily="18" charset="0"/>
              <a:buChar char="•"/>
            </a:pPr>
            <a:r>
              <a:rPr lang="en-GB">
                <a:ea typeface="+mn-lt"/>
                <a:cs typeface="+mn-lt"/>
              </a:rPr>
              <a:t>Fang, T., Gunderson, M. and Long†, R.J. (2021) ‘Profit Sharing and Workplace Productivity Growth in Canada: Does Teamwork Play a Role?’, Relations </a:t>
            </a:r>
            <a:r>
              <a:rPr lang="en-GB" err="1">
                <a:ea typeface="+mn-lt"/>
                <a:cs typeface="+mn-lt"/>
              </a:rPr>
              <a:t>industrielles</a:t>
            </a:r>
            <a:r>
              <a:rPr lang="en-GB">
                <a:ea typeface="+mn-lt"/>
                <a:cs typeface="+mn-lt"/>
              </a:rPr>
              <a:t> (Québec, Québec), 76(1), pp. 90–114. Available at: </a:t>
            </a:r>
            <a:r>
              <a:rPr lang="en-GB">
                <a:ea typeface="+mn-lt"/>
                <a:cs typeface="+mn-lt"/>
                <a:hlinkClick r:id="rId4"/>
              </a:rPr>
              <a:t>https://doi.org/10.7202/1075575ar</a:t>
            </a:r>
            <a:r>
              <a:rPr lang="en-GB">
                <a:ea typeface="+mn-lt"/>
                <a:cs typeface="+mn-lt"/>
              </a:rPr>
              <a:t>. </a:t>
            </a:r>
            <a:endParaRPr lang="en-GB"/>
          </a:p>
          <a:p>
            <a:pPr>
              <a:buClr>
                <a:srgbClr val="262626"/>
              </a:buClr>
              <a:buFont typeface="Arial" pitchFamily="18" charset="0"/>
              <a:buChar char="•"/>
            </a:pPr>
            <a:endParaRPr lang="en-GB">
              <a:ea typeface="+mn-lt"/>
              <a:cs typeface="+mn-lt"/>
            </a:endParaRPr>
          </a:p>
          <a:p>
            <a:pPr indent="-182880">
              <a:spcAft>
                <a:spcPts val="600"/>
              </a:spcAft>
              <a:buClr>
                <a:srgbClr val="262626"/>
              </a:buClr>
              <a:buFont typeface="Garamond" pitchFamily="18" charset="0"/>
              <a:buChar char="◦"/>
            </a:pPr>
            <a:r>
              <a:rPr lang="en-GB">
                <a:ea typeface="+mn-lt"/>
                <a:cs typeface="+mn-lt"/>
              </a:rPr>
              <a:t>  Kim, L.Y. et al. (2019) ‘What makes team communication effective: a qualitative analysis of interprofessional primary care team members’ perspectives’, Journal of interprofessional care, 33(6), pp. 836–838. Available at: </a:t>
            </a:r>
            <a:r>
              <a:rPr lang="en-GB">
                <a:ea typeface="+mn-lt"/>
                <a:cs typeface="+mn-lt"/>
                <a:hlinkClick r:id="rId5"/>
              </a:rPr>
              <a:t>https://doi.org/10.1080/13561820.2019.1577809</a:t>
            </a:r>
            <a:r>
              <a:rPr lang="en-GB">
                <a:ea typeface="+mn-lt"/>
                <a:cs typeface="+mn-lt"/>
              </a:rPr>
              <a:t>.</a:t>
            </a:r>
            <a:endParaRPr lang="en-US"/>
          </a:p>
          <a:p>
            <a:pPr indent="-182880">
              <a:spcAft>
                <a:spcPts val="600"/>
              </a:spcAft>
              <a:buClr>
                <a:srgbClr val="262626"/>
              </a:buClr>
              <a:buFont typeface="Garamond" pitchFamily="18" charset="0"/>
              <a:buChar char="◦"/>
            </a:pPr>
            <a:endParaRPr lang="en-US"/>
          </a:p>
          <a:p>
            <a:pPr indent="-182880">
              <a:spcAft>
                <a:spcPts val="600"/>
              </a:spcAft>
              <a:buClr>
                <a:srgbClr val="262626"/>
              </a:buClr>
              <a:buFont typeface="Garamond" pitchFamily="18" charset="0"/>
              <a:buChar char="◦"/>
            </a:pPr>
            <a:r>
              <a:rPr lang="en-GB">
                <a:ea typeface="+mn-lt"/>
                <a:cs typeface="+mn-lt"/>
              </a:rPr>
              <a:t>Maund, A. et al. (2017) </a:t>
            </a:r>
            <a:r>
              <a:rPr lang="en-GB" i="1">
                <a:ea typeface="+mn-lt"/>
                <a:cs typeface="+mn-lt"/>
              </a:rPr>
              <a:t>Certificate in higher education : skills for the workplace student yearbook</a:t>
            </a:r>
            <a:r>
              <a:rPr lang="en-GB">
                <a:ea typeface="+mn-lt"/>
                <a:cs typeface="+mn-lt"/>
              </a:rPr>
              <a:t>. London:: Sage.</a:t>
            </a:r>
            <a:endParaRPr lang="en-GB"/>
          </a:p>
          <a:p>
            <a:pPr indent="-182880">
              <a:spcAft>
                <a:spcPts val="600"/>
              </a:spcAft>
              <a:buClr>
                <a:srgbClr val="262626"/>
              </a:buClr>
              <a:buFont typeface="Garamond" pitchFamily="18" charset="0"/>
              <a:buChar char="◦"/>
            </a:pPr>
            <a:r>
              <a:rPr lang="en-US" err="1"/>
              <a:t>Pasleau</a:t>
            </a:r>
            <a:r>
              <a:rPr lang="en-US"/>
              <a:t>, P., (2017), </a:t>
            </a:r>
            <a:r>
              <a:rPr lang="en-US" i="1"/>
              <a:t>Tuckman Model: Understanding the stages of team formation, </a:t>
            </a:r>
            <a:r>
              <a:rPr lang="en-US"/>
              <a:t>[video], Available at:  </a:t>
            </a:r>
            <a:r>
              <a:rPr lang="en-US">
                <a:hlinkClick r:id="rId6"/>
              </a:rPr>
              <a:t>https://www.youtube.com/watch?v=2QbXc6E08H4</a:t>
            </a:r>
            <a:r>
              <a:rPr lang="en-US"/>
              <a:t>  (Accessed: 19 June 2020).</a:t>
            </a:r>
          </a:p>
          <a:p>
            <a:pPr indent="-182880">
              <a:spcAft>
                <a:spcPts val="600"/>
              </a:spcAft>
              <a:buClr>
                <a:schemeClr val="tx1">
                  <a:lumMod val="85000"/>
                  <a:lumOff val="15000"/>
                </a:schemeClr>
              </a:buClr>
              <a:buFont typeface="Garamond" pitchFamily="18" charset="0"/>
              <a:buChar char="◦"/>
            </a:pPr>
            <a:endParaRPr lang="en-US"/>
          </a:p>
          <a:p>
            <a:pPr indent="-182880">
              <a:spcAft>
                <a:spcPts val="600"/>
              </a:spcAft>
              <a:buClr>
                <a:schemeClr val="tx1">
                  <a:lumMod val="85000"/>
                  <a:lumOff val="15000"/>
                </a:schemeClr>
              </a:buClr>
              <a:buFont typeface="Garamond" pitchFamily="18" charset="0"/>
              <a:buChar char="◦"/>
            </a:pPr>
            <a:r>
              <a:rPr lang="en-US"/>
              <a:t>Wheelan, S.A., (2016),  </a:t>
            </a:r>
            <a:r>
              <a:rPr lang="en-US" i="1"/>
              <a:t>Creating Effective Teams</a:t>
            </a:r>
            <a:r>
              <a:rPr lang="en-US"/>
              <a:t>, 5</a:t>
            </a:r>
            <a:r>
              <a:rPr lang="en-US" baseline="30000"/>
              <a:t>th</a:t>
            </a:r>
            <a:r>
              <a:rPr lang="en-US"/>
              <a:t> </a:t>
            </a:r>
            <a:r>
              <a:rPr lang="en-US" err="1"/>
              <a:t>edn</a:t>
            </a:r>
            <a:r>
              <a:rPr lang="en-US"/>
              <a:t>, London: SAGE. </a:t>
            </a:r>
            <a:endParaRPr lang="en-GB"/>
          </a:p>
          <a:p>
            <a:pPr indent="-182880">
              <a:spcAft>
                <a:spcPts val="600"/>
              </a:spcAft>
              <a:buClr>
                <a:schemeClr val="tx1">
                  <a:lumMod val="85000"/>
                  <a:lumOff val="15000"/>
                </a:schemeClr>
              </a:buClr>
              <a:buFont typeface="Garamond" pitchFamily="18" charset="0"/>
              <a:buChar char="◦"/>
            </a:pPr>
            <a:r>
              <a:rPr lang="en-GB" b="0" i="0">
                <a:solidFill>
                  <a:srgbClr val="222222"/>
                </a:solidFill>
                <a:effectLst/>
                <a:latin typeface="Arial"/>
                <a:cs typeface="Arial"/>
              </a:rPr>
              <a:t>Da </a:t>
            </a:r>
            <a:r>
              <a:rPr lang="en-GB" b="0" i="0" err="1">
                <a:solidFill>
                  <a:srgbClr val="222222"/>
                </a:solidFill>
                <a:effectLst/>
                <a:latin typeface="Arial"/>
                <a:cs typeface="Arial"/>
              </a:rPr>
              <a:t>HiLLs</a:t>
            </a:r>
            <a:r>
              <a:rPr lang="en-GB" b="0" i="0">
                <a:solidFill>
                  <a:srgbClr val="222222"/>
                </a:solidFill>
                <a:effectLst/>
                <a:latin typeface="Arial"/>
                <a:cs typeface="Arial"/>
              </a:rPr>
              <a:t>, L., 2013. Overcoming the ten most common barriers to effective team communication.</a:t>
            </a:r>
          </a:p>
          <a:p>
            <a:pPr marL="102870" indent="-285750">
              <a:spcAft>
                <a:spcPts val="600"/>
              </a:spcAft>
              <a:buClr>
                <a:srgbClr val="262626"/>
              </a:buClr>
              <a:buFont typeface="Arial" pitchFamily="18" charset="0"/>
              <a:buChar char="•"/>
            </a:pPr>
            <a:r>
              <a:rPr lang="en-GB" err="1">
                <a:solidFill>
                  <a:srgbClr val="222222"/>
                </a:solidFill>
                <a:latin typeface="Arial"/>
                <a:cs typeface="Arial"/>
              </a:rPr>
              <a:t>v</a:t>
            </a:r>
            <a:r>
              <a:rPr lang="en-GB" err="1">
                <a:ea typeface="+mn-lt"/>
                <a:cs typeface="+mn-lt"/>
              </a:rPr>
              <a:t>Sivasubramaniam</a:t>
            </a:r>
            <a:r>
              <a:rPr lang="en-GB">
                <a:ea typeface="+mn-lt"/>
                <a:cs typeface="+mn-lt"/>
              </a:rPr>
              <a:t>, N., Murry, W.D., Avolio, B.J. and Jung, D.I. (2002). A Longitudinal Model of the Effects of Team Leadership and Group Potency on Group Performance. </a:t>
            </a:r>
            <a:r>
              <a:rPr lang="en-GB" i="1">
                <a:ea typeface="+mn-lt"/>
                <a:cs typeface="+mn-lt"/>
              </a:rPr>
              <a:t>Group &amp; Organization Management</a:t>
            </a:r>
            <a:r>
              <a:rPr lang="en-GB">
                <a:ea typeface="+mn-lt"/>
                <a:cs typeface="+mn-lt"/>
              </a:rPr>
              <a:t>, 27(1), pp.66–96. doi:10.1177/1059601102027001005.</a:t>
            </a:r>
            <a:endParaRPr lang="en-GB">
              <a:solidFill>
                <a:srgbClr val="222222"/>
              </a:solidFill>
              <a:latin typeface="Arial"/>
              <a:cs typeface="Arial"/>
            </a:endParaRPr>
          </a:p>
          <a:p>
            <a:pPr indent="-182880">
              <a:spcAft>
                <a:spcPts val="600"/>
              </a:spcAft>
              <a:buClr>
                <a:srgbClr val="262626"/>
              </a:buClr>
              <a:buFont typeface="Garamond" pitchFamily="18" charset="0"/>
              <a:buChar char="◦"/>
            </a:pPr>
            <a:endParaRPr lang="en-GB">
              <a:solidFill>
                <a:srgbClr val="222222"/>
              </a:solidFill>
              <a:latin typeface="Arial"/>
              <a:cs typeface="Arial"/>
            </a:endParaRPr>
          </a:p>
        </p:txBody>
      </p:sp>
      <p:pic>
        <p:nvPicPr>
          <p:cNvPr id="45" name="Picture 4" descr="Different coloured organisers">
            <a:extLst>
              <a:ext uri="{FF2B5EF4-FFF2-40B4-BE49-F238E27FC236}">
                <a16:creationId xmlns:a16="http://schemas.microsoft.com/office/drawing/2014/main" id="{58907C45-57B0-72D8-DAA3-569515AC9CF5}"/>
              </a:ext>
            </a:extLst>
          </p:cNvPr>
          <p:cNvPicPr>
            <a:picLocks noChangeAspect="1"/>
          </p:cNvPicPr>
          <p:nvPr/>
        </p:nvPicPr>
        <p:blipFill rotWithShape="1">
          <a:blip r:embed="rId7"/>
          <a:srcRect l="30863" r="30041"/>
          <a:stretch/>
        </p:blipFill>
        <p:spPr>
          <a:xfrm>
            <a:off x="7837371" y="237744"/>
            <a:ext cx="4124416" cy="6382512"/>
          </a:xfrm>
          <a:prstGeom prst="rect">
            <a:avLst/>
          </a:prstGeom>
        </p:spPr>
      </p:pic>
    </p:spTree>
    <p:extLst>
      <p:ext uri="{BB962C8B-B14F-4D97-AF65-F5344CB8AC3E}">
        <p14:creationId xmlns:p14="http://schemas.microsoft.com/office/powerpoint/2010/main" val="37387201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70E2396-7A69-742C-B9B6-EEFFA734628B}"/>
              </a:ext>
            </a:extLst>
          </p:cNvPr>
          <p:cNvPicPr>
            <a:picLocks noChangeAspect="1"/>
          </p:cNvPicPr>
          <p:nvPr/>
        </p:nvPicPr>
        <p:blipFill rotWithShape="1">
          <a:blip r:embed="rId2"/>
          <a:srcRect l="27961" t="25363" r="12284" b="17825"/>
          <a:stretch/>
        </p:blipFill>
        <p:spPr>
          <a:xfrm>
            <a:off x="887411" y="643467"/>
            <a:ext cx="10417179" cy="5571066"/>
          </a:xfrm>
          <a:prstGeom prst="rect">
            <a:avLst/>
          </a:prstGeom>
        </p:spPr>
      </p:pic>
    </p:spTree>
    <p:extLst>
      <p:ext uri="{BB962C8B-B14F-4D97-AF65-F5344CB8AC3E}">
        <p14:creationId xmlns:p14="http://schemas.microsoft.com/office/powerpoint/2010/main" val="57700450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7" ma:contentTypeDescription="Create a new document." ma:contentTypeScope="" ma:versionID="7884ae0af1ffd78ab82b9f39b5563a5a">
  <xsd:schema xmlns:xsd="http://www.w3.org/2001/XMLSchema" xmlns:xs="http://www.w3.org/2001/XMLSchema" xmlns:p="http://schemas.microsoft.com/office/2006/metadata/properties" xmlns:ns3="5c225c8a-d58b-4f92-9659-fc93657787ef" xmlns:ns4="01059ada-d055-41df-ae87-635bd8b92658" targetNamespace="http://schemas.microsoft.com/office/2006/metadata/properties" ma:root="true" ma:fieldsID="d9eeb32b648799a9b929016201e74e3e" ns3:_="" ns4:_="">
    <xsd:import namespace="5c225c8a-d58b-4f92-9659-fc93657787ef"/>
    <xsd:import namespace="01059ada-d055-41df-ae87-635bd8b926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1059ada-d055-41df-ae87-635bd8b926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255E1F7-9B01-478E-B96C-4DBCF22CA7D3}">
  <ds:schemaRefs>
    <ds:schemaRef ds:uri="http://schemas.microsoft.com/sharepoint/v3/contenttype/forms"/>
  </ds:schemaRefs>
</ds:datastoreItem>
</file>

<file path=customXml/itemProps2.xml><?xml version="1.0" encoding="utf-8"?>
<ds:datastoreItem xmlns:ds="http://schemas.openxmlformats.org/officeDocument/2006/customXml" ds:itemID="{51697FD6-B0FB-42FE-8F8C-23377C51F6B3}">
  <ds:schemaRefs>
    <ds:schemaRef ds:uri="http://schemas.microsoft.com/office/2006/metadata/properties"/>
    <ds:schemaRef ds:uri="http://schemas.microsoft.com/office/infopath/2007/PartnerControls"/>
    <ds:schemaRef ds:uri="http://www.w3.org/2000/xmlns/"/>
  </ds:schemaRefs>
</ds:datastoreItem>
</file>

<file path=customXml/itemProps3.xml><?xml version="1.0" encoding="utf-8"?>
<ds:datastoreItem xmlns:ds="http://schemas.openxmlformats.org/officeDocument/2006/customXml" ds:itemID="{A016413B-FD29-4857-8CED-98347B6EC765}">
  <ds:schemaRefs>
    <ds:schemaRef ds:uri="01059ada-d055-41df-ae87-635bd8b92658"/>
    <ds:schemaRef ds:uri="5c225c8a-d58b-4f92-9659-fc93657787e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21</Slides>
  <Notes>0</Notes>
  <HiddenSlides>1</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Jayne Stead   2126373 Rebecca Travers   2128316 Merleen Garvey   2129226 Bethany Redmond  2127859 syed Imran   2120439 Evaristo Freite De melo   2129710</vt:lpstr>
      <vt:lpstr>Benefits of Teamwork </vt:lpstr>
      <vt:lpstr>PowerPoint Presentation</vt:lpstr>
      <vt:lpstr>PowerPoint Presentation</vt:lpstr>
      <vt:lpstr>PowerPoint Presentation</vt:lpstr>
      <vt:lpstr>EFFECTIVE TEAM WORKING – The requirement to collectively emulate individuals so that they collaborate effectively within a team role will result in the production of the team's enhanced performance in delivering a project successfully</vt:lpstr>
      <vt:lpstr>INEFFECTIVE TEAM WORKING  </vt:lpstr>
      <vt:lpstr>And  Finally............</vt:lpstr>
      <vt:lpstr>Tuckman’s Model of Team Development </vt:lpstr>
      <vt:lpstr>PowerPoint Presentation</vt:lpstr>
      <vt:lpstr>Models of team development</vt:lpstr>
      <vt:lpstr>PowerPoint Presentation</vt:lpstr>
      <vt:lpstr>Barriers to effective teamwork</vt:lpstr>
      <vt:lpstr>Continued.......</vt:lpstr>
      <vt:lpstr>If Tom use the Richer Mediums like model of Communication he can communicate more effective with the team. because as we already know the team to be created will be in three different cities and countries, and with this model he will be able to use all the communication mechanisms at his disposal.  L. . Daft, R.L.D. and H. Lengel., R.H.L. (2022) </vt:lpstr>
      <vt:lpstr>PowerPoint Presentation</vt:lpstr>
      <vt:lpstr>Diagonal  communications</vt:lpstr>
      <vt:lpstr> HorizoNtal communications</vt:lpstr>
      <vt:lpstr>Personal Development Plan for Amazon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Rebecca</dc:creator>
  <cp:revision>25</cp:revision>
  <dcterms:created xsi:type="dcterms:W3CDTF">2022-10-17T08:58:24Z</dcterms:created>
  <dcterms:modified xsi:type="dcterms:W3CDTF">2022-11-18T17:13:58Z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