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82" r:id="rId4"/>
    <p:sldId id="259" r:id="rId5"/>
    <p:sldId id="281" r:id="rId6"/>
    <p:sldId id="258" r:id="rId7"/>
    <p:sldId id="272" r:id="rId8"/>
    <p:sldId id="273" r:id="rId9"/>
    <p:sldId id="260" r:id="rId10"/>
    <p:sldId id="261" r:id="rId11"/>
    <p:sldId id="278" r:id="rId12"/>
    <p:sldId id="275" r:id="rId13"/>
    <p:sldId id="276" r:id="rId14"/>
    <p:sldId id="274" r:id="rId15"/>
    <p:sldId id="262" r:id="rId16"/>
    <p:sldId id="277" r:id="rId17"/>
    <p:sldId id="279" r:id="rId18"/>
    <p:sldId id="264" r:id="rId19"/>
    <p:sldId id="265" r:id="rId20"/>
    <p:sldId id="266" r:id="rId21"/>
    <p:sldId id="267" r:id="rId22"/>
    <p:sldId id="268" r:id="rId23"/>
    <p:sldId id="269" r:id="rId24"/>
    <p:sldId id="270" r:id="rId25"/>
    <p:sldId id="280" r:id="rId26"/>
    <p:sldId id="27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780" autoAdjust="0"/>
  </p:normalViewPr>
  <p:slideViewPr>
    <p:cSldViewPr snapToGrid="0">
      <p:cViewPr varScale="1">
        <p:scale>
          <a:sx n="76" d="100"/>
          <a:sy n="76" d="100"/>
        </p:scale>
        <p:origin x="12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F5E173-0CF6-403C-99B9-5FC941911A95}" type="datetimeFigureOut">
              <a:rPr lang="en-GB" smtClean="0"/>
              <a:t>30/11/2017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C5FE33-8FA6-4B78-AC07-1468013FD2B2}" type="slidenum">
              <a:rPr lang="en-GB" smtClean="0"/>
              <a:t>‹#›</a:t>
            </a:fld>
            <a:endParaRPr lang="en-GB"/>
          </a:p>
        </p:txBody>
      </p:sp>
    </p:spTree>
    <p:extLst>
      <p:ext uri="{BB962C8B-B14F-4D97-AF65-F5344CB8AC3E}">
        <p14:creationId xmlns:p14="http://schemas.microsoft.com/office/powerpoint/2010/main" val="3971806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1 – Begin to work on a FFA – what are the drivers for reform in the context of Donaldson’s Successful Future report?</a:t>
            </a:r>
            <a:r>
              <a:rPr lang="en-GB" baseline="0" dirty="0" smtClean="0"/>
              <a:t> </a:t>
            </a:r>
          </a:p>
          <a:p>
            <a:endParaRPr lang="en-GB" baseline="0" dirty="0" smtClean="0"/>
          </a:p>
          <a:p>
            <a:r>
              <a:rPr lang="en-GB" dirty="0" smtClean="0"/>
              <a:t>TASK 2 – On</a:t>
            </a:r>
            <a:r>
              <a:rPr lang="en-GB" baseline="0" dirty="0" smtClean="0"/>
              <a:t> your post it note, write down on a scale of 1 – 10 how familiar and confident you feel about this report at present? </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5</a:t>
            </a:fld>
            <a:endParaRPr lang="en-GB"/>
          </a:p>
        </p:txBody>
      </p:sp>
    </p:spTree>
    <p:extLst>
      <p:ext uri="{BB962C8B-B14F-4D97-AF65-F5344CB8AC3E}">
        <p14:creationId xmlns:p14="http://schemas.microsoft.com/office/powerpoint/2010/main" val="4293391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Gallery Brainstorm</a:t>
            </a:r>
            <a:r>
              <a:rPr lang="en-GB" baseline="0" dirty="0" smtClean="0"/>
              <a:t> Activities:</a:t>
            </a:r>
          </a:p>
          <a:p>
            <a:endParaRPr lang="en-GB" baseline="0" dirty="0" smtClean="0"/>
          </a:p>
          <a:p>
            <a:r>
              <a:rPr lang="en-GB" baseline="0" dirty="0" smtClean="0"/>
              <a:t>What do you know about Successful futures?</a:t>
            </a:r>
          </a:p>
          <a:p>
            <a:endParaRPr lang="en-GB" baseline="0" dirty="0" smtClean="0"/>
          </a:p>
          <a:p>
            <a:pPr marL="171450" indent="-171450">
              <a:buFontTx/>
              <a:buChar char="-"/>
            </a:pPr>
            <a:r>
              <a:rPr lang="en-GB" baseline="0" dirty="0" smtClean="0"/>
              <a:t>The values and principles</a:t>
            </a:r>
          </a:p>
          <a:p>
            <a:pPr marL="171450" indent="-171450">
              <a:buFontTx/>
              <a:buChar char="-"/>
            </a:pPr>
            <a:r>
              <a:rPr lang="en-GB" baseline="0" dirty="0" smtClean="0"/>
              <a:t>The curriculum structure</a:t>
            </a:r>
          </a:p>
          <a:p>
            <a:pPr marL="171450" indent="-171450">
              <a:buFontTx/>
              <a:buChar char="-"/>
            </a:pPr>
            <a:r>
              <a:rPr lang="en-GB" baseline="0" dirty="0" smtClean="0"/>
              <a:t>Assessment </a:t>
            </a:r>
          </a:p>
          <a:p>
            <a:pPr marL="171450" indent="-171450">
              <a:buFontTx/>
              <a:buChar char="-"/>
            </a:pPr>
            <a:r>
              <a:rPr lang="en-GB" baseline="0" dirty="0" smtClean="0"/>
              <a:t>How it’s currently being developed</a:t>
            </a:r>
          </a:p>
          <a:p>
            <a:pPr marL="171450" indent="-171450">
              <a:buFontTx/>
              <a:buChar char="-"/>
            </a:pPr>
            <a:endParaRPr lang="en-GB" baseline="0" dirty="0" smtClean="0"/>
          </a:p>
          <a:p>
            <a:pPr marL="171450" indent="-171450">
              <a:buFontTx/>
              <a:buChar char="-"/>
            </a:pPr>
            <a:r>
              <a:rPr lang="en-GB" baseline="0" dirty="0" smtClean="0"/>
              <a:t>Watch video in hyperlink to recap. </a:t>
            </a:r>
          </a:p>
          <a:p>
            <a:pPr marL="171450" indent="-171450">
              <a:buFontTx/>
              <a:buChar char="-"/>
            </a:pPr>
            <a:endParaRPr lang="en-GB" baseline="0" dirty="0" smtClean="0"/>
          </a:p>
        </p:txBody>
      </p:sp>
      <p:sp>
        <p:nvSpPr>
          <p:cNvPr id="4" name="Slide Number Placeholder 3"/>
          <p:cNvSpPr>
            <a:spLocks noGrp="1"/>
          </p:cNvSpPr>
          <p:nvPr>
            <p:ph type="sldNum" sz="quarter" idx="10"/>
          </p:nvPr>
        </p:nvSpPr>
        <p:spPr/>
        <p:txBody>
          <a:bodyPr/>
          <a:lstStyle/>
          <a:p>
            <a:fld id="{2EC5FE33-8FA6-4B78-AC07-1468013FD2B2}" type="slidenum">
              <a:rPr lang="en-GB" smtClean="0"/>
              <a:t>6</a:t>
            </a:fld>
            <a:endParaRPr lang="en-GB"/>
          </a:p>
        </p:txBody>
      </p:sp>
    </p:spTree>
    <p:extLst>
      <p:ext uri="{BB962C8B-B14F-4D97-AF65-F5344CB8AC3E}">
        <p14:creationId xmlns:p14="http://schemas.microsoft.com/office/powerpoint/2010/main" val="1560599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OECD report highlighted the fact that Wales does not seem to have </a:t>
            </a:r>
            <a:r>
              <a:rPr lang="en-GB" dirty="0" smtClean="0"/>
              <a:t>a convincing overall set of aims and purposes and recommended that the Welsh Government should ‘develop a shared vision of the Welsh learner, reflecting the government’s commitment to quality and equity’. </a:t>
            </a:r>
          </a:p>
          <a:p>
            <a:endParaRPr lang="en-GB" dirty="0" smtClean="0"/>
          </a:p>
          <a:p>
            <a:r>
              <a:rPr lang="en-GB" dirty="0" smtClean="0"/>
              <a:t>As a result, Donaldson argues that we need to</a:t>
            </a:r>
            <a:r>
              <a:rPr lang="en-GB" baseline="0" dirty="0" smtClean="0"/>
              <a:t> set out explicit and agreed statements of purposes and that this would carry with it a number of benefits:</a:t>
            </a:r>
          </a:p>
          <a:p>
            <a:pPr marL="171450" indent="-171450">
              <a:buFontTx/>
              <a:buChar char="-"/>
            </a:pPr>
            <a:r>
              <a:rPr lang="en-GB" baseline="0" dirty="0" smtClean="0"/>
              <a:t>Help mobilise profession and change around a common mission</a:t>
            </a:r>
          </a:p>
          <a:p>
            <a:pPr marL="171450" indent="-171450">
              <a:buFontTx/>
              <a:buChar char="-"/>
            </a:pPr>
            <a:r>
              <a:rPr lang="en-GB" baseline="0" dirty="0" smtClean="0"/>
              <a:t>Promote ownership</a:t>
            </a:r>
          </a:p>
          <a:p>
            <a:pPr marL="171450" indent="-171450">
              <a:buFontTx/>
              <a:buChar char="-"/>
            </a:pPr>
            <a:r>
              <a:rPr lang="en-GB" baseline="0" dirty="0" smtClean="0"/>
              <a:t>Clarity about aspirations</a:t>
            </a:r>
          </a:p>
          <a:p>
            <a:pPr marL="171450" indent="-171450">
              <a:buFontTx/>
              <a:buChar char="-"/>
            </a:pPr>
            <a:r>
              <a:rPr lang="en-GB" baseline="0" dirty="0" smtClean="0"/>
              <a:t>Emphasis longer term outcomes beyond knowledge and understanding also guard against the risk of narrowing the C as a result of short term pressures</a:t>
            </a:r>
          </a:p>
          <a:p>
            <a:pPr marL="171450" indent="-171450">
              <a:buFontTx/>
              <a:buChar char="-"/>
            </a:pPr>
            <a:r>
              <a:rPr lang="en-GB" baseline="0" dirty="0" smtClean="0"/>
              <a:t>Establishes priorities and gives focus and consistency to ITE and CPD, accountability and improvement. </a:t>
            </a:r>
          </a:p>
          <a:p>
            <a:pPr marL="171450" indent="-171450">
              <a:buFontTx/>
              <a:buChar char="-"/>
            </a:pPr>
            <a:endParaRPr lang="en-GB" baseline="0" dirty="0" smtClean="0"/>
          </a:p>
        </p:txBody>
      </p:sp>
      <p:sp>
        <p:nvSpPr>
          <p:cNvPr id="4" name="Slide Number Placeholder 3"/>
          <p:cNvSpPr>
            <a:spLocks noGrp="1"/>
          </p:cNvSpPr>
          <p:nvPr>
            <p:ph type="sldNum" sz="quarter" idx="10"/>
          </p:nvPr>
        </p:nvSpPr>
        <p:spPr/>
        <p:txBody>
          <a:bodyPr/>
          <a:lstStyle/>
          <a:p>
            <a:fld id="{9BDFB0A9-C49A-4294-B7B2-13842ED6183A}" type="slidenum">
              <a:rPr lang="en-GB" smtClean="0"/>
              <a:t>7</a:t>
            </a:fld>
            <a:endParaRPr lang="en-GB"/>
          </a:p>
        </p:txBody>
      </p:sp>
    </p:spTree>
    <p:extLst>
      <p:ext uri="{BB962C8B-B14F-4D97-AF65-F5344CB8AC3E}">
        <p14:creationId xmlns:p14="http://schemas.microsoft.com/office/powerpoint/2010/main" val="2528054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purpose</a:t>
            </a:r>
            <a:r>
              <a:rPr lang="en-GB" baseline="0" dirty="0" smtClean="0"/>
              <a:t> also has a set of </a:t>
            </a:r>
            <a:r>
              <a:rPr lang="en-GB" dirty="0" smtClean="0"/>
              <a:t>key characteristics that demonstrate the purpose through practice and should be developed through the curriculum</a:t>
            </a:r>
            <a:r>
              <a:rPr lang="en-GB" baseline="0" dirty="0" smtClean="0"/>
              <a:t> and these can be found in further detail in the report itself – e.g. page 29</a:t>
            </a:r>
            <a:endParaRPr lang="en-GB" dirty="0" smtClean="0"/>
          </a:p>
          <a:p>
            <a:endParaRPr lang="en-GB" dirty="0" smtClean="0"/>
          </a:p>
          <a:p>
            <a:r>
              <a:rPr lang="en-GB" dirty="0" smtClean="0"/>
              <a:t>ambitious, capable learners who: – set themselves high standards and seek and enjoy challenge – are building up a body of knowledge and have the skills to connect and apply that knowledge in different contexts – are questioning and enjoy solving problems – can communicate effectively in different forms and settings, using both Welsh and English – can explain the ideas and concepts they are learning about – can use number effectively in different contexts – understand how to interpret data and apply mathematical concepts – use digital technologies creatively to communicate, find and analyse information – undertake research and evaluate critically what they find </a:t>
            </a:r>
          </a:p>
          <a:p>
            <a:pPr marL="171450" indent="-171450">
              <a:buFontTx/>
              <a:buChar char="-"/>
            </a:pPr>
            <a:endParaRPr lang="en-GB" dirty="0" smtClean="0"/>
          </a:p>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8</a:t>
            </a:fld>
            <a:endParaRPr lang="en-GB"/>
          </a:p>
        </p:txBody>
      </p:sp>
    </p:spTree>
    <p:extLst>
      <p:ext uri="{BB962C8B-B14F-4D97-AF65-F5344CB8AC3E}">
        <p14:creationId xmlns:p14="http://schemas.microsoft.com/office/powerpoint/2010/main" val="2241509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particular risk lies in direct teaching being caricatured as didactic, whole-class  instruction. However, Hattie powerfully defines direct teaching as follows: ‘The teacher decides the learning intentions and success criteria, makes them transparent to the students, demonstrates them by modelling, evaluates if they (the students) understand what they have been told by checking for understanding, and re-telling them what they have been told by tying it all together with closure’47. Its essence lies in clear purposes and success criteria, modelling and practice, and regular and insightful feedback. In this way, direct teaching involves the active engagement of the teacher in ‘scaffolding’ learning. Creating contexts within which learners can demonstrate the ability to apply learning independently in unfamiliar settings is an important part of that scaffolding.</a:t>
            </a:r>
          </a:p>
          <a:p>
            <a:r>
              <a:rPr lang="en-GB" dirty="0"/>
              <a:t>Pedagogy that makes full use of wider skills within and across each Area of Learning and Experience, particularly problem solving, creative and critical thinking, is likely to activate such powerful learning for children and young people. </a:t>
            </a:r>
          </a:p>
          <a:p>
            <a:r>
              <a:rPr lang="en-GB" dirty="0"/>
              <a:t>OECD suggests that the problem-solving process involves ‘exploring and understanding’ the problem and its context; ‘representing and formulating’ </a:t>
            </a:r>
          </a:p>
          <a:p>
            <a:r>
              <a:rPr lang="en-GB" dirty="0" smtClean="0"/>
              <a:t>information </a:t>
            </a:r>
            <a:r>
              <a:rPr lang="en-GB" dirty="0"/>
              <a:t>gathered to create hypotheses; ‘planning and executing’ investigations, identifying success criteria; and ‘monitoring and reflecting’ on progress and outcomes49. Creative and critical thinking are an essential part of problem solving50, providing processes for analysis, synthesis and evaluation of ideas and products, and making unique connections between or among them. Such creativity relies heavily on access to high-quality authentic information from a range of subject disciplines that act as a catalyst for innovation</a:t>
            </a:r>
          </a:p>
        </p:txBody>
      </p:sp>
      <p:sp>
        <p:nvSpPr>
          <p:cNvPr id="4" name="Slide Number Placeholder 3"/>
          <p:cNvSpPr>
            <a:spLocks noGrp="1"/>
          </p:cNvSpPr>
          <p:nvPr>
            <p:ph type="sldNum" sz="quarter" idx="10"/>
          </p:nvPr>
        </p:nvSpPr>
        <p:spPr/>
        <p:txBody>
          <a:bodyPr/>
          <a:lstStyle/>
          <a:p>
            <a:fld id="{268BC491-5AA3-4FE7-9DC5-3629D78E9DE7}" type="slidenum">
              <a:rPr lang="en-GB" smtClean="0"/>
              <a:t>9</a:t>
            </a:fld>
            <a:endParaRPr lang="en-GB"/>
          </a:p>
        </p:txBody>
      </p:sp>
    </p:spTree>
    <p:extLst>
      <p:ext uri="{BB962C8B-B14F-4D97-AF65-F5344CB8AC3E}">
        <p14:creationId xmlns:p14="http://schemas.microsoft.com/office/powerpoint/2010/main" val="331212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10</a:t>
            </a:fld>
            <a:endParaRPr lang="en-GB"/>
          </a:p>
        </p:txBody>
      </p:sp>
    </p:spTree>
    <p:extLst>
      <p:ext uri="{BB962C8B-B14F-4D97-AF65-F5344CB8AC3E}">
        <p14:creationId xmlns:p14="http://schemas.microsoft.com/office/powerpoint/2010/main" val="227681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report says that good teaching and learning will: • Have consistent focus on the overall purposes of the curriculum • challenge all learners by encouraging them to recognise the importance of sustained effort in meeting expectations that are high but achievable for them • employ a blend of approaches including direct teaching • employ a blend of approaches including those that promote problem solving, creative and critical thinking • set tasks and select resources that build on previous knowledge and experience and engage interest • create authentic contexts for learning • employ assessment for learning principles • range within and across Areas of Learning and Experience • regularly reinforce Cross-curriculum Responsibilities, including literacy, numeracy and digital competence, and provides opportunities to practise them • encourage children and young people to take increasing responsibility for their own learning • support social and emotional development and positive relationships • encourage collaboration</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11</a:t>
            </a:fld>
            <a:endParaRPr lang="en-GB"/>
          </a:p>
        </p:txBody>
      </p:sp>
    </p:spTree>
    <p:extLst>
      <p:ext uri="{BB962C8B-B14F-4D97-AF65-F5344CB8AC3E}">
        <p14:creationId xmlns:p14="http://schemas.microsoft.com/office/powerpoint/2010/main" val="2377800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Review proposes that the other four wider skills should be embedded within each Area of Learning and Experience. Separate frameworks for these wider skills would introduce further complexity into the design of the curriculum, and that would replicate some of the concerns about the current situation. Schools and teachers will be able to focus on devising suitable learning, teaching and assessment activities that reflect these wider skills.</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12</a:t>
            </a:fld>
            <a:endParaRPr lang="en-GB"/>
          </a:p>
        </p:txBody>
      </p:sp>
    </p:spTree>
    <p:extLst>
      <p:ext uri="{BB962C8B-B14F-4D97-AF65-F5344CB8AC3E}">
        <p14:creationId xmlns:p14="http://schemas.microsoft.com/office/powerpoint/2010/main" val="4022838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13</a:t>
            </a:fld>
            <a:endParaRPr lang="en-GB"/>
          </a:p>
        </p:txBody>
      </p:sp>
    </p:spTree>
    <p:extLst>
      <p:ext uri="{BB962C8B-B14F-4D97-AF65-F5344CB8AC3E}">
        <p14:creationId xmlns:p14="http://schemas.microsoft.com/office/powerpoint/2010/main" val="1575000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Donaldson argues that the current curriculum has come to reflect the debate we have been having</a:t>
            </a:r>
            <a:r>
              <a:rPr lang="en-GB" baseline="0" dirty="0" smtClean="0"/>
              <a:t> about the pressures between subject/content approaches to structuring learning and a more holistic, skills approach. He says: </a:t>
            </a:r>
          </a:p>
          <a:p>
            <a:endParaRPr lang="en-GB" baseline="0" dirty="0" smtClean="0"/>
          </a:p>
          <a:p>
            <a:r>
              <a:rPr lang="en-GB" dirty="0" smtClean="0"/>
              <a:t>Some argue that subjects embody our cultural and educational inheritance as well as our accumulated wisdom and should therefore be used as the organisers. Others advocate an approach founded on the skills and competences that are thought to reflect more directly the requirements of modern life. </a:t>
            </a:r>
          </a:p>
          <a:p>
            <a:endParaRPr lang="en-GB" dirty="0" smtClean="0"/>
          </a:p>
          <a:p>
            <a:r>
              <a:rPr lang="en-GB" dirty="0" smtClean="0"/>
              <a:t>BUT, in reality, he argues that this is a false dichotomy and that it is an ‘unhelpful polarisation’ – “The structure of the curriculum should therefore ensure that the vital contribution of disciplinary learning is preserved but is supplemented by other aspects that relate directly to the needs of today and provide sound preparation for the challenges of tomorrow”</a:t>
            </a:r>
          </a:p>
          <a:p>
            <a:endParaRPr lang="en-GB" dirty="0" smtClean="0"/>
          </a:p>
          <a:p>
            <a:r>
              <a:rPr lang="en-GB" dirty="0" smtClean="0"/>
              <a:t>So we need to have a more blended</a:t>
            </a:r>
            <a:r>
              <a:rPr lang="en-GB" baseline="0" dirty="0" smtClean="0"/>
              <a:t> approach, which he feels can be achieved by structuring according to areas. He points to structures across the world, including our own FP which already uses this approach (although England retains the curriculum subjects). </a:t>
            </a:r>
          </a:p>
          <a:p>
            <a:endParaRPr lang="en-GB" baseline="0" dirty="0" smtClean="0"/>
          </a:p>
          <a:p>
            <a:r>
              <a:rPr lang="en-GB" dirty="0" smtClean="0"/>
              <a:t>“There is a range of competences and skills which are foundations for almost all learning and are essential to being able to participate successfully and confidently in the modern world. “ He recognises that the LNF has already</a:t>
            </a:r>
            <a:r>
              <a:rPr lang="en-GB" baseline="0" dirty="0" smtClean="0"/>
              <a:t> </a:t>
            </a:r>
            <a:r>
              <a:rPr lang="en-GB" baseline="0" dirty="0" err="1" smtClean="0"/>
              <a:t>layed</a:t>
            </a:r>
            <a:r>
              <a:rPr lang="en-GB" baseline="0" dirty="0" smtClean="0"/>
              <a:t> the foundation for this and continues with LN and adds digital. </a:t>
            </a:r>
            <a:r>
              <a:rPr lang="en-GB" dirty="0" smtClean="0"/>
              <a:t>Expectations about pupil progression in these responsibilities would be based upon the existing LNF and a new digital competence progression framework. 8. Schools should identify a member of staff who would lead and support each of the three Cross-curriculum Responsibilities. 9. Wider key skills should be embedded in the 6 Areas of Learning and Experience. They should also be taught from the start of schooling.</a:t>
            </a:r>
          </a:p>
          <a:p>
            <a:endParaRPr lang="en-GB" dirty="0" smtClean="0"/>
          </a:p>
          <a:p>
            <a:r>
              <a:rPr lang="en-GB" dirty="0" smtClean="0"/>
              <a:t>My understanding is</a:t>
            </a:r>
            <a:r>
              <a:rPr lang="en-GB" baseline="0" dirty="0" smtClean="0"/>
              <a:t> that the LNF, as is, will form the basis for the approach to lit and num. and that a 3</a:t>
            </a:r>
            <a:r>
              <a:rPr lang="en-GB" baseline="30000" dirty="0" smtClean="0"/>
              <a:t>rd</a:t>
            </a:r>
            <a:r>
              <a:rPr lang="en-GB" baseline="0" dirty="0" smtClean="0"/>
              <a:t> framework (which is supposed to be available this September) will be created for digital competence. </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14</a:t>
            </a:fld>
            <a:endParaRPr lang="en-GB"/>
          </a:p>
        </p:txBody>
      </p:sp>
    </p:spTree>
    <p:extLst>
      <p:ext uri="{BB962C8B-B14F-4D97-AF65-F5344CB8AC3E}">
        <p14:creationId xmlns:p14="http://schemas.microsoft.com/office/powerpoint/2010/main" val="2441740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15</a:t>
            </a:fld>
            <a:endParaRPr lang="en-GB"/>
          </a:p>
        </p:txBody>
      </p:sp>
    </p:spTree>
    <p:extLst>
      <p:ext uri="{BB962C8B-B14F-4D97-AF65-F5344CB8AC3E}">
        <p14:creationId xmlns:p14="http://schemas.microsoft.com/office/powerpoint/2010/main" val="2339699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a:t>
            </a:r>
            <a:r>
              <a:rPr lang="en-GB" baseline="0" dirty="0" smtClean="0"/>
              <a:t> more phases or KSs - </a:t>
            </a:r>
            <a:r>
              <a:rPr lang="en-GB" dirty="0" smtClean="0"/>
              <a:t>(transition = dip in attainment). Also avoids shifts</a:t>
            </a:r>
            <a:r>
              <a:rPr lang="en-GB" baseline="0" dirty="0" smtClean="0"/>
              <a:t> in purposes. </a:t>
            </a:r>
            <a:endParaRPr lang="en-GB" dirty="0" smtClean="0"/>
          </a:p>
          <a:p>
            <a:endParaRPr lang="en-GB" dirty="0" smtClean="0"/>
          </a:p>
          <a:p>
            <a:r>
              <a:rPr lang="en-GB" dirty="0" smtClean="0"/>
              <a:t>Progression should be signalled through Progression Steps, rather than levels. Progression Steps at regular intervals will provide a ‘road map’ for each individual child and young person’s progress in their learning.</a:t>
            </a:r>
          </a:p>
          <a:p>
            <a:endParaRPr lang="en-GB" dirty="0" smtClean="0"/>
          </a:p>
          <a:p>
            <a:r>
              <a:rPr lang="en-GB" dirty="0" smtClean="0"/>
              <a:t> › </a:t>
            </a:r>
            <a:r>
              <a:rPr lang="en-GB" dirty="0" err="1" smtClean="0"/>
              <a:t>Progr</a:t>
            </a:r>
            <a:endParaRPr lang="en-GB" dirty="0" smtClean="0"/>
          </a:p>
          <a:p>
            <a:endParaRPr lang="en-GB" dirty="0" smtClean="0"/>
          </a:p>
          <a:p>
            <a:r>
              <a:rPr lang="en-GB" dirty="0" smtClean="0"/>
              <a:t>Progression Step 5 will be available for young people who securely reach Progression Step 4 earlier than the end of Year 9, enabling them to extend and deepen their learning before they embark on qualifications. In due course, qualifications should be amended to articulate with Progression Steps 4 and 5.ession Steps will be described at five points in the learning continuum, relating broadly to expectations at ages 5, 8, 11, 14 and 16. </a:t>
            </a:r>
          </a:p>
          <a:p>
            <a:endParaRPr lang="en-GB" dirty="0" smtClean="0"/>
          </a:p>
          <a:p>
            <a:r>
              <a:rPr lang="en-GB" dirty="0" smtClean="0"/>
              <a:t>The current system of levels is based on a best-fit judgement of overall attainment in a subject at a specific point in time. However, such best-fit judgements can mask wide variations in progress in different aspects of learning and amount to a view of general ability. Each Progression Step, in contrast, should be viewed as a staging post for the educational development of every child, not a judgement.</a:t>
            </a:r>
          </a:p>
          <a:p>
            <a:endParaRPr lang="en-GB" dirty="0" smtClean="0"/>
          </a:p>
          <a:p>
            <a:r>
              <a:rPr lang="en-GB" dirty="0" smtClean="0"/>
              <a:t>Progression Steps will therefore be reference points and not universal expectations of the performance of all children and young people at fixed points. › Some children and young people will demonstrate the necessary depth and security in their learning earlier and some later. </a:t>
            </a:r>
          </a:p>
          <a:p>
            <a:endParaRPr lang="en-GB" dirty="0" smtClean="0"/>
          </a:p>
          <a:p>
            <a:r>
              <a:rPr lang="en-GB" dirty="0" smtClean="0"/>
              <a:t>Progression Steps will take the form of a range of Achievement Outcomes for each Area of Learning and Experience, spanning the components within the Area of Learning and Experience and Cross-curriculum Responsibility. › The Achievement Outcomes will contribute to the four curriculum purposes. By signalling an emphasis on achievement in a broad sense, rather than only narrower measures of attainment, these outcomes broaden the scope of what we value in children and young people’s learning. › Achievement Outcomes may also include references to experiences that are relevant to the purposes and to which children and young people should be entitled although they may not necessarily be easily measured in conventional ways. › Achievement Outcomes within each Area of Learning and Experience will include embedded literacy, numeracy, digital competences and wider skills as appropriate, as well as elements of the </a:t>
            </a:r>
            <a:r>
              <a:rPr lang="en-GB" dirty="0" err="1" smtClean="0"/>
              <a:t>Cwricwlwm</a:t>
            </a:r>
            <a:r>
              <a:rPr lang="en-GB" dirty="0" smtClean="0"/>
              <a:t> </a:t>
            </a:r>
            <a:r>
              <a:rPr lang="en-GB" dirty="0" err="1" smtClean="0"/>
              <a:t>Cymreig</a:t>
            </a:r>
            <a:r>
              <a:rPr lang="en-GB" dirty="0" smtClean="0"/>
              <a:t>.</a:t>
            </a:r>
          </a:p>
          <a:p>
            <a:endParaRPr lang="en-GB" dirty="0" smtClean="0"/>
          </a:p>
          <a:p>
            <a:r>
              <a:rPr lang="en-GB" dirty="0" smtClean="0"/>
              <a:t>Progression Steps will take the form of a range of Achievement Outcomes for each Area of Learning and Experience, spanning the components within the Area of Learning and Experience and Cross-curriculum Responsibility. 16. Achievement Outcomes within each Area of Learning and Experience will include embedded literacy, numeracy, digital competences and wider skills as appropriate, as well as elements of the </a:t>
            </a:r>
            <a:r>
              <a:rPr lang="en-GB" dirty="0" err="1" smtClean="0"/>
              <a:t>Cwricwlwm</a:t>
            </a:r>
            <a:r>
              <a:rPr lang="en-GB" dirty="0" smtClean="0"/>
              <a:t> </a:t>
            </a:r>
            <a:r>
              <a:rPr lang="en-GB" dirty="0" err="1" smtClean="0"/>
              <a:t>Cymreig</a:t>
            </a:r>
            <a:r>
              <a:rPr lang="en-GB" dirty="0" smtClean="0"/>
              <a:t>. </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16</a:t>
            </a:fld>
            <a:endParaRPr lang="en-GB"/>
          </a:p>
        </p:txBody>
      </p:sp>
    </p:spTree>
    <p:extLst>
      <p:ext uri="{BB962C8B-B14F-4D97-AF65-F5344CB8AC3E}">
        <p14:creationId xmlns:p14="http://schemas.microsoft.com/office/powerpoint/2010/main" val="89258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18</a:t>
            </a:fld>
            <a:endParaRPr lang="en-GB"/>
          </a:p>
        </p:txBody>
      </p:sp>
    </p:spTree>
    <p:extLst>
      <p:ext uri="{BB962C8B-B14F-4D97-AF65-F5344CB8AC3E}">
        <p14:creationId xmlns:p14="http://schemas.microsoft.com/office/powerpoint/2010/main" val="133774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1 – Begin to work on a FFA – what are the drivers for reform in the context of Donaldson’s Successful Future report?</a:t>
            </a:r>
            <a:r>
              <a:rPr lang="en-GB" baseline="0" dirty="0" smtClean="0"/>
              <a:t> </a:t>
            </a:r>
          </a:p>
          <a:p>
            <a:endParaRPr lang="en-GB" baseline="0" dirty="0" smtClean="0"/>
          </a:p>
          <a:p>
            <a:r>
              <a:rPr lang="en-GB" dirty="0" smtClean="0"/>
              <a:t>TASK 2 – On</a:t>
            </a:r>
            <a:r>
              <a:rPr lang="en-GB" baseline="0" dirty="0" smtClean="0"/>
              <a:t> your post it note, write down on a scale of 1 – 10 how familiar and confident you feel about this report at present? </a:t>
            </a:r>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25</a:t>
            </a:fld>
            <a:endParaRPr lang="en-GB"/>
          </a:p>
        </p:txBody>
      </p:sp>
    </p:spTree>
    <p:extLst>
      <p:ext uri="{BB962C8B-B14F-4D97-AF65-F5344CB8AC3E}">
        <p14:creationId xmlns:p14="http://schemas.microsoft.com/office/powerpoint/2010/main" val="385651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942B79-A3DF-46CD-A53E-3A052AEDBCBB}"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2346637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942B79-A3DF-46CD-A53E-3A052AEDBCBB}"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527856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942B79-A3DF-46CD-A53E-3A052AEDBCBB}"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2159965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942B79-A3DF-46CD-A53E-3A052AEDBCBB}"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4084271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942B79-A3DF-46CD-A53E-3A052AEDBCBB}"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887740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942B79-A3DF-46CD-A53E-3A052AEDBCBB}"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85666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942B79-A3DF-46CD-A53E-3A052AEDBCBB}"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832773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942B79-A3DF-46CD-A53E-3A052AEDBCBB}"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2419592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942B79-A3DF-46CD-A53E-3A052AEDBCBB}"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1491640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942B79-A3DF-46CD-A53E-3A052AEDBCBB}"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3171297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942B79-A3DF-46CD-A53E-3A052AEDBCBB}"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9675E-DD99-4565-B0BE-A87BF461C2C7}" type="slidenum">
              <a:rPr lang="en-GB" smtClean="0"/>
              <a:t>‹#›</a:t>
            </a:fld>
            <a:endParaRPr lang="en-GB"/>
          </a:p>
        </p:txBody>
      </p:sp>
    </p:spTree>
    <p:extLst>
      <p:ext uri="{BB962C8B-B14F-4D97-AF65-F5344CB8AC3E}">
        <p14:creationId xmlns:p14="http://schemas.microsoft.com/office/powerpoint/2010/main" val="263980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942B79-A3DF-46CD-A53E-3A052AEDBCBB}" type="datetimeFigureOut">
              <a:rPr lang="en-GB" smtClean="0"/>
              <a:t>30/11/2017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59675E-DD99-4565-B0BE-A87BF461C2C7}" type="slidenum">
              <a:rPr lang="en-GB" smtClean="0"/>
              <a:t>‹#›</a:t>
            </a:fld>
            <a:endParaRPr lang="en-GB"/>
          </a:p>
        </p:txBody>
      </p:sp>
    </p:spTree>
    <p:extLst>
      <p:ext uri="{BB962C8B-B14F-4D97-AF65-F5344CB8AC3E}">
        <p14:creationId xmlns:p14="http://schemas.microsoft.com/office/powerpoint/2010/main" val="3131170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estyn.llyw.cymru/arfer-effeithiol/gweithio-gyda-phartneriaid-allanol-i-ddatblygu-medrau-doniau-disgyblion?_ga=2.20945275.237029722.1512050293-46376062.1468248913"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youtube.com/watch?v=i4RGqzaNEtg" TargetMode="Externa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mH_vqCvC3D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WKRHEUhZY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VhLWEGAV63o"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ysgoldyffrynconwy.org/downloads/041017-education-in-wales-eng.pdf" TargetMode="External"/><Relationship Id="rId2" Type="http://schemas.openxmlformats.org/officeDocument/2006/relationships/hyperlink" Target="http://gov.wales/docs/dcells/publications/150225-successful-futures-en.pdf" TargetMode="External"/><Relationship Id="rId1" Type="http://schemas.openxmlformats.org/officeDocument/2006/relationships/slideLayout" Target="../slideLayouts/slideLayout2.xml"/><Relationship Id="rId5" Type="http://schemas.openxmlformats.org/officeDocument/2006/relationships/hyperlink" Target="https://www.wcva.org.uk/what-we-do/policy-latest/2017/09/prosperity-for-all-the-national-strategy" TargetMode="External"/><Relationship Id="rId4" Type="http://schemas.openxmlformats.org/officeDocument/2006/relationships/hyperlink" Target="http://gov.wales/topics/educationandskills/schoolshome/curriculuminwales/curriculum-for-wales-curriculum-for-life/?skip=1&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SJED7038: Transforming Education </a:t>
            </a:r>
            <a:endParaRPr lang="en-GB" dirty="0"/>
          </a:p>
        </p:txBody>
      </p:sp>
      <p:sp>
        <p:nvSpPr>
          <p:cNvPr id="3" name="Subtitle 2"/>
          <p:cNvSpPr>
            <a:spLocks noGrp="1"/>
          </p:cNvSpPr>
          <p:nvPr>
            <p:ph type="subTitle" idx="1"/>
          </p:nvPr>
        </p:nvSpPr>
        <p:spPr/>
        <p:txBody>
          <a:bodyPr/>
          <a:lstStyle/>
          <a:p>
            <a:r>
              <a:rPr lang="en-GB" dirty="0" smtClean="0"/>
              <a:t>Session 6 </a:t>
            </a:r>
            <a:endParaRPr lang="en-GB" dirty="0"/>
          </a:p>
        </p:txBody>
      </p:sp>
    </p:spTree>
    <p:extLst>
      <p:ext uri="{BB962C8B-B14F-4D97-AF65-F5344CB8AC3E}">
        <p14:creationId xmlns:p14="http://schemas.microsoft.com/office/powerpoint/2010/main" val="28586554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Outcomes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Critically analyse the macro-contents of change in education; models of change; nature and elements of change in educational institutions; leading and management of change</a:t>
            </a:r>
          </a:p>
          <a:p>
            <a:r>
              <a:rPr lang="en-GB" dirty="0" smtClean="0"/>
              <a:t>Critically review some of the main theories of the management and leadership of change</a:t>
            </a:r>
          </a:p>
          <a:p>
            <a:r>
              <a:rPr lang="en-GB" dirty="0" smtClean="0"/>
              <a:t>Analyse and evaluate the management and leadership of change in an educational institution with which they are familiar</a:t>
            </a:r>
          </a:p>
          <a:p>
            <a:r>
              <a:rPr lang="en-GB" dirty="0" smtClean="0"/>
              <a:t>Critically reflect upon and challenge the relationship between theory and practice with educational leadership and management and transformation</a:t>
            </a:r>
          </a:p>
          <a:p>
            <a:r>
              <a:rPr lang="en-GB" dirty="0" smtClean="0"/>
              <a:t>Formulate, analyse and solve contemporary problems within education in Wales and U.K.</a:t>
            </a:r>
          </a:p>
        </p:txBody>
      </p:sp>
    </p:spTree>
    <p:extLst>
      <p:ext uri="{BB962C8B-B14F-4D97-AF65-F5344CB8AC3E}">
        <p14:creationId xmlns:p14="http://schemas.microsoft.com/office/powerpoint/2010/main" val="19969968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Educational Reform in Wales </a:t>
            </a:r>
            <a:endParaRPr lang="en-GB" dirty="0"/>
          </a:p>
        </p:txBody>
      </p:sp>
      <p:sp>
        <p:nvSpPr>
          <p:cNvPr id="5" name="Cloud Callout 4"/>
          <p:cNvSpPr/>
          <p:nvPr/>
        </p:nvSpPr>
        <p:spPr>
          <a:xfrm>
            <a:off x="2425700" y="1690688"/>
            <a:ext cx="7137400" cy="4519612"/>
          </a:xfrm>
          <a:prstGeom prst="cloudCallout">
            <a:avLst>
              <a:gd name="adj1" fmla="val -73043"/>
              <a:gd name="adj2" fmla="val 56635"/>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buFont typeface="Arial" panose="020B0604020202020204" pitchFamily="34" charset="0"/>
              <a:buChar char="•"/>
            </a:pPr>
            <a:endParaRPr lang="en-GB" sz="3200" dirty="0" smtClean="0"/>
          </a:p>
          <a:p>
            <a:pPr marL="457200" indent="-457200">
              <a:buFont typeface="Arial" panose="020B0604020202020204" pitchFamily="34" charset="0"/>
              <a:buChar char="•"/>
            </a:pPr>
            <a:r>
              <a:rPr lang="en-GB" sz="3200" dirty="0" smtClean="0"/>
              <a:t>What is driving educational reform in Wales?</a:t>
            </a:r>
          </a:p>
          <a:p>
            <a:endParaRPr lang="en-GB" sz="3200" dirty="0" smtClean="0"/>
          </a:p>
          <a:p>
            <a:pPr marL="457200" indent="-457200">
              <a:buFont typeface="Arial" panose="020B0604020202020204" pitchFamily="34" charset="0"/>
              <a:buChar char="•"/>
            </a:pPr>
            <a:r>
              <a:rPr lang="en-GB" sz="3200" dirty="0" smtClean="0"/>
              <a:t>You could use the </a:t>
            </a:r>
            <a:r>
              <a:rPr lang="en-GB" sz="3200" dirty="0" smtClean="0">
                <a:hlinkClick r:id="rId2"/>
              </a:rPr>
              <a:t>context section here </a:t>
            </a:r>
            <a:r>
              <a:rPr lang="en-GB" sz="3200" dirty="0" smtClean="0"/>
              <a:t>to support you. </a:t>
            </a:r>
            <a:endParaRPr lang="en-GB" sz="3200" dirty="0"/>
          </a:p>
        </p:txBody>
      </p:sp>
    </p:spTree>
    <p:extLst>
      <p:ext uri="{BB962C8B-B14F-4D97-AF65-F5344CB8AC3E}">
        <p14:creationId xmlns:p14="http://schemas.microsoft.com/office/powerpoint/2010/main" val="29927434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dirty="0" smtClean="0"/>
              <a:t>Pisa </a:t>
            </a:r>
            <a:r>
              <a:rPr lang="en-GB" dirty="0" smtClean="0"/>
              <a:t>- a driver for change</a:t>
            </a:r>
            <a:endParaRPr lang="en-GB" dirty="0"/>
          </a:p>
        </p:txBody>
      </p:sp>
      <p:sp>
        <p:nvSpPr>
          <p:cNvPr id="4" name="Content Placeholder 3"/>
          <p:cNvSpPr>
            <a:spLocks noGrp="1"/>
          </p:cNvSpPr>
          <p:nvPr>
            <p:ph idx="1"/>
          </p:nvPr>
        </p:nvSpPr>
        <p:spPr>
          <a:xfrm>
            <a:off x="838200" y="4114799"/>
            <a:ext cx="10515600" cy="2062163"/>
          </a:xfrm>
        </p:spPr>
        <p:style>
          <a:lnRef idx="2">
            <a:schemeClr val="accent6"/>
          </a:lnRef>
          <a:fillRef idx="1">
            <a:schemeClr val="lt1"/>
          </a:fillRef>
          <a:effectRef idx="0">
            <a:schemeClr val="accent6"/>
          </a:effectRef>
          <a:fontRef idx="minor">
            <a:schemeClr val="dk1"/>
          </a:fontRef>
        </p:style>
        <p:txBody>
          <a:bodyPr/>
          <a:lstStyle/>
          <a:p>
            <a:r>
              <a:rPr lang="en-GB" dirty="0"/>
              <a:t>One international development that has had a huge impact on education policy in recent years has been the PISA test </a:t>
            </a:r>
            <a:r>
              <a:rPr lang="en-GB" dirty="0" smtClean="0"/>
              <a:t>results</a:t>
            </a:r>
          </a:p>
          <a:p>
            <a:r>
              <a:rPr lang="en-GB" dirty="0" smtClean="0"/>
              <a:t>Watch the following </a:t>
            </a:r>
            <a:r>
              <a:rPr lang="en-GB" dirty="0" smtClean="0">
                <a:hlinkClick r:id="rId2"/>
              </a:rPr>
              <a:t>clip</a:t>
            </a:r>
            <a:r>
              <a:rPr lang="en-GB" dirty="0" smtClean="0"/>
              <a:t> and reflect on why PISA results are considered so important by different countries</a:t>
            </a:r>
            <a:endParaRPr lang="en-GB" dirty="0"/>
          </a:p>
          <a:p>
            <a:endParaRPr lang="en-GB" dirty="0"/>
          </a:p>
        </p:txBody>
      </p:sp>
      <p:pic>
        <p:nvPicPr>
          <p:cNvPr id="5" name="Picture 2" descr="C:\Users\Alison\AppData\Local\Microsoft\Windows\INetCache\IE\YS893FRH\de-organisatie-voor-economische-samenwerking-en-ontwikkeling-oeso-of-oecd-in-engels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92600" y="2023316"/>
            <a:ext cx="2826945" cy="17588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Alison\AppData\Local\Microsoft\Windows\INetCache\IE\RCJWKXVE\chart[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54845" y="5136564"/>
            <a:ext cx="1459878" cy="1453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51506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238125"/>
            <a:ext cx="10515600" cy="611187"/>
          </a:xfrm>
        </p:spPr>
        <p:txBody>
          <a:bodyPr>
            <a:normAutofit/>
          </a:bodyPr>
          <a:lstStyle/>
          <a:p>
            <a:pPr algn="ctr"/>
            <a:r>
              <a:rPr lang="en-GB" sz="3600" b="1" dirty="0" smtClean="0"/>
              <a:t>Force Field Analysis: what are the drivers for reform?</a:t>
            </a:r>
            <a:endParaRPr lang="en-GB" sz="3600" b="1" dirty="0"/>
          </a:p>
        </p:txBody>
      </p:sp>
      <p:sp>
        <p:nvSpPr>
          <p:cNvPr id="4" name="Rounded Rectangle 3"/>
          <p:cNvSpPr/>
          <p:nvPr/>
        </p:nvSpPr>
        <p:spPr>
          <a:xfrm>
            <a:off x="1257300" y="849312"/>
            <a:ext cx="9334500" cy="106521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latin typeface="Bradley Hand ITC" panose="03070402050302030203" pitchFamily="66" charset="0"/>
              </a:rPr>
              <a:t>Current curriculum – born out of reform in 1988. Comprises of Key Stages, taught by subject and assessed using levels. Number of underpinning frameworks (e.g. PSHE, ESDGC, YCC…). Recent developments include Foundation Phase, LNF (+ tests), Welsh </a:t>
            </a:r>
            <a:r>
              <a:rPr lang="en-GB" dirty="0" err="1" smtClean="0">
                <a:latin typeface="Bradley Hand ITC" panose="03070402050302030203" pitchFamily="66" charset="0"/>
              </a:rPr>
              <a:t>Bacc</a:t>
            </a:r>
            <a:r>
              <a:rPr lang="en-GB" dirty="0" smtClean="0"/>
              <a:t>. </a:t>
            </a:r>
            <a:endParaRPr lang="en-GB" dirty="0"/>
          </a:p>
        </p:txBody>
      </p:sp>
      <p:sp>
        <p:nvSpPr>
          <p:cNvPr id="5" name="Rounded Rectangle 4"/>
          <p:cNvSpPr/>
          <p:nvPr/>
        </p:nvSpPr>
        <p:spPr>
          <a:xfrm>
            <a:off x="6965950" y="2184399"/>
            <a:ext cx="2527300" cy="44577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smtClean="0">
                <a:latin typeface="Bradley Hand ITC" panose="03070402050302030203" pitchFamily="66" charset="0"/>
              </a:rPr>
              <a:t>Successful futures…Whole scale curriculum reform 3-16. </a:t>
            </a:r>
            <a:endParaRPr lang="en-GB" sz="2400" dirty="0">
              <a:latin typeface="Bradley Hand ITC" panose="03070402050302030203" pitchFamily="66" charset="0"/>
            </a:endParaRPr>
          </a:p>
        </p:txBody>
      </p:sp>
      <p:sp>
        <p:nvSpPr>
          <p:cNvPr id="6" name="Notched Right Arrow 5"/>
          <p:cNvSpPr/>
          <p:nvPr/>
        </p:nvSpPr>
        <p:spPr>
          <a:xfrm>
            <a:off x="26988" y="2009772"/>
            <a:ext cx="2552700" cy="14732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Changing global market place </a:t>
            </a:r>
            <a:endParaRPr lang="en-GB" dirty="0"/>
          </a:p>
        </p:txBody>
      </p:sp>
      <p:sp>
        <p:nvSpPr>
          <p:cNvPr id="7" name="Notched Right Arrow 6"/>
          <p:cNvSpPr/>
          <p:nvPr/>
        </p:nvSpPr>
        <p:spPr>
          <a:xfrm>
            <a:off x="3795713" y="5008560"/>
            <a:ext cx="2649537" cy="1380329"/>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ESTYN findings e.g. teacher assessments not strong enough. </a:t>
            </a:r>
            <a:endParaRPr lang="en-GB" sz="1400" dirty="0"/>
          </a:p>
        </p:txBody>
      </p:sp>
      <p:sp>
        <p:nvSpPr>
          <p:cNvPr id="8" name="Notched Right Arrow 7"/>
          <p:cNvSpPr/>
          <p:nvPr/>
        </p:nvSpPr>
        <p:spPr>
          <a:xfrm>
            <a:off x="4073525" y="3713556"/>
            <a:ext cx="1851025" cy="87630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OECD Review </a:t>
            </a:r>
            <a:endParaRPr lang="en-GB" dirty="0"/>
          </a:p>
        </p:txBody>
      </p:sp>
      <p:sp>
        <p:nvSpPr>
          <p:cNvPr id="9" name="Notched Right Arrow 8"/>
          <p:cNvSpPr/>
          <p:nvPr/>
        </p:nvSpPr>
        <p:spPr>
          <a:xfrm>
            <a:off x="1317625" y="3222224"/>
            <a:ext cx="2235200" cy="12319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PISA Rankings</a:t>
            </a:r>
            <a:endParaRPr lang="en-GB" dirty="0"/>
          </a:p>
        </p:txBody>
      </p:sp>
      <p:sp>
        <p:nvSpPr>
          <p:cNvPr id="10" name="Notched Right Arrow 9"/>
          <p:cNvSpPr/>
          <p:nvPr/>
        </p:nvSpPr>
        <p:spPr>
          <a:xfrm>
            <a:off x="136525" y="4444998"/>
            <a:ext cx="1689100" cy="10287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GCSE results</a:t>
            </a:r>
            <a:endParaRPr lang="en-GB" dirty="0"/>
          </a:p>
        </p:txBody>
      </p:sp>
      <p:sp>
        <p:nvSpPr>
          <p:cNvPr id="12" name="Notched Right Arrow 11"/>
          <p:cNvSpPr/>
          <p:nvPr/>
        </p:nvSpPr>
        <p:spPr>
          <a:xfrm>
            <a:off x="2899569" y="2016319"/>
            <a:ext cx="2070100" cy="11906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Advancing technology </a:t>
            </a:r>
            <a:endParaRPr lang="en-GB" dirty="0"/>
          </a:p>
        </p:txBody>
      </p:sp>
      <p:sp>
        <p:nvSpPr>
          <p:cNvPr id="14" name="Notched Right Arrow 13"/>
          <p:cNvSpPr/>
          <p:nvPr/>
        </p:nvSpPr>
        <p:spPr>
          <a:xfrm>
            <a:off x="996950" y="5264149"/>
            <a:ext cx="2330450" cy="137795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Divergent education policies elsewhere in UK.  </a:t>
            </a:r>
            <a:endParaRPr lang="en-GB" sz="1400" dirty="0"/>
          </a:p>
        </p:txBody>
      </p:sp>
      <p:sp>
        <p:nvSpPr>
          <p:cNvPr id="15" name="Notched Right Arrow 14"/>
          <p:cNvSpPr/>
          <p:nvPr/>
        </p:nvSpPr>
        <p:spPr>
          <a:xfrm>
            <a:off x="1914525" y="4249330"/>
            <a:ext cx="2184400" cy="1177333"/>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Economic pressures </a:t>
            </a:r>
            <a:endParaRPr lang="en-GB" dirty="0"/>
          </a:p>
        </p:txBody>
      </p:sp>
      <p:sp>
        <p:nvSpPr>
          <p:cNvPr id="16" name="Notched Right Arrow 15"/>
          <p:cNvSpPr/>
          <p:nvPr/>
        </p:nvSpPr>
        <p:spPr>
          <a:xfrm>
            <a:off x="4575969" y="2781491"/>
            <a:ext cx="2070100" cy="11906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Impact of disadvantage  </a:t>
            </a:r>
            <a:endParaRPr lang="en-GB" dirty="0"/>
          </a:p>
        </p:txBody>
      </p:sp>
    </p:spTree>
    <p:extLst>
      <p:ext uri="{BB962C8B-B14F-4D97-AF65-F5344CB8AC3E}">
        <p14:creationId xmlns:p14="http://schemas.microsoft.com/office/powerpoint/2010/main" val="2987090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2" grpId="0" animBg="1"/>
      <p:bldP spid="14" grpId="0" animBg="1"/>
      <p:bldP spid="15"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hlinkClick r:id="rId3"/>
              </a:rPr>
              <a:t>What do you know about Successful Futures?</a:t>
            </a:r>
            <a:endParaRPr lang="en-GB" dirty="0"/>
          </a:p>
        </p:txBody>
      </p:sp>
      <p:pic>
        <p:nvPicPr>
          <p:cNvPr id="5" name="Picture 4"/>
          <p:cNvPicPr>
            <a:picLocks noChangeAspect="1"/>
          </p:cNvPicPr>
          <p:nvPr/>
        </p:nvPicPr>
        <p:blipFill>
          <a:blip r:embed="rId4"/>
          <a:stretch>
            <a:fillRect/>
          </a:stretch>
        </p:blipFill>
        <p:spPr>
          <a:xfrm>
            <a:off x="2163762" y="2152650"/>
            <a:ext cx="7381875" cy="3238500"/>
          </a:xfrm>
          <a:prstGeom prst="rect">
            <a:avLst/>
          </a:prstGeom>
        </p:spPr>
      </p:pic>
    </p:spTree>
    <p:extLst>
      <p:ext uri="{BB962C8B-B14F-4D97-AF65-F5344CB8AC3E}">
        <p14:creationId xmlns:p14="http://schemas.microsoft.com/office/powerpoint/2010/main" val="23638877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600" y="111125"/>
            <a:ext cx="10515600" cy="968375"/>
          </a:xfrm>
        </p:spPr>
        <p:txBody>
          <a:bodyPr/>
          <a:lstStyle/>
          <a:p>
            <a:pPr algn="ctr"/>
            <a:r>
              <a:rPr lang="en-GB" b="1" dirty="0" smtClean="0"/>
              <a:t>Purposes of the Curriculum </a:t>
            </a:r>
            <a:endParaRPr lang="en-GB" b="1" dirty="0"/>
          </a:p>
        </p:txBody>
      </p:sp>
      <p:sp>
        <p:nvSpPr>
          <p:cNvPr id="3" name="Content Placeholder 2"/>
          <p:cNvSpPr>
            <a:spLocks noGrp="1"/>
          </p:cNvSpPr>
          <p:nvPr>
            <p:ph idx="1"/>
          </p:nvPr>
        </p:nvSpPr>
        <p:spPr>
          <a:xfrm>
            <a:off x="393700" y="1079500"/>
            <a:ext cx="10515600" cy="892175"/>
          </a:xfrm>
        </p:spPr>
        <p:txBody>
          <a:bodyPr/>
          <a:lstStyle/>
          <a:p>
            <a:r>
              <a:rPr lang="en-GB" dirty="0" smtClean="0"/>
              <a:t>The Curriculum should be based on </a:t>
            </a:r>
            <a:r>
              <a:rPr lang="en-GB" b="1" dirty="0" smtClean="0"/>
              <a:t>4 Key Purposes </a:t>
            </a:r>
            <a:r>
              <a:rPr lang="en-GB" dirty="0" smtClean="0"/>
              <a:t>-  to develop children and young people as: </a:t>
            </a:r>
          </a:p>
          <a:p>
            <a:pPr marL="0" indent="0">
              <a:buNone/>
            </a:pPr>
            <a:endParaRPr lang="en-GB" dirty="0" smtClean="0"/>
          </a:p>
        </p:txBody>
      </p:sp>
      <p:pic>
        <p:nvPicPr>
          <p:cNvPr id="4" name="Picture 3"/>
          <p:cNvPicPr>
            <a:picLocks noChangeAspect="1"/>
          </p:cNvPicPr>
          <p:nvPr/>
        </p:nvPicPr>
        <p:blipFill rotWithShape="1">
          <a:blip r:embed="rId3"/>
          <a:srcRect l="26875" t="37239" r="25834" b="12760"/>
          <a:stretch/>
        </p:blipFill>
        <p:spPr>
          <a:xfrm>
            <a:off x="520700" y="2079625"/>
            <a:ext cx="6940550" cy="4629737"/>
          </a:xfrm>
          <a:prstGeom prst="rect">
            <a:avLst/>
          </a:prstGeom>
        </p:spPr>
      </p:pic>
      <p:sp>
        <p:nvSpPr>
          <p:cNvPr id="5" name="TextBox 4"/>
          <p:cNvSpPr txBox="1"/>
          <p:nvPr/>
        </p:nvSpPr>
        <p:spPr>
          <a:xfrm>
            <a:off x="5435600" y="6418046"/>
            <a:ext cx="2641600" cy="307777"/>
          </a:xfrm>
          <a:prstGeom prst="rect">
            <a:avLst/>
          </a:prstGeom>
          <a:noFill/>
        </p:spPr>
        <p:txBody>
          <a:bodyPr wrap="square" rtlCol="0">
            <a:spAutoFit/>
          </a:bodyPr>
          <a:lstStyle/>
          <a:p>
            <a:r>
              <a:rPr lang="en-GB" sz="1400" dirty="0" smtClean="0"/>
              <a:t>Welsh Government, 2015</a:t>
            </a:r>
            <a:endParaRPr lang="en-GB" sz="1400" dirty="0"/>
          </a:p>
        </p:txBody>
      </p:sp>
      <p:sp>
        <p:nvSpPr>
          <p:cNvPr id="6" name="Rounded Rectangular Callout 5"/>
          <p:cNvSpPr/>
          <p:nvPr/>
        </p:nvSpPr>
        <p:spPr>
          <a:xfrm>
            <a:off x="7797800" y="2686050"/>
            <a:ext cx="3702050" cy="2413000"/>
          </a:xfrm>
          <a:prstGeom prst="wedgeRoundRectCallout">
            <a:avLst>
              <a:gd name="adj1" fmla="val 40851"/>
              <a:gd name="adj2" fmla="val 719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Common understanding of </a:t>
            </a:r>
            <a:r>
              <a:rPr lang="en-GB" sz="2000" b="1" dirty="0" smtClean="0"/>
              <a:t>why </a:t>
            </a:r>
            <a:r>
              <a:rPr lang="en-GB" sz="2000" dirty="0" smtClean="0"/>
              <a:t>we are doing what we are doing is a powerful starting point from which to determine </a:t>
            </a:r>
            <a:r>
              <a:rPr lang="en-GB" sz="2000" b="1" dirty="0" smtClean="0"/>
              <a:t>what</a:t>
            </a:r>
            <a:r>
              <a:rPr lang="en-GB" sz="2000" dirty="0" smtClean="0"/>
              <a:t> it is we need to do and </a:t>
            </a:r>
            <a:r>
              <a:rPr lang="en-GB" sz="2000" b="1" dirty="0" smtClean="0"/>
              <a:t>how</a:t>
            </a:r>
            <a:r>
              <a:rPr lang="en-GB" sz="2000" dirty="0" smtClean="0"/>
              <a:t> we are going to do it</a:t>
            </a:r>
            <a:r>
              <a:rPr lang="en-GB" dirty="0" smtClean="0"/>
              <a:t>. </a:t>
            </a:r>
            <a:endParaRPr lang="en-GB" dirty="0"/>
          </a:p>
        </p:txBody>
      </p:sp>
      <p:sp>
        <p:nvSpPr>
          <p:cNvPr id="7" name="TextBox 6"/>
          <p:cNvSpPr txBox="1"/>
          <p:nvPr/>
        </p:nvSpPr>
        <p:spPr>
          <a:xfrm>
            <a:off x="10172700" y="5659536"/>
            <a:ext cx="2019300" cy="307777"/>
          </a:xfrm>
          <a:prstGeom prst="rect">
            <a:avLst/>
          </a:prstGeom>
          <a:noFill/>
        </p:spPr>
        <p:txBody>
          <a:bodyPr wrap="square" rtlCol="0">
            <a:spAutoFit/>
          </a:bodyPr>
          <a:lstStyle/>
          <a:p>
            <a:r>
              <a:rPr lang="en-GB" sz="1400" dirty="0" smtClean="0"/>
              <a:t>Donaldson, 2015, p.22. </a:t>
            </a:r>
            <a:endParaRPr lang="en-GB" sz="1400" dirty="0"/>
          </a:p>
        </p:txBody>
      </p:sp>
    </p:spTree>
    <p:extLst>
      <p:ext uri="{BB962C8B-B14F-4D97-AF65-F5344CB8AC3E}">
        <p14:creationId xmlns:p14="http://schemas.microsoft.com/office/powerpoint/2010/main" val="1047609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21414" t="15798" r="22877" b="7813"/>
          <a:stretch/>
        </p:blipFill>
        <p:spPr>
          <a:xfrm>
            <a:off x="495300" y="177800"/>
            <a:ext cx="10693400" cy="6578600"/>
          </a:xfrm>
          <a:prstGeom prst="rect">
            <a:avLst/>
          </a:prstGeom>
        </p:spPr>
      </p:pic>
      <p:sp>
        <p:nvSpPr>
          <p:cNvPr id="5" name="TextBox 4"/>
          <p:cNvSpPr txBox="1"/>
          <p:nvPr/>
        </p:nvSpPr>
        <p:spPr>
          <a:xfrm>
            <a:off x="8788400" y="6464300"/>
            <a:ext cx="2717800" cy="369332"/>
          </a:xfrm>
          <a:prstGeom prst="rect">
            <a:avLst/>
          </a:prstGeom>
          <a:noFill/>
        </p:spPr>
        <p:txBody>
          <a:bodyPr wrap="square" rtlCol="0">
            <a:spAutoFit/>
          </a:bodyPr>
          <a:lstStyle/>
          <a:p>
            <a:r>
              <a:rPr lang="en-GB" dirty="0" smtClean="0"/>
              <a:t>Donaldson, 2015, p. 31. </a:t>
            </a:r>
            <a:endParaRPr lang="en-GB" dirty="0"/>
          </a:p>
        </p:txBody>
      </p:sp>
    </p:spTree>
    <p:extLst>
      <p:ext uri="{BB962C8B-B14F-4D97-AF65-F5344CB8AC3E}">
        <p14:creationId xmlns:p14="http://schemas.microsoft.com/office/powerpoint/2010/main" val="13895038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1019174"/>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GB" dirty="0" smtClean="0"/>
              <a:t>What’s </a:t>
            </a:r>
            <a:r>
              <a:rPr lang="en-GB" dirty="0" smtClean="0"/>
              <a:t>changing?</a:t>
            </a:r>
            <a:endParaRPr lang="en-GB" dirty="0"/>
          </a:p>
        </p:txBody>
      </p:sp>
      <p:sp>
        <p:nvSpPr>
          <p:cNvPr id="3" name="Content Placeholder 2"/>
          <p:cNvSpPr>
            <a:spLocks noGrp="1"/>
          </p:cNvSpPr>
          <p:nvPr>
            <p:ph idx="1"/>
          </p:nvPr>
        </p:nvSpPr>
        <p:spPr>
          <a:xfrm>
            <a:off x="749300" y="4340225"/>
            <a:ext cx="10515600" cy="2365375"/>
          </a:xfrm>
        </p:spPr>
        <p:style>
          <a:lnRef idx="2">
            <a:schemeClr val="accent6"/>
          </a:lnRef>
          <a:fillRef idx="1">
            <a:schemeClr val="lt1"/>
          </a:fillRef>
          <a:effectRef idx="0">
            <a:schemeClr val="accent6"/>
          </a:effectRef>
          <a:fontRef idx="minor">
            <a:schemeClr val="dk1"/>
          </a:fontRef>
        </p:style>
        <p:txBody>
          <a:bodyPr/>
          <a:lstStyle/>
          <a:p>
            <a:r>
              <a:rPr lang="en-GB" dirty="0" smtClean="0"/>
              <a:t>More emphasis on skills and applying knowledge</a:t>
            </a:r>
          </a:p>
          <a:p>
            <a:r>
              <a:rPr lang="en-GB" dirty="0" smtClean="0"/>
              <a:t>More emphasis on digital competence </a:t>
            </a:r>
          </a:p>
          <a:p>
            <a:r>
              <a:rPr lang="en-GB" dirty="0" smtClean="0"/>
              <a:t>Teachers will have more freedom in the way they teach</a:t>
            </a:r>
          </a:p>
          <a:p>
            <a:r>
              <a:rPr lang="en-GB" dirty="0" smtClean="0"/>
              <a:t>Formative assessment and assessment for learning</a:t>
            </a:r>
            <a:endParaRPr lang="en-GB" dirty="0"/>
          </a:p>
        </p:txBody>
      </p:sp>
      <p:pic>
        <p:nvPicPr>
          <p:cNvPr id="10242" name="Picture 2" descr="C:\Users\Alison\AppData\Local\Microsoft\Windows\INetCache\IE\JR0YRAKC\Skills_fulllogo[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34576" y="2967442"/>
            <a:ext cx="2971800" cy="89306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Alison\AppData\Local\Microsoft\Windows\INetCache\IE\YS893FRH\critical-thinking[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5263" y="1690687"/>
            <a:ext cx="3210426" cy="1193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49391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p:txBody>
          <a:bodyPr/>
          <a:lstStyle/>
          <a:p>
            <a:endParaRPr lang="en-GB"/>
          </a:p>
        </p:txBody>
      </p:sp>
      <p:sp>
        <p:nvSpPr>
          <p:cNvPr id="6" name="Content Placeholder 5"/>
          <p:cNvSpPr>
            <a:spLocks noGrp="1"/>
          </p:cNvSpPr>
          <p:nvPr>
            <p:ph sz="half" idx="1"/>
          </p:nvPr>
        </p:nvSpPr>
        <p:spPr/>
        <p:txBody>
          <a:bodyPr/>
          <a:lstStyle/>
          <a:p>
            <a:endParaRPr lang="en-GB"/>
          </a:p>
        </p:txBody>
      </p:sp>
      <p:pic>
        <p:nvPicPr>
          <p:cNvPr id="8" name="Picture 7"/>
          <p:cNvPicPr/>
          <p:nvPr/>
        </p:nvPicPr>
        <p:blipFill rotWithShape="1">
          <a:blip r:embed="rId3"/>
          <a:srcRect l="27020" t="22356" r="25227" b="8157"/>
          <a:stretch/>
        </p:blipFill>
        <p:spPr bwMode="auto">
          <a:xfrm>
            <a:off x="66502" y="0"/>
            <a:ext cx="12125498"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256694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900" y="173037"/>
            <a:ext cx="10515600" cy="1147763"/>
          </a:xfrm>
        </p:spPr>
        <p:style>
          <a:lnRef idx="2">
            <a:schemeClr val="accent6"/>
          </a:lnRef>
          <a:fillRef idx="1">
            <a:schemeClr val="lt1"/>
          </a:fillRef>
          <a:effectRef idx="0">
            <a:schemeClr val="accent6"/>
          </a:effectRef>
          <a:fontRef idx="minor">
            <a:schemeClr val="dk1"/>
          </a:fontRef>
        </p:style>
        <p:txBody>
          <a:bodyPr/>
          <a:lstStyle/>
          <a:p>
            <a:pPr algn="ctr"/>
            <a:r>
              <a:rPr lang="en-GB" dirty="0" smtClean="0"/>
              <a:t>Twelve Pedagogical Approaches</a:t>
            </a:r>
            <a:endParaRPr lang="en-GB" dirty="0"/>
          </a:p>
        </p:txBody>
      </p:sp>
      <p:pic>
        <p:nvPicPr>
          <p:cNvPr id="4" name="Picture 3"/>
          <p:cNvPicPr>
            <a:picLocks noChangeAspect="1"/>
          </p:cNvPicPr>
          <p:nvPr/>
        </p:nvPicPr>
        <p:blipFill rotWithShape="1">
          <a:blip r:embed="rId3"/>
          <a:srcRect l="24375" t="36873" r="26041" b="22005"/>
          <a:stretch/>
        </p:blipFill>
        <p:spPr>
          <a:xfrm>
            <a:off x="260350" y="1498600"/>
            <a:ext cx="8063379" cy="4904122"/>
          </a:xfrm>
          <a:prstGeom prst="rect">
            <a:avLst/>
          </a:prstGeom>
        </p:spPr>
      </p:pic>
      <p:sp>
        <p:nvSpPr>
          <p:cNvPr id="5" name="TextBox 4"/>
          <p:cNvSpPr txBox="1"/>
          <p:nvPr/>
        </p:nvSpPr>
        <p:spPr>
          <a:xfrm>
            <a:off x="5473700" y="6391944"/>
            <a:ext cx="1689100" cy="369332"/>
          </a:xfrm>
          <a:prstGeom prst="rect">
            <a:avLst/>
          </a:prstGeom>
          <a:noFill/>
        </p:spPr>
        <p:txBody>
          <a:bodyPr wrap="square" rtlCol="0">
            <a:spAutoFit/>
          </a:bodyPr>
          <a:lstStyle/>
          <a:p>
            <a:r>
              <a:rPr lang="en-GB" dirty="0" smtClean="0"/>
              <a:t>CSCJES, 2016</a:t>
            </a:r>
            <a:endParaRPr lang="en-GB" dirty="0"/>
          </a:p>
        </p:txBody>
      </p:sp>
      <p:sp>
        <p:nvSpPr>
          <p:cNvPr id="7" name="Rounded Rectangular Callout 6"/>
          <p:cNvSpPr/>
          <p:nvPr/>
        </p:nvSpPr>
        <p:spPr>
          <a:xfrm>
            <a:off x="8655050" y="1498600"/>
            <a:ext cx="3371850" cy="4737100"/>
          </a:xfrm>
          <a:prstGeom prst="wedgeRoundRectCallout">
            <a:avLst>
              <a:gd name="adj1" fmla="val 11559"/>
              <a:gd name="adj2" fmla="val 59016"/>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r>
              <a:rPr lang="en-GB" dirty="0" smtClean="0"/>
              <a:t>Sound pedagogy will be an integral part of the successful implementation of the</a:t>
            </a:r>
          </a:p>
          <a:p>
            <a:r>
              <a:rPr lang="en-GB" dirty="0" smtClean="0"/>
              <a:t>Review’s proposals on curriculum and assessment. It means much more than the</a:t>
            </a:r>
          </a:p>
          <a:p>
            <a:r>
              <a:rPr lang="en-GB" dirty="0" smtClean="0"/>
              <a:t>implementation of a pre-determined repertoire of methods and requires</a:t>
            </a:r>
          </a:p>
          <a:p>
            <a:r>
              <a:rPr lang="en-GB" dirty="0" smtClean="0"/>
              <a:t>high-quality teachers with a sound understanding of the ‘why’ and ‘how’</a:t>
            </a:r>
          </a:p>
          <a:p>
            <a:r>
              <a:rPr lang="en-GB" dirty="0" smtClean="0"/>
              <a:t>of teaching as well as the ‘what’. </a:t>
            </a:r>
            <a:endParaRPr lang="en-GB" dirty="0"/>
          </a:p>
        </p:txBody>
      </p:sp>
      <p:sp>
        <p:nvSpPr>
          <p:cNvPr id="8" name="TextBox 7"/>
          <p:cNvSpPr txBox="1"/>
          <p:nvPr/>
        </p:nvSpPr>
        <p:spPr>
          <a:xfrm>
            <a:off x="8839200" y="6553200"/>
            <a:ext cx="1752600" cy="276999"/>
          </a:xfrm>
          <a:prstGeom prst="rect">
            <a:avLst/>
          </a:prstGeom>
          <a:noFill/>
        </p:spPr>
        <p:txBody>
          <a:bodyPr wrap="square" rtlCol="0">
            <a:spAutoFit/>
          </a:bodyPr>
          <a:lstStyle/>
          <a:p>
            <a:r>
              <a:rPr lang="en-GB" sz="1200" dirty="0" smtClean="0"/>
              <a:t>Donaldson, 2015, p. 71. </a:t>
            </a:r>
            <a:endParaRPr lang="en-GB" sz="1200" dirty="0"/>
          </a:p>
        </p:txBody>
      </p:sp>
    </p:spTree>
    <p:extLst>
      <p:ext uri="{BB962C8B-B14F-4D97-AF65-F5344CB8AC3E}">
        <p14:creationId xmlns:p14="http://schemas.microsoft.com/office/powerpoint/2010/main" val="35643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t>Wider Skills</a:t>
            </a:r>
            <a:endParaRPr lang="en-GB" dirty="0"/>
          </a:p>
        </p:txBody>
      </p:sp>
      <p:sp>
        <p:nvSpPr>
          <p:cNvPr id="3" name="Content Placeholder 2"/>
          <p:cNvSpPr>
            <a:spLocks noGrp="1"/>
          </p:cNvSpPr>
          <p:nvPr>
            <p:ph idx="1"/>
          </p:nvPr>
        </p:nvSpPr>
        <p:spPr>
          <a:xfrm>
            <a:off x="838200" y="1825624"/>
            <a:ext cx="10515600" cy="4740275"/>
          </a:xfrm>
        </p:spPr>
        <p:txBody>
          <a:bodyPr>
            <a:normAutofit fontScale="92500" lnSpcReduction="10000"/>
          </a:bodyPr>
          <a:lstStyle/>
          <a:p>
            <a:pPr marL="0" indent="0">
              <a:buNone/>
            </a:pPr>
            <a:r>
              <a:rPr lang="en-GB" dirty="0" smtClean="0"/>
              <a:t>The ‘wider skills’ in Wales comprise: </a:t>
            </a:r>
          </a:p>
          <a:p>
            <a:r>
              <a:rPr lang="en-GB" dirty="0" smtClean="0"/>
              <a:t>critical thinking and problem solving – marshalling critical and logical processes to analyse and understand situations and develop responses and solutions </a:t>
            </a:r>
          </a:p>
          <a:p>
            <a:r>
              <a:rPr lang="en-GB" dirty="0" smtClean="0"/>
              <a:t>planning and organising – implementing solutions and executing ideas and monitoring and reflecting on results </a:t>
            </a:r>
          </a:p>
          <a:p>
            <a:r>
              <a:rPr lang="en-GB" dirty="0" smtClean="0"/>
              <a:t>creativity and innovation – generating ideas, openness and courage to explore ideas and express opinions </a:t>
            </a:r>
          </a:p>
          <a:p>
            <a:r>
              <a:rPr lang="en-GB" dirty="0" smtClean="0"/>
              <a:t>personal effectiveness – reflecting on and understanding oneself and others, behaving in effective and appropriate ways; being an effective learner. </a:t>
            </a:r>
          </a:p>
          <a:p>
            <a:pPr marL="0" indent="0" algn="r">
              <a:buNone/>
            </a:pPr>
            <a:r>
              <a:rPr lang="en-GB" dirty="0" smtClean="0"/>
              <a:t>Donaldson, 2015, p. 42.</a:t>
            </a:r>
            <a:endParaRPr lang="en-GB" dirty="0"/>
          </a:p>
        </p:txBody>
      </p:sp>
    </p:spTree>
    <p:extLst>
      <p:ext uri="{BB962C8B-B14F-4D97-AF65-F5344CB8AC3E}">
        <p14:creationId xmlns:p14="http://schemas.microsoft.com/office/powerpoint/2010/main" val="185662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t>Anything else…? </a:t>
            </a:r>
            <a:endParaRPr lang="en-GB" dirty="0"/>
          </a:p>
        </p:txBody>
      </p:sp>
      <p:sp>
        <p:nvSpPr>
          <p:cNvPr id="3" name="Content Placeholder 2"/>
          <p:cNvSpPr>
            <a:spLocks noGrp="1"/>
          </p:cNvSpPr>
          <p:nvPr>
            <p:ph idx="1"/>
          </p:nvPr>
        </p:nvSpPr>
        <p:spPr/>
        <p:txBody>
          <a:bodyPr>
            <a:normAutofit/>
          </a:bodyPr>
          <a:lstStyle/>
          <a:p>
            <a:r>
              <a:rPr lang="en-GB" dirty="0" smtClean="0"/>
              <a:t>Welsh remains compulsory from 3 – 16. In Secondary Schools the emphasis should be on speaking. Welsh Medium Schools should support English Medium schools. </a:t>
            </a:r>
          </a:p>
          <a:p>
            <a:r>
              <a:rPr lang="en-GB" dirty="0" smtClean="0"/>
              <a:t>RE remains statutory until 16, within the Humanities Area of Learning &amp; Experience. </a:t>
            </a:r>
            <a:endParaRPr lang="en-GB" dirty="0"/>
          </a:p>
          <a:p>
            <a:r>
              <a:rPr lang="en-GB" dirty="0" smtClean="0"/>
              <a:t>MFL should be introduced in Y7, or earlier ‘where time and circumstances allow’ (Languages, Literacy and Communications Area of Learning &amp; Experience) </a:t>
            </a:r>
            <a:endParaRPr lang="en-GB" dirty="0"/>
          </a:p>
          <a:p>
            <a:r>
              <a:rPr lang="en-GB" dirty="0" smtClean="0"/>
              <a:t>Computer Science should be introduced in the Science and Technology Area of Learning &amp; Experience.</a:t>
            </a:r>
            <a:endParaRPr lang="en-GB" dirty="0"/>
          </a:p>
        </p:txBody>
      </p:sp>
      <p:sp>
        <p:nvSpPr>
          <p:cNvPr id="4" name="TextBox 3"/>
          <p:cNvSpPr txBox="1"/>
          <p:nvPr/>
        </p:nvSpPr>
        <p:spPr>
          <a:xfrm>
            <a:off x="10261600" y="6311900"/>
            <a:ext cx="1600200" cy="369332"/>
          </a:xfrm>
          <a:prstGeom prst="rect">
            <a:avLst/>
          </a:prstGeom>
          <a:noFill/>
        </p:spPr>
        <p:txBody>
          <a:bodyPr wrap="square" rtlCol="0">
            <a:spAutoFit/>
          </a:bodyPr>
          <a:lstStyle/>
          <a:p>
            <a:r>
              <a:rPr lang="en-GB" dirty="0" smtClean="0"/>
              <a:t>CSCJES, 2015 </a:t>
            </a:r>
            <a:endParaRPr lang="en-GB" dirty="0"/>
          </a:p>
        </p:txBody>
      </p:sp>
    </p:spTree>
    <p:extLst>
      <p:ext uri="{BB962C8B-B14F-4D97-AF65-F5344CB8AC3E}">
        <p14:creationId xmlns:p14="http://schemas.microsoft.com/office/powerpoint/2010/main" val="24995740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t>Structure of Learnin</a:t>
            </a:r>
            <a:r>
              <a:rPr lang="en-GB" dirty="0"/>
              <a:t>g</a:t>
            </a:r>
          </a:p>
        </p:txBody>
      </p:sp>
      <p:sp>
        <p:nvSpPr>
          <p:cNvPr id="3" name="Content Placeholder 2"/>
          <p:cNvSpPr>
            <a:spLocks noGrp="1"/>
          </p:cNvSpPr>
          <p:nvPr>
            <p:ph idx="1"/>
          </p:nvPr>
        </p:nvSpPr>
        <p:spPr>
          <a:xfrm>
            <a:off x="838200" y="1825625"/>
            <a:ext cx="10515600" cy="1755775"/>
          </a:xfrm>
        </p:spPr>
        <p:txBody>
          <a:bodyPr>
            <a:noAutofit/>
          </a:bodyPr>
          <a:lstStyle/>
          <a:p>
            <a:r>
              <a:rPr lang="en-GB" dirty="0" smtClean="0"/>
              <a:t>There needs to be </a:t>
            </a:r>
            <a:r>
              <a:rPr lang="en-GB" b="1" dirty="0" smtClean="0"/>
              <a:t>breadth </a:t>
            </a:r>
          </a:p>
          <a:p>
            <a:r>
              <a:rPr lang="en-GB" dirty="0" smtClean="0"/>
              <a:t>False dichotomy (Subject Vs Skills)</a:t>
            </a:r>
          </a:p>
          <a:p>
            <a:r>
              <a:rPr lang="en-GB" dirty="0" smtClean="0"/>
              <a:t>Underpinned by:  </a:t>
            </a:r>
            <a:endParaRPr lang="en-GB" dirty="0"/>
          </a:p>
        </p:txBody>
      </p:sp>
      <p:pic>
        <p:nvPicPr>
          <p:cNvPr id="4" name="Picture 3"/>
          <p:cNvPicPr>
            <a:picLocks noChangeAspect="1"/>
          </p:cNvPicPr>
          <p:nvPr/>
        </p:nvPicPr>
        <p:blipFill>
          <a:blip r:embed="rId3"/>
          <a:stretch>
            <a:fillRect/>
          </a:stretch>
        </p:blipFill>
        <p:spPr>
          <a:xfrm>
            <a:off x="8360313" y="3949700"/>
            <a:ext cx="2705100" cy="1377950"/>
          </a:xfrm>
          <a:prstGeom prst="rect">
            <a:avLst/>
          </a:prstGeom>
        </p:spPr>
      </p:pic>
      <p:pic>
        <p:nvPicPr>
          <p:cNvPr id="5" name="Picture 4"/>
          <p:cNvPicPr>
            <a:picLocks noChangeAspect="1"/>
          </p:cNvPicPr>
          <p:nvPr/>
        </p:nvPicPr>
        <p:blipFill>
          <a:blip r:embed="rId4"/>
          <a:stretch>
            <a:fillRect/>
          </a:stretch>
        </p:blipFill>
        <p:spPr>
          <a:xfrm>
            <a:off x="4645025" y="5561500"/>
            <a:ext cx="3187700" cy="1236850"/>
          </a:xfrm>
          <a:prstGeom prst="rect">
            <a:avLst/>
          </a:prstGeom>
        </p:spPr>
      </p:pic>
      <p:pic>
        <p:nvPicPr>
          <p:cNvPr id="6" name="Picture 5"/>
          <p:cNvPicPr>
            <a:picLocks noChangeAspect="1"/>
          </p:cNvPicPr>
          <p:nvPr/>
        </p:nvPicPr>
        <p:blipFill rotWithShape="1">
          <a:blip r:embed="rId5"/>
          <a:srcRect l="30104" t="35417" r="48542" b="52864"/>
          <a:stretch/>
        </p:blipFill>
        <p:spPr>
          <a:xfrm>
            <a:off x="1365788" y="4090987"/>
            <a:ext cx="2603500" cy="1577975"/>
          </a:xfrm>
          <a:prstGeom prst="rect">
            <a:avLst/>
          </a:prstGeom>
        </p:spPr>
      </p:pic>
      <p:sp>
        <p:nvSpPr>
          <p:cNvPr id="7" name="Rectangle 6"/>
          <p:cNvSpPr/>
          <p:nvPr/>
        </p:nvSpPr>
        <p:spPr>
          <a:xfrm>
            <a:off x="4496876" y="3296325"/>
            <a:ext cx="3335849" cy="2031325"/>
          </a:xfrm>
          <a:prstGeom prst="rect">
            <a:avLst/>
          </a:prstGeom>
          <a:noFill/>
        </p:spPr>
        <p:txBody>
          <a:bodyPr wrap="none" lIns="91440" tIns="45720" rIns="91440" bIns="45720">
            <a:spAutoFit/>
          </a:bodyPr>
          <a:lstStyle/>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Three </a:t>
            </a:r>
          </a:p>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Professional </a:t>
            </a:r>
          </a:p>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Responsibilities</a:t>
            </a: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03161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11207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GB" dirty="0" smtClean="0"/>
              <a:t>Digital </a:t>
            </a:r>
            <a:r>
              <a:rPr lang="en-GB" dirty="0" smtClean="0"/>
              <a:t>competence</a:t>
            </a:r>
            <a:endParaRPr lang="en-GB" dirty="0"/>
          </a:p>
        </p:txBody>
      </p:sp>
      <p:sp>
        <p:nvSpPr>
          <p:cNvPr id="3" name="Content Placeholder 2"/>
          <p:cNvSpPr>
            <a:spLocks noGrp="1"/>
          </p:cNvSpPr>
          <p:nvPr>
            <p:ph idx="1"/>
          </p:nvPr>
        </p:nvSpPr>
        <p:spPr>
          <a:xfrm>
            <a:off x="838200" y="3962399"/>
            <a:ext cx="10515600" cy="2214563"/>
          </a:xfrm>
        </p:spPr>
        <p:style>
          <a:lnRef idx="2">
            <a:schemeClr val="accent6"/>
          </a:lnRef>
          <a:fillRef idx="1">
            <a:schemeClr val="lt1"/>
          </a:fillRef>
          <a:effectRef idx="0">
            <a:schemeClr val="accent6"/>
          </a:effectRef>
          <a:fontRef idx="minor">
            <a:schemeClr val="dk1"/>
          </a:fontRef>
        </p:style>
        <p:txBody>
          <a:bodyPr/>
          <a:lstStyle/>
          <a:p>
            <a:r>
              <a:rPr lang="en-GB" dirty="0" smtClean="0"/>
              <a:t>Watch the following </a:t>
            </a:r>
            <a:r>
              <a:rPr lang="en-GB" dirty="0" smtClean="0">
                <a:hlinkClick r:id="rId3"/>
              </a:rPr>
              <a:t>clip </a:t>
            </a:r>
            <a:r>
              <a:rPr lang="en-GB" dirty="0" smtClean="0"/>
              <a:t>and consider:</a:t>
            </a:r>
          </a:p>
          <a:p>
            <a:endParaRPr lang="en-GB" dirty="0"/>
          </a:p>
          <a:p>
            <a:r>
              <a:rPr lang="en-GB" dirty="0" smtClean="0"/>
              <a:t>What does this tell us about the way the new curriculum will be organised and taught to children?</a:t>
            </a:r>
            <a:endParaRPr lang="en-GB" dirty="0"/>
          </a:p>
        </p:txBody>
      </p:sp>
      <p:pic>
        <p:nvPicPr>
          <p:cNvPr id="6" name="Picture 5"/>
          <p:cNvPicPr>
            <a:picLocks noChangeAspect="1"/>
          </p:cNvPicPr>
          <p:nvPr/>
        </p:nvPicPr>
        <p:blipFill>
          <a:blip r:embed="rId4"/>
          <a:stretch>
            <a:fillRect/>
          </a:stretch>
        </p:blipFill>
        <p:spPr>
          <a:xfrm>
            <a:off x="4518819" y="1645344"/>
            <a:ext cx="2874962" cy="2032198"/>
          </a:xfrm>
          <a:prstGeom prst="rect">
            <a:avLst/>
          </a:prstGeom>
        </p:spPr>
      </p:pic>
    </p:spTree>
    <p:extLst>
      <p:ext uri="{BB962C8B-B14F-4D97-AF65-F5344CB8AC3E}">
        <p14:creationId xmlns:p14="http://schemas.microsoft.com/office/powerpoint/2010/main" val="21505495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t>Is there life after levels?</a:t>
            </a:r>
            <a:endParaRPr lang="en-GB" dirty="0"/>
          </a:p>
        </p:txBody>
      </p:sp>
      <p:sp>
        <p:nvSpPr>
          <p:cNvPr id="3" name="Content Placeholder 2"/>
          <p:cNvSpPr>
            <a:spLocks noGrp="1"/>
          </p:cNvSpPr>
          <p:nvPr>
            <p:ph idx="1"/>
          </p:nvPr>
        </p:nvSpPr>
        <p:spPr/>
        <p:txBody>
          <a:bodyPr>
            <a:normAutofit lnSpcReduction="10000"/>
          </a:bodyPr>
          <a:lstStyle/>
          <a:p>
            <a:r>
              <a:rPr lang="en-GB" dirty="0" smtClean="0"/>
              <a:t>No more phases and key stages</a:t>
            </a:r>
          </a:p>
          <a:p>
            <a:r>
              <a:rPr lang="en-GB" dirty="0" smtClean="0"/>
              <a:t>One </a:t>
            </a:r>
            <a:r>
              <a:rPr lang="en-GB" b="1" dirty="0" smtClean="0"/>
              <a:t>continuum of learning</a:t>
            </a:r>
          </a:p>
          <a:p>
            <a:r>
              <a:rPr lang="en-GB" b="1" dirty="0" smtClean="0"/>
              <a:t>Progression Steps – </a:t>
            </a:r>
            <a:r>
              <a:rPr lang="en-GB" dirty="0" smtClean="0"/>
              <a:t>a ‘road map’ for individual learning</a:t>
            </a:r>
          </a:p>
          <a:p>
            <a:pPr marL="457200" lvl="1" indent="0">
              <a:buNone/>
            </a:pPr>
            <a:endParaRPr lang="en-GB" dirty="0" smtClean="0"/>
          </a:p>
          <a:p>
            <a:pPr marL="457200" lvl="1" indent="0" algn="ctr">
              <a:buNone/>
            </a:pPr>
            <a:r>
              <a:rPr lang="en-GB" sz="3200" dirty="0" smtClean="0"/>
              <a:t>“Learning should be seen as akin to an expedition, with stops, detours and spurts.”  </a:t>
            </a:r>
            <a:endParaRPr lang="en-GB" sz="3200" b="1" dirty="0" smtClean="0"/>
          </a:p>
          <a:p>
            <a:r>
              <a:rPr lang="en-GB" b="1" dirty="0" smtClean="0"/>
              <a:t>Staging posts</a:t>
            </a:r>
            <a:r>
              <a:rPr lang="en-GB" dirty="0" smtClean="0"/>
              <a:t> not judgement points</a:t>
            </a:r>
          </a:p>
          <a:p>
            <a:r>
              <a:rPr lang="en-GB" b="1" dirty="0" smtClean="0"/>
              <a:t>Achievement Outcomes </a:t>
            </a:r>
            <a:r>
              <a:rPr lang="en-GB" dirty="0" smtClean="0"/>
              <a:t>– learner focussed (I have/I can – allows for scope to extend to “I need to…”)</a:t>
            </a:r>
          </a:p>
          <a:p>
            <a:r>
              <a:rPr lang="en-GB" b="1" dirty="0" smtClean="0"/>
              <a:t>Inclusive</a:t>
            </a:r>
            <a:r>
              <a:rPr lang="en-GB" i="1" dirty="0" smtClean="0"/>
              <a:t> </a:t>
            </a:r>
            <a:r>
              <a:rPr lang="en-GB" dirty="0" smtClean="0"/>
              <a:t>in its approach</a:t>
            </a:r>
            <a:endParaRPr lang="en-GB" i="1" dirty="0" smtClean="0"/>
          </a:p>
          <a:p>
            <a:endParaRPr lang="en-GB" dirty="0"/>
          </a:p>
        </p:txBody>
      </p:sp>
    </p:spTree>
    <p:extLst>
      <p:ext uri="{BB962C8B-B14F-4D97-AF65-F5344CB8AC3E}">
        <p14:creationId xmlns:p14="http://schemas.microsoft.com/office/powerpoint/2010/main" val="223201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smtClean="0"/>
              <a:t>Assessment arrangements should: </a:t>
            </a:r>
            <a:endParaRPr lang="en-GB" dirty="0"/>
          </a:p>
        </p:txBody>
      </p:sp>
      <p:sp>
        <p:nvSpPr>
          <p:cNvPr id="3" name="Content Placeholder 2"/>
          <p:cNvSpPr>
            <a:spLocks noGrp="1"/>
          </p:cNvSpPr>
          <p:nvPr>
            <p:ph idx="1"/>
          </p:nvPr>
        </p:nvSpPr>
        <p:spPr>
          <a:xfrm>
            <a:off x="838200" y="1690688"/>
            <a:ext cx="10515600" cy="4867275"/>
          </a:xfrm>
        </p:spPr>
        <p:txBody>
          <a:bodyPr>
            <a:normAutofit fontScale="92500" lnSpcReduction="10000"/>
          </a:bodyPr>
          <a:lstStyle/>
          <a:p>
            <a:r>
              <a:rPr lang="en-GB" dirty="0" smtClean="0"/>
              <a:t>align assessment with the purposes of learning: assess what matters </a:t>
            </a:r>
          </a:p>
          <a:p>
            <a:r>
              <a:rPr lang="en-GB" dirty="0" smtClean="0"/>
              <a:t>be clear about the reasons for assessment and plan in advance for the intended uses of assessment results </a:t>
            </a:r>
          </a:p>
          <a:p>
            <a:r>
              <a:rPr lang="en-GB" dirty="0" smtClean="0"/>
              <a:t>promote the use of a wide range of techniques that are appropriate to their purpose › engage students in their own assessment </a:t>
            </a:r>
          </a:p>
          <a:p>
            <a:r>
              <a:rPr lang="en-GB" dirty="0" smtClean="0"/>
              <a:t>ensure that reports to parents and carers focus on progress </a:t>
            </a:r>
          </a:p>
          <a:p>
            <a:r>
              <a:rPr lang="en-GB" dirty="0" smtClean="0"/>
              <a:t>be as light-touch as possible and avoid unnecessary bureaucracy </a:t>
            </a:r>
          </a:p>
          <a:p>
            <a:r>
              <a:rPr lang="en-GB" dirty="0" smtClean="0"/>
              <a:t>use assessment evidence systematically and in combination with other evidence to inform school self-evaluation </a:t>
            </a:r>
          </a:p>
          <a:p>
            <a:r>
              <a:rPr lang="en-GB" dirty="0" smtClean="0"/>
              <a:t> address the implications of good assessment practice for teacher capacity </a:t>
            </a:r>
          </a:p>
          <a:p>
            <a:r>
              <a:rPr lang="en-GB" dirty="0" smtClean="0"/>
              <a:t>form a coherent, agreed assessment and evaluation framework with a clear vision and strategy based on all of the above.</a:t>
            </a:r>
            <a:endParaRPr lang="en-GB" dirty="0"/>
          </a:p>
        </p:txBody>
      </p:sp>
      <p:sp>
        <p:nvSpPr>
          <p:cNvPr id="4" name="TextBox 3"/>
          <p:cNvSpPr txBox="1"/>
          <p:nvPr/>
        </p:nvSpPr>
        <p:spPr>
          <a:xfrm>
            <a:off x="8978900" y="6273800"/>
            <a:ext cx="2552700" cy="369332"/>
          </a:xfrm>
          <a:prstGeom prst="rect">
            <a:avLst/>
          </a:prstGeom>
          <a:noFill/>
        </p:spPr>
        <p:txBody>
          <a:bodyPr wrap="square" rtlCol="0">
            <a:spAutoFit/>
          </a:bodyPr>
          <a:lstStyle/>
          <a:p>
            <a:r>
              <a:rPr lang="en-GB" dirty="0" smtClean="0"/>
              <a:t>Donaldson, 2015, p. 74. </a:t>
            </a:r>
            <a:endParaRPr lang="en-GB" dirty="0"/>
          </a:p>
        </p:txBody>
      </p:sp>
    </p:spTree>
    <p:extLst>
      <p:ext uri="{BB962C8B-B14F-4D97-AF65-F5344CB8AC3E}">
        <p14:creationId xmlns:p14="http://schemas.microsoft.com/office/powerpoint/2010/main" val="263120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dirty="0" smtClean="0"/>
              <a:t>How’s </a:t>
            </a:r>
            <a:r>
              <a:rPr lang="en-GB" dirty="0" smtClean="0"/>
              <a:t>it happening?</a:t>
            </a:r>
            <a:endParaRPr lang="en-GB" dirty="0"/>
          </a:p>
        </p:txBody>
      </p:sp>
      <p:sp>
        <p:nvSpPr>
          <p:cNvPr id="3" name="Content Placeholder 2"/>
          <p:cNvSpPr>
            <a:spLocks noGrp="1"/>
          </p:cNvSpPr>
          <p:nvPr>
            <p:ph idx="1"/>
          </p:nvPr>
        </p:nvSpPr>
        <p:spPr>
          <a:xfrm>
            <a:off x="838200" y="3809999"/>
            <a:ext cx="10515600" cy="2366963"/>
          </a:xfrm>
        </p:spPr>
        <p:txBody>
          <a:bodyPr>
            <a:normAutofit/>
          </a:bodyPr>
          <a:lstStyle/>
          <a:p>
            <a:r>
              <a:rPr lang="en-GB" b="1" dirty="0" smtClean="0">
                <a:hlinkClick r:id="rId3"/>
              </a:rPr>
              <a:t>Pioneer</a:t>
            </a:r>
            <a:r>
              <a:rPr lang="en-GB" dirty="0" smtClean="0">
                <a:hlinkClick r:id="rId3"/>
              </a:rPr>
              <a:t> schools</a:t>
            </a:r>
            <a:endParaRPr lang="en-GB" dirty="0" smtClean="0"/>
          </a:p>
          <a:p>
            <a:r>
              <a:rPr lang="en-GB" dirty="0"/>
              <a:t>These schools have been drawn from across Wales, including settings that are rural and urban; bilingual, English-medium and Welsh-medium; primary, secondary, special schools, schools with a religious character and a range of school sizes.</a:t>
            </a:r>
          </a:p>
        </p:txBody>
      </p:sp>
      <p:pic>
        <p:nvPicPr>
          <p:cNvPr id="6" name="Picture 5"/>
          <p:cNvPicPr>
            <a:picLocks noChangeAspect="1"/>
          </p:cNvPicPr>
          <p:nvPr/>
        </p:nvPicPr>
        <p:blipFill>
          <a:blip r:embed="rId4"/>
          <a:stretch>
            <a:fillRect/>
          </a:stretch>
        </p:blipFill>
        <p:spPr>
          <a:xfrm>
            <a:off x="4496360" y="1968500"/>
            <a:ext cx="2785502" cy="1936750"/>
          </a:xfrm>
          <a:prstGeom prst="rect">
            <a:avLst/>
          </a:prstGeom>
        </p:spPr>
      </p:pic>
    </p:spTree>
    <p:extLst>
      <p:ext uri="{BB962C8B-B14F-4D97-AF65-F5344CB8AC3E}">
        <p14:creationId xmlns:p14="http://schemas.microsoft.com/office/powerpoint/2010/main" val="33469397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334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GB" dirty="0" smtClean="0"/>
              <a:t>Implementing </a:t>
            </a:r>
            <a:r>
              <a:rPr lang="en-GB" dirty="0" smtClean="0"/>
              <a:t>the changes</a:t>
            </a:r>
            <a:endParaRPr lang="en-GB" dirty="0"/>
          </a:p>
        </p:txBody>
      </p:sp>
      <p:sp>
        <p:nvSpPr>
          <p:cNvPr id="4" name="Content Placeholder 3"/>
          <p:cNvSpPr>
            <a:spLocks noGrp="1"/>
          </p:cNvSpPr>
          <p:nvPr>
            <p:ph idx="1"/>
          </p:nvPr>
        </p:nvSpPr>
        <p:spPr>
          <a:xfrm>
            <a:off x="838200" y="3581399"/>
            <a:ext cx="10515600" cy="2595563"/>
          </a:xfrm>
        </p:spPr>
        <p:style>
          <a:lnRef idx="2">
            <a:schemeClr val="accent6"/>
          </a:lnRef>
          <a:fillRef idx="1">
            <a:schemeClr val="lt1"/>
          </a:fillRef>
          <a:effectRef idx="0">
            <a:schemeClr val="accent6"/>
          </a:effectRef>
          <a:fontRef idx="minor">
            <a:schemeClr val="dk1"/>
          </a:fontRef>
        </p:style>
        <p:txBody>
          <a:bodyPr>
            <a:normAutofit/>
          </a:bodyPr>
          <a:lstStyle/>
          <a:p>
            <a:r>
              <a:rPr lang="en-GB" dirty="0" smtClean="0"/>
              <a:t>Welsh Government document </a:t>
            </a:r>
            <a:r>
              <a:rPr lang="en-GB" dirty="0" smtClean="0">
                <a:solidFill>
                  <a:schemeClr val="accent3">
                    <a:lumMod val="75000"/>
                  </a:schemeClr>
                </a:solidFill>
              </a:rPr>
              <a:t>‘Prosperity for all: The national strategy’ </a:t>
            </a:r>
            <a:r>
              <a:rPr lang="en-GB" dirty="0" smtClean="0"/>
              <a:t>outlines government’s pledges for this assembly term</a:t>
            </a:r>
          </a:p>
          <a:p>
            <a:r>
              <a:rPr lang="en-GB" dirty="0" smtClean="0"/>
              <a:t>One of the core aims is to build an </a:t>
            </a:r>
            <a:r>
              <a:rPr lang="en-GB" dirty="0" smtClean="0">
                <a:solidFill>
                  <a:schemeClr val="accent3">
                    <a:lumMod val="75000"/>
                  </a:schemeClr>
                </a:solidFill>
              </a:rPr>
              <a:t>‘Ambitious and learning’ </a:t>
            </a:r>
            <a:r>
              <a:rPr lang="en-GB" dirty="0" smtClean="0"/>
              <a:t>country</a:t>
            </a:r>
          </a:p>
          <a:p>
            <a:r>
              <a:rPr lang="en-GB" dirty="0" smtClean="0"/>
              <a:t>Key document to reflect this: </a:t>
            </a:r>
            <a:r>
              <a:rPr lang="en-GB" dirty="0" smtClean="0">
                <a:solidFill>
                  <a:schemeClr val="accent3">
                    <a:lumMod val="75000"/>
                  </a:schemeClr>
                </a:solidFill>
              </a:rPr>
              <a:t>‘Education in Wales: Our national mission 2017 – 2021’</a:t>
            </a:r>
            <a:endParaRPr lang="en-GB" dirty="0">
              <a:solidFill>
                <a:schemeClr val="accent3">
                  <a:lumMod val="75000"/>
                </a:schemeClr>
              </a:solidFill>
            </a:endParaRPr>
          </a:p>
        </p:txBody>
      </p:sp>
      <p:pic>
        <p:nvPicPr>
          <p:cNvPr id="1026" name="Picture 2" descr="C:\Users\Alison\AppData\Local\Microsoft\Windows\INetCache\IE\YS893FRH\change-architect-sign1[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6768"/>
          <a:stretch/>
        </p:blipFill>
        <p:spPr bwMode="auto">
          <a:xfrm>
            <a:off x="4826320" y="1792288"/>
            <a:ext cx="2132959" cy="1511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9081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365125"/>
            <a:ext cx="10515600" cy="866775"/>
          </a:xfrm>
        </p:spPr>
        <p:style>
          <a:lnRef idx="2">
            <a:schemeClr val="accent6"/>
          </a:lnRef>
          <a:fillRef idx="1">
            <a:schemeClr val="lt1"/>
          </a:fillRef>
          <a:effectRef idx="0">
            <a:schemeClr val="accent6"/>
          </a:effectRef>
          <a:fontRef idx="minor">
            <a:schemeClr val="dk1"/>
          </a:fontRef>
        </p:style>
        <p:txBody>
          <a:bodyPr>
            <a:noAutofit/>
          </a:bodyPr>
          <a:lstStyle/>
          <a:p>
            <a:r>
              <a:rPr lang="en-GB" sz="3600" dirty="0" smtClean="0"/>
              <a:t/>
            </a:r>
            <a:br>
              <a:rPr lang="en-GB" sz="3600" dirty="0" smtClean="0"/>
            </a:br>
            <a:r>
              <a:rPr lang="en-GB" sz="3600" dirty="0" smtClean="0"/>
              <a:t>Education </a:t>
            </a:r>
            <a:r>
              <a:rPr lang="en-GB" sz="3600" dirty="0"/>
              <a:t>in Wales: Our </a:t>
            </a:r>
            <a:r>
              <a:rPr lang="en-GB" sz="3600" dirty="0" smtClean="0"/>
              <a:t>National </a:t>
            </a:r>
            <a:r>
              <a:rPr lang="en-GB" sz="3600" dirty="0"/>
              <a:t>M</a:t>
            </a:r>
            <a:r>
              <a:rPr lang="en-GB" sz="3600" dirty="0" smtClean="0"/>
              <a:t>ission </a:t>
            </a:r>
            <a:r>
              <a:rPr lang="en-GB" sz="3600" dirty="0"/>
              <a:t>2017 - 2021</a:t>
            </a:r>
            <a:r>
              <a:rPr lang="en-GB" dirty="0"/>
              <a:t/>
            </a:r>
            <a:br>
              <a:rPr lang="en-GB" dirty="0"/>
            </a:br>
            <a:endParaRPr lang="en-GB" dirty="0"/>
          </a:p>
        </p:txBody>
      </p:sp>
      <p:sp>
        <p:nvSpPr>
          <p:cNvPr id="4" name="Content Placeholder 3"/>
          <p:cNvSpPr>
            <a:spLocks noGrp="1"/>
          </p:cNvSpPr>
          <p:nvPr>
            <p:ph idx="1"/>
          </p:nvPr>
        </p:nvSpPr>
        <p:spPr>
          <a:xfrm>
            <a:off x="838200" y="3098799"/>
            <a:ext cx="10515600" cy="3078163"/>
          </a:xfrm>
        </p:spPr>
        <p:txBody>
          <a:bodyPr>
            <a:normAutofit/>
          </a:bodyPr>
          <a:lstStyle/>
          <a:p>
            <a:r>
              <a:rPr lang="en-GB" sz="3200" dirty="0" smtClean="0"/>
              <a:t>The aim to transform curriculum and assessment will be done through 4 enabling objectives:</a:t>
            </a:r>
          </a:p>
          <a:p>
            <a:pPr lvl="1"/>
            <a:r>
              <a:rPr lang="en-GB" sz="2800" dirty="0" smtClean="0">
                <a:solidFill>
                  <a:schemeClr val="accent3">
                    <a:lumMod val="75000"/>
                  </a:schemeClr>
                </a:solidFill>
              </a:rPr>
              <a:t>Developing a high quality education profession</a:t>
            </a:r>
          </a:p>
          <a:p>
            <a:pPr lvl="1"/>
            <a:r>
              <a:rPr lang="en-GB" sz="2800" dirty="0" smtClean="0">
                <a:solidFill>
                  <a:schemeClr val="accent3">
                    <a:lumMod val="75000"/>
                  </a:schemeClr>
                </a:solidFill>
              </a:rPr>
              <a:t>Inspirational leaders working to raise standards</a:t>
            </a:r>
          </a:p>
          <a:p>
            <a:pPr lvl="1"/>
            <a:r>
              <a:rPr lang="en-GB" sz="2800" dirty="0" smtClean="0">
                <a:solidFill>
                  <a:schemeClr val="accent3">
                    <a:lumMod val="75000"/>
                  </a:schemeClr>
                </a:solidFill>
              </a:rPr>
              <a:t>Strong schools committed to excellence, equity and well – being</a:t>
            </a:r>
          </a:p>
          <a:p>
            <a:pPr lvl="1"/>
            <a:r>
              <a:rPr lang="en-GB" sz="2800" dirty="0" smtClean="0">
                <a:solidFill>
                  <a:schemeClr val="accent3">
                    <a:lumMod val="75000"/>
                  </a:schemeClr>
                </a:solidFill>
              </a:rPr>
              <a:t>Robust assessment, evaluation and accountability arrangements</a:t>
            </a:r>
            <a:r>
              <a:rPr lang="en-GB" dirty="0" smtClean="0"/>
              <a:t>.</a:t>
            </a:r>
            <a:endParaRPr lang="en-GB" dirty="0"/>
          </a:p>
        </p:txBody>
      </p:sp>
      <p:pic>
        <p:nvPicPr>
          <p:cNvPr id="2051" name="Picture 3" descr="C:\Users\Alison\AppData\Local\Microsoft\Windows\INetCache\IE\RCJWKXVE\Objective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6069" y="1409700"/>
            <a:ext cx="2335731" cy="1596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5823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52006"/>
            <a:ext cx="9850655" cy="1325563"/>
          </a:xfrm>
        </p:spPr>
        <p:style>
          <a:lnRef idx="2">
            <a:schemeClr val="accent6"/>
          </a:lnRef>
          <a:fillRef idx="1">
            <a:schemeClr val="lt1"/>
          </a:fillRef>
          <a:effectRef idx="0">
            <a:schemeClr val="accent6"/>
          </a:effectRef>
          <a:fontRef idx="minor">
            <a:schemeClr val="dk1"/>
          </a:fontRef>
        </p:style>
        <p:txBody>
          <a:bodyPr>
            <a:normAutofit fontScale="90000"/>
          </a:bodyPr>
          <a:lstStyle/>
          <a:p>
            <a:pPr algn="ctr"/>
            <a:r>
              <a:rPr lang="en-GB" sz="4400" dirty="0" smtClean="0">
                <a:solidFill>
                  <a:schemeClr val="accent3">
                    <a:lumMod val="75000"/>
                  </a:schemeClr>
                </a:solidFill>
              </a:rPr>
              <a:t/>
            </a:r>
            <a:br>
              <a:rPr lang="en-GB" sz="4400" dirty="0" smtClean="0">
                <a:solidFill>
                  <a:schemeClr val="accent3">
                    <a:lumMod val="75000"/>
                  </a:schemeClr>
                </a:solidFill>
              </a:rPr>
            </a:br>
            <a:r>
              <a:rPr lang="en-GB" sz="4000" dirty="0" smtClean="0"/>
              <a:t>Developing </a:t>
            </a:r>
            <a:r>
              <a:rPr lang="en-GB" sz="4000" dirty="0"/>
              <a:t>a high quality education profession</a:t>
            </a:r>
            <a:r>
              <a:rPr lang="en-GB" dirty="0"/>
              <a:t/>
            </a:r>
            <a:br>
              <a:rPr lang="en-GB" dirty="0"/>
            </a:br>
            <a:endParaRPr lang="en-GB" dirty="0"/>
          </a:p>
        </p:txBody>
      </p:sp>
      <p:sp>
        <p:nvSpPr>
          <p:cNvPr id="4" name="Content Placeholder 3"/>
          <p:cNvSpPr>
            <a:spLocks noGrp="1"/>
          </p:cNvSpPr>
          <p:nvPr>
            <p:ph idx="1"/>
          </p:nvPr>
        </p:nvSpPr>
        <p:spPr>
          <a:xfrm>
            <a:off x="838200" y="4013199"/>
            <a:ext cx="10515600" cy="2163763"/>
          </a:xfrm>
        </p:spPr>
        <p:style>
          <a:lnRef idx="2">
            <a:schemeClr val="accent6"/>
          </a:lnRef>
          <a:fillRef idx="1">
            <a:schemeClr val="lt1"/>
          </a:fillRef>
          <a:effectRef idx="0">
            <a:schemeClr val="accent6"/>
          </a:effectRef>
          <a:fontRef idx="minor">
            <a:schemeClr val="dk1"/>
          </a:fontRef>
        </p:style>
        <p:txBody>
          <a:bodyPr/>
          <a:lstStyle/>
          <a:p>
            <a:r>
              <a:rPr lang="en-GB" dirty="0" smtClean="0"/>
              <a:t>Ensure high quality, well trained teachers</a:t>
            </a:r>
          </a:p>
          <a:p>
            <a:r>
              <a:rPr lang="en-GB" dirty="0" smtClean="0"/>
              <a:t>Support teachers to be lifelong learners</a:t>
            </a:r>
          </a:p>
          <a:p>
            <a:r>
              <a:rPr lang="en-GB" dirty="0" smtClean="0"/>
              <a:t>Develop teachers’ practice to ensure they motivate and inspire children</a:t>
            </a:r>
            <a:endParaRPr lang="en-GB" dirty="0"/>
          </a:p>
        </p:txBody>
      </p:sp>
      <p:pic>
        <p:nvPicPr>
          <p:cNvPr id="3076" name="Picture 4" descr="C:\Users\Alison\AppData\Local\Microsoft\Windows\INetCache\IE\TKOVGAX5\77436-college-education-clip-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31655" y="0"/>
            <a:ext cx="1876926" cy="1876926"/>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Alison\AppData\Local\Microsoft\Windows\INetCache\IE\JR0YRAKC\teache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6266" y="1876926"/>
            <a:ext cx="2941206" cy="1737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70488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26521"/>
          </a:xfrm>
        </p:spPr>
        <p:style>
          <a:lnRef idx="2">
            <a:schemeClr val="accent6"/>
          </a:lnRef>
          <a:fillRef idx="1">
            <a:schemeClr val="lt1"/>
          </a:fillRef>
          <a:effectRef idx="0">
            <a:schemeClr val="accent6"/>
          </a:effectRef>
          <a:fontRef idx="minor">
            <a:schemeClr val="dk1"/>
          </a:fontRef>
        </p:style>
        <p:txBody>
          <a:bodyPr>
            <a:normAutofit fontScale="90000"/>
          </a:bodyPr>
          <a:lstStyle/>
          <a:p>
            <a:pPr algn="ctr"/>
            <a:r>
              <a:rPr lang="en-GB" sz="4000" b="1" dirty="0" smtClean="0"/>
              <a:t/>
            </a:r>
            <a:br>
              <a:rPr lang="en-GB" sz="4000" b="1" dirty="0" smtClean="0"/>
            </a:br>
            <a:r>
              <a:rPr lang="en-GB" sz="4000" b="1" dirty="0" smtClean="0"/>
              <a:t>Inspirational </a:t>
            </a:r>
            <a:r>
              <a:rPr lang="en-GB" sz="4000" b="1" dirty="0" smtClean="0"/>
              <a:t>leaders working to raise standards</a:t>
            </a:r>
            <a:r>
              <a:rPr lang="en-GB" b="1" dirty="0" smtClean="0"/>
              <a:t/>
            </a:r>
            <a:br>
              <a:rPr lang="en-GB" b="1" dirty="0" smtClean="0"/>
            </a:br>
            <a:endParaRPr lang="en-GB" b="1" dirty="0"/>
          </a:p>
        </p:txBody>
      </p:sp>
      <p:sp>
        <p:nvSpPr>
          <p:cNvPr id="4" name="Content Placeholder 3"/>
          <p:cNvSpPr>
            <a:spLocks noGrp="1"/>
          </p:cNvSpPr>
          <p:nvPr>
            <p:ph idx="1"/>
          </p:nvPr>
        </p:nvSpPr>
        <p:spPr>
          <a:xfrm>
            <a:off x="838200" y="1825625"/>
            <a:ext cx="10515600" cy="2505075"/>
          </a:xfrm>
        </p:spPr>
        <p:style>
          <a:lnRef idx="2">
            <a:schemeClr val="accent6"/>
          </a:lnRef>
          <a:fillRef idx="1">
            <a:schemeClr val="lt1"/>
          </a:fillRef>
          <a:effectRef idx="0">
            <a:schemeClr val="accent6"/>
          </a:effectRef>
          <a:fontRef idx="minor">
            <a:schemeClr val="dk1"/>
          </a:fontRef>
        </p:style>
        <p:txBody>
          <a:bodyPr/>
          <a:lstStyle/>
          <a:p>
            <a:r>
              <a:rPr lang="en-GB" dirty="0" smtClean="0"/>
              <a:t>To develop inspirational leaders that will lead their schools through the changes to the curriculum</a:t>
            </a:r>
          </a:p>
          <a:p>
            <a:r>
              <a:rPr lang="en-GB" dirty="0" smtClean="0"/>
              <a:t>The National Academy for Educational Leadership and new leadership standards</a:t>
            </a:r>
          </a:p>
          <a:p>
            <a:r>
              <a:rPr lang="en-GB" dirty="0" smtClean="0"/>
              <a:t>Working collaboratively to embed the new curriculum</a:t>
            </a:r>
            <a:endParaRPr lang="en-GB" dirty="0"/>
          </a:p>
        </p:txBody>
      </p:sp>
      <p:pic>
        <p:nvPicPr>
          <p:cNvPr id="4099" name="Picture 3" descr="C:\Users\Alison\AppData\Local\Microsoft\Windows\INetCache\IE\TKOVGAX5\leadership-development1[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2792" y="4864679"/>
            <a:ext cx="3088108" cy="172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34238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Autofit/>
          </a:bodyPr>
          <a:lstStyle/>
          <a:p>
            <a:pPr algn="ctr"/>
            <a:r>
              <a:rPr lang="en-GB" sz="3200" b="1" dirty="0" smtClean="0"/>
              <a:t>Strong </a:t>
            </a:r>
            <a:r>
              <a:rPr lang="en-GB" sz="3200" b="1" dirty="0" smtClean="0"/>
              <a:t>and inclusive schools </a:t>
            </a:r>
            <a:r>
              <a:rPr lang="en-GB" sz="3200" b="1" dirty="0" smtClean="0"/>
              <a:t/>
            </a:r>
            <a:br>
              <a:rPr lang="en-GB" sz="3200" b="1" dirty="0" smtClean="0"/>
            </a:br>
            <a:r>
              <a:rPr lang="en-GB" sz="3200" b="1" dirty="0" smtClean="0"/>
              <a:t>committed </a:t>
            </a:r>
            <a:r>
              <a:rPr lang="en-GB" sz="3200" b="1" dirty="0" smtClean="0"/>
              <a:t>to excellence, equity and well-being</a:t>
            </a:r>
            <a:endParaRPr lang="en-GB" sz="3200" b="1" dirty="0"/>
          </a:p>
        </p:txBody>
      </p:sp>
      <p:sp>
        <p:nvSpPr>
          <p:cNvPr id="4" name="Content Placeholder 3"/>
          <p:cNvSpPr>
            <a:spLocks noGrp="1"/>
          </p:cNvSpPr>
          <p:nvPr>
            <p:ph idx="1"/>
          </p:nvPr>
        </p:nvSpPr>
        <p:spPr>
          <a:xfrm>
            <a:off x="838200" y="3873499"/>
            <a:ext cx="10515600" cy="2303463"/>
          </a:xfrm>
        </p:spPr>
        <p:style>
          <a:lnRef idx="2">
            <a:schemeClr val="accent6"/>
          </a:lnRef>
          <a:fillRef idx="1">
            <a:schemeClr val="lt1"/>
          </a:fillRef>
          <a:effectRef idx="0">
            <a:schemeClr val="accent6"/>
          </a:effectRef>
          <a:fontRef idx="minor">
            <a:schemeClr val="dk1"/>
          </a:fontRef>
        </p:style>
        <p:txBody>
          <a:bodyPr/>
          <a:lstStyle/>
          <a:p>
            <a:r>
              <a:rPr lang="en-GB" dirty="0" smtClean="0"/>
              <a:t>Strengthening partnership working</a:t>
            </a:r>
          </a:p>
          <a:p>
            <a:r>
              <a:rPr lang="en-GB" dirty="0" smtClean="0"/>
              <a:t>Focus on learner well-being </a:t>
            </a:r>
          </a:p>
          <a:p>
            <a:r>
              <a:rPr lang="en-GB" dirty="0" smtClean="0"/>
              <a:t>Support all children to achieve their potential and overcome barriers</a:t>
            </a:r>
          </a:p>
          <a:p>
            <a:r>
              <a:rPr lang="en-GB" dirty="0" smtClean="0"/>
              <a:t>Support children manage their own health and emotions</a:t>
            </a:r>
            <a:endParaRPr lang="en-GB" dirty="0"/>
          </a:p>
        </p:txBody>
      </p:sp>
      <p:pic>
        <p:nvPicPr>
          <p:cNvPr id="5122" name="Picture 2" descr="C:\Users\Alison\AppData\Local\Microsoft\Windows\INetCache\IE\RCJWKXVE\weell[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61706" y="1860835"/>
            <a:ext cx="1705174" cy="201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741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Autofit/>
          </a:bodyPr>
          <a:lstStyle/>
          <a:p>
            <a:pPr algn="ctr"/>
            <a:r>
              <a:rPr lang="en-GB" sz="4000" b="1" dirty="0" smtClean="0"/>
              <a:t>Robust </a:t>
            </a:r>
            <a:r>
              <a:rPr lang="en-GB" sz="4000" b="1" dirty="0" smtClean="0"/>
              <a:t>assessment, evaluation </a:t>
            </a:r>
            <a:r>
              <a:rPr lang="en-GB" sz="4000" b="1" dirty="0" smtClean="0"/>
              <a:t/>
            </a:r>
            <a:br>
              <a:rPr lang="en-GB" sz="4000" b="1" dirty="0" smtClean="0"/>
            </a:br>
            <a:r>
              <a:rPr lang="en-GB" sz="4000" b="1" dirty="0" smtClean="0"/>
              <a:t>and </a:t>
            </a:r>
            <a:r>
              <a:rPr lang="en-GB" sz="4000" b="1" dirty="0" smtClean="0"/>
              <a:t>accountability arrangements</a:t>
            </a:r>
            <a:endParaRPr lang="en-GB" sz="4000" b="1" dirty="0"/>
          </a:p>
        </p:txBody>
      </p:sp>
      <p:sp>
        <p:nvSpPr>
          <p:cNvPr id="4" name="Content Placeholder 3"/>
          <p:cNvSpPr>
            <a:spLocks noGrp="1"/>
          </p:cNvSpPr>
          <p:nvPr>
            <p:ph idx="1"/>
          </p:nvPr>
        </p:nvSpPr>
        <p:spPr>
          <a:xfrm>
            <a:off x="838200" y="2197101"/>
            <a:ext cx="10515600" cy="2476500"/>
          </a:xfrm>
        </p:spPr>
        <p:style>
          <a:lnRef idx="2">
            <a:schemeClr val="accent6"/>
          </a:lnRef>
          <a:fillRef idx="1">
            <a:schemeClr val="lt1"/>
          </a:fillRef>
          <a:effectRef idx="0">
            <a:schemeClr val="accent6"/>
          </a:effectRef>
          <a:fontRef idx="minor">
            <a:schemeClr val="dk1"/>
          </a:fontRef>
        </p:style>
        <p:txBody>
          <a:bodyPr/>
          <a:lstStyle/>
          <a:p>
            <a:r>
              <a:rPr lang="en-GB" dirty="0" smtClean="0"/>
              <a:t>Clarity about what is being measured</a:t>
            </a:r>
          </a:p>
          <a:p>
            <a:r>
              <a:rPr lang="en-GB" dirty="0" smtClean="0"/>
              <a:t>Assessment and evaluation framework</a:t>
            </a:r>
          </a:p>
          <a:p>
            <a:r>
              <a:rPr lang="en-GB" dirty="0" smtClean="0"/>
              <a:t>Collaboration between schools</a:t>
            </a:r>
          </a:p>
          <a:p>
            <a:r>
              <a:rPr lang="en-GB" dirty="0" smtClean="0"/>
              <a:t>Ensure robust self-improving school systems</a:t>
            </a:r>
            <a:endParaRPr lang="en-GB" dirty="0"/>
          </a:p>
        </p:txBody>
      </p:sp>
      <p:pic>
        <p:nvPicPr>
          <p:cNvPr id="6146" name="Picture 2" descr="C:\Users\Alison\AppData\Local\Microsoft\Windows\INetCache\IE\RCJWKXVE\stick_figure_check_cancel_1600_clr_707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332" y="4807869"/>
            <a:ext cx="2827767" cy="2050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0648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238125"/>
            <a:ext cx="10515600" cy="611187"/>
          </a:xfrm>
        </p:spPr>
        <p:txBody>
          <a:bodyPr>
            <a:normAutofit/>
          </a:bodyPr>
          <a:lstStyle/>
          <a:p>
            <a:pPr algn="ctr"/>
            <a:r>
              <a:rPr lang="en-GB" sz="3600" b="1" dirty="0" smtClean="0"/>
              <a:t>Force Field Analysis: what are the drivers for reform?</a:t>
            </a:r>
            <a:endParaRPr lang="en-GB" sz="3600" b="1" dirty="0"/>
          </a:p>
        </p:txBody>
      </p:sp>
      <p:sp>
        <p:nvSpPr>
          <p:cNvPr id="4" name="Rounded Rectangle 3"/>
          <p:cNvSpPr/>
          <p:nvPr/>
        </p:nvSpPr>
        <p:spPr>
          <a:xfrm>
            <a:off x="1257300" y="849312"/>
            <a:ext cx="9334500" cy="106521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latin typeface="Bradley Hand ITC" panose="03070402050302030203" pitchFamily="66" charset="0"/>
              </a:rPr>
              <a:t>Current curriculum – born out of reform in 1988. Comprises of Key Stages, taught by subject and assessed using levels. Number of underpinning frameworks (e.g. PSHE, ESDGC, YCC…). Recent developments include Foundation Phase, LNF (+ tests), Welsh </a:t>
            </a:r>
            <a:r>
              <a:rPr lang="en-GB" dirty="0" err="1" smtClean="0">
                <a:latin typeface="Bradley Hand ITC" panose="03070402050302030203" pitchFamily="66" charset="0"/>
              </a:rPr>
              <a:t>Bacc</a:t>
            </a:r>
            <a:r>
              <a:rPr lang="en-GB" dirty="0" smtClean="0"/>
              <a:t>. </a:t>
            </a:r>
            <a:endParaRPr lang="en-GB" dirty="0"/>
          </a:p>
        </p:txBody>
      </p:sp>
      <p:sp>
        <p:nvSpPr>
          <p:cNvPr id="5" name="Rounded Rectangle 4"/>
          <p:cNvSpPr/>
          <p:nvPr/>
        </p:nvSpPr>
        <p:spPr>
          <a:xfrm>
            <a:off x="6965950" y="2184399"/>
            <a:ext cx="2527300" cy="445770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400" dirty="0" smtClean="0">
                <a:latin typeface="Bradley Hand ITC" panose="03070402050302030203" pitchFamily="66" charset="0"/>
              </a:rPr>
              <a:t>Successful futures…Whole scale curriculum reform 3-16. </a:t>
            </a:r>
            <a:endParaRPr lang="en-GB" sz="2400" dirty="0">
              <a:latin typeface="Bradley Hand ITC" panose="03070402050302030203" pitchFamily="66" charset="0"/>
            </a:endParaRPr>
          </a:p>
        </p:txBody>
      </p:sp>
      <p:sp>
        <p:nvSpPr>
          <p:cNvPr id="6" name="Notched Right Arrow 5"/>
          <p:cNvSpPr/>
          <p:nvPr/>
        </p:nvSpPr>
        <p:spPr>
          <a:xfrm>
            <a:off x="26988" y="2009772"/>
            <a:ext cx="2552700" cy="14732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Changing global market place </a:t>
            </a:r>
            <a:endParaRPr lang="en-GB" dirty="0"/>
          </a:p>
        </p:txBody>
      </p:sp>
      <p:sp>
        <p:nvSpPr>
          <p:cNvPr id="7" name="Notched Right Arrow 6"/>
          <p:cNvSpPr/>
          <p:nvPr/>
        </p:nvSpPr>
        <p:spPr>
          <a:xfrm>
            <a:off x="3795713" y="5008560"/>
            <a:ext cx="2649537" cy="1380329"/>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ESTYN findings e.g. teacher assessments not strong enough. </a:t>
            </a:r>
            <a:endParaRPr lang="en-GB" sz="1400" dirty="0"/>
          </a:p>
        </p:txBody>
      </p:sp>
      <p:sp>
        <p:nvSpPr>
          <p:cNvPr id="8" name="Notched Right Arrow 7"/>
          <p:cNvSpPr/>
          <p:nvPr/>
        </p:nvSpPr>
        <p:spPr>
          <a:xfrm>
            <a:off x="4073525" y="3713556"/>
            <a:ext cx="1851025" cy="87630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OECD Review </a:t>
            </a:r>
            <a:endParaRPr lang="en-GB" dirty="0"/>
          </a:p>
        </p:txBody>
      </p:sp>
      <p:sp>
        <p:nvSpPr>
          <p:cNvPr id="9" name="Notched Right Arrow 8"/>
          <p:cNvSpPr/>
          <p:nvPr/>
        </p:nvSpPr>
        <p:spPr>
          <a:xfrm>
            <a:off x="1317625" y="3222224"/>
            <a:ext cx="2235200" cy="12319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PISA Rankings</a:t>
            </a:r>
            <a:endParaRPr lang="en-GB" dirty="0"/>
          </a:p>
        </p:txBody>
      </p:sp>
      <p:sp>
        <p:nvSpPr>
          <p:cNvPr id="10" name="Notched Right Arrow 9"/>
          <p:cNvSpPr/>
          <p:nvPr/>
        </p:nvSpPr>
        <p:spPr>
          <a:xfrm>
            <a:off x="136525" y="4444998"/>
            <a:ext cx="1689100" cy="10287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GCSE results</a:t>
            </a:r>
            <a:endParaRPr lang="en-GB" dirty="0"/>
          </a:p>
        </p:txBody>
      </p:sp>
      <p:sp>
        <p:nvSpPr>
          <p:cNvPr id="12" name="Notched Right Arrow 11"/>
          <p:cNvSpPr/>
          <p:nvPr/>
        </p:nvSpPr>
        <p:spPr>
          <a:xfrm>
            <a:off x="2899569" y="2016319"/>
            <a:ext cx="2070100" cy="11906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Advancing technology </a:t>
            </a:r>
            <a:endParaRPr lang="en-GB" dirty="0"/>
          </a:p>
        </p:txBody>
      </p:sp>
      <p:sp>
        <p:nvSpPr>
          <p:cNvPr id="14" name="Notched Right Arrow 13"/>
          <p:cNvSpPr/>
          <p:nvPr/>
        </p:nvSpPr>
        <p:spPr>
          <a:xfrm>
            <a:off x="996950" y="5264149"/>
            <a:ext cx="2330450" cy="137795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Divergent education policies elsewhere in UK.  </a:t>
            </a:r>
            <a:endParaRPr lang="en-GB" sz="1400" dirty="0"/>
          </a:p>
        </p:txBody>
      </p:sp>
      <p:sp>
        <p:nvSpPr>
          <p:cNvPr id="15" name="Notched Right Arrow 14"/>
          <p:cNvSpPr/>
          <p:nvPr/>
        </p:nvSpPr>
        <p:spPr>
          <a:xfrm>
            <a:off x="1914525" y="4249330"/>
            <a:ext cx="2184400" cy="1177333"/>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Economic pressures </a:t>
            </a:r>
            <a:endParaRPr lang="en-GB" dirty="0"/>
          </a:p>
        </p:txBody>
      </p:sp>
      <p:sp>
        <p:nvSpPr>
          <p:cNvPr id="16" name="Notched Right Arrow 15"/>
          <p:cNvSpPr/>
          <p:nvPr/>
        </p:nvSpPr>
        <p:spPr>
          <a:xfrm>
            <a:off x="4575969" y="2781491"/>
            <a:ext cx="2070100" cy="11906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Impact of disadvantage  </a:t>
            </a:r>
            <a:endParaRPr lang="en-GB" dirty="0"/>
          </a:p>
        </p:txBody>
      </p:sp>
      <p:sp>
        <p:nvSpPr>
          <p:cNvPr id="3" name="Rectangle 2"/>
          <p:cNvSpPr/>
          <p:nvPr/>
        </p:nvSpPr>
        <p:spPr>
          <a:xfrm>
            <a:off x="9813131" y="2784470"/>
            <a:ext cx="1955800" cy="311130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smtClean="0"/>
              <a:t>TASK</a:t>
            </a:r>
          </a:p>
          <a:p>
            <a:pPr algn="ctr"/>
            <a:endParaRPr lang="en-GB" dirty="0"/>
          </a:p>
          <a:p>
            <a:pPr algn="ctr"/>
            <a:r>
              <a:rPr lang="en-GB" dirty="0" smtClean="0"/>
              <a:t>In your groups, consider what the resistors to the curriculum reform may be. </a:t>
            </a:r>
            <a:endParaRPr lang="en-GB" dirty="0"/>
          </a:p>
        </p:txBody>
      </p:sp>
    </p:spTree>
    <p:extLst>
      <p:ext uri="{BB962C8B-B14F-4D97-AF65-F5344CB8AC3E}">
        <p14:creationId xmlns:p14="http://schemas.microsoft.com/office/powerpoint/2010/main" val="9024049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Reference List </a:t>
            </a:r>
            <a:endParaRPr lang="en-GB" dirty="0"/>
          </a:p>
        </p:txBody>
      </p:sp>
      <p:sp>
        <p:nvSpPr>
          <p:cNvPr id="6" name="Content Placeholder 5"/>
          <p:cNvSpPr>
            <a:spLocks noGrp="1"/>
          </p:cNvSpPr>
          <p:nvPr>
            <p:ph idx="1"/>
          </p:nvPr>
        </p:nvSpPr>
        <p:spPr/>
        <p:txBody>
          <a:bodyPr>
            <a:normAutofit fontScale="85000" lnSpcReduction="10000"/>
          </a:bodyPr>
          <a:lstStyle/>
          <a:p>
            <a:r>
              <a:rPr lang="en-GB" dirty="0" smtClean="0"/>
              <a:t>Donaldson, G. (2015) Successful Futures. Available online: </a:t>
            </a:r>
            <a:r>
              <a:rPr lang="en-GB" dirty="0" smtClean="0">
                <a:hlinkClick r:id="rId2"/>
              </a:rPr>
              <a:t>http://gov.wales/docs/dcells/publications/150225-successful-futures-en.pdf</a:t>
            </a:r>
            <a:r>
              <a:rPr lang="en-GB" dirty="0" smtClean="0"/>
              <a:t> (accessed 11/7/17)</a:t>
            </a:r>
          </a:p>
          <a:p>
            <a:r>
              <a:rPr lang="en-GB" dirty="0" smtClean="0"/>
              <a:t>Welsh Government (2017) Education in Wales: Our national mission. Available online: </a:t>
            </a:r>
            <a:r>
              <a:rPr lang="en-GB" dirty="0" smtClean="0">
                <a:hlinkClick r:id="rId3"/>
              </a:rPr>
              <a:t>http://ysgoldyffrynconwy.org/downloads/041017-education-in-wales-eng.pdf</a:t>
            </a:r>
            <a:r>
              <a:rPr lang="en-GB" dirty="0" smtClean="0"/>
              <a:t> (accessed 16/10/17)</a:t>
            </a:r>
          </a:p>
          <a:p>
            <a:r>
              <a:rPr lang="en-GB" dirty="0" smtClean="0"/>
              <a:t>Welsh Government (2017) New School Curriculum. Available online: </a:t>
            </a:r>
            <a:r>
              <a:rPr lang="en-GB" dirty="0" smtClean="0">
                <a:hlinkClick r:id="rId4"/>
              </a:rPr>
              <a:t>http://gov.wales/topics/educationandskills/schoolshome/curriculuminwales/curriculum-for-wales-curriculum-for-life/?skip=1&amp;lang=en</a:t>
            </a:r>
            <a:r>
              <a:rPr lang="en-GB" dirty="0" smtClean="0"/>
              <a:t> (accessed 12/7/17)</a:t>
            </a:r>
          </a:p>
          <a:p>
            <a:r>
              <a:rPr lang="en-GB" dirty="0" smtClean="0"/>
              <a:t>Welsh Government (2017) Prosperity for all: the national strategy. Available online: </a:t>
            </a:r>
            <a:r>
              <a:rPr lang="en-GB" dirty="0" smtClean="0">
                <a:hlinkClick r:id="rId5"/>
              </a:rPr>
              <a:t>https://www.wcva.org.uk/what-we-do/policy-latest/2017/09/prosperity-for-all-the-national-strategy</a:t>
            </a:r>
            <a:r>
              <a:rPr lang="en-GB" dirty="0" smtClean="0"/>
              <a:t> (accessed 16/10/17)</a:t>
            </a:r>
          </a:p>
          <a:p>
            <a:endParaRPr lang="en-GB" dirty="0"/>
          </a:p>
        </p:txBody>
      </p:sp>
    </p:spTree>
    <p:extLst>
      <p:ext uri="{BB962C8B-B14F-4D97-AF65-F5344CB8AC3E}">
        <p14:creationId xmlns:p14="http://schemas.microsoft.com/office/powerpoint/2010/main" val="13166392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3156</Words>
  <Application>Microsoft Office PowerPoint</Application>
  <PresentationFormat>Widescreen</PresentationFormat>
  <Paragraphs>215</Paragraphs>
  <Slides>26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Bradley Hand ITC</vt:lpstr>
      <vt:lpstr>Calibri</vt:lpstr>
      <vt:lpstr>Calibri Light</vt:lpstr>
      <vt:lpstr>Office Theme</vt:lpstr>
      <vt:lpstr>SJED7038: Transforming Education </vt:lpstr>
      <vt:lpstr>Learning Outcomes </vt:lpstr>
      <vt:lpstr>Educational Reform in Wales </vt:lpstr>
      <vt:lpstr>Pisa - a driver for change</vt:lpstr>
      <vt:lpstr>Force Field Analysis: what are the drivers for reform?</vt:lpstr>
      <vt:lpstr>What do you know about Successful Futures?</vt:lpstr>
      <vt:lpstr>Purposes of the Curriculum </vt:lpstr>
      <vt:lpstr>PowerPoint Presentation</vt:lpstr>
      <vt:lpstr>What’s changing?</vt:lpstr>
      <vt:lpstr>PowerPoint Presentation</vt:lpstr>
      <vt:lpstr>Twelve Pedagogical Approaches</vt:lpstr>
      <vt:lpstr>Wider Skills</vt:lpstr>
      <vt:lpstr>Anything else…? </vt:lpstr>
      <vt:lpstr>Structure of Learning</vt:lpstr>
      <vt:lpstr>Digital competence</vt:lpstr>
      <vt:lpstr>Is there life after levels?</vt:lpstr>
      <vt:lpstr>Assessment arrangements should: </vt:lpstr>
      <vt:lpstr>How’s it happening?</vt:lpstr>
      <vt:lpstr>Implementing the changes</vt:lpstr>
      <vt:lpstr> Education in Wales: Our National Mission 2017 - 2021 </vt:lpstr>
      <vt:lpstr> Developing a high quality education profession </vt:lpstr>
      <vt:lpstr> Inspirational leaders working to raise standards </vt:lpstr>
      <vt:lpstr>Strong and inclusive schools  committed to excellence, equity and well-being</vt:lpstr>
      <vt:lpstr>Robust assessment, evaluation  and accountability arrangements</vt:lpstr>
      <vt:lpstr>Force Field Analysis: what are the drivers for reform?</vt:lpstr>
      <vt:lpstr>Reference List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SJED7038: Transforming Education </dc:title>
  <dc:creator>Sarah Stewart</dc:creator>
  <cp:lastModifiedBy>Sarah Stewart</cp:lastModifiedBy>
  <cp:revision>4</cp:revision>
  <dcterms:created xsi:type="dcterms:W3CDTF">2017-11-30T15:55:58Z</dcterms:created>
  <dcterms:modified xsi:type="dcterms:W3CDTF">2017-11-30T16:21:19Z</dcterms:modified>
</cp:coreProperties>
</file>