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72" r:id="rId12"/>
    <p:sldId id="274" r:id="rId13"/>
    <p:sldId id="266" r:id="rId14"/>
    <p:sldId id="267" r:id="rId15"/>
    <p:sldId id="273" r:id="rId16"/>
    <p:sldId id="270"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118" autoAdjust="0"/>
    <p:restoredTop sz="94660"/>
  </p:normalViewPr>
  <p:slideViewPr>
    <p:cSldViewPr snapToGrid="0">
      <p:cViewPr>
        <p:scale>
          <a:sx n="60" d="100"/>
          <a:sy n="60" d="100"/>
        </p:scale>
        <p:origin x="1176"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52DD17-A5AA-4FCA-8859-F34F3153B788}" type="datetimeFigureOut">
              <a:rPr lang="en-GB" smtClean="0"/>
              <a:t>25/01/2018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CE8EAE-8562-4A4C-8F1F-EEC48B1FF25F}" type="slidenum">
              <a:rPr lang="en-GB" smtClean="0"/>
              <a:t>‹#›</a:t>
            </a:fld>
            <a:endParaRPr lang="en-GB"/>
          </a:p>
        </p:txBody>
      </p:sp>
    </p:spTree>
    <p:extLst>
      <p:ext uri="{BB962C8B-B14F-4D97-AF65-F5344CB8AC3E}">
        <p14:creationId xmlns:p14="http://schemas.microsoft.com/office/powerpoint/2010/main" val="2508766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CE8EAE-8562-4A4C-8F1F-EEC48B1FF25F}" type="slidenum">
              <a:rPr lang="en-GB" smtClean="0"/>
              <a:t>3</a:t>
            </a:fld>
            <a:endParaRPr lang="en-GB"/>
          </a:p>
        </p:txBody>
      </p:sp>
    </p:spTree>
    <p:extLst>
      <p:ext uri="{BB962C8B-B14F-4D97-AF65-F5344CB8AC3E}">
        <p14:creationId xmlns:p14="http://schemas.microsoft.com/office/powerpoint/2010/main" val="18681484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1/25/2018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1/25/2018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1/25/2018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1/25/2018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1/25/2018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1/25/2018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1/25/2018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nspcc.org.uk/preventing-abuse/safeguarding/" TargetMode="External"/><Relationship Id="rId7" Type="http://schemas.openxmlformats.org/officeDocument/2006/relationships/hyperlink" Target="https://www2.le.ac.uk/offices/accessability/staff/accessabilitytutors/information-for-accessability-tutors/the-social-and-medical-model-of-disability" TargetMode="External"/><Relationship Id="rId2" Type="http://schemas.openxmlformats.org/officeDocument/2006/relationships/hyperlink" Target="http://news.bbc.co.uk/cbbcnews/hi/find_out/guides/uk/disability/newsid_3672000/3672642.stm%20accessed%20on%2010.1.18" TargetMode="External"/><Relationship Id="rId1" Type="http://schemas.openxmlformats.org/officeDocument/2006/relationships/slideLayout" Target="../slideLayouts/slideLayout2.xml"/><Relationship Id="rId6" Type="http://schemas.openxmlformats.org/officeDocument/2006/relationships/hyperlink" Target="http://www.radstats.org.uk/no071/article2.htm" TargetMode="External"/><Relationship Id="rId5" Type="http://schemas.openxmlformats.org/officeDocument/2006/relationships/hyperlink" Target="http://www.gsdrc.org/topic-guides/social-exclusion/causes/causes-and-forms-of-social-exclusion/" TargetMode="External"/><Relationship Id="rId4" Type="http://schemas.openxmlformats.org/officeDocument/2006/relationships/hyperlink" Target="http://www.disabilitynottinghamshire.org.uk/about/social-model-vs-medical-model-of-disability/"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bing.com/images/search?view=detailV2&amp;ccid=JiCYG7gM&amp;id=9B271E2FB6E009FE9F1A3B3C3C30528918463668&amp;thid=OIP.JiCYG7gMclL_pl5fVii7WwHaDf&amp;q=quote+on+disabled+people&amp;simid=607994984088014103&amp;selectedIndex=13&amp;ajaxhist=0"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ctcs517.blogspot.co.uk/2014/02/against-grain-and-all-over-again.html%20accessed%20on%2015.1.18" TargetMode="External"/><Relationship Id="rId2" Type="http://schemas.openxmlformats.org/officeDocument/2006/relationships/hyperlink" Target="https://www.equalityhumanrights.com/en/advice-and-guidance/what-discrimination%20accessed%20on%2010.1.18" TargetMode="External"/><Relationship Id="rId1" Type="http://schemas.openxmlformats.org/officeDocument/2006/relationships/slideLayout" Target="../slideLayouts/slideLayout2.xml"/><Relationship Id="rId6" Type="http://schemas.openxmlformats.org/officeDocument/2006/relationships/hyperlink" Target="https://www.transformworkuk.org/Articles/248326/Transform_Work_UK/Old_Folders_and/Resources_Individuals/Workplace_Hot_Topics/Diversity_and_Equality/Equality_Act_2010.aspx%20accessed%20on%2015.1.18" TargetMode="External"/><Relationship Id="rId5" Type="http://schemas.openxmlformats.org/officeDocument/2006/relationships/hyperlink" Target="http://www.liphookinfantschool.co.uk/key_information/sen__special_educational_needs_/sen__special_educational_needs_.html%20accessed%20on%2015.1.18" TargetMode="External"/><Relationship Id="rId4" Type="http://schemas.openxmlformats.org/officeDocument/2006/relationships/hyperlink" Target="http://www.atlascorps.org/blog/negative-stereotypes-and-attitudes-linked-to-disability/" TargetMode="External"/><Relationship Id="rId9" Type="http://schemas.openxmlformats.org/officeDocument/2006/relationships/hyperlink" Target="https://i.pinimg.com/736x/3a/e2/95/3ae2951b8dc7e485bab97b30b9b299ef--disability-quotes-disability-awarenes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B3B788E-4B0E-4EF8-8306-A9149A4BD1D1}"/>
              </a:ext>
            </a:extLst>
          </p:cNvPr>
          <p:cNvSpPr>
            <a:spLocks noGrp="1"/>
          </p:cNvSpPr>
          <p:nvPr>
            <p:ph type="subTitle" idx="1"/>
          </p:nvPr>
        </p:nvSpPr>
        <p:spPr/>
        <p:txBody>
          <a:bodyPr/>
          <a:lstStyle/>
          <a:p>
            <a:r>
              <a:rPr lang="en-GB" b="1" i="1" dirty="0"/>
              <a:t>disability</a:t>
            </a:r>
            <a:endParaRPr lang="en-GB" dirty="0"/>
          </a:p>
        </p:txBody>
      </p:sp>
      <p:sp>
        <p:nvSpPr>
          <p:cNvPr id="4" name="Title 1">
            <a:extLst>
              <a:ext uri="{FF2B5EF4-FFF2-40B4-BE49-F238E27FC236}">
                <a16:creationId xmlns:a16="http://schemas.microsoft.com/office/drawing/2014/main" id="{14C60012-14F0-4273-A2A2-A3229DA9213B}"/>
              </a:ext>
            </a:extLst>
          </p:cNvPr>
          <p:cNvSpPr>
            <a:spLocks noGrp="1"/>
          </p:cNvSpPr>
          <p:nvPr>
            <p:ph type="ctrTitle"/>
          </p:nvPr>
        </p:nvSpPr>
        <p:spPr/>
        <p:txBody>
          <a:bodyPr>
            <a:normAutofit fontScale="90000"/>
          </a:bodyPr>
          <a:lstStyle/>
          <a:p>
            <a:br>
              <a:rPr lang="en-GB" sz="4000" b="1" i="1" dirty="0"/>
            </a:br>
            <a:br>
              <a:rPr lang="en-GB" sz="4000" b="1" i="1" dirty="0"/>
            </a:br>
            <a:br>
              <a:rPr lang="en-GB" sz="4000" b="1" i="1" dirty="0"/>
            </a:br>
            <a:br>
              <a:rPr lang="en-GB" sz="4000" b="1" i="1" dirty="0"/>
            </a:br>
            <a:r>
              <a:rPr lang="en-GB" sz="4000" b="1" i="1" dirty="0"/>
              <a:t>Through examining both positive and negative aspects of labelling theory critically explore why society deems it necessary to use the following labels. </a:t>
            </a:r>
            <a:br>
              <a:rPr lang="en-GB" dirty="0"/>
            </a:br>
            <a:endParaRPr lang="en-GB" dirty="0"/>
          </a:p>
        </p:txBody>
      </p:sp>
    </p:spTree>
    <p:extLst>
      <p:ext uri="{BB962C8B-B14F-4D97-AF65-F5344CB8AC3E}">
        <p14:creationId xmlns:p14="http://schemas.microsoft.com/office/powerpoint/2010/main" val="2105985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0F40C-A62F-4E9B-A1AC-107B003E60C1}"/>
              </a:ext>
            </a:extLst>
          </p:cNvPr>
          <p:cNvSpPr>
            <a:spLocks noGrp="1"/>
          </p:cNvSpPr>
          <p:nvPr>
            <p:ph type="title"/>
          </p:nvPr>
        </p:nvSpPr>
        <p:spPr>
          <a:xfrm>
            <a:off x="92765" y="0"/>
            <a:ext cx="10989918" cy="1577009"/>
          </a:xfrm>
        </p:spPr>
        <p:txBody>
          <a:bodyPr/>
          <a:lstStyle/>
          <a:p>
            <a:r>
              <a:rPr lang="en-GB" dirty="0"/>
              <a:t>Content page </a:t>
            </a:r>
          </a:p>
        </p:txBody>
      </p:sp>
      <p:sp>
        <p:nvSpPr>
          <p:cNvPr id="4" name="TextBox 3">
            <a:extLst>
              <a:ext uri="{FF2B5EF4-FFF2-40B4-BE49-F238E27FC236}">
                <a16:creationId xmlns:a16="http://schemas.microsoft.com/office/drawing/2014/main" id="{5F1672A8-3F7A-48AD-B964-1BB9383FEDC6}"/>
              </a:ext>
            </a:extLst>
          </p:cNvPr>
          <p:cNvSpPr txBox="1"/>
          <p:nvPr/>
        </p:nvSpPr>
        <p:spPr>
          <a:xfrm>
            <a:off x="92765" y="1126435"/>
            <a:ext cx="11423375"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What does </a:t>
            </a:r>
            <a:r>
              <a:rPr lang="en-GB" i="1" dirty="0">
                <a:latin typeface="Calibri" panose="020F0502020204030204" pitchFamily="34" charset="0"/>
                <a:cs typeface="Calibri" panose="020F0502020204030204" pitchFamily="34" charset="0"/>
              </a:rPr>
              <a:t>disability </a:t>
            </a:r>
            <a:r>
              <a:rPr lang="en-GB" dirty="0">
                <a:latin typeface="Calibri" panose="020F0502020204030204" pitchFamily="34" charset="0"/>
                <a:cs typeface="Calibri" panose="020F0502020204030204" pitchFamily="34" charset="0"/>
              </a:rPr>
              <a:t>mean?</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What does Safeguarding mean?</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SEN?</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Social medical model</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Labelling theory</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Social exclusion </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Medical model</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Discrimination </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Do you still like me photo? </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Equality act 2010</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Stereotyping within disability ? </a:t>
            </a:r>
          </a:p>
          <a:p>
            <a:pPr marL="285750" indent="-285750">
              <a:buFont typeface="Arial" panose="020B0604020202020204" pitchFamily="34" charset="0"/>
              <a:buChar char="•"/>
            </a:pPr>
            <a:r>
              <a:rPr lang="en-GB" dirty="0">
                <a:latin typeface="Calibri" panose="020F0502020204030204" pitchFamily="34" charset="0"/>
                <a:cs typeface="Calibri" panose="020F0502020204030204" pitchFamily="34" charset="0"/>
              </a:rPr>
              <a:t> Conclusion </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05294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C7CB5-54A2-48D3-AB1F-C6E1FF7CF30D}"/>
              </a:ext>
            </a:extLst>
          </p:cNvPr>
          <p:cNvSpPr>
            <a:spLocks noGrp="1"/>
          </p:cNvSpPr>
          <p:nvPr>
            <p:ph type="title"/>
          </p:nvPr>
        </p:nvSpPr>
        <p:spPr>
          <a:xfrm>
            <a:off x="357809" y="490330"/>
            <a:ext cx="10724874" cy="1347435"/>
          </a:xfrm>
        </p:spPr>
        <p:txBody>
          <a:bodyPr>
            <a:normAutofit fontScale="90000"/>
          </a:bodyPr>
          <a:lstStyle/>
          <a:p>
            <a:r>
              <a:rPr lang="en-GB" dirty="0">
                <a:latin typeface="Calibri" panose="020F0502020204030204" pitchFamily="34" charset="0"/>
                <a:cs typeface="Calibri" panose="020F0502020204030204" pitchFamily="34" charset="0"/>
              </a:rPr>
              <a:t> what does </a:t>
            </a:r>
            <a:r>
              <a:rPr lang="en-GB" i="1" dirty="0">
                <a:latin typeface="Calibri" panose="020F0502020204030204" pitchFamily="34" charset="0"/>
                <a:cs typeface="Calibri" panose="020F0502020204030204" pitchFamily="34" charset="0"/>
              </a:rPr>
              <a:t>disability </a:t>
            </a:r>
            <a:r>
              <a:rPr lang="en-GB" dirty="0">
                <a:latin typeface="Calibri" panose="020F0502020204030204" pitchFamily="34" charset="0"/>
                <a:cs typeface="Calibri" panose="020F0502020204030204" pitchFamily="34" charset="0"/>
              </a:rPr>
              <a:t>mean?</a:t>
            </a:r>
            <a:br>
              <a:rPr lang="en-GB" dirty="0">
                <a:latin typeface="Calibri" panose="020F0502020204030204" pitchFamily="34" charset="0"/>
                <a:cs typeface="Calibri" panose="020F0502020204030204" pitchFamily="34" charset="0"/>
              </a:rPr>
            </a:br>
            <a:endParaRPr lang="en-GB" dirty="0"/>
          </a:p>
        </p:txBody>
      </p:sp>
      <p:sp>
        <p:nvSpPr>
          <p:cNvPr id="4" name="TextBox 3">
            <a:extLst>
              <a:ext uri="{FF2B5EF4-FFF2-40B4-BE49-F238E27FC236}">
                <a16:creationId xmlns:a16="http://schemas.microsoft.com/office/drawing/2014/main" id="{4B6A0391-9D85-4EC3-9605-22D83C4BCD2B}"/>
              </a:ext>
            </a:extLst>
          </p:cNvPr>
          <p:cNvSpPr txBox="1"/>
          <p:nvPr/>
        </p:nvSpPr>
        <p:spPr>
          <a:xfrm>
            <a:off x="490330" y="1616765"/>
            <a:ext cx="10469218" cy="1569660"/>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 law basically states a person with a disability as having one of these: </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Physical impairment  - Moving, coordinate properly and physical performance </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Mental impairment -  Affects someone's intellectual capacity and brain </a:t>
            </a:r>
          </a:p>
          <a:p>
            <a:r>
              <a:rPr lang="en-GB" sz="2400" dirty="0">
                <a:latin typeface="Calibri" panose="020F0502020204030204" pitchFamily="34" charset="0"/>
                <a:cs typeface="Calibri" panose="020F0502020204030204" pitchFamily="34" charset="0"/>
              </a:rPr>
              <a:t>Having a long term effect upon their ability to complete things on a daily basis. </a:t>
            </a:r>
          </a:p>
        </p:txBody>
      </p:sp>
      <p:sp>
        <p:nvSpPr>
          <p:cNvPr id="5" name="TextBox 4">
            <a:extLst>
              <a:ext uri="{FF2B5EF4-FFF2-40B4-BE49-F238E27FC236}">
                <a16:creationId xmlns:a16="http://schemas.microsoft.com/office/drawing/2014/main" id="{DF4AE1CF-46B7-4727-B59A-F091CADD4961}"/>
              </a:ext>
            </a:extLst>
          </p:cNvPr>
          <p:cNvSpPr txBox="1"/>
          <p:nvPr/>
        </p:nvSpPr>
        <p:spPr>
          <a:xfrm>
            <a:off x="9509760" y="5880295"/>
            <a:ext cx="2011680" cy="369332"/>
          </a:xfrm>
          <a:prstGeom prst="rect">
            <a:avLst/>
          </a:prstGeom>
          <a:noFill/>
        </p:spPr>
        <p:txBody>
          <a:bodyPr wrap="square" rtlCol="0">
            <a:spAutoFit/>
          </a:bodyPr>
          <a:lstStyle/>
          <a:p>
            <a:r>
              <a:rPr lang="en-GB" i="1" dirty="0">
                <a:latin typeface="Calibri" panose="020F0502020204030204" pitchFamily="34" charset="0"/>
                <a:cs typeface="Calibri" panose="020F0502020204030204" pitchFamily="34" charset="0"/>
              </a:rPr>
              <a:t>(CCBC, 2018)</a:t>
            </a:r>
          </a:p>
        </p:txBody>
      </p:sp>
    </p:spTree>
    <p:extLst>
      <p:ext uri="{BB962C8B-B14F-4D97-AF65-F5344CB8AC3E}">
        <p14:creationId xmlns:p14="http://schemas.microsoft.com/office/powerpoint/2010/main" val="2462811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53286-21AE-4352-9DF7-3676D55266BE}"/>
              </a:ext>
            </a:extLst>
          </p:cNvPr>
          <p:cNvSpPr>
            <a:spLocks noGrp="1"/>
          </p:cNvSpPr>
          <p:nvPr>
            <p:ph type="title"/>
          </p:nvPr>
        </p:nvSpPr>
        <p:spPr>
          <a:xfrm>
            <a:off x="212035" y="117032"/>
            <a:ext cx="10870648" cy="1599226"/>
          </a:xfrm>
        </p:spPr>
        <p:txBody>
          <a:bodyPr>
            <a:normAutofit/>
          </a:bodyPr>
          <a:lstStyle/>
          <a:p>
            <a:r>
              <a:rPr lang="en-GB" dirty="0">
                <a:latin typeface="Calibri" panose="020F0502020204030204" pitchFamily="34" charset="0"/>
                <a:cs typeface="Calibri" panose="020F0502020204030204" pitchFamily="34" charset="0"/>
              </a:rPr>
              <a:t>What does Safeguarding mean?</a:t>
            </a:r>
          </a:p>
        </p:txBody>
      </p:sp>
      <p:sp>
        <p:nvSpPr>
          <p:cNvPr id="4" name="TextBox 3">
            <a:extLst>
              <a:ext uri="{FF2B5EF4-FFF2-40B4-BE49-F238E27FC236}">
                <a16:creationId xmlns:a16="http://schemas.microsoft.com/office/drawing/2014/main" id="{7546A513-609C-487E-B531-95860F637883}"/>
              </a:ext>
            </a:extLst>
          </p:cNvPr>
          <p:cNvSpPr txBox="1"/>
          <p:nvPr/>
        </p:nvSpPr>
        <p:spPr>
          <a:xfrm>
            <a:off x="212036" y="1716258"/>
            <a:ext cx="10870648" cy="3323987"/>
          </a:xfrm>
          <a:prstGeom prst="rect">
            <a:avLst/>
          </a:prstGeom>
          <a:noFill/>
        </p:spPr>
        <p:txBody>
          <a:bodyPr wrap="square" rtlCol="0">
            <a:spAutoFit/>
          </a:bodyPr>
          <a:lstStyle/>
          <a:p>
            <a:r>
              <a:rPr lang="en-GB" sz="2400" dirty="0"/>
              <a:t> </a:t>
            </a:r>
            <a:r>
              <a:rPr lang="en-GB" sz="2400" dirty="0">
                <a:latin typeface="Calibri" panose="020F0502020204030204" pitchFamily="34" charset="0"/>
                <a:cs typeface="Calibri" panose="020F0502020204030204" pitchFamily="34" charset="0"/>
              </a:rPr>
              <a:t>Safeguarding means:</a:t>
            </a: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Protecting all children from any abuse or being mistreated </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Preventing any harm that may happen to children’s health or their development</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Having a safe provision for children to grow up in</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Making sure all children have the best outcomes in life</a:t>
            </a:r>
          </a:p>
          <a:p>
            <a:endParaRPr lang="en-GB" dirty="0"/>
          </a:p>
        </p:txBody>
      </p:sp>
      <p:sp>
        <p:nvSpPr>
          <p:cNvPr id="5" name="TextBox 4">
            <a:extLst>
              <a:ext uri="{FF2B5EF4-FFF2-40B4-BE49-F238E27FC236}">
                <a16:creationId xmlns:a16="http://schemas.microsoft.com/office/drawing/2014/main" id="{FE272D53-3478-449A-8987-FBEB051A6704}"/>
              </a:ext>
            </a:extLst>
          </p:cNvPr>
          <p:cNvSpPr txBox="1"/>
          <p:nvPr/>
        </p:nvSpPr>
        <p:spPr>
          <a:xfrm>
            <a:off x="8370277" y="5711484"/>
            <a:ext cx="292608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(NSPCC,2018)</a:t>
            </a:r>
          </a:p>
        </p:txBody>
      </p:sp>
    </p:spTree>
    <p:extLst>
      <p:ext uri="{BB962C8B-B14F-4D97-AF65-F5344CB8AC3E}">
        <p14:creationId xmlns:p14="http://schemas.microsoft.com/office/powerpoint/2010/main" val="241628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7800-6D42-49D6-A72E-59062EDD93E6}"/>
              </a:ext>
            </a:extLst>
          </p:cNvPr>
          <p:cNvSpPr>
            <a:spLocks noGrp="1"/>
          </p:cNvSpPr>
          <p:nvPr>
            <p:ph type="title"/>
          </p:nvPr>
        </p:nvSpPr>
        <p:spPr>
          <a:xfrm>
            <a:off x="172278" y="185530"/>
            <a:ext cx="10910405" cy="1652235"/>
          </a:xfrm>
        </p:spPr>
        <p:txBody>
          <a:bodyPr/>
          <a:lstStyle/>
          <a:p>
            <a:r>
              <a:rPr lang="en-GB" dirty="0">
                <a:latin typeface="Calibri" panose="020F0502020204030204" pitchFamily="34" charset="0"/>
                <a:cs typeface="Calibri" panose="020F0502020204030204" pitchFamily="34" charset="0"/>
              </a:rPr>
              <a:t>what does SEN? </a:t>
            </a:r>
          </a:p>
        </p:txBody>
      </p:sp>
      <p:sp>
        <p:nvSpPr>
          <p:cNvPr id="4" name="TextBox 3">
            <a:extLst>
              <a:ext uri="{FF2B5EF4-FFF2-40B4-BE49-F238E27FC236}">
                <a16:creationId xmlns:a16="http://schemas.microsoft.com/office/drawing/2014/main" id="{D8EDBDCC-EBB9-4A23-A345-D3B8D55BF9F0}"/>
              </a:ext>
            </a:extLst>
          </p:cNvPr>
          <p:cNvSpPr txBox="1"/>
          <p:nvPr/>
        </p:nvSpPr>
        <p:spPr>
          <a:xfrm>
            <a:off x="309489" y="1702191"/>
            <a:ext cx="10930597" cy="4247317"/>
          </a:xfrm>
          <a:prstGeom prst="rect">
            <a:avLst/>
          </a:prstGeom>
          <a:noFill/>
        </p:spPr>
        <p:txBody>
          <a:bodyPr wrap="square" rtlCol="0">
            <a:spAutoFit/>
          </a:bodyPr>
          <a:lstStyle/>
          <a:p>
            <a:pPr marL="285750" indent="-285750">
              <a:buFont typeface="Arial" panose="020B0604020202020204" pitchFamily="34" charset="0"/>
              <a:buChar char="•"/>
            </a:pPr>
            <a:r>
              <a:rPr lang="en-GB" i="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SEN</a:t>
            </a:r>
            <a:r>
              <a:rPr lang="en-GB" sz="2400" i="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stands for special educational needs </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Children or young people who have SEN have a learning difficulty or a disability</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A child or young person who have SEN will have extra support in school to help them </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endParaRPr lang="en-GB" i="1" dirty="0">
              <a:latin typeface="Calibri" panose="020F0502020204030204" pitchFamily="34" charset="0"/>
              <a:cs typeface="Calibri" panose="020F0502020204030204" pitchFamily="34" charset="0"/>
            </a:endParaRPr>
          </a:p>
          <a:p>
            <a:endParaRPr lang="en-GB" dirty="0"/>
          </a:p>
        </p:txBody>
      </p:sp>
      <p:sp>
        <p:nvSpPr>
          <p:cNvPr id="5" name="Rectangle 4">
            <a:extLst>
              <a:ext uri="{FF2B5EF4-FFF2-40B4-BE49-F238E27FC236}">
                <a16:creationId xmlns:a16="http://schemas.microsoft.com/office/drawing/2014/main" id="{6CA8EDCA-BE4B-458D-A528-23BA5224E449}"/>
              </a:ext>
            </a:extLst>
          </p:cNvPr>
          <p:cNvSpPr/>
          <p:nvPr/>
        </p:nvSpPr>
        <p:spPr>
          <a:xfrm>
            <a:off x="7170821" y="5949508"/>
            <a:ext cx="4383132" cy="36933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Gov</a:t>
            </a:r>
            <a:r>
              <a:rPr lang="en-GB" dirty="0">
                <a:latin typeface="Calibri" panose="020F0502020204030204" pitchFamily="34" charset="0"/>
                <a:cs typeface="Calibri" panose="020F0502020204030204" pitchFamily="34" charset="0"/>
              </a:rPr>
              <a:t>, 2017 &amp; Liphook Infant School 2015 </a:t>
            </a:r>
            <a:r>
              <a:rPr lang="en-GB" dirty="0"/>
              <a:t>  </a:t>
            </a:r>
            <a:r>
              <a:rPr lang="en-GB" dirty="0">
                <a:latin typeface="Calibri" panose="020F0502020204030204" pitchFamily="34" charset="0"/>
                <a:cs typeface="Calibri" panose="020F0502020204030204" pitchFamily="34" charset="0"/>
              </a:rPr>
              <a:t>) </a:t>
            </a:r>
          </a:p>
        </p:txBody>
      </p:sp>
      <p:pic>
        <p:nvPicPr>
          <p:cNvPr id="6" name="Picture 5">
            <a:extLst>
              <a:ext uri="{FF2B5EF4-FFF2-40B4-BE49-F238E27FC236}">
                <a16:creationId xmlns:a16="http://schemas.microsoft.com/office/drawing/2014/main" id="{2C6AE66D-F058-490A-B037-87863D41C544}"/>
              </a:ext>
            </a:extLst>
          </p:cNvPr>
          <p:cNvPicPr>
            <a:picLocks noChangeAspect="1"/>
          </p:cNvPicPr>
          <p:nvPr/>
        </p:nvPicPr>
        <p:blipFill>
          <a:blip r:embed="rId2"/>
          <a:stretch>
            <a:fillRect/>
          </a:stretch>
        </p:blipFill>
        <p:spPr>
          <a:xfrm>
            <a:off x="5967662" y="265708"/>
            <a:ext cx="5583671" cy="1356306"/>
          </a:xfrm>
          <a:prstGeom prst="rect">
            <a:avLst/>
          </a:prstGeom>
        </p:spPr>
      </p:pic>
    </p:spTree>
    <p:extLst>
      <p:ext uri="{BB962C8B-B14F-4D97-AF65-F5344CB8AC3E}">
        <p14:creationId xmlns:p14="http://schemas.microsoft.com/office/powerpoint/2010/main" val="4065191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9EBB-CF43-49C3-AD87-D53321D6F141}"/>
              </a:ext>
            </a:extLst>
          </p:cNvPr>
          <p:cNvSpPr>
            <a:spLocks noGrp="1"/>
          </p:cNvSpPr>
          <p:nvPr>
            <p:ph type="title"/>
          </p:nvPr>
        </p:nvSpPr>
        <p:spPr>
          <a:xfrm>
            <a:off x="344557" y="318052"/>
            <a:ext cx="10738126" cy="1519713"/>
          </a:xfrm>
        </p:spPr>
        <p:txBody>
          <a:bodyPr>
            <a:normAutofit fontScale="90000"/>
          </a:bodyPr>
          <a:lstStyle/>
          <a:p>
            <a:r>
              <a:rPr lang="en-GB" dirty="0">
                <a:latin typeface="Calibri" panose="020F0502020204030204" pitchFamily="34" charset="0"/>
                <a:cs typeface="Calibri" panose="020F0502020204030204" pitchFamily="34" charset="0"/>
              </a:rPr>
              <a:t>Social medical model</a:t>
            </a:r>
            <a:br>
              <a:rPr lang="en-GB" dirty="0">
                <a:latin typeface="Calibri" panose="020F0502020204030204" pitchFamily="34" charset="0"/>
                <a:cs typeface="Calibri" panose="020F0502020204030204" pitchFamily="34" charset="0"/>
              </a:rPr>
            </a:br>
            <a:endParaRPr lang="en-GB" dirty="0"/>
          </a:p>
        </p:txBody>
      </p:sp>
      <p:sp>
        <p:nvSpPr>
          <p:cNvPr id="4" name="TextBox 3">
            <a:extLst>
              <a:ext uri="{FF2B5EF4-FFF2-40B4-BE49-F238E27FC236}">
                <a16:creationId xmlns:a16="http://schemas.microsoft.com/office/drawing/2014/main" id="{D4EA52D9-CC6C-4C28-AF9B-62F21889376D}"/>
              </a:ext>
            </a:extLst>
          </p:cNvPr>
          <p:cNvSpPr txBox="1"/>
          <p:nvPr/>
        </p:nvSpPr>
        <p:spPr>
          <a:xfrm>
            <a:off x="344557" y="1280160"/>
            <a:ext cx="11039723"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t> </a:t>
            </a:r>
            <a:r>
              <a:rPr lang="en-GB" sz="2000" dirty="0">
                <a:latin typeface="Calibri" panose="020F0502020204030204" pitchFamily="34" charset="0"/>
                <a:cs typeface="Calibri" panose="020F0502020204030204" pitchFamily="34" charset="0"/>
              </a:rPr>
              <a:t>Removes barriers in society for disabled people so they feel equal in society</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 Social medical model was then introduced due to the medical model not developing in inclusive living ways </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 Changing peoples attitudes towards disabled people </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 Making disabled people feel included in society </a:t>
            </a: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An example of a social medical model is a person who has learning difficulties and wants to live on their own without their parents but worries that they will not be able to afford bills and rent. Being under the social medical model the young person would then be supported in living in their home and will get money to help pay for rent and bills. </a:t>
            </a:r>
          </a:p>
        </p:txBody>
      </p:sp>
      <p:sp>
        <p:nvSpPr>
          <p:cNvPr id="5" name="Rectangle 4">
            <a:extLst>
              <a:ext uri="{FF2B5EF4-FFF2-40B4-BE49-F238E27FC236}">
                <a16:creationId xmlns:a16="http://schemas.microsoft.com/office/drawing/2014/main" id="{76AA65FB-311C-4466-B985-7A507BA4959D}"/>
              </a:ext>
            </a:extLst>
          </p:cNvPr>
          <p:cNvSpPr/>
          <p:nvPr/>
        </p:nvSpPr>
        <p:spPr>
          <a:xfrm>
            <a:off x="7794795" y="5874992"/>
            <a:ext cx="3360022"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(Disability Nottinghamshire 2018)</a:t>
            </a:r>
          </a:p>
        </p:txBody>
      </p:sp>
    </p:spTree>
    <p:extLst>
      <p:ext uri="{BB962C8B-B14F-4D97-AF65-F5344CB8AC3E}">
        <p14:creationId xmlns:p14="http://schemas.microsoft.com/office/powerpoint/2010/main" val="430928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D78D2-06CA-4FA1-9DE9-A07EB4C6C6FC}"/>
              </a:ext>
            </a:extLst>
          </p:cNvPr>
          <p:cNvSpPr>
            <a:spLocks noGrp="1"/>
          </p:cNvSpPr>
          <p:nvPr>
            <p:ph type="title"/>
          </p:nvPr>
        </p:nvSpPr>
        <p:spPr>
          <a:xfrm>
            <a:off x="212035" y="278296"/>
            <a:ext cx="10870648" cy="1559469"/>
          </a:xfrm>
        </p:spPr>
        <p:txBody>
          <a:bodyPr>
            <a:normAutofit fontScale="90000"/>
          </a:bodyPr>
          <a:lstStyle/>
          <a:p>
            <a:pPr algn="ctr"/>
            <a:r>
              <a:rPr lang="en-GB" dirty="0">
                <a:latin typeface="Calibri" panose="020F0502020204030204" pitchFamily="34" charset="0"/>
                <a:cs typeface="Calibri" panose="020F0502020204030204" pitchFamily="34" charset="0"/>
              </a:rPr>
              <a:t>Labelling theory</a:t>
            </a:r>
            <a:br>
              <a:rPr lang="en-GB" dirty="0">
                <a:latin typeface="Calibri" panose="020F0502020204030204" pitchFamily="34" charset="0"/>
                <a:cs typeface="Calibri" panose="020F0502020204030204" pitchFamily="34" charset="0"/>
              </a:rPr>
            </a:br>
            <a:endParaRPr lang="en-GB" dirty="0"/>
          </a:p>
        </p:txBody>
      </p:sp>
      <p:sp>
        <p:nvSpPr>
          <p:cNvPr id="4" name="Rectangle 3">
            <a:extLst>
              <a:ext uri="{FF2B5EF4-FFF2-40B4-BE49-F238E27FC236}">
                <a16:creationId xmlns:a16="http://schemas.microsoft.com/office/drawing/2014/main" id="{4B0019B6-62CD-4012-ABE6-69432C118265}"/>
              </a:ext>
            </a:extLst>
          </p:cNvPr>
          <p:cNvSpPr/>
          <p:nvPr/>
        </p:nvSpPr>
        <p:spPr>
          <a:xfrm>
            <a:off x="212035" y="1209822"/>
            <a:ext cx="11365676" cy="369332"/>
          </a:xfrm>
          <a:prstGeom prst="rect">
            <a:avLst/>
          </a:prstGeom>
        </p:spPr>
        <p:txBody>
          <a:bodyPr wrap="square">
            <a:spAutoFit/>
          </a:bodyPr>
          <a:lstStyle/>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C8E4460C-10F0-4560-83D9-9AFDB181A42D}"/>
              </a:ext>
            </a:extLst>
          </p:cNvPr>
          <p:cNvSpPr/>
          <p:nvPr/>
        </p:nvSpPr>
        <p:spPr>
          <a:xfrm>
            <a:off x="291039" y="1732134"/>
            <a:ext cx="10712639" cy="2215991"/>
          </a:xfrm>
          <a:prstGeom prst="rect">
            <a:avLst/>
          </a:prstGeom>
        </p:spPr>
        <p:txBody>
          <a:bodyPr wrap="square">
            <a:spAutoFit/>
          </a:bodyPr>
          <a:lstStyle/>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Labelling theory is describing someone in one word an example would be in someone commits a crime and breaks the law they would then be called a criminal. This is classed as labelling them because they are stating them as one word. Others will then copy them and become biased against because they have a label. </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id="{F7C03C8C-8695-4F0C-BDCF-5648D7146A19}"/>
              </a:ext>
            </a:extLst>
          </p:cNvPr>
          <p:cNvSpPr/>
          <p:nvPr/>
        </p:nvSpPr>
        <p:spPr>
          <a:xfrm>
            <a:off x="9331435" y="5875239"/>
            <a:ext cx="1880130"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(Crossman,2017). </a:t>
            </a:r>
          </a:p>
        </p:txBody>
      </p:sp>
    </p:spTree>
    <p:extLst>
      <p:ext uri="{BB962C8B-B14F-4D97-AF65-F5344CB8AC3E}">
        <p14:creationId xmlns:p14="http://schemas.microsoft.com/office/powerpoint/2010/main" val="2532155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67D3B-DCC5-45BA-8583-D515DDDD1E40}"/>
              </a:ext>
            </a:extLst>
          </p:cNvPr>
          <p:cNvSpPr>
            <a:spLocks noGrp="1"/>
          </p:cNvSpPr>
          <p:nvPr>
            <p:ph type="title"/>
          </p:nvPr>
        </p:nvSpPr>
        <p:spPr>
          <a:xfrm>
            <a:off x="212035" y="225288"/>
            <a:ext cx="10870648" cy="1612478"/>
          </a:xfrm>
        </p:spPr>
        <p:txBody>
          <a:bodyPr>
            <a:normAutofit/>
          </a:bodyPr>
          <a:lstStyle/>
          <a:p>
            <a:r>
              <a:rPr lang="en-GB" dirty="0">
                <a:latin typeface="Calibri" panose="020F0502020204030204" pitchFamily="34" charset="0"/>
                <a:cs typeface="Calibri" panose="020F0502020204030204" pitchFamily="34" charset="0"/>
              </a:rPr>
              <a:t>Social exclusion </a:t>
            </a:r>
            <a:br>
              <a:rPr lang="en-GB" dirty="0">
                <a:latin typeface="Calibri" panose="020F0502020204030204" pitchFamily="34" charset="0"/>
                <a:cs typeface="Calibri" panose="020F0502020204030204" pitchFamily="34" charset="0"/>
              </a:rPr>
            </a:br>
            <a:endParaRPr lang="en-GB" dirty="0"/>
          </a:p>
        </p:txBody>
      </p:sp>
      <p:sp>
        <p:nvSpPr>
          <p:cNvPr id="4" name="Rectangle 3">
            <a:extLst>
              <a:ext uri="{FF2B5EF4-FFF2-40B4-BE49-F238E27FC236}">
                <a16:creationId xmlns:a16="http://schemas.microsoft.com/office/drawing/2014/main" id="{C714EFF7-D0D7-43E1-9889-436E16FE623C}"/>
              </a:ext>
            </a:extLst>
          </p:cNvPr>
          <p:cNvSpPr/>
          <p:nvPr/>
        </p:nvSpPr>
        <p:spPr>
          <a:xfrm>
            <a:off x="-1" y="1513091"/>
            <a:ext cx="11732455" cy="3688189"/>
          </a:xfrm>
          <a:prstGeom prst="rect">
            <a:avLst/>
          </a:prstGeom>
        </p:spPr>
        <p:txBody>
          <a:bodyPr wrap="square">
            <a:spAutoFit/>
          </a:bodyPr>
          <a:lstStyle/>
          <a:p>
            <a:pPr marL="285750" indent="-285750">
              <a:lnSpc>
                <a:spcPct val="150000"/>
              </a:lnSpc>
              <a:spcAft>
                <a:spcPts val="800"/>
              </a:spcAft>
              <a:buFont typeface="Arial" panose="020B060402020202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 </a:t>
            </a:r>
            <a:r>
              <a:rPr lang="en-GB" sz="2000" dirty="0">
                <a:latin typeface="Times New Roman" panose="02020603050405020304" pitchFamily="18" charset="0"/>
                <a:ea typeface="Calibri" panose="020F0502020204030204" pitchFamily="34" charset="0"/>
                <a:cs typeface="Times New Roman" panose="02020603050405020304" pitchFamily="18" charset="0"/>
              </a:rPr>
              <a:t>People may feel socially excluded from society </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 People may take some form of Discrimination</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 Children may feel like they are not included in activities in school due to their disability and this can they make them really upset and play up </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 People may feel like they cannot do anything due to having a condition and may feel like they have to stay inside doors and not interact with others.  </a:t>
            </a:r>
          </a:p>
          <a:p>
            <a:pPr>
              <a:lnSpc>
                <a:spcPct val="150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8765AC0-D3CB-4988-A246-E04C0F62865E}"/>
              </a:ext>
            </a:extLst>
          </p:cNvPr>
          <p:cNvSpPr/>
          <p:nvPr/>
        </p:nvSpPr>
        <p:spPr>
          <a:xfrm flipH="1">
            <a:off x="7948244" y="5671121"/>
            <a:ext cx="3334044" cy="36933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Levitas</a:t>
            </a:r>
            <a:r>
              <a:rPr lang="en-GB" dirty="0">
                <a:latin typeface="Calibri" panose="020F0502020204030204" pitchFamily="34" charset="0"/>
                <a:cs typeface="Calibri" panose="020F0502020204030204" pitchFamily="34" charset="0"/>
              </a:rPr>
              <a:t> 2015 &amp; GSDRC 2015)</a:t>
            </a:r>
          </a:p>
        </p:txBody>
      </p:sp>
    </p:spTree>
    <p:extLst>
      <p:ext uri="{BB962C8B-B14F-4D97-AF65-F5344CB8AC3E}">
        <p14:creationId xmlns:p14="http://schemas.microsoft.com/office/powerpoint/2010/main" val="3564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15C82-BAD1-4CD9-8652-27DFD62788EF}"/>
              </a:ext>
            </a:extLst>
          </p:cNvPr>
          <p:cNvSpPr>
            <a:spLocks noGrp="1"/>
          </p:cNvSpPr>
          <p:nvPr>
            <p:ph type="title"/>
          </p:nvPr>
        </p:nvSpPr>
        <p:spPr>
          <a:xfrm>
            <a:off x="437322" y="371062"/>
            <a:ext cx="10645361" cy="1466704"/>
          </a:xfrm>
        </p:spPr>
        <p:txBody>
          <a:bodyPr>
            <a:normAutofit fontScale="90000"/>
          </a:bodyPr>
          <a:lstStyle/>
          <a:p>
            <a:r>
              <a:rPr lang="en-GB" dirty="0">
                <a:latin typeface="Calibri" panose="020F0502020204030204" pitchFamily="34" charset="0"/>
                <a:cs typeface="Calibri" panose="020F0502020204030204" pitchFamily="34" charset="0"/>
              </a:rPr>
              <a:t>Medical model</a:t>
            </a:r>
            <a:br>
              <a:rPr lang="en-GB" dirty="0">
                <a:latin typeface="Calibri" panose="020F0502020204030204" pitchFamily="34" charset="0"/>
                <a:cs typeface="Calibri" panose="020F0502020204030204" pitchFamily="34" charset="0"/>
              </a:rPr>
            </a:br>
            <a:endParaRPr lang="en-GB" dirty="0"/>
          </a:p>
        </p:txBody>
      </p:sp>
      <p:sp>
        <p:nvSpPr>
          <p:cNvPr id="4" name="Rectangle 3">
            <a:extLst>
              <a:ext uri="{FF2B5EF4-FFF2-40B4-BE49-F238E27FC236}">
                <a16:creationId xmlns:a16="http://schemas.microsoft.com/office/drawing/2014/main" id="{8EFD6D43-A86C-4AE5-B009-FEF9247FA883}"/>
              </a:ext>
            </a:extLst>
          </p:cNvPr>
          <p:cNvSpPr/>
          <p:nvPr/>
        </p:nvSpPr>
        <p:spPr>
          <a:xfrm>
            <a:off x="211015" y="1420836"/>
            <a:ext cx="11099410" cy="3741024"/>
          </a:xfrm>
          <a:prstGeom prst="rect">
            <a:avLst/>
          </a:prstGeom>
        </p:spPr>
        <p:txBody>
          <a:bodyPr wrap="square">
            <a:spAutoFit/>
          </a:bodyPr>
          <a:lstStyle/>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 Looks at people who are disabled because of their impairments </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 To see what is an offer for people who have impairments whether they are non-medical or medical</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Looks at what the persons needs </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It helps with people who are not independent get there independence back and helps them with making choices</a:t>
            </a:r>
          </a:p>
          <a:p>
            <a:pPr marL="285750" indent="-285750">
              <a:lnSpc>
                <a:spcPct val="150000"/>
              </a:lnSpc>
              <a:spcAft>
                <a:spcPts val="800"/>
              </a:spcAft>
              <a:buFont typeface="Arial" panose="020B060402020202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It creates a barrier for people to help with feeling socially excluded.   </a:t>
            </a:r>
          </a:p>
          <a:p>
            <a:pPr>
              <a:lnSpc>
                <a:spcPct val="150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2B03144-EA81-4BB0-ABD0-505ADC1A916E}"/>
              </a:ext>
            </a:extLst>
          </p:cNvPr>
          <p:cNvSpPr/>
          <p:nvPr/>
        </p:nvSpPr>
        <p:spPr>
          <a:xfrm flipH="1">
            <a:off x="8496886" y="5699254"/>
            <a:ext cx="3007826" cy="36933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(University of Leicester 2018). </a:t>
            </a:r>
          </a:p>
        </p:txBody>
      </p:sp>
    </p:spTree>
    <p:extLst>
      <p:ext uri="{BB962C8B-B14F-4D97-AF65-F5344CB8AC3E}">
        <p14:creationId xmlns:p14="http://schemas.microsoft.com/office/powerpoint/2010/main" val="137706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37FD-5F64-404F-AA74-FCC31CE773F6}"/>
              </a:ext>
            </a:extLst>
          </p:cNvPr>
          <p:cNvSpPr>
            <a:spLocks noGrp="1"/>
          </p:cNvSpPr>
          <p:nvPr>
            <p:ph type="title"/>
          </p:nvPr>
        </p:nvSpPr>
        <p:spPr>
          <a:xfrm>
            <a:off x="357809" y="371062"/>
            <a:ext cx="10724874" cy="1466704"/>
          </a:xfrm>
        </p:spPr>
        <p:txBody>
          <a:bodyPr>
            <a:normAutofit fontScale="90000"/>
          </a:bodyPr>
          <a:lstStyle/>
          <a:p>
            <a:r>
              <a:rPr lang="en-GB" dirty="0">
                <a:latin typeface="Calibri" panose="020F0502020204030204" pitchFamily="34" charset="0"/>
                <a:cs typeface="Calibri" panose="020F0502020204030204" pitchFamily="34" charset="0"/>
              </a:rPr>
              <a:t>Discrimination </a:t>
            </a:r>
            <a:br>
              <a:rPr lang="en-GB" dirty="0">
                <a:latin typeface="Calibri" panose="020F0502020204030204" pitchFamily="34" charset="0"/>
                <a:cs typeface="Calibri" panose="020F0502020204030204" pitchFamily="34" charset="0"/>
              </a:rPr>
            </a:br>
            <a:endParaRPr lang="en-GB" dirty="0"/>
          </a:p>
        </p:txBody>
      </p:sp>
      <p:sp>
        <p:nvSpPr>
          <p:cNvPr id="4" name="TextBox 3">
            <a:extLst>
              <a:ext uri="{FF2B5EF4-FFF2-40B4-BE49-F238E27FC236}">
                <a16:creationId xmlns:a16="http://schemas.microsoft.com/office/drawing/2014/main" id="{CC0E5244-9534-465F-B93D-1048A1A9090D}"/>
              </a:ext>
            </a:extLst>
          </p:cNvPr>
          <p:cNvSpPr txBox="1"/>
          <p:nvPr/>
        </p:nvSpPr>
        <p:spPr>
          <a:xfrm>
            <a:off x="357809" y="1294227"/>
            <a:ext cx="11054547" cy="3447098"/>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There are two main types of discrimination: </a:t>
            </a:r>
          </a:p>
          <a:p>
            <a:pPr marL="342900" indent="-342900">
              <a:buAutoNum type="arabicPeriod"/>
            </a:pPr>
            <a:r>
              <a:rPr lang="en-GB" sz="2000" dirty="0">
                <a:latin typeface="Calibri" panose="020F0502020204030204" pitchFamily="34" charset="0"/>
                <a:cs typeface="Calibri" panose="020F0502020204030204" pitchFamily="34" charset="0"/>
              </a:rPr>
              <a:t>Direct discrimination – when someone discriminates you in a nasty way by comments due to your race. An example would be </a:t>
            </a:r>
          </a:p>
          <a:p>
            <a:pPr marL="342900" indent="-342900">
              <a:buAutoNum type="arabicPeriod"/>
            </a:pPr>
            <a:endParaRPr lang="en-GB" sz="2000" dirty="0">
              <a:latin typeface="Calibri" panose="020F0502020204030204" pitchFamily="34" charset="0"/>
              <a:cs typeface="Calibri" panose="020F0502020204030204" pitchFamily="34" charset="0"/>
            </a:endParaRPr>
          </a:p>
          <a:p>
            <a:pPr marL="342900" indent="-342900">
              <a:buAutoNum type="arabicPeriod"/>
            </a:pPr>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2. In-direct discrimination -  when an organisation have a policy in work that stops individuals in getting a job. </a:t>
            </a:r>
          </a:p>
          <a:p>
            <a:r>
              <a:rPr lang="en-GB" sz="2000" dirty="0">
                <a:latin typeface="Calibri" panose="020F0502020204030204" pitchFamily="34" charset="0"/>
                <a:cs typeface="Calibri" panose="020F0502020204030204" pitchFamily="34" charset="0"/>
              </a:rPr>
              <a:t>An example would be if a beautician does not allow you to wear anything that covers your faces when working, this could affect a women muslins as that would be a disadvantage in applying for a job as they where them as part of their religion.  </a:t>
            </a:r>
          </a:p>
          <a:p>
            <a:endParaRPr lang="en-GB" dirty="0">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5FA57022-6F6C-448A-9B0F-5969F6997228}"/>
              </a:ext>
            </a:extLst>
          </p:cNvPr>
          <p:cNvSpPr/>
          <p:nvPr/>
        </p:nvSpPr>
        <p:spPr>
          <a:xfrm>
            <a:off x="357809" y="3643532"/>
            <a:ext cx="11079225" cy="423449"/>
          </a:xfrm>
          <a:prstGeom prst="rect">
            <a:avLst/>
          </a:prstGeom>
        </p:spPr>
        <p:txBody>
          <a:bodyPr wrap="square">
            <a:spAutoFit/>
          </a:bodyPr>
          <a:lstStyle/>
          <a:p>
            <a:pPr>
              <a:lnSpc>
                <a:spcPct val="150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A09ACEA9-7401-4542-8D79-77E3C5A592AD}"/>
              </a:ext>
            </a:extLst>
          </p:cNvPr>
          <p:cNvSpPr/>
          <p:nvPr/>
        </p:nvSpPr>
        <p:spPr>
          <a:xfrm rot="10800000" flipH="1" flipV="1">
            <a:off x="6794696" y="5872747"/>
            <a:ext cx="4642338" cy="36933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(Equality and human rights commission 2016)</a:t>
            </a:r>
          </a:p>
        </p:txBody>
      </p:sp>
    </p:spTree>
    <p:extLst>
      <p:ext uri="{BB962C8B-B14F-4D97-AF65-F5344CB8AC3E}">
        <p14:creationId xmlns:p14="http://schemas.microsoft.com/office/powerpoint/2010/main" val="27804017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2C966-3C3C-43C5-A1A3-E74298B9FCB4}"/>
              </a:ext>
            </a:extLst>
          </p:cNvPr>
          <p:cNvSpPr>
            <a:spLocks noGrp="1"/>
          </p:cNvSpPr>
          <p:nvPr>
            <p:ph type="title"/>
          </p:nvPr>
        </p:nvSpPr>
        <p:spPr>
          <a:xfrm>
            <a:off x="211016" y="225084"/>
            <a:ext cx="10871668" cy="1612682"/>
          </a:xfrm>
        </p:spPr>
        <p:txBody>
          <a:bodyPr/>
          <a:lstStyle/>
          <a:p>
            <a:r>
              <a:rPr lang="en-GB" dirty="0">
                <a:latin typeface="Calibri" panose="020F0502020204030204" pitchFamily="34" charset="0"/>
                <a:cs typeface="Calibri" panose="020F0502020204030204" pitchFamily="34" charset="0"/>
              </a:rPr>
              <a:t>Disability Discrimination </a:t>
            </a:r>
          </a:p>
        </p:txBody>
      </p:sp>
      <p:sp>
        <p:nvSpPr>
          <p:cNvPr id="4" name="Rectangle 3">
            <a:extLst>
              <a:ext uri="{FF2B5EF4-FFF2-40B4-BE49-F238E27FC236}">
                <a16:creationId xmlns:a16="http://schemas.microsoft.com/office/drawing/2014/main" id="{66413C31-6101-481F-BE71-9CE77E03E588}"/>
              </a:ext>
            </a:extLst>
          </p:cNvPr>
          <p:cNvSpPr/>
          <p:nvPr/>
        </p:nvSpPr>
        <p:spPr>
          <a:xfrm>
            <a:off x="450166" y="1859340"/>
            <a:ext cx="10874326" cy="3139321"/>
          </a:xfrm>
          <a:prstGeom prst="rect">
            <a:avLst/>
          </a:prstGeom>
        </p:spPr>
        <p:txBody>
          <a:bodyPr wrap="square">
            <a:spAutoFit/>
          </a:bodyPr>
          <a:lstStyle/>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This happens when a disabled person is treated unfavourably which then puts them at some sort of disadvantage due to being disabled</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Disability discrimination is slightly different from direct discrimination as the reason for treatment does not matter but whether the disabled person has been treated wrongly due to their disability. </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6" name="Rectangle 5">
            <a:extLst>
              <a:ext uri="{FF2B5EF4-FFF2-40B4-BE49-F238E27FC236}">
                <a16:creationId xmlns:a16="http://schemas.microsoft.com/office/drawing/2014/main" id="{D24326A9-03A3-4BBB-BABB-7FDBC089A85A}"/>
              </a:ext>
            </a:extLst>
          </p:cNvPr>
          <p:cNvSpPr/>
          <p:nvPr/>
        </p:nvSpPr>
        <p:spPr>
          <a:xfrm>
            <a:off x="6974759" y="5917196"/>
            <a:ext cx="4488536"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(Equality and human rights commission 2016)</a:t>
            </a:r>
          </a:p>
        </p:txBody>
      </p:sp>
    </p:spTree>
    <p:extLst>
      <p:ext uri="{BB962C8B-B14F-4D97-AF65-F5344CB8AC3E}">
        <p14:creationId xmlns:p14="http://schemas.microsoft.com/office/powerpoint/2010/main" val="2649625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34FE73-199A-4A06-8C67-69273F47C27B}"/>
              </a:ext>
            </a:extLst>
          </p:cNvPr>
          <p:cNvPicPr>
            <a:picLocks noChangeAspect="1"/>
          </p:cNvPicPr>
          <p:nvPr/>
        </p:nvPicPr>
        <p:blipFill>
          <a:blip r:embed="rId2"/>
          <a:stretch>
            <a:fillRect/>
          </a:stretch>
        </p:blipFill>
        <p:spPr>
          <a:xfrm>
            <a:off x="176464" y="320843"/>
            <a:ext cx="7154779" cy="5229726"/>
          </a:xfrm>
          <a:prstGeom prst="rect">
            <a:avLst/>
          </a:prstGeom>
        </p:spPr>
      </p:pic>
      <p:sp>
        <p:nvSpPr>
          <p:cNvPr id="5" name="TextBox 4">
            <a:extLst>
              <a:ext uri="{FF2B5EF4-FFF2-40B4-BE49-F238E27FC236}">
                <a16:creationId xmlns:a16="http://schemas.microsoft.com/office/drawing/2014/main" id="{9E5E08E4-08F2-4051-90EB-0B5C245A6708}"/>
              </a:ext>
            </a:extLst>
          </p:cNvPr>
          <p:cNvSpPr txBox="1"/>
          <p:nvPr/>
        </p:nvSpPr>
        <p:spPr>
          <a:xfrm>
            <a:off x="7459580" y="320843"/>
            <a:ext cx="3994484" cy="2111536"/>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This is a good example on how people get should not be discriminated. As you can see in this picture they are ALL princess, just because some are in wheel chairs does not mean they do not have the potential to do the same tasks as the other princesses. </a:t>
            </a:r>
          </a:p>
        </p:txBody>
      </p:sp>
      <p:sp>
        <p:nvSpPr>
          <p:cNvPr id="6" name="Rectangle 5">
            <a:extLst>
              <a:ext uri="{FF2B5EF4-FFF2-40B4-BE49-F238E27FC236}">
                <a16:creationId xmlns:a16="http://schemas.microsoft.com/office/drawing/2014/main" id="{99AE59DC-B6A0-4E58-A0A7-62114238FC81}"/>
              </a:ext>
            </a:extLst>
          </p:cNvPr>
          <p:cNvSpPr/>
          <p:nvPr/>
        </p:nvSpPr>
        <p:spPr>
          <a:xfrm>
            <a:off x="9731335" y="5730860"/>
            <a:ext cx="1569660" cy="369332"/>
          </a:xfrm>
          <a:prstGeom prst="rect">
            <a:avLst/>
          </a:prstGeom>
        </p:spPr>
        <p:txBody>
          <a:bodyPr wrap="none">
            <a:spAutoFit/>
          </a:bodyPr>
          <a:lstStyle/>
          <a:p>
            <a:r>
              <a:rPr lang="en-GB" dirty="0" err="1">
                <a:latin typeface="Calibri" panose="020F0502020204030204" pitchFamily="34" charset="0"/>
                <a:cs typeface="Calibri" panose="020F0502020204030204" pitchFamily="34" charset="0"/>
              </a:rPr>
              <a:t>Baishya</a:t>
            </a:r>
            <a:r>
              <a:rPr lang="en-GB" dirty="0">
                <a:latin typeface="Calibri" panose="020F0502020204030204" pitchFamily="34" charset="0"/>
                <a:cs typeface="Calibri" panose="020F0502020204030204" pitchFamily="34" charset="0"/>
              </a:rPr>
              <a:t> (2014)</a:t>
            </a:r>
          </a:p>
        </p:txBody>
      </p:sp>
    </p:spTree>
    <p:extLst>
      <p:ext uri="{BB962C8B-B14F-4D97-AF65-F5344CB8AC3E}">
        <p14:creationId xmlns:p14="http://schemas.microsoft.com/office/powerpoint/2010/main" val="3174856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9E790-9C5B-4303-9B65-BB9459D220A7}"/>
              </a:ext>
            </a:extLst>
          </p:cNvPr>
          <p:cNvSpPr>
            <a:spLocks noGrp="1"/>
          </p:cNvSpPr>
          <p:nvPr>
            <p:ph type="title"/>
          </p:nvPr>
        </p:nvSpPr>
        <p:spPr>
          <a:xfrm>
            <a:off x="424070" y="463826"/>
            <a:ext cx="10658613" cy="1373939"/>
          </a:xfrm>
        </p:spPr>
        <p:txBody>
          <a:bodyPr>
            <a:normAutofit fontScale="90000"/>
          </a:bodyPr>
          <a:lstStyle/>
          <a:p>
            <a:r>
              <a:rPr lang="en-GB" dirty="0">
                <a:latin typeface="Calibri" panose="020F0502020204030204" pitchFamily="34" charset="0"/>
                <a:cs typeface="Calibri" panose="020F0502020204030204" pitchFamily="34" charset="0"/>
              </a:rPr>
              <a:t>Equality act 2010</a:t>
            </a:r>
            <a:br>
              <a:rPr lang="en-GB" dirty="0">
                <a:latin typeface="Calibri" panose="020F0502020204030204" pitchFamily="34" charset="0"/>
                <a:cs typeface="Calibri" panose="020F0502020204030204" pitchFamily="34" charset="0"/>
              </a:rPr>
            </a:br>
            <a:endParaRPr lang="en-GB" dirty="0"/>
          </a:p>
        </p:txBody>
      </p:sp>
      <p:sp>
        <p:nvSpPr>
          <p:cNvPr id="4" name="Rectangle 3">
            <a:extLst>
              <a:ext uri="{FF2B5EF4-FFF2-40B4-BE49-F238E27FC236}">
                <a16:creationId xmlns:a16="http://schemas.microsoft.com/office/drawing/2014/main" id="{7E02256B-2411-43BE-B3F5-293C7F49553A}"/>
              </a:ext>
            </a:extLst>
          </p:cNvPr>
          <p:cNvSpPr/>
          <p:nvPr/>
        </p:nvSpPr>
        <p:spPr>
          <a:xfrm>
            <a:off x="309489" y="1505243"/>
            <a:ext cx="8834511" cy="3908762"/>
          </a:xfrm>
          <a:prstGeom prst="rect">
            <a:avLst/>
          </a:prstGeom>
        </p:spPr>
        <p:txBody>
          <a:bodyPr wrap="square">
            <a:spAutoFit/>
          </a:bodyPr>
          <a:lstStyle/>
          <a:p>
            <a:pPr marL="285750" indent="-285750">
              <a:buFont typeface="Arial" panose="020B0604020202020204" pitchFamily="34" charset="0"/>
              <a:buChar char="•"/>
            </a:pPr>
            <a:r>
              <a:rPr lang="en-GB" sz="2800" dirty="0">
                <a:latin typeface="Calibri" panose="020F0502020204030204" pitchFamily="34" charset="0"/>
                <a:cs typeface="Calibri" panose="020F0502020204030204" pitchFamily="34" charset="0"/>
              </a:rPr>
              <a:t> Protects people from discrimination in society and the work place</a:t>
            </a:r>
          </a:p>
          <a:p>
            <a:endParaRPr lang="en-GB" sz="28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800" dirty="0">
                <a:latin typeface="Calibri" panose="020F0502020204030204" pitchFamily="34" charset="0"/>
                <a:cs typeface="Calibri" panose="020F0502020204030204" pitchFamily="34" charset="0"/>
              </a:rPr>
              <a:t> Everyone must follow the law and not treat someone in a horrible way, everyone must be treated equally </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9095008D-5782-462E-99BA-3924729C2D6C}"/>
              </a:ext>
            </a:extLst>
          </p:cNvPr>
          <p:cNvSpPr/>
          <p:nvPr/>
        </p:nvSpPr>
        <p:spPr>
          <a:xfrm>
            <a:off x="8021054" y="6015788"/>
            <a:ext cx="4195026" cy="369332"/>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Gov</a:t>
            </a:r>
            <a:r>
              <a:rPr lang="en-GB" dirty="0">
                <a:latin typeface="Calibri" panose="020F0502020204030204" pitchFamily="34" charset="0"/>
                <a:cs typeface="Calibri" panose="020F0502020204030204" pitchFamily="34" charset="0"/>
              </a:rPr>
              <a:t> 2015 &amp; church insights 2017). </a:t>
            </a:r>
          </a:p>
        </p:txBody>
      </p:sp>
      <p:pic>
        <p:nvPicPr>
          <p:cNvPr id="6" name="Picture 5">
            <a:extLst>
              <a:ext uri="{FF2B5EF4-FFF2-40B4-BE49-F238E27FC236}">
                <a16:creationId xmlns:a16="http://schemas.microsoft.com/office/drawing/2014/main" id="{B3E91766-9859-43B7-A7CF-79E4F6CEC70F}"/>
              </a:ext>
            </a:extLst>
          </p:cNvPr>
          <p:cNvPicPr>
            <a:picLocks noChangeAspect="1"/>
          </p:cNvPicPr>
          <p:nvPr/>
        </p:nvPicPr>
        <p:blipFill>
          <a:blip r:embed="rId2"/>
          <a:stretch>
            <a:fillRect/>
          </a:stretch>
        </p:blipFill>
        <p:spPr>
          <a:xfrm>
            <a:off x="3439986" y="4086692"/>
            <a:ext cx="3257550" cy="2171700"/>
          </a:xfrm>
          <a:prstGeom prst="rect">
            <a:avLst/>
          </a:prstGeom>
        </p:spPr>
      </p:pic>
    </p:spTree>
    <p:extLst>
      <p:ext uri="{BB962C8B-B14F-4D97-AF65-F5344CB8AC3E}">
        <p14:creationId xmlns:p14="http://schemas.microsoft.com/office/powerpoint/2010/main" val="3888546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1B608-3166-4EB8-BCF9-4CA33B2C0FC3}"/>
              </a:ext>
            </a:extLst>
          </p:cNvPr>
          <p:cNvSpPr>
            <a:spLocks noGrp="1"/>
          </p:cNvSpPr>
          <p:nvPr>
            <p:ph type="title"/>
          </p:nvPr>
        </p:nvSpPr>
        <p:spPr>
          <a:xfrm>
            <a:off x="251791" y="357810"/>
            <a:ext cx="10830892" cy="1479956"/>
          </a:xfrm>
        </p:spPr>
        <p:txBody>
          <a:bodyPr>
            <a:normAutofit fontScale="90000"/>
          </a:bodyPr>
          <a:lstStyle/>
          <a:p>
            <a:r>
              <a:rPr lang="en-GB" dirty="0">
                <a:latin typeface="Calibri" panose="020F0502020204030204" pitchFamily="34" charset="0"/>
                <a:cs typeface="Calibri" panose="020F0502020204030204" pitchFamily="34" charset="0"/>
              </a:rPr>
              <a:t>Stereotyping within disability ? </a:t>
            </a:r>
            <a:br>
              <a:rPr lang="en-GB" dirty="0">
                <a:latin typeface="Calibri" panose="020F0502020204030204" pitchFamily="34" charset="0"/>
                <a:cs typeface="Calibri" panose="020F0502020204030204" pitchFamily="34" charset="0"/>
              </a:rPr>
            </a:br>
            <a:endParaRPr lang="en-GB" dirty="0"/>
          </a:p>
        </p:txBody>
      </p:sp>
      <p:sp>
        <p:nvSpPr>
          <p:cNvPr id="4" name="Rectangle 3">
            <a:extLst>
              <a:ext uri="{FF2B5EF4-FFF2-40B4-BE49-F238E27FC236}">
                <a16:creationId xmlns:a16="http://schemas.microsoft.com/office/drawing/2014/main" id="{97F38EAD-EE7B-47F7-8FDF-D01ED0ABD32D}"/>
              </a:ext>
            </a:extLst>
          </p:cNvPr>
          <p:cNvSpPr/>
          <p:nvPr/>
        </p:nvSpPr>
        <p:spPr>
          <a:xfrm>
            <a:off x="251790" y="1308295"/>
            <a:ext cx="11683535" cy="5909310"/>
          </a:xfrm>
          <a:prstGeom prst="rect">
            <a:avLst/>
          </a:prstGeom>
        </p:spPr>
        <p:txBody>
          <a:bodyPr wrap="square">
            <a:spAutoFit/>
          </a:bodyPr>
          <a:lstStyle/>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Stereotyping is due to name calling, abuse and violence towards people</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Attitudes towards groups and individuals</a:t>
            </a:r>
          </a:p>
          <a:p>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disabled are stereotyped in how they are limited to what they can do in life </a:t>
            </a:r>
          </a:p>
          <a:p>
            <a:pPr marL="285750" indent="-285750">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400" dirty="0">
                <a:latin typeface="Calibri" panose="020F0502020204030204" pitchFamily="34" charset="0"/>
                <a:cs typeface="Calibri" panose="020F0502020204030204" pitchFamily="34" charset="0"/>
              </a:rPr>
              <a:t> Stating that something is true when it is not an example would be people who have a disability can not work and wont work then get all the benefits. </a:t>
            </a:r>
            <a:r>
              <a:rPr lang="en-GB" sz="2400" dirty="0">
                <a:solidFill>
                  <a:srgbClr val="FF0000"/>
                </a:solidFill>
                <a:latin typeface="Calibri" panose="020F0502020204030204" pitchFamily="34" charset="0"/>
                <a:cs typeface="Calibri" panose="020F0502020204030204" pitchFamily="34" charset="0"/>
              </a:rPr>
              <a:t>This is not true. Most people who have disability can work with help or without help.</a:t>
            </a:r>
            <a:endParaRPr lang="en-GB" sz="24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4F240A48-B67E-47A0-A10E-B61C1B8AFBD8}"/>
              </a:ext>
            </a:extLst>
          </p:cNvPr>
          <p:cNvSpPr txBox="1"/>
          <p:nvPr/>
        </p:nvSpPr>
        <p:spPr>
          <a:xfrm>
            <a:off x="8694821" y="5775158"/>
            <a:ext cx="269507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t>
            </a:r>
            <a:r>
              <a:rPr lang="en-GB" dirty="0" err="1">
                <a:latin typeface="Calibri" panose="020F0502020204030204" pitchFamily="34" charset="0"/>
                <a:cs typeface="Calibri" panose="020F0502020204030204" pitchFamily="34" charset="0"/>
              </a:rPr>
              <a:t>Momene</a:t>
            </a:r>
            <a:r>
              <a:rPr lang="en-GB" dirty="0">
                <a:latin typeface="Calibri" panose="020F0502020204030204" pitchFamily="34" charset="0"/>
                <a:cs typeface="Calibri" panose="020F0502020204030204" pitchFamily="34" charset="0"/>
              </a:rPr>
              <a:t> 2015)</a:t>
            </a:r>
          </a:p>
        </p:txBody>
      </p:sp>
    </p:spTree>
    <p:extLst>
      <p:ext uri="{BB962C8B-B14F-4D97-AF65-F5344CB8AC3E}">
        <p14:creationId xmlns:p14="http://schemas.microsoft.com/office/powerpoint/2010/main" val="1822976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7F7B9-7851-41F4-A3A1-513DDC6E6015}"/>
              </a:ext>
            </a:extLst>
          </p:cNvPr>
          <p:cNvSpPr>
            <a:spLocks noGrp="1"/>
          </p:cNvSpPr>
          <p:nvPr>
            <p:ph type="title"/>
          </p:nvPr>
        </p:nvSpPr>
        <p:spPr>
          <a:xfrm>
            <a:off x="192505" y="160422"/>
            <a:ext cx="10890178" cy="1677344"/>
          </a:xfrm>
        </p:spPr>
        <p:txBody>
          <a:bodyPr/>
          <a:lstStyle/>
          <a:p>
            <a:r>
              <a:rPr lang="en-GB" dirty="0">
                <a:latin typeface="Calibri" panose="020F0502020204030204" pitchFamily="34" charset="0"/>
                <a:cs typeface="Calibri" panose="020F0502020204030204" pitchFamily="34" charset="0"/>
              </a:rPr>
              <a:t> </a:t>
            </a:r>
          </a:p>
        </p:txBody>
      </p:sp>
      <p:sp>
        <p:nvSpPr>
          <p:cNvPr id="8" name="TextBox 7">
            <a:extLst>
              <a:ext uri="{FF2B5EF4-FFF2-40B4-BE49-F238E27FC236}">
                <a16:creationId xmlns:a16="http://schemas.microsoft.com/office/drawing/2014/main" id="{95EDA810-6177-48B4-A163-224D670BE9B0}"/>
              </a:ext>
            </a:extLst>
          </p:cNvPr>
          <p:cNvSpPr txBox="1"/>
          <p:nvPr/>
        </p:nvSpPr>
        <p:spPr>
          <a:xfrm>
            <a:off x="6705601" y="5710989"/>
            <a:ext cx="4812632"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(Hawking, 2016 &amp; </a:t>
            </a:r>
            <a:r>
              <a:rPr lang="en-GB" dirty="0" err="1">
                <a:latin typeface="Calibri" panose="020F0502020204030204" pitchFamily="34" charset="0"/>
                <a:cs typeface="Calibri" panose="020F0502020204030204" pitchFamily="34" charset="0"/>
              </a:rPr>
              <a:t>Gooogle</a:t>
            </a:r>
            <a:r>
              <a:rPr lang="en-GB" dirty="0">
                <a:latin typeface="Calibri" panose="020F0502020204030204" pitchFamily="34" charset="0"/>
                <a:cs typeface="Calibri" panose="020F0502020204030204" pitchFamily="34" charset="0"/>
              </a:rPr>
              <a:t> images </a:t>
            </a:r>
            <a:r>
              <a:rPr lang="en-GB" dirty="0" err="1">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&amp; </a:t>
            </a:r>
            <a:r>
              <a:rPr lang="en-GB" dirty="0" err="1">
                <a:latin typeface="Calibri" panose="020F0502020204030204" pitchFamily="34" charset="0"/>
                <a:cs typeface="Calibri" panose="020F0502020204030204" pitchFamily="34" charset="0"/>
              </a:rPr>
              <a:t>Heurmann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a:t>
            </a:r>
          </a:p>
        </p:txBody>
      </p:sp>
      <p:pic>
        <p:nvPicPr>
          <p:cNvPr id="9" name="Picture 8">
            <a:extLst>
              <a:ext uri="{FF2B5EF4-FFF2-40B4-BE49-F238E27FC236}">
                <a16:creationId xmlns:a16="http://schemas.microsoft.com/office/drawing/2014/main" id="{05F74541-3C57-42E2-9014-D09074B25DB0}"/>
              </a:ext>
            </a:extLst>
          </p:cNvPr>
          <p:cNvPicPr>
            <a:picLocks noChangeAspect="1"/>
          </p:cNvPicPr>
          <p:nvPr/>
        </p:nvPicPr>
        <p:blipFill>
          <a:blip r:embed="rId2"/>
          <a:stretch>
            <a:fillRect/>
          </a:stretch>
        </p:blipFill>
        <p:spPr>
          <a:xfrm>
            <a:off x="192505" y="160421"/>
            <a:ext cx="5743074" cy="5181599"/>
          </a:xfrm>
          <a:prstGeom prst="rect">
            <a:avLst/>
          </a:prstGeom>
        </p:spPr>
      </p:pic>
      <p:pic>
        <p:nvPicPr>
          <p:cNvPr id="10" name="Picture 9">
            <a:extLst>
              <a:ext uri="{FF2B5EF4-FFF2-40B4-BE49-F238E27FC236}">
                <a16:creationId xmlns:a16="http://schemas.microsoft.com/office/drawing/2014/main" id="{C7B75D31-F049-4535-889F-F6868F539C37}"/>
              </a:ext>
            </a:extLst>
          </p:cNvPr>
          <p:cNvPicPr>
            <a:picLocks noChangeAspect="1"/>
          </p:cNvPicPr>
          <p:nvPr/>
        </p:nvPicPr>
        <p:blipFill>
          <a:blip r:embed="rId3"/>
          <a:stretch>
            <a:fillRect/>
          </a:stretch>
        </p:blipFill>
        <p:spPr>
          <a:xfrm>
            <a:off x="6534746" y="160422"/>
            <a:ext cx="4547937" cy="2053026"/>
          </a:xfrm>
          <a:prstGeom prst="rect">
            <a:avLst/>
          </a:prstGeom>
        </p:spPr>
      </p:pic>
      <p:pic>
        <p:nvPicPr>
          <p:cNvPr id="11" name="Picture 10">
            <a:extLst>
              <a:ext uri="{FF2B5EF4-FFF2-40B4-BE49-F238E27FC236}">
                <a16:creationId xmlns:a16="http://schemas.microsoft.com/office/drawing/2014/main" id="{20578474-3649-4E8E-9698-F59B450A9826}"/>
              </a:ext>
            </a:extLst>
          </p:cNvPr>
          <p:cNvPicPr>
            <a:picLocks noChangeAspect="1"/>
          </p:cNvPicPr>
          <p:nvPr/>
        </p:nvPicPr>
        <p:blipFill>
          <a:blip r:embed="rId4"/>
          <a:stretch>
            <a:fillRect/>
          </a:stretch>
        </p:blipFill>
        <p:spPr>
          <a:xfrm>
            <a:off x="6705601" y="2326104"/>
            <a:ext cx="4339389" cy="3272229"/>
          </a:xfrm>
          <a:prstGeom prst="rect">
            <a:avLst/>
          </a:prstGeom>
        </p:spPr>
      </p:pic>
    </p:spTree>
    <p:extLst>
      <p:ext uri="{BB962C8B-B14F-4D97-AF65-F5344CB8AC3E}">
        <p14:creationId xmlns:p14="http://schemas.microsoft.com/office/powerpoint/2010/main" val="1466813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E11D-609B-467C-933B-E7B959A9F42C}"/>
              </a:ext>
            </a:extLst>
          </p:cNvPr>
          <p:cNvSpPr>
            <a:spLocks noGrp="1"/>
          </p:cNvSpPr>
          <p:nvPr>
            <p:ph type="title"/>
          </p:nvPr>
        </p:nvSpPr>
        <p:spPr>
          <a:xfrm>
            <a:off x="0" y="1"/>
            <a:ext cx="11082683" cy="1477108"/>
          </a:xfrm>
        </p:spPr>
        <p:txBody>
          <a:bodyPr/>
          <a:lstStyle/>
          <a:p>
            <a:r>
              <a:rPr lang="en-GB" dirty="0"/>
              <a:t>References </a:t>
            </a:r>
          </a:p>
        </p:txBody>
      </p:sp>
      <p:sp>
        <p:nvSpPr>
          <p:cNvPr id="4" name="TextBox 3">
            <a:extLst>
              <a:ext uri="{FF2B5EF4-FFF2-40B4-BE49-F238E27FC236}">
                <a16:creationId xmlns:a16="http://schemas.microsoft.com/office/drawing/2014/main" id="{20818B2E-EAC4-413D-95FA-6359DEE37954}"/>
              </a:ext>
            </a:extLst>
          </p:cNvPr>
          <p:cNvSpPr txBox="1"/>
          <p:nvPr/>
        </p:nvSpPr>
        <p:spPr>
          <a:xfrm>
            <a:off x="0" y="1153551"/>
            <a:ext cx="11465169" cy="5909310"/>
          </a:xfrm>
          <a:prstGeom prst="rect">
            <a:avLst/>
          </a:prstGeom>
          <a:noFill/>
        </p:spPr>
        <p:txBody>
          <a:bodyPr wrap="square" rtlCol="0">
            <a:spAutoFit/>
          </a:bodyPr>
          <a:lstStyle/>
          <a:p>
            <a:pPr marL="800100" lvl="1" indent="-342900">
              <a:buFont typeface="+mj-lt"/>
              <a:buAutoNum type="arabicPeriod"/>
            </a:pP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CCBC (2018) </a:t>
            </a:r>
            <a:r>
              <a:rPr lang="en-GB" dirty="0">
                <a:latin typeface="Calibri" panose="020F0502020204030204" pitchFamily="34" charset="0"/>
                <a:cs typeface="Calibri" panose="020F0502020204030204" pitchFamily="34" charset="0"/>
              </a:rPr>
              <a:t>What does being disabled mean? Available at: </a:t>
            </a:r>
            <a:r>
              <a:rPr lang="en-GB" dirty="0">
                <a:latin typeface="Calibri" panose="020F0502020204030204" pitchFamily="34" charset="0"/>
                <a:cs typeface="Calibri" panose="020F0502020204030204" pitchFamily="34" charset="0"/>
                <a:hlinkClick r:id="rId2"/>
              </a:rPr>
              <a:t>http://news.bbc.co.uk/cbbcnews/hi/find_out/guides/uk/disability/newsid_3672000/3672642.stm accessed on 10.1.18</a:t>
            </a:r>
            <a:r>
              <a:rPr lang="en-GB" dirty="0">
                <a:latin typeface="Calibri" panose="020F0502020204030204" pitchFamily="34" charset="0"/>
                <a:cs typeface="Calibri" panose="020F0502020204030204" pitchFamily="34" charset="0"/>
              </a:rPr>
              <a:t> </a:t>
            </a:r>
          </a:p>
          <a:p>
            <a:pPr marL="800100" lvl="1" indent="-342900">
              <a:buFont typeface="+mj-lt"/>
              <a:buAutoNum type="arabicPeriod"/>
            </a:pP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NSPCC (2018) </a:t>
            </a:r>
            <a:r>
              <a:rPr lang="en-GB" dirty="0">
                <a:latin typeface="Calibri" panose="020F0502020204030204" pitchFamily="34" charset="0"/>
                <a:cs typeface="Calibri" panose="020F0502020204030204" pitchFamily="34" charset="0"/>
              </a:rPr>
              <a:t>What is safeguarding? Available at: </a:t>
            </a:r>
            <a:r>
              <a:rPr lang="en-GB" dirty="0">
                <a:latin typeface="Calibri" panose="020F0502020204030204" pitchFamily="34" charset="0"/>
                <a:cs typeface="Calibri" panose="020F0502020204030204" pitchFamily="34" charset="0"/>
                <a:hlinkClick r:id="rId3"/>
              </a:rPr>
              <a:t>https://www.nspcc.org.uk/preventing-abuse/safeguarding/</a:t>
            </a:r>
            <a:r>
              <a:rPr lang="en-GB" dirty="0">
                <a:latin typeface="Calibri" panose="020F0502020204030204" pitchFamily="34" charset="0"/>
                <a:cs typeface="Calibri" panose="020F0502020204030204" pitchFamily="34" charset="0"/>
              </a:rPr>
              <a:t> accessed on 10.1.18</a:t>
            </a:r>
          </a:p>
          <a:p>
            <a:pPr marL="800100" lvl="1" indent="-342900">
              <a:buFont typeface="+mj-lt"/>
              <a:buAutoNum type="arabicPeriod"/>
            </a:pPr>
            <a:r>
              <a:rPr lang="en-GB" i="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Disability Nottinghamshire (2018) The Social Model vs The Medical Model of Disability, Available at: </a:t>
            </a:r>
            <a:r>
              <a:rPr lang="en-GB" u="sng" dirty="0">
                <a:latin typeface="Calibri" panose="020F0502020204030204" pitchFamily="34" charset="0"/>
                <a:cs typeface="Calibri" panose="020F0502020204030204" pitchFamily="34" charset="0"/>
                <a:hlinkClick r:id="rId4"/>
              </a:rPr>
              <a:t>http://www.disabilitynottinghamshire.org.uk/about/social-model-vs-medical-model-of-disability/</a:t>
            </a:r>
            <a:r>
              <a:rPr lang="en-GB" dirty="0">
                <a:latin typeface="Calibri" panose="020F0502020204030204" pitchFamily="34" charset="0"/>
                <a:cs typeface="Calibri" panose="020F0502020204030204" pitchFamily="34" charset="0"/>
              </a:rPr>
              <a:t> [Accessed on 10.1.18]</a:t>
            </a:r>
          </a:p>
          <a:p>
            <a:pPr marL="800100" lvl="1" indent="-342900">
              <a:buFont typeface="+mj-lt"/>
              <a:buAutoNum type="arabicPeriod"/>
            </a:pPr>
            <a:r>
              <a:rPr lang="en-GB" dirty="0">
                <a:latin typeface="Calibri" panose="020F0502020204030204" pitchFamily="34" charset="0"/>
                <a:cs typeface="Calibri" panose="020F0502020204030204" pitchFamily="34" charset="0"/>
              </a:rPr>
              <a:t> GSDRC (2015), </a:t>
            </a:r>
            <a:r>
              <a:rPr lang="en-US" dirty="0">
                <a:latin typeface="Calibri" panose="020F0502020204030204" pitchFamily="34" charset="0"/>
                <a:cs typeface="Calibri" panose="020F0502020204030204" pitchFamily="34" charset="0"/>
              </a:rPr>
              <a:t>Causes and forms of social exclusion available at: </a:t>
            </a:r>
            <a:r>
              <a:rPr lang="en-US" u="sng" dirty="0">
                <a:latin typeface="Calibri" panose="020F0502020204030204" pitchFamily="34" charset="0"/>
                <a:cs typeface="Calibri" panose="020F0502020204030204" pitchFamily="34" charset="0"/>
                <a:hlinkClick r:id="rId5"/>
              </a:rPr>
              <a:t>http://www.gsdrc.org/topic-guides/social-exclusion/causes/causes-and-forms-of-social-exclusion/</a:t>
            </a:r>
            <a:r>
              <a:rPr lang="en-US" dirty="0">
                <a:latin typeface="Calibri" panose="020F0502020204030204" pitchFamily="34" charset="0"/>
                <a:cs typeface="Calibri" panose="020F0502020204030204" pitchFamily="34" charset="0"/>
              </a:rPr>
              <a:t>  [accessed on 10.1.18</a:t>
            </a:r>
            <a:r>
              <a:rPr lang="en-GB" dirty="0">
                <a:latin typeface="Calibri" panose="020F0502020204030204" pitchFamily="34" charset="0"/>
                <a:cs typeface="Calibri" panose="020F0502020204030204" pitchFamily="34" charset="0"/>
              </a:rPr>
              <a:t>]</a:t>
            </a:r>
          </a:p>
          <a:p>
            <a:pPr marL="800100" lvl="1" indent="-342900">
              <a:buFont typeface="+mj-lt"/>
              <a:buAutoNum type="arabicPeriod"/>
            </a:pP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Lavitas</a:t>
            </a:r>
            <a:r>
              <a:rPr lang="en-GB" dirty="0">
                <a:latin typeface="Calibri" panose="020F0502020204030204" pitchFamily="34" charset="0"/>
                <a:cs typeface="Calibri" panose="020F0502020204030204" pitchFamily="34" charset="0"/>
              </a:rPr>
              <a:t> R (2017), Defining and measuring social exclusion available at </a:t>
            </a:r>
            <a:r>
              <a:rPr lang="en-GB" u="sng" dirty="0">
                <a:latin typeface="Calibri" panose="020F0502020204030204" pitchFamily="34" charset="0"/>
                <a:cs typeface="Calibri" panose="020F0502020204030204" pitchFamily="34" charset="0"/>
                <a:hlinkClick r:id="rId6"/>
              </a:rPr>
              <a:t>http://www.radstats.org.uk/no071/article2.htm</a:t>
            </a:r>
            <a:r>
              <a:rPr lang="en-GB" dirty="0">
                <a:latin typeface="Calibri" panose="020F0502020204030204" pitchFamily="34" charset="0"/>
                <a:cs typeface="Calibri" panose="020F0502020204030204" pitchFamily="34" charset="0"/>
              </a:rPr>
              <a:t>  [accessed on 10.1. 18] </a:t>
            </a:r>
          </a:p>
          <a:p>
            <a:pPr marL="800100" lvl="1" indent="-342900">
              <a:buFont typeface="+mj-lt"/>
              <a:buAutoNum type="arabicPeriod"/>
            </a:pPr>
            <a:r>
              <a:rPr lang="en-GB" dirty="0">
                <a:latin typeface="Calibri" panose="020F0502020204030204" pitchFamily="34" charset="0"/>
                <a:cs typeface="Calibri" panose="020F0502020204030204" pitchFamily="34" charset="0"/>
              </a:rPr>
              <a:t> University of Leicester (2018) The social and medical model of disability, available at: </a:t>
            </a:r>
            <a:r>
              <a:rPr lang="en-GB" u="sng" dirty="0">
                <a:latin typeface="Calibri" panose="020F0502020204030204" pitchFamily="34" charset="0"/>
                <a:cs typeface="Calibri" panose="020F0502020204030204" pitchFamily="34" charset="0"/>
                <a:hlinkClick r:id="rId7"/>
              </a:rPr>
              <a:t>https://www2.le.ac.uk/offices/accessability/staff/accessabilitytutors/information-for-accessability-tutors/the-social-and-medical-model-of-disability</a:t>
            </a:r>
            <a:r>
              <a:rPr lang="en-GB" dirty="0">
                <a:latin typeface="Calibri" panose="020F0502020204030204" pitchFamily="34" charset="0"/>
                <a:cs typeface="Calibri" panose="020F0502020204030204" pitchFamily="34" charset="0"/>
              </a:rPr>
              <a:t> [Accessed on 10.1.18]</a:t>
            </a:r>
          </a:p>
          <a:p>
            <a:endParaRPr lang="en-GB" dirty="0">
              <a:latin typeface="Calibri" panose="020F0502020204030204" pitchFamily="34" charset="0"/>
              <a:cs typeface="Calibri" panose="020F0502020204030204" pitchFamily="34" charset="0"/>
            </a:endParaRPr>
          </a:p>
          <a:p>
            <a:pPr marL="342900" indent="-342900">
              <a:buFont typeface="+mj-lt"/>
              <a:buAutoNum type="arabicPeriod"/>
            </a:pPr>
            <a:endParaRPr lang="en-GB" dirty="0">
              <a:latin typeface="Calibri" panose="020F0502020204030204" pitchFamily="34" charset="0"/>
              <a:cs typeface="Calibri" panose="020F0502020204030204" pitchFamily="34" charset="0"/>
            </a:endParaRPr>
          </a:p>
          <a:p>
            <a:pPr marL="342900" indent="-342900">
              <a:buFont typeface="+mj-lt"/>
              <a:buAutoNum type="arabicPeriod"/>
            </a:pPr>
            <a:endParaRPr lang="en-GB" i="1" dirty="0">
              <a:latin typeface="Calibri" panose="020F0502020204030204" pitchFamily="34" charset="0"/>
              <a:cs typeface="Calibri" panose="020F0502020204030204" pitchFamily="34" charset="0"/>
            </a:endParaRPr>
          </a:p>
          <a:p>
            <a:pPr marL="342900" indent="-342900">
              <a:buFont typeface="+mj-lt"/>
              <a:buAutoNum type="arabicPeriod"/>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  </a:t>
            </a:r>
            <a:endParaRPr lang="en-GB" i="1" dirty="0">
              <a:latin typeface="Calibri" panose="020F0502020204030204" pitchFamily="34" charset="0"/>
              <a:cs typeface="Calibri" panose="020F0502020204030204" pitchFamily="34" charset="0"/>
            </a:endParaRPr>
          </a:p>
          <a:p>
            <a:r>
              <a:rPr lang="en-GB" dirty="0"/>
              <a:t> </a:t>
            </a:r>
          </a:p>
        </p:txBody>
      </p:sp>
    </p:spTree>
    <p:extLst>
      <p:ext uri="{BB962C8B-B14F-4D97-AF65-F5344CB8AC3E}">
        <p14:creationId xmlns:p14="http://schemas.microsoft.com/office/powerpoint/2010/main" val="1779591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70F439B-282E-45BD-A836-A43349A5F6CD}"/>
              </a:ext>
            </a:extLst>
          </p:cNvPr>
          <p:cNvSpPr/>
          <p:nvPr/>
        </p:nvSpPr>
        <p:spPr>
          <a:xfrm>
            <a:off x="182880" y="182880"/>
            <a:ext cx="11383478" cy="5632311"/>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7. Equality and human rights commission (2016) What is discrimination? Available at: </a:t>
            </a:r>
            <a:r>
              <a:rPr lang="en-GB" dirty="0">
                <a:latin typeface="Calibri" panose="020F0502020204030204" pitchFamily="34" charset="0"/>
                <a:cs typeface="Calibri" panose="020F0502020204030204" pitchFamily="34" charset="0"/>
                <a:hlinkClick r:id="rId2"/>
              </a:rPr>
              <a:t>https://www.equalityhumanrights.com/en/advice-and-guidance/what-discrimination accessed on 10.1.18</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8. GOV (2015) Equality Act 2010: guidance at </a:t>
            </a:r>
            <a:r>
              <a:rPr lang="en-GB" u="sng" dirty="0">
                <a:latin typeface="Calibri" panose="020F0502020204030204" pitchFamily="34" charset="0"/>
                <a:cs typeface="Calibri" panose="020F0502020204030204" pitchFamily="34" charset="0"/>
                <a:hlinkClick r:id="rId3"/>
              </a:rPr>
              <a:t>https://www.gov.uk/guidance/equality-act-2010-guidance</a:t>
            </a:r>
            <a:r>
              <a:rPr lang="en-GB" dirty="0">
                <a:latin typeface="Calibri" panose="020F0502020204030204" pitchFamily="34" charset="0"/>
                <a:cs typeface="Calibri" panose="020F0502020204030204" pitchFamily="34" charset="0"/>
              </a:rPr>
              <a:t>  accessed on 10.1.2018</a:t>
            </a:r>
          </a:p>
          <a:p>
            <a:r>
              <a:rPr lang="en-GB" dirty="0">
                <a:latin typeface="Calibri" panose="020F0502020204030204" pitchFamily="34" charset="0"/>
                <a:cs typeface="Calibri" panose="020F0502020204030204" pitchFamily="34" charset="0"/>
              </a:rPr>
              <a:t>9. </a:t>
            </a:r>
            <a:r>
              <a:rPr lang="en-GB" dirty="0" err="1">
                <a:latin typeface="Calibri" panose="020F0502020204030204" pitchFamily="34" charset="0"/>
                <a:cs typeface="Calibri" panose="020F0502020204030204" pitchFamily="34" charset="0"/>
              </a:rPr>
              <a:t>Momene</a:t>
            </a:r>
            <a:r>
              <a:rPr lang="en-GB" dirty="0">
                <a:latin typeface="Calibri" panose="020F0502020204030204" pitchFamily="34" charset="0"/>
                <a:cs typeface="Calibri" panose="020F0502020204030204" pitchFamily="34" charset="0"/>
              </a:rPr>
              <a:t> R (2015) NEGATIVE STEREOTYPES AND ATTITUDES LINKED TO DISABILITY available at: </a:t>
            </a:r>
            <a:r>
              <a:rPr lang="en-GB" dirty="0">
                <a:latin typeface="Calibri" panose="020F0502020204030204" pitchFamily="34" charset="0"/>
                <a:cs typeface="Calibri" panose="020F0502020204030204" pitchFamily="34" charset="0"/>
                <a:hlinkClick r:id="rId4"/>
              </a:rPr>
              <a:t>http://www.atlascorps.org/blog/negative-stereotypes-and-attitudes-linked-to-disability/</a:t>
            </a:r>
            <a:r>
              <a:rPr lang="en-GB" dirty="0">
                <a:latin typeface="Calibri" panose="020F0502020204030204" pitchFamily="34" charset="0"/>
                <a:cs typeface="Calibri" panose="020F0502020204030204" pitchFamily="34" charset="0"/>
              </a:rPr>
              <a:t> accessed on 10.1.18</a:t>
            </a:r>
          </a:p>
          <a:p>
            <a:r>
              <a:rPr lang="en-GB" dirty="0">
                <a:latin typeface="Calibri" panose="020F0502020204030204" pitchFamily="34" charset="0"/>
                <a:cs typeface="Calibri" panose="020F0502020204030204" pitchFamily="34" charset="0"/>
              </a:rPr>
              <a:t>10. Liphook Infant School (2015) </a:t>
            </a:r>
            <a:r>
              <a:rPr lang="en-GB" dirty="0" err="1">
                <a:latin typeface="Calibri" panose="020F0502020204030204" pitchFamily="34" charset="0"/>
                <a:cs typeface="Calibri" panose="020F0502020204030204" pitchFamily="34" charset="0"/>
              </a:rPr>
              <a:t>sen</a:t>
            </a:r>
            <a:r>
              <a:rPr lang="en-GB" dirty="0">
                <a:latin typeface="Calibri" panose="020F0502020204030204" pitchFamily="34" charset="0"/>
                <a:cs typeface="Calibri" panose="020F0502020204030204" pitchFamily="34" charset="0"/>
              </a:rPr>
              <a:t> photo available at: </a:t>
            </a:r>
            <a:r>
              <a:rPr lang="en-GB" dirty="0">
                <a:latin typeface="Calibri" panose="020F0502020204030204" pitchFamily="34" charset="0"/>
                <a:cs typeface="Calibri" panose="020F0502020204030204" pitchFamily="34" charset="0"/>
                <a:hlinkClick r:id="rId5"/>
              </a:rPr>
              <a:t>http://www.liphookinfantschool.co.uk/key_information/sen__special_educational_needs_/sen__special_educational_needs_.html accessed on 15.1.18</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11. church insights (2017) equality photo available at: </a:t>
            </a:r>
            <a:r>
              <a:rPr lang="en-GB" dirty="0">
                <a:latin typeface="Calibri" panose="020F0502020204030204" pitchFamily="34" charset="0"/>
                <a:cs typeface="Calibri" panose="020F0502020204030204" pitchFamily="34" charset="0"/>
                <a:hlinkClick r:id="rId6"/>
              </a:rPr>
              <a:t>https://www.transformworkuk.org/Articles/248326/Transform_Work_UK/Old_Folders_and/Resources_Individuals/Workplace_Hot_Topics/Diversity_and_Equality/Equality_Act_2010.aspx accessed on 15.1.18</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12. </a:t>
            </a:r>
            <a:r>
              <a:rPr lang="en-GB" dirty="0" err="1">
                <a:latin typeface="Calibri" panose="020F0502020204030204" pitchFamily="34" charset="0"/>
                <a:cs typeface="Calibri" panose="020F0502020204030204" pitchFamily="34" charset="0"/>
              </a:rPr>
              <a:t>Baishya</a:t>
            </a:r>
            <a:r>
              <a:rPr lang="en-GB" dirty="0">
                <a:latin typeface="Calibri" panose="020F0502020204030204" pitchFamily="34" charset="0"/>
                <a:cs typeface="Calibri" panose="020F0502020204030204" pitchFamily="34" charset="0"/>
              </a:rPr>
              <a:t> A (2014) Princess photo available at  </a:t>
            </a:r>
            <a:r>
              <a:rPr lang="en-GB" dirty="0">
                <a:latin typeface="Calibri" panose="020F0502020204030204" pitchFamily="34" charset="0"/>
                <a:cs typeface="Calibri" panose="020F0502020204030204" pitchFamily="34" charset="0"/>
                <a:hlinkClick r:id="rId7"/>
              </a:rPr>
              <a:t>http://ctcs517.blogspot.co.uk/2014/02/against-grain-and-all-over-again.html accessed on 15.1.18</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13. Hawkins S (2016) </a:t>
            </a:r>
            <a:r>
              <a:rPr lang="en-GB" dirty="0">
                <a:latin typeface="Calibri" panose="020F0502020204030204" pitchFamily="34" charset="0"/>
                <a:cs typeface="Calibri" panose="020F0502020204030204" pitchFamily="34" charset="0"/>
                <a:hlinkClick r:id="rId8"/>
              </a:rPr>
              <a:t>https://www.bing.com/images/search?view=detailV2&amp;ccid=JiCYG7gM&amp;id=9B271E2FB6E009FE9F1A3B3C3C30528918463668&amp;thid=OIP.JiCYG7gMclL_pl5fVii7WwHaDf&amp;q=quote+on+disabled+people&amp;simid=607994984088014103&amp;selectedIndex=13&amp;ajaxhist=0</a:t>
            </a:r>
            <a:r>
              <a:rPr lang="en-GB" dirty="0">
                <a:latin typeface="Calibri" panose="020F0502020204030204" pitchFamily="34" charset="0"/>
                <a:cs typeface="Calibri" panose="020F0502020204030204" pitchFamily="34" charset="0"/>
              </a:rPr>
              <a:t> accessed on 16.1.18</a:t>
            </a:r>
          </a:p>
          <a:p>
            <a:r>
              <a:rPr lang="en-GB" dirty="0">
                <a:latin typeface="Calibri" panose="020F0502020204030204" pitchFamily="34" charset="0"/>
                <a:cs typeface="Calibri" panose="020F0502020204030204" pitchFamily="34" charset="0"/>
              </a:rPr>
              <a:t>14. </a:t>
            </a:r>
            <a:r>
              <a:rPr lang="en-GB" dirty="0" err="1">
                <a:latin typeface="Calibri" panose="020F0502020204030204" pitchFamily="34" charset="0"/>
                <a:cs typeface="Calibri" panose="020F0502020204030204" pitchFamily="34" charset="0"/>
              </a:rPr>
              <a:t>Heurmann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n.d</a:t>
            </a:r>
            <a:r>
              <a:rPr lang="en-GB" dirty="0">
                <a:latin typeface="Calibri" panose="020F0502020204030204" pitchFamily="34" charset="0"/>
                <a:cs typeface="Calibri" panose="020F0502020204030204" pitchFamily="34" charset="0"/>
              </a:rPr>
              <a:t> google photo </a:t>
            </a:r>
            <a:r>
              <a:rPr lang="en-GB" dirty="0">
                <a:latin typeface="Calibri" panose="020F0502020204030204" pitchFamily="34" charset="0"/>
                <a:cs typeface="Calibri" panose="020F0502020204030204" pitchFamily="34" charset="0"/>
                <a:hlinkClick r:id="rId9"/>
              </a:rPr>
              <a:t>https://i.pinimg.com/736x/3a/e2/95/3ae2951b8dc7e485bab97b30b9b299ef--disability-quotes-disability-awareness.jpg</a:t>
            </a:r>
            <a:r>
              <a:rPr lang="en-GB" dirty="0">
                <a:latin typeface="Calibri" panose="020F0502020204030204" pitchFamily="34" charset="0"/>
                <a:cs typeface="Calibri" panose="020F0502020204030204" pitchFamily="34" charset="0"/>
              </a:rPr>
              <a:t> accessed on 16.1.18</a:t>
            </a:r>
          </a:p>
        </p:txBody>
      </p:sp>
    </p:spTree>
    <p:extLst>
      <p:ext uri="{BB962C8B-B14F-4D97-AF65-F5344CB8AC3E}">
        <p14:creationId xmlns:p14="http://schemas.microsoft.com/office/powerpoint/2010/main" val="53417690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260</TotalTime>
  <Words>1498</Words>
  <Application>Microsoft Office PowerPoint</Application>
  <PresentationFormat>Widescreen</PresentationFormat>
  <Paragraphs>134</Paragraphs>
  <Slides>17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Impact</vt:lpstr>
      <vt:lpstr>Times New Roman</vt:lpstr>
      <vt:lpstr>Main Event</vt:lpstr>
      <vt:lpstr>    Through examining both positive and negative aspects of labelling theory critically explore why society deems it necessary to use the following labels.  </vt:lpstr>
      <vt:lpstr>Content page </vt:lpstr>
      <vt:lpstr> what does disability mean? </vt:lpstr>
      <vt:lpstr>What does Safeguarding mean?</vt:lpstr>
      <vt:lpstr>what does SEN? </vt:lpstr>
      <vt:lpstr>Social medical model </vt:lpstr>
      <vt:lpstr>Labelling theory </vt:lpstr>
      <vt:lpstr>Social exclusion  </vt:lpstr>
      <vt:lpstr>Medical model </vt:lpstr>
      <vt:lpstr>Discrimination  </vt:lpstr>
      <vt:lpstr>Disability Discrimination </vt:lpstr>
      <vt:lpstr>PowerPoint Presentation</vt:lpstr>
      <vt:lpstr>Equality act 2010 </vt:lpstr>
      <vt:lpstr>Stereotyping within disability ?  </vt:lpstr>
      <vt:lpstr>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following labels.</dc:title>
  <dc:creator>nathan edwards</dc:creator>
  <cp:lastModifiedBy>nathan edwards</cp:lastModifiedBy>
  <cp:revision>26</cp:revision>
  <dcterms:created xsi:type="dcterms:W3CDTF">2018-01-25T19:27:19Z</dcterms:created>
  <dcterms:modified xsi:type="dcterms:W3CDTF">2018-01-25T23:48:14Z</dcterms:modified>
</cp:coreProperties>
</file>