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128" r:id="rId1"/>
  </p:sldMasterIdLst>
  <p:notesMasterIdLst>
    <p:notesMasterId r:id="rId16"/>
  </p:notesMasterIdLst>
  <p:sldIdLst>
    <p:sldId id="257" r:id="rId2"/>
    <p:sldId id="256" r:id="rId3"/>
    <p:sldId id="268" r:id="rId4"/>
    <p:sldId id="259" r:id="rId5"/>
    <p:sldId id="265" r:id="rId6"/>
    <p:sldId id="269" r:id="rId7"/>
    <p:sldId id="271" r:id="rId8"/>
    <p:sldId id="273" r:id="rId9"/>
    <p:sldId id="274" r:id="rId10"/>
    <p:sldId id="275" r:id="rId11"/>
    <p:sldId id="277" r:id="rId12"/>
    <p:sldId id="278" r:id="rId13"/>
    <p:sldId id="27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161616"/>
    <a:srgbClr val="00FC00"/>
    <a:srgbClr val="FF4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86"/>
    <p:restoredTop sz="91667"/>
  </p:normalViewPr>
  <p:slideViewPr>
    <p:cSldViewPr snapToGrid="0" snapToObjects="1">
      <p:cViewPr varScale="1">
        <p:scale>
          <a:sx n="101" d="100"/>
          <a:sy n="101" d="100"/>
        </p:scale>
        <p:origin x="208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4" d="100"/>
          <a:sy n="94" d="100"/>
        </p:scale>
        <p:origin x="2832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862E21-F49E-4133-8F13-DD3FA5A507EC}" type="doc">
      <dgm:prSet loTypeId="urn:microsoft.com/office/officeart/2005/8/layout/default" loCatId="simpleprocesssa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D8633FA4-67B6-4D6A-B973-B6EB92694D2E}">
      <dgm:prSet custT="1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6010">
              <a:srgbClr val="E41D7B"/>
            </a:gs>
            <a:gs pos="70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</a:gradFill>
      </dgm:spPr>
      <dgm:t>
        <a:bodyPr/>
        <a:lstStyle/>
        <a:p>
          <a:r>
            <a:rPr lang="en-US" sz="3400" b="1" i="0" dirty="0">
              <a:solidFill>
                <a:schemeClr val="bg1"/>
              </a:solidFill>
              <a:latin typeface="Chalkboard SE" panose="03050602040202020205" pitchFamily="66" charset="77"/>
            </a:rPr>
            <a:t>Presented by    Tharsiny Ravi</a:t>
          </a:r>
        </a:p>
      </dgm:t>
    </dgm:pt>
    <dgm:pt modelId="{80D9F250-6D53-4094-AFFA-59D65C320BB0}" type="parTrans" cxnId="{AE0A4464-5B79-4493-80DA-D3276CE660B3}">
      <dgm:prSet/>
      <dgm:spPr/>
      <dgm:t>
        <a:bodyPr/>
        <a:lstStyle/>
        <a:p>
          <a:endParaRPr lang="en-US"/>
        </a:p>
      </dgm:t>
    </dgm:pt>
    <dgm:pt modelId="{89DD38C6-EFBD-4DB3-AE3E-CC463053E5D6}" type="sibTrans" cxnId="{AE0A4464-5B79-4493-80DA-D3276CE660B3}">
      <dgm:prSet/>
      <dgm:spPr/>
      <dgm:t>
        <a:bodyPr/>
        <a:lstStyle/>
        <a:p>
          <a:endParaRPr lang="en-US"/>
        </a:p>
      </dgm:t>
    </dgm:pt>
    <dgm:pt modelId="{571ADA82-6D9E-4586-AA8F-B05044B3E267}">
      <dgm:prSet custT="1"/>
      <dgm:spPr/>
      <dgm:t>
        <a:bodyPr/>
        <a:lstStyle/>
        <a:p>
          <a:r>
            <a:rPr lang="en-US" sz="3400" b="1" i="0" dirty="0">
              <a:solidFill>
                <a:schemeClr val="bg1"/>
              </a:solidFill>
              <a:latin typeface="Chalkboard SE" panose="03050602040202020205" pitchFamily="66" charset="77"/>
              <a:ea typeface="Cambria Math" panose="02040503050406030204" pitchFamily="18" charset="0"/>
              <a:cs typeface="Futura Condensed ExtraBold" panose="020B0602020204020303" pitchFamily="34" charset="-79"/>
            </a:rPr>
            <a:t>Student ID 2112265</a:t>
          </a:r>
        </a:p>
      </dgm:t>
    </dgm:pt>
    <dgm:pt modelId="{448DB4C0-2D1A-42CF-AD13-517ED0F73505}" type="sibTrans" cxnId="{08A71FA6-BE17-445C-95D5-A5819B45802E}">
      <dgm:prSet/>
      <dgm:spPr/>
      <dgm:t>
        <a:bodyPr/>
        <a:lstStyle/>
        <a:p>
          <a:endParaRPr lang="en-US"/>
        </a:p>
      </dgm:t>
    </dgm:pt>
    <dgm:pt modelId="{B62727D0-3195-42CF-BB09-A01D560737F0}" type="parTrans" cxnId="{08A71FA6-BE17-445C-95D5-A5819B45802E}">
      <dgm:prSet/>
      <dgm:spPr/>
      <dgm:t>
        <a:bodyPr/>
        <a:lstStyle/>
        <a:p>
          <a:endParaRPr lang="en-US"/>
        </a:p>
      </dgm:t>
    </dgm:pt>
    <dgm:pt modelId="{154E6320-67A5-AE40-8DD2-4D1201E49CBE}" type="pres">
      <dgm:prSet presAssocID="{D6862E21-F49E-4133-8F13-DD3FA5A507EC}" presName="diagram" presStyleCnt="0">
        <dgm:presLayoutVars>
          <dgm:dir/>
          <dgm:resizeHandles val="exact"/>
        </dgm:presLayoutVars>
      </dgm:prSet>
      <dgm:spPr/>
    </dgm:pt>
    <dgm:pt modelId="{51CD070B-E740-EF4E-A40D-0070F4AC3A03}" type="pres">
      <dgm:prSet presAssocID="{571ADA82-6D9E-4586-AA8F-B05044B3E267}" presName="node" presStyleLbl="node1" presStyleIdx="0" presStyleCnt="2" custScaleX="60256" custScaleY="29629">
        <dgm:presLayoutVars>
          <dgm:bulletEnabled val="1"/>
        </dgm:presLayoutVars>
      </dgm:prSet>
      <dgm:spPr/>
    </dgm:pt>
    <dgm:pt modelId="{2B7C501C-4EA9-6047-B05A-F736B7AE961B}" type="pres">
      <dgm:prSet presAssocID="{448DB4C0-2D1A-42CF-AD13-517ED0F73505}" presName="sibTrans" presStyleCnt="0"/>
      <dgm:spPr/>
    </dgm:pt>
    <dgm:pt modelId="{B1B3592B-7D4A-2947-9BDA-603EF81EB6AC}" type="pres">
      <dgm:prSet presAssocID="{D8633FA4-67B6-4D6A-B973-B6EB92694D2E}" presName="node" presStyleLbl="node1" presStyleIdx="1" presStyleCnt="2" custScaleX="62661" custScaleY="32665">
        <dgm:presLayoutVars>
          <dgm:bulletEnabled val="1"/>
        </dgm:presLayoutVars>
      </dgm:prSet>
      <dgm:spPr/>
    </dgm:pt>
  </dgm:ptLst>
  <dgm:cxnLst>
    <dgm:cxn modelId="{AE0A4464-5B79-4493-80DA-D3276CE660B3}" srcId="{D6862E21-F49E-4133-8F13-DD3FA5A507EC}" destId="{D8633FA4-67B6-4D6A-B973-B6EB92694D2E}" srcOrd="1" destOrd="0" parTransId="{80D9F250-6D53-4094-AFFA-59D65C320BB0}" sibTransId="{89DD38C6-EFBD-4DB3-AE3E-CC463053E5D6}"/>
    <dgm:cxn modelId="{4325119B-F632-564F-8637-F3AE21BDE07C}" type="presOf" srcId="{D8633FA4-67B6-4D6A-B973-B6EB92694D2E}" destId="{B1B3592B-7D4A-2947-9BDA-603EF81EB6AC}" srcOrd="0" destOrd="0" presId="urn:microsoft.com/office/officeart/2005/8/layout/default"/>
    <dgm:cxn modelId="{08A71FA6-BE17-445C-95D5-A5819B45802E}" srcId="{D6862E21-F49E-4133-8F13-DD3FA5A507EC}" destId="{571ADA82-6D9E-4586-AA8F-B05044B3E267}" srcOrd="0" destOrd="0" parTransId="{B62727D0-3195-42CF-BB09-A01D560737F0}" sibTransId="{448DB4C0-2D1A-42CF-AD13-517ED0F73505}"/>
    <dgm:cxn modelId="{5C1513B9-20CB-2840-9DAF-F862BE4ECF49}" type="presOf" srcId="{571ADA82-6D9E-4586-AA8F-B05044B3E267}" destId="{51CD070B-E740-EF4E-A40D-0070F4AC3A03}" srcOrd="0" destOrd="0" presId="urn:microsoft.com/office/officeart/2005/8/layout/default"/>
    <dgm:cxn modelId="{A96121D1-34E0-FB41-82AC-A1024BF661DB}" type="presOf" srcId="{D6862E21-F49E-4133-8F13-DD3FA5A507EC}" destId="{154E6320-67A5-AE40-8DD2-4D1201E49CBE}" srcOrd="0" destOrd="0" presId="urn:microsoft.com/office/officeart/2005/8/layout/default"/>
    <dgm:cxn modelId="{081FFFDC-FF34-0841-B069-9ED8FC2EAE13}" type="presParOf" srcId="{154E6320-67A5-AE40-8DD2-4D1201E49CBE}" destId="{51CD070B-E740-EF4E-A40D-0070F4AC3A03}" srcOrd="0" destOrd="0" presId="urn:microsoft.com/office/officeart/2005/8/layout/default"/>
    <dgm:cxn modelId="{318BA44B-0D3E-D24E-A534-030FC40A35DB}" type="presParOf" srcId="{154E6320-67A5-AE40-8DD2-4D1201E49CBE}" destId="{2B7C501C-4EA9-6047-B05A-F736B7AE961B}" srcOrd="1" destOrd="0" presId="urn:microsoft.com/office/officeart/2005/8/layout/default"/>
    <dgm:cxn modelId="{57CB3C17-19AC-4E4F-B49D-16233A734A52}" type="presParOf" srcId="{154E6320-67A5-AE40-8DD2-4D1201E49CBE}" destId="{B1B3592B-7D4A-2947-9BDA-603EF81EB6AC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CD070B-E740-EF4E-A40D-0070F4AC3A03}">
      <dsp:nvSpPr>
        <dsp:cNvPr id="0" name=""/>
        <dsp:cNvSpPr/>
      </dsp:nvSpPr>
      <dsp:spPr>
        <a:xfrm>
          <a:off x="2152" y="171403"/>
          <a:ext cx="3705788" cy="109332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satMod val="100000"/>
                <a:lumMod val="104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i="0" kern="1200" dirty="0">
              <a:solidFill>
                <a:schemeClr val="bg1"/>
              </a:solidFill>
              <a:latin typeface="Chalkboard SE" panose="03050602040202020205" pitchFamily="66" charset="77"/>
              <a:ea typeface="Cambria Math" panose="02040503050406030204" pitchFamily="18" charset="0"/>
              <a:cs typeface="Futura Condensed ExtraBold" panose="020B0602020204020303" pitchFamily="34" charset="-79"/>
            </a:rPr>
            <a:t>Student ID 2112265</a:t>
          </a:r>
        </a:p>
      </dsp:txBody>
      <dsp:txXfrm>
        <a:off x="2152" y="171403"/>
        <a:ext cx="3705788" cy="1093323"/>
      </dsp:txXfrm>
    </dsp:sp>
    <dsp:sp modelId="{B1B3592B-7D4A-2947-9BDA-603EF81EB6AC}">
      <dsp:nvSpPr>
        <dsp:cNvPr id="0" name=""/>
        <dsp:cNvSpPr/>
      </dsp:nvSpPr>
      <dsp:spPr>
        <a:xfrm>
          <a:off x="4322949" y="115388"/>
          <a:ext cx="3853698" cy="120535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6010">
              <a:srgbClr val="E41D7B"/>
            </a:gs>
            <a:gs pos="70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i="0" kern="1200" dirty="0">
              <a:solidFill>
                <a:schemeClr val="bg1"/>
              </a:solidFill>
              <a:latin typeface="Chalkboard SE" panose="03050602040202020205" pitchFamily="66" charset="77"/>
            </a:rPr>
            <a:t>Presented by    Tharsiny Ravi</a:t>
          </a:r>
        </a:p>
      </dsp:txBody>
      <dsp:txXfrm>
        <a:off x="4322949" y="115388"/>
        <a:ext cx="3853698" cy="12053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DA9505-D6E8-0947-BAAF-8C8BC07477BC}" type="datetimeFigureOut">
              <a:rPr lang="en-US" smtClean="0"/>
              <a:t>12/6/21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CAF824-6B4E-9044-9614-1961DA215D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527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CAF824-6B4E-9044-9614-1961DA215D9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327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CAF824-6B4E-9044-9614-1961DA215D9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397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CAF824-6B4E-9044-9614-1961DA215D9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240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CAF824-6B4E-9044-9614-1961DA215D9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158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23FEA57E-7C1A-457B-A4CD-5DCEB057B502}" type="datetime1">
              <a:rPr lang="en-US" smtClean="0"/>
              <a:t>12/6/21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717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AF2CE-4F37-411C-A3EE-BBBE223265BF}" type="datetime1">
              <a:rPr lang="en-US" smtClean="0"/>
              <a:t>12/6/21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298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C96083D4-708C-4BB5-B4FD-30CE9FA12FD5}" type="datetime1">
              <a:rPr lang="en-US" smtClean="0"/>
              <a:t>12/6/21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918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239B2-65BC-4C2A-A62B-3EABFE9590E4}" type="datetime1">
              <a:rPr lang="en-US" smtClean="0"/>
              <a:t>12/6/21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6359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05F5A-E4A3-476F-A89E-C2B73F2431E4}" type="datetime1">
              <a:rPr lang="en-US" smtClean="0"/>
              <a:t>12/6/21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87208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61515-4A26-4F31-9F61-5A10B1FABBFC}" type="datetime1">
              <a:rPr lang="en-US" smtClean="0"/>
              <a:t>12/6/21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916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5DC65-7D1F-4BAB-9695-F7E734143E14}" type="datetime1">
              <a:rPr lang="en-US" smtClean="0"/>
              <a:t>12/6/21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7792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4077-BD55-4036-8E92-6558FDF3B653}" type="datetime1">
              <a:rPr lang="en-US" smtClean="0"/>
              <a:t>12/6/21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26816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225F2-7107-4609-BCC2-77C63064A5E8}" type="datetime1">
              <a:rPr lang="en-US" smtClean="0"/>
              <a:t>12/6/21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669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E42E8-8B57-452D-A122-4DCE9AC771EF}" type="datetime1">
              <a:rPr lang="en-US" smtClean="0"/>
              <a:t>12/6/21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24924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3FE42E8-8B57-452D-A122-4DCE9AC771EF}" type="datetime1">
              <a:rPr lang="en-US" smtClean="0"/>
              <a:t>12/6/21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21732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3FE42E8-8B57-452D-A122-4DCE9AC771EF}" type="datetime1">
              <a:rPr lang="en-US" smtClean="0"/>
              <a:t>12/6/21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975943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3FE42E8-8B57-452D-A122-4DCE9AC771EF}" type="datetime1">
              <a:rPr lang="en-US" smtClean="0"/>
              <a:t>12/6/21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5328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E42E8-8B57-452D-A122-4DCE9AC771EF}" type="datetime1">
              <a:rPr lang="en-US" smtClean="0"/>
              <a:t>12/6/21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78403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E42E8-8B57-452D-A122-4DCE9AC771EF}" type="datetime1">
              <a:rPr lang="en-US" smtClean="0"/>
              <a:t>12/6/21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475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89749-A4CD-447F-8298-2B7988C91CEA}" type="datetime1">
              <a:rPr lang="en-US" smtClean="0"/>
              <a:t>12/6/21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3532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A0444D3-C0BA-4587-A56C-581AB9F841BE}" type="datetime1">
              <a:rPr lang="en-US" smtClean="0"/>
              <a:t>12/6/21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F8E28480-1C08-4458-AD97-0283E6FFD0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716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E42E8-8B57-452D-A122-4DCE9AC771EF}" type="datetime1">
              <a:rPr lang="en-US" smtClean="0"/>
              <a:t>12/6/21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Sample Footer Text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28480-1C08-4458-AD97-0283E6FFD09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2267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  <p:sldLayoutId id="2147484140" r:id="rId12"/>
    <p:sldLayoutId id="2147484141" r:id="rId13"/>
    <p:sldLayoutId id="2147484142" r:id="rId14"/>
    <p:sldLayoutId id="2147484143" r:id="rId15"/>
    <p:sldLayoutId id="2147484144" r:id="rId16"/>
    <p:sldLayoutId id="2147484145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hebluediamondgallery.com/tablet/a/accountant.html" TargetMode="Externa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s://www.womenonbusiness.com/why-an-accounting-career-works-for-women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png"/><Relationship Id="rId5" Type="http://schemas.openxmlformats.org/officeDocument/2006/relationships/hyperlink" Target="http://careerstint.com/chartered-accountant-salary" TargetMode="Externa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mallcollegeathletics.com/maximizing-your-opportunities" TargetMode="External"/><Relationship Id="rId3" Type="http://schemas.openxmlformats.org/officeDocument/2006/relationships/image" Target="../media/image10.jp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ustintexas.gov/news/control-order-issued-combat-spread-covid-19-among-vulnerable-populations" TargetMode="External"/><Relationship Id="rId5" Type="http://schemas.openxmlformats.org/officeDocument/2006/relationships/image" Target="../media/image11.png"/><Relationship Id="rId4" Type="http://schemas.openxmlformats.org/officeDocument/2006/relationships/hyperlink" Target="https://pxhere.com/en/photo/1455421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liparts.co/smiley-face-question-mark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kindpng.com/imgv/iJRTwx_girl-graduate-cartoon-hd-png-download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jobs?q=trainee%20accountant&amp;l=London&amp;vjk=aa34f1685dcf7577" TargetMode="External"/><Relationship Id="rId2" Type="http://schemas.openxmlformats.org/officeDocument/2006/relationships/hyperlink" Target="http://indeed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uk.indeed.com/jobs?q=trainee%20accountant&amp;l=London&amp;advn=7110528457566081&amp;vjk=b12e005fab9fcf96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-free-images.com/thank-you/all/17" TargetMode="External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10E4CD-981A-D54E-8230-D8FA4710D9E7}"/>
              </a:ext>
            </a:extLst>
          </p:cNvPr>
          <p:cNvSpPr txBox="1"/>
          <p:nvPr/>
        </p:nvSpPr>
        <p:spPr>
          <a:xfrm>
            <a:off x="0" y="14068"/>
            <a:ext cx="12192000" cy="135856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t">
            <a:no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cap="all" dirty="0">
                <a:latin typeface="Cambria Math" panose="02040503050406030204" pitchFamily="18" charset="0"/>
                <a:ea typeface="Cambria Math" panose="02040503050406030204" pitchFamily="18" charset="0"/>
                <a:cs typeface="+mj-cs"/>
              </a:rPr>
              <a:t>Certificate of Higher Education Skills for the Workplace BMSW4001_LON</a:t>
            </a: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7934B8B6-59E4-4AF9-A057-2DE28EF24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6867317"/>
              </p:ext>
            </p:extLst>
          </p:nvPr>
        </p:nvGraphicFramePr>
        <p:xfrm>
          <a:off x="3644901" y="4214002"/>
          <a:ext cx="8178800" cy="1436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FAF3739-A13F-AA48-9DF7-A71D3681AE06}"/>
              </a:ext>
            </a:extLst>
          </p:cNvPr>
          <p:cNvSpPr txBox="1"/>
          <p:nvPr/>
        </p:nvSpPr>
        <p:spPr>
          <a:xfrm>
            <a:off x="4419599" y="6372225"/>
            <a:ext cx="6565901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2800" b="1" dirty="0"/>
              <a:t>university of wales trinity saint-David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D21044-0ED6-6B40-84CC-21A7DFBA88A8}"/>
              </a:ext>
            </a:extLst>
          </p:cNvPr>
          <p:cNvSpPr txBox="1"/>
          <p:nvPr/>
        </p:nvSpPr>
        <p:spPr>
          <a:xfrm>
            <a:off x="385618" y="2532877"/>
            <a:ext cx="10119593" cy="143613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</a:rPr>
              <a:t>Graduate Accountant/Finance graduate</a:t>
            </a:r>
          </a:p>
        </p:txBody>
      </p:sp>
      <p:pic>
        <p:nvPicPr>
          <p:cNvPr id="9" name="Picture 8" descr="A picture containing text, table, indoor&#10;&#10;Description automatically generated">
            <a:extLst>
              <a:ext uri="{FF2B5EF4-FFF2-40B4-BE49-F238E27FC236}">
                <a16:creationId xmlns:a16="http://schemas.microsoft.com/office/drawing/2014/main" id="{49CD2A5D-2687-4F40-8B35-C4F40F8C5C5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b="14559"/>
          <a:stretch/>
        </p:blipFill>
        <p:spPr>
          <a:xfrm>
            <a:off x="0" y="4279689"/>
            <a:ext cx="3492500" cy="2564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573BC76-C3D2-C849-8744-7FC8EF63E208}"/>
              </a:ext>
            </a:extLst>
          </p:cNvPr>
          <p:cNvSpPr txBox="1"/>
          <p:nvPr/>
        </p:nvSpPr>
        <p:spPr>
          <a:xfrm>
            <a:off x="6146800" y="5710201"/>
            <a:ext cx="3251200" cy="646331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latin typeface="Chalkboard SE" panose="03050602040202020205" pitchFamily="66" charset="77"/>
              </a:rPr>
              <a:t>Lecturer: Sylvia Hoffmann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9918C5-7FF6-FB42-9614-52FD14752909}"/>
              </a:ext>
            </a:extLst>
          </p:cNvPr>
          <p:cNvSpPr txBox="1"/>
          <p:nvPr/>
        </p:nvSpPr>
        <p:spPr>
          <a:xfrm>
            <a:off x="385618" y="1631390"/>
            <a:ext cx="10119592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Presentation about my future </a:t>
            </a:r>
            <a:r>
              <a:rPr lang="en-US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career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843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3" descr="Occhiali sopra un libro">
            <a:extLst>
              <a:ext uri="{FF2B5EF4-FFF2-40B4-BE49-F238E27FC236}">
                <a16:creationId xmlns:a16="http://schemas.microsoft.com/office/drawing/2014/main" id="{31E0423E-5AC1-436B-BEB0-CABD71BFB6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t="13335" b="1759"/>
          <a:stretch/>
        </p:blipFill>
        <p:spPr>
          <a:xfrm>
            <a:off x="20" y="38110"/>
            <a:ext cx="12191980" cy="685799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3E0148F-7BE7-FF44-B229-0059DA18E0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0931" y="199324"/>
            <a:ext cx="10151706" cy="1344374"/>
          </a:xfr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1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Graduate Accountant/Finance Graduate</a:t>
            </a:r>
          </a:p>
        </p:txBody>
      </p:sp>
      <p:sp>
        <p:nvSpPr>
          <p:cNvPr id="3" name="Down Arrow Callout 2">
            <a:extLst>
              <a:ext uri="{FF2B5EF4-FFF2-40B4-BE49-F238E27FC236}">
                <a16:creationId xmlns:a16="http://schemas.microsoft.com/office/drawing/2014/main" id="{048C335F-A6D3-634F-A4FD-61C429993925}"/>
              </a:ext>
            </a:extLst>
          </p:cNvPr>
          <p:cNvSpPr/>
          <p:nvPr/>
        </p:nvSpPr>
        <p:spPr>
          <a:xfrm>
            <a:off x="1380931" y="2420173"/>
            <a:ext cx="10151706" cy="806388"/>
          </a:xfrm>
          <a:prstGeom prst="downArrow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Job description</a:t>
            </a:r>
          </a:p>
        </p:txBody>
      </p:sp>
      <p:sp>
        <p:nvSpPr>
          <p:cNvPr id="4" name="Down Arrow Callout 3">
            <a:extLst>
              <a:ext uri="{FF2B5EF4-FFF2-40B4-BE49-F238E27FC236}">
                <a16:creationId xmlns:a16="http://schemas.microsoft.com/office/drawing/2014/main" id="{64932F32-73E4-DD47-9232-FCF6D7C866B6}"/>
              </a:ext>
            </a:extLst>
          </p:cNvPr>
          <p:cNvSpPr/>
          <p:nvPr/>
        </p:nvSpPr>
        <p:spPr>
          <a:xfrm>
            <a:off x="1380931" y="1643644"/>
            <a:ext cx="10151706" cy="69142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Job  adverts</a:t>
            </a:r>
          </a:p>
        </p:txBody>
      </p:sp>
      <p:sp>
        <p:nvSpPr>
          <p:cNvPr id="5" name="Down Arrow Callout 4">
            <a:extLst>
              <a:ext uri="{FF2B5EF4-FFF2-40B4-BE49-F238E27FC236}">
                <a16:creationId xmlns:a16="http://schemas.microsoft.com/office/drawing/2014/main" id="{DB2B48CE-F22B-DC4E-A642-3A357D19CA93}"/>
              </a:ext>
            </a:extLst>
          </p:cNvPr>
          <p:cNvSpPr/>
          <p:nvPr/>
        </p:nvSpPr>
        <p:spPr>
          <a:xfrm>
            <a:off x="1380931" y="3331879"/>
            <a:ext cx="10151705" cy="516794"/>
          </a:xfrm>
          <a:prstGeom prst="downArrowCallou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Skills needed</a:t>
            </a:r>
          </a:p>
        </p:txBody>
      </p:sp>
      <p:sp>
        <p:nvSpPr>
          <p:cNvPr id="6" name="Down Arrow Callout 5">
            <a:extLst>
              <a:ext uri="{FF2B5EF4-FFF2-40B4-BE49-F238E27FC236}">
                <a16:creationId xmlns:a16="http://schemas.microsoft.com/office/drawing/2014/main" id="{3F7AB954-296B-0F48-ADD9-DB885E04E1B3}"/>
              </a:ext>
            </a:extLst>
          </p:cNvPr>
          <p:cNvSpPr/>
          <p:nvPr/>
        </p:nvSpPr>
        <p:spPr>
          <a:xfrm>
            <a:off x="1380930" y="4740073"/>
            <a:ext cx="10151705" cy="510804"/>
          </a:xfrm>
          <a:prstGeom prst="downArrowCallout">
            <a:avLst>
              <a:gd name="adj1" fmla="val 25000"/>
              <a:gd name="adj2" fmla="val 21423"/>
              <a:gd name="adj3" fmla="val 2500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SWOT analysis</a:t>
            </a:r>
          </a:p>
        </p:txBody>
      </p:sp>
      <p:sp>
        <p:nvSpPr>
          <p:cNvPr id="7" name="Down Arrow Callout 6">
            <a:extLst>
              <a:ext uri="{FF2B5EF4-FFF2-40B4-BE49-F238E27FC236}">
                <a16:creationId xmlns:a16="http://schemas.microsoft.com/office/drawing/2014/main" id="{3039F283-F34E-ED4B-A74E-B6FA1A9EC72F}"/>
              </a:ext>
            </a:extLst>
          </p:cNvPr>
          <p:cNvSpPr/>
          <p:nvPr/>
        </p:nvSpPr>
        <p:spPr>
          <a:xfrm>
            <a:off x="1380929" y="5362185"/>
            <a:ext cx="10151705" cy="601901"/>
          </a:xfrm>
          <a:prstGeom prst="downArrow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Personal development plan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FAE4A0A-56D9-E245-BBF1-B5D099FC6A2F}"/>
              </a:ext>
            </a:extLst>
          </p:cNvPr>
          <p:cNvSpPr/>
          <p:nvPr/>
        </p:nvSpPr>
        <p:spPr>
          <a:xfrm>
            <a:off x="1380928" y="5961654"/>
            <a:ext cx="10151705" cy="6914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>
              <a:solidFill>
                <a:schemeClr val="bg1"/>
              </a:solidFill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References</a:t>
            </a:r>
          </a:p>
          <a:p>
            <a:pPr algn="ctr"/>
            <a:endParaRPr lang="en-US" dirty="0"/>
          </a:p>
        </p:txBody>
      </p:sp>
      <p:sp>
        <p:nvSpPr>
          <p:cNvPr id="10" name="Down Arrow Callout 9">
            <a:extLst>
              <a:ext uri="{FF2B5EF4-FFF2-40B4-BE49-F238E27FC236}">
                <a16:creationId xmlns:a16="http://schemas.microsoft.com/office/drawing/2014/main" id="{E54E8E58-59B3-B247-890A-7C94D3AFE211}"/>
              </a:ext>
            </a:extLst>
          </p:cNvPr>
          <p:cNvSpPr/>
          <p:nvPr/>
        </p:nvSpPr>
        <p:spPr>
          <a:xfrm>
            <a:off x="1380930" y="3928591"/>
            <a:ext cx="10151705" cy="643845"/>
          </a:xfrm>
          <a:prstGeom prst="downArrowCallou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Self analysis</a:t>
            </a:r>
          </a:p>
        </p:txBody>
      </p:sp>
    </p:spTree>
    <p:extLst>
      <p:ext uri="{BB962C8B-B14F-4D97-AF65-F5344CB8AC3E}">
        <p14:creationId xmlns:p14="http://schemas.microsoft.com/office/powerpoint/2010/main" val="36830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63B8EE-0BCC-DA48-AD26-67206D47BC69}"/>
              </a:ext>
            </a:extLst>
          </p:cNvPr>
          <p:cNvSpPr txBox="1"/>
          <p:nvPr/>
        </p:nvSpPr>
        <p:spPr>
          <a:xfrm>
            <a:off x="4907901" y="227568"/>
            <a:ext cx="3982099" cy="83460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800" b="1" u="sng" dirty="0">
                <a:latin typeface="Chalkboard SE" panose="03050602040202020205" pitchFamily="66" charset="77"/>
                <a:cs typeface="APPLE CHANCERY" panose="03020702040506060504" pitchFamily="66" charset="-79"/>
              </a:rPr>
              <a:t>Job Adverts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03AB67-19F1-314C-AF2D-924B5128F491}"/>
              </a:ext>
            </a:extLst>
          </p:cNvPr>
          <p:cNvSpPr txBox="1"/>
          <p:nvPr/>
        </p:nvSpPr>
        <p:spPr>
          <a:xfrm>
            <a:off x="1270000" y="5892800"/>
            <a:ext cx="38735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Trainee Accountant (ACA)(Indeed.com,2021)</a:t>
            </a:r>
          </a:p>
          <a:p>
            <a:endParaRPr lang="en-US" dirty="0"/>
          </a:p>
        </p:txBody>
      </p:sp>
      <p:pic>
        <p:nvPicPr>
          <p:cNvPr id="8" name="Picture 7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A515C0B9-00D9-D04B-A680-3365F6BCE4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24" t="9988" r="15497" b="31868"/>
          <a:stretch/>
        </p:blipFill>
        <p:spPr bwMode="auto">
          <a:xfrm>
            <a:off x="1433333" y="1548322"/>
            <a:ext cx="3982099" cy="36355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B68083A0-80DF-9D41-9345-41C3A93F56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18" t="11851" r="14975" b="25623"/>
          <a:stretch/>
        </p:blipFill>
        <p:spPr bwMode="auto">
          <a:xfrm>
            <a:off x="5948222" y="1548321"/>
            <a:ext cx="3749960" cy="36776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90EF605-0469-A44F-9995-E5D3CD97096F}"/>
              </a:ext>
            </a:extLst>
          </p:cNvPr>
          <p:cNvSpPr txBox="1"/>
          <p:nvPr/>
        </p:nvSpPr>
        <p:spPr>
          <a:xfrm>
            <a:off x="5816600" y="5753100"/>
            <a:ext cx="4102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Graduate/Trainee Accountant (Indeed.com,2021)</a:t>
            </a:r>
          </a:p>
        </p:txBody>
      </p:sp>
    </p:spTree>
    <p:extLst>
      <p:ext uri="{BB962C8B-B14F-4D97-AF65-F5344CB8AC3E}">
        <p14:creationId xmlns:p14="http://schemas.microsoft.com/office/powerpoint/2010/main" val="4085516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Picture 99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102" name="Rectangle 101">
            <a:extLst>
              <a:ext uri="{FF2B5EF4-FFF2-40B4-BE49-F238E27FC236}">
                <a16:creationId xmlns:a16="http://schemas.microsoft.com/office/drawing/2014/main" id="{B8E41B83-C09C-4859-AB94-511A2C0BB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4" name="Picture 103">
            <a:extLst>
              <a:ext uri="{FF2B5EF4-FFF2-40B4-BE49-F238E27FC236}">
                <a16:creationId xmlns:a16="http://schemas.microsoft.com/office/drawing/2014/main" id="{39E05C4E-6F76-43EC-9537-2BA7871BB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09B921-E433-6A48-9FCC-AE4DAB5F5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000" y="88901"/>
            <a:ext cx="6223000" cy="117995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1" dirty="0"/>
              <a:t>Graduate  Accountant job description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04A7E-1749-C14B-AA28-87E6A9950D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1268850"/>
            <a:ext cx="6804896" cy="558915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Process books and records for multiple clients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Preparing VAT returns and working files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 Preparing monthly and quarterly management Accounts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Preparing accounts and tax returns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Accounting and finance degree desirable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Dealing with client queries related to personal tax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 Genuine interest in the world of accountancy and tax</a:t>
            </a:r>
          </a:p>
          <a:p>
            <a:pPr algn="ctr"/>
            <a:r>
              <a:rPr lang="en-US" b="1" dirty="0"/>
              <a:t> </a:t>
            </a:r>
            <a:r>
              <a:rPr lang="en-US" sz="2800" u="sng" dirty="0">
                <a:latin typeface="Chalkboard SE" panose="03050602040202020205" pitchFamily="66" charset="77"/>
              </a:rPr>
              <a:t>Skills needed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Excellent verbal and written communication skills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Quick learner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Excellent IT skills (Excel, word, outlook)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Strong attention to detail.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Team player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b="1" dirty="0"/>
              <a:t> Analytical  skills</a:t>
            </a:r>
          </a:p>
          <a:p>
            <a:endParaRPr lang="en-US" dirty="0"/>
          </a:p>
        </p:txBody>
      </p:sp>
      <p:pic>
        <p:nvPicPr>
          <p:cNvPr id="125" name="Picture 124" descr="A person sitting at a desk&#10;&#10;Description automatically generated with low confidence">
            <a:extLst>
              <a:ext uri="{FF2B5EF4-FFF2-40B4-BE49-F238E27FC236}">
                <a16:creationId xmlns:a16="http://schemas.microsoft.com/office/drawing/2014/main" id="{0E82E0D0-F8E2-EC43-B8CA-6E2976540D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335527" y="2997200"/>
            <a:ext cx="4853381" cy="3860798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C5D87D35-4FD9-EC49-AD31-344C3083B0B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335527" y="0"/>
            <a:ext cx="4853382" cy="299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738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diamond/>
      </p:transition>
    </mc:Choice>
    <mc:Fallback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11E315F4-CDA1-D549-9169-CB6BCAF568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986025"/>
              </p:ext>
            </p:extLst>
          </p:nvPr>
        </p:nvGraphicFramePr>
        <p:xfrm>
          <a:off x="0" y="906880"/>
          <a:ext cx="12192000" cy="5951119"/>
        </p:xfrm>
        <a:graphic>
          <a:graphicData uri="http://schemas.openxmlformats.org/drawingml/2006/table">
            <a:tbl>
              <a:tblPr firstRow="1" bandRow="1">
                <a:tableStyleId>{125E5076-3810-47DD-B79F-674D7AD40C01}</a:tableStyleId>
              </a:tblPr>
              <a:tblGrid>
                <a:gridCol w="4344048">
                  <a:extLst>
                    <a:ext uri="{9D8B030D-6E8A-4147-A177-3AD203B41FA5}">
                      <a16:colId xmlns:a16="http://schemas.microsoft.com/office/drawing/2014/main" val="4251299981"/>
                    </a:ext>
                  </a:extLst>
                </a:gridCol>
                <a:gridCol w="2666348">
                  <a:extLst>
                    <a:ext uri="{9D8B030D-6E8A-4147-A177-3AD203B41FA5}">
                      <a16:colId xmlns:a16="http://schemas.microsoft.com/office/drawing/2014/main" val="2964060189"/>
                    </a:ext>
                  </a:extLst>
                </a:gridCol>
                <a:gridCol w="5181604">
                  <a:extLst>
                    <a:ext uri="{9D8B030D-6E8A-4147-A177-3AD203B41FA5}">
                      <a16:colId xmlns:a16="http://schemas.microsoft.com/office/drawing/2014/main" val="1298464542"/>
                    </a:ext>
                  </a:extLst>
                </a:gridCol>
              </a:tblGrid>
              <a:tr h="123562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Skills (and qualification) needed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My proficiency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Evidence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8309346"/>
                  </a:ext>
                </a:extLst>
              </a:tr>
              <a:tr h="6704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Able to learn quickly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I have always excelled in my studies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8307968"/>
                  </a:ext>
                </a:extLst>
              </a:tr>
              <a:tr h="6704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Excellent IT skills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Obtained: certificate in Microsoft office, Certificate in Level 2 in 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92547"/>
                  </a:ext>
                </a:extLst>
              </a:tr>
              <a:tr h="69306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Strong attention to detail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In my workplace I found and solved many discrepancies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1417026"/>
                  </a:ext>
                </a:extLst>
              </a:tr>
              <a:tr h="6704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Analytical skills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In my workplace I use critical thinking to solve problems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62003072"/>
                  </a:ext>
                </a:extLst>
              </a:tr>
              <a:tr h="6704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Excellent verbal skills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No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50198416"/>
                  </a:ext>
                </a:extLst>
              </a:tr>
              <a:tr h="6704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Excellent written skills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No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5957431"/>
                  </a:ext>
                </a:extLst>
              </a:tr>
              <a:tr h="67040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A finance degree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</a:rPr>
                        <a:t>No</a:t>
                      </a:r>
                    </a:p>
                  </a:txBody>
                  <a:tcPr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098917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200B9E7-0BBA-8C44-9607-4C7A6DC3504C}"/>
              </a:ext>
            </a:extLst>
          </p:cNvPr>
          <p:cNvSpPr txBox="1"/>
          <p:nvPr/>
        </p:nvSpPr>
        <p:spPr>
          <a:xfrm>
            <a:off x="5384800" y="292100"/>
            <a:ext cx="37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u="sng" dirty="0">
                <a:latin typeface="Chalkboard SE" panose="03050602040202020205" pitchFamily="66" charset="77"/>
              </a:rPr>
              <a:t>Self analysis</a:t>
            </a:r>
          </a:p>
        </p:txBody>
      </p:sp>
    </p:spTree>
    <p:extLst>
      <p:ext uri="{BB962C8B-B14F-4D97-AF65-F5344CB8AC3E}">
        <p14:creationId xmlns:p14="http://schemas.microsoft.com/office/powerpoint/2010/main" val="3743738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7FDDD58D-4FE1-9A46-98B2-60842DF89A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93475"/>
              </p:ext>
            </p:extLst>
          </p:nvPr>
        </p:nvGraphicFramePr>
        <p:xfrm>
          <a:off x="1" y="784087"/>
          <a:ext cx="12191999" cy="608661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004453">
                  <a:extLst>
                    <a:ext uri="{9D8B030D-6E8A-4147-A177-3AD203B41FA5}">
                      <a16:colId xmlns:a16="http://schemas.microsoft.com/office/drawing/2014/main" val="3595588353"/>
                    </a:ext>
                  </a:extLst>
                </a:gridCol>
                <a:gridCol w="3209735">
                  <a:extLst>
                    <a:ext uri="{9D8B030D-6E8A-4147-A177-3AD203B41FA5}">
                      <a16:colId xmlns:a16="http://schemas.microsoft.com/office/drawing/2014/main" val="3623162387"/>
                    </a:ext>
                  </a:extLst>
                </a:gridCol>
                <a:gridCol w="3119294">
                  <a:extLst>
                    <a:ext uri="{9D8B030D-6E8A-4147-A177-3AD203B41FA5}">
                      <a16:colId xmlns:a16="http://schemas.microsoft.com/office/drawing/2014/main" val="1479588520"/>
                    </a:ext>
                  </a:extLst>
                </a:gridCol>
                <a:gridCol w="2858517">
                  <a:extLst>
                    <a:ext uri="{9D8B030D-6E8A-4147-A177-3AD203B41FA5}">
                      <a16:colId xmlns:a16="http://schemas.microsoft.com/office/drawing/2014/main" val="2278578597"/>
                    </a:ext>
                  </a:extLst>
                </a:gridCol>
              </a:tblGrid>
              <a:tr h="969247"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+mj-lt"/>
                        </a:rPr>
                        <a:t>Strength</a:t>
                      </a:r>
                      <a:endParaRPr lang="en-US" sz="3200" b="1" i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+mj-lt"/>
                        </a:rPr>
                        <a:t>Weakness</a:t>
                      </a:r>
                      <a:endParaRPr lang="en-US" sz="3200" b="1" i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+mj-lt"/>
                        </a:rPr>
                        <a:t>Opportunities</a:t>
                      </a:r>
                      <a:endParaRPr lang="en-US" sz="3200" b="1" i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3200" b="1" dirty="0">
                          <a:solidFill>
                            <a:schemeClr val="tx1"/>
                          </a:solidFill>
                          <a:latin typeface="+mj-lt"/>
                        </a:rPr>
                        <a:t>Threats</a:t>
                      </a:r>
                      <a:endParaRPr lang="en-US" sz="3200" b="1" i="0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2149019"/>
                  </a:ext>
                </a:extLst>
              </a:tr>
              <a:tr h="96740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Good at Mathematics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Verbal skills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Enroll finance degree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Lock down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3187398"/>
                  </a:ext>
                </a:extLst>
              </a:tr>
              <a:tr h="91134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Quick learner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Written skills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>
                            <a:lumMod val="9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Child illness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5555182"/>
                  </a:ext>
                </a:extLst>
              </a:tr>
              <a:tr h="1404302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Good at time management and punctual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No knowledge of finance skills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800" dirty="0">
                        <a:latin typeface="Chalkboard SE" panose="03050602040202020205" pitchFamily="66" charset="7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Family issues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7028237"/>
                  </a:ext>
                </a:extLst>
              </a:tr>
              <a:tr h="1834308"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Team player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endParaRPr lang="en-US" sz="2800" dirty="0">
                        <a:latin typeface="Chalkboard SE" panose="03050602040202020205" pitchFamily="66" charset="77"/>
                      </a:endParaRP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Analytical skills</a:t>
                      </a: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en-US" sz="2800" dirty="0">
                          <a:latin typeface="Chalkboard SE" panose="03050602040202020205" pitchFamily="66" charset="77"/>
                        </a:rPr>
                        <a:t>Lack of undergraduate degree</a:t>
                      </a: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2800" dirty="0">
                        <a:latin typeface="Chalkboard SE" panose="03050602040202020205" pitchFamily="66" charset="77"/>
                      </a:endParaRPr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800" dirty="0">
                        <a:latin typeface="Chalkboard SE" panose="03050602040202020205" pitchFamily="66" charset="77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821908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E833EEA-EBF4-0B45-9076-C7BFAC33F9D2}"/>
              </a:ext>
            </a:extLst>
          </p:cNvPr>
          <p:cNvSpPr txBox="1"/>
          <p:nvPr/>
        </p:nvSpPr>
        <p:spPr>
          <a:xfrm>
            <a:off x="5755432" y="101600"/>
            <a:ext cx="3972768" cy="646331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>
                <a:latin typeface="Chalkboard SE" panose="03050602040202020205" pitchFamily="66" charset="77"/>
              </a:rPr>
              <a:t>SWOT </a:t>
            </a:r>
            <a:r>
              <a:rPr lang="en-US" sz="3600" b="1" u="sng" dirty="0">
                <a:latin typeface="Chalkboard SE" panose="03050602040202020205" pitchFamily="66" charset="77"/>
              </a:rPr>
              <a:t>Analysis</a:t>
            </a:r>
          </a:p>
        </p:txBody>
      </p:sp>
      <p:pic>
        <p:nvPicPr>
          <p:cNvPr id="4" name="Picture 3" descr="A picture containing text, wall, indoor&#10;&#10;Description automatically generated">
            <a:extLst>
              <a:ext uri="{FF2B5EF4-FFF2-40B4-BE49-F238E27FC236}">
                <a16:creationId xmlns:a16="http://schemas.microsoft.com/office/drawing/2014/main" id="{AC0DC2D7-5181-7646-B8BD-70F5E08CF7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48397" y="5041900"/>
            <a:ext cx="3086101" cy="1826292"/>
          </a:xfrm>
          <a:prstGeom prst="rect">
            <a:avLst/>
          </a:prstGeom>
        </p:spPr>
      </p:pic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C4F7CC56-BF48-5F4E-8EB6-BC3E500BF4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334500" y="5039392"/>
            <a:ext cx="2857499" cy="1818608"/>
          </a:xfrm>
          <a:prstGeom prst="rect">
            <a:avLst/>
          </a:prstGeom>
        </p:spPr>
      </p:pic>
      <p:pic>
        <p:nvPicPr>
          <p:cNvPr id="18" name="Picture 17" descr="A picture containing text, sign, yellow&#10;&#10;Description automatically generated">
            <a:extLst>
              <a:ext uri="{FF2B5EF4-FFF2-40B4-BE49-F238E27FC236}">
                <a16:creationId xmlns:a16="http://schemas.microsoft.com/office/drawing/2014/main" id="{5D1C6F37-DDE7-114A-ADDD-4EA610BFC5E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248398" y="2741946"/>
            <a:ext cx="3086101" cy="229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5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>
            <a:extLst>
              <a:ext uri="{FF2B5EF4-FFF2-40B4-BE49-F238E27FC236}">
                <a16:creationId xmlns:a16="http://schemas.microsoft.com/office/drawing/2014/main" id="{8233E45A-5DD6-3E49-B9B0-83D4E367A3CC}"/>
              </a:ext>
            </a:extLst>
          </p:cNvPr>
          <p:cNvSpPr/>
          <p:nvPr/>
        </p:nvSpPr>
        <p:spPr>
          <a:xfrm>
            <a:off x="230153" y="898969"/>
            <a:ext cx="5666794" cy="5959031"/>
          </a:xfrm>
          <a:prstGeom prst="beve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endParaRPr lang="en-US" sz="3200" b="1" u="sng" dirty="0">
              <a:ln/>
              <a:solidFill>
                <a:schemeClr val="bg1"/>
              </a:solidFill>
              <a:latin typeface="Chalkboard SE" panose="03050602040202020205" pitchFamily="66" charset="77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Verbal skills</a:t>
            </a:r>
          </a:p>
          <a:p>
            <a:endParaRPr lang="en-US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Written skills</a:t>
            </a:r>
          </a:p>
          <a:p>
            <a:endParaRPr lang="en-US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No knowledge of finance skills</a:t>
            </a:r>
          </a:p>
          <a:p>
            <a:endParaRPr lang="en-US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Lack of undergraduate degree</a:t>
            </a:r>
          </a:p>
          <a:p>
            <a:pPr algn="ctr"/>
            <a:endParaRPr lang="en-US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en-US" sz="2800" b="1" dirty="0">
              <a:ln/>
              <a:solidFill>
                <a:schemeClr val="accent3"/>
              </a:solidFill>
            </a:endParaRPr>
          </a:p>
        </p:txBody>
      </p:sp>
      <p:sp>
        <p:nvSpPr>
          <p:cNvPr id="12" name="Right Arrow 11">
            <a:extLst>
              <a:ext uri="{FF2B5EF4-FFF2-40B4-BE49-F238E27FC236}">
                <a16:creationId xmlns:a16="http://schemas.microsoft.com/office/drawing/2014/main" id="{A8394B03-C8C4-AF4C-8147-4B15CA84177D}"/>
              </a:ext>
            </a:extLst>
          </p:cNvPr>
          <p:cNvSpPr/>
          <p:nvPr/>
        </p:nvSpPr>
        <p:spPr>
          <a:xfrm>
            <a:off x="5211143" y="1489577"/>
            <a:ext cx="1651526" cy="7906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6376BDC-30A9-1347-BB46-1579975BB9E0}"/>
              </a:ext>
            </a:extLst>
          </p:cNvPr>
          <p:cNvSpPr txBox="1"/>
          <p:nvPr/>
        </p:nvSpPr>
        <p:spPr>
          <a:xfrm>
            <a:off x="6581193" y="412359"/>
            <a:ext cx="47275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/>
              <a:t>Ways </a:t>
            </a:r>
            <a:r>
              <a:rPr lang="en-US" sz="3000" b="1" u="sng" dirty="0"/>
              <a:t>to</a:t>
            </a:r>
            <a:r>
              <a:rPr lang="en-US" sz="3200" b="1" u="sng" dirty="0"/>
              <a:t> develop them</a:t>
            </a:r>
          </a:p>
          <a:p>
            <a:endParaRPr lang="en-US" sz="3200" u="sng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4BDD3C-9D00-3B44-A831-55F935B571DD}"/>
              </a:ext>
            </a:extLst>
          </p:cNvPr>
          <p:cNvSpPr txBox="1"/>
          <p:nvPr/>
        </p:nvSpPr>
        <p:spPr>
          <a:xfrm>
            <a:off x="1063689" y="289248"/>
            <a:ext cx="3470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u="sng" dirty="0">
                <a:ln/>
                <a:solidFill>
                  <a:schemeClr val="tx1">
                    <a:lumMod val="95000"/>
                  </a:schemeClr>
                </a:solidFill>
                <a:latin typeface="Chalkboard SE" panose="03050602040202020205" pitchFamily="66" charset="77"/>
              </a:rPr>
              <a:t>My </a:t>
            </a:r>
            <a:r>
              <a:rPr lang="en-US" sz="3600" u="sng" dirty="0">
                <a:ln/>
                <a:latin typeface="Chalkboard SE" panose="03050602040202020205" pitchFamily="66" charset="77"/>
              </a:rPr>
              <a:t>weakn</a:t>
            </a:r>
            <a:r>
              <a:rPr lang="en-US" sz="3600" b="1" u="sng" dirty="0">
                <a:ln/>
                <a:latin typeface="Chalkboard SE" panose="03050602040202020205" pitchFamily="66" charset="77"/>
              </a:rPr>
              <a:t>ess</a:t>
            </a:r>
          </a:p>
          <a:p>
            <a:endParaRPr lang="en-US" dirty="0"/>
          </a:p>
        </p:txBody>
      </p:sp>
      <p:sp>
        <p:nvSpPr>
          <p:cNvPr id="27" name="Right Arrow 26">
            <a:extLst>
              <a:ext uri="{FF2B5EF4-FFF2-40B4-BE49-F238E27FC236}">
                <a16:creationId xmlns:a16="http://schemas.microsoft.com/office/drawing/2014/main" id="{B4150B00-4958-9049-A5F9-C2A85F3CAC03}"/>
              </a:ext>
            </a:extLst>
          </p:cNvPr>
          <p:cNvSpPr/>
          <p:nvPr/>
        </p:nvSpPr>
        <p:spPr>
          <a:xfrm>
            <a:off x="5217622" y="2387358"/>
            <a:ext cx="1850574" cy="7906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2029B14-5D6A-5248-9F0D-57A555CD0BBE}"/>
              </a:ext>
            </a:extLst>
          </p:cNvPr>
          <p:cNvSpPr txBox="1"/>
          <p:nvPr/>
        </p:nvSpPr>
        <p:spPr>
          <a:xfrm>
            <a:off x="7240556" y="2531115"/>
            <a:ext cx="43480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Reading books, taking part in class activities, group-works, writing  reports.</a:t>
            </a:r>
          </a:p>
        </p:txBody>
      </p:sp>
      <p:sp>
        <p:nvSpPr>
          <p:cNvPr id="29" name="Right Arrow 28">
            <a:extLst>
              <a:ext uri="{FF2B5EF4-FFF2-40B4-BE49-F238E27FC236}">
                <a16:creationId xmlns:a16="http://schemas.microsoft.com/office/drawing/2014/main" id="{79CAE486-35FC-734F-A74B-A0136EEA2EC5}"/>
              </a:ext>
            </a:extLst>
          </p:cNvPr>
          <p:cNvSpPr/>
          <p:nvPr/>
        </p:nvSpPr>
        <p:spPr>
          <a:xfrm>
            <a:off x="5218781" y="3584768"/>
            <a:ext cx="1802499" cy="767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4413FBB-3687-2A44-889E-4F19C0965423}"/>
              </a:ext>
            </a:extLst>
          </p:cNvPr>
          <p:cNvSpPr txBox="1"/>
          <p:nvPr/>
        </p:nvSpPr>
        <p:spPr>
          <a:xfrm>
            <a:off x="7240557" y="3791147"/>
            <a:ext cx="4646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Enrolling  on an undergraduate finance program  and taking on bookkeeping responsibilities </a:t>
            </a:r>
          </a:p>
        </p:txBody>
      </p:sp>
      <p:sp>
        <p:nvSpPr>
          <p:cNvPr id="2" name="Right Arrow 1">
            <a:extLst>
              <a:ext uri="{FF2B5EF4-FFF2-40B4-BE49-F238E27FC236}">
                <a16:creationId xmlns:a16="http://schemas.microsoft.com/office/drawing/2014/main" id="{37C95058-0334-0E40-BC77-F2B5C09F8DE9}"/>
              </a:ext>
            </a:extLst>
          </p:cNvPr>
          <p:cNvSpPr/>
          <p:nvPr/>
        </p:nvSpPr>
        <p:spPr>
          <a:xfrm>
            <a:off x="5211143" y="4756159"/>
            <a:ext cx="1810137" cy="7675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A25C26-DCC9-2249-8977-A1C8816AAC72}"/>
              </a:ext>
            </a:extLst>
          </p:cNvPr>
          <p:cNvSpPr txBox="1"/>
          <p:nvPr/>
        </p:nvSpPr>
        <p:spPr>
          <a:xfrm>
            <a:off x="7207623" y="5051179"/>
            <a:ext cx="3970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Enrolling and completing on an undergraduate degree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D09CB52-AC10-7146-931B-CF37B332C0C5}"/>
              </a:ext>
            </a:extLst>
          </p:cNvPr>
          <p:cNvSpPr txBox="1"/>
          <p:nvPr/>
        </p:nvSpPr>
        <p:spPr>
          <a:xfrm>
            <a:off x="7207623" y="1352540"/>
            <a:ext cx="43809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Readi</a:t>
            </a:r>
            <a:r>
              <a:rPr lang="en-US" b="1" dirty="0"/>
              <a:t>ng books , taking part in class activities, </a:t>
            </a:r>
          </a:p>
          <a:p>
            <a:pPr algn="ctr"/>
            <a:r>
              <a:rPr lang="en-US" b="1" dirty="0"/>
              <a:t>group-works, Presentation etc..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0313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/>
      <p:bldP spid="27" grpId="0" animBg="1"/>
      <p:bldP spid="28" grpId="0"/>
      <p:bldP spid="29" grpId="0" animBg="1"/>
      <p:bldP spid="30" grpId="0"/>
      <p:bldP spid="2" grpId="0" animBg="1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11649BA-2C59-7348-A48B-DF44856A677A}"/>
              </a:ext>
            </a:extLst>
          </p:cNvPr>
          <p:cNvSpPr txBox="1"/>
          <p:nvPr/>
        </p:nvSpPr>
        <p:spPr>
          <a:xfrm>
            <a:off x="2102498" y="1456133"/>
            <a:ext cx="4315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>
                <a:latin typeface="Chalkboard SE" panose="03050602040202020205" pitchFamily="66" charset="77"/>
              </a:rPr>
              <a:t>Opportunity</a:t>
            </a:r>
          </a:p>
        </p:txBody>
      </p:sp>
      <p:sp>
        <p:nvSpPr>
          <p:cNvPr id="4" name="Oval Callout 3">
            <a:extLst>
              <a:ext uri="{FF2B5EF4-FFF2-40B4-BE49-F238E27FC236}">
                <a16:creationId xmlns:a16="http://schemas.microsoft.com/office/drawing/2014/main" id="{BE063378-BABF-4547-9777-C4119F182728}"/>
              </a:ext>
            </a:extLst>
          </p:cNvPr>
          <p:cNvSpPr/>
          <p:nvPr/>
        </p:nvSpPr>
        <p:spPr>
          <a:xfrm>
            <a:off x="7497145" y="275290"/>
            <a:ext cx="4315410" cy="2355944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latin typeface="Chalkboard SE" panose="03050602040202020205" pitchFamily="66" charset="77"/>
              </a:rPr>
              <a:t>How</a:t>
            </a:r>
            <a:r>
              <a:rPr lang="en-US" b="1" dirty="0">
                <a:latin typeface="Chalkboard SE" panose="03050602040202020205" pitchFamily="66" charset="77"/>
              </a:rPr>
              <a:t> </a:t>
            </a:r>
            <a:r>
              <a:rPr lang="en-US" sz="4400" b="1" dirty="0">
                <a:latin typeface="Chalkboard SE" panose="03050602040202020205" pitchFamily="66" charset="77"/>
              </a:rPr>
              <a:t>can</a:t>
            </a:r>
            <a:r>
              <a:rPr lang="en-US" b="1" dirty="0">
                <a:latin typeface="Chalkboard SE" panose="03050602040202020205" pitchFamily="66" charset="77"/>
              </a:rPr>
              <a:t> </a:t>
            </a:r>
            <a:r>
              <a:rPr lang="en-US" sz="4400" b="1" dirty="0">
                <a:latin typeface="Chalkboard SE" panose="03050602040202020205" pitchFamily="66" charset="77"/>
              </a:rPr>
              <a:t>I</a:t>
            </a:r>
            <a:r>
              <a:rPr lang="en-US" b="1" dirty="0">
                <a:latin typeface="Chalkboard SE" panose="03050602040202020205" pitchFamily="66" charset="77"/>
              </a:rPr>
              <a:t> </a:t>
            </a:r>
            <a:r>
              <a:rPr lang="en-US" sz="4400" b="1" dirty="0">
                <a:latin typeface="Chalkboard SE" panose="03050602040202020205" pitchFamily="66" charset="77"/>
              </a:rPr>
              <a:t>make</a:t>
            </a:r>
            <a:r>
              <a:rPr lang="en-US" b="1" dirty="0">
                <a:latin typeface="Chalkboard SE" panose="03050602040202020205" pitchFamily="66" charset="77"/>
              </a:rPr>
              <a:t> </a:t>
            </a:r>
            <a:r>
              <a:rPr lang="en-US" sz="4400" b="1" dirty="0">
                <a:latin typeface="Chalkboard SE" panose="03050602040202020205" pitchFamily="66" charset="77"/>
              </a:rPr>
              <a:t>use</a:t>
            </a:r>
            <a:r>
              <a:rPr lang="en-US" b="1" dirty="0">
                <a:latin typeface="Chalkboard SE" panose="03050602040202020205" pitchFamily="66" charset="77"/>
              </a:rPr>
              <a:t> </a:t>
            </a:r>
            <a:r>
              <a:rPr lang="en-US" sz="4400" b="1" dirty="0">
                <a:latin typeface="Chalkboard SE" panose="03050602040202020205" pitchFamily="66" charset="77"/>
              </a:rPr>
              <a:t>of</a:t>
            </a:r>
            <a:r>
              <a:rPr lang="en-US" b="1" dirty="0">
                <a:latin typeface="Chalkboard SE" panose="03050602040202020205" pitchFamily="66" charset="77"/>
              </a:rPr>
              <a:t> </a:t>
            </a:r>
            <a:r>
              <a:rPr lang="en-US" sz="4400" b="1" dirty="0">
                <a:latin typeface="Chalkboard SE" panose="03050602040202020205" pitchFamily="66" charset="77"/>
              </a:rPr>
              <a:t>it</a:t>
            </a:r>
          </a:p>
        </p:txBody>
      </p:sp>
      <p:pic>
        <p:nvPicPr>
          <p:cNvPr id="6" name="Picture 5" descr="A picture containing logo&#10;&#10;Description automatically generated">
            <a:extLst>
              <a:ext uri="{FF2B5EF4-FFF2-40B4-BE49-F238E27FC236}">
                <a16:creationId xmlns:a16="http://schemas.microsoft.com/office/drawing/2014/main" id="{C3238C49-FC68-E948-B862-B342F22DD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136294" y="2904926"/>
            <a:ext cx="4055706" cy="395307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8BC68BF-BB69-6247-B6D2-266983A575A4}"/>
              </a:ext>
            </a:extLst>
          </p:cNvPr>
          <p:cNvSpPr txBox="1"/>
          <p:nvPr/>
        </p:nvSpPr>
        <p:spPr>
          <a:xfrm>
            <a:off x="727789" y="3028035"/>
            <a:ext cx="74085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halkboard SE" panose="03050602040202020205" pitchFamily="66" charset="77"/>
              </a:rPr>
              <a:t>By completing  Level 4 I could get a key to enrolled in Finance degree</a:t>
            </a:r>
          </a:p>
        </p:txBody>
      </p:sp>
    </p:spTree>
    <p:extLst>
      <p:ext uri="{BB962C8B-B14F-4D97-AF65-F5344CB8AC3E}">
        <p14:creationId xmlns:p14="http://schemas.microsoft.com/office/powerpoint/2010/main" val="2721655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DF6BC11-A183-AC44-9398-350614589458}"/>
              </a:ext>
            </a:extLst>
          </p:cNvPr>
          <p:cNvSpPr txBox="1"/>
          <p:nvPr/>
        </p:nvSpPr>
        <p:spPr>
          <a:xfrm>
            <a:off x="3231366" y="989045"/>
            <a:ext cx="270290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US" sz="4800" b="1" u="sng" dirty="0">
                <a:ln/>
                <a:solidFill>
                  <a:schemeClr val="accent4"/>
                </a:solidFill>
                <a:latin typeface="Chalkboard SE" panose="03050602040202020205" pitchFamily="66" charset="77"/>
              </a:rPr>
              <a:t>Threats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5EFD225-0C80-3448-8F90-1648C07C143A}"/>
              </a:ext>
            </a:extLst>
          </p:cNvPr>
          <p:cNvSpPr txBox="1"/>
          <p:nvPr/>
        </p:nvSpPr>
        <p:spPr>
          <a:xfrm>
            <a:off x="4870580" y="61582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E3F938-7242-9C4A-88F0-A07EEC090B53}"/>
              </a:ext>
            </a:extLst>
          </p:cNvPr>
          <p:cNvSpPr txBox="1"/>
          <p:nvPr/>
        </p:nvSpPr>
        <p:spPr>
          <a:xfrm>
            <a:off x="1231641" y="3742684"/>
            <a:ext cx="109603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</a:rPr>
              <a:t>Child illness- </a:t>
            </a:r>
            <a:r>
              <a:rPr lang="en-US" sz="2800" b="1" dirty="0">
                <a:latin typeface="Chalkboard SE" panose="03050602040202020205" pitchFamily="66" charset="77"/>
              </a:rPr>
              <a:t>Take regular  test and arrange someone or relative to take care of child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179621-E6F4-A346-9691-8A357C4206CA}"/>
              </a:ext>
            </a:extLst>
          </p:cNvPr>
          <p:cNvSpPr txBox="1"/>
          <p:nvPr/>
        </p:nvSpPr>
        <p:spPr>
          <a:xfrm>
            <a:off x="1231640" y="4935323"/>
            <a:ext cx="78377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FF00"/>
                </a:solidFill>
              </a:rPr>
              <a:t>Family issues-  </a:t>
            </a:r>
            <a:r>
              <a:rPr lang="en-US" sz="3200" b="1" dirty="0">
                <a:latin typeface="Chalkboard SE" panose="03050602040202020205" pitchFamily="66" charset="77"/>
              </a:rPr>
              <a:t>solving the problems or consider a counselling service</a:t>
            </a:r>
          </a:p>
        </p:txBody>
      </p:sp>
      <p:sp>
        <p:nvSpPr>
          <p:cNvPr id="12" name="Folded Corner 11">
            <a:extLst>
              <a:ext uri="{FF2B5EF4-FFF2-40B4-BE49-F238E27FC236}">
                <a16:creationId xmlns:a16="http://schemas.microsoft.com/office/drawing/2014/main" id="{A391EBDD-A70A-CA4F-8BAF-0B35E59AC954}"/>
              </a:ext>
            </a:extLst>
          </p:cNvPr>
          <p:cNvSpPr/>
          <p:nvPr/>
        </p:nvSpPr>
        <p:spPr>
          <a:xfrm>
            <a:off x="6694526" y="242597"/>
            <a:ext cx="4483547" cy="151589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Chalkboard SE" panose="03050602040202020205" pitchFamily="66" charset="77"/>
              </a:rPr>
              <a:t>How to minimize the impact if it arises </a:t>
            </a:r>
          </a:p>
          <a:p>
            <a:pPr algn="ctr"/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559BB32-BC91-B343-999D-389A32512CC6}"/>
              </a:ext>
            </a:extLst>
          </p:cNvPr>
          <p:cNvSpPr txBox="1"/>
          <p:nvPr/>
        </p:nvSpPr>
        <p:spPr>
          <a:xfrm>
            <a:off x="1320800" y="2149938"/>
            <a:ext cx="103251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FF00"/>
                </a:solidFill>
              </a:rPr>
              <a:t>Lock down- </a:t>
            </a:r>
            <a:r>
              <a:rPr lang="en-US" sz="3200" b="1" dirty="0">
                <a:latin typeface="Chalkboard SE" panose="03050602040202020205" pitchFamily="66" charset="77"/>
                <a:cs typeface="APPLE CHANCERY" panose="03020702040506060504" pitchFamily="66" charset="-79"/>
              </a:rPr>
              <a:t>Make arrangement to study from home, knowing about how to access online. Having a laptop  </a:t>
            </a:r>
            <a:r>
              <a:rPr lang="en-US" sz="3200" b="1" dirty="0" err="1">
                <a:latin typeface="Chalkboard SE" panose="03050602040202020205" pitchFamily="66" charset="77"/>
                <a:cs typeface="APPLE CHANCERY" panose="03020702040506060504" pitchFamily="66" charset="-79"/>
              </a:rPr>
              <a:t>etc</a:t>
            </a:r>
            <a:r>
              <a:rPr lang="en-US" sz="3200" b="1" dirty="0">
                <a:latin typeface="Chalkboard SE" panose="03050602040202020205" pitchFamily="66" charset="77"/>
                <a:cs typeface="APPLE CHANCERY" panose="03020702040506060504" pitchFamily="66" charset="-79"/>
              </a:rPr>
              <a:t>…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17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3C87EC8-F4B0-2746-89F8-96001D3C9B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573738"/>
              </p:ext>
            </p:extLst>
          </p:nvPr>
        </p:nvGraphicFramePr>
        <p:xfrm>
          <a:off x="1" y="0"/>
          <a:ext cx="12191998" cy="6858000"/>
        </p:xfrm>
        <a:graphic>
          <a:graphicData uri="http://schemas.openxmlformats.org/drawingml/2006/table">
            <a:tbl>
              <a:tblPr firstRow="1" firstCol="1" bandRow="1">
                <a:tableStyleId>{AF606853-7671-496A-8E4F-DF71F8EC918B}</a:tableStyleId>
              </a:tblPr>
              <a:tblGrid>
                <a:gridCol w="3080834">
                  <a:extLst>
                    <a:ext uri="{9D8B030D-6E8A-4147-A177-3AD203B41FA5}">
                      <a16:colId xmlns:a16="http://schemas.microsoft.com/office/drawing/2014/main" val="2834128414"/>
                    </a:ext>
                  </a:extLst>
                </a:gridCol>
                <a:gridCol w="3080834">
                  <a:extLst>
                    <a:ext uri="{9D8B030D-6E8A-4147-A177-3AD203B41FA5}">
                      <a16:colId xmlns:a16="http://schemas.microsoft.com/office/drawing/2014/main" val="2917888665"/>
                    </a:ext>
                  </a:extLst>
                </a:gridCol>
                <a:gridCol w="3082085">
                  <a:extLst>
                    <a:ext uri="{9D8B030D-6E8A-4147-A177-3AD203B41FA5}">
                      <a16:colId xmlns:a16="http://schemas.microsoft.com/office/drawing/2014/main" val="3594927587"/>
                    </a:ext>
                  </a:extLst>
                </a:gridCol>
                <a:gridCol w="2948245">
                  <a:extLst>
                    <a:ext uri="{9D8B030D-6E8A-4147-A177-3AD203B41FA5}">
                      <a16:colId xmlns:a16="http://schemas.microsoft.com/office/drawing/2014/main" val="3199602944"/>
                    </a:ext>
                  </a:extLst>
                </a:gridCol>
              </a:tblGrid>
              <a:tr h="232865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dirty="0">
                          <a:effectLst/>
                        </a:rPr>
                        <a:t>Personal development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3200" b="1" dirty="0">
                          <a:effectLst/>
                        </a:rPr>
                        <a:t>plan</a:t>
                      </a:r>
                      <a:endParaRPr lang="en-GB" sz="3200" b="1" i="0" dirty="0">
                        <a:effectLst/>
                        <a:latin typeface="Chalkboard SE" panose="03050602040202020205" pitchFamily="66" charset="77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endParaRPr lang="en-GB" sz="1600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2000" u="sng" dirty="0">
                          <a:effectLst/>
                        </a:rPr>
                        <a:t>Short-Term Time Frame 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What do I want to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accomplish in the next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three to six months?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 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endParaRPr lang="en-GB" sz="1600" u="sng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2000" u="sng" dirty="0">
                          <a:effectLst/>
                        </a:rPr>
                        <a:t>Mid-Term Time Frame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What do I want to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accomplish in the next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six months to two years?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endParaRPr lang="en-GB" sz="1600" u="sng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u="sng" dirty="0">
                          <a:effectLst/>
                        </a:rPr>
                        <a:t>Long-Term Time Frame 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What do I want to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accomplish in the next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two to three years?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076472"/>
                  </a:ext>
                </a:extLst>
              </a:tr>
              <a:tr h="19347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highlight>
                            <a:srgbClr val="DDDDDD"/>
                          </a:highlight>
                        </a:rPr>
                        <a:t>Section 1 - My Goals  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What are my overall goals that I want to accomplish in this time period?</a:t>
                      </a:r>
                    </a:p>
                  </a:txBody>
                  <a:tcPr marL="41777" marR="41777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I will be able to Finish Term 1 and Term 2 in Level 4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Level 4 will be completed and Enrolling on an undergraduate degree</a:t>
                      </a:r>
                      <a:endParaRPr lang="en-GB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b="1" dirty="0">
                          <a:effectLst/>
                        </a:rPr>
                        <a:t>Completing undergraduate degree to become a graduate accountant</a:t>
                      </a:r>
                    </a:p>
                  </a:txBody>
                  <a:tcPr marL="41777" marR="41777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0263231"/>
                  </a:ext>
                </a:extLst>
              </a:tr>
              <a:tr h="25946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solidFill>
                            <a:schemeClr val="tx2">
                              <a:lumMod val="10000"/>
                            </a:schemeClr>
                          </a:solidFill>
                          <a:effectLst/>
                          <a:highlight>
                            <a:srgbClr val="00FFFF"/>
                          </a:highlight>
                        </a:rPr>
                        <a:t>Section 2 - Skills and Knowledge to be Learned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dirty="0">
                          <a:effectLst/>
                        </a:rPr>
                        <a:t>What specifically do I need to learn? What project do I need to work on? </a:t>
                      </a:r>
                    </a:p>
                  </a:txBody>
                  <a:tcPr marL="41777" marR="41777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Good writing skills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Good Verbal skills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Team working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Time management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Good analytical skills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Good assessment writing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writing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verbal skills 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analytical skills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assessment writing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Team working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writing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communication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use of finance application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management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Excellent analytical skills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777" marR="41777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0219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406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F7BC204-F1EC-1B4A-834C-3F8CF39F08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326361"/>
              </p:ext>
            </p:extLst>
          </p:nvPr>
        </p:nvGraphicFramePr>
        <p:xfrm>
          <a:off x="0" y="783770"/>
          <a:ext cx="12192000" cy="60742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80835">
                  <a:extLst>
                    <a:ext uri="{9D8B030D-6E8A-4147-A177-3AD203B41FA5}">
                      <a16:colId xmlns:a16="http://schemas.microsoft.com/office/drawing/2014/main" val="2131738972"/>
                    </a:ext>
                  </a:extLst>
                </a:gridCol>
                <a:gridCol w="3080835">
                  <a:extLst>
                    <a:ext uri="{9D8B030D-6E8A-4147-A177-3AD203B41FA5}">
                      <a16:colId xmlns:a16="http://schemas.microsoft.com/office/drawing/2014/main" val="1289739651"/>
                    </a:ext>
                  </a:extLst>
                </a:gridCol>
                <a:gridCol w="3082084">
                  <a:extLst>
                    <a:ext uri="{9D8B030D-6E8A-4147-A177-3AD203B41FA5}">
                      <a16:colId xmlns:a16="http://schemas.microsoft.com/office/drawing/2014/main" val="1084347277"/>
                    </a:ext>
                  </a:extLst>
                </a:gridCol>
                <a:gridCol w="2948246">
                  <a:extLst>
                    <a:ext uri="{9D8B030D-6E8A-4147-A177-3AD203B41FA5}">
                      <a16:colId xmlns:a16="http://schemas.microsoft.com/office/drawing/2014/main" val="1591879012"/>
                    </a:ext>
                  </a:extLst>
                </a:gridCol>
              </a:tblGrid>
              <a:tr h="60742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GB" sz="2800" u="sng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800" u="sng" dirty="0">
                          <a:effectLst/>
                        </a:rPr>
                        <a:t>Section 3 - Next Steps</a:t>
                      </a:r>
                      <a:endParaRPr lang="en-GB" sz="20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000" dirty="0">
                          <a:effectLst/>
                        </a:rPr>
                        <a:t>How am I going to acquire the skills and knowledge? How am I going to do this project? </a:t>
                      </a:r>
                    </a:p>
                  </a:txBody>
                  <a:tcPr marL="68580" marR="68580" marT="0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Attending workshops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Reading books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Consider learning supports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Online library 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Use Moodle a lot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By following module guidelines 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Good attendance 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Learning modules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Attending workshops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Reading books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Consider learning support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Use online library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Complete assessments</a:t>
                      </a:r>
                    </a:p>
                    <a:p>
                      <a:pPr marL="34290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Learning modules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Attending undergraduate lectures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Learning modules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Completing undergraduate assignments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Assisting the bookkeeping tasks at the workplace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2000" dirty="0">
                          <a:effectLst/>
                        </a:rPr>
                        <a:t>Completing an undergraduate finance degree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2721450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F11F037-F2A3-C047-AE51-73ECB57FD950}"/>
              </a:ext>
            </a:extLst>
          </p:cNvPr>
          <p:cNvSpPr txBox="1"/>
          <p:nvPr/>
        </p:nvSpPr>
        <p:spPr>
          <a:xfrm rot="10800000" flipH="1" flipV="1">
            <a:off x="6096000" y="131127"/>
            <a:ext cx="502609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Personal development plan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389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B007A2E-7098-5C4A-B2FB-59F14B8C90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888849"/>
              </p:ext>
            </p:extLst>
          </p:nvPr>
        </p:nvGraphicFramePr>
        <p:xfrm>
          <a:off x="0" y="1"/>
          <a:ext cx="12192000" cy="69443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49599">
                  <a:extLst>
                    <a:ext uri="{9D8B030D-6E8A-4147-A177-3AD203B41FA5}">
                      <a16:colId xmlns:a16="http://schemas.microsoft.com/office/drawing/2014/main" val="2703345377"/>
                    </a:ext>
                  </a:extLst>
                </a:gridCol>
                <a:gridCol w="3033739">
                  <a:extLst>
                    <a:ext uri="{9D8B030D-6E8A-4147-A177-3AD203B41FA5}">
                      <a16:colId xmlns:a16="http://schemas.microsoft.com/office/drawing/2014/main" val="2746302003"/>
                    </a:ext>
                  </a:extLst>
                </a:gridCol>
                <a:gridCol w="3017124">
                  <a:extLst>
                    <a:ext uri="{9D8B030D-6E8A-4147-A177-3AD203B41FA5}">
                      <a16:colId xmlns:a16="http://schemas.microsoft.com/office/drawing/2014/main" val="2203644160"/>
                    </a:ext>
                  </a:extLst>
                </a:gridCol>
                <a:gridCol w="2991538">
                  <a:extLst>
                    <a:ext uri="{9D8B030D-6E8A-4147-A177-3AD203B41FA5}">
                      <a16:colId xmlns:a16="http://schemas.microsoft.com/office/drawing/2014/main" val="4133755396"/>
                    </a:ext>
                  </a:extLst>
                </a:gridCol>
              </a:tblGrid>
              <a:tr h="1308543">
                <a:tc>
                  <a:txBody>
                    <a:bodyPr/>
                    <a:lstStyle/>
                    <a:p>
                      <a:pPr lv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4400" dirty="0">
                          <a:effectLst/>
                        </a:rPr>
                        <a:t> </a:t>
                      </a:r>
                      <a:r>
                        <a:rPr lang="en-GB" sz="4400" b="0" dirty="0">
                          <a:effectLst/>
                          <a:latin typeface="Britannic Bold" panose="020B0903060703020204" pitchFamily="34" charset="77"/>
                        </a:rPr>
                        <a:t>PDP</a:t>
                      </a:r>
                      <a:endParaRPr lang="en-GB" sz="4400" b="0" dirty="0">
                        <a:effectLst/>
                        <a:latin typeface="Britannic Bold" panose="020B0903060703020204" pitchFamily="34" charset="77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u="sng" dirty="0">
                          <a:solidFill>
                            <a:srgbClr val="00FC00"/>
                          </a:solidFill>
                          <a:effectLst/>
                        </a:rPr>
                        <a:t>Short-Term Time Frame   </a:t>
                      </a:r>
                      <a:r>
                        <a:rPr lang="en-GB" sz="1400" dirty="0">
                          <a:effectLst/>
                        </a:rPr>
                        <a:t>What do I want to accomplish in the next three to six months?</a:t>
                      </a:r>
                    </a:p>
                  </a:txBody>
                  <a:tcPr marL="32929" marR="32929" marT="0" marB="0"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u="sng" dirty="0">
                          <a:solidFill>
                            <a:srgbClr val="00FC00"/>
                          </a:solidFill>
                          <a:effectLst/>
                        </a:rPr>
                        <a:t>Mid-Term Time Frame     </a:t>
                      </a:r>
                      <a:r>
                        <a:rPr lang="en-GB" sz="1400" dirty="0">
                          <a:effectLst/>
                        </a:rPr>
                        <a:t>What do I want to accomplish in the next six months to two years?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u="sng" dirty="0">
                          <a:solidFill>
                            <a:srgbClr val="00FC00"/>
                          </a:solidFill>
                          <a:effectLst/>
                        </a:rPr>
                        <a:t>Long-Term Time Frame </a:t>
                      </a:r>
                    </a:p>
                    <a:p>
                      <a:pPr lv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What do I want to accomplish in the next two to three years?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0818684"/>
                  </a:ext>
                </a:extLst>
              </a:tr>
              <a:tr h="2121962">
                <a:tc>
                  <a:txBody>
                    <a:bodyPr/>
                    <a:lstStyle/>
                    <a:p>
                      <a:pPr lvl="1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2800" b="0" u="sng" dirty="0">
                          <a:solidFill>
                            <a:srgbClr val="002060"/>
                          </a:solidFill>
                          <a:effectLst/>
                          <a:latin typeface="Britannic Bold" panose="020B0903060703020204" pitchFamily="34" charset="77"/>
                        </a:rPr>
                        <a:t>Section 4 </a:t>
                      </a:r>
                      <a:r>
                        <a:rPr lang="en-GB" sz="2400" b="0" dirty="0">
                          <a:effectLst/>
                          <a:latin typeface="Britannic Bold" panose="020B0903060703020204" pitchFamily="34" charset="77"/>
                        </a:rPr>
                        <a:t>Resources</a:t>
                      </a:r>
                    </a:p>
                    <a:p>
                      <a:pPr lvl="1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400" dirty="0">
                          <a:effectLst/>
                        </a:rPr>
                        <a:t>What resources do I need? </a:t>
                      </a:r>
                    </a:p>
                  </a:txBody>
                  <a:tcPr marL="32929" marR="32929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800100" lvl="1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Allocate two days to go Campus</a:t>
                      </a:r>
                    </a:p>
                    <a:p>
                      <a:pPr marL="800100" lvl="1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Time to do homework or time to study after</a:t>
                      </a:r>
                    </a:p>
                    <a:p>
                      <a:pPr marL="800100" lvl="1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I need to pay to university</a:t>
                      </a:r>
                    </a:p>
                    <a:p>
                      <a:pPr marL="800100" lvl="1" indent="-34290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Need money for travelling</a:t>
                      </a:r>
                    </a:p>
                  </a:txBody>
                  <a:tcPr marL="32929" marR="32929" marT="0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800100" lvl="1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Allocate four days to go university once enrolled(under graduate)</a:t>
                      </a:r>
                    </a:p>
                    <a:p>
                      <a:pPr marL="800100" lvl="1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Time to study after</a:t>
                      </a:r>
                    </a:p>
                    <a:p>
                      <a:pPr marL="800100" lvl="1" indent="-342900" algn="l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I need to pay to university</a:t>
                      </a:r>
                    </a:p>
                    <a:p>
                      <a:pPr marL="800100" lvl="1" indent="-34290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Need money for travelling and living expensive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tc>
                  <a:txBody>
                    <a:bodyPr/>
                    <a:lstStyle/>
                    <a:p>
                      <a:pPr marL="628650" lvl="1" indent="-17145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Should allocate 4 days to go university</a:t>
                      </a:r>
                    </a:p>
                    <a:p>
                      <a:pPr marL="628650" lvl="1" indent="-17145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Time to study after</a:t>
                      </a:r>
                    </a:p>
                    <a:p>
                      <a:pPr marL="628650" lvl="1" indent="-17145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I need to pay for university</a:t>
                      </a:r>
                    </a:p>
                    <a:p>
                      <a:pPr marL="628650" lvl="1" indent="-171450" algn="l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Travel cost  and living cost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extLst>
                  <a:ext uri="{0D108BD9-81ED-4DB2-BD59-A6C34878D82A}">
                    <a16:rowId xmlns:a16="http://schemas.microsoft.com/office/drawing/2014/main" val="4287358589"/>
                  </a:ext>
                </a:extLst>
              </a:tr>
              <a:tr h="1525792">
                <a:tc>
                  <a:txBody>
                    <a:bodyPr/>
                    <a:lstStyle/>
                    <a:p>
                      <a:pPr lvl="1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2400" b="1" u="sng" dirty="0">
                          <a:solidFill>
                            <a:srgbClr val="FFFF00"/>
                          </a:solidFill>
                          <a:effectLst/>
                        </a:rPr>
                        <a:t>Section 5 </a:t>
                      </a:r>
                    </a:p>
                    <a:p>
                      <a:pPr lvl="1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 Time Schedule What is my time schedule? </a:t>
                      </a:r>
                    </a:p>
                  </a:txBody>
                  <a:tcPr marL="32929" marR="32929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600" b="1" dirty="0">
                          <a:effectLst/>
                        </a:rPr>
                        <a:t>Term 1 three months, term 2 in 6 months </a:t>
                      </a:r>
                      <a:endParaRPr lang="en-GB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Level 4  in  one year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Enrolling to a finance degree with in one and half year</a:t>
                      </a:r>
                    </a:p>
                    <a:p>
                      <a:pPr lvl="1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First year finance degree- in 2 years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Second year finance degree- in 3 years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Completion of finance degree- in 4 years</a:t>
                      </a:r>
                    </a:p>
                  </a:txBody>
                  <a:tcPr marL="32929" marR="32929" marT="0" marB="0" anchor="ctr"/>
                </a:tc>
                <a:extLst>
                  <a:ext uri="{0D108BD9-81ED-4DB2-BD59-A6C34878D82A}">
                    <a16:rowId xmlns:a16="http://schemas.microsoft.com/office/drawing/2014/main" val="811043470"/>
                  </a:ext>
                </a:extLst>
              </a:tr>
              <a:tr h="522278">
                <a:tc>
                  <a:txBody>
                    <a:bodyPr/>
                    <a:lstStyle/>
                    <a:p>
                      <a:pPr lvl="1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When will I start? </a:t>
                      </a:r>
                    </a:p>
                  </a:txBody>
                  <a:tcPr marL="32929" marR="32929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Term 1 In progress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Term 2 February 2022 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June 2022 to October 2022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Enrolling to finance degree 2022 Sept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400" b="1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year-Sept 22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1400" b="1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year-Sept 23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GB" sz="1400" b="1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rD</a:t>
                      </a: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year –sept 24</a:t>
                      </a:r>
                    </a:p>
                  </a:txBody>
                  <a:tcPr marL="32929" marR="32929" marT="0" marB="0" anchor="ctr"/>
                </a:tc>
                <a:extLst>
                  <a:ext uri="{0D108BD9-81ED-4DB2-BD59-A6C34878D82A}">
                    <a16:rowId xmlns:a16="http://schemas.microsoft.com/office/drawing/2014/main" val="308093153"/>
                  </a:ext>
                </a:extLst>
              </a:tr>
              <a:tr h="889203">
                <a:tc>
                  <a:txBody>
                    <a:bodyPr/>
                    <a:lstStyle/>
                    <a:p>
                      <a:pPr lvl="1" algn="l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GB" sz="1800" dirty="0">
                          <a:effectLst/>
                        </a:rPr>
                        <a:t> When do I expect to    finish?  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Term 1 Finished by January 2022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Term 2 finished by May 2022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</a:rPr>
                        <a:t>Level 4 October 2022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2929" marR="32929" marT="0" marB="0" anchor="ctr"/>
                </a:tc>
                <a:tc>
                  <a:txBody>
                    <a:bodyPr/>
                    <a:lstStyle/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GB" sz="1400" b="1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year-July 23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GB" sz="1400" b="1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nd</a:t>
                      </a: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year-July 24</a:t>
                      </a:r>
                    </a:p>
                    <a:p>
                      <a:pPr marL="742950" lvl="1" indent="-285750">
                        <a:lnSpc>
                          <a:spcPct val="100000"/>
                        </a:lnSpc>
                        <a:spcAft>
                          <a:spcPts val="10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Completion- Sept 25</a:t>
                      </a:r>
                    </a:p>
                  </a:txBody>
                  <a:tcPr marL="32929" marR="32929" marT="0" marB="0" anchor="ctr"/>
                </a:tc>
                <a:extLst>
                  <a:ext uri="{0D108BD9-81ED-4DB2-BD59-A6C34878D82A}">
                    <a16:rowId xmlns:a16="http://schemas.microsoft.com/office/drawing/2014/main" val="3056697585"/>
                  </a:ext>
                </a:extLst>
              </a:tr>
            </a:tbl>
          </a:graphicData>
        </a:graphic>
      </p:graphicFrame>
      <p:pic>
        <p:nvPicPr>
          <p:cNvPr id="4" name="Picture 3" descr="A picture containing toy, vector graphics&#10;&#10;Description automatically generated">
            <a:extLst>
              <a:ext uri="{FF2B5EF4-FFF2-40B4-BE49-F238E27FC236}">
                <a16:creationId xmlns:a16="http://schemas.microsoft.com/office/drawing/2014/main" id="{5A811940-B231-B640-B6A7-97C02C25B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1496818" y="6019799"/>
            <a:ext cx="752957" cy="92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04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27A77C7E-3F55-1C4C-B79E-0F7B1F0DC2FD}"/>
              </a:ext>
            </a:extLst>
          </p:cNvPr>
          <p:cNvSpPr txBox="1"/>
          <p:nvPr/>
        </p:nvSpPr>
        <p:spPr>
          <a:xfrm>
            <a:off x="3517900" y="2273300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C26E07-873A-D740-BDDC-3008A1ACD0B1}"/>
              </a:ext>
            </a:extLst>
          </p:cNvPr>
          <p:cNvSpPr txBox="1"/>
          <p:nvPr/>
        </p:nvSpPr>
        <p:spPr>
          <a:xfrm>
            <a:off x="1536700" y="3196630"/>
            <a:ext cx="80391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GB" dirty="0"/>
            </a:br>
            <a:endParaRPr lang="en-GB" dirty="0"/>
          </a:p>
          <a:p>
            <a:r>
              <a:rPr lang="en-GB" u="sng" dirty="0">
                <a:hlinkClick r:id="rId2"/>
              </a:rPr>
              <a:t>Indeed.com</a:t>
            </a:r>
            <a:r>
              <a:rPr lang="en-GB" dirty="0"/>
              <a:t> (2021) Graduate/Trainee Accountant. Available at: </a:t>
            </a:r>
            <a:r>
              <a:rPr lang="en-GB" u="sng" dirty="0">
                <a:hlinkClick r:id="rId3"/>
              </a:rPr>
              <a:t>https://uk.indeed.com/jobs?q=trainee%20accountant&amp;l=London&amp;vjk=aa34f1685dcf7577</a:t>
            </a:r>
            <a:r>
              <a:rPr lang="en-GB" dirty="0"/>
              <a:t> (Accessed on: 06/12/2021)</a:t>
            </a:r>
          </a:p>
          <a:p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1E46A3-0FEE-1141-9353-D69620C96737}"/>
              </a:ext>
            </a:extLst>
          </p:cNvPr>
          <p:cNvSpPr txBox="1"/>
          <p:nvPr/>
        </p:nvSpPr>
        <p:spPr>
          <a:xfrm>
            <a:off x="1536700" y="1752600"/>
            <a:ext cx="873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hlinkClick r:id="rId2"/>
              </a:rPr>
              <a:t>Indeed.com</a:t>
            </a:r>
            <a:r>
              <a:rPr lang="en-GB" dirty="0"/>
              <a:t> (2021) Trainee Accountant (ACA). Available at: </a:t>
            </a:r>
            <a:r>
              <a:rPr lang="en-GB" u="sng" dirty="0">
                <a:hlinkClick r:id="rId4"/>
              </a:rPr>
              <a:t>https://uk.indeed.com/jobs?q=trainee%20accountant&amp;l=London&amp;advn=7110528457566081&amp;vjk=b12e005fab9fcf96</a:t>
            </a:r>
            <a:r>
              <a:rPr lang="en-GB" dirty="0"/>
              <a:t> (Accessed on: 06/12/2021)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2CC77CB-B675-A04D-A1BD-DF7EB0733021}"/>
              </a:ext>
            </a:extLst>
          </p:cNvPr>
          <p:cNvSpPr txBox="1"/>
          <p:nvPr/>
        </p:nvSpPr>
        <p:spPr>
          <a:xfrm>
            <a:off x="5029200" y="774700"/>
            <a:ext cx="29674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u="sng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42638226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B782A2-D196-3048-9140-014BC1C98C30}"/>
              </a:ext>
            </a:extLst>
          </p:cNvPr>
          <p:cNvSpPr txBox="1"/>
          <p:nvPr/>
        </p:nvSpPr>
        <p:spPr>
          <a:xfrm>
            <a:off x="1511300" y="1292763"/>
            <a:ext cx="9855200" cy="11079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6600" b="1" dirty="0"/>
              <a:t>Thank you for listening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D33A45-B475-A34D-B2C7-D7A10C8A3D37}"/>
              </a:ext>
            </a:extLst>
          </p:cNvPr>
          <p:cNvSpPr txBox="1"/>
          <p:nvPr/>
        </p:nvSpPr>
        <p:spPr>
          <a:xfrm>
            <a:off x="9448800" y="5534561"/>
            <a:ext cx="2743200" cy="1323439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8000" b="1" dirty="0"/>
              <a:t>Q&amp;A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28343C-E69E-D542-87BA-61F28D4A6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032250" y="2400759"/>
            <a:ext cx="51435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44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{E8ACBCA0-BC80-2143-9B43-A87D39719162}tf10001076</Template>
  <TotalTime>5677</TotalTime>
  <Words>1059</Words>
  <Application>Microsoft Macintosh PowerPoint</Application>
  <PresentationFormat>Widescreen</PresentationFormat>
  <Paragraphs>216</Paragraphs>
  <Slides>14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Britannic Bold</vt:lpstr>
      <vt:lpstr>Calibri</vt:lpstr>
      <vt:lpstr>Cambria Math</vt:lpstr>
      <vt:lpstr>Century Gothic</vt:lpstr>
      <vt:lpstr>Chalkboard SE</vt:lpstr>
      <vt:lpstr>Vapor Trail</vt:lpstr>
      <vt:lpstr>PowerPoint Presentation</vt:lpstr>
      <vt:lpstr>Graduate Accountant/Finance Graduate</vt:lpstr>
      <vt:lpstr>PowerPoint Presentation</vt:lpstr>
      <vt:lpstr>Graduate  Accountant job description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Tharsiny Ravi (2112265)</dc:creator>
  <cp:lastModifiedBy>Tharsiny Ravi (2112265)</cp:lastModifiedBy>
  <cp:revision>13</cp:revision>
  <dcterms:created xsi:type="dcterms:W3CDTF">2021-11-28T14:29:13Z</dcterms:created>
  <dcterms:modified xsi:type="dcterms:W3CDTF">2021-12-06T22:21:34Z</dcterms:modified>
</cp:coreProperties>
</file>