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3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4.xml" ContentType="application/vnd.openxmlformats-officedocument.theme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5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6.xml" ContentType="application/vnd.openxmlformats-officedocument.theme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theme/theme7.xml" ContentType="application/vnd.openxmlformats-officedocument.theme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8.xml" ContentType="application/vnd.openxmlformats-officedocument.theme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theme/theme9.xml" ContentType="application/vnd.openxmlformats-officedocument.theme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theme/theme10.xml" ContentType="application/vnd.openxmlformats-officedocument.theme+xml"/>
  <Override PartName="/ppt/theme/theme1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6" Type="http://schemas.openxmlformats.org/officeDocument/2006/relationships/custom-properties" Target="docProps/custom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6" r:id="rId5"/>
    <p:sldMasterId id="2147483658" r:id="rId6"/>
    <p:sldMasterId id="2147483662" r:id="rId7"/>
    <p:sldMasterId id="2147483736" r:id="rId8"/>
    <p:sldMasterId id="2147483666" r:id="rId9"/>
    <p:sldMasterId id="2147483744" r:id="rId10"/>
    <p:sldMasterId id="2147483747" r:id="rId11"/>
    <p:sldMasterId id="2147483755" r:id="rId12"/>
    <p:sldMasterId id="2147483770" r:id="rId13"/>
  </p:sldMasterIdLst>
  <p:notesMasterIdLst>
    <p:notesMasterId r:id="rId57"/>
  </p:notesMasterIdLst>
  <p:sldIdLst>
    <p:sldId id="256" r:id="rId14"/>
    <p:sldId id="349" r:id="rId15"/>
    <p:sldId id="384" r:id="rId16"/>
    <p:sldId id="386" r:id="rId17"/>
    <p:sldId id="344" r:id="rId18"/>
    <p:sldId id="362" r:id="rId19"/>
    <p:sldId id="363" r:id="rId20"/>
    <p:sldId id="324" r:id="rId21"/>
    <p:sldId id="325" r:id="rId22"/>
    <p:sldId id="364" r:id="rId23"/>
    <p:sldId id="388" r:id="rId24"/>
    <p:sldId id="387" r:id="rId25"/>
    <p:sldId id="389" r:id="rId26"/>
    <p:sldId id="385" r:id="rId27"/>
    <p:sldId id="367" r:id="rId28"/>
    <p:sldId id="368" r:id="rId29"/>
    <p:sldId id="390" r:id="rId30"/>
    <p:sldId id="314" r:id="rId31"/>
    <p:sldId id="391" r:id="rId32"/>
    <p:sldId id="309" r:id="rId33"/>
    <p:sldId id="298" r:id="rId34"/>
    <p:sldId id="373" r:id="rId35"/>
    <p:sldId id="375" r:id="rId36"/>
    <p:sldId id="374" r:id="rId37"/>
    <p:sldId id="381" r:id="rId38"/>
    <p:sldId id="394" r:id="rId39"/>
    <p:sldId id="395" r:id="rId40"/>
    <p:sldId id="396" r:id="rId41"/>
    <p:sldId id="397" r:id="rId42"/>
    <p:sldId id="398" r:id="rId43"/>
    <p:sldId id="399" r:id="rId44"/>
    <p:sldId id="400" r:id="rId45"/>
    <p:sldId id="401" r:id="rId46"/>
    <p:sldId id="402" r:id="rId47"/>
    <p:sldId id="403" r:id="rId48"/>
    <p:sldId id="404" r:id="rId49"/>
    <p:sldId id="405" r:id="rId50"/>
    <p:sldId id="406" r:id="rId51"/>
    <p:sldId id="407" r:id="rId52"/>
    <p:sldId id="328" r:id="rId53"/>
    <p:sldId id="382" r:id="rId54"/>
    <p:sldId id="302" r:id="rId55"/>
    <p:sldId id="383" r:id="rId56"/>
  </p:sldIdLst>
  <p:sldSz cx="12192000" cy="6858000"/>
  <p:notesSz cx="6980238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66FF"/>
    <a:srgbClr val="FFFFE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205"/>
    <p:restoredTop sz="68106" autoAdjust="0"/>
  </p:normalViewPr>
  <p:slideViewPr>
    <p:cSldViewPr snapToGrid="0" snapToObjects="1">
      <p:cViewPr varScale="1">
        <p:scale>
          <a:sx n="75" d="100"/>
          <a:sy n="75" d="100"/>
        </p:scale>
        <p:origin x="171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" Target="slides/slide5.xml"/><Relationship Id="rId26" Type="http://schemas.openxmlformats.org/officeDocument/2006/relationships/slide" Target="slides/slide13.xml"/><Relationship Id="rId39" Type="http://schemas.openxmlformats.org/officeDocument/2006/relationships/slide" Target="slides/slide26.xml"/><Relationship Id="rId21" Type="http://schemas.openxmlformats.org/officeDocument/2006/relationships/slide" Target="slides/slide8.xml"/><Relationship Id="rId34" Type="http://schemas.openxmlformats.org/officeDocument/2006/relationships/slide" Target="slides/slide21.xml"/><Relationship Id="rId42" Type="http://schemas.openxmlformats.org/officeDocument/2006/relationships/slide" Target="slides/slide29.xml"/><Relationship Id="rId47" Type="http://schemas.openxmlformats.org/officeDocument/2006/relationships/slide" Target="slides/slide34.xml"/><Relationship Id="rId50" Type="http://schemas.openxmlformats.org/officeDocument/2006/relationships/slide" Target="slides/slide37.xml"/><Relationship Id="rId55" Type="http://schemas.openxmlformats.org/officeDocument/2006/relationships/slide" Target="slides/slide42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" Target="slides/slide3.xml"/><Relationship Id="rId29" Type="http://schemas.openxmlformats.org/officeDocument/2006/relationships/slide" Target="slides/slide1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1.xml"/><Relationship Id="rId32" Type="http://schemas.openxmlformats.org/officeDocument/2006/relationships/slide" Target="slides/slide19.xml"/><Relationship Id="rId37" Type="http://schemas.openxmlformats.org/officeDocument/2006/relationships/slide" Target="slides/slide24.xml"/><Relationship Id="rId40" Type="http://schemas.openxmlformats.org/officeDocument/2006/relationships/slide" Target="slides/slide27.xml"/><Relationship Id="rId45" Type="http://schemas.openxmlformats.org/officeDocument/2006/relationships/slide" Target="slides/slide32.xml"/><Relationship Id="rId53" Type="http://schemas.openxmlformats.org/officeDocument/2006/relationships/slide" Target="slides/slide40.xml"/><Relationship Id="rId58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61" Type="http://schemas.openxmlformats.org/officeDocument/2006/relationships/tableStyles" Target="tableStyles.xml"/><Relationship Id="rId19" Type="http://schemas.openxmlformats.org/officeDocument/2006/relationships/slide" Target="slides/slide6.xml"/><Relationship Id="rId14" Type="http://schemas.openxmlformats.org/officeDocument/2006/relationships/slide" Target="slides/slide1.xml"/><Relationship Id="rId22" Type="http://schemas.openxmlformats.org/officeDocument/2006/relationships/slide" Target="slides/slide9.xml"/><Relationship Id="rId27" Type="http://schemas.openxmlformats.org/officeDocument/2006/relationships/slide" Target="slides/slide14.xml"/><Relationship Id="rId30" Type="http://schemas.openxmlformats.org/officeDocument/2006/relationships/slide" Target="slides/slide17.xml"/><Relationship Id="rId35" Type="http://schemas.openxmlformats.org/officeDocument/2006/relationships/slide" Target="slides/slide22.xml"/><Relationship Id="rId43" Type="http://schemas.openxmlformats.org/officeDocument/2006/relationships/slide" Target="slides/slide30.xml"/><Relationship Id="rId48" Type="http://schemas.openxmlformats.org/officeDocument/2006/relationships/slide" Target="slides/slide35.xml"/><Relationship Id="rId56" Type="http://schemas.openxmlformats.org/officeDocument/2006/relationships/slide" Target="slides/slide43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38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" Target="slides/slide4.xml"/><Relationship Id="rId25" Type="http://schemas.openxmlformats.org/officeDocument/2006/relationships/slide" Target="slides/slide12.xml"/><Relationship Id="rId33" Type="http://schemas.openxmlformats.org/officeDocument/2006/relationships/slide" Target="slides/slide20.xml"/><Relationship Id="rId38" Type="http://schemas.openxmlformats.org/officeDocument/2006/relationships/slide" Target="slides/slide25.xml"/><Relationship Id="rId46" Type="http://schemas.openxmlformats.org/officeDocument/2006/relationships/slide" Target="slides/slide33.xml"/><Relationship Id="rId59" Type="http://schemas.openxmlformats.org/officeDocument/2006/relationships/viewProps" Target="viewProps.xml"/><Relationship Id="rId20" Type="http://schemas.openxmlformats.org/officeDocument/2006/relationships/slide" Target="slides/slide7.xml"/><Relationship Id="rId41" Type="http://schemas.openxmlformats.org/officeDocument/2006/relationships/slide" Target="slides/slide28.xml"/><Relationship Id="rId54" Type="http://schemas.openxmlformats.org/officeDocument/2006/relationships/slide" Target="slides/slide41.xml"/><Relationship Id="rId62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" Target="slides/slide2.xml"/><Relationship Id="rId23" Type="http://schemas.openxmlformats.org/officeDocument/2006/relationships/slide" Target="slides/slide10.xml"/><Relationship Id="rId28" Type="http://schemas.openxmlformats.org/officeDocument/2006/relationships/slide" Target="slides/slide15.xml"/><Relationship Id="rId36" Type="http://schemas.openxmlformats.org/officeDocument/2006/relationships/slide" Target="slides/slide23.xml"/><Relationship Id="rId49" Type="http://schemas.openxmlformats.org/officeDocument/2006/relationships/slide" Target="slides/slide36.xml"/><Relationship Id="rId57" Type="http://schemas.openxmlformats.org/officeDocument/2006/relationships/notesMaster" Target="notesMasters/notesMaster1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18.xml"/><Relationship Id="rId44" Type="http://schemas.openxmlformats.org/officeDocument/2006/relationships/slide" Target="slides/slide31.xml"/><Relationship Id="rId52" Type="http://schemas.openxmlformats.org/officeDocument/2006/relationships/slide" Target="slides/slide39.xml"/><Relationship Id="rId6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rrel Williams" userId="20fce3b0-e6e7-4042-8d1b-a7d8d4ce4d38" providerId="ADAL" clId="{3D5BA93F-D276-48E9-B057-2EB97913F6AC}"/>
    <pc:docChg chg="delSld">
      <pc:chgData name="Darrel Williams" userId="20fce3b0-e6e7-4042-8d1b-a7d8d4ce4d38" providerId="ADAL" clId="{3D5BA93F-D276-48E9-B057-2EB97913F6AC}" dt="2025-11-13T08:53:24.501" v="0" actId="47"/>
      <pc:docMkLst>
        <pc:docMk/>
      </pc:docMkLst>
      <pc:sldChg chg="del">
        <pc:chgData name="Darrel Williams" userId="20fce3b0-e6e7-4042-8d1b-a7d8d4ce4d38" providerId="ADAL" clId="{3D5BA93F-D276-48E9-B057-2EB97913F6AC}" dt="2025-11-13T08:53:24.501" v="0" actId="47"/>
        <pc:sldMkLst>
          <pc:docMk/>
          <pc:sldMk cId="3126893779" sldId="358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24188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Arial" panose="020B0604020202020204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54463" y="0"/>
            <a:ext cx="3024187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Arial" panose="020B0604020202020204" pitchFamily="34" charset="0"/>
              </a:defRPr>
            </a:lvl1pPr>
          </a:lstStyle>
          <a:p>
            <a:fld id="{F5202227-0984-4610-88C6-99D93A3B2CD2}" type="datetimeFigureOut">
              <a:rPr lang="en-US" smtClean="0"/>
              <a:pPr/>
              <a:t>11/13/2025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746125" y="1143000"/>
            <a:ext cx="5487988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98500" y="4400550"/>
            <a:ext cx="5583238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3024188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Arial" panose="020B0604020202020204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54463" y="8685213"/>
            <a:ext cx="3024187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Arial" panose="020B0604020202020204" pitchFamily="34" charset="0"/>
              </a:defRPr>
            </a:lvl1pPr>
          </a:lstStyle>
          <a:p>
            <a:fld id="{E46CB977-DEBD-4495-9D86-56BE4CF05AF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79032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Discuss what adversity means, and how we could advance? What do these words mean?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6CB977-DEBD-4495-9D86-56BE4CF05AF5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468851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Use the teams chat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6CB977-DEBD-4495-9D86-56BE4CF05AF5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289505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369AD6-FE78-FF43-93CF-C55F4AFE2516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590519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Discussion</a:t>
            </a:r>
          </a:p>
          <a:p>
            <a:r>
              <a:rPr lang="en-GB" dirty="0"/>
              <a:t>How does this link to Growth Mindset? </a:t>
            </a:r>
          </a:p>
          <a:p>
            <a:r>
              <a:rPr lang="en-GB" dirty="0"/>
              <a:t>How can students foster their own Grit?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6CB977-DEBD-4495-9D86-56BE4CF05AF5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9895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sz="1200" dirty="0">
                <a:solidFill>
                  <a:srgbClr val="374151"/>
                </a:solidFill>
              </a:rPr>
              <a:t>Mae </a:t>
            </a:r>
            <a:r>
              <a:rPr lang="cy-GB" sz="1200" b="1" dirty="0">
                <a:solidFill>
                  <a:srgbClr val="374151"/>
                </a:solidFill>
              </a:rPr>
              <a:t>theori meddylfryd </a:t>
            </a:r>
            <a:r>
              <a:rPr lang="cy-GB" sz="1200" dirty="0">
                <a:solidFill>
                  <a:srgbClr val="374151"/>
                </a:solidFill>
              </a:rPr>
              <a:t>yn ymestyn y tu hwnt i weithgareddau academaidd ac yn berthnasol i ddatblygiad personol a llesiant. Mae unigolion sydd â meddylfryd twf yn fwy tebygol o weld methiannau yn gyfleoedd ar gyfer dysgu a thyfu, gan arwain at fwy o wydnwch a dyfalbarhad yn wyneb rhwystrau.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y-GB" sz="1200" dirty="0">
              <a:solidFill>
                <a:srgbClr val="374151"/>
              </a:solidFill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1" dirty="0">
                <a:solidFill>
                  <a:srgbClr val="374151"/>
                </a:solidFill>
              </a:rPr>
              <a:t>Mindset theory </a:t>
            </a:r>
            <a:r>
              <a:rPr lang="en-US" sz="1200" dirty="0">
                <a:solidFill>
                  <a:srgbClr val="374151"/>
                </a:solidFill>
              </a:rPr>
              <a:t>extends beyond academic pursuits and holds relevance for personal development and well-being. Individuals with a growth mindset are more likely to view failures as opportunities for learning and growth, leading to increased resilience and perseverance in the face of obstacles.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dirty="0">
              <a:solidFill>
                <a:srgbClr val="374151"/>
              </a:solidFill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6CB977-DEBD-4495-9D86-56BE4CF05AF5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695824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sz="1200" dirty="0">
                <a:solidFill>
                  <a:srgbClr val="374151"/>
                </a:solidFill>
              </a:rPr>
              <a:t>Mae </a:t>
            </a:r>
            <a:r>
              <a:rPr lang="cy-GB" sz="1200" b="1" dirty="0">
                <a:solidFill>
                  <a:srgbClr val="374151"/>
                </a:solidFill>
              </a:rPr>
              <a:t>theori meddylfryd </a:t>
            </a:r>
            <a:r>
              <a:rPr lang="cy-GB" sz="1200" dirty="0">
                <a:solidFill>
                  <a:srgbClr val="374151"/>
                </a:solidFill>
              </a:rPr>
              <a:t>yn ymestyn y tu hwnt i weithgareddau academaidd ac yn berthnasol i ddatblygiad personol a llesiant. Mae unigolion sydd â meddylfryd twf yn fwy tebygol o weld methiannau yn gyfleoedd ar gyfer dysgu a thyfu, gan arwain at fwy o wydnwch a dyfalbarhad yn wyneb rhwystrau.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y-GB" sz="1200" dirty="0">
              <a:solidFill>
                <a:srgbClr val="374151"/>
              </a:solidFill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1" dirty="0">
                <a:solidFill>
                  <a:srgbClr val="374151"/>
                </a:solidFill>
              </a:rPr>
              <a:t>Mindset theory </a:t>
            </a:r>
            <a:r>
              <a:rPr lang="en-US" sz="1200" dirty="0">
                <a:solidFill>
                  <a:srgbClr val="374151"/>
                </a:solidFill>
              </a:rPr>
              <a:t>extends beyond academic pursuits and holds relevance for personal development and well-being. Individuals with a growth mindset are more likely to view failures as opportunities for learning and growth, leading to increased resilience and perseverance in the face of obstacles.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dirty="0">
              <a:solidFill>
                <a:srgbClr val="374151"/>
              </a:solidFill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46CB977-DEBD-4495-9D86-56BE4CF05AF5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8190801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369AD6-FE78-FF43-93CF-C55F4AFE2516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135925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altLang="en-US" sz="1200" dirty="0">
                <a:solidFill>
                  <a:schemeClr val="tx2"/>
                </a:solidFill>
                <a:cs typeface="Arial" panose="020B0604020202020204" pitchFamily="34" charset="0"/>
              </a:rPr>
              <a:t>Allwch chi </a:t>
            </a:r>
            <a:r>
              <a:rPr lang="cy-GB" altLang="en-US" sz="1200" b="1" dirty="0">
                <a:solidFill>
                  <a:schemeClr val="tx2"/>
                </a:solidFill>
                <a:cs typeface="Arial" panose="020B0604020202020204" pitchFamily="34" charset="0"/>
              </a:rPr>
              <a:t>brofi </a:t>
            </a:r>
            <a:r>
              <a:rPr lang="cy-GB" altLang="en-US" sz="1200" dirty="0">
                <a:solidFill>
                  <a:schemeClr val="tx2"/>
                </a:solidFill>
                <a:cs typeface="Arial" panose="020B0604020202020204" pitchFamily="34" charset="0"/>
              </a:rPr>
              <a:t>bod y gwaith rydych chi'n ei gynhyrchu dan bwysau yn </a:t>
            </a:r>
            <a:r>
              <a:rPr lang="cy-GB" altLang="en-US" sz="1200" b="1" dirty="0">
                <a:solidFill>
                  <a:schemeClr val="tx2"/>
                </a:solidFill>
                <a:cs typeface="Arial" panose="020B0604020202020204" pitchFamily="34" charset="0"/>
              </a:rPr>
              <a:t>well</a:t>
            </a:r>
            <a:r>
              <a:rPr lang="cy-GB" altLang="en-US" sz="1200" dirty="0">
                <a:solidFill>
                  <a:schemeClr val="tx2"/>
                </a:solidFill>
                <a:cs typeface="Arial" panose="020B0604020202020204" pitchFamily="34" charset="0"/>
              </a:rPr>
              <a:t> na'r gwaith rydych chi'n ei gynhyrchu pan nad ydych chi dan bwysau??</a:t>
            </a:r>
            <a:endParaRPr lang="cy-GB" altLang="en-US" sz="1200" dirty="0">
              <a:solidFill>
                <a:schemeClr val="tx2"/>
              </a:solidFill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369AD6-FE78-FF43-93CF-C55F4AFE2516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426501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6CB977-DEBD-4495-9D86-56BE4CF05AF5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88335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369AD6-FE78-FF43-93CF-C55F4AFE2516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057786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369AD6-FE78-FF43-93CF-C55F4AFE2516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43680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4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4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5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5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6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6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6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6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6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6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6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6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8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8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8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8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8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8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9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  <a:latin typeface="Arial" panose="020B0604020202020204" pitchFamily="34" charset="0"/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77159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  <a:latin typeface="Arial" panose="020B0604020202020204" pitchFamily="34" charset="0"/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723497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  <a:latin typeface="Arial" panose="020B0604020202020204" pitchFamily="34" charset="0"/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609306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60472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871147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a building and a blue background&#10;&#10;Description automatically generated">
            <a:extLst>
              <a:ext uri="{FF2B5EF4-FFF2-40B4-BE49-F238E27FC236}">
                <a16:creationId xmlns:a16="http://schemas.microsoft.com/office/drawing/2014/main" id="{4D30E6F1-26E9-F12A-7CD6-2618AF1BD9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167767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225130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115236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sign&#10;&#10;Description automatically generated">
            <a:extLst>
              <a:ext uri="{FF2B5EF4-FFF2-40B4-BE49-F238E27FC236}">
                <a16:creationId xmlns:a16="http://schemas.microsoft.com/office/drawing/2014/main" id="{3E77CE5E-641B-461F-2079-9D6FE68EF0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363112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ck building with a blue background&#10;&#10;Description automatically generated">
            <a:extLst>
              <a:ext uri="{FF2B5EF4-FFF2-40B4-BE49-F238E27FC236}">
                <a16:creationId xmlns:a16="http://schemas.microsoft.com/office/drawing/2014/main" id="{64464E32-E365-A57D-70E2-930F08636E9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559131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glass doors&#10;&#10;Description automatically generated with medium confidence">
            <a:extLst>
              <a:ext uri="{FF2B5EF4-FFF2-40B4-BE49-F238E27FC236}">
                <a16:creationId xmlns:a16="http://schemas.microsoft.com/office/drawing/2014/main" id="{EA3385E4-FDDB-6E79-32ED-E22FFEB3DE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7704374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8EBC572C-48FE-AD9A-7AD7-86C36D520AD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/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1050"/>
            </a:lvl4pPr>
            <a:lvl5pPr>
              <a:defRPr sz="1050"/>
            </a:lvl5pPr>
            <a:lvl6pPr>
              <a:defRPr sz="1050"/>
            </a:lvl6pPr>
            <a:lvl7pPr>
              <a:defRPr sz="1050"/>
            </a:lvl7pPr>
            <a:lvl8pPr>
              <a:defRPr sz="1050"/>
            </a:lvl8pPr>
            <a:lvl9pPr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/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1050"/>
            </a:lvl4pPr>
            <a:lvl5pPr>
              <a:defRPr sz="1050"/>
            </a:lvl5pPr>
            <a:lvl6pPr>
              <a:defRPr sz="1050"/>
            </a:lvl6pPr>
            <a:lvl7pPr>
              <a:defRPr sz="1050"/>
            </a:lvl7pPr>
            <a:lvl8pPr>
              <a:defRPr sz="1050"/>
            </a:lvl8pPr>
            <a:lvl9pPr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fld id="{69186D26-FA5F-4637-B602-B7C2DC34CFD4}" type="datetime1">
              <a:rPr lang="en-US" smtClean="0"/>
              <a:pPr/>
              <a:t>11/13/2025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fld id="{34B7E4EF-A1BD-40F4-AB7B-04F084DD991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422310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fld id="{7332B432-ACDA-4023-A761-2BAB76577B62}" type="datetime1">
              <a:rPr lang="en-US" smtClean="0"/>
              <a:pPr/>
              <a:t>11/13/2025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fld id="{34B7E4EF-A1BD-40F4-AB7B-04F084DD991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410986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17A9442-27D8-B02F-B9F4-270681D0BB5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E16F96A5-5C09-DAAF-EEDA-1617BAE837FF}"/>
              </a:ext>
            </a:extLst>
          </p:cNvPr>
          <p:cNvSpPr/>
          <p:nvPr userDrawn="1"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>
                <a:noFill/>
              </a:ln>
              <a:latin typeface="Arial" panose="020B0604020202020204" pitchFamily="34" charset="0"/>
            </a:endParaRPr>
          </a:p>
        </p:txBody>
      </p:sp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607550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0CF7868-0290-577D-2085-664A8E0B0C9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6802F7B1-BC09-69F9-23EF-79194C8C4C5D}"/>
              </a:ext>
            </a:extLst>
          </p:cNvPr>
          <p:cNvSpPr/>
          <p:nvPr userDrawn="1"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>
                <a:noFill/>
              </a:ln>
              <a:latin typeface="Arial" panose="020B0604020202020204" pitchFamily="34" charset="0"/>
            </a:endParaRPr>
          </a:p>
        </p:txBody>
      </p:sp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438218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583661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DEC84BAF-399B-3EB4-7D16-7AD6FB4F55B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370854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7D4F2A6B-7701-15B3-8D63-AE3B9136812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995605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endParaRPr lang="en-US" dirty="0"/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endParaRPr lang="en-US" dirty="0"/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19888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921067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801475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1170147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70849C-3569-87AC-5303-DEC049B5C88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D33653B-BD6D-45D2-1E9A-237AAF6F38E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45544-D271-C112-4B66-A81A169F83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F2051D-C22D-4143-A15D-2930F96F52F6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7E4D95-EADE-CD7C-861B-0A4C2F278A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F6A200-6544-E1B1-E39C-FFED63E4F3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88E393-9B3F-4F1A-A4E0-E1EDE90555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224450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318961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09273958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a building and a blue background&#10;&#10;Description automatically generated">
            <a:extLst>
              <a:ext uri="{FF2B5EF4-FFF2-40B4-BE49-F238E27FC236}">
                <a16:creationId xmlns:a16="http://schemas.microsoft.com/office/drawing/2014/main" id="{4D30E6F1-26E9-F12A-7CD6-2618AF1BD9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858033646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225130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98445309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sign&#10;&#10;Description automatically generated">
            <a:extLst>
              <a:ext uri="{FF2B5EF4-FFF2-40B4-BE49-F238E27FC236}">
                <a16:creationId xmlns:a16="http://schemas.microsoft.com/office/drawing/2014/main" id="{3E77CE5E-641B-461F-2079-9D6FE68EF0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1579734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ck building with a blue background&#10;&#10;Description automatically generated">
            <a:extLst>
              <a:ext uri="{FF2B5EF4-FFF2-40B4-BE49-F238E27FC236}">
                <a16:creationId xmlns:a16="http://schemas.microsoft.com/office/drawing/2014/main" id="{64464E32-E365-A57D-70E2-930F08636E9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8456921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glass doors&#10;&#10;Description automatically generated with medium confidence">
            <a:extLst>
              <a:ext uri="{FF2B5EF4-FFF2-40B4-BE49-F238E27FC236}">
                <a16:creationId xmlns:a16="http://schemas.microsoft.com/office/drawing/2014/main" id="{EA3385E4-FDDB-6E79-32ED-E22FFEB3DE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6286272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1258262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8EBC572C-48FE-AD9A-7AD7-86C36D520AD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3327551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7442936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pPr/>
              <a:t>11/13/2025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6613675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0877971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pPr/>
              <a:t>11/13/2025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34B7E4EF-A1BD-40F4-AB7B-04F084DD991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8995578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1151974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1030946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9338852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4992042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822942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043256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4324197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11/13/2025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790190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11/13/2025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04864574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11/13/2025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0846409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4176593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2704363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644030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vox basic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72F2E-3F20-0DC0-CFA3-D11D49B01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FI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DD3D74-F972-E096-E828-44B6C11A3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3657D-8E22-4681-BD7E-16E8F6F56673}" type="datetimeFigureOut">
              <a:rPr lang="en-FI" smtClean="0"/>
              <a:t>11/13/2025</a:t>
            </a:fld>
            <a:endParaRPr lang="en-FI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087A18-8950-3A86-D6FB-14BF0F08B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FI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D9F6BC-1B26-1DC3-0C4B-4C12F07C7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D3D6-B89C-4D82-B254-B84B3D342745}" type="slidenum">
              <a:rPr lang="en-FI" smtClean="0"/>
              <a:t>‹#›</a:t>
            </a:fld>
            <a:endParaRPr lang="en-FI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CADAFE8-3608-FDE7-C3ED-12BD6811F72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8200" y="1798320"/>
            <a:ext cx="10515600" cy="4429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FI"/>
          </a:p>
        </p:txBody>
      </p:sp>
    </p:spTree>
    <p:extLst>
      <p:ext uri="{BB962C8B-B14F-4D97-AF65-F5344CB8AC3E}">
        <p14:creationId xmlns:p14="http://schemas.microsoft.com/office/powerpoint/2010/main" val="31978455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theme" Target="../theme/theme2.xml"/><Relationship Id="rId3" Type="http://schemas.openxmlformats.org/officeDocument/2006/relationships/slideLayout" Target="../slideLayouts/slideLayout8.xml"/><Relationship Id="rId7" Type="http://schemas.openxmlformats.org/officeDocument/2006/relationships/slideLayout" Target="../slideLayouts/slideLayout12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6" Type="http://schemas.openxmlformats.org/officeDocument/2006/relationships/slideLayout" Target="../slideLayouts/slideLayout11.xml"/><Relationship Id="rId5" Type="http://schemas.openxmlformats.org/officeDocument/2006/relationships/slideLayout" Target="../slideLayouts/slideLayout10.xml"/><Relationship Id="rId4" Type="http://schemas.openxmlformats.org/officeDocument/2006/relationships/slideLayout" Target="../slideLayouts/slideLayout9.xml"/><Relationship Id="rId9" Type="http://schemas.openxmlformats.org/officeDocument/2006/relationships/image" Target="../media/image6.png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5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3.png"/><Relationship Id="rId5" Type="http://schemas.openxmlformats.org/officeDocument/2006/relationships/theme" Target="../theme/theme3.xml"/><Relationship Id="rId4" Type="http://schemas.openxmlformats.org/officeDocument/2006/relationships/slideLayout" Target="../slideLayouts/slideLayout16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9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5" Type="http://schemas.openxmlformats.org/officeDocument/2006/relationships/image" Target="../media/image15.png"/><Relationship Id="rId4" Type="http://schemas.openxmlformats.org/officeDocument/2006/relationships/theme" Target="../theme/theme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2.xml"/><Relationship Id="rId2" Type="http://schemas.openxmlformats.org/officeDocument/2006/relationships/slideLayout" Target="../slideLayouts/slideLayout21.xml"/><Relationship Id="rId1" Type="http://schemas.openxmlformats.org/officeDocument/2006/relationships/slideLayout" Target="../slideLayouts/slideLayout20.xml"/><Relationship Id="rId5" Type="http://schemas.openxmlformats.org/officeDocument/2006/relationships/image" Target="../media/image18.png"/><Relationship Id="rId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6.xml"/><Relationship Id="rId9" Type="http://schemas.openxmlformats.org/officeDocument/2006/relationships/theme" Target="../theme/theme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32.xml"/><Relationship Id="rId1" Type="http://schemas.openxmlformats.org/officeDocument/2006/relationships/slideLayout" Target="../slideLayouts/slideLayout31.xml"/><Relationship Id="rId4" Type="http://schemas.openxmlformats.org/officeDocument/2006/relationships/image" Target="../media/image28.png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theme" Target="../theme/theme8.xml"/><Relationship Id="rId3" Type="http://schemas.openxmlformats.org/officeDocument/2006/relationships/slideLayout" Target="../slideLayouts/slideLayout35.xml"/><Relationship Id="rId7" Type="http://schemas.openxmlformats.org/officeDocument/2006/relationships/slideLayout" Target="../slideLayouts/slideLayout39.xml"/><Relationship Id="rId2" Type="http://schemas.openxmlformats.org/officeDocument/2006/relationships/slideLayout" Target="../slideLayouts/slideLayout34.xml"/><Relationship Id="rId1" Type="http://schemas.openxmlformats.org/officeDocument/2006/relationships/slideLayout" Target="../slideLayouts/slideLayout33.xml"/><Relationship Id="rId6" Type="http://schemas.openxmlformats.org/officeDocument/2006/relationships/slideLayout" Target="../slideLayouts/slideLayout38.xml"/><Relationship Id="rId5" Type="http://schemas.openxmlformats.org/officeDocument/2006/relationships/slideLayout" Target="../slideLayouts/slideLayout37.xml"/><Relationship Id="rId4" Type="http://schemas.openxmlformats.org/officeDocument/2006/relationships/slideLayout" Target="../slideLayouts/slideLayout36.xml"/><Relationship Id="rId9" Type="http://schemas.openxmlformats.org/officeDocument/2006/relationships/image" Target="../media/image6.png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theme" Target="../theme/theme9.xml"/><Relationship Id="rId2" Type="http://schemas.openxmlformats.org/officeDocument/2006/relationships/slideLayout" Target="../slideLayouts/slideLayout41.xml"/><Relationship Id="rId1" Type="http://schemas.openxmlformats.org/officeDocument/2006/relationships/slideLayout" Target="../slideLayouts/slideLayout40.xml"/><Relationship Id="rId4" Type="http://schemas.openxmlformats.org/officeDocument/2006/relationships/image" Target="../media/image13.png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9.xml"/><Relationship Id="rId13" Type="http://schemas.openxmlformats.org/officeDocument/2006/relationships/slideLayout" Target="../slideLayouts/slideLayout54.xml"/><Relationship Id="rId18" Type="http://schemas.openxmlformats.org/officeDocument/2006/relationships/slideLayout" Target="../slideLayouts/slideLayout59.xml"/><Relationship Id="rId3" Type="http://schemas.openxmlformats.org/officeDocument/2006/relationships/slideLayout" Target="../slideLayouts/slideLayout44.xml"/><Relationship Id="rId7" Type="http://schemas.openxmlformats.org/officeDocument/2006/relationships/slideLayout" Target="../slideLayouts/slideLayout48.xml"/><Relationship Id="rId12" Type="http://schemas.openxmlformats.org/officeDocument/2006/relationships/slideLayout" Target="../slideLayouts/slideLayout53.xml"/><Relationship Id="rId17" Type="http://schemas.openxmlformats.org/officeDocument/2006/relationships/slideLayout" Target="../slideLayouts/slideLayout58.xml"/><Relationship Id="rId2" Type="http://schemas.openxmlformats.org/officeDocument/2006/relationships/slideLayout" Target="../slideLayouts/slideLayout43.xml"/><Relationship Id="rId16" Type="http://schemas.openxmlformats.org/officeDocument/2006/relationships/slideLayout" Target="../slideLayouts/slideLayout57.xml"/><Relationship Id="rId1" Type="http://schemas.openxmlformats.org/officeDocument/2006/relationships/slideLayout" Target="../slideLayouts/slideLayout42.xml"/><Relationship Id="rId6" Type="http://schemas.openxmlformats.org/officeDocument/2006/relationships/slideLayout" Target="../slideLayouts/slideLayout47.xml"/><Relationship Id="rId11" Type="http://schemas.openxmlformats.org/officeDocument/2006/relationships/slideLayout" Target="../slideLayouts/slideLayout52.xml"/><Relationship Id="rId5" Type="http://schemas.openxmlformats.org/officeDocument/2006/relationships/slideLayout" Target="../slideLayouts/slideLayout46.xml"/><Relationship Id="rId15" Type="http://schemas.openxmlformats.org/officeDocument/2006/relationships/slideLayout" Target="../slideLayouts/slideLayout56.xml"/><Relationship Id="rId10" Type="http://schemas.openxmlformats.org/officeDocument/2006/relationships/slideLayout" Target="../slideLayouts/slideLayout51.xml"/><Relationship Id="rId19" Type="http://schemas.openxmlformats.org/officeDocument/2006/relationships/theme" Target="../theme/theme10.xml"/><Relationship Id="rId4" Type="http://schemas.openxmlformats.org/officeDocument/2006/relationships/slideLayout" Target="../slideLayouts/slideLayout45.xml"/><Relationship Id="rId9" Type="http://schemas.openxmlformats.org/officeDocument/2006/relationships/slideLayout" Target="../slideLayouts/slideLayout50.xml"/><Relationship Id="rId14" Type="http://schemas.openxmlformats.org/officeDocument/2006/relationships/slideLayout" Target="../slideLayouts/slideLayout5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25" r:id="rId2"/>
    <p:sldLayoutId id="2147483726" r:id="rId3"/>
    <p:sldLayoutId id="2147483678" r:id="rId4"/>
    <p:sldLayoutId id="2147483679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blue and white background&#10;&#10;Description automatically generated">
            <a:extLst>
              <a:ext uri="{FF2B5EF4-FFF2-40B4-BE49-F238E27FC236}">
                <a16:creationId xmlns:a16="http://schemas.microsoft.com/office/drawing/2014/main" id="{BF243FAE-C9BF-560F-03CE-0AB92CA09623}"/>
              </a:ext>
            </a:extLst>
          </p:cNvPr>
          <p:cNvPicPr>
            <a:picLocks noChangeAspect="1"/>
          </p:cNvPicPr>
          <p:nvPr userDrawn="1"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731" r:id="rId3"/>
    <p:sldLayoutId id="2147483727" r:id="rId4"/>
    <p:sldLayoutId id="2147483728" r:id="rId5"/>
    <p:sldLayoutId id="2147483729" r:id="rId6"/>
    <p:sldLayoutId id="2147483732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F2F710DE-1040-53E8-EF72-7B7DD44EF53E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4" r:id="rId2"/>
    <p:sldLayoutId id="2147483742" r:id="rId3"/>
    <p:sldLayoutId id="2147483743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Arial" panose="020B0604020202020204" pitchFamily="34" charset="0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ue border&#10;&#10;Description automatically generated">
            <a:extLst>
              <a:ext uri="{FF2B5EF4-FFF2-40B4-BE49-F238E27FC236}">
                <a16:creationId xmlns:a16="http://schemas.microsoft.com/office/drawing/2014/main" id="{FFE709B4-E458-1800-B901-126D619FF2DC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1624223-D0A5-1996-255E-23A2837A1709}"/>
              </a:ext>
            </a:extLst>
          </p:cNvPr>
          <p:cNvSpPr/>
          <p:nvPr userDrawn="1"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>
                <a:noFill/>
              </a:ln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Arial" panose="020B0604020202020204" pitchFamily="34" charset="0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75CC8AAB-A52B-5798-2F83-586D692B7AA1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85406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Arial" panose="020B0604020202020204" pitchFamily="34" charset="0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</a:defRPr>
            </a:lvl1pPr>
          </a:lstStyle>
          <a:p>
            <a:fld id="{C9F2051D-C22D-4143-A15D-2930F96F52F6}" type="datetimeFigureOut">
              <a:rPr lang="en-GB" smtClean="0"/>
              <a:pPr/>
              <a:t>13/11/2025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</a:defRPr>
            </a:lvl1pPr>
          </a:lstStyle>
          <a:p>
            <a:fld id="{2188E393-9B3F-4F1A-A4E0-E1EDE9055574}" type="slidenum">
              <a:rPr lang="en-GB" smtClean="0"/>
              <a:pPr/>
              <a:t>‹#›</a:t>
            </a:fld>
            <a:endParaRPr lang="en-GB" dirty="0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29424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Arial" panose="020B0604020202020204" pitchFamily="34" charset="0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blue and white background&#10;&#10;Description automatically generated">
            <a:extLst>
              <a:ext uri="{FF2B5EF4-FFF2-40B4-BE49-F238E27FC236}">
                <a16:creationId xmlns:a16="http://schemas.microsoft.com/office/drawing/2014/main" id="{BF243FAE-C9BF-560F-03CE-0AB92CA09623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47210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8" r:id="rId1"/>
    <p:sldLayoutId id="2147483749" r:id="rId2"/>
    <p:sldLayoutId id="2147483750" r:id="rId3"/>
    <p:sldLayoutId id="2147483751" r:id="rId4"/>
    <p:sldLayoutId id="2147483752" r:id="rId5"/>
    <p:sldLayoutId id="2147483753" r:id="rId6"/>
    <p:sldLayoutId id="2147483754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F2F710DE-1040-53E8-EF72-7B7DD44EF53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2575884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6" r:id="rId1"/>
    <p:sldLayoutId id="2147483757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Arial" panose="020B0604020202020204" pitchFamily="34" charset="0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11/13/2025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38914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1" r:id="rId1"/>
    <p:sldLayoutId id="2147483772" r:id="rId2"/>
    <p:sldLayoutId id="2147483773" r:id="rId3"/>
    <p:sldLayoutId id="2147483774" r:id="rId4"/>
    <p:sldLayoutId id="2147483775" r:id="rId5"/>
    <p:sldLayoutId id="2147483776" r:id="rId6"/>
    <p:sldLayoutId id="2147483777" r:id="rId7"/>
    <p:sldLayoutId id="2147483778" r:id="rId8"/>
    <p:sldLayoutId id="2147483779" r:id="rId9"/>
    <p:sldLayoutId id="2147483780" r:id="rId10"/>
    <p:sldLayoutId id="2147483781" r:id="rId11"/>
    <p:sldLayoutId id="2147483782" r:id="rId12"/>
    <p:sldLayoutId id="2147483783" r:id="rId13"/>
    <p:sldLayoutId id="2147483784" r:id="rId14"/>
    <p:sldLayoutId id="2147483785" r:id="rId15"/>
    <p:sldLayoutId id="2147483786" r:id="rId16"/>
    <p:sldLayoutId id="2147483788" r:id="rId17"/>
    <p:sldLayoutId id="2147483789" r:id="rId18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5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4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5.xml"/><Relationship Id="rId5" Type="http://schemas.openxmlformats.org/officeDocument/2006/relationships/hyperlink" Target="https://onlinelearninginsights.wordpress.com/" TargetMode="External"/><Relationship Id="rId4" Type="http://schemas.openxmlformats.org/officeDocument/2006/relationships/hyperlink" Target="https://icrrd.com/public/media/01-11-2020-205951Mindset%20by%20Carol%20S.%20Dweck.pdf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fs.blog/carol-dweck-mindset/" TargetMode="External"/><Relationship Id="rId2" Type="http://schemas.openxmlformats.org/officeDocument/2006/relationships/slideLayout" Target="../slideLayouts/slideLayout45.xml"/><Relationship Id="rId1" Type="http://schemas.openxmlformats.org/officeDocument/2006/relationships/video" Target="https://www.youtube.com/embed/gyM0YiO2QT0?feature=oembed" TargetMode="External"/><Relationship Id="rId4" Type="http://schemas.openxmlformats.org/officeDocument/2006/relationships/image" Target="../media/image34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slideLayout" Target="../slideLayouts/slideLayout47.xml"/><Relationship Id="rId1" Type="http://schemas.openxmlformats.org/officeDocument/2006/relationships/video" Target="https://www.youtube.com/embed/CdgQcRT9dqc?feature=oembed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58.xml"/><Relationship Id="rId1" Type="http://schemas.openxmlformats.org/officeDocument/2006/relationships/video" Target="https://www.youtube.com/embed/H14bBuluwB8?feature=oembed" TargetMode="External"/><Relationship Id="rId4" Type="http://schemas.openxmlformats.org/officeDocument/2006/relationships/image" Target="../media/image36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slideLayout" Target="../slideLayouts/slideLayout48.xml"/><Relationship Id="rId1" Type="http://schemas.openxmlformats.org/officeDocument/2006/relationships/video" Target="https://www.youtube.com/embed/vyYDz_A6HO8?feature=oembed" TargetMode="Externa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4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slideLayout" Target="../slideLayouts/slideLayout48.xml"/><Relationship Id="rId1" Type="http://schemas.openxmlformats.org/officeDocument/2006/relationships/video" Target="https://www.youtube.com/embed/1-SvuFIQjK8?feature=oembed" TargetMode="Externa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4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45.xml"/><Relationship Id="rId1" Type="http://schemas.openxmlformats.org/officeDocument/2006/relationships/video" Target="https://www.youtube.com/embed/arj7oStGLkU?start=447&amp;feature=oembed" TargetMode="External"/><Relationship Id="rId4" Type="http://schemas.openxmlformats.org/officeDocument/2006/relationships/image" Target="../media/image43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5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5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slideLayout" Target="../slideLayouts/slideLayout45.xml"/><Relationship Id="rId1" Type="http://schemas.openxmlformats.org/officeDocument/2006/relationships/video" Target="https://www.youtube.com/embed/0H_6R_GvpE0?feature=oembed" TargetMode="Externa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tags" Target="../tags/tag8.xml"/><Relationship Id="rId13" Type="http://schemas.openxmlformats.org/officeDocument/2006/relationships/tags" Target="../tags/tag13.xml"/><Relationship Id="rId18" Type="http://schemas.openxmlformats.org/officeDocument/2006/relationships/tags" Target="../tags/tag18.xml"/><Relationship Id="rId26" Type="http://schemas.openxmlformats.org/officeDocument/2006/relationships/tags" Target="../tags/tag26.xml"/><Relationship Id="rId3" Type="http://schemas.openxmlformats.org/officeDocument/2006/relationships/tags" Target="../tags/tag3.xml"/><Relationship Id="rId21" Type="http://schemas.openxmlformats.org/officeDocument/2006/relationships/tags" Target="../tags/tag21.xml"/><Relationship Id="rId7" Type="http://schemas.openxmlformats.org/officeDocument/2006/relationships/tags" Target="../tags/tag7.xml"/><Relationship Id="rId12" Type="http://schemas.openxmlformats.org/officeDocument/2006/relationships/tags" Target="../tags/tag12.xml"/><Relationship Id="rId17" Type="http://schemas.openxmlformats.org/officeDocument/2006/relationships/tags" Target="../tags/tag17.xml"/><Relationship Id="rId25" Type="http://schemas.openxmlformats.org/officeDocument/2006/relationships/tags" Target="../tags/tag25.xml"/><Relationship Id="rId2" Type="http://schemas.openxmlformats.org/officeDocument/2006/relationships/tags" Target="../tags/tag2.xml"/><Relationship Id="rId16" Type="http://schemas.openxmlformats.org/officeDocument/2006/relationships/tags" Target="../tags/tag16.xml"/><Relationship Id="rId20" Type="http://schemas.openxmlformats.org/officeDocument/2006/relationships/tags" Target="../tags/tag20.xml"/><Relationship Id="rId1" Type="http://schemas.openxmlformats.org/officeDocument/2006/relationships/tags" Target="../tags/tag1.xml"/><Relationship Id="rId6" Type="http://schemas.openxmlformats.org/officeDocument/2006/relationships/tags" Target="../tags/tag6.xml"/><Relationship Id="rId11" Type="http://schemas.openxmlformats.org/officeDocument/2006/relationships/tags" Target="../tags/tag11.xml"/><Relationship Id="rId24" Type="http://schemas.openxmlformats.org/officeDocument/2006/relationships/tags" Target="../tags/tag24.xml"/><Relationship Id="rId5" Type="http://schemas.openxmlformats.org/officeDocument/2006/relationships/tags" Target="../tags/tag5.xml"/><Relationship Id="rId15" Type="http://schemas.openxmlformats.org/officeDocument/2006/relationships/tags" Target="../tags/tag15.xml"/><Relationship Id="rId23" Type="http://schemas.openxmlformats.org/officeDocument/2006/relationships/tags" Target="../tags/tag23.xml"/><Relationship Id="rId10" Type="http://schemas.openxmlformats.org/officeDocument/2006/relationships/tags" Target="../tags/tag10.xml"/><Relationship Id="rId19" Type="http://schemas.openxmlformats.org/officeDocument/2006/relationships/tags" Target="../tags/tag19.xml"/><Relationship Id="rId4" Type="http://schemas.openxmlformats.org/officeDocument/2006/relationships/tags" Target="../tags/tag4.xml"/><Relationship Id="rId9" Type="http://schemas.openxmlformats.org/officeDocument/2006/relationships/tags" Target="../tags/tag9.xml"/><Relationship Id="rId14" Type="http://schemas.openxmlformats.org/officeDocument/2006/relationships/tags" Target="../tags/tag14.xml"/><Relationship Id="rId22" Type="http://schemas.openxmlformats.org/officeDocument/2006/relationships/tags" Target="../tags/tag22.xml"/><Relationship Id="rId27" Type="http://schemas.openxmlformats.org/officeDocument/2006/relationships/slideLayout" Target="../slideLayouts/slideLayout59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tags" Target="../tags/tag34.xml"/><Relationship Id="rId13" Type="http://schemas.openxmlformats.org/officeDocument/2006/relationships/tags" Target="../tags/tag39.xml"/><Relationship Id="rId18" Type="http://schemas.openxmlformats.org/officeDocument/2006/relationships/tags" Target="../tags/tag44.xml"/><Relationship Id="rId26" Type="http://schemas.openxmlformats.org/officeDocument/2006/relationships/tags" Target="../tags/tag52.xml"/><Relationship Id="rId3" Type="http://schemas.openxmlformats.org/officeDocument/2006/relationships/tags" Target="../tags/tag29.xml"/><Relationship Id="rId21" Type="http://schemas.openxmlformats.org/officeDocument/2006/relationships/tags" Target="../tags/tag47.xml"/><Relationship Id="rId7" Type="http://schemas.openxmlformats.org/officeDocument/2006/relationships/tags" Target="../tags/tag33.xml"/><Relationship Id="rId12" Type="http://schemas.openxmlformats.org/officeDocument/2006/relationships/tags" Target="../tags/tag38.xml"/><Relationship Id="rId17" Type="http://schemas.openxmlformats.org/officeDocument/2006/relationships/tags" Target="../tags/tag43.xml"/><Relationship Id="rId25" Type="http://schemas.openxmlformats.org/officeDocument/2006/relationships/tags" Target="../tags/tag51.xml"/><Relationship Id="rId2" Type="http://schemas.openxmlformats.org/officeDocument/2006/relationships/tags" Target="../tags/tag28.xml"/><Relationship Id="rId16" Type="http://schemas.openxmlformats.org/officeDocument/2006/relationships/tags" Target="../tags/tag42.xml"/><Relationship Id="rId20" Type="http://schemas.openxmlformats.org/officeDocument/2006/relationships/tags" Target="../tags/tag46.xml"/><Relationship Id="rId1" Type="http://schemas.openxmlformats.org/officeDocument/2006/relationships/tags" Target="../tags/tag27.xml"/><Relationship Id="rId6" Type="http://schemas.openxmlformats.org/officeDocument/2006/relationships/tags" Target="../tags/tag32.xml"/><Relationship Id="rId11" Type="http://schemas.openxmlformats.org/officeDocument/2006/relationships/tags" Target="../tags/tag37.xml"/><Relationship Id="rId24" Type="http://schemas.openxmlformats.org/officeDocument/2006/relationships/tags" Target="../tags/tag50.xml"/><Relationship Id="rId5" Type="http://schemas.openxmlformats.org/officeDocument/2006/relationships/tags" Target="../tags/tag31.xml"/><Relationship Id="rId15" Type="http://schemas.openxmlformats.org/officeDocument/2006/relationships/tags" Target="../tags/tag41.xml"/><Relationship Id="rId23" Type="http://schemas.openxmlformats.org/officeDocument/2006/relationships/tags" Target="../tags/tag49.xml"/><Relationship Id="rId28" Type="http://schemas.openxmlformats.org/officeDocument/2006/relationships/slideLayout" Target="../slideLayouts/slideLayout59.xml"/><Relationship Id="rId10" Type="http://schemas.openxmlformats.org/officeDocument/2006/relationships/tags" Target="../tags/tag36.xml"/><Relationship Id="rId19" Type="http://schemas.openxmlformats.org/officeDocument/2006/relationships/tags" Target="../tags/tag45.xml"/><Relationship Id="rId4" Type="http://schemas.openxmlformats.org/officeDocument/2006/relationships/tags" Target="../tags/tag30.xml"/><Relationship Id="rId9" Type="http://schemas.openxmlformats.org/officeDocument/2006/relationships/tags" Target="../tags/tag35.xml"/><Relationship Id="rId14" Type="http://schemas.openxmlformats.org/officeDocument/2006/relationships/tags" Target="../tags/tag40.xml"/><Relationship Id="rId22" Type="http://schemas.openxmlformats.org/officeDocument/2006/relationships/tags" Target="../tags/tag48.xml"/><Relationship Id="rId27" Type="http://schemas.openxmlformats.org/officeDocument/2006/relationships/tags" Target="../tags/tag53.xm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tags" Target="../tags/tag61.xml"/><Relationship Id="rId13" Type="http://schemas.openxmlformats.org/officeDocument/2006/relationships/tags" Target="../tags/tag66.xml"/><Relationship Id="rId18" Type="http://schemas.openxmlformats.org/officeDocument/2006/relationships/tags" Target="../tags/tag71.xml"/><Relationship Id="rId26" Type="http://schemas.openxmlformats.org/officeDocument/2006/relationships/tags" Target="../tags/tag79.xml"/><Relationship Id="rId3" Type="http://schemas.openxmlformats.org/officeDocument/2006/relationships/tags" Target="../tags/tag56.xml"/><Relationship Id="rId21" Type="http://schemas.openxmlformats.org/officeDocument/2006/relationships/tags" Target="../tags/tag74.xml"/><Relationship Id="rId7" Type="http://schemas.openxmlformats.org/officeDocument/2006/relationships/tags" Target="../tags/tag60.xml"/><Relationship Id="rId12" Type="http://schemas.openxmlformats.org/officeDocument/2006/relationships/tags" Target="../tags/tag65.xml"/><Relationship Id="rId17" Type="http://schemas.openxmlformats.org/officeDocument/2006/relationships/tags" Target="../tags/tag70.xml"/><Relationship Id="rId25" Type="http://schemas.openxmlformats.org/officeDocument/2006/relationships/tags" Target="../tags/tag78.xml"/><Relationship Id="rId2" Type="http://schemas.openxmlformats.org/officeDocument/2006/relationships/tags" Target="../tags/tag55.xml"/><Relationship Id="rId16" Type="http://schemas.openxmlformats.org/officeDocument/2006/relationships/tags" Target="../tags/tag69.xml"/><Relationship Id="rId20" Type="http://schemas.openxmlformats.org/officeDocument/2006/relationships/tags" Target="../tags/tag73.xml"/><Relationship Id="rId1" Type="http://schemas.openxmlformats.org/officeDocument/2006/relationships/tags" Target="../tags/tag54.xml"/><Relationship Id="rId6" Type="http://schemas.openxmlformats.org/officeDocument/2006/relationships/tags" Target="../tags/tag59.xml"/><Relationship Id="rId11" Type="http://schemas.openxmlformats.org/officeDocument/2006/relationships/tags" Target="../tags/tag64.xml"/><Relationship Id="rId24" Type="http://schemas.openxmlformats.org/officeDocument/2006/relationships/tags" Target="../tags/tag77.xml"/><Relationship Id="rId5" Type="http://schemas.openxmlformats.org/officeDocument/2006/relationships/tags" Target="../tags/tag58.xml"/><Relationship Id="rId15" Type="http://schemas.openxmlformats.org/officeDocument/2006/relationships/tags" Target="../tags/tag68.xml"/><Relationship Id="rId23" Type="http://schemas.openxmlformats.org/officeDocument/2006/relationships/tags" Target="../tags/tag76.xml"/><Relationship Id="rId10" Type="http://schemas.openxmlformats.org/officeDocument/2006/relationships/tags" Target="../tags/tag63.xml"/><Relationship Id="rId19" Type="http://schemas.openxmlformats.org/officeDocument/2006/relationships/tags" Target="../tags/tag72.xml"/><Relationship Id="rId4" Type="http://schemas.openxmlformats.org/officeDocument/2006/relationships/tags" Target="../tags/tag57.xml"/><Relationship Id="rId9" Type="http://schemas.openxmlformats.org/officeDocument/2006/relationships/tags" Target="../tags/tag62.xml"/><Relationship Id="rId14" Type="http://schemas.openxmlformats.org/officeDocument/2006/relationships/tags" Target="../tags/tag67.xml"/><Relationship Id="rId22" Type="http://schemas.openxmlformats.org/officeDocument/2006/relationships/tags" Target="../tags/tag75.xml"/><Relationship Id="rId27" Type="http://schemas.openxmlformats.org/officeDocument/2006/relationships/slideLayout" Target="../slideLayouts/slideLayout59.xm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tags" Target="../tags/tag87.xml"/><Relationship Id="rId13" Type="http://schemas.openxmlformats.org/officeDocument/2006/relationships/tags" Target="../tags/tag92.xml"/><Relationship Id="rId18" Type="http://schemas.openxmlformats.org/officeDocument/2006/relationships/tags" Target="../tags/tag97.xml"/><Relationship Id="rId26" Type="http://schemas.openxmlformats.org/officeDocument/2006/relationships/tags" Target="../tags/tag105.xml"/><Relationship Id="rId3" Type="http://schemas.openxmlformats.org/officeDocument/2006/relationships/tags" Target="../tags/tag82.xml"/><Relationship Id="rId21" Type="http://schemas.openxmlformats.org/officeDocument/2006/relationships/tags" Target="../tags/tag100.xml"/><Relationship Id="rId7" Type="http://schemas.openxmlformats.org/officeDocument/2006/relationships/tags" Target="../tags/tag86.xml"/><Relationship Id="rId12" Type="http://schemas.openxmlformats.org/officeDocument/2006/relationships/tags" Target="../tags/tag91.xml"/><Relationship Id="rId17" Type="http://schemas.openxmlformats.org/officeDocument/2006/relationships/tags" Target="../tags/tag96.xml"/><Relationship Id="rId25" Type="http://schemas.openxmlformats.org/officeDocument/2006/relationships/tags" Target="../tags/tag104.xml"/><Relationship Id="rId2" Type="http://schemas.openxmlformats.org/officeDocument/2006/relationships/tags" Target="../tags/tag81.xml"/><Relationship Id="rId16" Type="http://schemas.openxmlformats.org/officeDocument/2006/relationships/tags" Target="../tags/tag95.xml"/><Relationship Id="rId20" Type="http://schemas.openxmlformats.org/officeDocument/2006/relationships/tags" Target="../tags/tag99.xml"/><Relationship Id="rId1" Type="http://schemas.openxmlformats.org/officeDocument/2006/relationships/tags" Target="../tags/tag80.xml"/><Relationship Id="rId6" Type="http://schemas.openxmlformats.org/officeDocument/2006/relationships/tags" Target="../tags/tag85.xml"/><Relationship Id="rId11" Type="http://schemas.openxmlformats.org/officeDocument/2006/relationships/tags" Target="../tags/tag90.xml"/><Relationship Id="rId24" Type="http://schemas.openxmlformats.org/officeDocument/2006/relationships/tags" Target="../tags/tag103.xml"/><Relationship Id="rId5" Type="http://schemas.openxmlformats.org/officeDocument/2006/relationships/tags" Target="../tags/tag84.xml"/><Relationship Id="rId15" Type="http://schemas.openxmlformats.org/officeDocument/2006/relationships/tags" Target="../tags/tag94.xml"/><Relationship Id="rId23" Type="http://schemas.openxmlformats.org/officeDocument/2006/relationships/tags" Target="../tags/tag102.xml"/><Relationship Id="rId10" Type="http://schemas.openxmlformats.org/officeDocument/2006/relationships/tags" Target="../tags/tag89.xml"/><Relationship Id="rId19" Type="http://schemas.openxmlformats.org/officeDocument/2006/relationships/tags" Target="../tags/tag98.xml"/><Relationship Id="rId4" Type="http://schemas.openxmlformats.org/officeDocument/2006/relationships/tags" Target="../tags/tag83.xml"/><Relationship Id="rId9" Type="http://schemas.openxmlformats.org/officeDocument/2006/relationships/tags" Target="../tags/tag88.xml"/><Relationship Id="rId14" Type="http://schemas.openxmlformats.org/officeDocument/2006/relationships/tags" Target="../tags/tag93.xml"/><Relationship Id="rId22" Type="http://schemas.openxmlformats.org/officeDocument/2006/relationships/tags" Target="../tags/tag101.xml"/><Relationship Id="rId27" Type="http://schemas.openxmlformats.org/officeDocument/2006/relationships/slideLayout" Target="../slideLayouts/slideLayout59.xml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tags" Target="../tags/tag113.xml"/><Relationship Id="rId13" Type="http://schemas.openxmlformats.org/officeDocument/2006/relationships/tags" Target="../tags/tag118.xml"/><Relationship Id="rId18" Type="http://schemas.openxmlformats.org/officeDocument/2006/relationships/tags" Target="../tags/tag123.xml"/><Relationship Id="rId26" Type="http://schemas.openxmlformats.org/officeDocument/2006/relationships/tags" Target="../tags/tag131.xml"/><Relationship Id="rId3" Type="http://schemas.openxmlformats.org/officeDocument/2006/relationships/tags" Target="../tags/tag108.xml"/><Relationship Id="rId21" Type="http://schemas.openxmlformats.org/officeDocument/2006/relationships/tags" Target="../tags/tag126.xml"/><Relationship Id="rId7" Type="http://schemas.openxmlformats.org/officeDocument/2006/relationships/tags" Target="../tags/tag112.xml"/><Relationship Id="rId12" Type="http://schemas.openxmlformats.org/officeDocument/2006/relationships/tags" Target="../tags/tag117.xml"/><Relationship Id="rId17" Type="http://schemas.openxmlformats.org/officeDocument/2006/relationships/tags" Target="../tags/tag122.xml"/><Relationship Id="rId25" Type="http://schemas.openxmlformats.org/officeDocument/2006/relationships/tags" Target="../tags/tag130.xml"/><Relationship Id="rId2" Type="http://schemas.openxmlformats.org/officeDocument/2006/relationships/tags" Target="../tags/tag107.xml"/><Relationship Id="rId16" Type="http://schemas.openxmlformats.org/officeDocument/2006/relationships/tags" Target="../tags/tag121.xml"/><Relationship Id="rId20" Type="http://schemas.openxmlformats.org/officeDocument/2006/relationships/tags" Target="../tags/tag125.xml"/><Relationship Id="rId1" Type="http://schemas.openxmlformats.org/officeDocument/2006/relationships/tags" Target="../tags/tag106.xml"/><Relationship Id="rId6" Type="http://schemas.openxmlformats.org/officeDocument/2006/relationships/tags" Target="../tags/tag111.xml"/><Relationship Id="rId11" Type="http://schemas.openxmlformats.org/officeDocument/2006/relationships/tags" Target="../tags/tag116.xml"/><Relationship Id="rId24" Type="http://schemas.openxmlformats.org/officeDocument/2006/relationships/tags" Target="../tags/tag129.xml"/><Relationship Id="rId5" Type="http://schemas.openxmlformats.org/officeDocument/2006/relationships/tags" Target="../tags/tag110.xml"/><Relationship Id="rId15" Type="http://schemas.openxmlformats.org/officeDocument/2006/relationships/tags" Target="../tags/tag120.xml"/><Relationship Id="rId23" Type="http://schemas.openxmlformats.org/officeDocument/2006/relationships/tags" Target="../tags/tag128.xml"/><Relationship Id="rId10" Type="http://schemas.openxmlformats.org/officeDocument/2006/relationships/tags" Target="../tags/tag115.xml"/><Relationship Id="rId19" Type="http://schemas.openxmlformats.org/officeDocument/2006/relationships/tags" Target="../tags/tag124.xml"/><Relationship Id="rId4" Type="http://schemas.openxmlformats.org/officeDocument/2006/relationships/tags" Target="../tags/tag109.xml"/><Relationship Id="rId9" Type="http://schemas.openxmlformats.org/officeDocument/2006/relationships/tags" Target="../tags/tag114.xml"/><Relationship Id="rId14" Type="http://schemas.openxmlformats.org/officeDocument/2006/relationships/tags" Target="../tags/tag119.xml"/><Relationship Id="rId22" Type="http://schemas.openxmlformats.org/officeDocument/2006/relationships/tags" Target="../tags/tag127.xml"/><Relationship Id="rId27" Type="http://schemas.openxmlformats.org/officeDocument/2006/relationships/slideLayout" Target="../slideLayouts/slideLayout59.xml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tags" Target="../tags/tag139.xml"/><Relationship Id="rId13" Type="http://schemas.openxmlformats.org/officeDocument/2006/relationships/tags" Target="../tags/tag144.xml"/><Relationship Id="rId18" Type="http://schemas.openxmlformats.org/officeDocument/2006/relationships/tags" Target="../tags/tag149.xml"/><Relationship Id="rId26" Type="http://schemas.openxmlformats.org/officeDocument/2006/relationships/tags" Target="../tags/tag157.xml"/><Relationship Id="rId3" Type="http://schemas.openxmlformats.org/officeDocument/2006/relationships/tags" Target="../tags/tag134.xml"/><Relationship Id="rId21" Type="http://schemas.openxmlformats.org/officeDocument/2006/relationships/tags" Target="../tags/tag152.xml"/><Relationship Id="rId7" Type="http://schemas.openxmlformats.org/officeDocument/2006/relationships/tags" Target="../tags/tag138.xml"/><Relationship Id="rId12" Type="http://schemas.openxmlformats.org/officeDocument/2006/relationships/tags" Target="../tags/tag143.xml"/><Relationship Id="rId17" Type="http://schemas.openxmlformats.org/officeDocument/2006/relationships/tags" Target="../tags/tag148.xml"/><Relationship Id="rId25" Type="http://schemas.openxmlformats.org/officeDocument/2006/relationships/tags" Target="../tags/tag156.xml"/><Relationship Id="rId2" Type="http://schemas.openxmlformats.org/officeDocument/2006/relationships/tags" Target="../tags/tag133.xml"/><Relationship Id="rId16" Type="http://schemas.openxmlformats.org/officeDocument/2006/relationships/tags" Target="../tags/tag147.xml"/><Relationship Id="rId20" Type="http://schemas.openxmlformats.org/officeDocument/2006/relationships/tags" Target="../tags/tag151.xml"/><Relationship Id="rId1" Type="http://schemas.openxmlformats.org/officeDocument/2006/relationships/tags" Target="../tags/tag132.xml"/><Relationship Id="rId6" Type="http://schemas.openxmlformats.org/officeDocument/2006/relationships/tags" Target="../tags/tag137.xml"/><Relationship Id="rId11" Type="http://schemas.openxmlformats.org/officeDocument/2006/relationships/tags" Target="../tags/tag142.xml"/><Relationship Id="rId24" Type="http://schemas.openxmlformats.org/officeDocument/2006/relationships/tags" Target="../tags/tag155.xml"/><Relationship Id="rId5" Type="http://schemas.openxmlformats.org/officeDocument/2006/relationships/tags" Target="../tags/tag136.xml"/><Relationship Id="rId15" Type="http://schemas.openxmlformats.org/officeDocument/2006/relationships/tags" Target="../tags/tag146.xml"/><Relationship Id="rId23" Type="http://schemas.openxmlformats.org/officeDocument/2006/relationships/tags" Target="../tags/tag154.xml"/><Relationship Id="rId28" Type="http://schemas.openxmlformats.org/officeDocument/2006/relationships/slideLayout" Target="../slideLayouts/slideLayout59.xml"/><Relationship Id="rId10" Type="http://schemas.openxmlformats.org/officeDocument/2006/relationships/tags" Target="../tags/tag141.xml"/><Relationship Id="rId19" Type="http://schemas.openxmlformats.org/officeDocument/2006/relationships/tags" Target="../tags/tag150.xml"/><Relationship Id="rId4" Type="http://schemas.openxmlformats.org/officeDocument/2006/relationships/tags" Target="../tags/tag135.xml"/><Relationship Id="rId9" Type="http://schemas.openxmlformats.org/officeDocument/2006/relationships/tags" Target="../tags/tag140.xml"/><Relationship Id="rId14" Type="http://schemas.openxmlformats.org/officeDocument/2006/relationships/tags" Target="../tags/tag145.xml"/><Relationship Id="rId22" Type="http://schemas.openxmlformats.org/officeDocument/2006/relationships/tags" Target="../tags/tag153.xml"/><Relationship Id="rId27" Type="http://schemas.openxmlformats.org/officeDocument/2006/relationships/tags" Target="../tags/tag158.xml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tags" Target="../tags/tag166.xml"/><Relationship Id="rId13" Type="http://schemas.openxmlformats.org/officeDocument/2006/relationships/tags" Target="../tags/tag171.xml"/><Relationship Id="rId18" Type="http://schemas.openxmlformats.org/officeDocument/2006/relationships/tags" Target="../tags/tag176.xml"/><Relationship Id="rId26" Type="http://schemas.openxmlformats.org/officeDocument/2006/relationships/tags" Target="../tags/tag184.xml"/><Relationship Id="rId3" Type="http://schemas.openxmlformats.org/officeDocument/2006/relationships/tags" Target="../tags/tag161.xml"/><Relationship Id="rId21" Type="http://schemas.openxmlformats.org/officeDocument/2006/relationships/tags" Target="../tags/tag179.xml"/><Relationship Id="rId7" Type="http://schemas.openxmlformats.org/officeDocument/2006/relationships/tags" Target="../tags/tag165.xml"/><Relationship Id="rId12" Type="http://schemas.openxmlformats.org/officeDocument/2006/relationships/tags" Target="../tags/tag170.xml"/><Relationship Id="rId17" Type="http://schemas.openxmlformats.org/officeDocument/2006/relationships/tags" Target="../tags/tag175.xml"/><Relationship Id="rId25" Type="http://schemas.openxmlformats.org/officeDocument/2006/relationships/tags" Target="../tags/tag183.xml"/><Relationship Id="rId2" Type="http://schemas.openxmlformats.org/officeDocument/2006/relationships/tags" Target="../tags/tag160.xml"/><Relationship Id="rId16" Type="http://schemas.openxmlformats.org/officeDocument/2006/relationships/tags" Target="../tags/tag174.xml"/><Relationship Id="rId20" Type="http://schemas.openxmlformats.org/officeDocument/2006/relationships/tags" Target="../tags/tag178.xml"/><Relationship Id="rId1" Type="http://schemas.openxmlformats.org/officeDocument/2006/relationships/tags" Target="../tags/tag159.xml"/><Relationship Id="rId6" Type="http://schemas.openxmlformats.org/officeDocument/2006/relationships/tags" Target="../tags/tag164.xml"/><Relationship Id="rId11" Type="http://schemas.openxmlformats.org/officeDocument/2006/relationships/tags" Target="../tags/tag169.xml"/><Relationship Id="rId24" Type="http://schemas.openxmlformats.org/officeDocument/2006/relationships/tags" Target="../tags/tag182.xml"/><Relationship Id="rId5" Type="http://schemas.openxmlformats.org/officeDocument/2006/relationships/tags" Target="../tags/tag163.xml"/><Relationship Id="rId15" Type="http://schemas.openxmlformats.org/officeDocument/2006/relationships/tags" Target="../tags/tag173.xml"/><Relationship Id="rId23" Type="http://schemas.openxmlformats.org/officeDocument/2006/relationships/tags" Target="../tags/tag181.xml"/><Relationship Id="rId10" Type="http://schemas.openxmlformats.org/officeDocument/2006/relationships/tags" Target="../tags/tag168.xml"/><Relationship Id="rId19" Type="http://schemas.openxmlformats.org/officeDocument/2006/relationships/tags" Target="../tags/tag177.xml"/><Relationship Id="rId4" Type="http://schemas.openxmlformats.org/officeDocument/2006/relationships/tags" Target="../tags/tag162.xml"/><Relationship Id="rId9" Type="http://schemas.openxmlformats.org/officeDocument/2006/relationships/tags" Target="../tags/tag167.xml"/><Relationship Id="rId14" Type="http://schemas.openxmlformats.org/officeDocument/2006/relationships/tags" Target="../tags/tag172.xml"/><Relationship Id="rId22" Type="http://schemas.openxmlformats.org/officeDocument/2006/relationships/tags" Target="../tags/tag180.xml"/><Relationship Id="rId27" Type="http://schemas.openxmlformats.org/officeDocument/2006/relationships/slideLayout" Target="../slideLayouts/slideLayout59.xml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tags" Target="../tags/tag192.xml"/><Relationship Id="rId13" Type="http://schemas.openxmlformats.org/officeDocument/2006/relationships/tags" Target="../tags/tag197.xml"/><Relationship Id="rId18" Type="http://schemas.openxmlformats.org/officeDocument/2006/relationships/tags" Target="../tags/tag202.xml"/><Relationship Id="rId26" Type="http://schemas.openxmlformats.org/officeDocument/2006/relationships/tags" Target="../tags/tag210.xml"/><Relationship Id="rId3" Type="http://schemas.openxmlformats.org/officeDocument/2006/relationships/tags" Target="../tags/tag187.xml"/><Relationship Id="rId21" Type="http://schemas.openxmlformats.org/officeDocument/2006/relationships/tags" Target="../tags/tag205.xml"/><Relationship Id="rId7" Type="http://schemas.openxmlformats.org/officeDocument/2006/relationships/tags" Target="../tags/tag191.xml"/><Relationship Id="rId12" Type="http://schemas.openxmlformats.org/officeDocument/2006/relationships/tags" Target="../tags/tag196.xml"/><Relationship Id="rId17" Type="http://schemas.openxmlformats.org/officeDocument/2006/relationships/tags" Target="../tags/tag201.xml"/><Relationship Id="rId25" Type="http://schemas.openxmlformats.org/officeDocument/2006/relationships/tags" Target="../tags/tag209.xml"/><Relationship Id="rId2" Type="http://schemas.openxmlformats.org/officeDocument/2006/relationships/tags" Target="../tags/tag186.xml"/><Relationship Id="rId16" Type="http://schemas.openxmlformats.org/officeDocument/2006/relationships/tags" Target="../tags/tag200.xml"/><Relationship Id="rId20" Type="http://schemas.openxmlformats.org/officeDocument/2006/relationships/tags" Target="../tags/tag204.xml"/><Relationship Id="rId1" Type="http://schemas.openxmlformats.org/officeDocument/2006/relationships/tags" Target="../tags/tag185.xml"/><Relationship Id="rId6" Type="http://schemas.openxmlformats.org/officeDocument/2006/relationships/tags" Target="../tags/tag190.xml"/><Relationship Id="rId11" Type="http://schemas.openxmlformats.org/officeDocument/2006/relationships/tags" Target="../tags/tag195.xml"/><Relationship Id="rId24" Type="http://schemas.openxmlformats.org/officeDocument/2006/relationships/tags" Target="../tags/tag208.xml"/><Relationship Id="rId5" Type="http://schemas.openxmlformats.org/officeDocument/2006/relationships/tags" Target="../tags/tag189.xml"/><Relationship Id="rId15" Type="http://schemas.openxmlformats.org/officeDocument/2006/relationships/tags" Target="../tags/tag199.xml"/><Relationship Id="rId23" Type="http://schemas.openxmlformats.org/officeDocument/2006/relationships/tags" Target="../tags/tag207.xml"/><Relationship Id="rId28" Type="http://schemas.openxmlformats.org/officeDocument/2006/relationships/slideLayout" Target="../slideLayouts/slideLayout59.xml"/><Relationship Id="rId10" Type="http://schemas.openxmlformats.org/officeDocument/2006/relationships/tags" Target="../tags/tag194.xml"/><Relationship Id="rId19" Type="http://schemas.openxmlformats.org/officeDocument/2006/relationships/tags" Target="../tags/tag203.xml"/><Relationship Id="rId4" Type="http://schemas.openxmlformats.org/officeDocument/2006/relationships/tags" Target="../tags/tag188.xml"/><Relationship Id="rId9" Type="http://schemas.openxmlformats.org/officeDocument/2006/relationships/tags" Target="../tags/tag193.xml"/><Relationship Id="rId14" Type="http://schemas.openxmlformats.org/officeDocument/2006/relationships/tags" Target="../tags/tag198.xml"/><Relationship Id="rId22" Type="http://schemas.openxmlformats.org/officeDocument/2006/relationships/tags" Target="../tags/tag206.xml"/><Relationship Id="rId27" Type="http://schemas.openxmlformats.org/officeDocument/2006/relationships/tags" Target="../tags/tag211.xml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tags" Target="../tags/tag219.xml"/><Relationship Id="rId13" Type="http://schemas.openxmlformats.org/officeDocument/2006/relationships/tags" Target="../tags/tag224.xml"/><Relationship Id="rId18" Type="http://schemas.openxmlformats.org/officeDocument/2006/relationships/tags" Target="../tags/tag229.xml"/><Relationship Id="rId26" Type="http://schemas.openxmlformats.org/officeDocument/2006/relationships/tags" Target="../tags/tag237.xml"/><Relationship Id="rId3" Type="http://schemas.openxmlformats.org/officeDocument/2006/relationships/tags" Target="../tags/tag214.xml"/><Relationship Id="rId21" Type="http://schemas.openxmlformats.org/officeDocument/2006/relationships/tags" Target="../tags/tag232.xml"/><Relationship Id="rId7" Type="http://schemas.openxmlformats.org/officeDocument/2006/relationships/tags" Target="../tags/tag218.xml"/><Relationship Id="rId12" Type="http://schemas.openxmlformats.org/officeDocument/2006/relationships/tags" Target="../tags/tag223.xml"/><Relationship Id="rId17" Type="http://schemas.openxmlformats.org/officeDocument/2006/relationships/tags" Target="../tags/tag228.xml"/><Relationship Id="rId25" Type="http://schemas.openxmlformats.org/officeDocument/2006/relationships/tags" Target="../tags/tag236.xml"/><Relationship Id="rId2" Type="http://schemas.openxmlformats.org/officeDocument/2006/relationships/tags" Target="../tags/tag213.xml"/><Relationship Id="rId16" Type="http://schemas.openxmlformats.org/officeDocument/2006/relationships/tags" Target="../tags/tag227.xml"/><Relationship Id="rId20" Type="http://schemas.openxmlformats.org/officeDocument/2006/relationships/tags" Target="../tags/tag231.xml"/><Relationship Id="rId1" Type="http://schemas.openxmlformats.org/officeDocument/2006/relationships/tags" Target="../tags/tag212.xml"/><Relationship Id="rId6" Type="http://schemas.openxmlformats.org/officeDocument/2006/relationships/tags" Target="../tags/tag217.xml"/><Relationship Id="rId11" Type="http://schemas.openxmlformats.org/officeDocument/2006/relationships/tags" Target="../tags/tag222.xml"/><Relationship Id="rId24" Type="http://schemas.openxmlformats.org/officeDocument/2006/relationships/tags" Target="../tags/tag235.xml"/><Relationship Id="rId5" Type="http://schemas.openxmlformats.org/officeDocument/2006/relationships/tags" Target="../tags/tag216.xml"/><Relationship Id="rId15" Type="http://schemas.openxmlformats.org/officeDocument/2006/relationships/tags" Target="../tags/tag226.xml"/><Relationship Id="rId23" Type="http://schemas.openxmlformats.org/officeDocument/2006/relationships/tags" Target="../tags/tag234.xml"/><Relationship Id="rId10" Type="http://schemas.openxmlformats.org/officeDocument/2006/relationships/tags" Target="../tags/tag221.xml"/><Relationship Id="rId19" Type="http://schemas.openxmlformats.org/officeDocument/2006/relationships/tags" Target="../tags/tag230.xml"/><Relationship Id="rId4" Type="http://schemas.openxmlformats.org/officeDocument/2006/relationships/tags" Target="../tags/tag215.xml"/><Relationship Id="rId9" Type="http://schemas.openxmlformats.org/officeDocument/2006/relationships/tags" Target="../tags/tag220.xml"/><Relationship Id="rId14" Type="http://schemas.openxmlformats.org/officeDocument/2006/relationships/tags" Target="../tags/tag225.xml"/><Relationship Id="rId22" Type="http://schemas.openxmlformats.org/officeDocument/2006/relationships/tags" Target="../tags/tag233.xml"/><Relationship Id="rId27" Type="http://schemas.openxmlformats.org/officeDocument/2006/relationships/slideLayout" Target="../slideLayouts/slideLayout59.xml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tags" Target="../tags/tag245.xml"/><Relationship Id="rId13" Type="http://schemas.openxmlformats.org/officeDocument/2006/relationships/tags" Target="../tags/tag250.xml"/><Relationship Id="rId18" Type="http://schemas.openxmlformats.org/officeDocument/2006/relationships/tags" Target="../tags/tag255.xml"/><Relationship Id="rId26" Type="http://schemas.openxmlformats.org/officeDocument/2006/relationships/tags" Target="../tags/tag263.xml"/><Relationship Id="rId3" Type="http://schemas.openxmlformats.org/officeDocument/2006/relationships/tags" Target="../tags/tag240.xml"/><Relationship Id="rId21" Type="http://schemas.openxmlformats.org/officeDocument/2006/relationships/tags" Target="../tags/tag258.xml"/><Relationship Id="rId7" Type="http://schemas.openxmlformats.org/officeDocument/2006/relationships/tags" Target="../tags/tag244.xml"/><Relationship Id="rId12" Type="http://schemas.openxmlformats.org/officeDocument/2006/relationships/tags" Target="../tags/tag249.xml"/><Relationship Id="rId17" Type="http://schemas.openxmlformats.org/officeDocument/2006/relationships/tags" Target="../tags/tag254.xml"/><Relationship Id="rId25" Type="http://schemas.openxmlformats.org/officeDocument/2006/relationships/tags" Target="../tags/tag262.xml"/><Relationship Id="rId2" Type="http://schemas.openxmlformats.org/officeDocument/2006/relationships/tags" Target="../tags/tag239.xml"/><Relationship Id="rId16" Type="http://schemas.openxmlformats.org/officeDocument/2006/relationships/tags" Target="../tags/tag253.xml"/><Relationship Id="rId20" Type="http://schemas.openxmlformats.org/officeDocument/2006/relationships/tags" Target="../tags/tag257.xml"/><Relationship Id="rId1" Type="http://schemas.openxmlformats.org/officeDocument/2006/relationships/tags" Target="../tags/tag238.xml"/><Relationship Id="rId6" Type="http://schemas.openxmlformats.org/officeDocument/2006/relationships/tags" Target="../tags/tag243.xml"/><Relationship Id="rId11" Type="http://schemas.openxmlformats.org/officeDocument/2006/relationships/tags" Target="../tags/tag248.xml"/><Relationship Id="rId24" Type="http://schemas.openxmlformats.org/officeDocument/2006/relationships/tags" Target="../tags/tag261.xml"/><Relationship Id="rId5" Type="http://schemas.openxmlformats.org/officeDocument/2006/relationships/tags" Target="../tags/tag242.xml"/><Relationship Id="rId15" Type="http://schemas.openxmlformats.org/officeDocument/2006/relationships/tags" Target="../tags/tag252.xml"/><Relationship Id="rId23" Type="http://schemas.openxmlformats.org/officeDocument/2006/relationships/tags" Target="../tags/tag260.xml"/><Relationship Id="rId28" Type="http://schemas.openxmlformats.org/officeDocument/2006/relationships/slideLayout" Target="../slideLayouts/slideLayout59.xml"/><Relationship Id="rId10" Type="http://schemas.openxmlformats.org/officeDocument/2006/relationships/tags" Target="../tags/tag247.xml"/><Relationship Id="rId19" Type="http://schemas.openxmlformats.org/officeDocument/2006/relationships/tags" Target="../tags/tag256.xml"/><Relationship Id="rId4" Type="http://schemas.openxmlformats.org/officeDocument/2006/relationships/tags" Target="../tags/tag241.xml"/><Relationship Id="rId9" Type="http://schemas.openxmlformats.org/officeDocument/2006/relationships/tags" Target="../tags/tag246.xml"/><Relationship Id="rId14" Type="http://schemas.openxmlformats.org/officeDocument/2006/relationships/tags" Target="../tags/tag251.xml"/><Relationship Id="rId22" Type="http://schemas.openxmlformats.org/officeDocument/2006/relationships/tags" Target="../tags/tag259.xml"/><Relationship Id="rId27" Type="http://schemas.openxmlformats.org/officeDocument/2006/relationships/tags" Target="../tags/tag264.xml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tags" Target="../tags/tag272.xml"/><Relationship Id="rId13" Type="http://schemas.openxmlformats.org/officeDocument/2006/relationships/tags" Target="../tags/tag277.xml"/><Relationship Id="rId18" Type="http://schemas.openxmlformats.org/officeDocument/2006/relationships/tags" Target="../tags/tag282.xml"/><Relationship Id="rId26" Type="http://schemas.openxmlformats.org/officeDocument/2006/relationships/tags" Target="../tags/tag290.xml"/><Relationship Id="rId3" Type="http://schemas.openxmlformats.org/officeDocument/2006/relationships/tags" Target="../tags/tag267.xml"/><Relationship Id="rId21" Type="http://schemas.openxmlformats.org/officeDocument/2006/relationships/tags" Target="../tags/tag285.xml"/><Relationship Id="rId7" Type="http://schemas.openxmlformats.org/officeDocument/2006/relationships/tags" Target="../tags/tag271.xml"/><Relationship Id="rId12" Type="http://schemas.openxmlformats.org/officeDocument/2006/relationships/tags" Target="../tags/tag276.xml"/><Relationship Id="rId17" Type="http://schemas.openxmlformats.org/officeDocument/2006/relationships/tags" Target="../tags/tag281.xml"/><Relationship Id="rId25" Type="http://schemas.openxmlformats.org/officeDocument/2006/relationships/tags" Target="../tags/tag289.xml"/><Relationship Id="rId2" Type="http://schemas.openxmlformats.org/officeDocument/2006/relationships/tags" Target="../tags/tag266.xml"/><Relationship Id="rId16" Type="http://schemas.openxmlformats.org/officeDocument/2006/relationships/tags" Target="../tags/tag280.xml"/><Relationship Id="rId20" Type="http://schemas.openxmlformats.org/officeDocument/2006/relationships/tags" Target="../tags/tag284.xml"/><Relationship Id="rId1" Type="http://schemas.openxmlformats.org/officeDocument/2006/relationships/tags" Target="../tags/tag265.xml"/><Relationship Id="rId6" Type="http://schemas.openxmlformats.org/officeDocument/2006/relationships/tags" Target="../tags/tag270.xml"/><Relationship Id="rId11" Type="http://schemas.openxmlformats.org/officeDocument/2006/relationships/tags" Target="../tags/tag275.xml"/><Relationship Id="rId24" Type="http://schemas.openxmlformats.org/officeDocument/2006/relationships/tags" Target="../tags/tag288.xml"/><Relationship Id="rId5" Type="http://schemas.openxmlformats.org/officeDocument/2006/relationships/tags" Target="../tags/tag269.xml"/><Relationship Id="rId15" Type="http://schemas.openxmlformats.org/officeDocument/2006/relationships/tags" Target="../tags/tag279.xml"/><Relationship Id="rId23" Type="http://schemas.openxmlformats.org/officeDocument/2006/relationships/tags" Target="../tags/tag287.xml"/><Relationship Id="rId10" Type="http://schemas.openxmlformats.org/officeDocument/2006/relationships/tags" Target="../tags/tag274.xml"/><Relationship Id="rId19" Type="http://schemas.openxmlformats.org/officeDocument/2006/relationships/tags" Target="../tags/tag283.xml"/><Relationship Id="rId4" Type="http://schemas.openxmlformats.org/officeDocument/2006/relationships/tags" Target="../tags/tag268.xml"/><Relationship Id="rId9" Type="http://schemas.openxmlformats.org/officeDocument/2006/relationships/tags" Target="../tags/tag273.xml"/><Relationship Id="rId14" Type="http://schemas.openxmlformats.org/officeDocument/2006/relationships/tags" Target="../tags/tag278.xml"/><Relationship Id="rId22" Type="http://schemas.openxmlformats.org/officeDocument/2006/relationships/tags" Target="../tags/tag286.xml"/><Relationship Id="rId27" Type="http://schemas.openxmlformats.org/officeDocument/2006/relationships/slideLayout" Target="../slideLayouts/slideLayout59.xml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tags" Target="../tags/tag298.xml"/><Relationship Id="rId13" Type="http://schemas.openxmlformats.org/officeDocument/2006/relationships/tags" Target="../tags/tag303.xml"/><Relationship Id="rId18" Type="http://schemas.openxmlformats.org/officeDocument/2006/relationships/tags" Target="../tags/tag308.xml"/><Relationship Id="rId26" Type="http://schemas.openxmlformats.org/officeDocument/2006/relationships/tags" Target="../tags/tag316.xml"/><Relationship Id="rId3" Type="http://schemas.openxmlformats.org/officeDocument/2006/relationships/tags" Target="../tags/tag293.xml"/><Relationship Id="rId21" Type="http://schemas.openxmlformats.org/officeDocument/2006/relationships/tags" Target="../tags/tag311.xml"/><Relationship Id="rId7" Type="http://schemas.openxmlformats.org/officeDocument/2006/relationships/tags" Target="../tags/tag297.xml"/><Relationship Id="rId12" Type="http://schemas.openxmlformats.org/officeDocument/2006/relationships/tags" Target="../tags/tag302.xml"/><Relationship Id="rId17" Type="http://schemas.openxmlformats.org/officeDocument/2006/relationships/tags" Target="../tags/tag307.xml"/><Relationship Id="rId25" Type="http://schemas.openxmlformats.org/officeDocument/2006/relationships/tags" Target="../tags/tag315.xml"/><Relationship Id="rId2" Type="http://schemas.openxmlformats.org/officeDocument/2006/relationships/tags" Target="../tags/tag292.xml"/><Relationship Id="rId16" Type="http://schemas.openxmlformats.org/officeDocument/2006/relationships/tags" Target="../tags/tag306.xml"/><Relationship Id="rId20" Type="http://schemas.openxmlformats.org/officeDocument/2006/relationships/tags" Target="../tags/tag310.xml"/><Relationship Id="rId1" Type="http://schemas.openxmlformats.org/officeDocument/2006/relationships/tags" Target="../tags/tag291.xml"/><Relationship Id="rId6" Type="http://schemas.openxmlformats.org/officeDocument/2006/relationships/tags" Target="../tags/tag296.xml"/><Relationship Id="rId11" Type="http://schemas.openxmlformats.org/officeDocument/2006/relationships/tags" Target="../tags/tag301.xml"/><Relationship Id="rId24" Type="http://schemas.openxmlformats.org/officeDocument/2006/relationships/tags" Target="../tags/tag314.xml"/><Relationship Id="rId5" Type="http://schemas.openxmlformats.org/officeDocument/2006/relationships/tags" Target="../tags/tag295.xml"/><Relationship Id="rId15" Type="http://schemas.openxmlformats.org/officeDocument/2006/relationships/tags" Target="../tags/tag305.xml"/><Relationship Id="rId23" Type="http://schemas.openxmlformats.org/officeDocument/2006/relationships/tags" Target="../tags/tag313.xml"/><Relationship Id="rId10" Type="http://schemas.openxmlformats.org/officeDocument/2006/relationships/tags" Target="../tags/tag300.xml"/><Relationship Id="rId19" Type="http://schemas.openxmlformats.org/officeDocument/2006/relationships/tags" Target="../tags/tag309.xml"/><Relationship Id="rId4" Type="http://schemas.openxmlformats.org/officeDocument/2006/relationships/tags" Target="../tags/tag294.xml"/><Relationship Id="rId9" Type="http://schemas.openxmlformats.org/officeDocument/2006/relationships/tags" Target="../tags/tag299.xml"/><Relationship Id="rId14" Type="http://schemas.openxmlformats.org/officeDocument/2006/relationships/tags" Target="../tags/tag304.xml"/><Relationship Id="rId22" Type="http://schemas.openxmlformats.org/officeDocument/2006/relationships/tags" Target="../tags/tag312.xml"/><Relationship Id="rId27" Type="http://schemas.openxmlformats.org/officeDocument/2006/relationships/slideLayout" Target="../slideLayouts/slideLayout59.xml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tags" Target="../tags/tag324.xml"/><Relationship Id="rId13" Type="http://schemas.openxmlformats.org/officeDocument/2006/relationships/tags" Target="../tags/tag329.xml"/><Relationship Id="rId18" Type="http://schemas.openxmlformats.org/officeDocument/2006/relationships/tags" Target="../tags/tag334.xml"/><Relationship Id="rId26" Type="http://schemas.openxmlformats.org/officeDocument/2006/relationships/tags" Target="../tags/tag342.xml"/><Relationship Id="rId3" Type="http://schemas.openxmlformats.org/officeDocument/2006/relationships/tags" Target="../tags/tag319.xml"/><Relationship Id="rId21" Type="http://schemas.openxmlformats.org/officeDocument/2006/relationships/tags" Target="../tags/tag337.xml"/><Relationship Id="rId7" Type="http://schemas.openxmlformats.org/officeDocument/2006/relationships/tags" Target="../tags/tag323.xml"/><Relationship Id="rId12" Type="http://schemas.openxmlformats.org/officeDocument/2006/relationships/tags" Target="../tags/tag328.xml"/><Relationship Id="rId17" Type="http://schemas.openxmlformats.org/officeDocument/2006/relationships/tags" Target="../tags/tag333.xml"/><Relationship Id="rId25" Type="http://schemas.openxmlformats.org/officeDocument/2006/relationships/tags" Target="../tags/tag341.xml"/><Relationship Id="rId2" Type="http://schemas.openxmlformats.org/officeDocument/2006/relationships/tags" Target="../tags/tag318.xml"/><Relationship Id="rId16" Type="http://schemas.openxmlformats.org/officeDocument/2006/relationships/tags" Target="../tags/tag332.xml"/><Relationship Id="rId20" Type="http://schemas.openxmlformats.org/officeDocument/2006/relationships/tags" Target="../tags/tag336.xml"/><Relationship Id="rId1" Type="http://schemas.openxmlformats.org/officeDocument/2006/relationships/tags" Target="../tags/tag317.xml"/><Relationship Id="rId6" Type="http://schemas.openxmlformats.org/officeDocument/2006/relationships/tags" Target="../tags/tag322.xml"/><Relationship Id="rId11" Type="http://schemas.openxmlformats.org/officeDocument/2006/relationships/tags" Target="../tags/tag327.xml"/><Relationship Id="rId24" Type="http://schemas.openxmlformats.org/officeDocument/2006/relationships/tags" Target="../tags/tag340.xml"/><Relationship Id="rId5" Type="http://schemas.openxmlformats.org/officeDocument/2006/relationships/tags" Target="../tags/tag321.xml"/><Relationship Id="rId15" Type="http://schemas.openxmlformats.org/officeDocument/2006/relationships/tags" Target="../tags/tag331.xml"/><Relationship Id="rId23" Type="http://schemas.openxmlformats.org/officeDocument/2006/relationships/tags" Target="../tags/tag339.xml"/><Relationship Id="rId10" Type="http://schemas.openxmlformats.org/officeDocument/2006/relationships/tags" Target="../tags/tag326.xml"/><Relationship Id="rId19" Type="http://schemas.openxmlformats.org/officeDocument/2006/relationships/tags" Target="../tags/tag335.xml"/><Relationship Id="rId4" Type="http://schemas.openxmlformats.org/officeDocument/2006/relationships/tags" Target="../tags/tag320.xml"/><Relationship Id="rId9" Type="http://schemas.openxmlformats.org/officeDocument/2006/relationships/tags" Target="../tags/tag325.xml"/><Relationship Id="rId14" Type="http://schemas.openxmlformats.org/officeDocument/2006/relationships/tags" Target="../tags/tag330.xml"/><Relationship Id="rId22" Type="http://schemas.openxmlformats.org/officeDocument/2006/relationships/tags" Target="../tags/tag338.xml"/><Relationship Id="rId27" Type="http://schemas.openxmlformats.org/officeDocument/2006/relationships/slideLayout" Target="../slideLayouts/slideLayout59.xml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tags" Target="../tags/tag350.xml"/><Relationship Id="rId13" Type="http://schemas.openxmlformats.org/officeDocument/2006/relationships/tags" Target="../tags/tag355.xml"/><Relationship Id="rId18" Type="http://schemas.openxmlformats.org/officeDocument/2006/relationships/tags" Target="../tags/tag360.xml"/><Relationship Id="rId26" Type="http://schemas.openxmlformats.org/officeDocument/2006/relationships/tags" Target="../tags/tag368.xml"/><Relationship Id="rId3" Type="http://schemas.openxmlformats.org/officeDocument/2006/relationships/tags" Target="../tags/tag345.xml"/><Relationship Id="rId21" Type="http://schemas.openxmlformats.org/officeDocument/2006/relationships/tags" Target="../tags/tag363.xml"/><Relationship Id="rId7" Type="http://schemas.openxmlformats.org/officeDocument/2006/relationships/tags" Target="../tags/tag349.xml"/><Relationship Id="rId12" Type="http://schemas.openxmlformats.org/officeDocument/2006/relationships/tags" Target="../tags/tag354.xml"/><Relationship Id="rId17" Type="http://schemas.openxmlformats.org/officeDocument/2006/relationships/tags" Target="../tags/tag359.xml"/><Relationship Id="rId25" Type="http://schemas.openxmlformats.org/officeDocument/2006/relationships/tags" Target="../tags/tag367.xml"/><Relationship Id="rId2" Type="http://schemas.openxmlformats.org/officeDocument/2006/relationships/tags" Target="../tags/tag344.xml"/><Relationship Id="rId16" Type="http://schemas.openxmlformats.org/officeDocument/2006/relationships/tags" Target="../tags/tag358.xml"/><Relationship Id="rId20" Type="http://schemas.openxmlformats.org/officeDocument/2006/relationships/tags" Target="../tags/tag362.xml"/><Relationship Id="rId1" Type="http://schemas.openxmlformats.org/officeDocument/2006/relationships/tags" Target="../tags/tag343.xml"/><Relationship Id="rId6" Type="http://schemas.openxmlformats.org/officeDocument/2006/relationships/tags" Target="../tags/tag348.xml"/><Relationship Id="rId11" Type="http://schemas.openxmlformats.org/officeDocument/2006/relationships/tags" Target="../tags/tag353.xml"/><Relationship Id="rId24" Type="http://schemas.openxmlformats.org/officeDocument/2006/relationships/tags" Target="../tags/tag366.xml"/><Relationship Id="rId5" Type="http://schemas.openxmlformats.org/officeDocument/2006/relationships/tags" Target="../tags/tag347.xml"/><Relationship Id="rId15" Type="http://schemas.openxmlformats.org/officeDocument/2006/relationships/tags" Target="../tags/tag357.xml"/><Relationship Id="rId23" Type="http://schemas.openxmlformats.org/officeDocument/2006/relationships/tags" Target="../tags/tag365.xml"/><Relationship Id="rId28" Type="http://schemas.openxmlformats.org/officeDocument/2006/relationships/slideLayout" Target="../slideLayouts/slideLayout59.xml"/><Relationship Id="rId10" Type="http://schemas.openxmlformats.org/officeDocument/2006/relationships/tags" Target="../tags/tag352.xml"/><Relationship Id="rId19" Type="http://schemas.openxmlformats.org/officeDocument/2006/relationships/tags" Target="../tags/tag361.xml"/><Relationship Id="rId4" Type="http://schemas.openxmlformats.org/officeDocument/2006/relationships/tags" Target="../tags/tag346.xml"/><Relationship Id="rId9" Type="http://schemas.openxmlformats.org/officeDocument/2006/relationships/tags" Target="../tags/tag351.xml"/><Relationship Id="rId14" Type="http://schemas.openxmlformats.org/officeDocument/2006/relationships/tags" Target="../tags/tag356.xml"/><Relationship Id="rId22" Type="http://schemas.openxmlformats.org/officeDocument/2006/relationships/tags" Target="../tags/tag364.xml"/><Relationship Id="rId27" Type="http://schemas.openxmlformats.org/officeDocument/2006/relationships/tags" Target="../tags/tag369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Id9paB5zbmc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3.xml"/><Relationship Id="rId4" Type="http://schemas.openxmlformats.org/officeDocument/2006/relationships/hyperlink" Target="https://crowjack.com/blog/strategy/smart-goal" TargetMode="Externa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hyperlink" Target="https://leaders.com/articles/personal-growth/limiting-beliefs/#:~:text=Essentially%2C%20this%20boils%20down%20to,they%20can%20positively%20affect%20others" TargetMode="External"/><Relationship Id="rId2" Type="http://schemas.openxmlformats.org/officeDocument/2006/relationships/hyperlink" Target="https://thecreativelife.net/eat-the-frog/" TargetMode="External"/><Relationship Id="rId1" Type="http://schemas.openxmlformats.org/officeDocument/2006/relationships/slideLayout" Target="../slideLayouts/slideLayout43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hyperlink" Target="https://onlinelearninginsights.wordpress.com/" TargetMode="External"/><Relationship Id="rId7" Type="http://schemas.openxmlformats.org/officeDocument/2006/relationships/hyperlink" Target="https://www.slideshare.net/frikadellenbaum1/dealing-with-distractions-13540433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3.xml"/><Relationship Id="rId6" Type="http://schemas.openxmlformats.org/officeDocument/2006/relationships/hyperlink" Target="https://core.tonyrobbins.com/Global/FileLib/PDF/Limiting_Beliefs.pdf" TargetMode="External"/><Relationship Id="rId5" Type="http://schemas.openxmlformats.org/officeDocument/2006/relationships/hyperlink" Target="https://www.tonyrobbins.com/limiting-beliefs-guide/" TargetMode="External"/><Relationship Id="rId4" Type="http://schemas.openxmlformats.org/officeDocument/2006/relationships/hyperlink" Target="https://onlinelearninginsights.wordpress.com/2016/04/14/what-does-a-growth-mindset-have-to-do-with-learning/" TargetMode="Externa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arj7oStGLkU" TargetMode="External"/><Relationship Id="rId2" Type="http://schemas.openxmlformats.org/officeDocument/2006/relationships/hyperlink" Target="https://foundationsasheville.com/blog/self-limiting-beliefs-and-behaviors/#:~:text=Self%2Dlimiting%20beliefs%20are%20the,back%20from%20achieving%20our%20goals" TargetMode="External"/><Relationship Id="rId1" Type="http://schemas.openxmlformats.org/officeDocument/2006/relationships/slideLayout" Target="../slideLayouts/slideLayout4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BF3383-BA69-77F4-1BD1-30289AE5C52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Datblygu</a:t>
            </a:r>
            <a:r>
              <a:rPr lang="en-GB" dirty="0"/>
              <a:t> </a:t>
            </a:r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Academaidd</a:t>
            </a:r>
            <a:r>
              <a:rPr lang="en-GB" dirty="0"/>
              <a:t> </a:t>
            </a:r>
            <a:r>
              <a:rPr lang="en-GB" dirty="0" err="1"/>
              <a:t>Llwyddiannus</a:t>
            </a:r>
            <a:r>
              <a:rPr lang="en-GB" dirty="0"/>
              <a:t>​</a:t>
            </a:r>
            <a:br>
              <a:rPr lang="en-GB" dirty="0"/>
            </a:br>
            <a:r>
              <a:rPr lang="en-GB" dirty="0"/>
              <a:t>Developing Successful Academic Skills (ECGE4007/C)​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303DF6-F09F-5C7A-DE62-99EB9EDA86F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Resilience and Time Management </a:t>
            </a:r>
          </a:p>
        </p:txBody>
      </p:sp>
    </p:spTree>
    <p:extLst>
      <p:ext uri="{BB962C8B-B14F-4D97-AF65-F5344CB8AC3E}">
        <p14:creationId xmlns:p14="http://schemas.microsoft.com/office/powerpoint/2010/main" val="31402847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0CD8AA-DFCB-74C9-BC55-ADF9FE1BEC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ATGOFFA</a:t>
            </a:r>
            <a:br>
              <a:rPr lang="en-GB"/>
            </a:br>
            <a:r>
              <a:rPr lang="en-GB"/>
              <a:t>Recap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835F7E3-E96B-6445-11BC-729DE3E9F8D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/>
              <a:t>Beth gwnaethom ni ei drafod ddoe? </a:t>
            </a:r>
          </a:p>
          <a:p>
            <a:endParaRPr lang="cy-GB" dirty="0"/>
          </a:p>
          <a:p>
            <a:r>
              <a:rPr lang="cy-GB" dirty="0"/>
              <a:t>Oes unrhyw gwestiynau gennych chi?</a:t>
            </a:r>
          </a:p>
          <a:p>
            <a:endParaRPr lang="cy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224C228-BD32-0751-8C07-D91C75A96DE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What did we cover last week? </a:t>
            </a:r>
          </a:p>
          <a:p>
            <a:endParaRPr lang="en-GB" dirty="0"/>
          </a:p>
          <a:p>
            <a:r>
              <a:rPr lang="en-GB" dirty="0"/>
              <a:t>Do you have any questions?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19972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C111EE-5B01-F484-F1B2-0AE8885514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Amcanion</a:t>
            </a:r>
            <a:r>
              <a:rPr lang="en-GB" dirty="0"/>
              <a:t> </a:t>
            </a:r>
            <a:br>
              <a:rPr lang="en-GB" dirty="0"/>
            </a:br>
            <a:r>
              <a:rPr lang="en-GB" dirty="0"/>
              <a:t>Objectives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025BA5-01B8-D8A0-D1C8-5F7CA8BB3DF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ddiwedd</a:t>
            </a:r>
            <a:r>
              <a:rPr lang="en-GB" dirty="0"/>
              <a:t> y </a:t>
            </a:r>
            <a:r>
              <a:rPr lang="en-GB" dirty="0" err="1"/>
              <a:t>sesiwn</a:t>
            </a:r>
            <a:r>
              <a:rPr lang="en-GB" dirty="0"/>
              <a:t> hon </a:t>
            </a:r>
            <a:r>
              <a:rPr lang="en-GB" dirty="0" err="1"/>
              <a:t>byddwch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gallu</a:t>
            </a:r>
            <a:r>
              <a:rPr lang="en-GB" dirty="0"/>
              <a:t>: ​</a:t>
            </a:r>
          </a:p>
          <a:p>
            <a:pPr lvl="1"/>
            <a:r>
              <a:rPr lang="en-GB" dirty="0" err="1"/>
              <a:t>Trafod</a:t>
            </a:r>
            <a:r>
              <a:rPr lang="en-GB" dirty="0"/>
              <a:t> </a:t>
            </a:r>
            <a:r>
              <a:rPr lang="en-GB" dirty="0" err="1"/>
              <a:t>strategaethau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rheoli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amser</a:t>
            </a:r>
            <a:r>
              <a:rPr lang="en-GB" dirty="0"/>
              <a:t> </a:t>
            </a:r>
          </a:p>
          <a:p>
            <a:pPr lvl="1"/>
            <a:r>
              <a:rPr lang="en-GB" dirty="0"/>
              <a:t>Deall </a:t>
            </a:r>
            <a:r>
              <a:rPr lang="en-GB" dirty="0" err="1"/>
              <a:t>rhwystrau</a:t>
            </a:r>
            <a:r>
              <a:rPr lang="en-GB" dirty="0"/>
              <a:t> </a:t>
            </a:r>
            <a:r>
              <a:rPr lang="en-GB" dirty="0" err="1"/>
              <a:t>seicolegol</a:t>
            </a:r>
            <a:r>
              <a:rPr lang="en-GB" dirty="0"/>
              <a:t> </a:t>
            </a:r>
            <a:r>
              <a:rPr lang="en-GB" dirty="0" err="1"/>
              <a:t>rhag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a </a:t>
            </a:r>
            <a:r>
              <a:rPr lang="en-GB" dirty="0" err="1"/>
              <a:t>chyflawni</a:t>
            </a:r>
            <a:r>
              <a:rPr lang="en-GB" dirty="0"/>
              <a:t>.</a:t>
            </a:r>
          </a:p>
          <a:p>
            <a:pPr lvl="1"/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F37CD3-49E8-0CCA-7F18-D495F0E1AC3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At the end of this session, you will be able to:</a:t>
            </a:r>
          </a:p>
          <a:p>
            <a:pPr lvl="1"/>
            <a:r>
              <a:rPr lang="en-GB" dirty="0"/>
              <a:t>Discuss strategies for managing your time</a:t>
            </a:r>
            <a:endParaRPr lang="en-US" dirty="0"/>
          </a:p>
          <a:p>
            <a:pPr lvl="1"/>
            <a:r>
              <a:rPr lang="en-GB" dirty="0"/>
              <a:t>Understand psychological barriers to learning and achievement</a:t>
            </a:r>
          </a:p>
        </p:txBody>
      </p:sp>
    </p:spTree>
    <p:extLst>
      <p:ext uri="{BB962C8B-B14F-4D97-AF65-F5344CB8AC3E}">
        <p14:creationId xmlns:p14="http://schemas.microsoft.com/office/powerpoint/2010/main" val="6909274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93DE4F-3206-25BD-F38E-1F9AD78B19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>
                <a:ea typeface="+mj-lt"/>
                <a:cs typeface="+mj-lt"/>
              </a:rPr>
              <a:t>Gwydnwch</a:t>
            </a:r>
            <a:r>
              <a:rPr lang="en-GB" dirty="0">
                <a:ea typeface="+mj-lt"/>
                <a:cs typeface="+mj-lt"/>
              </a:rPr>
              <a:t> a </a:t>
            </a:r>
            <a:r>
              <a:rPr lang="en-GB" dirty="0" err="1">
                <a:ea typeface="+mj-lt"/>
                <a:cs typeface="+mj-lt"/>
              </a:rPr>
              <a:t>Chredoau</a:t>
            </a:r>
            <a:r>
              <a:rPr lang="en-GB" dirty="0">
                <a:ea typeface="+mj-lt"/>
                <a:cs typeface="+mj-lt"/>
              </a:rPr>
              <a:t> Hunan-</a:t>
            </a:r>
            <a:r>
              <a:rPr lang="en-GB" dirty="0" err="1">
                <a:ea typeface="+mj-lt"/>
                <a:cs typeface="+mj-lt"/>
              </a:rPr>
              <a:t>Gyfyngol</a:t>
            </a:r>
            <a:br>
              <a:rPr lang="en-GB" dirty="0">
                <a:ea typeface="+mj-lt"/>
                <a:cs typeface="+mj-lt"/>
              </a:rPr>
            </a:br>
            <a:r>
              <a:rPr lang="en-GB" dirty="0"/>
              <a:t>Resilience and Self-Limiting Beliefs 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68264AC-B1D6-8F81-A007-9CD7B5136FC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89601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Rectangle 49">
            <a:extLst>
              <a:ext uri="{FF2B5EF4-FFF2-40B4-BE49-F238E27FC236}">
                <a16:creationId xmlns:a16="http://schemas.microsoft.com/office/drawing/2014/main" id="{01520B72-94C4-4ABB-AC64-A3382705BE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5C514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9A64CBFD-D6E8-4E6A-8F66-1948BED331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 blue background with white text with a definition of resilience: Advancing despite adversity. &#10;Be proactive, don't wait for adversity.">
            <a:extLst>
              <a:ext uri="{FF2B5EF4-FFF2-40B4-BE49-F238E27FC236}">
                <a16:creationId xmlns:a16="http://schemas.microsoft.com/office/drawing/2014/main" id="{7726DACE-4F19-466A-E884-545651278951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>
          <a:blip r:embed="rId3"/>
          <a:srcRect r="5422"/>
          <a:stretch>
            <a:fillRect/>
          </a:stretch>
        </p:blipFill>
        <p:spPr>
          <a:xfrm>
            <a:off x="1143930" y="643467"/>
            <a:ext cx="9904140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41525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7398C59F-5A18-487B-91D6-B955AACF2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4" name="Freeform 11">
              <a:extLst>
                <a:ext uri="{FF2B5EF4-FFF2-40B4-BE49-F238E27FC236}">
                  <a16:creationId xmlns:a16="http://schemas.microsoft.com/office/drawing/2014/main" id="{0557FAFE-C7C3-47EC-A4F5-9B2166319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12">
              <a:extLst>
                <a:ext uri="{FF2B5EF4-FFF2-40B4-BE49-F238E27FC236}">
                  <a16:creationId xmlns:a16="http://schemas.microsoft.com/office/drawing/2014/main" id="{95BC28FB-3882-4674-9D79-EA58BEB7C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3">
              <a:extLst>
                <a:ext uri="{FF2B5EF4-FFF2-40B4-BE49-F238E27FC236}">
                  <a16:creationId xmlns:a16="http://schemas.microsoft.com/office/drawing/2014/main" id="{9C6EC892-83F9-402F-8552-0AD7C0556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18387766-037C-4EF0-8471-D19CBF2A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1E364F38-6F3A-476A-93E6-962EA817C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6">
              <a:extLst>
                <a:ext uri="{FF2B5EF4-FFF2-40B4-BE49-F238E27FC236}">
                  <a16:creationId xmlns:a16="http://schemas.microsoft.com/office/drawing/2014/main" id="{35C335A4-1E67-4293-8BE2-DFB085D4F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17">
              <a:extLst>
                <a:ext uri="{FF2B5EF4-FFF2-40B4-BE49-F238E27FC236}">
                  <a16:creationId xmlns:a16="http://schemas.microsoft.com/office/drawing/2014/main" id="{9A8A0F10-2C98-4297-9F92-5D9553392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18">
              <a:extLst>
                <a:ext uri="{FF2B5EF4-FFF2-40B4-BE49-F238E27FC236}">
                  <a16:creationId xmlns:a16="http://schemas.microsoft.com/office/drawing/2014/main" id="{C3B112A3-006E-4008-A778-DB5F6A09D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19">
              <a:extLst>
                <a:ext uri="{FF2B5EF4-FFF2-40B4-BE49-F238E27FC236}">
                  <a16:creationId xmlns:a16="http://schemas.microsoft.com/office/drawing/2014/main" id="{E5E62767-5C25-4C49-9568-432433A3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20">
              <a:extLst>
                <a:ext uri="{FF2B5EF4-FFF2-40B4-BE49-F238E27FC236}">
                  <a16:creationId xmlns:a16="http://schemas.microsoft.com/office/drawing/2014/main" id="{598EC006-77B1-42BA-B815-66CCB9B17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21">
              <a:extLst>
                <a:ext uri="{FF2B5EF4-FFF2-40B4-BE49-F238E27FC236}">
                  <a16:creationId xmlns:a16="http://schemas.microsoft.com/office/drawing/2014/main" id="{A144ED09-DA06-491D-95A8-AB3DED432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22">
              <a:extLst>
                <a:ext uri="{FF2B5EF4-FFF2-40B4-BE49-F238E27FC236}">
                  <a16:creationId xmlns:a16="http://schemas.microsoft.com/office/drawing/2014/main" id="{1CB00BD2-11CD-4A38-8F38-02B0D1105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7" name="Group 26">
            <a:extLst>
              <a:ext uri="{FF2B5EF4-FFF2-40B4-BE49-F238E27FC236}">
                <a16:creationId xmlns:a16="http://schemas.microsoft.com/office/drawing/2014/main" id="{520234FB-542E-4550-9C2F-1B56FD41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28" name="Freeform 27">
              <a:extLst>
                <a:ext uri="{FF2B5EF4-FFF2-40B4-BE49-F238E27FC236}">
                  <a16:creationId xmlns:a16="http://schemas.microsoft.com/office/drawing/2014/main" id="{41FCE1F3-DEB3-47CD-90FF-7DABB4AF4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28">
              <a:extLst>
                <a:ext uri="{FF2B5EF4-FFF2-40B4-BE49-F238E27FC236}">
                  <a16:creationId xmlns:a16="http://schemas.microsoft.com/office/drawing/2014/main" id="{5708E488-C19B-452C-B197-6F1C34F6E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29">
              <a:extLst>
                <a:ext uri="{FF2B5EF4-FFF2-40B4-BE49-F238E27FC236}">
                  <a16:creationId xmlns:a16="http://schemas.microsoft.com/office/drawing/2014/main" id="{89D3FD25-890E-4981-A71D-EE796873D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30">
              <a:extLst>
                <a:ext uri="{FF2B5EF4-FFF2-40B4-BE49-F238E27FC236}">
                  <a16:creationId xmlns:a16="http://schemas.microsoft.com/office/drawing/2014/main" id="{51B5414C-556A-47CB-8EE2-974A85A7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31">
              <a:extLst>
                <a:ext uri="{FF2B5EF4-FFF2-40B4-BE49-F238E27FC236}">
                  <a16:creationId xmlns:a16="http://schemas.microsoft.com/office/drawing/2014/main" id="{1C02B20C-2B27-4B75-8AEE-A5D2E2674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32">
              <a:extLst>
                <a:ext uri="{FF2B5EF4-FFF2-40B4-BE49-F238E27FC236}">
                  <a16:creationId xmlns:a16="http://schemas.microsoft.com/office/drawing/2014/main" id="{54427714-F9AA-4F93-BD1D-400F1EA93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33">
              <a:extLst>
                <a:ext uri="{FF2B5EF4-FFF2-40B4-BE49-F238E27FC236}">
                  <a16:creationId xmlns:a16="http://schemas.microsoft.com/office/drawing/2014/main" id="{28A77D6A-9E81-497F-ABCC-2695BB5AD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34">
              <a:extLst>
                <a:ext uri="{FF2B5EF4-FFF2-40B4-BE49-F238E27FC236}">
                  <a16:creationId xmlns:a16="http://schemas.microsoft.com/office/drawing/2014/main" id="{2A1533BA-1478-4F7C-8E24-3F3E90505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Freeform 35">
              <a:extLst>
                <a:ext uri="{FF2B5EF4-FFF2-40B4-BE49-F238E27FC236}">
                  <a16:creationId xmlns:a16="http://schemas.microsoft.com/office/drawing/2014/main" id="{39686201-E633-40FD-A80A-1E28AD52E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7" name="Freeform 36">
              <a:extLst>
                <a:ext uri="{FF2B5EF4-FFF2-40B4-BE49-F238E27FC236}">
                  <a16:creationId xmlns:a16="http://schemas.microsoft.com/office/drawing/2014/main" id="{76A215C2-F590-4938-810B-F8A79366C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8" name="Freeform 37">
              <a:extLst>
                <a:ext uri="{FF2B5EF4-FFF2-40B4-BE49-F238E27FC236}">
                  <a16:creationId xmlns:a16="http://schemas.microsoft.com/office/drawing/2014/main" id="{85F418E7-330D-4002-8EC8-33C1A897F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9" name="Freeform 38">
              <a:extLst>
                <a:ext uri="{FF2B5EF4-FFF2-40B4-BE49-F238E27FC236}">
                  <a16:creationId xmlns:a16="http://schemas.microsoft.com/office/drawing/2014/main" id="{8FFE669A-54C9-4436-9566-C5A90F16D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1" name="Rectangle 40">
            <a:extLst>
              <a:ext uri="{FF2B5EF4-FFF2-40B4-BE49-F238E27FC236}">
                <a16:creationId xmlns:a16="http://schemas.microsoft.com/office/drawing/2014/main" id="{DE91395A-2D18-4AF6-A0AC-AAA7189FE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3" name="Freeform 11">
            <a:extLst>
              <a:ext uri="{FF2B5EF4-FFF2-40B4-BE49-F238E27FC236}">
                <a16:creationId xmlns:a16="http://schemas.microsoft.com/office/drawing/2014/main" id="{A57352BE-A213-4040-BE8E-D4A925AD9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45" name="Rectangle 44">
            <a:extLst>
              <a:ext uri="{FF2B5EF4-FFF2-40B4-BE49-F238E27FC236}">
                <a16:creationId xmlns:a16="http://schemas.microsoft.com/office/drawing/2014/main" id="{1A44C337-3893-4B29-A265-B1329150B6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620" y="-1"/>
            <a:ext cx="1220724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grpSp>
        <p:nvGrpSpPr>
          <p:cNvPr id="47" name="Group 46">
            <a:extLst>
              <a:ext uri="{FF2B5EF4-FFF2-40B4-BE49-F238E27FC236}">
                <a16:creationId xmlns:a16="http://schemas.microsoft.com/office/drawing/2014/main" id="{81E0B358-1267-4844-8B3D-B7A279B417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36169" y="228600"/>
            <a:ext cx="2851523" cy="6638625"/>
            <a:chOff x="2487613" y="285750"/>
            <a:chExt cx="2428875" cy="5654676"/>
          </a:xfrm>
        </p:grpSpPr>
        <p:sp>
          <p:nvSpPr>
            <p:cNvPr id="48" name="Freeform 11">
              <a:extLst>
                <a:ext uri="{FF2B5EF4-FFF2-40B4-BE49-F238E27FC236}">
                  <a16:creationId xmlns:a16="http://schemas.microsoft.com/office/drawing/2014/main" id="{B24AA06A-F1A5-4BB3-9486-9AE7A53B3F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9" name="Freeform 12">
              <a:extLst>
                <a:ext uri="{FF2B5EF4-FFF2-40B4-BE49-F238E27FC236}">
                  <a16:creationId xmlns:a16="http://schemas.microsoft.com/office/drawing/2014/main" id="{BDF97590-C600-44CB-9303-4A3679F516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0" name="Freeform 13">
              <a:extLst>
                <a:ext uri="{FF2B5EF4-FFF2-40B4-BE49-F238E27FC236}">
                  <a16:creationId xmlns:a16="http://schemas.microsoft.com/office/drawing/2014/main" id="{A9BBE156-3FFA-4DC4-8468-35BD28DDC6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" name="Freeform 14">
              <a:extLst>
                <a:ext uri="{FF2B5EF4-FFF2-40B4-BE49-F238E27FC236}">
                  <a16:creationId xmlns:a16="http://schemas.microsoft.com/office/drawing/2014/main" id="{F7960DE5-3810-4B1E-B1E2-3BAFEA91ED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2" name="Freeform 15">
              <a:extLst>
                <a:ext uri="{FF2B5EF4-FFF2-40B4-BE49-F238E27FC236}">
                  <a16:creationId xmlns:a16="http://schemas.microsoft.com/office/drawing/2014/main" id="{359E957C-CE11-446F-8AA7-B3E98390B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3" name="Freeform 16">
              <a:extLst>
                <a:ext uri="{FF2B5EF4-FFF2-40B4-BE49-F238E27FC236}">
                  <a16:creationId xmlns:a16="http://schemas.microsoft.com/office/drawing/2014/main" id="{A3E9FE34-CA9E-4443-BEBF-D1B9A1C6C2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4" name="Freeform 17">
              <a:extLst>
                <a:ext uri="{FF2B5EF4-FFF2-40B4-BE49-F238E27FC236}">
                  <a16:creationId xmlns:a16="http://schemas.microsoft.com/office/drawing/2014/main" id="{4F39D814-8A48-4509-BDEB-826F106591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5" name="Freeform 18">
              <a:extLst>
                <a:ext uri="{FF2B5EF4-FFF2-40B4-BE49-F238E27FC236}">
                  <a16:creationId xmlns:a16="http://schemas.microsoft.com/office/drawing/2014/main" id="{8C6D08C0-8C49-4B87-9CF4-A1F08714FA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6" name="Freeform 19">
              <a:extLst>
                <a:ext uri="{FF2B5EF4-FFF2-40B4-BE49-F238E27FC236}">
                  <a16:creationId xmlns:a16="http://schemas.microsoft.com/office/drawing/2014/main" id="{308C612B-4C0D-4863-B9CD-F86ABAA1B2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7" name="Freeform 20">
              <a:extLst>
                <a:ext uri="{FF2B5EF4-FFF2-40B4-BE49-F238E27FC236}">
                  <a16:creationId xmlns:a16="http://schemas.microsoft.com/office/drawing/2014/main" id="{600B1EC8-1B55-4390-A183-C33B5E2273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8" name="Freeform 21">
              <a:extLst>
                <a:ext uri="{FF2B5EF4-FFF2-40B4-BE49-F238E27FC236}">
                  <a16:creationId xmlns:a16="http://schemas.microsoft.com/office/drawing/2014/main" id="{1790A225-91E1-4BE5-A801-5F1E32721C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9" name="Freeform 22">
              <a:extLst>
                <a:ext uri="{FF2B5EF4-FFF2-40B4-BE49-F238E27FC236}">
                  <a16:creationId xmlns:a16="http://schemas.microsoft.com/office/drawing/2014/main" id="{DFFC46A2-6BBF-47FD-BC17-5EE1DF7CB9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1" name="Group 60">
            <a:extLst>
              <a:ext uri="{FF2B5EF4-FFF2-40B4-BE49-F238E27FC236}">
                <a16:creationId xmlns:a16="http://schemas.microsoft.com/office/drawing/2014/main" id="{AF44CA9C-80E8-44E1-A79C-D6EBFC73BC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77117" y="-786"/>
            <a:ext cx="2356675" cy="6854040"/>
            <a:chOff x="6627813" y="194833"/>
            <a:chExt cx="1952625" cy="5678918"/>
          </a:xfrm>
        </p:grpSpPr>
        <p:sp>
          <p:nvSpPr>
            <p:cNvPr id="62" name="Freeform 27">
              <a:extLst>
                <a:ext uri="{FF2B5EF4-FFF2-40B4-BE49-F238E27FC236}">
                  <a16:creationId xmlns:a16="http://schemas.microsoft.com/office/drawing/2014/main" id="{8CB9417F-98D9-4998-B00B-A5932E4C7D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3" name="Freeform 28">
              <a:extLst>
                <a:ext uri="{FF2B5EF4-FFF2-40B4-BE49-F238E27FC236}">
                  <a16:creationId xmlns:a16="http://schemas.microsoft.com/office/drawing/2014/main" id="{FA79AA3D-583E-4A1E-AF7E-CBD980F596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4" name="Freeform 29">
              <a:extLst>
                <a:ext uri="{FF2B5EF4-FFF2-40B4-BE49-F238E27FC236}">
                  <a16:creationId xmlns:a16="http://schemas.microsoft.com/office/drawing/2014/main" id="{D80C9F17-A6B2-4A12-BC77-F84264A669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5" name="Freeform 30">
              <a:extLst>
                <a:ext uri="{FF2B5EF4-FFF2-40B4-BE49-F238E27FC236}">
                  <a16:creationId xmlns:a16="http://schemas.microsoft.com/office/drawing/2014/main" id="{949C9A53-ED97-44CE-BDD5-ED24892116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6" name="Freeform 31">
              <a:extLst>
                <a:ext uri="{FF2B5EF4-FFF2-40B4-BE49-F238E27FC236}">
                  <a16:creationId xmlns:a16="http://schemas.microsoft.com/office/drawing/2014/main" id="{0F9FDAE7-225B-4072-8907-6EAA061744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7" name="Freeform 32">
              <a:extLst>
                <a:ext uri="{FF2B5EF4-FFF2-40B4-BE49-F238E27FC236}">
                  <a16:creationId xmlns:a16="http://schemas.microsoft.com/office/drawing/2014/main" id="{9D49818B-8EA3-4B41-9783-EFE0C618C3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8" name="Freeform 33">
              <a:extLst>
                <a:ext uri="{FF2B5EF4-FFF2-40B4-BE49-F238E27FC236}">
                  <a16:creationId xmlns:a16="http://schemas.microsoft.com/office/drawing/2014/main" id="{01903E65-D822-4457-B0A5-2F41682241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9" name="Freeform 34">
              <a:extLst>
                <a:ext uri="{FF2B5EF4-FFF2-40B4-BE49-F238E27FC236}">
                  <a16:creationId xmlns:a16="http://schemas.microsoft.com/office/drawing/2014/main" id="{A5CF9DAB-75BF-43D9-B1E7-817D1FAA00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0" name="Freeform 35">
              <a:extLst>
                <a:ext uri="{FF2B5EF4-FFF2-40B4-BE49-F238E27FC236}">
                  <a16:creationId xmlns:a16="http://schemas.microsoft.com/office/drawing/2014/main" id="{BB22916D-4BCF-4A4C-8714-A2564D34C3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1" name="Freeform 36">
              <a:extLst>
                <a:ext uri="{FF2B5EF4-FFF2-40B4-BE49-F238E27FC236}">
                  <a16:creationId xmlns:a16="http://schemas.microsoft.com/office/drawing/2014/main" id="{4CD9F734-569E-44E7-BD53-6214E0F18C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2" name="Freeform 37">
              <a:extLst>
                <a:ext uri="{FF2B5EF4-FFF2-40B4-BE49-F238E27FC236}">
                  <a16:creationId xmlns:a16="http://schemas.microsoft.com/office/drawing/2014/main" id="{7A5DAACB-2F42-40C8-BF6A-75B79299F9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3" name="Freeform 38">
              <a:extLst>
                <a:ext uri="{FF2B5EF4-FFF2-40B4-BE49-F238E27FC236}">
                  <a16:creationId xmlns:a16="http://schemas.microsoft.com/office/drawing/2014/main" id="{AD78E0F9-8568-4672-A22F-4ED5B1A96F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44F023C-8771-73FF-F26A-FECD73B9D9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3096" y="624110"/>
            <a:ext cx="5021516" cy="128089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 noProof="0"/>
              <a:t>Credoau hunan-gyfyngol</a:t>
            </a:r>
            <a:br>
              <a:rPr lang="en-US" sz="2800"/>
            </a:br>
            <a:endParaRPr lang="en-US" sz="2800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AA5CD610-ED7C-4CED-A9A1-174432C88A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5704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7" name="Freeform 11">
            <a:extLst>
              <a:ext uri="{FF2B5EF4-FFF2-40B4-BE49-F238E27FC236}">
                <a16:creationId xmlns:a16="http://schemas.microsoft.com/office/drawing/2014/main" id="{0C4379BF-8C7A-480A-BC36-DA55D92A93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4645704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030675B9-EC6B-8C36-5BE6-0B82CC1B31D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b="21085"/>
          <a:stretch>
            <a:fillRect/>
          </a:stretch>
        </p:blipFill>
        <p:spPr>
          <a:xfrm>
            <a:off x="-1555" y="1731"/>
            <a:ext cx="4671091" cy="6858000"/>
          </a:xfrm>
          <a:prstGeom prst="rect">
            <a:avLst/>
          </a:prstGeom>
        </p:spPr>
      </p:pic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D0FAD40A-DFFE-C7E7-8003-04634E28B0E4}"/>
              </a:ext>
            </a:extLst>
          </p:cNvPr>
          <p:cNvSpPr txBox="1">
            <a:spLocks/>
          </p:cNvSpPr>
          <p:nvPr/>
        </p:nvSpPr>
        <p:spPr>
          <a:xfrm>
            <a:off x="6438191" y="2133600"/>
            <a:ext cx="5066419" cy="37776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457200">
              <a:buClr>
                <a:schemeClr val="accent1"/>
              </a:buClr>
              <a:buFont typeface="Wingdings 3" charset="2"/>
              <a:buChar char=""/>
            </a:pPr>
            <a:r>
              <a:rPr lang="en-US" sz="1500">
                <a:solidFill>
                  <a:schemeClr val="tx1">
                    <a:lumMod val="75000"/>
                    <a:lumOff val="25000"/>
                  </a:schemeClr>
                </a:solidFill>
              </a:rPr>
              <a:t>Mae </a:t>
            </a:r>
            <a:r>
              <a:rPr lang="en-US" sz="1500" b="1">
                <a:solidFill>
                  <a:schemeClr val="tx1">
                    <a:lumMod val="75000"/>
                    <a:lumOff val="25000"/>
                  </a:schemeClr>
                </a:solidFill>
              </a:rPr>
              <a:t>credoau hunan-gyfyngol </a:t>
            </a:r>
            <a:r>
              <a:rPr lang="en-US" sz="1500">
                <a:solidFill>
                  <a:schemeClr val="tx1">
                    <a:lumMod val="75000"/>
                    <a:lumOff val="25000"/>
                  </a:schemeClr>
                </a:solidFill>
              </a:rPr>
              <a:t>yn dybiaethau neu ganfyddiadau sydd gennym amdanom ein hunain a'r ffordd y mae'r byd yn gweithio. </a:t>
            </a:r>
          </a:p>
          <a:p>
            <a:pPr defTabSz="457200">
              <a:buClr>
                <a:schemeClr val="accent1"/>
              </a:buClr>
              <a:buFont typeface="Wingdings 3" charset="2"/>
              <a:buChar char=""/>
            </a:pPr>
            <a:r>
              <a:rPr lang="en-US" sz="1500">
                <a:solidFill>
                  <a:schemeClr val="tx1">
                    <a:lumMod val="75000"/>
                    <a:lumOff val="25000"/>
                  </a:schemeClr>
                </a:solidFill>
              </a:rPr>
              <a:t>Trwy ddal ein gafael ar y credoau hyn, rydym mewn rhyw ffordd yn dal ein hunain yn ôl rhag cyflawni ein nodau. </a:t>
            </a:r>
          </a:p>
          <a:p>
            <a:pPr defTabSz="457200">
              <a:buClr>
                <a:schemeClr val="accent1"/>
              </a:buClr>
              <a:buFont typeface="Wingdings 3" charset="2"/>
              <a:buChar char=""/>
            </a:pPr>
            <a:r>
              <a:rPr lang="en-US" sz="1500">
                <a:solidFill>
                  <a:schemeClr val="tx1">
                    <a:lumMod val="75000"/>
                    <a:lumOff val="25000"/>
                  </a:schemeClr>
                </a:solidFill>
              </a:rPr>
              <a:t>Wedi dysgu fel plant ifanc iawn, ac yna rydym yn symud trwy fywyd gan greu profiadau i gyd-fynd â'n credoau (The Foundations Team, 2021).</a:t>
            </a:r>
          </a:p>
          <a:p>
            <a:pPr marL="0" indent="0" defTabSz="457200">
              <a:buClr>
                <a:schemeClr val="accent1"/>
              </a:buClr>
              <a:buFont typeface="Wingdings 3" charset="2"/>
              <a:buChar char=""/>
            </a:pPr>
            <a:endParaRPr lang="en-US" sz="150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 defTabSz="457200">
              <a:buClr>
                <a:schemeClr val="accent1"/>
              </a:buClr>
              <a:buFont typeface="Wingdings 3" charset="2"/>
              <a:buChar char=""/>
            </a:pPr>
            <a:r>
              <a:rPr lang="en-US" sz="1500" b="1">
                <a:solidFill>
                  <a:schemeClr val="tx1">
                    <a:lumMod val="75000"/>
                    <a:lumOff val="25000"/>
                  </a:schemeClr>
                </a:solidFill>
              </a:rPr>
              <a:t>A allech chi roi enghraifft o gredoau hunangyfyngol?</a:t>
            </a:r>
          </a:p>
        </p:txBody>
      </p:sp>
    </p:spTree>
    <p:extLst>
      <p:ext uri="{BB962C8B-B14F-4D97-AF65-F5344CB8AC3E}">
        <p14:creationId xmlns:p14="http://schemas.microsoft.com/office/powerpoint/2010/main" val="19787407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7398C59F-5A18-487B-91D6-B955AACF2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4" name="Freeform 11">
              <a:extLst>
                <a:ext uri="{FF2B5EF4-FFF2-40B4-BE49-F238E27FC236}">
                  <a16:creationId xmlns:a16="http://schemas.microsoft.com/office/drawing/2014/main" id="{0557FAFE-C7C3-47EC-A4F5-9B2166319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12">
              <a:extLst>
                <a:ext uri="{FF2B5EF4-FFF2-40B4-BE49-F238E27FC236}">
                  <a16:creationId xmlns:a16="http://schemas.microsoft.com/office/drawing/2014/main" id="{95BC28FB-3882-4674-9D79-EA58BEB7C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3">
              <a:extLst>
                <a:ext uri="{FF2B5EF4-FFF2-40B4-BE49-F238E27FC236}">
                  <a16:creationId xmlns:a16="http://schemas.microsoft.com/office/drawing/2014/main" id="{9C6EC892-83F9-402F-8552-0AD7C0556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18387766-037C-4EF0-8471-D19CBF2A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1E364F38-6F3A-476A-93E6-962EA817C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6">
              <a:extLst>
                <a:ext uri="{FF2B5EF4-FFF2-40B4-BE49-F238E27FC236}">
                  <a16:creationId xmlns:a16="http://schemas.microsoft.com/office/drawing/2014/main" id="{35C335A4-1E67-4293-8BE2-DFB085D4F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17">
              <a:extLst>
                <a:ext uri="{FF2B5EF4-FFF2-40B4-BE49-F238E27FC236}">
                  <a16:creationId xmlns:a16="http://schemas.microsoft.com/office/drawing/2014/main" id="{9A8A0F10-2C98-4297-9F92-5D9553392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18">
              <a:extLst>
                <a:ext uri="{FF2B5EF4-FFF2-40B4-BE49-F238E27FC236}">
                  <a16:creationId xmlns:a16="http://schemas.microsoft.com/office/drawing/2014/main" id="{C3B112A3-006E-4008-A778-DB5F6A09D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19">
              <a:extLst>
                <a:ext uri="{FF2B5EF4-FFF2-40B4-BE49-F238E27FC236}">
                  <a16:creationId xmlns:a16="http://schemas.microsoft.com/office/drawing/2014/main" id="{E5E62767-5C25-4C49-9568-432433A3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20">
              <a:extLst>
                <a:ext uri="{FF2B5EF4-FFF2-40B4-BE49-F238E27FC236}">
                  <a16:creationId xmlns:a16="http://schemas.microsoft.com/office/drawing/2014/main" id="{598EC006-77B1-42BA-B815-66CCB9B17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21">
              <a:extLst>
                <a:ext uri="{FF2B5EF4-FFF2-40B4-BE49-F238E27FC236}">
                  <a16:creationId xmlns:a16="http://schemas.microsoft.com/office/drawing/2014/main" id="{A144ED09-DA06-491D-95A8-AB3DED432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22">
              <a:extLst>
                <a:ext uri="{FF2B5EF4-FFF2-40B4-BE49-F238E27FC236}">
                  <a16:creationId xmlns:a16="http://schemas.microsoft.com/office/drawing/2014/main" id="{1CB00BD2-11CD-4A38-8F38-02B0D1105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7" name="Group 26">
            <a:extLst>
              <a:ext uri="{FF2B5EF4-FFF2-40B4-BE49-F238E27FC236}">
                <a16:creationId xmlns:a16="http://schemas.microsoft.com/office/drawing/2014/main" id="{520234FB-542E-4550-9C2F-1B56FD41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28" name="Freeform 27">
              <a:extLst>
                <a:ext uri="{FF2B5EF4-FFF2-40B4-BE49-F238E27FC236}">
                  <a16:creationId xmlns:a16="http://schemas.microsoft.com/office/drawing/2014/main" id="{41FCE1F3-DEB3-47CD-90FF-7DABB4AF4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28">
              <a:extLst>
                <a:ext uri="{FF2B5EF4-FFF2-40B4-BE49-F238E27FC236}">
                  <a16:creationId xmlns:a16="http://schemas.microsoft.com/office/drawing/2014/main" id="{5708E488-C19B-452C-B197-6F1C34F6E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29">
              <a:extLst>
                <a:ext uri="{FF2B5EF4-FFF2-40B4-BE49-F238E27FC236}">
                  <a16:creationId xmlns:a16="http://schemas.microsoft.com/office/drawing/2014/main" id="{89D3FD25-890E-4981-A71D-EE796873D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30">
              <a:extLst>
                <a:ext uri="{FF2B5EF4-FFF2-40B4-BE49-F238E27FC236}">
                  <a16:creationId xmlns:a16="http://schemas.microsoft.com/office/drawing/2014/main" id="{51B5414C-556A-47CB-8EE2-974A85A7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31">
              <a:extLst>
                <a:ext uri="{FF2B5EF4-FFF2-40B4-BE49-F238E27FC236}">
                  <a16:creationId xmlns:a16="http://schemas.microsoft.com/office/drawing/2014/main" id="{1C02B20C-2B27-4B75-8AEE-A5D2E2674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32">
              <a:extLst>
                <a:ext uri="{FF2B5EF4-FFF2-40B4-BE49-F238E27FC236}">
                  <a16:creationId xmlns:a16="http://schemas.microsoft.com/office/drawing/2014/main" id="{54427714-F9AA-4F93-BD1D-400F1EA93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33">
              <a:extLst>
                <a:ext uri="{FF2B5EF4-FFF2-40B4-BE49-F238E27FC236}">
                  <a16:creationId xmlns:a16="http://schemas.microsoft.com/office/drawing/2014/main" id="{28A77D6A-9E81-497F-ABCC-2695BB5AD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34">
              <a:extLst>
                <a:ext uri="{FF2B5EF4-FFF2-40B4-BE49-F238E27FC236}">
                  <a16:creationId xmlns:a16="http://schemas.microsoft.com/office/drawing/2014/main" id="{2A1533BA-1478-4F7C-8E24-3F3E90505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Freeform 35">
              <a:extLst>
                <a:ext uri="{FF2B5EF4-FFF2-40B4-BE49-F238E27FC236}">
                  <a16:creationId xmlns:a16="http://schemas.microsoft.com/office/drawing/2014/main" id="{39686201-E633-40FD-A80A-1E28AD52E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7" name="Freeform 36">
              <a:extLst>
                <a:ext uri="{FF2B5EF4-FFF2-40B4-BE49-F238E27FC236}">
                  <a16:creationId xmlns:a16="http://schemas.microsoft.com/office/drawing/2014/main" id="{76A215C2-F590-4938-810B-F8A79366C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8" name="Freeform 37">
              <a:extLst>
                <a:ext uri="{FF2B5EF4-FFF2-40B4-BE49-F238E27FC236}">
                  <a16:creationId xmlns:a16="http://schemas.microsoft.com/office/drawing/2014/main" id="{85F418E7-330D-4002-8EC8-33C1A897F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9" name="Freeform 38">
              <a:extLst>
                <a:ext uri="{FF2B5EF4-FFF2-40B4-BE49-F238E27FC236}">
                  <a16:creationId xmlns:a16="http://schemas.microsoft.com/office/drawing/2014/main" id="{8FFE669A-54C9-4436-9566-C5A90F16D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1" name="Rectangle 40">
            <a:extLst>
              <a:ext uri="{FF2B5EF4-FFF2-40B4-BE49-F238E27FC236}">
                <a16:creationId xmlns:a16="http://schemas.microsoft.com/office/drawing/2014/main" id="{DE91395A-2D18-4AF6-A0AC-AAA7189FE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3" name="Freeform 11">
            <a:extLst>
              <a:ext uri="{FF2B5EF4-FFF2-40B4-BE49-F238E27FC236}">
                <a16:creationId xmlns:a16="http://schemas.microsoft.com/office/drawing/2014/main" id="{A57352BE-A213-4040-BE8E-D4A925AD9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45" name="Rectangle 44">
            <a:extLst>
              <a:ext uri="{FF2B5EF4-FFF2-40B4-BE49-F238E27FC236}">
                <a16:creationId xmlns:a16="http://schemas.microsoft.com/office/drawing/2014/main" id="{1A44C337-3893-4B29-A265-B1329150B6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620" y="-1"/>
            <a:ext cx="1220724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grpSp>
        <p:nvGrpSpPr>
          <p:cNvPr id="47" name="Group 46">
            <a:extLst>
              <a:ext uri="{FF2B5EF4-FFF2-40B4-BE49-F238E27FC236}">
                <a16:creationId xmlns:a16="http://schemas.microsoft.com/office/drawing/2014/main" id="{81E0B358-1267-4844-8B3D-B7A279B417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36169" y="228600"/>
            <a:ext cx="2851523" cy="6638625"/>
            <a:chOff x="2487613" y="285750"/>
            <a:chExt cx="2428875" cy="5654676"/>
          </a:xfrm>
        </p:grpSpPr>
        <p:sp>
          <p:nvSpPr>
            <p:cNvPr id="48" name="Freeform 11">
              <a:extLst>
                <a:ext uri="{FF2B5EF4-FFF2-40B4-BE49-F238E27FC236}">
                  <a16:creationId xmlns:a16="http://schemas.microsoft.com/office/drawing/2014/main" id="{B24AA06A-F1A5-4BB3-9486-9AE7A53B3F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9" name="Freeform 12">
              <a:extLst>
                <a:ext uri="{FF2B5EF4-FFF2-40B4-BE49-F238E27FC236}">
                  <a16:creationId xmlns:a16="http://schemas.microsoft.com/office/drawing/2014/main" id="{BDF97590-C600-44CB-9303-4A3679F516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0" name="Freeform 13">
              <a:extLst>
                <a:ext uri="{FF2B5EF4-FFF2-40B4-BE49-F238E27FC236}">
                  <a16:creationId xmlns:a16="http://schemas.microsoft.com/office/drawing/2014/main" id="{A9BBE156-3FFA-4DC4-8468-35BD28DDC6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" name="Freeform 14">
              <a:extLst>
                <a:ext uri="{FF2B5EF4-FFF2-40B4-BE49-F238E27FC236}">
                  <a16:creationId xmlns:a16="http://schemas.microsoft.com/office/drawing/2014/main" id="{F7960DE5-3810-4B1E-B1E2-3BAFEA91ED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2" name="Freeform 15">
              <a:extLst>
                <a:ext uri="{FF2B5EF4-FFF2-40B4-BE49-F238E27FC236}">
                  <a16:creationId xmlns:a16="http://schemas.microsoft.com/office/drawing/2014/main" id="{359E957C-CE11-446F-8AA7-B3E98390B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3" name="Freeform 16">
              <a:extLst>
                <a:ext uri="{FF2B5EF4-FFF2-40B4-BE49-F238E27FC236}">
                  <a16:creationId xmlns:a16="http://schemas.microsoft.com/office/drawing/2014/main" id="{A3E9FE34-CA9E-4443-BEBF-D1B9A1C6C2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4" name="Freeform 17">
              <a:extLst>
                <a:ext uri="{FF2B5EF4-FFF2-40B4-BE49-F238E27FC236}">
                  <a16:creationId xmlns:a16="http://schemas.microsoft.com/office/drawing/2014/main" id="{4F39D814-8A48-4509-BDEB-826F106591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5" name="Freeform 18">
              <a:extLst>
                <a:ext uri="{FF2B5EF4-FFF2-40B4-BE49-F238E27FC236}">
                  <a16:creationId xmlns:a16="http://schemas.microsoft.com/office/drawing/2014/main" id="{8C6D08C0-8C49-4B87-9CF4-A1F08714FA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6" name="Freeform 19">
              <a:extLst>
                <a:ext uri="{FF2B5EF4-FFF2-40B4-BE49-F238E27FC236}">
                  <a16:creationId xmlns:a16="http://schemas.microsoft.com/office/drawing/2014/main" id="{308C612B-4C0D-4863-B9CD-F86ABAA1B2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7" name="Freeform 20">
              <a:extLst>
                <a:ext uri="{FF2B5EF4-FFF2-40B4-BE49-F238E27FC236}">
                  <a16:creationId xmlns:a16="http://schemas.microsoft.com/office/drawing/2014/main" id="{600B1EC8-1B55-4390-A183-C33B5E2273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8" name="Freeform 21">
              <a:extLst>
                <a:ext uri="{FF2B5EF4-FFF2-40B4-BE49-F238E27FC236}">
                  <a16:creationId xmlns:a16="http://schemas.microsoft.com/office/drawing/2014/main" id="{1790A225-91E1-4BE5-A801-5F1E32721C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9" name="Freeform 22">
              <a:extLst>
                <a:ext uri="{FF2B5EF4-FFF2-40B4-BE49-F238E27FC236}">
                  <a16:creationId xmlns:a16="http://schemas.microsoft.com/office/drawing/2014/main" id="{DFFC46A2-6BBF-47FD-BC17-5EE1DF7CB9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1" name="Group 60">
            <a:extLst>
              <a:ext uri="{FF2B5EF4-FFF2-40B4-BE49-F238E27FC236}">
                <a16:creationId xmlns:a16="http://schemas.microsoft.com/office/drawing/2014/main" id="{AF44CA9C-80E8-44E1-A79C-D6EBFC73BC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77117" y="-786"/>
            <a:ext cx="2356675" cy="6854040"/>
            <a:chOff x="6627813" y="194833"/>
            <a:chExt cx="1952625" cy="5678918"/>
          </a:xfrm>
        </p:grpSpPr>
        <p:sp>
          <p:nvSpPr>
            <p:cNvPr id="62" name="Freeform 27">
              <a:extLst>
                <a:ext uri="{FF2B5EF4-FFF2-40B4-BE49-F238E27FC236}">
                  <a16:creationId xmlns:a16="http://schemas.microsoft.com/office/drawing/2014/main" id="{8CB9417F-98D9-4998-B00B-A5932E4C7D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3" name="Freeform 28">
              <a:extLst>
                <a:ext uri="{FF2B5EF4-FFF2-40B4-BE49-F238E27FC236}">
                  <a16:creationId xmlns:a16="http://schemas.microsoft.com/office/drawing/2014/main" id="{FA79AA3D-583E-4A1E-AF7E-CBD980F596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4" name="Freeform 29">
              <a:extLst>
                <a:ext uri="{FF2B5EF4-FFF2-40B4-BE49-F238E27FC236}">
                  <a16:creationId xmlns:a16="http://schemas.microsoft.com/office/drawing/2014/main" id="{D80C9F17-A6B2-4A12-BC77-F84264A669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5" name="Freeform 30">
              <a:extLst>
                <a:ext uri="{FF2B5EF4-FFF2-40B4-BE49-F238E27FC236}">
                  <a16:creationId xmlns:a16="http://schemas.microsoft.com/office/drawing/2014/main" id="{949C9A53-ED97-44CE-BDD5-ED24892116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6" name="Freeform 31">
              <a:extLst>
                <a:ext uri="{FF2B5EF4-FFF2-40B4-BE49-F238E27FC236}">
                  <a16:creationId xmlns:a16="http://schemas.microsoft.com/office/drawing/2014/main" id="{0F9FDAE7-225B-4072-8907-6EAA061744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7" name="Freeform 32">
              <a:extLst>
                <a:ext uri="{FF2B5EF4-FFF2-40B4-BE49-F238E27FC236}">
                  <a16:creationId xmlns:a16="http://schemas.microsoft.com/office/drawing/2014/main" id="{9D49818B-8EA3-4B41-9783-EFE0C618C3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8" name="Freeform 33">
              <a:extLst>
                <a:ext uri="{FF2B5EF4-FFF2-40B4-BE49-F238E27FC236}">
                  <a16:creationId xmlns:a16="http://schemas.microsoft.com/office/drawing/2014/main" id="{01903E65-D822-4457-B0A5-2F41682241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9" name="Freeform 34">
              <a:extLst>
                <a:ext uri="{FF2B5EF4-FFF2-40B4-BE49-F238E27FC236}">
                  <a16:creationId xmlns:a16="http://schemas.microsoft.com/office/drawing/2014/main" id="{A5CF9DAB-75BF-43D9-B1E7-817D1FAA00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0" name="Freeform 35">
              <a:extLst>
                <a:ext uri="{FF2B5EF4-FFF2-40B4-BE49-F238E27FC236}">
                  <a16:creationId xmlns:a16="http://schemas.microsoft.com/office/drawing/2014/main" id="{BB22916D-4BCF-4A4C-8714-A2564D34C3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1" name="Freeform 36">
              <a:extLst>
                <a:ext uri="{FF2B5EF4-FFF2-40B4-BE49-F238E27FC236}">
                  <a16:creationId xmlns:a16="http://schemas.microsoft.com/office/drawing/2014/main" id="{4CD9F734-569E-44E7-BD53-6214E0F18C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2" name="Freeform 37">
              <a:extLst>
                <a:ext uri="{FF2B5EF4-FFF2-40B4-BE49-F238E27FC236}">
                  <a16:creationId xmlns:a16="http://schemas.microsoft.com/office/drawing/2014/main" id="{7A5DAACB-2F42-40C8-BF6A-75B79299F9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3" name="Freeform 38">
              <a:extLst>
                <a:ext uri="{FF2B5EF4-FFF2-40B4-BE49-F238E27FC236}">
                  <a16:creationId xmlns:a16="http://schemas.microsoft.com/office/drawing/2014/main" id="{AD78E0F9-8568-4672-A22F-4ED5B1A96F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44F023C-8771-73FF-F26A-FECD73B9D9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3096" y="624110"/>
            <a:ext cx="5021516" cy="128089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Self-limiting beliefs</a:t>
            </a:r>
            <a:br>
              <a:rPr lang="en-US"/>
            </a:br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AA5CD610-ED7C-4CED-A9A1-174432C88A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5704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7" name="Freeform 11">
            <a:extLst>
              <a:ext uri="{FF2B5EF4-FFF2-40B4-BE49-F238E27FC236}">
                <a16:creationId xmlns:a16="http://schemas.microsoft.com/office/drawing/2014/main" id="{0C4379BF-8C7A-480A-BC36-DA55D92A93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4645704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030675B9-EC6B-8C36-5BE6-0B82CC1B31D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rcRect b="21085"/>
          <a:stretch>
            <a:fillRect/>
          </a:stretch>
        </p:blipFill>
        <p:spPr>
          <a:xfrm>
            <a:off x="-1555" y="1731"/>
            <a:ext cx="4671091" cy="6858000"/>
          </a:xfrm>
          <a:prstGeom prst="rect">
            <a:avLst/>
          </a:prstGeom>
        </p:spPr>
      </p:pic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D0FAD40A-DFFE-C7E7-8003-04634E28B0E4}"/>
              </a:ext>
            </a:extLst>
          </p:cNvPr>
          <p:cNvSpPr txBox="1">
            <a:spLocks/>
          </p:cNvSpPr>
          <p:nvPr/>
        </p:nvSpPr>
        <p:spPr>
          <a:xfrm>
            <a:off x="6438191" y="2133600"/>
            <a:ext cx="5066419" cy="37776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457200">
              <a:buClr>
                <a:schemeClr val="accent1"/>
              </a:buClr>
              <a:buFont typeface="Wingdings 3" charset="2"/>
              <a:buChar char=""/>
            </a:pPr>
            <a:r>
              <a:rPr lang="en-US" sz="1500">
                <a:solidFill>
                  <a:schemeClr val="tx1">
                    <a:lumMod val="75000"/>
                    <a:lumOff val="25000"/>
                  </a:schemeClr>
                </a:solidFill>
              </a:rPr>
              <a:t>Are assumptions or perceptions we have about ourselves and the way the world works. </a:t>
            </a:r>
          </a:p>
          <a:p>
            <a:pPr defTabSz="457200">
              <a:buClr>
                <a:schemeClr val="accent1"/>
              </a:buClr>
              <a:buFont typeface="Wingdings 3" charset="2"/>
              <a:buChar char=""/>
            </a:pPr>
            <a:r>
              <a:rPr lang="en-US" sz="1500">
                <a:solidFill>
                  <a:schemeClr val="tx1">
                    <a:lumMod val="75000"/>
                    <a:lumOff val="25000"/>
                  </a:schemeClr>
                </a:solidFill>
              </a:rPr>
              <a:t> By holding on to these beliefs, we are holding ourselves back from achieving our goals. </a:t>
            </a:r>
          </a:p>
          <a:p>
            <a:pPr defTabSz="457200">
              <a:buClr>
                <a:schemeClr val="accent1"/>
              </a:buClr>
              <a:buFont typeface="Wingdings 3" charset="2"/>
              <a:buChar char=""/>
            </a:pPr>
            <a:r>
              <a:rPr lang="en-US" sz="1500">
                <a:solidFill>
                  <a:schemeClr val="tx1">
                    <a:lumMod val="75000"/>
                    <a:lumOff val="25000"/>
                  </a:schemeClr>
                </a:solidFill>
              </a:rPr>
              <a:t>We move through life creating experiences to match our beliefs, which we learned as young children.</a:t>
            </a:r>
          </a:p>
          <a:p>
            <a:pPr marL="0" indent="0" defTabSz="457200">
              <a:buClr>
                <a:schemeClr val="accent1"/>
              </a:buClr>
              <a:buFont typeface="Wingdings 3" charset="2"/>
              <a:buChar char=""/>
            </a:pPr>
            <a:r>
              <a:rPr lang="en-US" sz="1500">
                <a:solidFill>
                  <a:schemeClr val="tx1">
                    <a:lumMod val="75000"/>
                    <a:lumOff val="25000"/>
                  </a:schemeClr>
                </a:solidFill>
              </a:rPr>
              <a:t> (The Foundations Team, 2021)</a:t>
            </a:r>
          </a:p>
          <a:p>
            <a:pPr marL="0" indent="0" defTabSz="457200">
              <a:buClr>
                <a:schemeClr val="accent1"/>
              </a:buClr>
              <a:buFont typeface="Wingdings 3" charset="2"/>
              <a:buChar char=""/>
            </a:pPr>
            <a:endParaRPr lang="en-US" sz="150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defTabSz="457200">
              <a:buClr>
                <a:schemeClr val="accent1"/>
              </a:buClr>
              <a:buFont typeface="Wingdings 3" charset="2"/>
              <a:buChar char=""/>
            </a:pPr>
            <a:r>
              <a:rPr lang="en-US" sz="1500" b="1">
                <a:solidFill>
                  <a:schemeClr val="tx1">
                    <a:lumMod val="75000"/>
                    <a:lumOff val="25000"/>
                  </a:schemeClr>
                </a:solidFill>
              </a:rPr>
              <a:t>Could you give an example of self-limiting beliefs?</a:t>
            </a:r>
          </a:p>
        </p:txBody>
      </p:sp>
    </p:spTree>
    <p:extLst>
      <p:ext uri="{BB962C8B-B14F-4D97-AF65-F5344CB8AC3E}">
        <p14:creationId xmlns:p14="http://schemas.microsoft.com/office/powerpoint/2010/main" val="5112169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A7EF97-858D-EF1E-0889-B76CD3F016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dirty="0"/>
              <a:t>Geiriau doeth</a:t>
            </a:r>
            <a:r>
              <a:rPr lang="en-GB" dirty="0"/>
              <a:t>? </a:t>
            </a:r>
            <a:br>
              <a:rPr lang="en-GB" dirty="0"/>
            </a:br>
            <a:r>
              <a:rPr lang="en-GB" dirty="0"/>
              <a:t>Wise words?</a:t>
            </a:r>
            <a:endParaRPr lang="en-US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BDCEC317-D0CD-C660-8F5D-CA11188F05AF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2983935" y="2596137"/>
            <a:ext cx="3523793" cy="2853175"/>
          </a:xfr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2050" name="Picture 2" descr="Becoming is better than being.”... - Psycure Organization | Facebook">
            <a:extLst>
              <a:ext uri="{FF2B5EF4-FFF2-40B4-BE49-F238E27FC236}">
                <a16:creationId xmlns:a16="http://schemas.microsoft.com/office/drawing/2014/main" id="{53346ACE-378B-F043-7F44-E2F6EC8477E4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276431" y="2943225"/>
            <a:ext cx="2143125" cy="21431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78E6EE7-8603-A1E1-3D17-D1A7A7C85B3F}"/>
              </a:ext>
            </a:extLst>
          </p:cNvPr>
          <p:cNvSpPr txBox="1"/>
          <p:nvPr/>
        </p:nvSpPr>
        <p:spPr>
          <a:xfrm>
            <a:off x="6888088" y="5373216"/>
            <a:ext cx="216024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>
                <a:latin typeface="Arial" panose="020B0604020202020204" pitchFamily="34" charset="0"/>
              </a:rPr>
              <a:t>(</a:t>
            </a:r>
            <a:r>
              <a:rPr lang="en-GB" sz="1050" dirty="0" err="1">
                <a:latin typeface="Arial" panose="020B0604020202020204" pitchFamily="34" charset="0"/>
              </a:rPr>
              <a:t>Psycure</a:t>
            </a:r>
            <a:r>
              <a:rPr lang="en-GB" sz="1050" dirty="0">
                <a:latin typeface="Arial" panose="020B0604020202020204" pitchFamily="34" charset="0"/>
              </a:rPr>
              <a:t> Organisation, 2020)</a:t>
            </a:r>
            <a:endParaRPr lang="en-US" sz="105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447085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07316177-82CC-EAB8-466C-B22E8F9393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dirty="0"/>
              <a:t>Theori Meddylfryd </a:t>
            </a:r>
            <a:r>
              <a:rPr lang="en-GB" dirty="0"/>
              <a:t>(Dweck, 2006)</a:t>
            </a:r>
            <a:r>
              <a:rPr lang="cy-GB" dirty="0"/>
              <a:t> </a:t>
            </a:r>
            <a:br>
              <a:rPr lang="cy-GB" dirty="0"/>
            </a:br>
            <a:r>
              <a:rPr lang="en-GB" dirty="0"/>
              <a:t>Mindset Theory (Dweck, 2006)</a:t>
            </a:r>
            <a:r>
              <a:rPr lang="cy-GB" dirty="0"/>
              <a:t> </a:t>
            </a:r>
            <a:endParaRPr lang="en-US" dirty="0"/>
          </a:p>
        </p:txBody>
      </p:sp>
      <p:pic>
        <p:nvPicPr>
          <p:cNvPr id="1026" name="Picture 2" descr="What Does a Growth Mindset Have to Do with Learning? | Online Learning  Insights">
            <a:extLst>
              <a:ext uri="{FF2B5EF4-FFF2-40B4-BE49-F238E27FC236}">
                <a16:creationId xmlns:a16="http://schemas.microsoft.com/office/drawing/2014/main" id="{D85024F7-9A30-C221-4BD2-B23AA17EC0CE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589213" y="2672410"/>
            <a:ext cx="4313237" cy="270063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7CF066BE-C8A1-D605-27B5-50F09018868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>
                <a:hlinkClick r:id="rId4"/>
              </a:rPr>
              <a:t>Link to Book download- Mindset: changing the way you think to fulfil your potential by Carol Dweck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87ED8CA-CB9C-2539-9DFC-7D94E97CD536}"/>
              </a:ext>
            </a:extLst>
          </p:cNvPr>
          <p:cNvSpPr txBox="1"/>
          <p:nvPr/>
        </p:nvSpPr>
        <p:spPr>
          <a:xfrm>
            <a:off x="995594" y="5403113"/>
            <a:ext cx="446449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i="1">
                <a:solidFill>
                  <a:srgbClr val="444444"/>
                </a:solidFill>
                <a:latin typeface="Open Sans" panose="020B0606030504020204" pitchFamily="34" charset="0"/>
              </a:defRPr>
            </a:lvl1pPr>
          </a:lstStyle>
          <a:p>
            <a:r>
              <a:rPr lang="en-US" sz="1200" i="0" dirty="0">
                <a:latin typeface="Arial" panose="020B0604020202020204" pitchFamily="34" charset="0"/>
              </a:rPr>
              <a:t>(Growth Mindset, n.d</a:t>
            </a:r>
            <a:r>
              <a:rPr lang="en-US" sz="1200" dirty="0">
                <a:latin typeface="Arial" panose="020B0604020202020204" pitchFamily="34" charset="0"/>
              </a:rPr>
              <a:t>., cited in </a:t>
            </a:r>
            <a:r>
              <a:rPr lang="en-US" sz="1200" i="0" dirty="0">
                <a:solidFill>
                  <a:srgbClr val="00B0F0"/>
                </a:solidFill>
                <a:latin typeface="Arial" panose="020B0604020202020204" pitchFamily="34" charset="0"/>
                <a:hlinkClick r:id="rId5" tooltip="Online Learning Insights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Online Learning </a:t>
            </a:r>
            <a:r>
              <a:rPr lang="en-US" sz="1200" i="0" dirty="0">
                <a:solidFill>
                  <a:schemeClr val="tx1"/>
                </a:solidFill>
                <a:latin typeface="Arial" panose="020B0604020202020204" pitchFamily="34" charset="0"/>
                <a:hlinkClick r:id="rId5" tooltip="Online Learning Insights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Insights</a:t>
            </a:r>
            <a:r>
              <a:rPr lang="en-US" sz="1200" i="0" dirty="0">
                <a:solidFill>
                  <a:schemeClr val="tx1"/>
                </a:solidFill>
                <a:latin typeface="Arial" panose="020B0604020202020204" pitchFamily="34" charset="0"/>
              </a:rPr>
              <a:t>, n.d.)</a:t>
            </a:r>
          </a:p>
        </p:txBody>
      </p:sp>
    </p:spTree>
    <p:extLst>
      <p:ext uri="{BB962C8B-B14F-4D97-AF65-F5344CB8AC3E}">
        <p14:creationId xmlns:p14="http://schemas.microsoft.com/office/powerpoint/2010/main" val="37359698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166BF9EE-F7AC-4FA5-AC7E-001B3A642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4" name="Freeform 11">
              <a:extLst>
                <a:ext uri="{FF2B5EF4-FFF2-40B4-BE49-F238E27FC236}">
                  <a16:creationId xmlns:a16="http://schemas.microsoft.com/office/drawing/2014/main" id="{3B48D182-44E3-4D8B-ACEF-F1A900BE44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12">
              <a:extLst>
                <a:ext uri="{FF2B5EF4-FFF2-40B4-BE49-F238E27FC236}">
                  <a16:creationId xmlns:a16="http://schemas.microsoft.com/office/drawing/2014/main" id="{355A535A-A489-477F-A314-593AA8CAFB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3">
              <a:extLst>
                <a:ext uri="{FF2B5EF4-FFF2-40B4-BE49-F238E27FC236}">
                  <a16:creationId xmlns:a16="http://schemas.microsoft.com/office/drawing/2014/main" id="{954C2D4C-FD83-4EF4-9312-04442ABD6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C20701C2-CD9A-4698-BC97-E1085820C2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62575C35-466F-42AE-87A1-D691849AB8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6">
              <a:extLst>
                <a:ext uri="{FF2B5EF4-FFF2-40B4-BE49-F238E27FC236}">
                  <a16:creationId xmlns:a16="http://schemas.microsoft.com/office/drawing/2014/main" id="{58236F37-6119-45AC-80A0-CD2C311B50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17">
              <a:extLst>
                <a:ext uri="{FF2B5EF4-FFF2-40B4-BE49-F238E27FC236}">
                  <a16:creationId xmlns:a16="http://schemas.microsoft.com/office/drawing/2014/main" id="{F3FDD799-39FE-4D6F-9A64-2F472B2150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18">
              <a:extLst>
                <a:ext uri="{FF2B5EF4-FFF2-40B4-BE49-F238E27FC236}">
                  <a16:creationId xmlns:a16="http://schemas.microsoft.com/office/drawing/2014/main" id="{9820D241-1D49-442C-A95A-00BC1BF9E2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19">
              <a:extLst>
                <a:ext uri="{FF2B5EF4-FFF2-40B4-BE49-F238E27FC236}">
                  <a16:creationId xmlns:a16="http://schemas.microsoft.com/office/drawing/2014/main" id="{EBC2197C-B383-4866-8ABD-74222400BE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20">
              <a:extLst>
                <a:ext uri="{FF2B5EF4-FFF2-40B4-BE49-F238E27FC236}">
                  <a16:creationId xmlns:a16="http://schemas.microsoft.com/office/drawing/2014/main" id="{404B06AA-FC93-4471-9DE4-56A401E70A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21">
              <a:extLst>
                <a:ext uri="{FF2B5EF4-FFF2-40B4-BE49-F238E27FC236}">
                  <a16:creationId xmlns:a16="http://schemas.microsoft.com/office/drawing/2014/main" id="{E580600C-013F-4FAF-8FB7-4CC0FA80A9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22">
              <a:extLst>
                <a:ext uri="{FF2B5EF4-FFF2-40B4-BE49-F238E27FC236}">
                  <a16:creationId xmlns:a16="http://schemas.microsoft.com/office/drawing/2014/main" id="{9BFCF199-64B2-4AEE-88C4-E954ABF362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7" name="Group 26">
            <a:extLst>
              <a:ext uri="{FF2B5EF4-FFF2-40B4-BE49-F238E27FC236}">
                <a16:creationId xmlns:a16="http://schemas.microsoft.com/office/drawing/2014/main" id="{E312DBA5-56D8-42B2-BA94-28168C2A6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28" name="Freeform 27">
              <a:extLst>
                <a:ext uri="{FF2B5EF4-FFF2-40B4-BE49-F238E27FC236}">
                  <a16:creationId xmlns:a16="http://schemas.microsoft.com/office/drawing/2014/main" id="{7AD46C74-3117-46B0-B267-0F61B57CA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28">
              <a:extLst>
                <a:ext uri="{FF2B5EF4-FFF2-40B4-BE49-F238E27FC236}">
                  <a16:creationId xmlns:a16="http://schemas.microsoft.com/office/drawing/2014/main" id="{8C13B810-9664-45D8-8510-D6ED0ADD72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29">
              <a:extLst>
                <a:ext uri="{FF2B5EF4-FFF2-40B4-BE49-F238E27FC236}">
                  <a16:creationId xmlns:a16="http://schemas.microsoft.com/office/drawing/2014/main" id="{10306E52-A922-4458-BCCE-C3C840CC75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30">
              <a:extLst>
                <a:ext uri="{FF2B5EF4-FFF2-40B4-BE49-F238E27FC236}">
                  <a16:creationId xmlns:a16="http://schemas.microsoft.com/office/drawing/2014/main" id="{CB578819-B7E7-4250-932F-52AE2A2A9A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31">
              <a:extLst>
                <a:ext uri="{FF2B5EF4-FFF2-40B4-BE49-F238E27FC236}">
                  <a16:creationId xmlns:a16="http://schemas.microsoft.com/office/drawing/2014/main" id="{454B9C91-B623-424A-B16E-F764F189D3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32">
              <a:extLst>
                <a:ext uri="{FF2B5EF4-FFF2-40B4-BE49-F238E27FC236}">
                  <a16:creationId xmlns:a16="http://schemas.microsoft.com/office/drawing/2014/main" id="{EFD03C4A-8484-41E6-B458-032F1DCA7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33">
              <a:extLst>
                <a:ext uri="{FF2B5EF4-FFF2-40B4-BE49-F238E27FC236}">
                  <a16:creationId xmlns:a16="http://schemas.microsoft.com/office/drawing/2014/main" id="{DDC2F3C3-1D4E-4913-9C5C-F9A65B47E5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34">
              <a:extLst>
                <a:ext uri="{FF2B5EF4-FFF2-40B4-BE49-F238E27FC236}">
                  <a16:creationId xmlns:a16="http://schemas.microsoft.com/office/drawing/2014/main" id="{1E15BCA2-2420-4C53-ADE9-40FBAC2384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Freeform 35">
              <a:extLst>
                <a:ext uri="{FF2B5EF4-FFF2-40B4-BE49-F238E27FC236}">
                  <a16:creationId xmlns:a16="http://schemas.microsoft.com/office/drawing/2014/main" id="{73D5FBF4-7129-4C51-B603-E3BC334195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7" name="Freeform 36">
              <a:extLst>
                <a:ext uri="{FF2B5EF4-FFF2-40B4-BE49-F238E27FC236}">
                  <a16:creationId xmlns:a16="http://schemas.microsoft.com/office/drawing/2014/main" id="{0165B164-CE2A-494C-88FC-507232B37C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8" name="Freeform 37">
              <a:extLst>
                <a:ext uri="{FF2B5EF4-FFF2-40B4-BE49-F238E27FC236}">
                  <a16:creationId xmlns:a16="http://schemas.microsoft.com/office/drawing/2014/main" id="{87F127E5-B10B-4D18-BCF0-E7C3C7F40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9" name="Freeform 38">
              <a:extLst>
                <a:ext uri="{FF2B5EF4-FFF2-40B4-BE49-F238E27FC236}">
                  <a16:creationId xmlns:a16="http://schemas.microsoft.com/office/drawing/2014/main" id="{FC692D59-F28D-4E42-B435-225F2C6CFA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1" name="Rectangle 40">
            <a:extLst>
              <a:ext uri="{FF2B5EF4-FFF2-40B4-BE49-F238E27FC236}">
                <a16:creationId xmlns:a16="http://schemas.microsoft.com/office/drawing/2014/main" id="{1996130F-9AB5-4DE9-8574-3AF891C5C1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3" name="Freeform 11">
            <a:extLst>
              <a:ext uri="{FF2B5EF4-FFF2-40B4-BE49-F238E27FC236}">
                <a16:creationId xmlns:a16="http://schemas.microsoft.com/office/drawing/2014/main" id="{7326F4E6-9131-42DA-97B2-0BA8D1E258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45" name="Rectangle 44">
            <a:extLst>
              <a:ext uri="{FF2B5EF4-FFF2-40B4-BE49-F238E27FC236}">
                <a16:creationId xmlns:a16="http://schemas.microsoft.com/office/drawing/2014/main" id="{3F4C104D-5F30-4811-9376-566B26E471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0D0B1E26-8D3C-2A16-09C4-7868780145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224" y="645106"/>
            <a:ext cx="3650279" cy="1259894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000"/>
              <a:t>Dargnfyddwch mwy am Dweck</a:t>
            </a:r>
            <a:br>
              <a:rPr lang="en-US" sz="2000"/>
            </a:br>
            <a:r>
              <a:rPr lang="en-US" sz="2000"/>
              <a:t>Find out more about Dweck</a:t>
            </a:r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0815E34B-5D02-4E01-A936-E8E1C0AB6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" name="Content Placeholder 7" descr="A video where Carol Dweck explains her growth mindset research">
            <a:extLst>
              <a:ext uri="{FF2B5EF4-FFF2-40B4-BE49-F238E27FC236}">
                <a16:creationId xmlns:a16="http://schemas.microsoft.com/office/drawing/2014/main" id="{018D1207-7A80-5379-285D-EFBD95C529A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9225" y="2133600"/>
            <a:ext cx="3650278" cy="375925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Using the video and the blog make some notes about the key elements of the growth mindset theory.</a:t>
            </a:r>
          </a:p>
          <a:p>
            <a:endParaRPr lang="en-US" dirty="0">
              <a:solidFill>
                <a:srgbClr val="FB9318"/>
              </a:solidFill>
              <a:hlinkClick r:id="rId3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r>
              <a:rPr lang="en-US" dirty="0"/>
              <a:t>Consider how will this benefit you in your studies?</a:t>
            </a:r>
            <a:endParaRPr lang="en-US" dirty="0">
              <a:hlinkClick r:id="rId3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endParaRPr lang="en-US" dirty="0">
              <a:solidFill>
                <a:srgbClr val="FB9318"/>
              </a:solidFill>
              <a:hlinkClick r:id="rId3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r>
              <a:rPr lang="en-US" dirty="0">
                <a:solidFill>
                  <a:srgbClr val="FB9318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 growth mindset blog discussing Carol Dweck's research and ideas</a:t>
            </a:r>
            <a:endParaRPr lang="en-US" dirty="0"/>
          </a:p>
        </p:txBody>
      </p:sp>
      <p:pic>
        <p:nvPicPr>
          <p:cNvPr id="7" name="Online Media 6" title="Carol Dweck - The power of growth mindset">
            <a:hlinkClick r:id="" action="ppaction://media"/>
            <a:extLst>
              <a:ext uri="{FF2B5EF4-FFF2-40B4-BE49-F238E27FC236}">
                <a16:creationId xmlns:a16="http://schemas.microsoft.com/office/drawing/2014/main" id="{A1D69D29-1B56-D3E1-BBD1-1559D8199B16}"/>
              </a:ext>
            </a:extLst>
          </p:cNvPr>
          <p:cNvPicPr>
            <a:picLocks noGrp="1" noRot="1" noChangeAspect="1"/>
          </p:cNvPicPr>
          <p:nvPr>
            <p:ph sz="half"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4619543" y="1302081"/>
            <a:ext cx="6953577" cy="3928771"/>
          </a:xfrm>
          <a:prstGeom prst="rect">
            <a:avLst/>
          </a:prstGeom>
        </p:spPr>
      </p:pic>
      <p:sp>
        <p:nvSpPr>
          <p:cNvPr id="49" name="Freeform 11">
            <a:extLst>
              <a:ext uri="{FF2B5EF4-FFF2-40B4-BE49-F238E27FC236}">
                <a16:creationId xmlns:a16="http://schemas.microsoft.com/office/drawing/2014/main" id="{7DE3414B-B032-4710-A468-D3285E38C5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061223"/>
            <a:ext cx="1038036" cy="506277"/>
          </a:xfrm>
          <a:custGeom>
            <a:avLst/>
            <a:gdLst>
              <a:gd name="connsiteX0" fmla="*/ 0 w 1038036"/>
              <a:gd name="connsiteY0" fmla="*/ 0 h 506277"/>
              <a:gd name="connsiteX1" fmla="*/ 182880 w 1038036"/>
              <a:gd name="connsiteY1" fmla="*/ 0 h 506277"/>
              <a:gd name="connsiteX2" fmla="*/ 291705 w 1038036"/>
              <a:gd name="connsiteY2" fmla="*/ 0 h 506277"/>
              <a:gd name="connsiteX3" fmla="*/ 291705 w 1038036"/>
              <a:gd name="connsiteY3" fmla="*/ 151 h 506277"/>
              <a:gd name="connsiteX4" fmla="*/ 692049 w 1038036"/>
              <a:gd name="connsiteY4" fmla="*/ 705 h 506277"/>
              <a:gd name="connsiteX5" fmla="*/ 782744 w 1038036"/>
              <a:gd name="connsiteY5" fmla="*/ 705 h 506277"/>
              <a:gd name="connsiteX6" fmla="*/ 797001 w 1038036"/>
              <a:gd name="connsiteY6" fmla="*/ 5473 h 506277"/>
              <a:gd name="connsiteX7" fmla="*/ 801982 w 1038036"/>
              <a:gd name="connsiteY7" fmla="*/ 10242 h 506277"/>
              <a:gd name="connsiteX8" fmla="*/ 1030951 w 1038036"/>
              <a:gd name="connsiteY8" fmla="*/ 239185 h 506277"/>
              <a:gd name="connsiteX9" fmla="*/ 1030951 w 1038036"/>
              <a:gd name="connsiteY9" fmla="*/ 267797 h 506277"/>
              <a:gd name="connsiteX10" fmla="*/ 801982 w 1038036"/>
              <a:gd name="connsiteY10" fmla="*/ 496740 h 506277"/>
              <a:gd name="connsiteX11" fmla="*/ 797001 w 1038036"/>
              <a:gd name="connsiteY11" fmla="*/ 501508 h 506277"/>
              <a:gd name="connsiteX12" fmla="*/ 782744 w 1038036"/>
              <a:gd name="connsiteY12" fmla="*/ 506277 h 506277"/>
              <a:gd name="connsiteX13" fmla="*/ 692049 w 1038036"/>
              <a:gd name="connsiteY13" fmla="*/ 506277 h 506277"/>
              <a:gd name="connsiteX14" fmla="*/ 291705 w 1038036"/>
              <a:gd name="connsiteY14" fmla="*/ 505140 h 506277"/>
              <a:gd name="connsiteX15" fmla="*/ 291705 w 1038036"/>
              <a:gd name="connsiteY15" fmla="*/ 506277 h 506277"/>
              <a:gd name="connsiteX16" fmla="*/ 0 w 1038036"/>
              <a:gd name="connsiteY16" fmla="*/ 506277 h 5062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038036" h="506277">
                <a:moveTo>
                  <a:pt x="0" y="0"/>
                </a:moveTo>
                <a:lnTo>
                  <a:pt x="182880" y="0"/>
                </a:lnTo>
                <a:lnTo>
                  <a:pt x="291705" y="0"/>
                </a:lnTo>
                <a:lnTo>
                  <a:pt x="291705" y="151"/>
                </a:lnTo>
                <a:lnTo>
                  <a:pt x="692049" y="705"/>
                </a:lnTo>
                <a:lnTo>
                  <a:pt x="782744" y="705"/>
                </a:lnTo>
                <a:cubicBezTo>
                  <a:pt x="787553" y="705"/>
                  <a:pt x="792363" y="5473"/>
                  <a:pt x="797001" y="5473"/>
                </a:cubicBezTo>
                <a:cubicBezTo>
                  <a:pt x="797001" y="10242"/>
                  <a:pt x="801982" y="10242"/>
                  <a:pt x="801982" y="10242"/>
                </a:cubicBezTo>
                <a:lnTo>
                  <a:pt x="1030951" y="239185"/>
                </a:lnTo>
                <a:cubicBezTo>
                  <a:pt x="1040398" y="248722"/>
                  <a:pt x="1040398" y="258259"/>
                  <a:pt x="1030951" y="267797"/>
                </a:cubicBezTo>
                <a:lnTo>
                  <a:pt x="801982" y="496740"/>
                </a:lnTo>
                <a:cubicBezTo>
                  <a:pt x="800436" y="498363"/>
                  <a:pt x="798547" y="499885"/>
                  <a:pt x="797001" y="501508"/>
                </a:cubicBezTo>
                <a:cubicBezTo>
                  <a:pt x="792363" y="506277"/>
                  <a:pt x="787553" y="506277"/>
                  <a:pt x="782744" y="506277"/>
                </a:cubicBezTo>
                <a:lnTo>
                  <a:pt x="692049" y="506277"/>
                </a:lnTo>
                <a:lnTo>
                  <a:pt x="291705" y="505140"/>
                </a:lnTo>
                <a:lnTo>
                  <a:pt x="291705" y="506277"/>
                </a:lnTo>
                <a:lnTo>
                  <a:pt x="0" y="506277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09251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7258C7-E6ED-E66F-AD5F-256E1F8C0F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Online Media 2" title="There is no Try | Do or Do Not - Star Wars The Empire Strikes Back (1980) - Full HD Scene">
            <a:hlinkClick r:id="" action="ppaction://media"/>
            <a:extLst>
              <a:ext uri="{FF2B5EF4-FFF2-40B4-BE49-F238E27FC236}">
                <a16:creationId xmlns:a16="http://schemas.microsoft.com/office/drawing/2014/main" id="{A65CA90A-72EC-E273-990A-4D89BF66EF18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687389" y="373135"/>
            <a:ext cx="10817222" cy="61117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0249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8C013B-D48A-F94A-2E6C-87E24D8024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Grit</a:t>
            </a:r>
          </a:p>
        </p:txBody>
      </p:sp>
      <p:pic>
        <p:nvPicPr>
          <p:cNvPr id="4" name="Online Media 3" title="Grit: The Power of Passion and Perseverance | Angela Lee Duckworth | TED">
            <a:hlinkClick r:id="" action="ppaction://media"/>
            <a:extLst>
              <a:ext uri="{FF2B5EF4-FFF2-40B4-BE49-F238E27FC236}">
                <a16:creationId xmlns:a16="http://schemas.microsoft.com/office/drawing/2014/main" id="{AB35A10F-1EDD-AA19-5AFD-4DF4CAC02909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265743" y="883321"/>
            <a:ext cx="9666864" cy="54612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7599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1520B72-94C4-4ABB-AC64-A3382705BE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5E3A3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A64CBFD-D6E8-4E6A-8F66-1948BED331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Online Media 1" title="Rocky's Inspirational Speech to His Son | ROCKY BALBOA">
            <a:hlinkClick r:id="" action="ppaction://media"/>
            <a:extLst>
              <a:ext uri="{FF2B5EF4-FFF2-40B4-BE49-F238E27FC236}">
                <a16:creationId xmlns:a16="http://schemas.microsoft.com/office/drawing/2014/main" id="{3760F9DA-85EB-8564-8FFA-801A45C17A9E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165853" y="643467"/>
            <a:ext cx="9860293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95523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7398C59F-5A18-487B-91D6-B955AACF2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0" name="Freeform 11">
              <a:extLst>
                <a:ext uri="{FF2B5EF4-FFF2-40B4-BE49-F238E27FC236}">
                  <a16:creationId xmlns:a16="http://schemas.microsoft.com/office/drawing/2014/main" id="{0557FAFE-C7C3-47EC-A4F5-9B2166319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Freeform 12">
              <a:extLst>
                <a:ext uri="{FF2B5EF4-FFF2-40B4-BE49-F238E27FC236}">
                  <a16:creationId xmlns:a16="http://schemas.microsoft.com/office/drawing/2014/main" id="{95BC28FB-3882-4674-9D79-EA58BEB7C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13">
              <a:extLst>
                <a:ext uri="{FF2B5EF4-FFF2-40B4-BE49-F238E27FC236}">
                  <a16:creationId xmlns:a16="http://schemas.microsoft.com/office/drawing/2014/main" id="{9C6EC892-83F9-402F-8552-0AD7C0556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4">
              <a:extLst>
                <a:ext uri="{FF2B5EF4-FFF2-40B4-BE49-F238E27FC236}">
                  <a16:creationId xmlns:a16="http://schemas.microsoft.com/office/drawing/2014/main" id="{18387766-037C-4EF0-8471-D19CBF2A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15">
              <a:extLst>
                <a:ext uri="{FF2B5EF4-FFF2-40B4-BE49-F238E27FC236}">
                  <a16:creationId xmlns:a16="http://schemas.microsoft.com/office/drawing/2014/main" id="{1E364F38-6F3A-476A-93E6-962EA817C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16">
              <a:extLst>
                <a:ext uri="{FF2B5EF4-FFF2-40B4-BE49-F238E27FC236}">
                  <a16:creationId xmlns:a16="http://schemas.microsoft.com/office/drawing/2014/main" id="{35C335A4-1E67-4293-8BE2-DFB085D4F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7">
              <a:extLst>
                <a:ext uri="{FF2B5EF4-FFF2-40B4-BE49-F238E27FC236}">
                  <a16:creationId xmlns:a16="http://schemas.microsoft.com/office/drawing/2014/main" id="{9A8A0F10-2C98-4297-9F92-5D9553392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8">
              <a:extLst>
                <a:ext uri="{FF2B5EF4-FFF2-40B4-BE49-F238E27FC236}">
                  <a16:creationId xmlns:a16="http://schemas.microsoft.com/office/drawing/2014/main" id="{C3B112A3-006E-4008-A778-DB5F6A09D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9">
              <a:extLst>
                <a:ext uri="{FF2B5EF4-FFF2-40B4-BE49-F238E27FC236}">
                  <a16:creationId xmlns:a16="http://schemas.microsoft.com/office/drawing/2014/main" id="{E5E62767-5C25-4C49-9568-432433A3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20">
              <a:extLst>
                <a:ext uri="{FF2B5EF4-FFF2-40B4-BE49-F238E27FC236}">
                  <a16:creationId xmlns:a16="http://schemas.microsoft.com/office/drawing/2014/main" id="{598EC006-77B1-42BA-B815-66CCB9B17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21">
              <a:extLst>
                <a:ext uri="{FF2B5EF4-FFF2-40B4-BE49-F238E27FC236}">
                  <a16:creationId xmlns:a16="http://schemas.microsoft.com/office/drawing/2014/main" id="{A144ED09-DA06-491D-95A8-AB3DED432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22">
              <a:extLst>
                <a:ext uri="{FF2B5EF4-FFF2-40B4-BE49-F238E27FC236}">
                  <a16:creationId xmlns:a16="http://schemas.microsoft.com/office/drawing/2014/main" id="{1CB00BD2-11CD-4A38-8F38-02B0D1105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520234FB-542E-4550-9C2F-1B56FD41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24" name="Freeform 27">
              <a:extLst>
                <a:ext uri="{FF2B5EF4-FFF2-40B4-BE49-F238E27FC236}">
                  <a16:creationId xmlns:a16="http://schemas.microsoft.com/office/drawing/2014/main" id="{41FCE1F3-DEB3-47CD-90FF-7DABB4AF4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28">
              <a:extLst>
                <a:ext uri="{FF2B5EF4-FFF2-40B4-BE49-F238E27FC236}">
                  <a16:creationId xmlns:a16="http://schemas.microsoft.com/office/drawing/2014/main" id="{5708E488-C19B-452C-B197-6F1C34F6E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29">
              <a:extLst>
                <a:ext uri="{FF2B5EF4-FFF2-40B4-BE49-F238E27FC236}">
                  <a16:creationId xmlns:a16="http://schemas.microsoft.com/office/drawing/2014/main" id="{89D3FD25-890E-4981-A71D-EE796873D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30">
              <a:extLst>
                <a:ext uri="{FF2B5EF4-FFF2-40B4-BE49-F238E27FC236}">
                  <a16:creationId xmlns:a16="http://schemas.microsoft.com/office/drawing/2014/main" id="{51B5414C-556A-47CB-8EE2-974A85A7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31">
              <a:extLst>
                <a:ext uri="{FF2B5EF4-FFF2-40B4-BE49-F238E27FC236}">
                  <a16:creationId xmlns:a16="http://schemas.microsoft.com/office/drawing/2014/main" id="{1C02B20C-2B27-4B75-8AEE-A5D2E2674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32">
              <a:extLst>
                <a:ext uri="{FF2B5EF4-FFF2-40B4-BE49-F238E27FC236}">
                  <a16:creationId xmlns:a16="http://schemas.microsoft.com/office/drawing/2014/main" id="{54427714-F9AA-4F93-BD1D-400F1EA93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33">
              <a:extLst>
                <a:ext uri="{FF2B5EF4-FFF2-40B4-BE49-F238E27FC236}">
                  <a16:creationId xmlns:a16="http://schemas.microsoft.com/office/drawing/2014/main" id="{28A77D6A-9E81-497F-ABCC-2695BB5AD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34">
              <a:extLst>
                <a:ext uri="{FF2B5EF4-FFF2-40B4-BE49-F238E27FC236}">
                  <a16:creationId xmlns:a16="http://schemas.microsoft.com/office/drawing/2014/main" id="{2A1533BA-1478-4F7C-8E24-3F3E90505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35">
              <a:extLst>
                <a:ext uri="{FF2B5EF4-FFF2-40B4-BE49-F238E27FC236}">
                  <a16:creationId xmlns:a16="http://schemas.microsoft.com/office/drawing/2014/main" id="{39686201-E633-40FD-A80A-1E28AD52E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36">
              <a:extLst>
                <a:ext uri="{FF2B5EF4-FFF2-40B4-BE49-F238E27FC236}">
                  <a16:creationId xmlns:a16="http://schemas.microsoft.com/office/drawing/2014/main" id="{76A215C2-F590-4938-810B-F8A79366C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37">
              <a:extLst>
                <a:ext uri="{FF2B5EF4-FFF2-40B4-BE49-F238E27FC236}">
                  <a16:creationId xmlns:a16="http://schemas.microsoft.com/office/drawing/2014/main" id="{85F418E7-330D-4002-8EC8-33C1A897F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38">
              <a:extLst>
                <a:ext uri="{FF2B5EF4-FFF2-40B4-BE49-F238E27FC236}">
                  <a16:creationId xmlns:a16="http://schemas.microsoft.com/office/drawing/2014/main" id="{8FFE669A-54C9-4436-9566-C5A90F16D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7" name="Rectangle 36">
            <a:extLst>
              <a:ext uri="{FF2B5EF4-FFF2-40B4-BE49-F238E27FC236}">
                <a16:creationId xmlns:a16="http://schemas.microsoft.com/office/drawing/2014/main" id="{DE91395A-2D18-4AF6-A0AC-AAA7189FE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9" name="Freeform 6">
            <a:extLst>
              <a:ext uri="{FF2B5EF4-FFF2-40B4-BE49-F238E27FC236}">
                <a16:creationId xmlns:a16="http://schemas.microsoft.com/office/drawing/2014/main" id="{7BD08880-457D-4C62-A3B5-6A9B0878C7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216275-B59F-19B6-F49E-D2FA1CED95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98690" y="844510"/>
            <a:ext cx="3710018" cy="416974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dirty="0" err="1">
                <a:ea typeface="+mj-lt"/>
                <a:cs typeface="+mj-lt"/>
              </a:rPr>
              <a:t>Rheoli</a:t>
            </a:r>
            <a:r>
              <a:rPr lang="en-US" sz="4100" dirty="0">
                <a:ea typeface="+mj-lt"/>
                <a:cs typeface="+mj-lt"/>
              </a:rPr>
              <a:t> Amser</a:t>
            </a:r>
            <a:br>
              <a:rPr lang="en-US" sz="4100" dirty="0">
                <a:ea typeface="+mj-lt"/>
                <a:cs typeface="+mj-lt"/>
              </a:rPr>
            </a:br>
            <a:r>
              <a:rPr lang="en-US" sz="4100" dirty="0"/>
              <a:t>Time Management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E7AE1A3-422D-A70D-B0D3-1FF5CBDC42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898690" y="5097928"/>
            <a:ext cx="3710018" cy="915561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 sz="1800"/>
          </a:p>
        </p:txBody>
      </p:sp>
      <p:pic>
        <p:nvPicPr>
          <p:cNvPr id="5" name="Picture 4" descr="Analogue wall clock">
            <a:extLst>
              <a:ext uri="{FF2B5EF4-FFF2-40B4-BE49-F238E27FC236}">
                <a16:creationId xmlns:a16="http://schemas.microsoft.com/office/drawing/2014/main" id="{AB39861D-7DBF-6273-C7B1-73A8C396044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628" r="27442" b="1"/>
          <a:stretch>
            <a:fillRect/>
          </a:stretch>
        </p:blipFill>
        <p:spPr>
          <a:xfrm>
            <a:off x="6095998" y="-20965"/>
            <a:ext cx="6096002" cy="68789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774646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1161F64-8D72-DEB2-9596-770AD62022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dirty="0"/>
              <a:t>Dwy agwedd ar Rheoli Amser:</a:t>
            </a:r>
            <a:br>
              <a:rPr lang="cy-GB" dirty="0"/>
            </a:br>
            <a:r>
              <a:rPr lang="en-GB" dirty="0"/>
              <a:t>Two aspects of Time Management</a:t>
            </a:r>
            <a:r>
              <a:rPr lang="en-US" dirty="0"/>
              <a:t>: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C23AA0C-D27E-9C2C-7A71-CC2D2EDFB89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dirty="0"/>
              <a:t>Ffisegol (creu amser a lle)</a:t>
            </a:r>
          </a:p>
          <a:p>
            <a:r>
              <a:rPr lang="cy-GB" dirty="0"/>
              <a:t>Seicolegol (cymhelliant, strategaethau ar gyfer defnyddio ein hamser yn effeithlon)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E50136A-AA0D-3F2E-7CB9-4BF0C44D9F1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/>
              <a:t>Physical (creating time and a space)</a:t>
            </a:r>
          </a:p>
          <a:p>
            <a:r>
              <a:rPr lang="en-GB" dirty="0"/>
              <a:t>Psychological (motivation, strategies for using our time efficiently)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56D7B4F-E8F4-6842-6442-C15131C1B5E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15784" y="3745220"/>
            <a:ext cx="2145978" cy="21398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464206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1161F64-8D72-DEB2-9596-770AD62022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Rheoli Amser Ffisegol                        </a:t>
            </a:r>
            <a:r>
              <a:rPr lang="en-GB" dirty="0"/>
              <a:t>Physical Time Management</a:t>
            </a:r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C23AA0C-D27E-9C2C-7A71-CC2D2EDFB89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dirty="0"/>
              <a:t>Hon yw rhan ‘hawsaf’ rheoli amser</a:t>
            </a:r>
          </a:p>
          <a:p>
            <a:endParaRPr lang="en-GB" dirty="0"/>
          </a:p>
          <a:p>
            <a:r>
              <a:rPr lang="cy-GB" dirty="0"/>
              <a:t>Gwneud cynllun CAMPUS. </a:t>
            </a:r>
          </a:p>
          <a:p>
            <a:r>
              <a:rPr lang="cy-GB" dirty="0"/>
              <a:t>Beth yw CAMPUS</a:t>
            </a:r>
            <a:r>
              <a:rPr lang="en-GB" dirty="0"/>
              <a:t>?</a:t>
            </a:r>
          </a:p>
          <a:p>
            <a:pPr lvl="1"/>
            <a:r>
              <a:rPr lang="cy-GB" dirty="0"/>
              <a:t>Cyraeddadwy</a:t>
            </a:r>
          </a:p>
          <a:p>
            <a:pPr lvl="1"/>
            <a:r>
              <a:rPr lang="cy-GB" dirty="0"/>
              <a:t>Amser wedi’i bennu</a:t>
            </a:r>
          </a:p>
          <a:p>
            <a:pPr lvl="1"/>
            <a:r>
              <a:rPr lang="cy-GB" dirty="0"/>
              <a:t>Mesuradwy</a:t>
            </a:r>
          </a:p>
          <a:p>
            <a:pPr lvl="1"/>
            <a:r>
              <a:rPr lang="cy-GB" dirty="0"/>
              <a:t>Penodol</a:t>
            </a:r>
          </a:p>
          <a:p>
            <a:pPr lvl="1"/>
            <a:r>
              <a:rPr lang="cy-GB" dirty="0"/>
              <a:t>Uchelgeisiol a Synhwyrol** </a:t>
            </a:r>
          </a:p>
          <a:p>
            <a:pPr lvl="1"/>
            <a:endParaRPr lang="en-GB" dirty="0"/>
          </a:p>
          <a:p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E50136A-AA0D-3F2E-7CB9-4BF0C44D9F1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/>
              <a:t>This is the ‘easier’ part of time management</a:t>
            </a:r>
          </a:p>
          <a:p>
            <a:endParaRPr lang="en-GB" dirty="0"/>
          </a:p>
          <a:p>
            <a:r>
              <a:rPr lang="en-GB" dirty="0"/>
              <a:t>Make a SMART plan. </a:t>
            </a:r>
          </a:p>
          <a:p>
            <a:r>
              <a:rPr lang="en-GB" dirty="0"/>
              <a:t>What is SMART?</a:t>
            </a:r>
          </a:p>
          <a:p>
            <a:pPr lvl="1"/>
            <a:r>
              <a:rPr lang="en-GB" dirty="0"/>
              <a:t>Specific</a:t>
            </a:r>
          </a:p>
          <a:p>
            <a:pPr lvl="1"/>
            <a:r>
              <a:rPr lang="en-GB" dirty="0"/>
              <a:t>Measurable</a:t>
            </a:r>
          </a:p>
          <a:p>
            <a:pPr lvl="1"/>
            <a:r>
              <a:rPr lang="en-GB" dirty="0"/>
              <a:t>Achievable</a:t>
            </a:r>
          </a:p>
          <a:p>
            <a:pPr lvl="1"/>
            <a:r>
              <a:rPr lang="en-GB" dirty="0"/>
              <a:t>Relevant</a:t>
            </a:r>
          </a:p>
          <a:p>
            <a:pPr lvl="1"/>
            <a:r>
              <a:rPr lang="en-GB" dirty="0"/>
              <a:t>Time-bound**</a:t>
            </a:r>
          </a:p>
          <a:p>
            <a:pPr lvl="1"/>
            <a:endParaRPr lang="en-GB" dirty="0"/>
          </a:p>
          <a:p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A20D13F-D09E-2B4A-820C-CA637E0538C7}"/>
              </a:ext>
            </a:extLst>
          </p:cNvPr>
          <p:cNvSpPr txBox="1"/>
          <p:nvPr/>
        </p:nvSpPr>
        <p:spPr>
          <a:xfrm>
            <a:off x="7878136" y="6496700"/>
            <a:ext cx="4313864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/>
              <a:t>**note Welsh and English not direct translation in different order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967856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1520B72-94C4-4ABB-AC64-A3382705BE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7F544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A64CBFD-D6E8-4E6A-8F66-1948BED331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Online Media 1" title="SMART Goals - Quick Overview">
            <a:hlinkClick r:id="" action="ppaction://media"/>
            <a:extLst>
              <a:ext uri="{FF2B5EF4-FFF2-40B4-BE49-F238E27FC236}">
                <a16:creationId xmlns:a16="http://schemas.microsoft.com/office/drawing/2014/main" id="{6593ECF7-2889-6450-78E7-239B29B46680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165853" y="643467"/>
            <a:ext cx="9860293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97874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F05054-0CF7-1816-CE1B-6447ACA00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cy-GB" dirty="0"/>
              <a:t>Llyncu’r Broga                                     </a:t>
            </a:r>
            <a:br>
              <a:rPr lang="cy-GB" dirty="0"/>
            </a:br>
            <a:r>
              <a:rPr lang="en-US" dirty="0"/>
              <a:t>Swallowing the frog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739907-F635-115F-AABA-29278E4F5F9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0" tIns="45720" rIns="0" bIns="45720" rtlCol="0">
            <a:normAutofit/>
          </a:bodyPr>
          <a:lstStyle/>
          <a:p>
            <a:r>
              <a:rPr lang="cy-GB" dirty="0"/>
              <a:t>Yng ngeiriau enwog Mark Twain, os y peth cyntaf a wnewch chi yn y bore yw bwyta broga byw, gallwch chi fynd trwy weddill y dydd gan wybod bod y gwaethaf y tu ôl i chi. </a:t>
            </a:r>
            <a:r>
              <a:rPr lang="en-US" dirty="0"/>
              <a:t>(</a:t>
            </a:r>
            <a:r>
              <a:rPr lang="en-US" dirty="0" err="1"/>
              <a:t>Garrat</a:t>
            </a:r>
            <a:r>
              <a:rPr lang="en-US" dirty="0"/>
              <a:t>, 2020)</a:t>
            </a:r>
          </a:p>
          <a:p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68326B-2FF0-A022-F4F2-0FB78DD1147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/>
              <a:t>Mark Twain famously said that if the first thing you do in the morning is eat a live frog, you can go through the rest of the day knowing the worst is behind you. (</a:t>
            </a:r>
            <a:r>
              <a:rPr lang="en-US" dirty="0" err="1"/>
              <a:t>Garrat</a:t>
            </a:r>
            <a:r>
              <a:rPr lang="en-US" dirty="0"/>
              <a:t>, 2020)</a:t>
            </a:r>
          </a:p>
          <a:p>
            <a:endParaRPr lang="en-US" dirty="0"/>
          </a:p>
        </p:txBody>
      </p:sp>
      <p:pic>
        <p:nvPicPr>
          <p:cNvPr id="1026" name="Picture 2" descr="Image result for frog">
            <a:extLst>
              <a:ext uri="{FF2B5EF4-FFF2-40B4-BE49-F238E27FC236}">
                <a16:creationId xmlns:a16="http://schemas.microsoft.com/office/drawing/2014/main" id="{05278D75-0CF9-E12A-11DF-3E8997F840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314969" y="4107557"/>
            <a:ext cx="3108839" cy="2099268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107890010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BDBB08-ADA3-2289-1F84-3797182A7B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3B125B-5812-19FF-E3E4-48FE10164EA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>
                <a:ea typeface="+mn-lt"/>
                <a:cs typeface="+mn-lt"/>
              </a:rPr>
              <a:t>Gan </a:t>
            </a:r>
            <a:r>
              <a:rPr lang="en-GB" err="1">
                <a:ea typeface="+mn-lt"/>
                <a:cs typeface="+mn-lt"/>
              </a:rPr>
              <a:t>ddefnyddio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gwefannau</a:t>
            </a:r>
            <a:r>
              <a:rPr lang="en-GB">
                <a:ea typeface="+mn-lt"/>
                <a:cs typeface="+mn-lt"/>
              </a:rPr>
              <a:t> neu offer AI </a:t>
            </a:r>
            <a:r>
              <a:rPr lang="en-GB" err="1">
                <a:ea typeface="+mn-lt"/>
                <a:cs typeface="+mn-lt"/>
              </a:rPr>
              <a:t>priodol</a:t>
            </a:r>
            <a:r>
              <a:rPr lang="en-GB">
                <a:ea typeface="+mn-lt"/>
                <a:cs typeface="+mn-lt"/>
              </a:rPr>
              <a:t>, </a:t>
            </a:r>
            <a:r>
              <a:rPr lang="en-GB" err="1">
                <a:ea typeface="+mn-lt"/>
                <a:cs typeface="+mn-lt"/>
              </a:rPr>
              <a:t>ymchwiliwch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i</a:t>
            </a:r>
            <a:r>
              <a:rPr lang="en-GB">
                <a:ea typeface="+mn-lt"/>
                <a:cs typeface="+mn-lt"/>
              </a:rPr>
              <a:t> 5 </a:t>
            </a:r>
            <a:r>
              <a:rPr lang="en-GB" err="1">
                <a:ea typeface="+mn-lt"/>
                <a:cs typeface="+mn-lt"/>
              </a:rPr>
              <a:t>techneg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rheoli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amser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amgen</a:t>
            </a:r>
            <a:r>
              <a:rPr lang="en-GB">
                <a:ea typeface="+mn-lt"/>
                <a:cs typeface="+mn-lt"/>
              </a:rPr>
              <a:t> a all </a:t>
            </a:r>
            <a:r>
              <a:rPr lang="en-GB" err="1">
                <a:ea typeface="+mn-lt"/>
                <a:cs typeface="+mn-lt"/>
              </a:rPr>
              <a:t>eich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cefnogi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eich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astudiaethau</a:t>
            </a:r>
            <a:r>
              <a:rPr lang="en-GB">
                <a:ea typeface="+mn-lt"/>
                <a:cs typeface="+mn-lt"/>
              </a:rPr>
              <a:t>.</a:t>
            </a:r>
            <a:endParaRPr lang="en-GB"/>
          </a:p>
          <a:p>
            <a:r>
              <a:rPr lang="en-GB" dirty="0" err="1">
                <a:ea typeface="+mn-lt"/>
                <a:cs typeface="+mn-lt"/>
              </a:rPr>
              <a:t>Ystyriwch</a:t>
            </a:r>
            <a:r>
              <a:rPr lang="en-GB" dirty="0">
                <a:ea typeface="+mn-lt"/>
                <a:cs typeface="+mn-lt"/>
              </a:rPr>
              <a:t>:</a:t>
            </a:r>
            <a:endParaRPr lang="en-GB" dirty="0"/>
          </a:p>
          <a:p>
            <a:pPr lvl="1">
              <a:buFont typeface="Courier New" charset="2"/>
              <a:buChar char="o"/>
            </a:pPr>
            <a:r>
              <a:rPr lang="en-GB" err="1">
                <a:ea typeface="+mn-lt"/>
                <a:cs typeface="+mn-lt"/>
              </a:rPr>
              <a:t>beth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yw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manteision</a:t>
            </a:r>
            <a:r>
              <a:rPr lang="en-GB" dirty="0">
                <a:ea typeface="+mn-lt"/>
                <a:cs typeface="+mn-lt"/>
              </a:rPr>
              <a:t> y </a:t>
            </a:r>
            <a:r>
              <a:rPr lang="en-GB" dirty="0" err="1">
                <a:ea typeface="+mn-lt"/>
                <a:cs typeface="+mn-lt"/>
              </a:rPr>
              <a:t>technegau</a:t>
            </a:r>
            <a:r>
              <a:rPr lang="en-GB" dirty="0">
                <a:ea typeface="+mn-lt"/>
                <a:cs typeface="+mn-lt"/>
              </a:rPr>
              <a:t>.</a:t>
            </a:r>
            <a:endParaRPr lang="en-GB"/>
          </a:p>
          <a:p>
            <a:pPr lvl="1">
              <a:buFont typeface="Courier New" charset="2"/>
              <a:buChar char="o"/>
            </a:pPr>
            <a:r>
              <a:rPr lang="en-GB" dirty="0">
                <a:ea typeface="+mn-lt"/>
                <a:cs typeface="+mn-lt"/>
              </a:rPr>
              <a:t>Beth </a:t>
            </a:r>
            <a:r>
              <a:rPr lang="en-GB" err="1">
                <a:ea typeface="+mn-lt"/>
                <a:cs typeface="+mn-lt"/>
              </a:rPr>
              <a:t>yw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heriau'r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technegau</a:t>
            </a:r>
            <a:r>
              <a:rPr lang="en-GB">
                <a:ea typeface="+mn-lt"/>
                <a:cs typeface="+mn-lt"/>
              </a:rPr>
              <a:t>?</a:t>
            </a:r>
            <a:endParaRPr lang="en-GB"/>
          </a:p>
          <a:p>
            <a:endParaRPr lang="en-GB" dirty="0">
              <a:ea typeface="+mn-lt"/>
              <a:cs typeface="+mn-lt"/>
            </a:endParaRPr>
          </a:p>
          <a:p>
            <a:r>
              <a:rPr lang="en-GB" err="1">
                <a:ea typeface="+mn-lt"/>
                <a:cs typeface="+mn-lt"/>
              </a:rPr>
              <a:t>Byddwch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yn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cyflwyno'n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ôl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i'r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grŵp</a:t>
            </a:r>
            <a:r>
              <a:rPr lang="en-GB">
                <a:ea typeface="+mn-lt"/>
                <a:cs typeface="+mn-lt"/>
              </a:rPr>
              <a:t>.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1033B3B-3329-9908-ED62-37FC73B75CF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Using appropriate websites or AI tools research 5 alternative time management techniques that can support you in your studies.</a:t>
            </a:r>
          </a:p>
          <a:p>
            <a:r>
              <a:rPr lang="en-GB" dirty="0"/>
              <a:t>Consider: </a:t>
            </a:r>
          </a:p>
          <a:p>
            <a:pPr lvl="1"/>
            <a:r>
              <a:rPr lang="en-GB" dirty="0"/>
              <a:t>what are the benefits of the techniques.</a:t>
            </a:r>
          </a:p>
          <a:p>
            <a:pPr lvl="1"/>
            <a:r>
              <a:rPr lang="en-GB" dirty="0"/>
              <a:t>What are the challenges of the techniques</a:t>
            </a:r>
          </a:p>
          <a:p>
            <a:endParaRPr lang="en-GB" dirty="0"/>
          </a:p>
          <a:p>
            <a:r>
              <a:rPr lang="en-GB" dirty="0"/>
              <a:t>You will be presenting back to the group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829688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 dirty="0" err="1"/>
              <a:t>Tasg</a:t>
            </a:r>
            <a:r>
              <a:rPr lang="en-GB" dirty="0"/>
              <a:t>    </a:t>
            </a:r>
            <a:br>
              <a:rPr lang="en-GB" dirty="0"/>
            </a:br>
            <a:r>
              <a:rPr lang="en-GB" dirty="0"/>
              <a:t>Task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dirty="0"/>
              <a:t>Gan weithio gyda'ch amserlen/calendr penderfynwch faint o amser y byddwch yn ei dreulio ar ddarlithoedd, gwaith dilynol a chydrannau’r portffolio.</a:t>
            </a:r>
            <a:endParaRPr lang="en-GB" dirty="0"/>
          </a:p>
          <a:p>
            <a:endParaRPr lang="en-GB" dirty="0"/>
          </a:p>
          <a:p>
            <a:r>
              <a:rPr lang="en-GB" dirty="0"/>
              <a:t>Working with your scheduler/calendar decide how much time you will spend on lectures, follow up, and the portfolio components.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8153371-6857-2EF0-B0DB-910D321587F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 descr="Free Printable Weekly Student Planner - Making Lemonade">
            <a:extLst>
              <a:ext uri="{FF2B5EF4-FFF2-40B4-BE49-F238E27FC236}">
                <a16:creationId xmlns:a16="http://schemas.microsoft.com/office/drawing/2014/main" id="{12348DAA-5A9B-3A36-3937-1B73474933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133150" y="748117"/>
            <a:ext cx="4529067" cy="4529067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14653946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0156" y="241153"/>
            <a:ext cx="8911687" cy="1280890"/>
          </a:xfrm>
        </p:spPr>
        <p:txBody>
          <a:bodyPr>
            <a:noAutofit/>
          </a:bodyPr>
          <a:lstStyle/>
          <a:p>
            <a:r>
              <a:rPr lang="cy-GB" dirty="0"/>
              <a:t>Beth yw ymdroi</a:t>
            </a:r>
            <a:r>
              <a:rPr lang="en-GB" dirty="0"/>
              <a:t>?</a:t>
            </a:r>
            <a:br>
              <a:rPr lang="en-GB" dirty="0"/>
            </a:br>
            <a:r>
              <a:rPr lang="en-GB" dirty="0"/>
              <a:t>What is procrastination?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BD080E1-2A00-A84B-0B11-20B4D479657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440246" y="2047977"/>
            <a:ext cx="3292505" cy="3777622"/>
          </a:xfrm>
        </p:spPr>
        <p:txBody>
          <a:bodyPr>
            <a:normAutofit/>
          </a:bodyPr>
          <a:lstStyle/>
          <a:p>
            <a:r>
              <a:rPr lang="cy-GB" altLang="en-US" dirty="0"/>
              <a:t>Ystyriwch y fideo rydych chi newydd ei wylio (10.57). </a:t>
            </a:r>
            <a:br>
              <a:rPr lang="cy-GB" altLang="en-US" dirty="0"/>
            </a:br>
            <a:r>
              <a:rPr lang="cy-GB" altLang="en-US" dirty="0"/>
              <a:t>Ydych chi'n uniaethu â Tim?</a:t>
            </a:r>
          </a:p>
          <a:p>
            <a:endParaRPr lang="cy-GB" altLang="en-US" dirty="0"/>
          </a:p>
          <a:p>
            <a:r>
              <a:rPr lang="en-US" altLang="en-US" dirty="0"/>
              <a:t>Consider the video you have just watched (10.57). </a:t>
            </a:r>
            <a:br>
              <a:rPr lang="en-US" altLang="en-US" dirty="0"/>
            </a:br>
            <a:r>
              <a:rPr lang="en-US" altLang="en-US" dirty="0"/>
              <a:t>Do you identify with Tim?</a:t>
            </a:r>
            <a:br>
              <a:rPr lang="en-US" altLang="en-US" dirty="0"/>
            </a:br>
            <a:br>
              <a:rPr lang="cy-GB" altLang="en-US" dirty="0"/>
            </a:br>
            <a:endParaRPr lang="en-GB" dirty="0"/>
          </a:p>
        </p:txBody>
      </p:sp>
      <p:pic>
        <p:nvPicPr>
          <p:cNvPr id="6" name="Online Media 5" descr="TED talk gan Tim Urban: Inside the mind of a master procrastinator | TED">
            <a:hlinkClick r:id="" action="ppaction://media"/>
            <a:extLst>
              <a:ext uri="{FF2B5EF4-FFF2-40B4-BE49-F238E27FC236}">
                <a16:creationId xmlns:a16="http://schemas.microsoft.com/office/drawing/2014/main" id="{5BA7457B-BDE4-6DC9-F5C1-20E3C6FCBAD3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4936595" y="1462806"/>
            <a:ext cx="7047402" cy="484909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9E4E104-7376-A7E3-6121-5E7E026279B4}"/>
              </a:ext>
            </a:extLst>
          </p:cNvPr>
          <p:cNvSpPr txBox="1"/>
          <p:nvPr/>
        </p:nvSpPr>
        <p:spPr>
          <a:xfrm>
            <a:off x="6786692" y="5134062"/>
            <a:ext cx="3347209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>
                <a:latin typeface="Arial" panose="020B0604020202020204" pitchFamily="34" charset="0"/>
              </a:rPr>
              <a:t>Tim Urban Y Tu </a:t>
            </a:r>
            <a:r>
              <a:rPr lang="en-US" sz="1100" dirty="0" err="1">
                <a:latin typeface="Arial" panose="020B0604020202020204" pitchFamily="34" charset="0"/>
              </a:rPr>
              <a:t>Mewn</a:t>
            </a:r>
            <a:r>
              <a:rPr lang="en-US" sz="1100" dirty="0">
                <a:latin typeface="Arial" panose="020B0604020202020204" pitchFamily="34" charset="0"/>
              </a:rPr>
              <a:t> </a:t>
            </a:r>
            <a:r>
              <a:rPr lang="en-US" sz="1100" dirty="0" err="1">
                <a:latin typeface="Arial" panose="020B0604020202020204" pitchFamily="34" charset="0"/>
              </a:rPr>
              <a:t>i</a:t>
            </a:r>
            <a:r>
              <a:rPr lang="en-US" sz="1100" dirty="0">
                <a:latin typeface="Arial" panose="020B0604020202020204" pitchFamily="34" charset="0"/>
              </a:rPr>
              <a:t> </a:t>
            </a:r>
            <a:r>
              <a:rPr lang="en-US" sz="1100" dirty="0" err="1">
                <a:latin typeface="Arial" panose="020B0604020202020204" pitchFamily="34" charset="0"/>
              </a:rPr>
              <a:t>Feddwl</a:t>
            </a:r>
            <a:r>
              <a:rPr lang="en-US" sz="1100" dirty="0">
                <a:latin typeface="Arial" panose="020B0604020202020204" pitchFamily="34" charset="0"/>
              </a:rPr>
              <a:t> </a:t>
            </a:r>
            <a:r>
              <a:rPr lang="en-US" sz="1100" dirty="0" err="1">
                <a:latin typeface="Arial" panose="020B0604020202020204" pitchFamily="34" charset="0"/>
              </a:rPr>
              <a:t>Meistr</a:t>
            </a:r>
            <a:r>
              <a:rPr lang="en-US" sz="1100" dirty="0">
                <a:latin typeface="Arial" panose="020B0604020202020204" pitchFamily="34" charset="0"/>
              </a:rPr>
              <a:t> </a:t>
            </a:r>
            <a:r>
              <a:rPr lang="en-US" sz="1100" dirty="0" err="1">
                <a:latin typeface="Arial" panose="020B0604020202020204" pitchFamily="34" charset="0"/>
              </a:rPr>
              <a:t>Ymdroi</a:t>
            </a:r>
            <a:r>
              <a:rPr lang="en-US" sz="1100" dirty="0">
                <a:latin typeface="Arial" panose="020B0604020202020204" pitchFamily="34" charset="0"/>
              </a:rPr>
              <a:t>
</a:t>
            </a:r>
            <a:endParaRPr lang="en-US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80040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2" name="Group 51">
            <a:extLst>
              <a:ext uri="{FF2B5EF4-FFF2-40B4-BE49-F238E27FC236}">
                <a16:creationId xmlns:a16="http://schemas.microsoft.com/office/drawing/2014/main" id="{7398C59F-5A18-487B-91D6-B955AACF2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53" name="Freeform 11">
              <a:extLst>
                <a:ext uri="{FF2B5EF4-FFF2-40B4-BE49-F238E27FC236}">
                  <a16:creationId xmlns:a16="http://schemas.microsoft.com/office/drawing/2014/main" id="{0557FAFE-C7C3-47EC-A4F5-9B2166319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4" name="Freeform 12">
              <a:extLst>
                <a:ext uri="{FF2B5EF4-FFF2-40B4-BE49-F238E27FC236}">
                  <a16:creationId xmlns:a16="http://schemas.microsoft.com/office/drawing/2014/main" id="{95BC28FB-3882-4674-9D79-EA58BEB7C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5" name="Freeform 13">
              <a:extLst>
                <a:ext uri="{FF2B5EF4-FFF2-40B4-BE49-F238E27FC236}">
                  <a16:creationId xmlns:a16="http://schemas.microsoft.com/office/drawing/2014/main" id="{9C6EC892-83F9-402F-8552-0AD7C0556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6" name="Freeform 14">
              <a:extLst>
                <a:ext uri="{FF2B5EF4-FFF2-40B4-BE49-F238E27FC236}">
                  <a16:creationId xmlns:a16="http://schemas.microsoft.com/office/drawing/2014/main" id="{18387766-037C-4EF0-8471-D19CBF2A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7" name="Freeform 15">
              <a:extLst>
                <a:ext uri="{FF2B5EF4-FFF2-40B4-BE49-F238E27FC236}">
                  <a16:creationId xmlns:a16="http://schemas.microsoft.com/office/drawing/2014/main" id="{1E364F38-6F3A-476A-93E6-962EA817C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8" name="Freeform 16">
              <a:extLst>
                <a:ext uri="{FF2B5EF4-FFF2-40B4-BE49-F238E27FC236}">
                  <a16:creationId xmlns:a16="http://schemas.microsoft.com/office/drawing/2014/main" id="{35C335A4-1E67-4293-8BE2-DFB085D4F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9" name="Freeform 17">
              <a:extLst>
                <a:ext uri="{FF2B5EF4-FFF2-40B4-BE49-F238E27FC236}">
                  <a16:creationId xmlns:a16="http://schemas.microsoft.com/office/drawing/2014/main" id="{9A8A0F10-2C98-4297-9F92-5D9553392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0" name="Freeform 18">
              <a:extLst>
                <a:ext uri="{FF2B5EF4-FFF2-40B4-BE49-F238E27FC236}">
                  <a16:creationId xmlns:a16="http://schemas.microsoft.com/office/drawing/2014/main" id="{C3B112A3-006E-4008-A778-DB5F6A09D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1" name="Freeform 19">
              <a:extLst>
                <a:ext uri="{FF2B5EF4-FFF2-40B4-BE49-F238E27FC236}">
                  <a16:creationId xmlns:a16="http://schemas.microsoft.com/office/drawing/2014/main" id="{E5E62767-5C25-4C49-9568-432433A3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2" name="Freeform 20">
              <a:extLst>
                <a:ext uri="{FF2B5EF4-FFF2-40B4-BE49-F238E27FC236}">
                  <a16:creationId xmlns:a16="http://schemas.microsoft.com/office/drawing/2014/main" id="{598EC006-77B1-42BA-B815-66CCB9B17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3" name="Freeform 21">
              <a:extLst>
                <a:ext uri="{FF2B5EF4-FFF2-40B4-BE49-F238E27FC236}">
                  <a16:creationId xmlns:a16="http://schemas.microsoft.com/office/drawing/2014/main" id="{A144ED09-DA06-491D-95A8-AB3DED432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4" name="Freeform 22">
              <a:extLst>
                <a:ext uri="{FF2B5EF4-FFF2-40B4-BE49-F238E27FC236}">
                  <a16:creationId xmlns:a16="http://schemas.microsoft.com/office/drawing/2014/main" id="{1CB00BD2-11CD-4A38-8F38-02B0D1105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5" name="Group 64">
            <a:extLst>
              <a:ext uri="{FF2B5EF4-FFF2-40B4-BE49-F238E27FC236}">
                <a16:creationId xmlns:a16="http://schemas.microsoft.com/office/drawing/2014/main" id="{520234FB-542E-4550-9C2F-1B56FD41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66" name="Freeform 27">
              <a:extLst>
                <a:ext uri="{FF2B5EF4-FFF2-40B4-BE49-F238E27FC236}">
                  <a16:creationId xmlns:a16="http://schemas.microsoft.com/office/drawing/2014/main" id="{41FCE1F3-DEB3-47CD-90FF-7DABB4AF4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7" name="Freeform 28">
              <a:extLst>
                <a:ext uri="{FF2B5EF4-FFF2-40B4-BE49-F238E27FC236}">
                  <a16:creationId xmlns:a16="http://schemas.microsoft.com/office/drawing/2014/main" id="{5708E488-C19B-452C-B197-6F1C34F6E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8" name="Freeform 29">
              <a:extLst>
                <a:ext uri="{FF2B5EF4-FFF2-40B4-BE49-F238E27FC236}">
                  <a16:creationId xmlns:a16="http://schemas.microsoft.com/office/drawing/2014/main" id="{89D3FD25-890E-4981-A71D-EE796873D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9" name="Freeform 30">
              <a:extLst>
                <a:ext uri="{FF2B5EF4-FFF2-40B4-BE49-F238E27FC236}">
                  <a16:creationId xmlns:a16="http://schemas.microsoft.com/office/drawing/2014/main" id="{51B5414C-556A-47CB-8EE2-974A85A7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0" name="Freeform 31">
              <a:extLst>
                <a:ext uri="{FF2B5EF4-FFF2-40B4-BE49-F238E27FC236}">
                  <a16:creationId xmlns:a16="http://schemas.microsoft.com/office/drawing/2014/main" id="{1C02B20C-2B27-4B75-8AEE-A5D2E2674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1" name="Freeform 32">
              <a:extLst>
                <a:ext uri="{FF2B5EF4-FFF2-40B4-BE49-F238E27FC236}">
                  <a16:creationId xmlns:a16="http://schemas.microsoft.com/office/drawing/2014/main" id="{54427714-F9AA-4F93-BD1D-400F1EA93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2" name="Freeform 33">
              <a:extLst>
                <a:ext uri="{FF2B5EF4-FFF2-40B4-BE49-F238E27FC236}">
                  <a16:creationId xmlns:a16="http://schemas.microsoft.com/office/drawing/2014/main" id="{28A77D6A-9E81-497F-ABCC-2695BB5AD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3" name="Freeform 34">
              <a:extLst>
                <a:ext uri="{FF2B5EF4-FFF2-40B4-BE49-F238E27FC236}">
                  <a16:creationId xmlns:a16="http://schemas.microsoft.com/office/drawing/2014/main" id="{2A1533BA-1478-4F7C-8E24-3F3E90505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4" name="Freeform 35">
              <a:extLst>
                <a:ext uri="{FF2B5EF4-FFF2-40B4-BE49-F238E27FC236}">
                  <a16:creationId xmlns:a16="http://schemas.microsoft.com/office/drawing/2014/main" id="{39686201-E633-40FD-A80A-1E28AD52E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5" name="Freeform 36">
              <a:extLst>
                <a:ext uri="{FF2B5EF4-FFF2-40B4-BE49-F238E27FC236}">
                  <a16:creationId xmlns:a16="http://schemas.microsoft.com/office/drawing/2014/main" id="{76A215C2-F590-4938-810B-F8A79366C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6" name="Freeform 37">
              <a:extLst>
                <a:ext uri="{FF2B5EF4-FFF2-40B4-BE49-F238E27FC236}">
                  <a16:creationId xmlns:a16="http://schemas.microsoft.com/office/drawing/2014/main" id="{85F418E7-330D-4002-8EC8-33C1A897F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7" name="Freeform 38">
              <a:extLst>
                <a:ext uri="{FF2B5EF4-FFF2-40B4-BE49-F238E27FC236}">
                  <a16:creationId xmlns:a16="http://schemas.microsoft.com/office/drawing/2014/main" id="{8FFE669A-54C9-4436-9566-C5A90F16D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8" name="Rectangle 77">
            <a:extLst>
              <a:ext uri="{FF2B5EF4-FFF2-40B4-BE49-F238E27FC236}">
                <a16:creationId xmlns:a16="http://schemas.microsoft.com/office/drawing/2014/main" id="{DE91395A-2D18-4AF6-A0AC-AAA7189FE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9" name="Freeform 11">
            <a:extLst>
              <a:ext uri="{FF2B5EF4-FFF2-40B4-BE49-F238E27FC236}">
                <a16:creationId xmlns:a16="http://schemas.microsoft.com/office/drawing/2014/main" id="{A57352BE-A213-4040-BE8E-D4A925AD9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0E8A4E1B-3DB4-B700-035A-7EB9A9FFB6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9729" y="-114806"/>
            <a:ext cx="4137059" cy="128089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200" dirty="0" err="1"/>
              <a:t>Ymdroi</a:t>
            </a:r>
            <a:br>
              <a:rPr lang="en-US" sz="3200" dirty="0"/>
            </a:br>
            <a:r>
              <a:rPr lang="en-US" sz="3200" dirty="0"/>
              <a:t>Procrastination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7E34CC9-6562-392C-4CBD-CAA7BB4A3EE4}"/>
              </a:ext>
            </a:extLst>
          </p:cNvPr>
          <p:cNvSpPr txBox="1"/>
          <p:nvPr/>
        </p:nvSpPr>
        <p:spPr>
          <a:xfrm>
            <a:off x="1683956" y="949857"/>
            <a:ext cx="4140772" cy="59033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indent="-34290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altLang="en-US" sz="1400" dirty="0"/>
              <a:t>Mae </a:t>
            </a:r>
            <a:r>
              <a:rPr lang="en-US" altLang="en-US" sz="1400" dirty="0" err="1"/>
              <a:t>rhai</a:t>
            </a:r>
            <a:r>
              <a:rPr lang="en-US" altLang="en-US" sz="1400" dirty="0"/>
              <a:t> </a:t>
            </a:r>
            <a:r>
              <a:rPr lang="en-US" altLang="en-US" sz="1400" dirty="0" err="1"/>
              <a:t>myfyrwyr</a:t>
            </a:r>
            <a:r>
              <a:rPr lang="en-US" altLang="en-US" sz="1400" dirty="0"/>
              <a:t> </a:t>
            </a:r>
            <a:r>
              <a:rPr lang="en-US" altLang="en-US" sz="1400" dirty="0" err="1"/>
              <a:t>yn</a:t>
            </a:r>
            <a:r>
              <a:rPr lang="en-US" altLang="en-US" sz="1400" dirty="0"/>
              <a:t> </a:t>
            </a:r>
            <a:r>
              <a:rPr lang="en-US" altLang="en-US" sz="1400" dirty="0" err="1"/>
              <a:t>ymdroi</a:t>
            </a:r>
            <a:r>
              <a:rPr lang="en-US" altLang="en-US" sz="1400" dirty="0"/>
              <a:t> </a:t>
            </a:r>
            <a:r>
              <a:rPr lang="en-US" altLang="en-US" sz="1400" dirty="0" err="1"/>
              <a:t>yn</a:t>
            </a:r>
            <a:r>
              <a:rPr lang="en-US" altLang="en-US" sz="1400" dirty="0"/>
              <a:t> </a:t>
            </a:r>
            <a:r>
              <a:rPr lang="en-US" altLang="en-US" sz="1400" dirty="0" err="1"/>
              <a:t>fwriadol</a:t>
            </a:r>
            <a:r>
              <a:rPr lang="en-US" altLang="en-US" sz="1400" dirty="0"/>
              <a:t> er </a:t>
            </a:r>
            <a:r>
              <a:rPr lang="en-US" altLang="en-US" sz="1400" dirty="0" err="1"/>
              <a:t>mwyn</a:t>
            </a:r>
            <a:r>
              <a:rPr lang="en-US" altLang="en-US" sz="1400" dirty="0"/>
              <a:t> </a:t>
            </a:r>
            <a:r>
              <a:rPr lang="en-US" altLang="en-US" sz="1400" dirty="0" err="1"/>
              <a:t>eu</a:t>
            </a:r>
            <a:r>
              <a:rPr lang="en-US" altLang="en-US" sz="1400" dirty="0"/>
              <a:t> </a:t>
            </a:r>
            <a:r>
              <a:rPr lang="en-US" altLang="en-US" sz="1400" dirty="0" err="1"/>
              <a:t>cymell</a:t>
            </a:r>
            <a:r>
              <a:rPr lang="en-US" altLang="en-US" sz="1400" dirty="0"/>
              <a:t> </a:t>
            </a:r>
            <a:r>
              <a:rPr lang="en-US" altLang="en-US" sz="1400" dirty="0" err="1"/>
              <a:t>eu</a:t>
            </a:r>
            <a:r>
              <a:rPr lang="en-US" altLang="en-US" sz="1400" dirty="0"/>
              <a:t> </a:t>
            </a:r>
            <a:r>
              <a:rPr lang="en-US" altLang="en-US" sz="1400" dirty="0" err="1"/>
              <a:t>hunain</a:t>
            </a:r>
            <a:r>
              <a:rPr lang="en-US" altLang="en-US" sz="1400" dirty="0"/>
              <a:t> </a:t>
            </a:r>
            <a:r>
              <a:rPr lang="en-US" altLang="en-US" sz="1400" dirty="0" err="1"/>
              <a:t>i</a:t>
            </a:r>
            <a:r>
              <a:rPr lang="en-US" altLang="en-US" sz="1400" dirty="0"/>
              <a:t> </a:t>
            </a:r>
            <a:r>
              <a:rPr lang="en-US" altLang="en-US" sz="1400" dirty="0" err="1"/>
              <a:t>gynhyrchu</a:t>
            </a:r>
            <a:r>
              <a:rPr lang="en-US" altLang="en-US" sz="1400" dirty="0"/>
              <a:t> </a:t>
            </a:r>
            <a:r>
              <a:rPr lang="en-US" altLang="en-US" sz="1400" dirty="0" err="1"/>
              <a:t>gwaith</a:t>
            </a:r>
            <a:r>
              <a:rPr lang="en-US" altLang="en-US" sz="1400" dirty="0"/>
              <a:t> </a:t>
            </a:r>
            <a:r>
              <a:rPr lang="en-US" altLang="en-US" sz="1400" dirty="0" err="1"/>
              <a:t>creadigol</a:t>
            </a:r>
            <a:r>
              <a:rPr lang="en-US" altLang="en-US" sz="1400" dirty="0"/>
              <a:t>. </a:t>
            </a:r>
          </a:p>
          <a:p>
            <a:pPr marL="342900" indent="-34290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altLang="en-US" sz="1400" dirty="0"/>
              <a:t>Some students procrastinate </a:t>
            </a:r>
            <a:r>
              <a:rPr lang="en-US" altLang="en-US" sz="1400" b="1" dirty="0"/>
              <a:t>deliberately</a:t>
            </a:r>
            <a:r>
              <a:rPr lang="en-US" altLang="en-US" sz="1400" dirty="0"/>
              <a:t> in order to </a:t>
            </a:r>
            <a:r>
              <a:rPr lang="en-US" altLang="en-US" sz="1400" b="1" dirty="0"/>
              <a:t>motivate</a:t>
            </a:r>
            <a:r>
              <a:rPr lang="en-US" altLang="en-US" sz="1400" dirty="0"/>
              <a:t> themselves to produce creative work. </a:t>
            </a:r>
          </a:p>
          <a:p>
            <a:pPr marL="342900" indent="-34290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endParaRPr lang="en-US" altLang="en-US" sz="1400" dirty="0"/>
          </a:p>
          <a:p>
            <a:pPr marL="342900" indent="-34290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altLang="en-US" sz="1400" dirty="0" err="1"/>
              <a:t>Os</a:t>
            </a:r>
            <a:r>
              <a:rPr lang="en-US" altLang="en-US" sz="1400" dirty="0"/>
              <a:t> </a:t>
            </a:r>
            <a:r>
              <a:rPr lang="en-US" altLang="en-US" sz="1400" dirty="0" err="1"/>
              <a:t>dyna’ch</a:t>
            </a:r>
            <a:r>
              <a:rPr lang="en-US" altLang="en-US" sz="1400" dirty="0"/>
              <a:t> </a:t>
            </a:r>
            <a:r>
              <a:rPr lang="en-US" altLang="en-US" sz="1400" dirty="0" err="1"/>
              <a:t>achos</a:t>
            </a:r>
            <a:r>
              <a:rPr lang="en-US" altLang="en-US" sz="1400" dirty="0"/>
              <a:t> chi, </a:t>
            </a:r>
            <a:r>
              <a:rPr lang="en-US" altLang="en-US" sz="1400" dirty="0" err="1"/>
              <a:t>byddwch</a:t>
            </a:r>
            <a:r>
              <a:rPr lang="en-US" altLang="en-US" sz="1400" dirty="0"/>
              <a:t> </a:t>
            </a:r>
            <a:r>
              <a:rPr lang="en-US" altLang="en-US" sz="1400" dirty="0" err="1"/>
              <a:t>yn</a:t>
            </a:r>
            <a:r>
              <a:rPr lang="en-US" altLang="en-US" sz="1400" dirty="0"/>
              <a:t> </a:t>
            </a:r>
            <a:r>
              <a:rPr lang="en-US" altLang="en-US" sz="1400" dirty="0" err="1"/>
              <a:t>onest</a:t>
            </a:r>
            <a:r>
              <a:rPr lang="en-US" altLang="en-US" sz="1400" dirty="0"/>
              <a:t> – </a:t>
            </a:r>
            <a:r>
              <a:rPr lang="en-US" altLang="en-US" sz="1400" dirty="0" err="1"/>
              <a:t>ydych</a:t>
            </a:r>
            <a:r>
              <a:rPr lang="en-US" altLang="en-US" sz="1400" dirty="0"/>
              <a:t> chi </a:t>
            </a:r>
            <a:r>
              <a:rPr lang="en-US" altLang="en-US" sz="1400" dirty="0" err="1"/>
              <a:t>wir</a:t>
            </a:r>
            <a:r>
              <a:rPr lang="en-US" altLang="en-US" sz="1400" dirty="0"/>
              <a:t> </a:t>
            </a:r>
            <a:r>
              <a:rPr lang="en-US" altLang="en-US" sz="1400" dirty="0" err="1"/>
              <a:t>yn</a:t>
            </a:r>
            <a:r>
              <a:rPr lang="en-US" altLang="en-US" sz="1400" dirty="0"/>
              <a:t> </a:t>
            </a:r>
            <a:r>
              <a:rPr lang="en-US" altLang="en-US" sz="1400" dirty="0" err="1"/>
              <a:t>cynhyrchu</a:t>
            </a:r>
            <a:r>
              <a:rPr lang="en-US" altLang="en-US" sz="1400" dirty="0"/>
              <a:t> </a:t>
            </a:r>
            <a:r>
              <a:rPr lang="en-US" altLang="en-US" sz="1400" dirty="0" err="1"/>
              <a:t>gwaith</a:t>
            </a:r>
            <a:r>
              <a:rPr lang="en-US" altLang="en-US" sz="1400" dirty="0"/>
              <a:t> dan </a:t>
            </a:r>
            <a:r>
              <a:rPr lang="en-US" altLang="en-US" sz="1400" dirty="0" err="1"/>
              <a:t>bwysau</a:t>
            </a:r>
            <a:r>
              <a:rPr lang="en-US" altLang="en-US" sz="1400" dirty="0"/>
              <a:t>, neu ai </a:t>
            </a:r>
            <a:r>
              <a:rPr lang="en-US" altLang="en-US" sz="1400" dirty="0" err="1"/>
              <a:t>esgus</a:t>
            </a:r>
            <a:r>
              <a:rPr lang="en-US" altLang="en-US" sz="1400" dirty="0"/>
              <a:t> </a:t>
            </a:r>
            <a:r>
              <a:rPr lang="en-US" altLang="en-US" sz="1400" dirty="0" err="1"/>
              <a:t>dros</a:t>
            </a:r>
            <a:r>
              <a:rPr lang="en-US" altLang="en-US" sz="1400" dirty="0"/>
              <a:t> </a:t>
            </a:r>
            <a:r>
              <a:rPr lang="en-US" altLang="en-US" sz="1400" dirty="0" err="1"/>
              <a:t>ymddygiad</a:t>
            </a:r>
            <a:r>
              <a:rPr lang="en-US" altLang="en-US" sz="1400" dirty="0"/>
              <a:t> </a:t>
            </a:r>
            <a:r>
              <a:rPr lang="en-US" altLang="en-US" sz="1400" dirty="0" err="1"/>
              <a:t>anhrefnus</a:t>
            </a:r>
            <a:r>
              <a:rPr lang="en-US" altLang="en-US" sz="1400" dirty="0"/>
              <a:t> </a:t>
            </a:r>
            <a:r>
              <a:rPr lang="en-US" altLang="en-US" sz="1400" dirty="0" err="1"/>
              <a:t>yn</a:t>
            </a:r>
            <a:r>
              <a:rPr lang="en-US" altLang="en-US" sz="1400" dirty="0"/>
              <a:t> </a:t>
            </a:r>
            <a:r>
              <a:rPr lang="en-US" altLang="en-US" sz="1400" dirty="0" err="1"/>
              <a:t>unig</a:t>
            </a:r>
            <a:r>
              <a:rPr lang="en-US" altLang="en-US" sz="1400" dirty="0"/>
              <a:t> </a:t>
            </a:r>
            <a:r>
              <a:rPr lang="en-US" altLang="en-US" sz="1400" dirty="0" err="1"/>
              <a:t>yw</a:t>
            </a:r>
            <a:r>
              <a:rPr lang="en-US" altLang="en-US" sz="1400" dirty="0"/>
              <a:t> </a:t>
            </a:r>
            <a:r>
              <a:rPr lang="en-US" altLang="en-US" sz="1400" dirty="0" err="1"/>
              <a:t>hwn</a:t>
            </a:r>
            <a:r>
              <a:rPr lang="en-US" altLang="en-US" sz="1400" dirty="0"/>
              <a:t>?</a:t>
            </a:r>
          </a:p>
          <a:p>
            <a:pPr marL="342900" indent="-34290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altLang="en-US" sz="1400" dirty="0"/>
              <a:t>If this is you, </a:t>
            </a:r>
            <a:r>
              <a:rPr lang="en-US" altLang="en-US" sz="1400" b="1" dirty="0"/>
              <a:t>be honest</a:t>
            </a:r>
            <a:r>
              <a:rPr lang="en-US" altLang="en-US" sz="1400" dirty="0"/>
              <a:t> – do you really produce good work when under pressure, or is this just an </a:t>
            </a:r>
            <a:r>
              <a:rPr lang="en-US" altLang="en-US" sz="1400" b="1" dirty="0"/>
              <a:t>excuse</a:t>
            </a:r>
            <a:r>
              <a:rPr lang="en-US" altLang="en-US" sz="1400" dirty="0"/>
              <a:t> for </a:t>
            </a:r>
            <a:r>
              <a:rPr lang="en-US" altLang="en-US" sz="1400" dirty="0" err="1"/>
              <a:t>disorganised</a:t>
            </a:r>
            <a:r>
              <a:rPr lang="en-US" altLang="en-US" sz="1400" dirty="0"/>
              <a:t> </a:t>
            </a:r>
            <a:r>
              <a:rPr lang="en-US" altLang="en-US" sz="1400" dirty="0" err="1"/>
              <a:t>behaviour</a:t>
            </a:r>
            <a:r>
              <a:rPr lang="en-US" altLang="en-US" sz="1400" dirty="0"/>
              <a:t>?</a:t>
            </a:r>
          </a:p>
          <a:p>
            <a:pPr marL="342900" indent="-34290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endParaRPr lang="en-US" altLang="en-US" sz="1400" dirty="0"/>
          </a:p>
          <a:p>
            <a:pPr marL="342900" indent="-34290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endParaRPr lang="en-US" sz="1400" dirty="0"/>
          </a:p>
          <a:p>
            <a:pPr marL="342900" indent="-34290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sz="1400" dirty="0" err="1"/>
              <a:t>Gwyliwch</a:t>
            </a:r>
            <a:r>
              <a:rPr lang="en-US" sz="1400" dirty="0"/>
              <a:t> </a:t>
            </a:r>
            <a:r>
              <a:rPr lang="en-US" sz="1400" dirty="0" err="1"/>
              <a:t>weddill</a:t>
            </a:r>
            <a:r>
              <a:rPr lang="en-US" sz="1400" dirty="0"/>
              <a:t> y </a:t>
            </a:r>
            <a:r>
              <a:rPr lang="en-US" sz="1400" dirty="0" err="1"/>
              <a:t>fideo</a:t>
            </a:r>
            <a:r>
              <a:rPr lang="en-US" sz="1400" dirty="0"/>
              <a:t>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nes</a:t>
            </a:r>
            <a:r>
              <a:rPr lang="en-US" sz="1400" dirty="0"/>
              <a:t> </a:t>
            </a:r>
            <a:r>
              <a:rPr lang="en-US" sz="1400" dirty="0" err="1"/>
              <a:t>ymlaen</a:t>
            </a:r>
            <a:r>
              <a:rPr lang="en-US" sz="1400" dirty="0"/>
              <a:t> a </a:t>
            </a:r>
            <a:r>
              <a:rPr lang="en-US" sz="1400" dirty="0" err="1"/>
              <a:t>dysgwch</a:t>
            </a:r>
            <a:r>
              <a:rPr lang="en-US" sz="1400" dirty="0"/>
              <a:t> am yr ail </a:t>
            </a:r>
            <a:r>
              <a:rPr lang="en-US" sz="1400" dirty="0" err="1"/>
              <a:t>fath</a:t>
            </a:r>
            <a:r>
              <a:rPr lang="en-US" sz="1400" dirty="0"/>
              <a:t> o </a:t>
            </a:r>
            <a:r>
              <a:rPr lang="en-US" sz="1400" dirty="0" err="1"/>
              <a:t>daldra</a:t>
            </a:r>
            <a:r>
              <a:rPr lang="en-US" sz="1400" dirty="0"/>
              <a:t> </a:t>
            </a:r>
            <a:r>
              <a:rPr lang="en-US" sz="1400" dirty="0" err="1"/>
              <a:t>a'i</a:t>
            </a:r>
            <a:r>
              <a:rPr lang="en-US" sz="1400" dirty="0"/>
              <a:t> </a:t>
            </a:r>
            <a:r>
              <a:rPr lang="en-US" sz="1400" dirty="0" err="1"/>
              <a:t>ganlyniadau</a:t>
            </a:r>
            <a:r>
              <a:rPr lang="en-US" sz="1400" dirty="0"/>
              <a:t> </a:t>
            </a:r>
            <a:r>
              <a:rPr lang="en-US" sz="1400" dirty="0" err="1"/>
              <a:t>difrifol</a:t>
            </a:r>
            <a:r>
              <a:rPr lang="en-US" sz="1400" dirty="0"/>
              <a:t>.</a:t>
            </a:r>
          </a:p>
          <a:p>
            <a:pPr marL="342900" indent="-34290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sz="1400" dirty="0"/>
              <a:t>Watch the rest of the video later and learn about the second kind of procrastination and its serious consequences.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7DFBDC70-7001-93D1-9587-B0EC75A994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rcRect r="10768" b="2"/>
          <a:stretch>
            <a:fillRect/>
          </a:stretch>
        </p:blipFill>
        <p:spPr>
          <a:xfrm>
            <a:off x="6091916" y="10"/>
            <a:ext cx="6100084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469870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F05054-0CF7-1816-CE1B-6447ACA00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b">
            <a:normAutofit fontScale="90000"/>
          </a:bodyPr>
          <a:lstStyle/>
          <a:p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Beth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tynnu</a:t>
            </a:r>
            <a:r>
              <a:rPr lang="en-GB" dirty="0"/>
              <a:t> </a:t>
            </a:r>
            <a:r>
              <a:rPr lang="en-GB" dirty="0" err="1"/>
              <a:t>sylw</a:t>
            </a:r>
            <a:r>
              <a:rPr lang="en-GB" dirty="0"/>
              <a:t>?</a:t>
            </a:r>
            <a:br>
              <a:rPr lang="en-GB" dirty="0"/>
            </a:br>
            <a:r>
              <a:rPr lang="en-GB" dirty="0"/>
              <a:t>What are distractions?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739907-F635-115F-AABA-29278E4F5F9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0" tIns="45720" rIns="0" bIns="45720" rtlCol="0">
            <a:normAutofit/>
          </a:bodyPr>
          <a:lstStyle/>
          <a:p>
            <a:pPr lvl="0"/>
            <a:r>
              <a:rPr lang="cy-GB" noProof="0" dirty="0"/>
              <a:t>Allanol (ysgogiadau allanol</a:t>
            </a:r>
            <a:r>
              <a:rPr lang="en-US" dirty="0"/>
              <a:t>)</a:t>
            </a:r>
          </a:p>
          <a:p>
            <a:r>
              <a:rPr lang="cy-GB" noProof="0" dirty="0"/>
              <a:t>Pobl eraill
Yr amgylchedd astudio</a:t>
            </a:r>
          </a:p>
          <a:p>
            <a:pPr lvl="0"/>
            <a:endParaRPr lang="en-US" dirty="0"/>
          </a:p>
          <a:p>
            <a:r>
              <a:rPr lang="cy-GB" noProof="0" dirty="0"/>
              <a:t>Mewnol (yn y myfyriwr</a:t>
            </a:r>
            <a:r>
              <a:rPr lang="en-US" dirty="0"/>
              <a:t>)</a:t>
            </a:r>
          </a:p>
          <a:p>
            <a:r>
              <a:rPr lang="cy-GB" noProof="0" dirty="0"/>
              <a:t>Ffisegol</a:t>
            </a:r>
          </a:p>
          <a:p>
            <a:r>
              <a:rPr lang="cy-GB" noProof="0" dirty="0"/>
              <a:t>Meddyliol</a:t>
            </a:r>
            <a:endParaRPr lang="en-GB" dirty="0"/>
          </a:p>
          <a:p>
            <a:pPr lvl="0"/>
            <a:endParaRPr lang="en-US" dirty="0"/>
          </a:p>
          <a:p>
            <a:pPr lvl="0"/>
            <a:endParaRPr lang="en-GB" dirty="0"/>
          </a:p>
          <a:p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68326B-2FF0-A022-F4F2-0FB78DD1147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lvl="0"/>
            <a:r>
              <a:rPr lang="en-US" dirty="0"/>
              <a:t>External (outside stimuli)</a:t>
            </a:r>
          </a:p>
          <a:p>
            <a:pPr lvl="0"/>
            <a:r>
              <a:rPr lang="en-US" dirty="0"/>
              <a:t>Other people</a:t>
            </a:r>
          </a:p>
          <a:p>
            <a:pPr lvl="0"/>
            <a:r>
              <a:rPr lang="en-US" dirty="0"/>
              <a:t>The studying environment</a:t>
            </a:r>
          </a:p>
          <a:p>
            <a:endParaRPr lang="en-US" dirty="0"/>
          </a:p>
          <a:p>
            <a:r>
              <a:rPr lang="en-US" dirty="0"/>
              <a:t>Internal (within the student)</a:t>
            </a:r>
          </a:p>
          <a:p>
            <a:pPr lvl="0"/>
            <a:r>
              <a:rPr lang="en-US" dirty="0"/>
              <a:t>Physical</a:t>
            </a:r>
          </a:p>
          <a:p>
            <a:pPr lvl="0"/>
            <a:r>
              <a:rPr lang="en-US" dirty="0"/>
              <a:t>Mental</a:t>
            </a:r>
          </a:p>
          <a:p>
            <a:endParaRPr lang="en-GB" dirty="0"/>
          </a:p>
          <a:p>
            <a:pPr lvl="0"/>
            <a:endParaRPr lang="en-US" dirty="0"/>
          </a:p>
          <a:p>
            <a:pPr lvl="0"/>
            <a:endParaRPr lang="en-US" dirty="0"/>
          </a:p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74E9922-609C-5096-80FE-23C696DA4E0B}"/>
              </a:ext>
            </a:extLst>
          </p:cNvPr>
          <p:cNvSpPr txBox="1"/>
          <p:nvPr/>
        </p:nvSpPr>
        <p:spPr>
          <a:xfrm>
            <a:off x="3060620" y="5328477"/>
            <a:ext cx="4824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>
                <a:latin typeface="Arial" panose="020B0604020202020204" pitchFamily="34" charset="0"/>
              </a:rPr>
              <a:t>(Technische </a:t>
            </a:r>
            <a:r>
              <a:rPr lang="en-GB" dirty="0" err="1">
                <a:latin typeface="Arial" panose="020B0604020202020204" pitchFamily="34" charset="0"/>
              </a:rPr>
              <a:t>Universitaet</a:t>
            </a:r>
            <a:r>
              <a:rPr lang="en-GB" dirty="0">
                <a:latin typeface="Arial" panose="020B0604020202020204" pitchFamily="34" charset="0"/>
              </a:rPr>
              <a:t>, Darmstadt, 2012)</a:t>
            </a:r>
          </a:p>
        </p:txBody>
      </p:sp>
    </p:spTree>
    <p:extLst>
      <p:ext uri="{BB962C8B-B14F-4D97-AF65-F5344CB8AC3E}">
        <p14:creationId xmlns:p14="http://schemas.microsoft.com/office/powerpoint/2010/main" val="246915975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F05054-0CF7-1816-CE1B-6447ACA00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b">
            <a:normAutofit fontScale="90000"/>
          </a:bodyPr>
          <a:lstStyle/>
          <a:p>
            <a:br>
              <a:rPr lang="cy-GB" dirty="0"/>
            </a:br>
            <a:r>
              <a:rPr lang="cy-GB" dirty="0"/>
              <a:t>Ymdrin â phethau sy’n tynnu sylw wrth astudio</a:t>
            </a:r>
            <a:br>
              <a:rPr lang="cy-GB" dirty="0"/>
            </a:br>
            <a:r>
              <a:rPr lang="en-GB" dirty="0"/>
              <a:t>Dealing with Distractions whilst studying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739907-F635-115F-AABA-29278E4F5F9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0" tIns="45720" rIns="0" bIns="45720" rtlCol="0">
            <a:normAutofit fontScale="92500" lnSpcReduction="20000"/>
          </a:bodyPr>
          <a:lstStyle/>
          <a:p>
            <a:pPr lvl="0"/>
            <a:r>
              <a:rPr lang="cy-GB" noProof="0" dirty="0"/>
              <a:t>Mae pethau sy’n tynnu sylw bob amser yn golygu bod eich cynhyrchiant a'ch perfformiad yn lleihau. Mae'n golygu eich bod chi’n canolbwyntio ar dasg wahanol ar yr un pryd</a:t>
            </a:r>
          </a:p>
          <a:p>
            <a:r>
              <a:rPr lang="cy-GB" noProof="0" dirty="0"/>
              <a:t>Mae llawer o amser ac egni yn cael eu gwastraffu oherwydd pethau sy’n tynnu sylw’n barhaus</a:t>
            </a:r>
            <a:endParaRPr lang="en-GB" dirty="0"/>
          </a:p>
          <a:p>
            <a:pPr lvl="0"/>
            <a:endParaRPr lang="en-GB" dirty="0"/>
          </a:p>
          <a:p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68326B-2FF0-A022-F4F2-0FB78DD1147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lvl="0"/>
            <a:r>
              <a:rPr lang="en-GB" dirty="0"/>
              <a:t>Distractions always mean that your productivity and performance is decreasing. It means that you are focused on a different task in the meantime</a:t>
            </a:r>
          </a:p>
          <a:p>
            <a:r>
              <a:rPr lang="en-GB" dirty="0"/>
              <a:t>A lot of time and energy is wasted due to continuous distractions</a:t>
            </a:r>
          </a:p>
          <a:p>
            <a:r>
              <a:rPr lang="en-GB" dirty="0"/>
              <a:t>Look at the space you are in now</a:t>
            </a:r>
          </a:p>
          <a:p>
            <a:r>
              <a:rPr lang="en-GB" dirty="0"/>
              <a:t>Consider:</a:t>
            </a:r>
          </a:p>
          <a:p>
            <a:pPr lvl="1"/>
            <a:r>
              <a:rPr lang="en-GB" dirty="0"/>
              <a:t>What distractions can you see, hear, smell, taste and touch?</a:t>
            </a:r>
          </a:p>
          <a:p>
            <a:pPr lvl="1"/>
            <a:r>
              <a:rPr lang="en-GB" dirty="0"/>
              <a:t>How do </a:t>
            </a:r>
            <a:r>
              <a:rPr lang="en-GB"/>
              <a:t>you feel?</a:t>
            </a:r>
            <a:endParaRPr lang="en-GB" dirty="0"/>
          </a:p>
          <a:p>
            <a:pPr lvl="1"/>
            <a:r>
              <a:rPr lang="en-GB" dirty="0"/>
              <a:t>What could you change to reduce distractions? </a:t>
            </a:r>
          </a:p>
          <a:p>
            <a:endParaRPr lang="en-US" dirty="0"/>
          </a:p>
          <a:p>
            <a:pPr lvl="0"/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211580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166BF9EE-F7AC-4FA5-AC7E-001B3A642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3B48D182-44E3-4D8B-ACEF-F1A900BE44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355A535A-A489-477F-A314-593AA8CAFB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954C2D4C-FD83-4EF4-9312-04442ABD6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4">
              <a:extLst>
                <a:ext uri="{FF2B5EF4-FFF2-40B4-BE49-F238E27FC236}">
                  <a16:creationId xmlns:a16="http://schemas.microsoft.com/office/drawing/2014/main" id="{C20701C2-CD9A-4698-BC97-E1085820C2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5">
              <a:extLst>
                <a:ext uri="{FF2B5EF4-FFF2-40B4-BE49-F238E27FC236}">
                  <a16:creationId xmlns:a16="http://schemas.microsoft.com/office/drawing/2014/main" id="{62575C35-466F-42AE-87A1-D691849AB8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6">
              <a:extLst>
                <a:ext uri="{FF2B5EF4-FFF2-40B4-BE49-F238E27FC236}">
                  <a16:creationId xmlns:a16="http://schemas.microsoft.com/office/drawing/2014/main" id="{58236F37-6119-45AC-80A0-CD2C311B50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7">
              <a:extLst>
                <a:ext uri="{FF2B5EF4-FFF2-40B4-BE49-F238E27FC236}">
                  <a16:creationId xmlns:a16="http://schemas.microsoft.com/office/drawing/2014/main" id="{F3FDD799-39FE-4D6F-9A64-2F472B2150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18">
              <a:extLst>
                <a:ext uri="{FF2B5EF4-FFF2-40B4-BE49-F238E27FC236}">
                  <a16:creationId xmlns:a16="http://schemas.microsoft.com/office/drawing/2014/main" id="{9820D241-1D49-442C-A95A-00BC1BF9E2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19">
              <a:extLst>
                <a:ext uri="{FF2B5EF4-FFF2-40B4-BE49-F238E27FC236}">
                  <a16:creationId xmlns:a16="http://schemas.microsoft.com/office/drawing/2014/main" id="{EBC2197C-B383-4866-8ABD-74222400BE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20">
              <a:extLst>
                <a:ext uri="{FF2B5EF4-FFF2-40B4-BE49-F238E27FC236}">
                  <a16:creationId xmlns:a16="http://schemas.microsoft.com/office/drawing/2014/main" id="{404B06AA-FC93-4471-9DE4-56A401E70A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21">
              <a:extLst>
                <a:ext uri="{FF2B5EF4-FFF2-40B4-BE49-F238E27FC236}">
                  <a16:creationId xmlns:a16="http://schemas.microsoft.com/office/drawing/2014/main" id="{E580600C-013F-4FAF-8FB7-4CC0FA80A9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22">
              <a:extLst>
                <a:ext uri="{FF2B5EF4-FFF2-40B4-BE49-F238E27FC236}">
                  <a16:creationId xmlns:a16="http://schemas.microsoft.com/office/drawing/2014/main" id="{9BFCF199-64B2-4AEE-88C4-E954ABF362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E312DBA5-56D8-42B2-BA94-28168C2A6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27" name="Freeform 27">
              <a:extLst>
                <a:ext uri="{FF2B5EF4-FFF2-40B4-BE49-F238E27FC236}">
                  <a16:creationId xmlns:a16="http://schemas.microsoft.com/office/drawing/2014/main" id="{7AD46C74-3117-46B0-B267-0F61B57CA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28">
              <a:extLst>
                <a:ext uri="{FF2B5EF4-FFF2-40B4-BE49-F238E27FC236}">
                  <a16:creationId xmlns:a16="http://schemas.microsoft.com/office/drawing/2014/main" id="{8C13B810-9664-45D8-8510-D6ED0ADD72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29">
              <a:extLst>
                <a:ext uri="{FF2B5EF4-FFF2-40B4-BE49-F238E27FC236}">
                  <a16:creationId xmlns:a16="http://schemas.microsoft.com/office/drawing/2014/main" id="{10306E52-A922-4458-BCCE-C3C840CC75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30">
              <a:extLst>
                <a:ext uri="{FF2B5EF4-FFF2-40B4-BE49-F238E27FC236}">
                  <a16:creationId xmlns:a16="http://schemas.microsoft.com/office/drawing/2014/main" id="{CB578819-B7E7-4250-932F-52AE2A2A9A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31">
              <a:extLst>
                <a:ext uri="{FF2B5EF4-FFF2-40B4-BE49-F238E27FC236}">
                  <a16:creationId xmlns:a16="http://schemas.microsoft.com/office/drawing/2014/main" id="{454B9C91-B623-424A-B16E-F764F189D3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32">
              <a:extLst>
                <a:ext uri="{FF2B5EF4-FFF2-40B4-BE49-F238E27FC236}">
                  <a16:creationId xmlns:a16="http://schemas.microsoft.com/office/drawing/2014/main" id="{EFD03C4A-8484-41E6-B458-032F1DCA7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33">
              <a:extLst>
                <a:ext uri="{FF2B5EF4-FFF2-40B4-BE49-F238E27FC236}">
                  <a16:creationId xmlns:a16="http://schemas.microsoft.com/office/drawing/2014/main" id="{DDC2F3C3-1D4E-4913-9C5C-F9A65B47E5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34">
              <a:extLst>
                <a:ext uri="{FF2B5EF4-FFF2-40B4-BE49-F238E27FC236}">
                  <a16:creationId xmlns:a16="http://schemas.microsoft.com/office/drawing/2014/main" id="{1E15BCA2-2420-4C53-ADE9-40FBAC2384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35">
              <a:extLst>
                <a:ext uri="{FF2B5EF4-FFF2-40B4-BE49-F238E27FC236}">
                  <a16:creationId xmlns:a16="http://schemas.microsoft.com/office/drawing/2014/main" id="{73D5FBF4-7129-4C51-B603-E3BC334195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Freeform 36">
              <a:extLst>
                <a:ext uri="{FF2B5EF4-FFF2-40B4-BE49-F238E27FC236}">
                  <a16:creationId xmlns:a16="http://schemas.microsoft.com/office/drawing/2014/main" id="{0165B164-CE2A-494C-88FC-507232B37C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7" name="Freeform 37">
              <a:extLst>
                <a:ext uri="{FF2B5EF4-FFF2-40B4-BE49-F238E27FC236}">
                  <a16:creationId xmlns:a16="http://schemas.microsoft.com/office/drawing/2014/main" id="{87F127E5-B10B-4D18-BCF0-E7C3C7F40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8" name="Freeform 38">
              <a:extLst>
                <a:ext uri="{FF2B5EF4-FFF2-40B4-BE49-F238E27FC236}">
                  <a16:creationId xmlns:a16="http://schemas.microsoft.com/office/drawing/2014/main" id="{FC692D59-F28D-4E42-B435-225F2C6CFA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0" name="Rectangle 39">
            <a:extLst>
              <a:ext uri="{FF2B5EF4-FFF2-40B4-BE49-F238E27FC236}">
                <a16:creationId xmlns:a16="http://schemas.microsoft.com/office/drawing/2014/main" id="{1996130F-9AB5-4DE9-8574-3AF891C5C1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2" name="Freeform 11">
            <a:extLst>
              <a:ext uri="{FF2B5EF4-FFF2-40B4-BE49-F238E27FC236}">
                <a16:creationId xmlns:a16="http://schemas.microsoft.com/office/drawing/2014/main" id="{7326F4E6-9131-42DA-97B2-0BA8D1E258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763516C8-F227-4B77-9AA7-61B9A0B782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635FA9-A1A9-5F22-BB64-D505BBB50A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4655" y="646148"/>
            <a:ext cx="4092173" cy="1324340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200"/>
              <a:t>Sut i gael canlyniadau da o'ch mewnbwn amser </a:t>
            </a:r>
            <a:br>
              <a:rPr lang="en-US" sz="2200"/>
            </a:br>
            <a:r>
              <a:rPr lang="en-US" sz="2200"/>
              <a:t>How to get good results from your time input</a:t>
            </a:r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D91B420C-C4C8-44DF-96B2-FBD1014646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rgbClr val="495846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7" name="Online Media 6" title="8 Proven Hacks to Learn Faster and Remember More">
            <a:hlinkClick r:id="" action="ppaction://media"/>
            <a:extLst>
              <a:ext uri="{FF2B5EF4-FFF2-40B4-BE49-F238E27FC236}">
                <a16:creationId xmlns:a16="http://schemas.microsoft.com/office/drawing/2014/main" id="{F6405990-0AA1-F10A-9C36-EFD99E30144D}"/>
              </a:ext>
            </a:extLst>
          </p:cNvPr>
          <p:cNvPicPr>
            <a:picLocks noGrp="1" noRot="1" noChangeAspect="1"/>
          </p:cNvPicPr>
          <p:nvPr>
            <p:ph sz="half" idx="2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316182" y="1196330"/>
            <a:ext cx="7103380" cy="401340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E2C2D5-CE79-85C3-EDC3-08DA1410F86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532950" y="2255492"/>
            <a:ext cx="4093878" cy="352174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Gweithgaredd: 10 munud. Gwyliwch y fideo a nodiwch yr ‘awgrym ar gyfer dod yn well dysgwr’.</a:t>
            </a:r>
          </a:p>
          <a:p>
            <a:endParaRPr lang="en-US"/>
          </a:p>
          <a:p>
            <a:r>
              <a:rPr lang="en-US"/>
              <a:t>Activity: 10 mins. Watch the video and note the ‘tips to becoming a better learner’.</a:t>
            </a:r>
          </a:p>
          <a:p>
            <a:endParaRPr lang="en-US" dirty="0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85662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en-GB" b="1"/>
              <a:t>What percentage more information can students recall when using visual and physical learning techniques together?</a:t>
            </a:r>
            <a:endParaRPr lang="en-FI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  <a:endParaRPr lang="en-FI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F6593344-4DE0-49DA-85D9-4672B7C905B4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63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0/0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4D3E4745-248A-4D26-AA88-CE48D14AEF40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10096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Question slide</a:t>
            </a:r>
          </a:p>
        </p:txBody>
      </p:sp>
      <p:sp>
        <p:nvSpPr>
          <p:cNvPr id="6" name="Rectangle: Top Corners Snipped 5">
            <a:extLst>
              <a:ext uri="{FF2B5EF4-FFF2-40B4-BE49-F238E27FC236}">
                <a16:creationId xmlns:a16="http://schemas.microsoft.com/office/drawing/2014/main" id="{B88CC1FD-69A9-4E90-84AA-3E2023149EF7}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165100" y="254000"/>
            <a:ext cx="177800" cy="127000"/>
          </a:xfrm>
          <a:prstGeom prst="snip2SameRect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DFEFA836-47BB-4673-A3A5-5E169DB40A66}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190500" y="127000"/>
            <a:ext cx="127000" cy="127000"/>
          </a:xfrm>
          <a:prstGeom prst="ellipse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BF6864DE-DB65-42C7-AB5B-75B006B3C8D0}"/>
              </a:ext>
            </a:extLst>
          </p:cNvPr>
          <p:cNvSpPr/>
          <p:nvPr>
            <p:custDataLst>
              <p:tags r:id="rId8"/>
            </p:custDataLst>
          </p:nvPr>
        </p:nvSpPr>
        <p:spPr>
          <a:xfrm>
            <a:off x="11341100" y="6007100"/>
            <a:ext cx="762000" cy="762000"/>
          </a:xfrm>
          <a:prstGeom prst="ellipse">
            <a:avLst/>
          </a:prstGeom>
          <a:solidFill>
            <a:srgbClr val="A53010">
              <a:alpha val="0"/>
              <a:alpha val="0"/>
              <a:alpha val="0"/>
              <a:alpha val="0"/>
            </a:srgbClr>
          </a:solidFill>
          <a:ln w="15875" cap="rnd" cmpd="sng" algn="ctr">
            <a:solidFill>
              <a:srgbClr val="A53010">
                <a:shade val="15000"/>
                <a:alpha val="0"/>
                <a:alpha val="0"/>
                <a:alpha val="0"/>
                <a:alpha val="0"/>
              </a:srgbClr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rIns="0" rtlCol="0" anchor="ctr" anchorCtr="1"/>
          <a:lstStyle/>
          <a:p>
            <a:pPr algn="l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79BCE0A-1B24-42DB-AE9D-5288D767063F}"/>
              </a:ext>
            </a:extLst>
          </p:cNvPr>
          <p:cNvSpPr txBox="1"/>
          <p:nvPr>
            <p:custDataLst>
              <p:tags r:id="rId9"/>
            </p:custDataLst>
          </p:nvPr>
        </p:nvSpPr>
        <p:spPr>
          <a:xfrm>
            <a:off x="3429000" y="889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Join at: </a:t>
            </a:r>
            <a:r>
              <a:rPr lang="en-GB" b="1"/>
              <a:t>vevox.app</a:t>
            </a:r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A85B9E4-2887-44EF-B562-51C8ACAB1120}"/>
              </a:ext>
            </a:extLst>
          </p:cNvPr>
          <p:cNvSpPr txBox="1"/>
          <p:nvPr>
            <p:custDataLst>
              <p:tags r:id="rId10"/>
            </p:custDataLst>
          </p:nvPr>
        </p:nvSpPr>
        <p:spPr>
          <a:xfrm>
            <a:off x="6350000" y="1016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ID: </a:t>
            </a:r>
            <a:r>
              <a:rPr lang="en-GB" b="1"/>
              <a:t>132-374-294</a:t>
            </a:r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256CCAF-2934-44AA-B484-91C89C7CF228}"/>
              </a:ext>
            </a:extLst>
          </p:cNvPr>
          <p:cNvSpPr txBox="1"/>
          <p:nvPr>
            <p:custDataLst>
              <p:tags r:id="rId11"/>
            </p:custDataLst>
          </p:nvPr>
        </p:nvSpPr>
        <p:spPr>
          <a:xfrm>
            <a:off x="838200" y="179070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20%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00F9982-0FE4-43E9-A56F-6AB36452641D}"/>
              </a:ext>
            </a:extLst>
          </p:cNvPr>
          <p:cNvSpPr txBox="1"/>
          <p:nvPr>
            <p:custDataLst>
              <p:tags r:id="rId12"/>
            </p:custDataLst>
          </p:nvPr>
        </p:nvSpPr>
        <p:spPr>
          <a:xfrm>
            <a:off x="10337800" y="195580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0%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9B7A277B-8D06-43D4-8F96-FC9297333CC0}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838200" y="2108200"/>
            <a:ext cx="9499600" cy="317500"/>
          </a:xfrm>
          <a:prstGeom prst="roundRect">
            <a:avLst/>
          </a:prstGeom>
          <a:solidFill>
            <a:srgbClr val="A53010">
              <a:alpha val="0"/>
            </a:srgbClr>
          </a:solidFill>
          <a:ln w="12700" cap="rnd" cmpd="sng" algn="ctr">
            <a:solidFill>
              <a:srgbClr val="80808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6E40EAF1-CB5C-44DD-A02B-A74F1C6A2CD8}"/>
              </a:ext>
            </a:extLst>
          </p:cNvPr>
          <p:cNvSpPr/>
          <p:nvPr>
            <p:custDataLst>
              <p:tags r:id="rId14"/>
            </p:custDataLst>
          </p:nvPr>
        </p:nvSpPr>
        <p:spPr>
          <a:xfrm>
            <a:off x="838200" y="2108200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AF3863E-F412-432B-97BE-AD711BB5D9B5}"/>
              </a:ext>
            </a:extLst>
          </p:cNvPr>
          <p:cNvSpPr txBox="1"/>
          <p:nvPr>
            <p:custDataLst>
              <p:tags r:id="rId15"/>
            </p:custDataLst>
          </p:nvPr>
        </p:nvSpPr>
        <p:spPr>
          <a:xfrm>
            <a:off x="838200" y="242570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30%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1711DB7-2471-41EA-A92A-19BA9B4651C4}"/>
              </a:ext>
            </a:extLst>
          </p:cNvPr>
          <p:cNvSpPr txBox="1"/>
          <p:nvPr>
            <p:custDataLst>
              <p:tags r:id="rId16"/>
            </p:custDataLst>
          </p:nvPr>
        </p:nvSpPr>
        <p:spPr>
          <a:xfrm>
            <a:off x="10337800" y="259080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0%</a:t>
            </a: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5CB1FFE7-BD71-448F-8D41-FCBFAF2FE6DE}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838200" y="2743200"/>
            <a:ext cx="9499600" cy="317500"/>
          </a:xfrm>
          <a:prstGeom prst="roundRect">
            <a:avLst/>
          </a:prstGeom>
          <a:solidFill>
            <a:srgbClr val="A53010">
              <a:alpha val="0"/>
            </a:srgbClr>
          </a:solidFill>
          <a:ln w="12700" cap="rnd" cmpd="sng" algn="ctr">
            <a:solidFill>
              <a:srgbClr val="80808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C3F75B8F-5743-40A4-B998-E96A0B5A9965}"/>
              </a:ext>
            </a:extLst>
          </p:cNvPr>
          <p:cNvSpPr/>
          <p:nvPr>
            <p:custDataLst>
              <p:tags r:id="rId18"/>
            </p:custDataLst>
          </p:nvPr>
        </p:nvSpPr>
        <p:spPr>
          <a:xfrm>
            <a:off x="838200" y="2743200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5E9E6EC9-E3DE-46B3-8760-CE7A25C41082}"/>
              </a:ext>
            </a:extLst>
          </p:cNvPr>
          <p:cNvSpPr txBox="1"/>
          <p:nvPr>
            <p:custDataLst>
              <p:tags r:id="rId19"/>
            </p:custDataLst>
          </p:nvPr>
        </p:nvSpPr>
        <p:spPr>
          <a:xfrm>
            <a:off x="838200" y="306070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40%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134DD6AE-914C-47D1-816A-717606FA1E59}"/>
              </a:ext>
            </a:extLst>
          </p:cNvPr>
          <p:cNvSpPr txBox="1"/>
          <p:nvPr>
            <p:custDataLst>
              <p:tags r:id="rId20"/>
            </p:custDataLst>
          </p:nvPr>
        </p:nvSpPr>
        <p:spPr>
          <a:xfrm>
            <a:off x="10337800" y="322580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0%</a:t>
            </a:r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EDE6DB04-3038-4407-9F43-1AD3EB6D3D6C}"/>
              </a:ext>
            </a:extLst>
          </p:cNvPr>
          <p:cNvSpPr/>
          <p:nvPr>
            <p:custDataLst>
              <p:tags r:id="rId21"/>
            </p:custDataLst>
          </p:nvPr>
        </p:nvSpPr>
        <p:spPr>
          <a:xfrm>
            <a:off x="838200" y="3378200"/>
            <a:ext cx="9499600" cy="317500"/>
          </a:xfrm>
          <a:prstGeom prst="roundRect">
            <a:avLst/>
          </a:prstGeom>
          <a:solidFill>
            <a:srgbClr val="A53010">
              <a:alpha val="0"/>
            </a:srgbClr>
          </a:solidFill>
          <a:ln w="12700" cap="rnd" cmpd="sng" algn="ctr">
            <a:solidFill>
              <a:srgbClr val="80808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4B0F3241-6C20-4846-9AFF-6E4FCE27B2D2}"/>
              </a:ext>
            </a:extLst>
          </p:cNvPr>
          <p:cNvSpPr/>
          <p:nvPr>
            <p:custDataLst>
              <p:tags r:id="rId22"/>
            </p:custDataLst>
          </p:nvPr>
        </p:nvSpPr>
        <p:spPr>
          <a:xfrm>
            <a:off x="838200" y="3378200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CEC60738-7C75-43E2-9ADD-72C3DC6D70F2}"/>
              </a:ext>
            </a:extLst>
          </p:cNvPr>
          <p:cNvSpPr txBox="1"/>
          <p:nvPr>
            <p:custDataLst>
              <p:tags r:id="rId23"/>
            </p:custDataLst>
          </p:nvPr>
        </p:nvSpPr>
        <p:spPr>
          <a:xfrm>
            <a:off x="838200" y="369570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50%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13E7902D-1F5A-47F1-BC10-E84D3817AF7C}"/>
              </a:ext>
            </a:extLst>
          </p:cNvPr>
          <p:cNvSpPr txBox="1"/>
          <p:nvPr>
            <p:custDataLst>
              <p:tags r:id="rId24"/>
            </p:custDataLst>
          </p:nvPr>
        </p:nvSpPr>
        <p:spPr>
          <a:xfrm>
            <a:off x="10337800" y="386080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0%</a:t>
            </a: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52F2273E-3301-45D6-80F1-068E3B43AE76}"/>
              </a:ext>
            </a:extLst>
          </p:cNvPr>
          <p:cNvSpPr/>
          <p:nvPr>
            <p:custDataLst>
              <p:tags r:id="rId25"/>
            </p:custDataLst>
          </p:nvPr>
        </p:nvSpPr>
        <p:spPr>
          <a:xfrm>
            <a:off x="838200" y="4013200"/>
            <a:ext cx="9499600" cy="317500"/>
          </a:xfrm>
          <a:prstGeom prst="roundRect">
            <a:avLst/>
          </a:prstGeom>
          <a:solidFill>
            <a:srgbClr val="A53010">
              <a:alpha val="0"/>
            </a:srgbClr>
          </a:solidFill>
          <a:ln w="12700" cap="rnd" cmpd="sng" algn="ctr">
            <a:solidFill>
              <a:srgbClr val="80808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26" name="Rectangle: Rounded Corners 25">
            <a:extLst>
              <a:ext uri="{FF2B5EF4-FFF2-40B4-BE49-F238E27FC236}">
                <a16:creationId xmlns:a16="http://schemas.microsoft.com/office/drawing/2014/main" id="{459E40A4-0A56-4578-AD50-BCD8E15E91DF}"/>
              </a:ext>
            </a:extLst>
          </p:cNvPr>
          <p:cNvSpPr/>
          <p:nvPr>
            <p:custDataLst>
              <p:tags r:id="rId26"/>
            </p:custDataLst>
          </p:nvPr>
        </p:nvSpPr>
        <p:spPr>
          <a:xfrm>
            <a:off x="838200" y="4013200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63537745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en-GB" b="1"/>
              <a:t>What percentage more information can students recall when using visual and physical learning techniques together?</a:t>
            </a:r>
            <a:endParaRPr lang="en-FI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  <a:endParaRPr lang="en-FI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3BE37BA4-A88A-459E-AC16-8DDEDD0EE763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63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0/0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E5AFBA22-DB2B-448F-AC5E-CC65303BDFDC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10096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Preparing Results</a:t>
            </a:r>
          </a:p>
        </p:txBody>
      </p:sp>
      <p:sp>
        <p:nvSpPr>
          <p:cNvPr id="6" name="Rectangle: Top Corners Snipped 5">
            <a:extLst>
              <a:ext uri="{FF2B5EF4-FFF2-40B4-BE49-F238E27FC236}">
                <a16:creationId xmlns:a16="http://schemas.microsoft.com/office/drawing/2014/main" id="{E9190C16-C46A-4CB8-A749-A78AE4BFFDE1}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165100" y="254000"/>
            <a:ext cx="177800" cy="127000"/>
          </a:xfrm>
          <a:prstGeom prst="snip2SameRect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48793749-A590-46C4-90CA-DB9DF420A3AD}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190500" y="127000"/>
            <a:ext cx="127000" cy="127000"/>
          </a:xfrm>
          <a:prstGeom prst="ellipse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02B4BF7-150C-456A-AF3C-AB7CE40E7254}"/>
              </a:ext>
            </a:extLst>
          </p:cNvPr>
          <p:cNvSpPr txBox="1"/>
          <p:nvPr>
            <p:custDataLst>
              <p:tags r:id="rId8"/>
            </p:custDataLst>
          </p:nvPr>
        </p:nvSpPr>
        <p:spPr>
          <a:xfrm>
            <a:off x="3429000" y="889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Join at: </a:t>
            </a:r>
            <a:r>
              <a:rPr lang="en-GB" b="1"/>
              <a:t>vevox.app</a:t>
            </a:r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4C8C66B-86D3-48A2-9D47-957D4C2BE9A0}"/>
              </a:ext>
            </a:extLst>
          </p:cNvPr>
          <p:cNvSpPr txBox="1"/>
          <p:nvPr>
            <p:custDataLst>
              <p:tags r:id="rId9"/>
            </p:custDataLst>
          </p:nvPr>
        </p:nvSpPr>
        <p:spPr>
          <a:xfrm>
            <a:off x="6350000" y="1016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ID: </a:t>
            </a:r>
            <a:r>
              <a:rPr lang="en-GB" b="1"/>
              <a:t>132-374-294</a:t>
            </a:r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CA2891C-2BF0-4AC0-B3D2-5249737997ED}"/>
              </a:ext>
            </a:extLst>
          </p:cNvPr>
          <p:cNvSpPr txBox="1"/>
          <p:nvPr>
            <p:custDataLst>
              <p:tags r:id="rId10"/>
            </p:custDataLst>
          </p:nvPr>
        </p:nvSpPr>
        <p:spPr>
          <a:xfrm>
            <a:off x="838200" y="179070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20%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9ED2C88-9814-492A-A39D-D3A83732AB97}"/>
              </a:ext>
            </a:extLst>
          </p:cNvPr>
          <p:cNvSpPr txBox="1"/>
          <p:nvPr>
            <p:custDataLst>
              <p:tags r:id="rId11"/>
            </p:custDataLst>
          </p:nvPr>
        </p:nvSpPr>
        <p:spPr>
          <a:xfrm>
            <a:off x="10337800" y="195580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0%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B1BB4DD3-667F-45B9-9C79-A51C9246C812}"/>
              </a:ext>
            </a:extLst>
          </p:cNvPr>
          <p:cNvSpPr/>
          <p:nvPr>
            <p:custDataLst>
              <p:tags r:id="rId12"/>
            </p:custDataLst>
          </p:nvPr>
        </p:nvSpPr>
        <p:spPr>
          <a:xfrm>
            <a:off x="838200" y="2108200"/>
            <a:ext cx="9499600" cy="317500"/>
          </a:xfrm>
          <a:prstGeom prst="roundRect">
            <a:avLst/>
          </a:prstGeom>
          <a:solidFill>
            <a:srgbClr val="A53010">
              <a:alpha val="0"/>
            </a:srgbClr>
          </a:solidFill>
          <a:ln w="12700" cap="rnd" cmpd="sng" algn="ctr">
            <a:solidFill>
              <a:srgbClr val="80808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360EAD95-B4FC-420E-A64B-2A3D8180C8E4}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838200" y="2108200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7ECA5BE-F922-49B3-8E7D-90E2886E0711}"/>
              </a:ext>
            </a:extLst>
          </p:cNvPr>
          <p:cNvSpPr txBox="1"/>
          <p:nvPr>
            <p:custDataLst>
              <p:tags r:id="rId14"/>
            </p:custDataLst>
          </p:nvPr>
        </p:nvSpPr>
        <p:spPr>
          <a:xfrm>
            <a:off x="838200" y="242570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30%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25A757A-2DFC-44B3-8266-417DE644F813}"/>
              </a:ext>
            </a:extLst>
          </p:cNvPr>
          <p:cNvSpPr txBox="1"/>
          <p:nvPr>
            <p:custDataLst>
              <p:tags r:id="rId15"/>
            </p:custDataLst>
          </p:nvPr>
        </p:nvSpPr>
        <p:spPr>
          <a:xfrm>
            <a:off x="10337800" y="259080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0%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1015DBFB-1522-410E-B2C1-71E7291492B4}"/>
              </a:ext>
            </a:extLst>
          </p:cNvPr>
          <p:cNvSpPr/>
          <p:nvPr>
            <p:custDataLst>
              <p:tags r:id="rId16"/>
            </p:custDataLst>
          </p:nvPr>
        </p:nvSpPr>
        <p:spPr>
          <a:xfrm>
            <a:off x="838200" y="2743200"/>
            <a:ext cx="9499600" cy="317500"/>
          </a:xfrm>
          <a:prstGeom prst="roundRect">
            <a:avLst/>
          </a:prstGeom>
          <a:solidFill>
            <a:srgbClr val="A53010">
              <a:alpha val="0"/>
            </a:srgbClr>
          </a:solidFill>
          <a:ln w="12700" cap="rnd" cmpd="sng" algn="ctr">
            <a:solidFill>
              <a:srgbClr val="80808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ECDC40FF-A0D4-4B26-B2DB-7D8AB83FE2FA}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838200" y="2743200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4191A82-EF6C-45A5-8916-99B948DFDB89}"/>
              </a:ext>
            </a:extLst>
          </p:cNvPr>
          <p:cNvSpPr txBox="1"/>
          <p:nvPr>
            <p:custDataLst>
              <p:tags r:id="rId18"/>
            </p:custDataLst>
          </p:nvPr>
        </p:nvSpPr>
        <p:spPr>
          <a:xfrm>
            <a:off x="838200" y="306070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40%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11E603DE-71C7-4172-A297-44CB368B5A82}"/>
              </a:ext>
            </a:extLst>
          </p:cNvPr>
          <p:cNvSpPr txBox="1"/>
          <p:nvPr>
            <p:custDataLst>
              <p:tags r:id="rId19"/>
            </p:custDataLst>
          </p:nvPr>
        </p:nvSpPr>
        <p:spPr>
          <a:xfrm>
            <a:off x="10337800" y="322580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0%</a:t>
            </a:r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355B9BE6-1D4D-4B21-898B-415B3520AD86}"/>
              </a:ext>
            </a:extLst>
          </p:cNvPr>
          <p:cNvSpPr/>
          <p:nvPr>
            <p:custDataLst>
              <p:tags r:id="rId20"/>
            </p:custDataLst>
          </p:nvPr>
        </p:nvSpPr>
        <p:spPr>
          <a:xfrm>
            <a:off x="838200" y="3378200"/>
            <a:ext cx="9499600" cy="317500"/>
          </a:xfrm>
          <a:prstGeom prst="roundRect">
            <a:avLst/>
          </a:prstGeom>
          <a:solidFill>
            <a:srgbClr val="A53010">
              <a:alpha val="0"/>
            </a:srgbClr>
          </a:solidFill>
          <a:ln w="12700" cap="rnd" cmpd="sng" algn="ctr">
            <a:solidFill>
              <a:srgbClr val="80808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DD1E1001-463B-4EE9-9EA7-0C244081D638}"/>
              </a:ext>
            </a:extLst>
          </p:cNvPr>
          <p:cNvSpPr/>
          <p:nvPr>
            <p:custDataLst>
              <p:tags r:id="rId21"/>
            </p:custDataLst>
          </p:nvPr>
        </p:nvSpPr>
        <p:spPr>
          <a:xfrm>
            <a:off x="838200" y="3378200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75AF8CBD-7DE3-480F-8A1A-102BFF01BE75}"/>
              </a:ext>
            </a:extLst>
          </p:cNvPr>
          <p:cNvSpPr txBox="1"/>
          <p:nvPr>
            <p:custDataLst>
              <p:tags r:id="rId22"/>
            </p:custDataLst>
          </p:nvPr>
        </p:nvSpPr>
        <p:spPr>
          <a:xfrm>
            <a:off x="838200" y="369570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50%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2D5C1CC9-49C4-4071-84B8-2C9B3999DA0B}"/>
              </a:ext>
            </a:extLst>
          </p:cNvPr>
          <p:cNvSpPr txBox="1"/>
          <p:nvPr>
            <p:custDataLst>
              <p:tags r:id="rId23"/>
            </p:custDataLst>
          </p:nvPr>
        </p:nvSpPr>
        <p:spPr>
          <a:xfrm>
            <a:off x="10337800" y="386080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0%</a:t>
            </a:r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08AE6EEF-EC88-4648-A791-9C253E9C3CD3}"/>
              </a:ext>
            </a:extLst>
          </p:cNvPr>
          <p:cNvSpPr/>
          <p:nvPr>
            <p:custDataLst>
              <p:tags r:id="rId24"/>
            </p:custDataLst>
          </p:nvPr>
        </p:nvSpPr>
        <p:spPr>
          <a:xfrm>
            <a:off x="838200" y="4013200"/>
            <a:ext cx="9499600" cy="317500"/>
          </a:xfrm>
          <a:prstGeom prst="roundRect">
            <a:avLst/>
          </a:prstGeom>
          <a:solidFill>
            <a:srgbClr val="A53010">
              <a:alpha val="0"/>
            </a:srgbClr>
          </a:solidFill>
          <a:ln w="12700" cap="rnd" cmpd="sng" algn="ctr">
            <a:solidFill>
              <a:srgbClr val="80808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F0ACE1D-BEF2-4E4A-892D-BD2E6F49B1C7}"/>
              </a:ext>
            </a:extLst>
          </p:cNvPr>
          <p:cNvSpPr/>
          <p:nvPr>
            <p:custDataLst>
              <p:tags r:id="rId25"/>
            </p:custDataLst>
          </p:nvPr>
        </p:nvSpPr>
        <p:spPr>
          <a:xfrm>
            <a:off x="838200" y="4013200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6AF102A8-9CAE-46EE-ACE8-1ABA0F920CB6}"/>
              </a:ext>
            </a:extLst>
          </p:cNvPr>
          <p:cNvSpPr/>
          <p:nvPr>
            <p:custDataLst>
              <p:tags r:id="rId26"/>
            </p:custDataLst>
          </p:nvPr>
        </p:nvSpPr>
        <p:spPr>
          <a:xfrm>
            <a:off x="0" y="5486400"/>
            <a:ext cx="12192000" cy="1219200"/>
          </a:xfrm>
          <a:prstGeom prst="rect">
            <a:avLst/>
          </a:prstGeom>
          <a:solidFill>
            <a:srgbClr val="666666">
              <a:alpha val="40000"/>
              <a:alpha val="0"/>
              <a:alpha val="40000"/>
              <a:alpha val="0"/>
              <a:alpha val="40000"/>
              <a:alpha val="0"/>
              <a:alpha val="40000"/>
            </a:srgbClr>
          </a:solidFill>
          <a:ln w="12700" cap="rnd" cmpd="sng" algn="ctr">
            <a:solidFill>
              <a:srgbClr val="808080">
                <a:alpha val="40000"/>
                <a:alpha val="0"/>
                <a:alpha val="40000"/>
                <a:alpha val="0"/>
                <a:alpha val="40000"/>
                <a:alpha val="0"/>
                <a:alpha val="40000"/>
              </a:srgbClr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1"/>
          <a:lstStyle/>
          <a:p>
            <a:pPr algn="l"/>
            <a:r>
              <a:rPr lang="en-GB" sz="8000">
                <a:solidFill>
                  <a:srgbClr val="FFFFFF"/>
                </a:solidFill>
              </a:rPr>
              <a:t>RESULTS SLIDE</a:t>
            </a:r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B8C85EA8-7673-4A7F-971F-18EAC2375519}"/>
              </a:ext>
            </a:extLst>
          </p:cNvPr>
          <p:cNvSpPr/>
          <p:nvPr>
            <p:custDataLst>
              <p:tags r:id="rId27"/>
            </p:custDataLst>
          </p:nvPr>
        </p:nvSpPr>
        <p:spPr>
          <a:xfrm>
            <a:off x="9893300" y="3403600"/>
            <a:ext cx="254000" cy="254000"/>
          </a:xfrm>
          <a:prstGeom prst="ellipse">
            <a:avLst/>
          </a:prstGeom>
          <a:solidFill>
            <a:srgbClr val="FFFFFF"/>
          </a:solidFill>
          <a:ln w="25400" cap="rnd" cmpd="sng" algn="ctr">
            <a:solidFill>
              <a:srgbClr val="A5301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1"/>
          <a:lstStyle/>
          <a:p>
            <a:pPr algn="l"/>
            <a:r>
              <a:rPr lang="en-GB" sz="2000" b="1">
                <a:solidFill>
                  <a:srgbClr val="A53010"/>
                </a:solidFill>
              </a:rPr>
              <a:t>✓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45732986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en-GB" b="1"/>
              <a:t>According to a study from the University of California, how long does it take to refocus after a distraction?</a:t>
            </a:r>
            <a:endParaRPr lang="en-FI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  <a:endParaRPr lang="en-FI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2741DCCA-FB1A-4AA6-BE40-34EB7A36312E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63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##/##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9C293EB1-1CD8-423B-94AC-CB5714932F36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10096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Question slide</a:t>
            </a:r>
          </a:p>
        </p:txBody>
      </p:sp>
      <p:sp>
        <p:nvSpPr>
          <p:cNvPr id="6" name="Rectangle: Top Corners Snipped 5">
            <a:extLst>
              <a:ext uri="{FF2B5EF4-FFF2-40B4-BE49-F238E27FC236}">
                <a16:creationId xmlns:a16="http://schemas.microsoft.com/office/drawing/2014/main" id="{EC707259-2812-47A9-A3AD-3896C39B444F}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165100" y="254000"/>
            <a:ext cx="177800" cy="127000"/>
          </a:xfrm>
          <a:prstGeom prst="snip2SameRect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D451A238-B881-4848-BEF6-09C947EE3B7D}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190500" y="127000"/>
            <a:ext cx="127000" cy="127000"/>
          </a:xfrm>
          <a:prstGeom prst="ellipse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0912CD05-53AB-462B-877C-764C0366193F}"/>
              </a:ext>
            </a:extLst>
          </p:cNvPr>
          <p:cNvSpPr/>
          <p:nvPr>
            <p:custDataLst>
              <p:tags r:id="rId8"/>
            </p:custDataLst>
          </p:nvPr>
        </p:nvSpPr>
        <p:spPr>
          <a:xfrm>
            <a:off x="11341100" y="6007100"/>
            <a:ext cx="762000" cy="762000"/>
          </a:xfrm>
          <a:prstGeom prst="ellipse">
            <a:avLst/>
          </a:prstGeom>
          <a:solidFill>
            <a:srgbClr val="A53010">
              <a:alpha val="0"/>
              <a:alpha val="0"/>
              <a:alpha val="0"/>
              <a:alpha val="0"/>
            </a:srgbClr>
          </a:solidFill>
          <a:ln w="15875" cap="rnd" cmpd="sng" algn="ctr">
            <a:solidFill>
              <a:srgbClr val="A53010">
                <a:shade val="15000"/>
                <a:alpha val="0"/>
                <a:alpha val="0"/>
                <a:alpha val="0"/>
                <a:alpha val="0"/>
              </a:srgbClr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rIns="0" rtlCol="0" anchor="ctr" anchorCtr="1"/>
          <a:lstStyle/>
          <a:p>
            <a:pPr algn="l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6CB9876-1E76-47DA-9152-F15FAB58129E}"/>
              </a:ext>
            </a:extLst>
          </p:cNvPr>
          <p:cNvSpPr txBox="1"/>
          <p:nvPr>
            <p:custDataLst>
              <p:tags r:id="rId9"/>
            </p:custDataLst>
          </p:nvPr>
        </p:nvSpPr>
        <p:spPr>
          <a:xfrm>
            <a:off x="3429000" y="889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Join at: </a:t>
            </a:r>
            <a:r>
              <a:rPr lang="en-GB" b="1"/>
              <a:t>vevox.app</a:t>
            </a:r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43EAA67-76EC-44C2-9530-19607C239D99}"/>
              </a:ext>
            </a:extLst>
          </p:cNvPr>
          <p:cNvSpPr txBox="1"/>
          <p:nvPr>
            <p:custDataLst>
              <p:tags r:id="rId10"/>
            </p:custDataLst>
          </p:nvPr>
        </p:nvSpPr>
        <p:spPr>
          <a:xfrm>
            <a:off x="6350000" y="1016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ID: </a:t>
            </a:r>
            <a:r>
              <a:rPr lang="en-GB" b="1"/>
              <a:t>132-374-294</a:t>
            </a:r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82F0782-2E0A-43FC-836B-236452D0DEBB}"/>
              </a:ext>
            </a:extLst>
          </p:cNvPr>
          <p:cNvSpPr txBox="1"/>
          <p:nvPr>
            <p:custDataLst>
              <p:tags r:id="rId11"/>
            </p:custDataLst>
          </p:nvPr>
        </p:nvSpPr>
        <p:spPr>
          <a:xfrm>
            <a:off x="838200" y="179070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15 minutes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5CC6047-3E3A-4F0D-B68E-CF4556F4ACA5}"/>
              </a:ext>
            </a:extLst>
          </p:cNvPr>
          <p:cNvSpPr txBox="1"/>
          <p:nvPr>
            <p:custDataLst>
              <p:tags r:id="rId12"/>
            </p:custDataLst>
          </p:nvPr>
        </p:nvSpPr>
        <p:spPr>
          <a:xfrm>
            <a:off x="10337800" y="195580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0%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273BA5CF-00F7-4861-B037-09E0CA30AC93}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838200" y="2108200"/>
            <a:ext cx="9499600" cy="317500"/>
          </a:xfrm>
          <a:prstGeom prst="roundRect">
            <a:avLst/>
          </a:prstGeom>
          <a:solidFill>
            <a:srgbClr val="A53010">
              <a:alpha val="0"/>
            </a:srgbClr>
          </a:solidFill>
          <a:ln w="12700" cap="rnd" cmpd="sng" algn="ctr">
            <a:solidFill>
              <a:srgbClr val="80808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15748EC1-B069-4622-9AD0-060975173907}"/>
              </a:ext>
            </a:extLst>
          </p:cNvPr>
          <p:cNvSpPr/>
          <p:nvPr>
            <p:custDataLst>
              <p:tags r:id="rId14"/>
            </p:custDataLst>
          </p:nvPr>
        </p:nvSpPr>
        <p:spPr>
          <a:xfrm>
            <a:off x="838200" y="2108200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8944AC8-247C-4503-8B6D-F4E01AAB68B9}"/>
              </a:ext>
            </a:extLst>
          </p:cNvPr>
          <p:cNvSpPr txBox="1"/>
          <p:nvPr>
            <p:custDataLst>
              <p:tags r:id="rId15"/>
            </p:custDataLst>
          </p:nvPr>
        </p:nvSpPr>
        <p:spPr>
          <a:xfrm>
            <a:off x="838200" y="242570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20 minutes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D2FAF48-B5AE-4409-B2C9-D8BA8A815B3B}"/>
              </a:ext>
            </a:extLst>
          </p:cNvPr>
          <p:cNvSpPr txBox="1"/>
          <p:nvPr>
            <p:custDataLst>
              <p:tags r:id="rId16"/>
            </p:custDataLst>
          </p:nvPr>
        </p:nvSpPr>
        <p:spPr>
          <a:xfrm>
            <a:off x="10337800" y="259080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0%</a:t>
            </a: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F5DC562E-4A72-4E04-8083-12A1065F2D1D}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838200" y="2743200"/>
            <a:ext cx="9499600" cy="317500"/>
          </a:xfrm>
          <a:prstGeom prst="roundRect">
            <a:avLst/>
          </a:prstGeom>
          <a:solidFill>
            <a:srgbClr val="A53010">
              <a:alpha val="0"/>
            </a:srgbClr>
          </a:solidFill>
          <a:ln w="12700" cap="rnd" cmpd="sng" algn="ctr">
            <a:solidFill>
              <a:srgbClr val="80808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BF394F80-8353-4A0C-931A-23D70CA8FC02}"/>
              </a:ext>
            </a:extLst>
          </p:cNvPr>
          <p:cNvSpPr/>
          <p:nvPr>
            <p:custDataLst>
              <p:tags r:id="rId18"/>
            </p:custDataLst>
          </p:nvPr>
        </p:nvSpPr>
        <p:spPr>
          <a:xfrm>
            <a:off x="838200" y="2743200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78CB84F3-90A4-4028-8740-DD3D89A67F77}"/>
              </a:ext>
            </a:extLst>
          </p:cNvPr>
          <p:cNvSpPr txBox="1"/>
          <p:nvPr>
            <p:custDataLst>
              <p:tags r:id="rId19"/>
            </p:custDataLst>
          </p:nvPr>
        </p:nvSpPr>
        <p:spPr>
          <a:xfrm>
            <a:off x="838200" y="306070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23 minutes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8BCF9C04-4A83-4BAB-AC5F-8ED59BBED0B8}"/>
              </a:ext>
            </a:extLst>
          </p:cNvPr>
          <p:cNvSpPr txBox="1"/>
          <p:nvPr>
            <p:custDataLst>
              <p:tags r:id="rId20"/>
            </p:custDataLst>
          </p:nvPr>
        </p:nvSpPr>
        <p:spPr>
          <a:xfrm>
            <a:off x="10337800" y="322580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0%</a:t>
            </a:r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6E064761-C733-48BF-8645-F7D92B8B21EB}"/>
              </a:ext>
            </a:extLst>
          </p:cNvPr>
          <p:cNvSpPr/>
          <p:nvPr>
            <p:custDataLst>
              <p:tags r:id="rId21"/>
            </p:custDataLst>
          </p:nvPr>
        </p:nvSpPr>
        <p:spPr>
          <a:xfrm>
            <a:off x="838200" y="3378200"/>
            <a:ext cx="9499600" cy="317500"/>
          </a:xfrm>
          <a:prstGeom prst="roundRect">
            <a:avLst/>
          </a:prstGeom>
          <a:solidFill>
            <a:srgbClr val="A53010">
              <a:alpha val="0"/>
            </a:srgbClr>
          </a:solidFill>
          <a:ln w="12700" cap="rnd" cmpd="sng" algn="ctr">
            <a:solidFill>
              <a:srgbClr val="80808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68288764-73EF-4453-B3BF-EB243C82E195}"/>
              </a:ext>
            </a:extLst>
          </p:cNvPr>
          <p:cNvSpPr/>
          <p:nvPr>
            <p:custDataLst>
              <p:tags r:id="rId22"/>
            </p:custDataLst>
          </p:nvPr>
        </p:nvSpPr>
        <p:spPr>
          <a:xfrm>
            <a:off x="838200" y="3378200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6BCAB5C2-6452-414E-B49C-F38F1B3113EC}"/>
              </a:ext>
            </a:extLst>
          </p:cNvPr>
          <p:cNvSpPr txBox="1"/>
          <p:nvPr>
            <p:custDataLst>
              <p:tags r:id="rId23"/>
            </p:custDataLst>
          </p:nvPr>
        </p:nvSpPr>
        <p:spPr>
          <a:xfrm>
            <a:off x="838200" y="369570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33minutes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DBC290D1-3C70-423B-9E91-5EA268E30D04}"/>
              </a:ext>
            </a:extLst>
          </p:cNvPr>
          <p:cNvSpPr txBox="1"/>
          <p:nvPr>
            <p:custDataLst>
              <p:tags r:id="rId24"/>
            </p:custDataLst>
          </p:nvPr>
        </p:nvSpPr>
        <p:spPr>
          <a:xfrm>
            <a:off x="10337800" y="386080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0%</a:t>
            </a: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5427847B-432F-4037-B994-3863F83F515C}"/>
              </a:ext>
            </a:extLst>
          </p:cNvPr>
          <p:cNvSpPr/>
          <p:nvPr>
            <p:custDataLst>
              <p:tags r:id="rId25"/>
            </p:custDataLst>
          </p:nvPr>
        </p:nvSpPr>
        <p:spPr>
          <a:xfrm>
            <a:off x="838200" y="4013200"/>
            <a:ext cx="9499600" cy="317500"/>
          </a:xfrm>
          <a:prstGeom prst="roundRect">
            <a:avLst/>
          </a:prstGeom>
          <a:solidFill>
            <a:srgbClr val="A53010">
              <a:alpha val="0"/>
            </a:srgbClr>
          </a:solidFill>
          <a:ln w="12700" cap="rnd" cmpd="sng" algn="ctr">
            <a:solidFill>
              <a:srgbClr val="80808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26" name="Rectangle: Rounded Corners 25">
            <a:extLst>
              <a:ext uri="{FF2B5EF4-FFF2-40B4-BE49-F238E27FC236}">
                <a16:creationId xmlns:a16="http://schemas.microsoft.com/office/drawing/2014/main" id="{4FC9C94E-542F-4618-8F7A-F8C6BE22ABB4}"/>
              </a:ext>
            </a:extLst>
          </p:cNvPr>
          <p:cNvSpPr/>
          <p:nvPr>
            <p:custDataLst>
              <p:tags r:id="rId26"/>
            </p:custDataLst>
          </p:nvPr>
        </p:nvSpPr>
        <p:spPr>
          <a:xfrm>
            <a:off x="838200" y="4013200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31038860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en-GB" b="1"/>
              <a:t>According to a study from the University of California, how long does it take to refocus after a distraction?</a:t>
            </a:r>
            <a:endParaRPr lang="en-FI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  <a:endParaRPr lang="en-FI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BDA7AF6E-9F5A-48C2-905B-498CA4FB4B94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63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##/##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4CCB1B22-7076-47B4-81BB-A5046D86D5C8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10096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Results slide</a:t>
            </a:r>
          </a:p>
        </p:txBody>
      </p:sp>
      <p:sp>
        <p:nvSpPr>
          <p:cNvPr id="6" name="Rectangle: Top Corners Snipped 5">
            <a:extLst>
              <a:ext uri="{FF2B5EF4-FFF2-40B4-BE49-F238E27FC236}">
                <a16:creationId xmlns:a16="http://schemas.microsoft.com/office/drawing/2014/main" id="{12ED6794-A270-43F0-9B36-78CE6E8DFBB3}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165100" y="254000"/>
            <a:ext cx="177800" cy="127000"/>
          </a:xfrm>
          <a:prstGeom prst="snip2SameRect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10176B5E-A30E-4E90-8AD1-63594DDEAD5A}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190500" y="127000"/>
            <a:ext cx="127000" cy="127000"/>
          </a:xfrm>
          <a:prstGeom prst="ellipse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A634E32-CFF8-4EA0-A16B-F1CB76800D67}"/>
              </a:ext>
            </a:extLst>
          </p:cNvPr>
          <p:cNvSpPr txBox="1"/>
          <p:nvPr>
            <p:custDataLst>
              <p:tags r:id="rId8"/>
            </p:custDataLst>
          </p:nvPr>
        </p:nvSpPr>
        <p:spPr>
          <a:xfrm>
            <a:off x="3429000" y="889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Join at: </a:t>
            </a:r>
            <a:r>
              <a:rPr lang="en-GB" b="1"/>
              <a:t>vevox.app</a:t>
            </a:r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CC43C71-110E-471C-B629-694465F3AD9E}"/>
              </a:ext>
            </a:extLst>
          </p:cNvPr>
          <p:cNvSpPr txBox="1"/>
          <p:nvPr>
            <p:custDataLst>
              <p:tags r:id="rId9"/>
            </p:custDataLst>
          </p:nvPr>
        </p:nvSpPr>
        <p:spPr>
          <a:xfrm>
            <a:off x="6350000" y="1016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ID: </a:t>
            </a:r>
            <a:r>
              <a:rPr lang="en-GB" b="1"/>
              <a:t>132-374-294</a:t>
            </a:r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7E3A742-C956-47D0-8D48-E9195CA7E7CE}"/>
              </a:ext>
            </a:extLst>
          </p:cNvPr>
          <p:cNvSpPr txBox="1"/>
          <p:nvPr>
            <p:custDataLst>
              <p:tags r:id="rId10"/>
            </p:custDataLst>
          </p:nvPr>
        </p:nvSpPr>
        <p:spPr>
          <a:xfrm>
            <a:off x="838200" y="179070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15 minutes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9378B10-C816-4739-B125-96CC0C807AD6}"/>
              </a:ext>
            </a:extLst>
          </p:cNvPr>
          <p:cNvSpPr txBox="1"/>
          <p:nvPr>
            <p:custDataLst>
              <p:tags r:id="rId11"/>
            </p:custDataLst>
          </p:nvPr>
        </p:nvSpPr>
        <p:spPr>
          <a:xfrm>
            <a:off x="10337800" y="195580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##.##%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92317AC4-1734-4803-A8F3-3FCEBD081633}"/>
              </a:ext>
            </a:extLst>
          </p:cNvPr>
          <p:cNvSpPr/>
          <p:nvPr>
            <p:custDataLst>
              <p:tags r:id="rId12"/>
            </p:custDataLst>
          </p:nvPr>
        </p:nvSpPr>
        <p:spPr>
          <a:xfrm>
            <a:off x="838200" y="2108200"/>
            <a:ext cx="9499600" cy="317500"/>
          </a:xfrm>
          <a:prstGeom prst="roundRect">
            <a:avLst/>
          </a:prstGeom>
          <a:solidFill>
            <a:srgbClr val="A53010">
              <a:alpha val="0"/>
            </a:srgbClr>
          </a:solidFill>
          <a:ln w="12700" cap="rnd" cmpd="sng" algn="ctr">
            <a:solidFill>
              <a:srgbClr val="80808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301D0D68-E241-43B5-B6F0-A221BD439F36}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838200" y="2108200"/>
            <a:ext cx="6350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624C1D0-D303-45FB-B0C1-7E32C9FABA80}"/>
              </a:ext>
            </a:extLst>
          </p:cNvPr>
          <p:cNvSpPr txBox="1"/>
          <p:nvPr>
            <p:custDataLst>
              <p:tags r:id="rId14"/>
            </p:custDataLst>
          </p:nvPr>
        </p:nvSpPr>
        <p:spPr>
          <a:xfrm>
            <a:off x="838200" y="242570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20 minutes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A59BA7B-5EA8-4EB7-8DA9-7D1452A2BBCC}"/>
              </a:ext>
            </a:extLst>
          </p:cNvPr>
          <p:cNvSpPr txBox="1"/>
          <p:nvPr>
            <p:custDataLst>
              <p:tags r:id="rId15"/>
            </p:custDataLst>
          </p:nvPr>
        </p:nvSpPr>
        <p:spPr>
          <a:xfrm>
            <a:off x="10337800" y="259080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##.##%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448F88C8-2E97-4187-AAB1-57F4B244D1E8}"/>
              </a:ext>
            </a:extLst>
          </p:cNvPr>
          <p:cNvSpPr/>
          <p:nvPr>
            <p:custDataLst>
              <p:tags r:id="rId16"/>
            </p:custDataLst>
          </p:nvPr>
        </p:nvSpPr>
        <p:spPr>
          <a:xfrm>
            <a:off x="838200" y="2743200"/>
            <a:ext cx="9499600" cy="317500"/>
          </a:xfrm>
          <a:prstGeom prst="roundRect">
            <a:avLst/>
          </a:prstGeom>
          <a:solidFill>
            <a:srgbClr val="A53010">
              <a:alpha val="0"/>
            </a:srgbClr>
          </a:solidFill>
          <a:ln w="12700" cap="rnd" cmpd="sng" algn="ctr">
            <a:solidFill>
              <a:srgbClr val="80808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F5A1578E-C8ED-4834-87B3-934107FC107C}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838200" y="2743200"/>
            <a:ext cx="6350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1428BBA-BB31-4235-A0CD-64E727F221CF}"/>
              </a:ext>
            </a:extLst>
          </p:cNvPr>
          <p:cNvSpPr txBox="1"/>
          <p:nvPr>
            <p:custDataLst>
              <p:tags r:id="rId18"/>
            </p:custDataLst>
          </p:nvPr>
        </p:nvSpPr>
        <p:spPr>
          <a:xfrm>
            <a:off x="838200" y="306070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23 minutes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801DB30-C3BC-4CD5-90D6-6634B90A0621}"/>
              </a:ext>
            </a:extLst>
          </p:cNvPr>
          <p:cNvSpPr txBox="1"/>
          <p:nvPr>
            <p:custDataLst>
              <p:tags r:id="rId19"/>
            </p:custDataLst>
          </p:nvPr>
        </p:nvSpPr>
        <p:spPr>
          <a:xfrm>
            <a:off x="10337800" y="322580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##.##%</a:t>
            </a:r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84098792-1B6D-407D-8B70-15C96D8A6CE6}"/>
              </a:ext>
            </a:extLst>
          </p:cNvPr>
          <p:cNvSpPr/>
          <p:nvPr>
            <p:custDataLst>
              <p:tags r:id="rId20"/>
            </p:custDataLst>
          </p:nvPr>
        </p:nvSpPr>
        <p:spPr>
          <a:xfrm>
            <a:off x="838200" y="3378200"/>
            <a:ext cx="9499600" cy="317500"/>
          </a:xfrm>
          <a:prstGeom prst="roundRect">
            <a:avLst/>
          </a:prstGeom>
          <a:solidFill>
            <a:srgbClr val="A53010">
              <a:alpha val="0"/>
            </a:srgbClr>
          </a:solidFill>
          <a:ln w="12700" cap="rnd" cmpd="sng" algn="ctr">
            <a:solidFill>
              <a:srgbClr val="80808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9283037D-6680-4833-8920-E4358B60EA57}"/>
              </a:ext>
            </a:extLst>
          </p:cNvPr>
          <p:cNvSpPr/>
          <p:nvPr>
            <p:custDataLst>
              <p:tags r:id="rId21"/>
            </p:custDataLst>
          </p:nvPr>
        </p:nvSpPr>
        <p:spPr>
          <a:xfrm>
            <a:off x="838200" y="3378200"/>
            <a:ext cx="6350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D318CD23-139A-4D4E-9228-6BC24CA801C7}"/>
              </a:ext>
            </a:extLst>
          </p:cNvPr>
          <p:cNvSpPr txBox="1"/>
          <p:nvPr>
            <p:custDataLst>
              <p:tags r:id="rId22"/>
            </p:custDataLst>
          </p:nvPr>
        </p:nvSpPr>
        <p:spPr>
          <a:xfrm>
            <a:off x="838200" y="369570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33minutes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04A78C8A-AC6F-45C6-82C1-F663FBB5471E}"/>
              </a:ext>
            </a:extLst>
          </p:cNvPr>
          <p:cNvSpPr txBox="1"/>
          <p:nvPr>
            <p:custDataLst>
              <p:tags r:id="rId23"/>
            </p:custDataLst>
          </p:nvPr>
        </p:nvSpPr>
        <p:spPr>
          <a:xfrm>
            <a:off x="10337800" y="386080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##.##%</a:t>
            </a:r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2DCC9DEB-DAE0-4514-A3EA-49366A9E81A6}"/>
              </a:ext>
            </a:extLst>
          </p:cNvPr>
          <p:cNvSpPr/>
          <p:nvPr>
            <p:custDataLst>
              <p:tags r:id="rId24"/>
            </p:custDataLst>
          </p:nvPr>
        </p:nvSpPr>
        <p:spPr>
          <a:xfrm>
            <a:off x="838200" y="4013200"/>
            <a:ext cx="9499600" cy="317500"/>
          </a:xfrm>
          <a:prstGeom prst="roundRect">
            <a:avLst/>
          </a:prstGeom>
          <a:solidFill>
            <a:srgbClr val="A53010">
              <a:alpha val="0"/>
            </a:srgbClr>
          </a:solidFill>
          <a:ln w="12700" cap="rnd" cmpd="sng" algn="ctr">
            <a:solidFill>
              <a:srgbClr val="80808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57555E0E-F9A4-41D5-A0BB-CE663420A138}"/>
              </a:ext>
            </a:extLst>
          </p:cNvPr>
          <p:cNvSpPr/>
          <p:nvPr>
            <p:custDataLst>
              <p:tags r:id="rId25"/>
            </p:custDataLst>
          </p:nvPr>
        </p:nvSpPr>
        <p:spPr>
          <a:xfrm>
            <a:off x="838200" y="4013200"/>
            <a:ext cx="6350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42AF8A67-EE64-4C91-B5DF-17E10720C163}"/>
              </a:ext>
            </a:extLst>
          </p:cNvPr>
          <p:cNvSpPr/>
          <p:nvPr>
            <p:custDataLst>
              <p:tags r:id="rId26"/>
            </p:custDataLst>
          </p:nvPr>
        </p:nvSpPr>
        <p:spPr>
          <a:xfrm>
            <a:off x="0" y="5486400"/>
            <a:ext cx="12192000" cy="1219200"/>
          </a:xfrm>
          <a:prstGeom prst="rect">
            <a:avLst/>
          </a:prstGeom>
          <a:solidFill>
            <a:srgbClr val="666666">
              <a:alpha val="40000"/>
              <a:alpha val="0"/>
              <a:alpha val="40000"/>
              <a:alpha val="0"/>
              <a:alpha val="40000"/>
              <a:alpha val="0"/>
              <a:alpha val="40000"/>
            </a:srgbClr>
          </a:solidFill>
          <a:ln w="12700" cap="rnd" cmpd="sng" algn="ctr">
            <a:solidFill>
              <a:srgbClr val="808080">
                <a:alpha val="40000"/>
                <a:alpha val="0"/>
                <a:alpha val="40000"/>
                <a:alpha val="0"/>
                <a:alpha val="40000"/>
                <a:alpha val="0"/>
                <a:alpha val="40000"/>
              </a:srgbClr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1"/>
          <a:lstStyle/>
          <a:p>
            <a:pPr algn="l"/>
            <a:r>
              <a:rPr lang="en-GB" sz="8000">
                <a:solidFill>
                  <a:srgbClr val="FFFFFF"/>
                </a:solidFill>
              </a:rPr>
              <a:t>RESULTS SLIDE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55797672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en-GB" b="1"/>
              <a:t>What technique involves forcing yourself to recall information instead of just reviewing it?</a:t>
            </a:r>
            <a:endParaRPr lang="en-FI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  <a:endParaRPr lang="en-FI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67DA9A7C-9C16-4ECD-9D52-AC2A791B2C2C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63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0/0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20B0D6FF-E030-4D88-99EC-DE786760A47D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10096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Question slide</a:t>
            </a:r>
          </a:p>
        </p:txBody>
      </p:sp>
      <p:sp>
        <p:nvSpPr>
          <p:cNvPr id="6" name="Rectangle: Top Corners Snipped 5">
            <a:extLst>
              <a:ext uri="{FF2B5EF4-FFF2-40B4-BE49-F238E27FC236}">
                <a16:creationId xmlns:a16="http://schemas.microsoft.com/office/drawing/2014/main" id="{6A96A5AF-C1F0-4EC6-9630-48729FA1C0A3}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165100" y="254000"/>
            <a:ext cx="177800" cy="127000"/>
          </a:xfrm>
          <a:prstGeom prst="snip2SameRect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2C612829-6CAD-48EF-A0B0-DDDB3C31D044}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190500" y="127000"/>
            <a:ext cx="127000" cy="127000"/>
          </a:xfrm>
          <a:prstGeom prst="ellipse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393C78D2-2E62-4C29-9457-9E97AEF3D51E}"/>
              </a:ext>
            </a:extLst>
          </p:cNvPr>
          <p:cNvSpPr/>
          <p:nvPr>
            <p:custDataLst>
              <p:tags r:id="rId8"/>
            </p:custDataLst>
          </p:nvPr>
        </p:nvSpPr>
        <p:spPr>
          <a:xfrm>
            <a:off x="11341100" y="6007100"/>
            <a:ext cx="762000" cy="762000"/>
          </a:xfrm>
          <a:prstGeom prst="ellipse">
            <a:avLst/>
          </a:prstGeom>
          <a:solidFill>
            <a:srgbClr val="A53010">
              <a:alpha val="0"/>
              <a:alpha val="0"/>
              <a:alpha val="0"/>
              <a:alpha val="0"/>
            </a:srgbClr>
          </a:solidFill>
          <a:ln w="15875" cap="rnd" cmpd="sng" algn="ctr">
            <a:solidFill>
              <a:srgbClr val="A53010">
                <a:shade val="15000"/>
                <a:alpha val="0"/>
                <a:alpha val="0"/>
                <a:alpha val="0"/>
                <a:alpha val="0"/>
              </a:srgbClr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rIns="0" rtlCol="0" anchor="ctr" anchorCtr="1"/>
          <a:lstStyle/>
          <a:p>
            <a:pPr algn="l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649EF8B-2120-4958-B3DD-80C4394B62BB}"/>
              </a:ext>
            </a:extLst>
          </p:cNvPr>
          <p:cNvSpPr txBox="1"/>
          <p:nvPr>
            <p:custDataLst>
              <p:tags r:id="rId9"/>
            </p:custDataLst>
          </p:nvPr>
        </p:nvSpPr>
        <p:spPr>
          <a:xfrm>
            <a:off x="3429000" y="889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Join at: </a:t>
            </a:r>
            <a:r>
              <a:rPr lang="en-GB" b="1"/>
              <a:t>vevox.app</a:t>
            </a:r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F36DDF8-59E0-49C3-B095-1CBEF00BF3AF}"/>
              </a:ext>
            </a:extLst>
          </p:cNvPr>
          <p:cNvSpPr txBox="1"/>
          <p:nvPr>
            <p:custDataLst>
              <p:tags r:id="rId10"/>
            </p:custDataLst>
          </p:nvPr>
        </p:nvSpPr>
        <p:spPr>
          <a:xfrm>
            <a:off x="6350000" y="1016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ID: </a:t>
            </a:r>
            <a:r>
              <a:rPr lang="en-GB" b="1"/>
              <a:t>132-374-294</a:t>
            </a:r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A8B0742-C89F-4331-967C-0F4C25439DF9}"/>
              </a:ext>
            </a:extLst>
          </p:cNvPr>
          <p:cNvSpPr txBox="1"/>
          <p:nvPr>
            <p:custDataLst>
              <p:tags r:id="rId11"/>
            </p:custDataLst>
          </p:nvPr>
        </p:nvSpPr>
        <p:spPr>
          <a:xfrm>
            <a:off x="838200" y="179070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Passive recall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03B5834-C5E7-4E11-B40B-91D18DFEE688}"/>
              </a:ext>
            </a:extLst>
          </p:cNvPr>
          <p:cNvSpPr txBox="1"/>
          <p:nvPr>
            <p:custDataLst>
              <p:tags r:id="rId12"/>
            </p:custDataLst>
          </p:nvPr>
        </p:nvSpPr>
        <p:spPr>
          <a:xfrm>
            <a:off x="10337800" y="195580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0%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8947B137-ABA7-45B7-9094-374F7F48FEA1}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838200" y="2108200"/>
            <a:ext cx="9499600" cy="317500"/>
          </a:xfrm>
          <a:prstGeom prst="roundRect">
            <a:avLst/>
          </a:prstGeom>
          <a:solidFill>
            <a:srgbClr val="A53010">
              <a:alpha val="0"/>
            </a:srgbClr>
          </a:solidFill>
          <a:ln w="12700" cap="rnd" cmpd="sng" algn="ctr">
            <a:solidFill>
              <a:srgbClr val="80808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46E1409B-AE02-49F0-8627-E3CB914D7DFF}"/>
              </a:ext>
            </a:extLst>
          </p:cNvPr>
          <p:cNvSpPr/>
          <p:nvPr>
            <p:custDataLst>
              <p:tags r:id="rId14"/>
            </p:custDataLst>
          </p:nvPr>
        </p:nvSpPr>
        <p:spPr>
          <a:xfrm>
            <a:off x="838200" y="2108200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F8F03D1-20DF-4E95-9550-871B24879751}"/>
              </a:ext>
            </a:extLst>
          </p:cNvPr>
          <p:cNvSpPr txBox="1"/>
          <p:nvPr>
            <p:custDataLst>
              <p:tags r:id="rId15"/>
            </p:custDataLst>
          </p:nvPr>
        </p:nvSpPr>
        <p:spPr>
          <a:xfrm>
            <a:off x="838200" y="242570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Active recall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E1467B6-96DE-47FD-BF6B-8F411109DAF0}"/>
              </a:ext>
            </a:extLst>
          </p:cNvPr>
          <p:cNvSpPr txBox="1"/>
          <p:nvPr>
            <p:custDataLst>
              <p:tags r:id="rId16"/>
            </p:custDataLst>
          </p:nvPr>
        </p:nvSpPr>
        <p:spPr>
          <a:xfrm>
            <a:off x="10337800" y="259080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0%</a:t>
            </a: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3D1C6609-C5D5-4234-BA5C-42C56E528144}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838200" y="2743200"/>
            <a:ext cx="9499600" cy="317500"/>
          </a:xfrm>
          <a:prstGeom prst="roundRect">
            <a:avLst/>
          </a:prstGeom>
          <a:solidFill>
            <a:srgbClr val="A53010">
              <a:alpha val="0"/>
            </a:srgbClr>
          </a:solidFill>
          <a:ln w="12700" cap="rnd" cmpd="sng" algn="ctr">
            <a:solidFill>
              <a:srgbClr val="80808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E3A2670D-ADA8-4C4E-B277-BF04B1AC1D24}"/>
              </a:ext>
            </a:extLst>
          </p:cNvPr>
          <p:cNvSpPr/>
          <p:nvPr>
            <p:custDataLst>
              <p:tags r:id="rId18"/>
            </p:custDataLst>
          </p:nvPr>
        </p:nvSpPr>
        <p:spPr>
          <a:xfrm>
            <a:off x="838200" y="2743200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9DFFF308-C401-408A-A073-D5513AA026FE}"/>
              </a:ext>
            </a:extLst>
          </p:cNvPr>
          <p:cNvSpPr txBox="1"/>
          <p:nvPr>
            <p:custDataLst>
              <p:tags r:id="rId19"/>
            </p:custDataLst>
          </p:nvPr>
        </p:nvSpPr>
        <p:spPr>
          <a:xfrm>
            <a:off x="838200" y="306070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Visual learning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AF5BE4B3-5D9E-47FC-B631-02743931A073}"/>
              </a:ext>
            </a:extLst>
          </p:cNvPr>
          <p:cNvSpPr txBox="1"/>
          <p:nvPr>
            <p:custDataLst>
              <p:tags r:id="rId20"/>
            </p:custDataLst>
          </p:nvPr>
        </p:nvSpPr>
        <p:spPr>
          <a:xfrm>
            <a:off x="10337800" y="322580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0%</a:t>
            </a:r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31B614F2-C0A6-465D-B867-1434BDCC0001}"/>
              </a:ext>
            </a:extLst>
          </p:cNvPr>
          <p:cNvSpPr/>
          <p:nvPr>
            <p:custDataLst>
              <p:tags r:id="rId21"/>
            </p:custDataLst>
          </p:nvPr>
        </p:nvSpPr>
        <p:spPr>
          <a:xfrm>
            <a:off x="838200" y="3378200"/>
            <a:ext cx="9499600" cy="317500"/>
          </a:xfrm>
          <a:prstGeom prst="roundRect">
            <a:avLst/>
          </a:prstGeom>
          <a:solidFill>
            <a:srgbClr val="A53010">
              <a:alpha val="0"/>
            </a:srgbClr>
          </a:solidFill>
          <a:ln w="12700" cap="rnd" cmpd="sng" algn="ctr">
            <a:solidFill>
              <a:srgbClr val="80808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0CAAD375-6AC7-4777-B1D6-8EC3A5167C03}"/>
              </a:ext>
            </a:extLst>
          </p:cNvPr>
          <p:cNvSpPr/>
          <p:nvPr>
            <p:custDataLst>
              <p:tags r:id="rId22"/>
            </p:custDataLst>
          </p:nvPr>
        </p:nvSpPr>
        <p:spPr>
          <a:xfrm>
            <a:off x="838200" y="3378200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E7F76128-B8BD-4843-8F9A-BEA9967FE57D}"/>
              </a:ext>
            </a:extLst>
          </p:cNvPr>
          <p:cNvSpPr txBox="1"/>
          <p:nvPr>
            <p:custDataLst>
              <p:tags r:id="rId23"/>
            </p:custDataLst>
          </p:nvPr>
        </p:nvSpPr>
        <p:spPr>
          <a:xfrm>
            <a:off x="838200" y="369570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Spaced repetition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C42C3B81-1505-4B44-BBEC-708E5C745BCE}"/>
              </a:ext>
            </a:extLst>
          </p:cNvPr>
          <p:cNvSpPr txBox="1"/>
          <p:nvPr>
            <p:custDataLst>
              <p:tags r:id="rId24"/>
            </p:custDataLst>
          </p:nvPr>
        </p:nvSpPr>
        <p:spPr>
          <a:xfrm>
            <a:off x="10337800" y="386080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0%</a:t>
            </a: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4B6FC95D-C13B-40A0-9AFC-90375B6476C5}"/>
              </a:ext>
            </a:extLst>
          </p:cNvPr>
          <p:cNvSpPr/>
          <p:nvPr>
            <p:custDataLst>
              <p:tags r:id="rId25"/>
            </p:custDataLst>
          </p:nvPr>
        </p:nvSpPr>
        <p:spPr>
          <a:xfrm>
            <a:off x="838200" y="4013200"/>
            <a:ext cx="9499600" cy="317500"/>
          </a:xfrm>
          <a:prstGeom prst="roundRect">
            <a:avLst/>
          </a:prstGeom>
          <a:solidFill>
            <a:srgbClr val="A53010">
              <a:alpha val="0"/>
            </a:srgbClr>
          </a:solidFill>
          <a:ln w="12700" cap="rnd" cmpd="sng" algn="ctr">
            <a:solidFill>
              <a:srgbClr val="80808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26" name="Rectangle: Rounded Corners 25">
            <a:extLst>
              <a:ext uri="{FF2B5EF4-FFF2-40B4-BE49-F238E27FC236}">
                <a16:creationId xmlns:a16="http://schemas.microsoft.com/office/drawing/2014/main" id="{CA6EBF10-926E-45EA-AAFD-E6BB73AB83DA}"/>
              </a:ext>
            </a:extLst>
          </p:cNvPr>
          <p:cNvSpPr/>
          <p:nvPr>
            <p:custDataLst>
              <p:tags r:id="rId26"/>
            </p:custDataLst>
          </p:nvPr>
        </p:nvSpPr>
        <p:spPr>
          <a:xfrm>
            <a:off x="838200" y="4013200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89105206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en-GB" b="1"/>
              <a:t>What technique involves forcing yourself to recall information instead of just reviewing it?</a:t>
            </a:r>
            <a:endParaRPr lang="en-FI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  <a:endParaRPr lang="en-FI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E42CA2F5-A450-4E81-A065-0CDA406E038E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63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0/0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56042D41-5BDE-4C1D-B10A-45896C713CAE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10096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Preparing Results</a:t>
            </a:r>
          </a:p>
        </p:txBody>
      </p:sp>
      <p:sp>
        <p:nvSpPr>
          <p:cNvPr id="6" name="Rectangle: Top Corners Snipped 5">
            <a:extLst>
              <a:ext uri="{FF2B5EF4-FFF2-40B4-BE49-F238E27FC236}">
                <a16:creationId xmlns:a16="http://schemas.microsoft.com/office/drawing/2014/main" id="{EEC9E6DD-383B-4B36-BDBB-7303C05E68F3}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165100" y="254000"/>
            <a:ext cx="177800" cy="127000"/>
          </a:xfrm>
          <a:prstGeom prst="snip2SameRect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267B613D-5F5B-4FC0-915E-82C1C837D18E}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190500" y="127000"/>
            <a:ext cx="127000" cy="127000"/>
          </a:xfrm>
          <a:prstGeom prst="ellipse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F99033F-0BEA-429B-B089-B1D7936C59A4}"/>
              </a:ext>
            </a:extLst>
          </p:cNvPr>
          <p:cNvSpPr txBox="1"/>
          <p:nvPr>
            <p:custDataLst>
              <p:tags r:id="rId8"/>
            </p:custDataLst>
          </p:nvPr>
        </p:nvSpPr>
        <p:spPr>
          <a:xfrm>
            <a:off x="3429000" y="889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Join at: </a:t>
            </a:r>
            <a:r>
              <a:rPr lang="en-GB" b="1"/>
              <a:t>vevox.app</a:t>
            </a:r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948D560-AEB2-4FA6-AF47-F638BE8D432D}"/>
              </a:ext>
            </a:extLst>
          </p:cNvPr>
          <p:cNvSpPr txBox="1"/>
          <p:nvPr>
            <p:custDataLst>
              <p:tags r:id="rId9"/>
            </p:custDataLst>
          </p:nvPr>
        </p:nvSpPr>
        <p:spPr>
          <a:xfrm>
            <a:off x="6350000" y="1016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ID: </a:t>
            </a:r>
            <a:r>
              <a:rPr lang="en-GB" b="1"/>
              <a:t>132-374-294</a:t>
            </a:r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866F46D-5933-469E-B395-68138FF7C73B}"/>
              </a:ext>
            </a:extLst>
          </p:cNvPr>
          <p:cNvSpPr txBox="1"/>
          <p:nvPr>
            <p:custDataLst>
              <p:tags r:id="rId10"/>
            </p:custDataLst>
          </p:nvPr>
        </p:nvSpPr>
        <p:spPr>
          <a:xfrm>
            <a:off x="838200" y="179070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Passive recall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F0826C4-7E07-478A-91C6-C05CC1B59889}"/>
              </a:ext>
            </a:extLst>
          </p:cNvPr>
          <p:cNvSpPr txBox="1"/>
          <p:nvPr>
            <p:custDataLst>
              <p:tags r:id="rId11"/>
            </p:custDataLst>
          </p:nvPr>
        </p:nvSpPr>
        <p:spPr>
          <a:xfrm>
            <a:off x="10337800" y="195580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0%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91722FA5-927E-4D39-9B26-062C71ACD8B6}"/>
              </a:ext>
            </a:extLst>
          </p:cNvPr>
          <p:cNvSpPr/>
          <p:nvPr>
            <p:custDataLst>
              <p:tags r:id="rId12"/>
            </p:custDataLst>
          </p:nvPr>
        </p:nvSpPr>
        <p:spPr>
          <a:xfrm>
            <a:off x="838200" y="2108200"/>
            <a:ext cx="9499600" cy="317500"/>
          </a:xfrm>
          <a:prstGeom prst="roundRect">
            <a:avLst/>
          </a:prstGeom>
          <a:solidFill>
            <a:srgbClr val="A53010">
              <a:alpha val="0"/>
            </a:srgbClr>
          </a:solidFill>
          <a:ln w="12700" cap="rnd" cmpd="sng" algn="ctr">
            <a:solidFill>
              <a:srgbClr val="80808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CB95B7B3-DB99-4DC5-BFBF-A66BF2E698FC}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838200" y="2108200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7994CC7-2B9C-4E90-ADAB-59B662CBBF15}"/>
              </a:ext>
            </a:extLst>
          </p:cNvPr>
          <p:cNvSpPr txBox="1"/>
          <p:nvPr>
            <p:custDataLst>
              <p:tags r:id="rId14"/>
            </p:custDataLst>
          </p:nvPr>
        </p:nvSpPr>
        <p:spPr>
          <a:xfrm>
            <a:off x="838200" y="242570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Active recall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74042CD-FB23-4725-9AFD-28F44ED4E8C4}"/>
              </a:ext>
            </a:extLst>
          </p:cNvPr>
          <p:cNvSpPr txBox="1"/>
          <p:nvPr>
            <p:custDataLst>
              <p:tags r:id="rId15"/>
            </p:custDataLst>
          </p:nvPr>
        </p:nvSpPr>
        <p:spPr>
          <a:xfrm>
            <a:off x="10337800" y="259080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0%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7802DEDC-8F69-466E-8C59-16DF17B533E8}"/>
              </a:ext>
            </a:extLst>
          </p:cNvPr>
          <p:cNvSpPr/>
          <p:nvPr>
            <p:custDataLst>
              <p:tags r:id="rId16"/>
            </p:custDataLst>
          </p:nvPr>
        </p:nvSpPr>
        <p:spPr>
          <a:xfrm>
            <a:off x="838200" y="2743200"/>
            <a:ext cx="9499600" cy="317500"/>
          </a:xfrm>
          <a:prstGeom prst="roundRect">
            <a:avLst/>
          </a:prstGeom>
          <a:solidFill>
            <a:srgbClr val="A53010">
              <a:alpha val="0"/>
            </a:srgbClr>
          </a:solidFill>
          <a:ln w="12700" cap="rnd" cmpd="sng" algn="ctr">
            <a:solidFill>
              <a:srgbClr val="80808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6EDBE666-670B-4FBC-B109-580219896971}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838200" y="2743200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D6008146-570E-4F03-A942-C998E3233541}"/>
              </a:ext>
            </a:extLst>
          </p:cNvPr>
          <p:cNvSpPr txBox="1"/>
          <p:nvPr>
            <p:custDataLst>
              <p:tags r:id="rId18"/>
            </p:custDataLst>
          </p:nvPr>
        </p:nvSpPr>
        <p:spPr>
          <a:xfrm>
            <a:off x="838200" y="306070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Visual learning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AB2F8B4-B658-4F57-8D9B-AE59BEE8E602}"/>
              </a:ext>
            </a:extLst>
          </p:cNvPr>
          <p:cNvSpPr txBox="1"/>
          <p:nvPr>
            <p:custDataLst>
              <p:tags r:id="rId19"/>
            </p:custDataLst>
          </p:nvPr>
        </p:nvSpPr>
        <p:spPr>
          <a:xfrm>
            <a:off x="10337800" y="322580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0%</a:t>
            </a:r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130AE63E-7EDC-44FC-B080-90BA2A0D7C43}"/>
              </a:ext>
            </a:extLst>
          </p:cNvPr>
          <p:cNvSpPr/>
          <p:nvPr>
            <p:custDataLst>
              <p:tags r:id="rId20"/>
            </p:custDataLst>
          </p:nvPr>
        </p:nvSpPr>
        <p:spPr>
          <a:xfrm>
            <a:off x="838200" y="3378200"/>
            <a:ext cx="9499600" cy="317500"/>
          </a:xfrm>
          <a:prstGeom prst="roundRect">
            <a:avLst/>
          </a:prstGeom>
          <a:solidFill>
            <a:srgbClr val="A53010">
              <a:alpha val="0"/>
            </a:srgbClr>
          </a:solidFill>
          <a:ln w="12700" cap="rnd" cmpd="sng" algn="ctr">
            <a:solidFill>
              <a:srgbClr val="80808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4403FE50-7326-487B-A299-EB1F33E3A17B}"/>
              </a:ext>
            </a:extLst>
          </p:cNvPr>
          <p:cNvSpPr/>
          <p:nvPr>
            <p:custDataLst>
              <p:tags r:id="rId21"/>
            </p:custDataLst>
          </p:nvPr>
        </p:nvSpPr>
        <p:spPr>
          <a:xfrm>
            <a:off x="838200" y="3378200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4742A012-8794-4B3B-A9C3-ECFBFAE3804D}"/>
              </a:ext>
            </a:extLst>
          </p:cNvPr>
          <p:cNvSpPr txBox="1"/>
          <p:nvPr>
            <p:custDataLst>
              <p:tags r:id="rId22"/>
            </p:custDataLst>
          </p:nvPr>
        </p:nvSpPr>
        <p:spPr>
          <a:xfrm>
            <a:off x="838200" y="369570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Spaced repetition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9A8785C0-4D6F-4D9A-8999-D87F58DB79A7}"/>
              </a:ext>
            </a:extLst>
          </p:cNvPr>
          <p:cNvSpPr txBox="1"/>
          <p:nvPr>
            <p:custDataLst>
              <p:tags r:id="rId23"/>
            </p:custDataLst>
          </p:nvPr>
        </p:nvSpPr>
        <p:spPr>
          <a:xfrm>
            <a:off x="10337800" y="386080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0%</a:t>
            </a:r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2C7938DF-BFEF-4770-8164-D97108E0396A}"/>
              </a:ext>
            </a:extLst>
          </p:cNvPr>
          <p:cNvSpPr/>
          <p:nvPr>
            <p:custDataLst>
              <p:tags r:id="rId24"/>
            </p:custDataLst>
          </p:nvPr>
        </p:nvSpPr>
        <p:spPr>
          <a:xfrm>
            <a:off x="838200" y="4013200"/>
            <a:ext cx="9499600" cy="317500"/>
          </a:xfrm>
          <a:prstGeom prst="roundRect">
            <a:avLst/>
          </a:prstGeom>
          <a:solidFill>
            <a:srgbClr val="A53010">
              <a:alpha val="0"/>
            </a:srgbClr>
          </a:solidFill>
          <a:ln w="12700" cap="rnd" cmpd="sng" algn="ctr">
            <a:solidFill>
              <a:srgbClr val="80808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2BFB32E-16D7-4795-89C6-0F5FDFEC0515}"/>
              </a:ext>
            </a:extLst>
          </p:cNvPr>
          <p:cNvSpPr/>
          <p:nvPr>
            <p:custDataLst>
              <p:tags r:id="rId25"/>
            </p:custDataLst>
          </p:nvPr>
        </p:nvSpPr>
        <p:spPr>
          <a:xfrm>
            <a:off x="838200" y="4013200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B41DC3E7-80BC-4CB9-8968-3AE017747086}"/>
              </a:ext>
            </a:extLst>
          </p:cNvPr>
          <p:cNvSpPr/>
          <p:nvPr>
            <p:custDataLst>
              <p:tags r:id="rId26"/>
            </p:custDataLst>
          </p:nvPr>
        </p:nvSpPr>
        <p:spPr>
          <a:xfrm>
            <a:off x="0" y="5486400"/>
            <a:ext cx="12192000" cy="1219200"/>
          </a:xfrm>
          <a:prstGeom prst="rect">
            <a:avLst/>
          </a:prstGeom>
          <a:solidFill>
            <a:srgbClr val="666666">
              <a:alpha val="40000"/>
              <a:alpha val="0"/>
              <a:alpha val="40000"/>
              <a:alpha val="0"/>
              <a:alpha val="40000"/>
              <a:alpha val="0"/>
              <a:alpha val="40000"/>
            </a:srgbClr>
          </a:solidFill>
          <a:ln w="12700" cap="rnd" cmpd="sng" algn="ctr">
            <a:solidFill>
              <a:srgbClr val="808080">
                <a:alpha val="40000"/>
                <a:alpha val="0"/>
                <a:alpha val="40000"/>
                <a:alpha val="0"/>
                <a:alpha val="40000"/>
                <a:alpha val="0"/>
                <a:alpha val="40000"/>
              </a:srgbClr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1"/>
          <a:lstStyle/>
          <a:p>
            <a:pPr algn="l"/>
            <a:r>
              <a:rPr lang="en-GB" sz="8000">
                <a:solidFill>
                  <a:srgbClr val="FFFFFF"/>
                </a:solidFill>
              </a:rPr>
              <a:t>RESULTS SLIDE</a:t>
            </a:r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EB241E0E-03A0-4776-9EF9-83A610EBB41D}"/>
              </a:ext>
            </a:extLst>
          </p:cNvPr>
          <p:cNvSpPr/>
          <p:nvPr>
            <p:custDataLst>
              <p:tags r:id="rId27"/>
            </p:custDataLst>
          </p:nvPr>
        </p:nvSpPr>
        <p:spPr>
          <a:xfrm>
            <a:off x="9893300" y="2768600"/>
            <a:ext cx="254000" cy="254000"/>
          </a:xfrm>
          <a:prstGeom prst="ellipse">
            <a:avLst/>
          </a:prstGeom>
          <a:solidFill>
            <a:srgbClr val="FFFFFF"/>
          </a:solidFill>
          <a:ln w="25400" cap="rnd" cmpd="sng" algn="ctr">
            <a:solidFill>
              <a:srgbClr val="A5301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1"/>
          <a:lstStyle/>
          <a:p>
            <a:pPr algn="l"/>
            <a:r>
              <a:rPr lang="en-GB" sz="2000" b="1">
                <a:solidFill>
                  <a:srgbClr val="A53010"/>
                </a:solidFill>
              </a:rPr>
              <a:t>✓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99844564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GB" b="1"/>
              <a:t>What does the "Y chain technique" emphasize when studying?</a:t>
            </a:r>
            <a:endParaRPr lang="en-FI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  <a:endParaRPr lang="en-FI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23F54BF2-E101-4397-B8B1-38D042599B8F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63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0/0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10AFD439-9AD8-42FA-825F-894A33043638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10096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Question slide</a:t>
            </a:r>
          </a:p>
        </p:txBody>
      </p:sp>
      <p:sp>
        <p:nvSpPr>
          <p:cNvPr id="6" name="Rectangle: Top Corners Snipped 5">
            <a:extLst>
              <a:ext uri="{FF2B5EF4-FFF2-40B4-BE49-F238E27FC236}">
                <a16:creationId xmlns:a16="http://schemas.microsoft.com/office/drawing/2014/main" id="{2F2E0843-DFE9-465D-B03E-EC692F590FF2}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165100" y="254000"/>
            <a:ext cx="177800" cy="127000"/>
          </a:xfrm>
          <a:prstGeom prst="snip2SameRect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C065AFE8-C623-48E9-9006-793700817105}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190500" y="127000"/>
            <a:ext cx="127000" cy="127000"/>
          </a:xfrm>
          <a:prstGeom prst="ellipse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66CBAB8F-1FC5-444D-9E9C-61F7CFEFC07C}"/>
              </a:ext>
            </a:extLst>
          </p:cNvPr>
          <p:cNvSpPr/>
          <p:nvPr>
            <p:custDataLst>
              <p:tags r:id="rId8"/>
            </p:custDataLst>
          </p:nvPr>
        </p:nvSpPr>
        <p:spPr>
          <a:xfrm>
            <a:off x="11341100" y="6007100"/>
            <a:ext cx="762000" cy="762000"/>
          </a:xfrm>
          <a:prstGeom prst="ellipse">
            <a:avLst/>
          </a:prstGeom>
          <a:solidFill>
            <a:srgbClr val="A53010">
              <a:alpha val="0"/>
              <a:alpha val="0"/>
              <a:alpha val="0"/>
              <a:alpha val="0"/>
            </a:srgbClr>
          </a:solidFill>
          <a:ln w="15875" cap="rnd" cmpd="sng" algn="ctr">
            <a:solidFill>
              <a:srgbClr val="A53010">
                <a:shade val="15000"/>
                <a:alpha val="0"/>
                <a:alpha val="0"/>
                <a:alpha val="0"/>
                <a:alpha val="0"/>
              </a:srgbClr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rIns="0" rtlCol="0" anchor="ctr" anchorCtr="1"/>
          <a:lstStyle/>
          <a:p>
            <a:pPr algn="l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CD73D6C-E1BE-4753-B453-01C28EEA58E4}"/>
              </a:ext>
            </a:extLst>
          </p:cNvPr>
          <p:cNvSpPr txBox="1"/>
          <p:nvPr>
            <p:custDataLst>
              <p:tags r:id="rId9"/>
            </p:custDataLst>
          </p:nvPr>
        </p:nvSpPr>
        <p:spPr>
          <a:xfrm>
            <a:off x="3429000" y="889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Join at: </a:t>
            </a:r>
            <a:r>
              <a:rPr lang="en-GB" b="1"/>
              <a:t>vevox.app</a:t>
            </a:r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BF33927-2AFA-474D-833A-9391F4D10792}"/>
              </a:ext>
            </a:extLst>
          </p:cNvPr>
          <p:cNvSpPr txBox="1"/>
          <p:nvPr>
            <p:custDataLst>
              <p:tags r:id="rId10"/>
            </p:custDataLst>
          </p:nvPr>
        </p:nvSpPr>
        <p:spPr>
          <a:xfrm>
            <a:off x="6350000" y="1016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ID: </a:t>
            </a:r>
            <a:r>
              <a:rPr lang="en-GB" b="1"/>
              <a:t>132-374-294</a:t>
            </a:r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CCE6463-7672-40D2-899D-22B6CBEF1DDE}"/>
              </a:ext>
            </a:extLst>
          </p:cNvPr>
          <p:cNvSpPr txBox="1"/>
          <p:nvPr>
            <p:custDataLst>
              <p:tags r:id="rId11"/>
            </p:custDataLst>
          </p:nvPr>
        </p:nvSpPr>
        <p:spPr>
          <a:xfrm>
            <a:off x="838200" y="179070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Asking "why" questions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CFE3327-A4B2-461D-B456-1447B4AAD225}"/>
              </a:ext>
            </a:extLst>
          </p:cNvPr>
          <p:cNvSpPr txBox="1"/>
          <p:nvPr>
            <p:custDataLst>
              <p:tags r:id="rId12"/>
            </p:custDataLst>
          </p:nvPr>
        </p:nvSpPr>
        <p:spPr>
          <a:xfrm>
            <a:off x="10337800" y="195580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0%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7FA507AD-2213-41E4-904D-FBB8CE4DB24A}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838200" y="2108200"/>
            <a:ext cx="9499600" cy="317500"/>
          </a:xfrm>
          <a:prstGeom prst="roundRect">
            <a:avLst/>
          </a:prstGeom>
          <a:solidFill>
            <a:srgbClr val="A53010">
              <a:alpha val="0"/>
            </a:srgbClr>
          </a:solidFill>
          <a:ln w="12700" cap="rnd" cmpd="sng" algn="ctr">
            <a:solidFill>
              <a:srgbClr val="80808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A1074A54-EFEC-4466-8EFF-28A1D37F3D70}"/>
              </a:ext>
            </a:extLst>
          </p:cNvPr>
          <p:cNvSpPr/>
          <p:nvPr>
            <p:custDataLst>
              <p:tags r:id="rId14"/>
            </p:custDataLst>
          </p:nvPr>
        </p:nvSpPr>
        <p:spPr>
          <a:xfrm>
            <a:off x="838200" y="2108200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5286D1A-2E4C-4707-B282-D47D6B221576}"/>
              </a:ext>
            </a:extLst>
          </p:cNvPr>
          <p:cNvSpPr txBox="1"/>
          <p:nvPr>
            <p:custDataLst>
              <p:tags r:id="rId15"/>
            </p:custDataLst>
          </p:nvPr>
        </p:nvSpPr>
        <p:spPr>
          <a:xfrm>
            <a:off x="838200" y="242570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Memorizing facts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86DA2F5-CBB1-49A0-BCBA-8BF8F15EE604}"/>
              </a:ext>
            </a:extLst>
          </p:cNvPr>
          <p:cNvSpPr txBox="1"/>
          <p:nvPr>
            <p:custDataLst>
              <p:tags r:id="rId16"/>
            </p:custDataLst>
          </p:nvPr>
        </p:nvSpPr>
        <p:spPr>
          <a:xfrm>
            <a:off x="10337800" y="259080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0%</a:t>
            </a: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7476EAE8-E8B4-434A-A18E-0FA248E96FC6}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838200" y="2743200"/>
            <a:ext cx="9499600" cy="317500"/>
          </a:xfrm>
          <a:prstGeom prst="roundRect">
            <a:avLst/>
          </a:prstGeom>
          <a:solidFill>
            <a:srgbClr val="A53010">
              <a:alpha val="0"/>
            </a:srgbClr>
          </a:solidFill>
          <a:ln w="12700" cap="rnd" cmpd="sng" algn="ctr">
            <a:solidFill>
              <a:srgbClr val="80808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152AC144-49A6-43C0-ABDB-748065422EA2}"/>
              </a:ext>
            </a:extLst>
          </p:cNvPr>
          <p:cNvSpPr/>
          <p:nvPr>
            <p:custDataLst>
              <p:tags r:id="rId18"/>
            </p:custDataLst>
          </p:nvPr>
        </p:nvSpPr>
        <p:spPr>
          <a:xfrm>
            <a:off x="838200" y="2743200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35F0E0B-8B88-4F80-950C-749979143DC1}"/>
              </a:ext>
            </a:extLst>
          </p:cNvPr>
          <p:cNvSpPr txBox="1"/>
          <p:nvPr>
            <p:custDataLst>
              <p:tags r:id="rId19"/>
            </p:custDataLst>
          </p:nvPr>
        </p:nvSpPr>
        <p:spPr>
          <a:xfrm>
            <a:off x="838200" y="306070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Reading more material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DE6A2C5C-9C66-48C3-90E6-33D21A5B9F4F}"/>
              </a:ext>
            </a:extLst>
          </p:cNvPr>
          <p:cNvSpPr txBox="1"/>
          <p:nvPr>
            <p:custDataLst>
              <p:tags r:id="rId20"/>
            </p:custDataLst>
          </p:nvPr>
        </p:nvSpPr>
        <p:spPr>
          <a:xfrm>
            <a:off x="10337800" y="322580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0%</a:t>
            </a:r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C814FDB3-01E9-4566-8BDF-08F400015D73}"/>
              </a:ext>
            </a:extLst>
          </p:cNvPr>
          <p:cNvSpPr/>
          <p:nvPr>
            <p:custDataLst>
              <p:tags r:id="rId21"/>
            </p:custDataLst>
          </p:nvPr>
        </p:nvSpPr>
        <p:spPr>
          <a:xfrm>
            <a:off x="838200" y="3378200"/>
            <a:ext cx="9499600" cy="317500"/>
          </a:xfrm>
          <a:prstGeom prst="roundRect">
            <a:avLst/>
          </a:prstGeom>
          <a:solidFill>
            <a:srgbClr val="A53010">
              <a:alpha val="0"/>
            </a:srgbClr>
          </a:solidFill>
          <a:ln w="12700" cap="rnd" cmpd="sng" algn="ctr">
            <a:solidFill>
              <a:srgbClr val="80808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C13DDA12-EE92-4B4A-8EF7-04A2559E40D0}"/>
              </a:ext>
            </a:extLst>
          </p:cNvPr>
          <p:cNvSpPr/>
          <p:nvPr>
            <p:custDataLst>
              <p:tags r:id="rId22"/>
            </p:custDataLst>
          </p:nvPr>
        </p:nvSpPr>
        <p:spPr>
          <a:xfrm>
            <a:off x="838200" y="3378200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E26CC5F2-559A-412D-A478-D21821594811}"/>
              </a:ext>
            </a:extLst>
          </p:cNvPr>
          <p:cNvSpPr txBox="1"/>
          <p:nvPr>
            <p:custDataLst>
              <p:tags r:id="rId23"/>
            </p:custDataLst>
          </p:nvPr>
        </p:nvSpPr>
        <p:spPr>
          <a:xfrm>
            <a:off x="838200" y="369570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Studying in groups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888F12BB-CC02-4554-8C30-FF186B2B2591}"/>
              </a:ext>
            </a:extLst>
          </p:cNvPr>
          <p:cNvSpPr txBox="1"/>
          <p:nvPr>
            <p:custDataLst>
              <p:tags r:id="rId24"/>
            </p:custDataLst>
          </p:nvPr>
        </p:nvSpPr>
        <p:spPr>
          <a:xfrm>
            <a:off x="10337800" y="386080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0%</a:t>
            </a: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95A4EBAC-61C7-4CA3-BE6E-414782563B4D}"/>
              </a:ext>
            </a:extLst>
          </p:cNvPr>
          <p:cNvSpPr/>
          <p:nvPr>
            <p:custDataLst>
              <p:tags r:id="rId25"/>
            </p:custDataLst>
          </p:nvPr>
        </p:nvSpPr>
        <p:spPr>
          <a:xfrm>
            <a:off x="838200" y="4013200"/>
            <a:ext cx="9499600" cy="317500"/>
          </a:xfrm>
          <a:prstGeom prst="roundRect">
            <a:avLst/>
          </a:prstGeom>
          <a:solidFill>
            <a:srgbClr val="A53010">
              <a:alpha val="0"/>
            </a:srgbClr>
          </a:solidFill>
          <a:ln w="12700" cap="rnd" cmpd="sng" algn="ctr">
            <a:solidFill>
              <a:srgbClr val="80808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26" name="Rectangle: Rounded Corners 25">
            <a:extLst>
              <a:ext uri="{FF2B5EF4-FFF2-40B4-BE49-F238E27FC236}">
                <a16:creationId xmlns:a16="http://schemas.microsoft.com/office/drawing/2014/main" id="{DBBBD4FC-CBEF-4653-921D-F1A0D74DAE26}"/>
              </a:ext>
            </a:extLst>
          </p:cNvPr>
          <p:cNvSpPr/>
          <p:nvPr>
            <p:custDataLst>
              <p:tags r:id="rId26"/>
            </p:custDataLst>
          </p:nvPr>
        </p:nvSpPr>
        <p:spPr>
          <a:xfrm>
            <a:off x="838200" y="4013200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7230447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GB" b="1"/>
              <a:t>What does the "Y chain technique" emphasize when studying?</a:t>
            </a:r>
            <a:endParaRPr lang="en-FI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  <a:endParaRPr lang="en-FI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1D876BB3-E8B7-43F3-83E2-6E352519F2D7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63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0/0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12CF31D0-441C-4835-81BC-A91B93028CF6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10096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Preparing Results</a:t>
            </a:r>
          </a:p>
        </p:txBody>
      </p:sp>
      <p:sp>
        <p:nvSpPr>
          <p:cNvPr id="6" name="Rectangle: Top Corners Snipped 5">
            <a:extLst>
              <a:ext uri="{FF2B5EF4-FFF2-40B4-BE49-F238E27FC236}">
                <a16:creationId xmlns:a16="http://schemas.microsoft.com/office/drawing/2014/main" id="{AC412413-7BB8-4AAA-A812-E9CDB8BF695B}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165100" y="254000"/>
            <a:ext cx="177800" cy="127000"/>
          </a:xfrm>
          <a:prstGeom prst="snip2SameRect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DAD8E443-AAB7-4E3E-9C77-C3BEA98D0B9D}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190500" y="127000"/>
            <a:ext cx="127000" cy="127000"/>
          </a:xfrm>
          <a:prstGeom prst="ellipse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EA280ED-E762-46A3-A923-7E59F3443499}"/>
              </a:ext>
            </a:extLst>
          </p:cNvPr>
          <p:cNvSpPr txBox="1"/>
          <p:nvPr>
            <p:custDataLst>
              <p:tags r:id="rId8"/>
            </p:custDataLst>
          </p:nvPr>
        </p:nvSpPr>
        <p:spPr>
          <a:xfrm>
            <a:off x="3429000" y="889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Join at: </a:t>
            </a:r>
            <a:r>
              <a:rPr lang="en-GB" b="1"/>
              <a:t>vevox.app</a:t>
            </a:r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88AA6FB-5B49-48E2-95DA-58AEC1F7B804}"/>
              </a:ext>
            </a:extLst>
          </p:cNvPr>
          <p:cNvSpPr txBox="1"/>
          <p:nvPr>
            <p:custDataLst>
              <p:tags r:id="rId9"/>
            </p:custDataLst>
          </p:nvPr>
        </p:nvSpPr>
        <p:spPr>
          <a:xfrm>
            <a:off x="6350000" y="1016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ID: </a:t>
            </a:r>
            <a:r>
              <a:rPr lang="en-GB" b="1"/>
              <a:t>132-374-294</a:t>
            </a:r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38D5F6F-861A-4ED9-BBCF-980D12A912EC}"/>
              </a:ext>
            </a:extLst>
          </p:cNvPr>
          <p:cNvSpPr txBox="1"/>
          <p:nvPr>
            <p:custDataLst>
              <p:tags r:id="rId10"/>
            </p:custDataLst>
          </p:nvPr>
        </p:nvSpPr>
        <p:spPr>
          <a:xfrm>
            <a:off x="838200" y="179070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Asking "why" questions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4412C53-F2F6-4BDE-A618-789521DBCBC0}"/>
              </a:ext>
            </a:extLst>
          </p:cNvPr>
          <p:cNvSpPr txBox="1"/>
          <p:nvPr>
            <p:custDataLst>
              <p:tags r:id="rId11"/>
            </p:custDataLst>
          </p:nvPr>
        </p:nvSpPr>
        <p:spPr>
          <a:xfrm>
            <a:off x="10337800" y="195580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0%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69EED9F2-7AC2-455E-B843-219FAFA889C4}"/>
              </a:ext>
            </a:extLst>
          </p:cNvPr>
          <p:cNvSpPr/>
          <p:nvPr>
            <p:custDataLst>
              <p:tags r:id="rId12"/>
            </p:custDataLst>
          </p:nvPr>
        </p:nvSpPr>
        <p:spPr>
          <a:xfrm>
            <a:off x="838200" y="2108200"/>
            <a:ext cx="9499600" cy="317500"/>
          </a:xfrm>
          <a:prstGeom prst="roundRect">
            <a:avLst/>
          </a:prstGeom>
          <a:solidFill>
            <a:srgbClr val="A53010">
              <a:alpha val="0"/>
            </a:srgbClr>
          </a:solidFill>
          <a:ln w="12700" cap="rnd" cmpd="sng" algn="ctr">
            <a:solidFill>
              <a:srgbClr val="80808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B1BA2B6E-B6E4-4893-938C-B05610F7B58E}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838200" y="2108200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3D76B69-7855-40C9-946C-9CB51403ECD8}"/>
              </a:ext>
            </a:extLst>
          </p:cNvPr>
          <p:cNvSpPr txBox="1"/>
          <p:nvPr>
            <p:custDataLst>
              <p:tags r:id="rId14"/>
            </p:custDataLst>
          </p:nvPr>
        </p:nvSpPr>
        <p:spPr>
          <a:xfrm>
            <a:off x="838200" y="242570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Memorizing facts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CE9BEE0-C37D-446E-9A67-24F3627ED6B3}"/>
              </a:ext>
            </a:extLst>
          </p:cNvPr>
          <p:cNvSpPr txBox="1"/>
          <p:nvPr>
            <p:custDataLst>
              <p:tags r:id="rId15"/>
            </p:custDataLst>
          </p:nvPr>
        </p:nvSpPr>
        <p:spPr>
          <a:xfrm>
            <a:off x="10337800" y="259080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0%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B1CCA545-87EA-465A-8DE3-B07DA3868FC2}"/>
              </a:ext>
            </a:extLst>
          </p:cNvPr>
          <p:cNvSpPr/>
          <p:nvPr>
            <p:custDataLst>
              <p:tags r:id="rId16"/>
            </p:custDataLst>
          </p:nvPr>
        </p:nvSpPr>
        <p:spPr>
          <a:xfrm>
            <a:off x="838200" y="2743200"/>
            <a:ext cx="9499600" cy="317500"/>
          </a:xfrm>
          <a:prstGeom prst="roundRect">
            <a:avLst/>
          </a:prstGeom>
          <a:solidFill>
            <a:srgbClr val="A53010">
              <a:alpha val="0"/>
            </a:srgbClr>
          </a:solidFill>
          <a:ln w="12700" cap="rnd" cmpd="sng" algn="ctr">
            <a:solidFill>
              <a:srgbClr val="80808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8CCC673B-2FFE-41E5-924F-5A4C64133776}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838200" y="2743200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09586E6-BC0C-4361-843C-54407096C1C9}"/>
              </a:ext>
            </a:extLst>
          </p:cNvPr>
          <p:cNvSpPr txBox="1"/>
          <p:nvPr>
            <p:custDataLst>
              <p:tags r:id="rId18"/>
            </p:custDataLst>
          </p:nvPr>
        </p:nvSpPr>
        <p:spPr>
          <a:xfrm>
            <a:off x="838200" y="306070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Reading more material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0A3F7E7B-FB45-405B-94C6-86CADBF31DEA}"/>
              </a:ext>
            </a:extLst>
          </p:cNvPr>
          <p:cNvSpPr txBox="1"/>
          <p:nvPr>
            <p:custDataLst>
              <p:tags r:id="rId19"/>
            </p:custDataLst>
          </p:nvPr>
        </p:nvSpPr>
        <p:spPr>
          <a:xfrm>
            <a:off x="10337800" y="322580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0%</a:t>
            </a:r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2FC046DE-4544-4A44-A47E-C8BF56EE3B58}"/>
              </a:ext>
            </a:extLst>
          </p:cNvPr>
          <p:cNvSpPr/>
          <p:nvPr>
            <p:custDataLst>
              <p:tags r:id="rId20"/>
            </p:custDataLst>
          </p:nvPr>
        </p:nvSpPr>
        <p:spPr>
          <a:xfrm>
            <a:off x="838200" y="3378200"/>
            <a:ext cx="9499600" cy="317500"/>
          </a:xfrm>
          <a:prstGeom prst="roundRect">
            <a:avLst/>
          </a:prstGeom>
          <a:solidFill>
            <a:srgbClr val="A53010">
              <a:alpha val="0"/>
            </a:srgbClr>
          </a:solidFill>
          <a:ln w="12700" cap="rnd" cmpd="sng" algn="ctr">
            <a:solidFill>
              <a:srgbClr val="80808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5460E688-D053-44DE-83FD-61D7D10755E5}"/>
              </a:ext>
            </a:extLst>
          </p:cNvPr>
          <p:cNvSpPr/>
          <p:nvPr>
            <p:custDataLst>
              <p:tags r:id="rId21"/>
            </p:custDataLst>
          </p:nvPr>
        </p:nvSpPr>
        <p:spPr>
          <a:xfrm>
            <a:off x="838200" y="3378200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446B6163-7090-4731-817E-0ECA4832633B}"/>
              </a:ext>
            </a:extLst>
          </p:cNvPr>
          <p:cNvSpPr txBox="1"/>
          <p:nvPr>
            <p:custDataLst>
              <p:tags r:id="rId22"/>
            </p:custDataLst>
          </p:nvPr>
        </p:nvSpPr>
        <p:spPr>
          <a:xfrm>
            <a:off x="838200" y="369570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Studying in groups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C070E7FA-AB5B-40C0-9AF8-79D199AA2983}"/>
              </a:ext>
            </a:extLst>
          </p:cNvPr>
          <p:cNvSpPr txBox="1"/>
          <p:nvPr>
            <p:custDataLst>
              <p:tags r:id="rId23"/>
            </p:custDataLst>
          </p:nvPr>
        </p:nvSpPr>
        <p:spPr>
          <a:xfrm>
            <a:off x="10337800" y="386080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0%</a:t>
            </a:r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BF1A6166-3C20-4A71-B797-CCA75845D602}"/>
              </a:ext>
            </a:extLst>
          </p:cNvPr>
          <p:cNvSpPr/>
          <p:nvPr>
            <p:custDataLst>
              <p:tags r:id="rId24"/>
            </p:custDataLst>
          </p:nvPr>
        </p:nvSpPr>
        <p:spPr>
          <a:xfrm>
            <a:off x="838200" y="4013200"/>
            <a:ext cx="9499600" cy="317500"/>
          </a:xfrm>
          <a:prstGeom prst="roundRect">
            <a:avLst/>
          </a:prstGeom>
          <a:solidFill>
            <a:srgbClr val="A53010">
              <a:alpha val="0"/>
            </a:srgbClr>
          </a:solidFill>
          <a:ln w="12700" cap="rnd" cmpd="sng" algn="ctr">
            <a:solidFill>
              <a:srgbClr val="80808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13E54572-2B27-46F0-A0B1-FE4EEF0FBBF1}"/>
              </a:ext>
            </a:extLst>
          </p:cNvPr>
          <p:cNvSpPr/>
          <p:nvPr>
            <p:custDataLst>
              <p:tags r:id="rId25"/>
            </p:custDataLst>
          </p:nvPr>
        </p:nvSpPr>
        <p:spPr>
          <a:xfrm>
            <a:off x="838200" y="4013200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E6CD5B96-EDC0-4208-B7AA-0481D0C229F1}"/>
              </a:ext>
            </a:extLst>
          </p:cNvPr>
          <p:cNvSpPr/>
          <p:nvPr>
            <p:custDataLst>
              <p:tags r:id="rId26"/>
            </p:custDataLst>
          </p:nvPr>
        </p:nvSpPr>
        <p:spPr>
          <a:xfrm>
            <a:off x="0" y="5486400"/>
            <a:ext cx="12192000" cy="1219200"/>
          </a:xfrm>
          <a:prstGeom prst="rect">
            <a:avLst/>
          </a:prstGeom>
          <a:solidFill>
            <a:srgbClr val="666666">
              <a:alpha val="40000"/>
              <a:alpha val="0"/>
              <a:alpha val="40000"/>
              <a:alpha val="0"/>
              <a:alpha val="40000"/>
              <a:alpha val="0"/>
              <a:alpha val="40000"/>
            </a:srgbClr>
          </a:solidFill>
          <a:ln w="12700" cap="rnd" cmpd="sng" algn="ctr">
            <a:solidFill>
              <a:srgbClr val="808080">
                <a:alpha val="40000"/>
                <a:alpha val="0"/>
                <a:alpha val="40000"/>
                <a:alpha val="0"/>
                <a:alpha val="40000"/>
                <a:alpha val="0"/>
                <a:alpha val="40000"/>
              </a:srgbClr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1"/>
          <a:lstStyle/>
          <a:p>
            <a:pPr algn="l"/>
            <a:r>
              <a:rPr lang="en-GB" sz="8000">
                <a:solidFill>
                  <a:srgbClr val="FFFFFF"/>
                </a:solidFill>
              </a:rPr>
              <a:t>RESULTS SLIDE</a:t>
            </a:r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9B065DD1-CA18-4A19-BB69-D4160F0B9AF8}"/>
              </a:ext>
            </a:extLst>
          </p:cNvPr>
          <p:cNvSpPr/>
          <p:nvPr>
            <p:custDataLst>
              <p:tags r:id="rId27"/>
            </p:custDataLst>
          </p:nvPr>
        </p:nvSpPr>
        <p:spPr>
          <a:xfrm>
            <a:off x="9893300" y="2133600"/>
            <a:ext cx="254000" cy="254000"/>
          </a:xfrm>
          <a:prstGeom prst="ellipse">
            <a:avLst/>
          </a:prstGeom>
          <a:solidFill>
            <a:srgbClr val="FFFFFF"/>
          </a:solidFill>
          <a:ln w="25400" cap="rnd" cmpd="sng" algn="ctr">
            <a:solidFill>
              <a:srgbClr val="A5301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1"/>
          <a:lstStyle/>
          <a:p>
            <a:pPr algn="l"/>
            <a:r>
              <a:rPr lang="en-GB" sz="2000" b="1">
                <a:solidFill>
                  <a:srgbClr val="A53010"/>
                </a:solidFill>
              </a:rPr>
              <a:t>✓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21319739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GB" b="1"/>
              <a:t>What is the principle that states 80% of results come from 20% of effort?</a:t>
            </a:r>
            <a:endParaRPr lang="en-FI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  <a:endParaRPr lang="en-FI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24F918AD-3568-4AAE-9BC6-93E196E2D242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63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0/0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FA607FAC-9CDA-4E25-A2DC-BB61DE6B9EA6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10096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Question slide</a:t>
            </a:r>
          </a:p>
        </p:txBody>
      </p:sp>
      <p:sp>
        <p:nvSpPr>
          <p:cNvPr id="6" name="Rectangle: Top Corners Snipped 5">
            <a:extLst>
              <a:ext uri="{FF2B5EF4-FFF2-40B4-BE49-F238E27FC236}">
                <a16:creationId xmlns:a16="http://schemas.microsoft.com/office/drawing/2014/main" id="{71869799-7F2F-4640-872C-F8A71C921192}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165100" y="254000"/>
            <a:ext cx="177800" cy="127000"/>
          </a:xfrm>
          <a:prstGeom prst="snip2SameRect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39CD7453-3E88-4852-A988-D54BE6AC3D1F}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190500" y="127000"/>
            <a:ext cx="127000" cy="127000"/>
          </a:xfrm>
          <a:prstGeom prst="ellipse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5C374D7C-3186-415C-B848-DB11BBB0D835}"/>
              </a:ext>
            </a:extLst>
          </p:cNvPr>
          <p:cNvSpPr/>
          <p:nvPr>
            <p:custDataLst>
              <p:tags r:id="rId8"/>
            </p:custDataLst>
          </p:nvPr>
        </p:nvSpPr>
        <p:spPr>
          <a:xfrm>
            <a:off x="11341100" y="6007100"/>
            <a:ext cx="762000" cy="762000"/>
          </a:xfrm>
          <a:prstGeom prst="ellipse">
            <a:avLst/>
          </a:prstGeom>
          <a:solidFill>
            <a:srgbClr val="A53010">
              <a:alpha val="0"/>
              <a:alpha val="0"/>
              <a:alpha val="0"/>
              <a:alpha val="0"/>
            </a:srgbClr>
          </a:solidFill>
          <a:ln w="15875" cap="rnd" cmpd="sng" algn="ctr">
            <a:solidFill>
              <a:srgbClr val="A53010">
                <a:shade val="15000"/>
                <a:alpha val="0"/>
                <a:alpha val="0"/>
                <a:alpha val="0"/>
                <a:alpha val="0"/>
              </a:srgbClr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rIns="0" rtlCol="0" anchor="ctr" anchorCtr="1"/>
          <a:lstStyle/>
          <a:p>
            <a:pPr algn="l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C7A2E3F-E529-4A05-94E3-BFFDD10CE2BC}"/>
              </a:ext>
            </a:extLst>
          </p:cNvPr>
          <p:cNvSpPr txBox="1"/>
          <p:nvPr>
            <p:custDataLst>
              <p:tags r:id="rId9"/>
            </p:custDataLst>
          </p:nvPr>
        </p:nvSpPr>
        <p:spPr>
          <a:xfrm>
            <a:off x="3429000" y="889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Join at: </a:t>
            </a:r>
            <a:r>
              <a:rPr lang="en-GB" b="1"/>
              <a:t>vevox.app</a:t>
            </a:r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BCF4E3A-1EB6-4EB8-9A78-DA03AB119ADC}"/>
              </a:ext>
            </a:extLst>
          </p:cNvPr>
          <p:cNvSpPr txBox="1"/>
          <p:nvPr>
            <p:custDataLst>
              <p:tags r:id="rId10"/>
            </p:custDataLst>
          </p:nvPr>
        </p:nvSpPr>
        <p:spPr>
          <a:xfrm>
            <a:off x="6350000" y="1016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ID: </a:t>
            </a:r>
            <a:r>
              <a:rPr lang="en-GB" b="1"/>
              <a:t>132-374-294</a:t>
            </a:r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5914041-9C50-4B6D-B9A2-0C0745D15D7A}"/>
              </a:ext>
            </a:extLst>
          </p:cNvPr>
          <p:cNvSpPr txBox="1"/>
          <p:nvPr>
            <p:custDataLst>
              <p:tags r:id="rId11"/>
            </p:custDataLst>
          </p:nvPr>
        </p:nvSpPr>
        <p:spPr>
          <a:xfrm>
            <a:off x="838200" y="179070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The Pomodoro technique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7D40BA3-3053-4737-A170-A902097325BB}"/>
              </a:ext>
            </a:extLst>
          </p:cNvPr>
          <p:cNvSpPr txBox="1"/>
          <p:nvPr>
            <p:custDataLst>
              <p:tags r:id="rId12"/>
            </p:custDataLst>
          </p:nvPr>
        </p:nvSpPr>
        <p:spPr>
          <a:xfrm>
            <a:off x="10337800" y="195580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0%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A0815A73-4FEC-4B7A-B36A-F024F5BC5397}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838200" y="2108200"/>
            <a:ext cx="9499600" cy="317500"/>
          </a:xfrm>
          <a:prstGeom prst="roundRect">
            <a:avLst/>
          </a:prstGeom>
          <a:solidFill>
            <a:srgbClr val="A53010">
              <a:alpha val="0"/>
            </a:srgbClr>
          </a:solidFill>
          <a:ln w="12700" cap="rnd" cmpd="sng" algn="ctr">
            <a:solidFill>
              <a:srgbClr val="80808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47502223-7BF9-49CF-BE4E-BE35E5022CDA}"/>
              </a:ext>
            </a:extLst>
          </p:cNvPr>
          <p:cNvSpPr/>
          <p:nvPr>
            <p:custDataLst>
              <p:tags r:id="rId14"/>
            </p:custDataLst>
          </p:nvPr>
        </p:nvSpPr>
        <p:spPr>
          <a:xfrm>
            <a:off x="838200" y="2108200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D2A5FC9-2CE8-45F1-B939-DCD3BAEE0CEE}"/>
              </a:ext>
            </a:extLst>
          </p:cNvPr>
          <p:cNvSpPr txBox="1"/>
          <p:nvPr>
            <p:custDataLst>
              <p:tags r:id="rId15"/>
            </p:custDataLst>
          </p:nvPr>
        </p:nvSpPr>
        <p:spPr>
          <a:xfrm>
            <a:off x="838200" y="242570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The Feynman technique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E18CC94-928D-49BB-87A6-CDA892959E5A}"/>
              </a:ext>
            </a:extLst>
          </p:cNvPr>
          <p:cNvSpPr txBox="1"/>
          <p:nvPr>
            <p:custDataLst>
              <p:tags r:id="rId16"/>
            </p:custDataLst>
          </p:nvPr>
        </p:nvSpPr>
        <p:spPr>
          <a:xfrm>
            <a:off x="10337800" y="259080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0%</a:t>
            </a: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D4F485FE-9055-497E-A402-63DD076A0B06}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838200" y="2743200"/>
            <a:ext cx="9499600" cy="317500"/>
          </a:xfrm>
          <a:prstGeom prst="roundRect">
            <a:avLst/>
          </a:prstGeom>
          <a:solidFill>
            <a:srgbClr val="A53010">
              <a:alpha val="0"/>
            </a:srgbClr>
          </a:solidFill>
          <a:ln w="12700" cap="rnd" cmpd="sng" algn="ctr">
            <a:solidFill>
              <a:srgbClr val="80808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34F65996-8E1A-4104-9142-1F46BF53365F}"/>
              </a:ext>
            </a:extLst>
          </p:cNvPr>
          <p:cNvSpPr/>
          <p:nvPr>
            <p:custDataLst>
              <p:tags r:id="rId18"/>
            </p:custDataLst>
          </p:nvPr>
        </p:nvSpPr>
        <p:spPr>
          <a:xfrm>
            <a:off x="838200" y="2743200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AD3D2409-E956-48EA-A9C0-B20182036061}"/>
              </a:ext>
            </a:extLst>
          </p:cNvPr>
          <p:cNvSpPr txBox="1"/>
          <p:nvPr>
            <p:custDataLst>
              <p:tags r:id="rId19"/>
            </p:custDataLst>
          </p:nvPr>
        </p:nvSpPr>
        <p:spPr>
          <a:xfrm>
            <a:off x="838200" y="306070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The recall principle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F88CDFA2-D339-4CD6-969B-022A3500B0B3}"/>
              </a:ext>
            </a:extLst>
          </p:cNvPr>
          <p:cNvSpPr txBox="1"/>
          <p:nvPr>
            <p:custDataLst>
              <p:tags r:id="rId20"/>
            </p:custDataLst>
          </p:nvPr>
        </p:nvSpPr>
        <p:spPr>
          <a:xfrm>
            <a:off x="10337800" y="322580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0%</a:t>
            </a:r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34E2CC6C-E0B5-4B03-BD6B-4548F2AB1797}"/>
              </a:ext>
            </a:extLst>
          </p:cNvPr>
          <p:cNvSpPr/>
          <p:nvPr>
            <p:custDataLst>
              <p:tags r:id="rId21"/>
            </p:custDataLst>
          </p:nvPr>
        </p:nvSpPr>
        <p:spPr>
          <a:xfrm>
            <a:off x="838200" y="3378200"/>
            <a:ext cx="9499600" cy="317500"/>
          </a:xfrm>
          <a:prstGeom prst="roundRect">
            <a:avLst/>
          </a:prstGeom>
          <a:solidFill>
            <a:srgbClr val="A53010">
              <a:alpha val="0"/>
            </a:srgbClr>
          </a:solidFill>
          <a:ln w="12700" cap="rnd" cmpd="sng" algn="ctr">
            <a:solidFill>
              <a:srgbClr val="80808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21BB8B26-1281-48E8-A16D-A8049B571356}"/>
              </a:ext>
            </a:extLst>
          </p:cNvPr>
          <p:cNvSpPr/>
          <p:nvPr>
            <p:custDataLst>
              <p:tags r:id="rId22"/>
            </p:custDataLst>
          </p:nvPr>
        </p:nvSpPr>
        <p:spPr>
          <a:xfrm>
            <a:off x="838200" y="3378200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5CC9F0AB-09F1-413F-804D-15317CD28771}"/>
              </a:ext>
            </a:extLst>
          </p:cNvPr>
          <p:cNvSpPr txBox="1"/>
          <p:nvPr>
            <p:custDataLst>
              <p:tags r:id="rId23"/>
            </p:custDataLst>
          </p:nvPr>
        </p:nvSpPr>
        <p:spPr>
          <a:xfrm>
            <a:off x="838200" y="369570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The Pareto principle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2335457B-9155-4155-A263-E488F58BF4BE}"/>
              </a:ext>
            </a:extLst>
          </p:cNvPr>
          <p:cNvSpPr txBox="1"/>
          <p:nvPr>
            <p:custDataLst>
              <p:tags r:id="rId24"/>
            </p:custDataLst>
          </p:nvPr>
        </p:nvSpPr>
        <p:spPr>
          <a:xfrm>
            <a:off x="10337800" y="386080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0%</a:t>
            </a: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0AB0358-AA42-406A-83A0-D3B1E8265B6C}"/>
              </a:ext>
            </a:extLst>
          </p:cNvPr>
          <p:cNvSpPr/>
          <p:nvPr>
            <p:custDataLst>
              <p:tags r:id="rId25"/>
            </p:custDataLst>
          </p:nvPr>
        </p:nvSpPr>
        <p:spPr>
          <a:xfrm>
            <a:off x="838200" y="4013200"/>
            <a:ext cx="9499600" cy="317500"/>
          </a:xfrm>
          <a:prstGeom prst="roundRect">
            <a:avLst/>
          </a:prstGeom>
          <a:solidFill>
            <a:srgbClr val="A53010">
              <a:alpha val="0"/>
            </a:srgbClr>
          </a:solidFill>
          <a:ln w="12700" cap="rnd" cmpd="sng" algn="ctr">
            <a:solidFill>
              <a:srgbClr val="80808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26" name="Rectangle: Rounded Corners 25">
            <a:extLst>
              <a:ext uri="{FF2B5EF4-FFF2-40B4-BE49-F238E27FC236}">
                <a16:creationId xmlns:a16="http://schemas.microsoft.com/office/drawing/2014/main" id="{55ECC9AE-5267-4B78-B9D8-DA20B60625D7}"/>
              </a:ext>
            </a:extLst>
          </p:cNvPr>
          <p:cNvSpPr/>
          <p:nvPr>
            <p:custDataLst>
              <p:tags r:id="rId26"/>
            </p:custDataLst>
          </p:nvPr>
        </p:nvSpPr>
        <p:spPr>
          <a:xfrm>
            <a:off x="838200" y="4013200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24452887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GB" b="1"/>
              <a:t>What is the principle that states 80% of results come from 20% of effort?</a:t>
            </a:r>
            <a:endParaRPr lang="en-FI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  <a:endParaRPr lang="en-FI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CE23632F-A5CC-4DB7-9AC9-967D28230BBA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63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0/0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0B6B6847-7B88-4A39-BF3C-F21DFCE47AFB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10096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Preparing Results</a:t>
            </a:r>
          </a:p>
        </p:txBody>
      </p:sp>
      <p:sp>
        <p:nvSpPr>
          <p:cNvPr id="6" name="Rectangle: Top Corners Snipped 5">
            <a:extLst>
              <a:ext uri="{FF2B5EF4-FFF2-40B4-BE49-F238E27FC236}">
                <a16:creationId xmlns:a16="http://schemas.microsoft.com/office/drawing/2014/main" id="{5A3434AC-D477-4EB3-A2BD-ADD7B8BC5792}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165100" y="254000"/>
            <a:ext cx="177800" cy="127000"/>
          </a:xfrm>
          <a:prstGeom prst="snip2SameRect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91478499-7481-4159-8CAE-99AC3759F2BE}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190500" y="127000"/>
            <a:ext cx="127000" cy="127000"/>
          </a:xfrm>
          <a:prstGeom prst="ellipse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7A1CE0E-79E1-402D-BBC1-921240BE1794}"/>
              </a:ext>
            </a:extLst>
          </p:cNvPr>
          <p:cNvSpPr txBox="1"/>
          <p:nvPr>
            <p:custDataLst>
              <p:tags r:id="rId8"/>
            </p:custDataLst>
          </p:nvPr>
        </p:nvSpPr>
        <p:spPr>
          <a:xfrm>
            <a:off x="3429000" y="889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Join at: </a:t>
            </a:r>
            <a:r>
              <a:rPr lang="en-GB" b="1"/>
              <a:t>vevox.app</a:t>
            </a:r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33B9CA0-BE26-4978-AA6A-4D79F9BECD70}"/>
              </a:ext>
            </a:extLst>
          </p:cNvPr>
          <p:cNvSpPr txBox="1"/>
          <p:nvPr>
            <p:custDataLst>
              <p:tags r:id="rId9"/>
            </p:custDataLst>
          </p:nvPr>
        </p:nvSpPr>
        <p:spPr>
          <a:xfrm>
            <a:off x="6350000" y="1016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ID: </a:t>
            </a:r>
            <a:r>
              <a:rPr lang="en-GB" b="1"/>
              <a:t>132-374-294</a:t>
            </a:r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ECE19DB-B1D2-43CA-8FCE-DE91791E68C6}"/>
              </a:ext>
            </a:extLst>
          </p:cNvPr>
          <p:cNvSpPr txBox="1"/>
          <p:nvPr>
            <p:custDataLst>
              <p:tags r:id="rId10"/>
            </p:custDataLst>
          </p:nvPr>
        </p:nvSpPr>
        <p:spPr>
          <a:xfrm>
            <a:off x="838200" y="179070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The Pomodoro technique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B8045F1-FD5C-4CD1-960D-4D1A5449D459}"/>
              </a:ext>
            </a:extLst>
          </p:cNvPr>
          <p:cNvSpPr txBox="1"/>
          <p:nvPr>
            <p:custDataLst>
              <p:tags r:id="rId11"/>
            </p:custDataLst>
          </p:nvPr>
        </p:nvSpPr>
        <p:spPr>
          <a:xfrm>
            <a:off x="10337800" y="195580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0%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EC3CAA79-9D83-4F0C-A375-7BD6CDD59355}"/>
              </a:ext>
            </a:extLst>
          </p:cNvPr>
          <p:cNvSpPr/>
          <p:nvPr>
            <p:custDataLst>
              <p:tags r:id="rId12"/>
            </p:custDataLst>
          </p:nvPr>
        </p:nvSpPr>
        <p:spPr>
          <a:xfrm>
            <a:off x="838200" y="2108200"/>
            <a:ext cx="9499600" cy="317500"/>
          </a:xfrm>
          <a:prstGeom prst="roundRect">
            <a:avLst/>
          </a:prstGeom>
          <a:solidFill>
            <a:srgbClr val="A53010">
              <a:alpha val="0"/>
            </a:srgbClr>
          </a:solidFill>
          <a:ln w="12700" cap="rnd" cmpd="sng" algn="ctr">
            <a:solidFill>
              <a:srgbClr val="80808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6565ECAB-ABB5-4640-A2F4-5B2E0CD3BB5C}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838200" y="2108200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D693959-B692-418E-A4E7-13B6A8EA75A8}"/>
              </a:ext>
            </a:extLst>
          </p:cNvPr>
          <p:cNvSpPr txBox="1"/>
          <p:nvPr>
            <p:custDataLst>
              <p:tags r:id="rId14"/>
            </p:custDataLst>
          </p:nvPr>
        </p:nvSpPr>
        <p:spPr>
          <a:xfrm>
            <a:off x="838200" y="242570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The Feynman technique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E0B764E-044B-4FE6-8A4C-ABAC870F6F94}"/>
              </a:ext>
            </a:extLst>
          </p:cNvPr>
          <p:cNvSpPr txBox="1"/>
          <p:nvPr>
            <p:custDataLst>
              <p:tags r:id="rId15"/>
            </p:custDataLst>
          </p:nvPr>
        </p:nvSpPr>
        <p:spPr>
          <a:xfrm>
            <a:off x="10337800" y="259080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0%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707FBCDB-73E5-443B-8A49-DAC76BDEA561}"/>
              </a:ext>
            </a:extLst>
          </p:cNvPr>
          <p:cNvSpPr/>
          <p:nvPr>
            <p:custDataLst>
              <p:tags r:id="rId16"/>
            </p:custDataLst>
          </p:nvPr>
        </p:nvSpPr>
        <p:spPr>
          <a:xfrm>
            <a:off x="838200" y="2743200"/>
            <a:ext cx="9499600" cy="317500"/>
          </a:xfrm>
          <a:prstGeom prst="roundRect">
            <a:avLst/>
          </a:prstGeom>
          <a:solidFill>
            <a:srgbClr val="A53010">
              <a:alpha val="0"/>
            </a:srgbClr>
          </a:solidFill>
          <a:ln w="12700" cap="rnd" cmpd="sng" algn="ctr">
            <a:solidFill>
              <a:srgbClr val="80808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7301587E-159D-4FDD-804D-49E9199CE76F}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838200" y="2743200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62E738B-829D-476A-9E43-B0D1096B185C}"/>
              </a:ext>
            </a:extLst>
          </p:cNvPr>
          <p:cNvSpPr txBox="1"/>
          <p:nvPr>
            <p:custDataLst>
              <p:tags r:id="rId18"/>
            </p:custDataLst>
          </p:nvPr>
        </p:nvSpPr>
        <p:spPr>
          <a:xfrm>
            <a:off x="838200" y="306070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The recall principle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18F1BF52-6F3C-4607-B4CF-E983C6E944C6}"/>
              </a:ext>
            </a:extLst>
          </p:cNvPr>
          <p:cNvSpPr txBox="1"/>
          <p:nvPr>
            <p:custDataLst>
              <p:tags r:id="rId19"/>
            </p:custDataLst>
          </p:nvPr>
        </p:nvSpPr>
        <p:spPr>
          <a:xfrm>
            <a:off x="10337800" y="322580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0%</a:t>
            </a:r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85DB32DC-749C-46E7-B05D-E743F6E47C15}"/>
              </a:ext>
            </a:extLst>
          </p:cNvPr>
          <p:cNvSpPr/>
          <p:nvPr>
            <p:custDataLst>
              <p:tags r:id="rId20"/>
            </p:custDataLst>
          </p:nvPr>
        </p:nvSpPr>
        <p:spPr>
          <a:xfrm>
            <a:off x="838200" y="3378200"/>
            <a:ext cx="9499600" cy="317500"/>
          </a:xfrm>
          <a:prstGeom prst="roundRect">
            <a:avLst/>
          </a:prstGeom>
          <a:solidFill>
            <a:srgbClr val="A53010">
              <a:alpha val="0"/>
            </a:srgbClr>
          </a:solidFill>
          <a:ln w="12700" cap="rnd" cmpd="sng" algn="ctr">
            <a:solidFill>
              <a:srgbClr val="80808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E293BD0D-C726-401F-BDCA-D526D80168D8}"/>
              </a:ext>
            </a:extLst>
          </p:cNvPr>
          <p:cNvSpPr/>
          <p:nvPr>
            <p:custDataLst>
              <p:tags r:id="rId21"/>
            </p:custDataLst>
          </p:nvPr>
        </p:nvSpPr>
        <p:spPr>
          <a:xfrm>
            <a:off x="838200" y="3378200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5B7EE5B9-ACE9-4800-B238-A0061C9C0D8B}"/>
              </a:ext>
            </a:extLst>
          </p:cNvPr>
          <p:cNvSpPr txBox="1"/>
          <p:nvPr>
            <p:custDataLst>
              <p:tags r:id="rId22"/>
            </p:custDataLst>
          </p:nvPr>
        </p:nvSpPr>
        <p:spPr>
          <a:xfrm>
            <a:off x="838200" y="369570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The Pareto principle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34B3C80B-4F16-48A1-B978-3408D911B960}"/>
              </a:ext>
            </a:extLst>
          </p:cNvPr>
          <p:cNvSpPr txBox="1"/>
          <p:nvPr>
            <p:custDataLst>
              <p:tags r:id="rId23"/>
            </p:custDataLst>
          </p:nvPr>
        </p:nvSpPr>
        <p:spPr>
          <a:xfrm>
            <a:off x="10337800" y="386080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0%</a:t>
            </a:r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07C1F64C-FFE8-480D-A27A-596C54FFD00E}"/>
              </a:ext>
            </a:extLst>
          </p:cNvPr>
          <p:cNvSpPr/>
          <p:nvPr>
            <p:custDataLst>
              <p:tags r:id="rId24"/>
            </p:custDataLst>
          </p:nvPr>
        </p:nvSpPr>
        <p:spPr>
          <a:xfrm>
            <a:off x="838200" y="4013200"/>
            <a:ext cx="9499600" cy="317500"/>
          </a:xfrm>
          <a:prstGeom prst="roundRect">
            <a:avLst/>
          </a:prstGeom>
          <a:solidFill>
            <a:srgbClr val="A53010">
              <a:alpha val="0"/>
            </a:srgbClr>
          </a:solidFill>
          <a:ln w="12700" cap="rnd" cmpd="sng" algn="ctr">
            <a:solidFill>
              <a:srgbClr val="80808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8A55E3AD-FE4C-486D-AD09-00DB484A4A4C}"/>
              </a:ext>
            </a:extLst>
          </p:cNvPr>
          <p:cNvSpPr/>
          <p:nvPr>
            <p:custDataLst>
              <p:tags r:id="rId25"/>
            </p:custDataLst>
          </p:nvPr>
        </p:nvSpPr>
        <p:spPr>
          <a:xfrm>
            <a:off x="838200" y="4013200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24C6A9B3-1691-4997-A79E-FF6760A216CA}"/>
              </a:ext>
            </a:extLst>
          </p:cNvPr>
          <p:cNvSpPr/>
          <p:nvPr>
            <p:custDataLst>
              <p:tags r:id="rId26"/>
            </p:custDataLst>
          </p:nvPr>
        </p:nvSpPr>
        <p:spPr>
          <a:xfrm>
            <a:off x="0" y="5486400"/>
            <a:ext cx="12192000" cy="1219200"/>
          </a:xfrm>
          <a:prstGeom prst="rect">
            <a:avLst/>
          </a:prstGeom>
          <a:solidFill>
            <a:srgbClr val="666666">
              <a:alpha val="40000"/>
              <a:alpha val="0"/>
              <a:alpha val="40000"/>
              <a:alpha val="0"/>
              <a:alpha val="40000"/>
              <a:alpha val="0"/>
              <a:alpha val="40000"/>
            </a:srgbClr>
          </a:solidFill>
          <a:ln w="12700" cap="rnd" cmpd="sng" algn="ctr">
            <a:solidFill>
              <a:srgbClr val="808080">
                <a:alpha val="40000"/>
                <a:alpha val="0"/>
                <a:alpha val="40000"/>
                <a:alpha val="0"/>
                <a:alpha val="40000"/>
                <a:alpha val="0"/>
                <a:alpha val="40000"/>
              </a:srgbClr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1"/>
          <a:lstStyle/>
          <a:p>
            <a:pPr algn="l"/>
            <a:r>
              <a:rPr lang="en-GB" sz="8000">
                <a:solidFill>
                  <a:srgbClr val="FFFFFF"/>
                </a:solidFill>
              </a:rPr>
              <a:t>RESULTS SLIDE</a:t>
            </a:r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F6E9456E-8ED3-4E6D-B216-40B4190E676D}"/>
              </a:ext>
            </a:extLst>
          </p:cNvPr>
          <p:cNvSpPr/>
          <p:nvPr>
            <p:custDataLst>
              <p:tags r:id="rId27"/>
            </p:custDataLst>
          </p:nvPr>
        </p:nvSpPr>
        <p:spPr>
          <a:xfrm>
            <a:off x="9893300" y="4038600"/>
            <a:ext cx="254000" cy="254000"/>
          </a:xfrm>
          <a:prstGeom prst="ellipse">
            <a:avLst/>
          </a:prstGeom>
          <a:solidFill>
            <a:srgbClr val="FFFFFF"/>
          </a:solidFill>
          <a:ln w="25400" cap="rnd" cmpd="sng" algn="ctr">
            <a:solidFill>
              <a:srgbClr val="A5301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1"/>
          <a:lstStyle/>
          <a:p>
            <a:pPr algn="l"/>
            <a:r>
              <a:rPr lang="en-GB" sz="2000" b="1">
                <a:solidFill>
                  <a:srgbClr val="A53010"/>
                </a:solidFill>
              </a:rPr>
              <a:t>✓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13359476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en-GB" b="1"/>
              <a:t>What should you do to make your studying more effective according to the spaced repetition method?</a:t>
            </a:r>
            <a:endParaRPr lang="en-FI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  <a:endParaRPr lang="en-FI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1185D7E8-F80A-4E57-AC83-002360BC8108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63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##/##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D085ADBC-41B6-4066-82F1-F4B39BF29B66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10096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Question slide</a:t>
            </a:r>
          </a:p>
        </p:txBody>
      </p:sp>
      <p:sp>
        <p:nvSpPr>
          <p:cNvPr id="6" name="Rectangle: Top Corners Snipped 5">
            <a:extLst>
              <a:ext uri="{FF2B5EF4-FFF2-40B4-BE49-F238E27FC236}">
                <a16:creationId xmlns:a16="http://schemas.microsoft.com/office/drawing/2014/main" id="{A4359E4C-841F-49E8-B3D8-219F0ED6DC15}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165100" y="254000"/>
            <a:ext cx="177800" cy="127000"/>
          </a:xfrm>
          <a:prstGeom prst="snip2SameRect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EF264E9E-214F-4290-A7D6-48E394929329}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190500" y="127000"/>
            <a:ext cx="127000" cy="127000"/>
          </a:xfrm>
          <a:prstGeom prst="ellipse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48A60083-8854-49AE-885F-3D90CC4A9D38}"/>
              </a:ext>
            </a:extLst>
          </p:cNvPr>
          <p:cNvSpPr/>
          <p:nvPr>
            <p:custDataLst>
              <p:tags r:id="rId8"/>
            </p:custDataLst>
          </p:nvPr>
        </p:nvSpPr>
        <p:spPr>
          <a:xfrm>
            <a:off x="11341100" y="6007100"/>
            <a:ext cx="762000" cy="762000"/>
          </a:xfrm>
          <a:prstGeom prst="ellipse">
            <a:avLst/>
          </a:prstGeom>
          <a:solidFill>
            <a:srgbClr val="A53010">
              <a:alpha val="0"/>
              <a:alpha val="0"/>
              <a:alpha val="0"/>
              <a:alpha val="0"/>
            </a:srgbClr>
          </a:solidFill>
          <a:ln w="15875" cap="rnd" cmpd="sng" algn="ctr">
            <a:solidFill>
              <a:srgbClr val="A53010">
                <a:shade val="15000"/>
                <a:alpha val="0"/>
                <a:alpha val="0"/>
                <a:alpha val="0"/>
                <a:alpha val="0"/>
              </a:srgbClr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rIns="0" rtlCol="0" anchor="ctr" anchorCtr="1"/>
          <a:lstStyle/>
          <a:p>
            <a:pPr algn="l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D042ADE-F1B8-433E-AA8D-73C3A3DF7E6D}"/>
              </a:ext>
            </a:extLst>
          </p:cNvPr>
          <p:cNvSpPr txBox="1"/>
          <p:nvPr>
            <p:custDataLst>
              <p:tags r:id="rId9"/>
            </p:custDataLst>
          </p:nvPr>
        </p:nvSpPr>
        <p:spPr>
          <a:xfrm>
            <a:off x="3429000" y="889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Join at: </a:t>
            </a:r>
            <a:r>
              <a:rPr lang="en-GB" b="1"/>
              <a:t>vevox.app</a:t>
            </a:r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28080F9-027D-4543-81B2-541DA632410D}"/>
              </a:ext>
            </a:extLst>
          </p:cNvPr>
          <p:cNvSpPr txBox="1"/>
          <p:nvPr>
            <p:custDataLst>
              <p:tags r:id="rId10"/>
            </p:custDataLst>
          </p:nvPr>
        </p:nvSpPr>
        <p:spPr>
          <a:xfrm>
            <a:off x="6350000" y="1016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ID: </a:t>
            </a:r>
            <a:r>
              <a:rPr lang="en-GB" b="1"/>
              <a:t>132-374-294</a:t>
            </a:r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C439744-1CE5-4F7A-B3AB-1616384D11DF}"/>
              </a:ext>
            </a:extLst>
          </p:cNvPr>
          <p:cNvSpPr txBox="1"/>
          <p:nvPr>
            <p:custDataLst>
              <p:tags r:id="rId11"/>
            </p:custDataLst>
          </p:nvPr>
        </p:nvSpPr>
        <p:spPr>
          <a:xfrm>
            <a:off x="838200" y="179070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Study everything at once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58FC22B-79E1-48C9-93FA-EDAFF3F37B2B}"/>
              </a:ext>
            </a:extLst>
          </p:cNvPr>
          <p:cNvSpPr txBox="1"/>
          <p:nvPr>
            <p:custDataLst>
              <p:tags r:id="rId12"/>
            </p:custDataLst>
          </p:nvPr>
        </p:nvSpPr>
        <p:spPr>
          <a:xfrm>
            <a:off x="10337800" y="195580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0%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7B39F183-5721-4BD6-9B32-03CAFD2D6AC0}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838200" y="2108200"/>
            <a:ext cx="9499600" cy="317500"/>
          </a:xfrm>
          <a:prstGeom prst="roundRect">
            <a:avLst/>
          </a:prstGeom>
          <a:solidFill>
            <a:srgbClr val="A53010">
              <a:alpha val="0"/>
            </a:srgbClr>
          </a:solidFill>
          <a:ln w="12700" cap="rnd" cmpd="sng" algn="ctr">
            <a:solidFill>
              <a:srgbClr val="80808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48DBB9D7-BAC4-4B1C-A27B-505DDCCED6E6}"/>
              </a:ext>
            </a:extLst>
          </p:cNvPr>
          <p:cNvSpPr/>
          <p:nvPr>
            <p:custDataLst>
              <p:tags r:id="rId14"/>
            </p:custDataLst>
          </p:nvPr>
        </p:nvSpPr>
        <p:spPr>
          <a:xfrm>
            <a:off x="838200" y="2108200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963B741-C2E5-408B-8673-ECE9B9E547D2}"/>
              </a:ext>
            </a:extLst>
          </p:cNvPr>
          <p:cNvSpPr txBox="1"/>
          <p:nvPr>
            <p:custDataLst>
              <p:tags r:id="rId15"/>
            </p:custDataLst>
          </p:nvPr>
        </p:nvSpPr>
        <p:spPr>
          <a:xfrm>
            <a:off x="838200" y="242570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Review information just before forgetting it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0633B54-8C41-4E94-AF90-B05EE7B0F83B}"/>
              </a:ext>
            </a:extLst>
          </p:cNvPr>
          <p:cNvSpPr txBox="1"/>
          <p:nvPr>
            <p:custDataLst>
              <p:tags r:id="rId16"/>
            </p:custDataLst>
          </p:nvPr>
        </p:nvSpPr>
        <p:spPr>
          <a:xfrm>
            <a:off x="10337800" y="259080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0%</a:t>
            </a: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070D4217-DC87-4B4D-A67C-5DF30D491761}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838200" y="2743200"/>
            <a:ext cx="9499600" cy="317500"/>
          </a:xfrm>
          <a:prstGeom prst="roundRect">
            <a:avLst/>
          </a:prstGeom>
          <a:solidFill>
            <a:srgbClr val="A53010">
              <a:alpha val="0"/>
            </a:srgbClr>
          </a:solidFill>
          <a:ln w="12700" cap="rnd" cmpd="sng" algn="ctr">
            <a:solidFill>
              <a:srgbClr val="80808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7E14A1A7-5CF9-4A53-83B1-F8CBB4668266}"/>
              </a:ext>
            </a:extLst>
          </p:cNvPr>
          <p:cNvSpPr/>
          <p:nvPr>
            <p:custDataLst>
              <p:tags r:id="rId18"/>
            </p:custDataLst>
          </p:nvPr>
        </p:nvSpPr>
        <p:spPr>
          <a:xfrm>
            <a:off x="838200" y="2743200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61C228D4-0566-49F5-9CC1-4B15834A6FBA}"/>
              </a:ext>
            </a:extLst>
          </p:cNvPr>
          <p:cNvSpPr txBox="1"/>
          <p:nvPr>
            <p:custDataLst>
              <p:tags r:id="rId19"/>
            </p:custDataLst>
          </p:nvPr>
        </p:nvSpPr>
        <p:spPr>
          <a:xfrm>
            <a:off x="838200" y="306070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Avoid studying in the same spot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50A8C67-E2F9-444A-B90F-0215C279B8B1}"/>
              </a:ext>
            </a:extLst>
          </p:cNvPr>
          <p:cNvSpPr txBox="1"/>
          <p:nvPr>
            <p:custDataLst>
              <p:tags r:id="rId20"/>
            </p:custDataLst>
          </p:nvPr>
        </p:nvSpPr>
        <p:spPr>
          <a:xfrm>
            <a:off x="10337800" y="322580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0%</a:t>
            </a:r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331F351D-A84B-45AB-9F9D-3F60EEDD2690}"/>
              </a:ext>
            </a:extLst>
          </p:cNvPr>
          <p:cNvSpPr/>
          <p:nvPr>
            <p:custDataLst>
              <p:tags r:id="rId21"/>
            </p:custDataLst>
          </p:nvPr>
        </p:nvSpPr>
        <p:spPr>
          <a:xfrm>
            <a:off x="838200" y="3378200"/>
            <a:ext cx="9499600" cy="317500"/>
          </a:xfrm>
          <a:prstGeom prst="roundRect">
            <a:avLst/>
          </a:prstGeom>
          <a:solidFill>
            <a:srgbClr val="A53010">
              <a:alpha val="0"/>
            </a:srgbClr>
          </a:solidFill>
          <a:ln w="12700" cap="rnd" cmpd="sng" algn="ctr">
            <a:solidFill>
              <a:srgbClr val="80808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172D28ED-C5B7-44D6-9EC0-CBA787E718D9}"/>
              </a:ext>
            </a:extLst>
          </p:cNvPr>
          <p:cNvSpPr/>
          <p:nvPr>
            <p:custDataLst>
              <p:tags r:id="rId22"/>
            </p:custDataLst>
          </p:nvPr>
        </p:nvSpPr>
        <p:spPr>
          <a:xfrm>
            <a:off x="838200" y="3378200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BF05F1D7-1DEE-4940-9B77-8C57D9380AFB}"/>
              </a:ext>
            </a:extLst>
          </p:cNvPr>
          <p:cNvSpPr txBox="1"/>
          <p:nvPr>
            <p:custDataLst>
              <p:tags r:id="rId23"/>
            </p:custDataLst>
          </p:nvPr>
        </p:nvSpPr>
        <p:spPr>
          <a:xfrm>
            <a:off x="838200" y="369570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Use your phone while studying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660BA2B9-6EC0-4959-ACB9-7D5849AE389E}"/>
              </a:ext>
            </a:extLst>
          </p:cNvPr>
          <p:cNvSpPr txBox="1"/>
          <p:nvPr>
            <p:custDataLst>
              <p:tags r:id="rId24"/>
            </p:custDataLst>
          </p:nvPr>
        </p:nvSpPr>
        <p:spPr>
          <a:xfrm>
            <a:off x="10337800" y="386080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0%</a:t>
            </a: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9CFC4D8B-FF85-4CEC-8571-4AD96A192457}"/>
              </a:ext>
            </a:extLst>
          </p:cNvPr>
          <p:cNvSpPr/>
          <p:nvPr>
            <p:custDataLst>
              <p:tags r:id="rId25"/>
            </p:custDataLst>
          </p:nvPr>
        </p:nvSpPr>
        <p:spPr>
          <a:xfrm>
            <a:off x="838200" y="4013200"/>
            <a:ext cx="9499600" cy="317500"/>
          </a:xfrm>
          <a:prstGeom prst="roundRect">
            <a:avLst/>
          </a:prstGeom>
          <a:solidFill>
            <a:srgbClr val="A53010">
              <a:alpha val="0"/>
            </a:srgbClr>
          </a:solidFill>
          <a:ln w="12700" cap="rnd" cmpd="sng" algn="ctr">
            <a:solidFill>
              <a:srgbClr val="80808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26" name="Rectangle: Rounded Corners 25">
            <a:extLst>
              <a:ext uri="{FF2B5EF4-FFF2-40B4-BE49-F238E27FC236}">
                <a16:creationId xmlns:a16="http://schemas.microsoft.com/office/drawing/2014/main" id="{5337599C-0174-4159-8349-3449C5742E2E}"/>
              </a:ext>
            </a:extLst>
          </p:cNvPr>
          <p:cNvSpPr/>
          <p:nvPr>
            <p:custDataLst>
              <p:tags r:id="rId26"/>
            </p:custDataLst>
          </p:nvPr>
        </p:nvSpPr>
        <p:spPr>
          <a:xfrm>
            <a:off x="838200" y="4013200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79378704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en-GB" b="1"/>
              <a:t>What should you do to make your studying more effective according to the spaced repetition method?</a:t>
            </a:r>
            <a:endParaRPr lang="en-FI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  <a:endParaRPr lang="en-FI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5A792E80-2215-48A5-9C1C-C5A5E717DF54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63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##/##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7F2102AA-4A0E-4A41-B6BD-8B14B95A5BAF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10096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Results slide</a:t>
            </a:r>
          </a:p>
        </p:txBody>
      </p:sp>
      <p:sp>
        <p:nvSpPr>
          <p:cNvPr id="6" name="Rectangle: Top Corners Snipped 5">
            <a:extLst>
              <a:ext uri="{FF2B5EF4-FFF2-40B4-BE49-F238E27FC236}">
                <a16:creationId xmlns:a16="http://schemas.microsoft.com/office/drawing/2014/main" id="{371512F0-AE9E-408E-8364-F49C0AC3F200}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165100" y="254000"/>
            <a:ext cx="177800" cy="127000"/>
          </a:xfrm>
          <a:prstGeom prst="snip2SameRect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F290A39E-7E88-41DA-88A0-57E90C0E152C}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190500" y="127000"/>
            <a:ext cx="127000" cy="127000"/>
          </a:xfrm>
          <a:prstGeom prst="ellipse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1CD1CBB-29FD-4261-A3F1-C4EE02613415}"/>
              </a:ext>
            </a:extLst>
          </p:cNvPr>
          <p:cNvSpPr txBox="1"/>
          <p:nvPr>
            <p:custDataLst>
              <p:tags r:id="rId8"/>
            </p:custDataLst>
          </p:nvPr>
        </p:nvSpPr>
        <p:spPr>
          <a:xfrm>
            <a:off x="3429000" y="889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Join at: </a:t>
            </a:r>
            <a:r>
              <a:rPr lang="en-GB" b="1"/>
              <a:t>vevox.app</a:t>
            </a:r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A5ED18F-396B-47E1-A929-686946EB3EDF}"/>
              </a:ext>
            </a:extLst>
          </p:cNvPr>
          <p:cNvSpPr txBox="1"/>
          <p:nvPr>
            <p:custDataLst>
              <p:tags r:id="rId9"/>
            </p:custDataLst>
          </p:nvPr>
        </p:nvSpPr>
        <p:spPr>
          <a:xfrm>
            <a:off x="6350000" y="1016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ID: </a:t>
            </a:r>
            <a:r>
              <a:rPr lang="en-GB" b="1"/>
              <a:t>132-374-294</a:t>
            </a:r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F99812C-892D-460B-8F87-F2B1567445EE}"/>
              </a:ext>
            </a:extLst>
          </p:cNvPr>
          <p:cNvSpPr txBox="1"/>
          <p:nvPr>
            <p:custDataLst>
              <p:tags r:id="rId10"/>
            </p:custDataLst>
          </p:nvPr>
        </p:nvSpPr>
        <p:spPr>
          <a:xfrm>
            <a:off x="838200" y="179070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Study everything at once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C7736B1-2A31-4B68-AE06-4E5B766C02C6}"/>
              </a:ext>
            </a:extLst>
          </p:cNvPr>
          <p:cNvSpPr txBox="1"/>
          <p:nvPr>
            <p:custDataLst>
              <p:tags r:id="rId11"/>
            </p:custDataLst>
          </p:nvPr>
        </p:nvSpPr>
        <p:spPr>
          <a:xfrm>
            <a:off x="10337800" y="195580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##.##%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C4BCBD60-1D8A-451B-A548-0507F450021B}"/>
              </a:ext>
            </a:extLst>
          </p:cNvPr>
          <p:cNvSpPr/>
          <p:nvPr>
            <p:custDataLst>
              <p:tags r:id="rId12"/>
            </p:custDataLst>
          </p:nvPr>
        </p:nvSpPr>
        <p:spPr>
          <a:xfrm>
            <a:off x="838200" y="2108200"/>
            <a:ext cx="9499600" cy="317500"/>
          </a:xfrm>
          <a:prstGeom prst="roundRect">
            <a:avLst/>
          </a:prstGeom>
          <a:solidFill>
            <a:srgbClr val="A53010">
              <a:alpha val="0"/>
            </a:srgbClr>
          </a:solidFill>
          <a:ln w="12700" cap="rnd" cmpd="sng" algn="ctr">
            <a:solidFill>
              <a:srgbClr val="80808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FCDCBA91-0540-4039-9C95-82471BC47D2A}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838200" y="2108200"/>
            <a:ext cx="6350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67874E0-85CD-4170-9355-2518542C9CF2}"/>
              </a:ext>
            </a:extLst>
          </p:cNvPr>
          <p:cNvSpPr txBox="1"/>
          <p:nvPr>
            <p:custDataLst>
              <p:tags r:id="rId14"/>
            </p:custDataLst>
          </p:nvPr>
        </p:nvSpPr>
        <p:spPr>
          <a:xfrm>
            <a:off x="838200" y="242570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Review information just before forgetting it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06A2599-B2A1-40AE-98DB-754FA5F706DB}"/>
              </a:ext>
            </a:extLst>
          </p:cNvPr>
          <p:cNvSpPr txBox="1"/>
          <p:nvPr>
            <p:custDataLst>
              <p:tags r:id="rId15"/>
            </p:custDataLst>
          </p:nvPr>
        </p:nvSpPr>
        <p:spPr>
          <a:xfrm>
            <a:off x="10337800" y="259080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##.##%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4A73D490-D141-43BA-ACC6-7C4C39565FA4}"/>
              </a:ext>
            </a:extLst>
          </p:cNvPr>
          <p:cNvSpPr/>
          <p:nvPr>
            <p:custDataLst>
              <p:tags r:id="rId16"/>
            </p:custDataLst>
          </p:nvPr>
        </p:nvSpPr>
        <p:spPr>
          <a:xfrm>
            <a:off x="838200" y="2743200"/>
            <a:ext cx="9499600" cy="317500"/>
          </a:xfrm>
          <a:prstGeom prst="roundRect">
            <a:avLst/>
          </a:prstGeom>
          <a:solidFill>
            <a:srgbClr val="A53010">
              <a:alpha val="0"/>
            </a:srgbClr>
          </a:solidFill>
          <a:ln w="12700" cap="rnd" cmpd="sng" algn="ctr">
            <a:solidFill>
              <a:srgbClr val="80808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84CFC9D4-F051-4A09-B749-5090C1366409}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838200" y="2743200"/>
            <a:ext cx="6350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06AE1E1-450D-4DF6-8F7C-D9F20E415CA3}"/>
              </a:ext>
            </a:extLst>
          </p:cNvPr>
          <p:cNvSpPr txBox="1"/>
          <p:nvPr>
            <p:custDataLst>
              <p:tags r:id="rId18"/>
            </p:custDataLst>
          </p:nvPr>
        </p:nvSpPr>
        <p:spPr>
          <a:xfrm>
            <a:off x="838200" y="306070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Avoid studying in the same spot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67CE1092-A46A-4701-890D-BF044D868C9A}"/>
              </a:ext>
            </a:extLst>
          </p:cNvPr>
          <p:cNvSpPr txBox="1"/>
          <p:nvPr>
            <p:custDataLst>
              <p:tags r:id="rId19"/>
            </p:custDataLst>
          </p:nvPr>
        </p:nvSpPr>
        <p:spPr>
          <a:xfrm>
            <a:off x="10337800" y="322580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##.##%</a:t>
            </a:r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18A8A6C0-E805-414C-BB7C-0F6B58E3B0CF}"/>
              </a:ext>
            </a:extLst>
          </p:cNvPr>
          <p:cNvSpPr/>
          <p:nvPr>
            <p:custDataLst>
              <p:tags r:id="rId20"/>
            </p:custDataLst>
          </p:nvPr>
        </p:nvSpPr>
        <p:spPr>
          <a:xfrm>
            <a:off x="838200" y="3378200"/>
            <a:ext cx="9499600" cy="317500"/>
          </a:xfrm>
          <a:prstGeom prst="roundRect">
            <a:avLst/>
          </a:prstGeom>
          <a:solidFill>
            <a:srgbClr val="A53010">
              <a:alpha val="0"/>
            </a:srgbClr>
          </a:solidFill>
          <a:ln w="12700" cap="rnd" cmpd="sng" algn="ctr">
            <a:solidFill>
              <a:srgbClr val="80808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D01E362F-601A-4F50-BA0C-7F75D1AD0960}"/>
              </a:ext>
            </a:extLst>
          </p:cNvPr>
          <p:cNvSpPr/>
          <p:nvPr>
            <p:custDataLst>
              <p:tags r:id="rId21"/>
            </p:custDataLst>
          </p:nvPr>
        </p:nvSpPr>
        <p:spPr>
          <a:xfrm>
            <a:off x="838200" y="3378200"/>
            <a:ext cx="6350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0A2288AC-1CD1-455A-91EC-CFA59366A0AB}"/>
              </a:ext>
            </a:extLst>
          </p:cNvPr>
          <p:cNvSpPr txBox="1"/>
          <p:nvPr>
            <p:custDataLst>
              <p:tags r:id="rId22"/>
            </p:custDataLst>
          </p:nvPr>
        </p:nvSpPr>
        <p:spPr>
          <a:xfrm>
            <a:off x="838200" y="369570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Use your phone while studying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0F9A7A91-BBC4-4495-8D62-FB2AEB013C61}"/>
              </a:ext>
            </a:extLst>
          </p:cNvPr>
          <p:cNvSpPr txBox="1"/>
          <p:nvPr>
            <p:custDataLst>
              <p:tags r:id="rId23"/>
            </p:custDataLst>
          </p:nvPr>
        </p:nvSpPr>
        <p:spPr>
          <a:xfrm>
            <a:off x="10337800" y="386080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##.##%</a:t>
            </a:r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C66B12B6-4FA6-4183-9986-B66956AD0EA0}"/>
              </a:ext>
            </a:extLst>
          </p:cNvPr>
          <p:cNvSpPr/>
          <p:nvPr>
            <p:custDataLst>
              <p:tags r:id="rId24"/>
            </p:custDataLst>
          </p:nvPr>
        </p:nvSpPr>
        <p:spPr>
          <a:xfrm>
            <a:off x="838200" y="4013200"/>
            <a:ext cx="9499600" cy="317500"/>
          </a:xfrm>
          <a:prstGeom prst="roundRect">
            <a:avLst/>
          </a:prstGeom>
          <a:solidFill>
            <a:srgbClr val="A53010">
              <a:alpha val="0"/>
            </a:srgbClr>
          </a:solidFill>
          <a:ln w="12700" cap="rnd" cmpd="sng" algn="ctr">
            <a:solidFill>
              <a:srgbClr val="80808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9B901A7-2EF2-4BD7-908B-D15D556E56EA}"/>
              </a:ext>
            </a:extLst>
          </p:cNvPr>
          <p:cNvSpPr/>
          <p:nvPr>
            <p:custDataLst>
              <p:tags r:id="rId25"/>
            </p:custDataLst>
          </p:nvPr>
        </p:nvSpPr>
        <p:spPr>
          <a:xfrm>
            <a:off x="838200" y="4013200"/>
            <a:ext cx="6350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20722634-9B79-4269-B3C5-43CA7E8AAD08}"/>
              </a:ext>
            </a:extLst>
          </p:cNvPr>
          <p:cNvSpPr/>
          <p:nvPr>
            <p:custDataLst>
              <p:tags r:id="rId26"/>
            </p:custDataLst>
          </p:nvPr>
        </p:nvSpPr>
        <p:spPr>
          <a:xfrm>
            <a:off x="0" y="5486400"/>
            <a:ext cx="12192000" cy="1219200"/>
          </a:xfrm>
          <a:prstGeom prst="rect">
            <a:avLst/>
          </a:prstGeom>
          <a:solidFill>
            <a:srgbClr val="666666">
              <a:alpha val="40000"/>
              <a:alpha val="0"/>
              <a:alpha val="40000"/>
              <a:alpha val="0"/>
              <a:alpha val="40000"/>
              <a:alpha val="0"/>
              <a:alpha val="40000"/>
            </a:srgbClr>
          </a:solidFill>
          <a:ln w="12700" cap="rnd" cmpd="sng" algn="ctr">
            <a:solidFill>
              <a:srgbClr val="808080">
                <a:alpha val="40000"/>
                <a:alpha val="0"/>
                <a:alpha val="40000"/>
                <a:alpha val="0"/>
                <a:alpha val="40000"/>
                <a:alpha val="0"/>
                <a:alpha val="40000"/>
              </a:srgbClr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1"/>
          <a:lstStyle/>
          <a:p>
            <a:pPr algn="l"/>
            <a:r>
              <a:rPr lang="en-GB" sz="8000">
                <a:solidFill>
                  <a:srgbClr val="FFFFFF"/>
                </a:solidFill>
              </a:rPr>
              <a:t>RESULTS SLIDE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58273737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GB" b="1"/>
              <a:t>What effect does mild dehydration have on cognitive performance?</a:t>
            </a:r>
            <a:endParaRPr lang="en-FI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  <a:endParaRPr lang="en-FI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B040A593-21FA-415C-8A76-F0C4622F2379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63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##/##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53C0216C-C596-4396-BA82-3CD6255E7781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10096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Question slide</a:t>
            </a:r>
          </a:p>
        </p:txBody>
      </p:sp>
      <p:sp>
        <p:nvSpPr>
          <p:cNvPr id="6" name="Rectangle: Top Corners Snipped 5">
            <a:extLst>
              <a:ext uri="{FF2B5EF4-FFF2-40B4-BE49-F238E27FC236}">
                <a16:creationId xmlns:a16="http://schemas.microsoft.com/office/drawing/2014/main" id="{EFF50304-63A5-467F-AF53-C815F1CBEEFD}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165100" y="254000"/>
            <a:ext cx="177800" cy="127000"/>
          </a:xfrm>
          <a:prstGeom prst="snip2SameRect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8C8F11E8-48AA-4109-9D39-12254B1F2D39}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190500" y="127000"/>
            <a:ext cx="127000" cy="127000"/>
          </a:xfrm>
          <a:prstGeom prst="ellipse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89814C77-31BD-4EA1-88D3-61A28674FEB0}"/>
              </a:ext>
            </a:extLst>
          </p:cNvPr>
          <p:cNvSpPr/>
          <p:nvPr>
            <p:custDataLst>
              <p:tags r:id="rId8"/>
            </p:custDataLst>
          </p:nvPr>
        </p:nvSpPr>
        <p:spPr>
          <a:xfrm>
            <a:off x="11341100" y="6007100"/>
            <a:ext cx="762000" cy="762000"/>
          </a:xfrm>
          <a:prstGeom prst="ellipse">
            <a:avLst/>
          </a:prstGeom>
          <a:solidFill>
            <a:srgbClr val="A53010">
              <a:alpha val="0"/>
              <a:alpha val="0"/>
              <a:alpha val="0"/>
              <a:alpha val="0"/>
            </a:srgbClr>
          </a:solidFill>
          <a:ln w="15875" cap="rnd" cmpd="sng" algn="ctr">
            <a:solidFill>
              <a:srgbClr val="A53010">
                <a:shade val="15000"/>
                <a:alpha val="0"/>
                <a:alpha val="0"/>
                <a:alpha val="0"/>
                <a:alpha val="0"/>
              </a:srgbClr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rIns="0" rtlCol="0" anchor="ctr" anchorCtr="1"/>
          <a:lstStyle/>
          <a:p>
            <a:pPr algn="l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ED7BE20-33EB-4075-AC64-CD2EE5D9D194}"/>
              </a:ext>
            </a:extLst>
          </p:cNvPr>
          <p:cNvSpPr txBox="1"/>
          <p:nvPr>
            <p:custDataLst>
              <p:tags r:id="rId9"/>
            </p:custDataLst>
          </p:nvPr>
        </p:nvSpPr>
        <p:spPr>
          <a:xfrm>
            <a:off x="3429000" y="889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Join at: </a:t>
            </a:r>
            <a:r>
              <a:rPr lang="en-GB" b="1"/>
              <a:t>vevox.app</a:t>
            </a:r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4189F7B-4B5C-4130-842D-0D1B77D26BB9}"/>
              </a:ext>
            </a:extLst>
          </p:cNvPr>
          <p:cNvSpPr txBox="1"/>
          <p:nvPr>
            <p:custDataLst>
              <p:tags r:id="rId10"/>
            </p:custDataLst>
          </p:nvPr>
        </p:nvSpPr>
        <p:spPr>
          <a:xfrm>
            <a:off x="6350000" y="1016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ID: </a:t>
            </a:r>
            <a:r>
              <a:rPr lang="en-GB" b="1"/>
              <a:t>132-374-294</a:t>
            </a:r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5B95081-810E-4493-85E8-F9F2675EF44B}"/>
              </a:ext>
            </a:extLst>
          </p:cNvPr>
          <p:cNvSpPr txBox="1"/>
          <p:nvPr>
            <p:custDataLst>
              <p:tags r:id="rId11"/>
            </p:custDataLst>
          </p:nvPr>
        </p:nvSpPr>
        <p:spPr>
          <a:xfrm>
            <a:off x="838200" y="179070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It improves performance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33411BF-F479-43D2-AC96-B6AF1B83ED2D}"/>
              </a:ext>
            </a:extLst>
          </p:cNvPr>
          <p:cNvSpPr txBox="1"/>
          <p:nvPr>
            <p:custDataLst>
              <p:tags r:id="rId12"/>
            </p:custDataLst>
          </p:nvPr>
        </p:nvSpPr>
        <p:spPr>
          <a:xfrm>
            <a:off x="10337800" y="195580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0%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2B0044B7-9119-45F2-A5A0-EEB4688ACE39}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838200" y="2108200"/>
            <a:ext cx="9499600" cy="317500"/>
          </a:xfrm>
          <a:prstGeom prst="roundRect">
            <a:avLst/>
          </a:prstGeom>
          <a:solidFill>
            <a:srgbClr val="A53010">
              <a:alpha val="0"/>
            </a:srgbClr>
          </a:solidFill>
          <a:ln w="12700" cap="rnd" cmpd="sng" algn="ctr">
            <a:solidFill>
              <a:srgbClr val="80808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39AEF0EC-4C12-42E9-A011-05CF9409C72C}"/>
              </a:ext>
            </a:extLst>
          </p:cNvPr>
          <p:cNvSpPr/>
          <p:nvPr>
            <p:custDataLst>
              <p:tags r:id="rId14"/>
            </p:custDataLst>
          </p:nvPr>
        </p:nvSpPr>
        <p:spPr>
          <a:xfrm>
            <a:off x="838200" y="2108200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011283A-E301-445C-B46A-6280C3DE7873}"/>
              </a:ext>
            </a:extLst>
          </p:cNvPr>
          <p:cNvSpPr txBox="1"/>
          <p:nvPr>
            <p:custDataLst>
              <p:tags r:id="rId15"/>
            </p:custDataLst>
          </p:nvPr>
        </p:nvSpPr>
        <p:spPr>
          <a:xfrm>
            <a:off x="838200" y="242570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It has no effect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638F1C5-1D13-4E0E-B1D3-E413601BB311}"/>
              </a:ext>
            </a:extLst>
          </p:cNvPr>
          <p:cNvSpPr txBox="1"/>
          <p:nvPr>
            <p:custDataLst>
              <p:tags r:id="rId16"/>
            </p:custDataLst>
          </p:nvPr>
        </p:nvSpPr>
        <p:spPr>
          <a:xfrm>
            <a:off x="10337800" y="259080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0%</a:t>
            </a: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16234ECB-87A9-4B3C-A5CD-647FBBD6B34E}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838200" y="2743200"/>
            <a:ext cx="9499600" cy="317500"/>
          </a:xfrm>
          <a:prstGeom prst="roundRect">
            <a:avLst/>
          </a:prstGeom>
          <a:solidFill>
            <a:srgbClr val="A53010">
              <a:alpha val="0"/>
            </a:srgbClr>
          </a:solidFill>
          <a:ln w="12700" cap="rnd" cmpd="sng" algn="ctr">
            <a:solidFill>
              <a:srgbClr val="80808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74256CCB-D41B-4D51-97C0-DC927C2A2DEC}"/>
              </a:ext>
            </a:extLst>
          </p:cNvPr>
          <p:cNvSpPr/>
          <p:nvPr>
            <p:custDataLst>
              <p:tags r:id="rId18"/>
            </p:custDataLst>
          </p:nvPr>
        </p:nvSpPr>
        <p:spPr>
          <a:xfrm>
            <a:off x="838200" y="2743200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B67E4F63-3160-44EF-9EBA-A99F45B1028D}"/>
              </a:ext>
            </a:extLst>
          </p:cNvPr>
          <p:cNvSpPr txBox="1"/>
          <p:nvPr>
            <p:custDataLst>
              <p:tags r:id="rId19"/>
            </p:custDataLst>
          </p:nvPr>
        </p:nvSpPr>
        <p:spPr>
          <a:xfrm>
            <a:off x="838200" y="306070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It reduces performance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6A9BEF3A-E777-46C2-A90C-B2320275B643}"/>
              </a:ext>
            </a:extLst>
          </p:cNvPr>
          <p:cNvSpPr txBox="1"/>
          <p:nvPr>
            <p:custDataLst>
              <p:tags r:id="rId20"/>
            </p:custDataLst>
          </p:nvPr>
        </p:nvSpPr>
        <p:spPr>
          <a:xfrm>
            <a:off x="10337800" y="322580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0%</a:t>
            </a:r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2EE35DC8-D1FC-4D72-8960-FE6B7014D57E}"/>
              </a:ext>
            </a:extLst>
          </p:cNvPr>
          <p:cNvSpPr/>
          <p:nvPr>
            <p:custDataLst>
              <p:tags r:id="rId21"/>
            </p:custDataLst>
          </p:nvPr>
        </p:nvSpPr>
        <p:spPr>
          <a:xfrm>
            <a:off x="838200" y="3378200"/>
            <a:ext cx="9499600" cy="317500"/>
          </a:xfrm>
          <a:prstGeom prst="roundRect">
            <a:avLst/>
          </a:prstGeom>
          <a:solidFill>
            <a:srgbClr val="A53010">
              <a:alpha val="0"/>
            </a:srgbClr>
          </a:solidFill>
          <a:ln w="12700" cap="rnd" cmpd="sng" algn="ctr">
            <a:solidFill>
              <a:srgbClr val="80808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27F642B5-52B1-4A5B-A455-AA479E6AF11E}"/>
              </a:ext>
            </a:extLst>
          </p:cNvPr>
          <p:cNvSpPr/>
          <p:nvPr>
            <p:custDataLst>
              <p:tags r:id="rId22"/>
            </p:custDataLst>
          </p:nvPr>
        </p:nvSpPr>
        <p:spPr>
          <a:xfrm>
            <a:off x="838200" y="3378200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0CB9AC01-2E35-4F0C-B2E8-67E68041C290}"/>
              </a:ext>
            </a:extLst>
          </p:cNvPr>
          <p:cNvSpPr txBox="1"/>
          <p:nvPr>
            <p:custDataLst>
              <p:tags r:id="rId23"/>
            </p:custDataLst>
          </p:nvPr>
        </p:nvSpPr>
        <p:spPr>
          <a:xfrm>
            <a:off x="838200" y="369570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It increases focus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660CCD6E-096A-4B64-853E-0C8A5185063A}"/>
              </a:ext>
            </a:extLst>
          </p:cNvPr>
          <p:cNvSpPr txBox="1"/>
          <p:nvPr>
            <p:custDataLst>
              <p:tags r:id="rId24"/>
            </p:custDataLst>
          </p:nvPr>
        </p:nvSpPr>
        <p:spPr>
          <a:xfrm>
            <a:off x="10337800" y="386080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0%</a:t>
            </a: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A4F50469-40FE-4D44-A7E2-B41431197110}"/>
              </a:ext>
            </a:extLst>
          </p:cNvPr>
          <p:cNvSpPr/>
          <p:nvPr>
            <p:custDataLst>
              <p:tags r:id="rId25"/>
            </p:custDataLst>
          </p:nvPr>
        </p:nvSpPr>
        <p:spPr>
          <a:xfrm>
            <a:off x="838200" y="4013200"/>
            <a:ext cx="9499600" cy="317500"/>
          </a:xfrm>
          <a:prstGeom prst="roundRect">
            <a:avLst/>
          </a:prstGeom>
          <a:solidFill>
            <a:srgbClr val="A53010">
              <a:alpha val="0"/>
            </a:srgbClr>
          </a:solidFill>
          <a:ln w="12700" cap="rnd" cmpd="sng" algn="ctr">
            <a:solidFill>
              <a:srgbClr val="80808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26" name="Rectangle: Rounded Corners 25">
            <a:extLst>
              <a:ext uri="{FF2B5EF4-FFF2-40B4-BE49-F238E27FC236}">
                <a16:creationId xmlns:a16="http://schemas.microsoft.com/office/drawing/2014/main" id="{F86CB82C-CDAB-456F-8B19-619641D4AFE5}"/>
              </a:ext>
            </a:extLst>
          </p:cNvPr>
          <p:cNvSpPr/>
          <p:nvPr>
            <p:custDataLst>
              <p:tags r:id="rId26"/>
            </p:custDataLst>
          </p:nvPr>
        </p:nvSpPr>
        <p:spPr>
          <a:xfrm>
            <a:off x="838200" y="4013200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295236965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GB" b="1"/>
              <a:t>What effect does mild dehydration have on cognitive performance?</a:t>
            </a:r>
            <a:endParaRPr lang="en-FI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  <a:endParaRPr lang="en-FI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E329B7C6-7330-4F39-9CC7-10FCB9878905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63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##/##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71E82002-535A-446B-9EE4-07BA0C2F107C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10096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Preparing Results</a:t>
            </a:r>
          </a:p>
        </p:txBody>
      </p:sp>
      <p:sp>
        <p:nvSpPr>
          <p:cNvPr id="6" name="Rectangle: Top Corners Snipped 5">
            <a:extLst>
              <a:ext uri="{FF2B5EF4-FFF2-40B4-BE49-F238E27FC236}">
                <a16:creationId xmlns:a16="http://schemas.microsoft.com/office/drawing/2014/main" id="{C458BF5E-0AA9-4A3F-A3FD-29D0024ABB22}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165100" y="254000"/>
            <a:ext cx="177800" cy="127000"/>
          </a:xfrm>
          <a:prstGeom prst="snip2SameRect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E14C6E52-2A15-48C5-9311-73D752D1E1C0}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190500" y="127000"/>
            <a:ext cx="127000" cy="127000"/>
          </a:xfrm>
          <a:prstGeom prst="ellipse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20E86CB-E1E7-4913-A1A6-A5505D08D71E}"/>
              </a:ext>
            </a:extLst>
          </p:cNvPr>
          <p:cNvSpPr txBox="1"/>
          <p:nvPr>
            <p:custDataLst>
              <p:tags r:id="rId8"/>
            </p:custDataLst>
          </p:nvPr>
        </p:nvSpPr>
        <p:spPr>
          <a:xfrm>
            <a:off x="3429000" y="889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Join at: </a:t>
            </a:r>
            <a:r>
              <a:rPr lang="en-GB" b="1"/>
              <a:t>vevox.app</a:t>
            </a:r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459882F-2B68-40AE-8234-4A733CB3218E}"/>
              </a:ext>
            </a:extLst>
          </p:cNvPr>
          <p:cNvSpPr txBox="1"/>
          <p:nvPr>
            <p:custDataLst>
              <p:tags r:id="rId9"/>
            </p:custDataLst>
          </p:nvPr>
        </p:nvSpPr>
        <p:spPr>
          <a:xfrm>
            <a:off x="6350000" y="1016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ID: </a:t>
            </a:r>
            <a:r>
              <a:rPr lang="en-GB" b="1"/>
              <a:t>132-374-294</a:t>
            </a:r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94E3EA6-B10B-4ACE-807C-ABC2C3357C01}"/>
              </a:ext>
            </a:extLst>
          </p:cNvPr>
          <p:cNvSpPr txBox="1"/>
          <p:nvPr>
            <p:custDataLst>
              <p:tags r:id="rId10"/>
            </p:custDataLst>
          </p:nvPr>
        </p:nvSpPr>
        <p:spPr>
          <a:xfrm>
            <a:off x="838200" y="179070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It improves performance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051F821-3565-4BED-A95E-FF45CE8F5CA4}"/>
              </a:ext>
            </a:extLst>
          </p:cNvPr>
          <p:cNvSpPr txBox="1"/>
          <p:nvPr>
            <p:custDataLst>
              <p:tags r:id="rId11"/>
            </p:custDataLst>
          </p:nvPr>
        </p:nvSpPr>
        <p:spPr>
          <a:xfrm>
            <a:off x="10337800" y="195580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0%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1D84D66F-322A-46B0-87E7-5D0E044282BB}"/>
              </a:ext>
            </a:extLst>
          </p:cNvPr>
          <p:cNvSpPr/>
          <p:nvPr>
            <p:custDataLst>
              <p:tags r:id="rId12"/>
            </p:custDataLst>
          </p:nvPr>
        </p:nvSpPr>
        <p:spPr>
          <a:xfrm>
            <a:off x="838200" y="2108200"/>
            <a:ext cx="9499600" cy="317500"/>
          </a:xfrm>
          <a:prstGeom prst="roundRect">
            <a:avLst/>
          </a:prstGeom>
          <a:solidFill>
            <a:srgbClr val="A53010">
              <a:alpha val="0"/>
            </a:srgbClr>
          </a:solidFill>
          <a:ln w="12700" cap="rnd" cmpd="sng" algn="ctr">
            <a:solidFill>
              <a:srgbClr val="80808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AEF4FC06-C490-489B-93DA-0B3445C56516}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838200" y="2108200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19C096A-C271-4F36-B595-1F86F74CAF4F}"/>
              </a:ext>
            </a:extLst>
          </p:cNvPr>
          <p:cNvSpPr txBox="1"/>
          <p:nvPr>
            <p:custDataLst>
              <p:tags r:id="rId14"/>
            </p:custDataLst>
          </p:nvPr>
        </p:nvSpPr>
        <p:spPr>
          <a:xfrm>
            <a:off x="838200" y="242570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It has no effect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121E35C-36E6-4537-A4C3-F0A67B493E89}"/>
              </a:ext>
            </a:extLst>
          </p:cNvPr>
          <p:cNvSpPr txBox="1"/>
          <p:nvPr>
            <p:custDataLst>
              <p:tags r:id="rId15"/>
            </p:custDataLst>
          </p:nvPr>
        </p:nvSpPr>
        <p:spPr>
          <a:xfrm>
            <a:off x="10337800" y="259080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0%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03BCFA62-ECA4-4767-BBE0-A55EAB91868F}"/>
              </a:ext>
            </a:extLst>
          </p:cNvPr>
          <p:cNvSpPr/>
          <p:nvPr>
            <p:custDataLst>
              <p:tags r:id="rId16"/>
            </p:custDataLst>
          </p:nvPr>
        </p:nvSpPr>
        <p:spPr>
          <a:xfrm>
            <a:off x="838200" y="2743200"/>
            <a:ext cx="9499600" cy="317500"/>
          </a:xfrm>
          <a:prstGeom prst="roundRect">
            <a:avLst/>
          </a:prstGeom>
          <a:solidFill>
            <a:srgbClr val="A53010">
              <a:alpha val="0"/>
            </a:srgbClr>
          </a:solidFill>
          <a:ln w="12700" cap="rnd" cmpd="sng" algn="ctr">
            <a:solidFill>
              <a:srgbClr val="80808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789E79FB-3E24-469E-B5F0-DCA8DD63BFE9}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838200" y="2743200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BC495A8-2F4D-488A-B745-18A81146B341}"/>
              </a:ext>
            </a:extLst>
          </p:cNvPr>
          <p:cNvSpPr txBox="1"/>
          <p:nvPr>
            <p:custDataLst>
              <p:tags r:id="rId18"/>
            </p:custDataLst>
          </p:nvPr>
        </p:nvSpPr>
        <p:spPr>
          <a:xfrm>
            <a:off x="838200" y="306070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It reduces performance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0BDC2ED-1E95-4250-8FC0-7463E15D5BEE}"/>
              </a:ext>
            </a:extLst>
          </p:cNvPr>
          <p:cNvSpPr txBox="1"/>
          <p:nvPr>
            <p:custDataLst>
              <p:tags r:id="rId19"/>
            </p:custDataLst>
          </p:nvPr>
        </p:nvSpPr>
        <p:spPr>
          <a:xfrm>
            <a:off x="10337800" y="322580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0%</a:t>
            </a:r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1E8706AB-EA77-4B7D-865A-9FCA33B28993}"/>
              </a:ext>
            </a:extLst>
          </p:cNvPr>
          <p:cNvSpPr/>
          <p:nvPr>
            <p:custDataLst>
              <p:tags r:id="rId20"/>
            </p:custDataLst>
          </p:nvPr>
        </p:nvSpPr>
        <p:spPr>
          <a:xfrm>
            <a:off x="838200" y="3378200"/>
            <a:ext cx="9499600" cy="317500"/>
          </a:xfrm>
          <a:prstGeom prst="roundRect">
            <a:avLst/>
          </a:prstGeom>
          <a:solidFill>
            <a:srgbClr val="A53010">
              <a:alpha val="0"/>
            </a:srgbClr>
          </a:solidFill>
          <a:ln w="12700" cap="rnd" cmpd="sng" algn="ctr">
            <a:solidFill>
              <a:srgbClr val="80808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EBBD3802-F4D4-4D38-9F07-3F803BA41BEB}"/>
              </a:ext>
            </a:extLst>
          </p:cNvPr>
          <p:cNvSpPr/>
          <p:nvPr>
            <p:custDataLst>
              <p:tags r:id="rId21"/>
            </p:custDataLst>
          </p:nvPr>
        </p:nvSpPr>
        <p:spPr>
          <a:xfrm>
            <a:off x="838200" y="3378200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90127D2A-184C-47DF-8F10-3029C7177A7C}"/>
              </a:ext>
            </a:extLst>
          </p:cNvPr>
          <p:cNvSpPr txBox="1"/>
          <p:nvPr>
            <p:custDataLst>
              <p:tags r:id="rId22"/>
            </p:custDataLst>
          </p:nvPr>
        </p:nvSpPr>
        <p:spPr>
          <a:xfrm>
            <a:off x="838200" y="369570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It increases focus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302BAE4F-65CF-4A5B-84DD-82D887E365D1}"/>
              </a:ext>
            </a:extLst>
          </p:cNvPr>
          <p:cNvSpPr txBox="1"/>
          <p:nvPr>
            <p:custDataLst>
              <p:tags r:id="rId23"/>
            </p:custDataLst>
          </p:nvPr>
        </p:nvSpPr>
        <p:spPr>
          <a:xfrm>
            <a:off x="10337800" y="386080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0%</a:t>
            </a:r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BD91AF98-5916-4007-825B-01EFEB3572B3}"/>
              </a:ext>
            </a:extLst>
          </p:cNvPr>
          <p:cNvSpPr/>
          <p:nvPr>
            <p:custDataLst>
              <p:tags r:id="rId24"/>
            </p:custDataLst>
          </p:nvPr>
        </p:nvSpPr>
        <p:spPr>
          <a:xfrm>
            <a:off x="838200" y="4013200"/>
            <a:ext cx="9499600" cy="317500"/>
          </a:xfrm>
          <a:prstGeom prst="roundRect">
            <a:avLst/>
          </a:prstGeom>
          <a:solidFill>
            <a:srgbClr val="A53010">
              <a:alpha val="0"/>
            </a:srgbClr>
          </a:solidFill>
          <a:ln w="12700" cap="rnd" cmpd="sng" algn="ctr">
            <a:solidFill>
              <a:srgbClr val="80808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9A1C15E8-D00C-4115-BC25-30C001404692}"/>
              </a:ext>
            </a:extLst>
          </p:cNvPr>
          <p:cNvSpPr/>
          <p:nvPr>
            <p:custDataLst>
              <p:tags r:id="rId25"/>
            </p:custDataLst>
          </p:nvPr>
        </p:nvSpPr>
        <p:spPr>
          <a:xfrm>
            <a:off x="838200" y="4013200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AC2082AE-BD39-4989-A1C4-5F9E77FED33E}"/>
              </a:ext>
            </a:extLst>
          </p:cNvPr>
          <p:cNvSpPr/>
          <p:nvPr>
            <p:custDataLst>
              <p:tags r:id="rId26"/>
            </p:custDataLst>
          </p:nvPr>
        </p:nvSpPr>
        <p:spPr>
          <a:xfrm>
            <a:off x="0" y="5486400"/>
            <a:ext cx="12192000" cy="1219200"/>
          </a:xfrm>
          <a:prstGeom prst="rect">
            <a:avLst/>
          </a:prstGeom>
          <a:solidFill>
            <a:srgbClr val="666666">
              <a:alpha val="40000"/>
              <a:alpha val="0"/>
              <a:alpha val="40000"/>
              <a:alpha val="0"/>
              <a:alpha val="40000"/>
              <a:alpha val="0"/>
              <a:alpha val="40000"/>
            </a:srgbClr>
          </a:solidFill>
          <a:ln w="12700" cap="rnd" cmpd="sng" algn="ctr">
            <a:solidFill>
              <a:srgbClr val="808080">
                <a:alpha val="40000"/>
                <a:alpha val="0"/>
                <a:alpha val="40000"/>
                <a:alpha val="0"/>
                <a:alpha val="40000"/>
                <a:alpha val="0"/>
                <a:alpha val="40000"/>
              </a:srgbClr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1"/>
          <a:lstStyle/>
          <a:p>
            <a:pPr algn="l"/>
            <a:r>
              <a:rPr lang="en-GB" sz="8000">
                <a:solidFill>
                  <a:srgbClr val="FFFFFF"/>
                </a:solidFill>
              </a:rPr>
              <a:t>RESULTS SLIDE</a:t>
            </a:r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7FDAFA3E-53F2-4F51-8BBF-C31C3CEAED5A}"/>
              </a:ext>
            </a:extLst>
          </p:cNvPr>
          <p:cNvSpPr/>
          <p:nvPr>
            <p:custDataLst>
              <p:tags r:id="rId27"/>
            </p:custDataLst>
          </p:nvPr>
        </p:nvSpPr>
        <p:spPr>
          <a:xfrm>
            <a:off x="9893300" y="3403600"/>
            <a:ext cx="254000" cy="254000"/>
          </a:xfrm>
          <a:prstGeom prst="ellipse">
            <a:avLst/>
          </a:prstGeom>
          <a:solidFill>
            <a:srgbClr val="FFFFFF"/>
          </a:solidFill>
          <a:ln w="25400" cap="rnd" cmpd="sng" algn="ctr">
            <a:solidFill>
              <a:srgbClr val="A5301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1"/>
          <a:lstStyle/>
          <a:p>
            <a:pPr algn="l"/>
            <a:r>
              <a:rPr lang="en-GB" sz="2000" b="1">
                <a:solidFill>
                  <a:srgbClr val="A53010"/>
                </a:solidFill>
              </a:rPr>
              <a:t>✓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52874002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dirty="0"/>
              <a:t>Cyfeiriadau</a:t>
            </a:r>
            <a:br>
              <a:rPr lang="cy-GB" dirty="0"/>
            </a:br>
            <a:r>
              <a:rPr lang="en-GB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0" tIns="45720" rIns="0" bIns="45720" rtlCol="0">
            <a:normAutofit/>
          </a:bodyPr>
          <a:lstStyle/>
          <a:p>
            <a:r>
              <a:rPr lang="en-US" dirty="0" err="1"/>
              <a:t>Admypagame</a:t>
            </a:r>
            <a:r>
              <a:rPr lang="en-US" dirty="0"/>
              <a:t> (2019). Available at: </a:t>
            </a:r>
            <a:r>
              <a:rPr lang="en-US" dirty="0">
                <a:hlinkClick r:id="rId3"/>
              </a:rPr>
              <a:t>https://www.youtube.com/watch?v=Id9paB5zbmc</a:t>
            </a:r>
            <a:r>
              <a:rPr lang="en-US" dirty="0"/>
              <a:t> (Accessed:25 June 2024).</a:t>
            </a:r>
          </a:p>
          <a:p>
            <a:r>
              <a:rPr lang="en-US" dirty="0"/>
              <a:t>Clear, J. (2018). Atomic Habits: An Easy &amp; Proven Way to Build Good Habits &amp; Break Bad Ones. Avery. Available at: </a:t>
            </a:r>
            <a:r>
              <a:rPr lang="en-US" dirty="0">
                <a:hlinkClick r:id="rId3"/>
              </a:rPr>
              <a:t>https://www.youtube.com/watch?v=Id9paB5zbmc</a:t>
            </a:r>
            <a:r>
              <a:rPr lang="en-US" dirty="0"/>
              <a:t> (Accessed: 25 June 2024)​.</a:t>
            </a:r>
            <a:endParaRPr lang="en-GB" dirty="0"/>
          </a:p>
          <a:p>
            <a:r>
              <a:rPr lang="en-GB" dirty="0"/>
              <a:t>Cottrell, S. (2013). </a:t>
            </a:r>
            <a:r>
              <a:rPr lang="en-GB" altLang="cy-GB" dirty="0"/>
              <a:t>The Study Skills Handbook. (4th </a:t>
            </a:r>
            <a:r>
              <a:rPr lang="en-GB" altLang="cy-GB" dirty="0" err="1"/>
              <a:t>ed</a:t>
            </a:r>
            <a:r>
              <a:rPr lang="en-GB" altLang="cy-GB" dirty="0"/>
              <a:t>). Hampshire: Palgrave Macmillan</a:t>
            </a:r>
          </a:p>
          <a:p>
            <a:r>
              <a:rPr lang="en-GB" altLang="cy-GB" dirty="0" err="1"/>
              <a:t>CrowJack</a:t>
            </a:r>
            <a:r>
              <a:rPr lang="en-GB" altLang="cy-GB" dirty="0"/>
              <a:t> (2022).</a:t>
            </a:r>
            <a:r>
              <a:rPr lang="en-US" dirty="0"/>
              <a:t> A Pragmatic Elucidation of SMART Goals with Relevant Examples. Available at: </a:t>
            </a:r>
            <a:r>
              <a:rPr lang="en-GB" altLang="cy-GB" dirty="0">
                <a:hlinkClick r:id="rId4"/>
              </a:rPr>
              <a:t>https://crowjack.com/blog/strategy/smart-goal</a:t>
            </a:r>
            <a:r>
              <a:rPr lang="en-GB" altLang="cy-GB" dirty="0"/>
              <a:t> (Accessed: 25 June 2024)​.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9218215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C4A8A1-0F78-269E-7490-51B1527802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Cyfeiriadau</a:t>
            </a:r>
            <a:br>
              <a:rPr lang="cy-GB" dirty="0"/>
            </a:br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1AE6F1-8446-DE80-3A57-45E6E0CE60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Dweck, C. S. (2006). Mindset: The New Psychology of Success. New York:  Random House.</a:t>
            </a:r>
          </a:p>
          <a:p>
            <a:r>
              <a:rPr lang="en-US" dirty="0"/>
              <a:t>Dweck, C. S. (2012). Mindset: How you can fulfill your potential. New York: Random House</a:t>
            </a:r>
          </a:p>
          <a:p>
            <a:r>
              <a:rPr lang="en-US" altLang="cy-GB" dirty="0" err="1"/>
              <a:t>Garrat</a:t>
            </a:r>
            <a:r>
              <a:rPr lang="en-US" altLang="cy-GB" dirty="0"/>
              <a:t>, S. (2020). </a:t>
            </a:r>
            <a:r>
              <a:rPr lang="en-US" dirty="0"/>
              <a:t>Eat the frog: why it’s good to do the difficult thing first. The creative life. Available at: </a:t>
            </a:r>
            <a:r>
              <a:rPr lang="en-US" dirty="0">
                <a:hlinkClick r:id="rId2"/>
              </a:rPr>
              <a:t>https://thecreativelife.net/eat-the-frog/</a:t>
            </a:r>
            <a:r>
              <a:rPr lang="en-US" dirty="0"/>
              <a:t> ((Accessed: 25 June 2024)​.</a:t>
            </a:r>
          </a:p>
          <a:p>
            <a:r>
              <a:rPr lang="en-GB" dirty="0"/>
              <a:t>Miller, H (2022). </a:t>
            </a:r>
            <a:r>
              <a:rPr lang="en-US" dirty="0"/>
              <a:t>Self-Limiting Beliefs: A Guide for Overcoming Limitations. Available at: </a:t>
            </a:r>
            <a:r>
              <a:rPr lang="en-US" dirty="0">
                <a:hlinkClick r:id="rId3"/>
              </a:rPr>
              <a:t>https://leaders.com/articles/personal-growth/limiting-beliefs/#:~:text=Essentially%2C%20this%20boils%20down%20to,they%20can%20positively%20affect%20others</a:t>
            </a:r>
            <a:r>
              <a:rPr lang="en-US" dirty="0"/>
              <a:t> (Accessed: 25 June 2024)​.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2204832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dirty="0"/>
              <a:t>Cyfeiriadau</a:t>
            </a:r>
            <a:r>
              <a:rPr lang="en-GB" dirty="0"/>
              <a:t> </a:t>
            </a:r>
            <a:br>
              <a:rPr lang="en-GB" dirty="0"/>
            </a:br>
            <a:r>
              <a:rPr lang="en-GB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0" tIns="45720" rIns="0" bIns="45720" rtlCol="0">
            <a:normAutofit fontScale="92500"/>
          </a:bodyPr>
          <a:lstStyle/>
          <a:p>
            <a:r>
              <a:rPr lang="en-US" dirty="0">
                <a:hlinkClick r:id="rId3" tooltip="Online Learning Insights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Online Learning Insights</a:t>
            </a:r>
            <a:r>
              <a:rPr lang="en-US" dirty="0"/>
              <a:t>, n.d. What Does a Growth Mindset Have to Do with Learning?  </a:t>
            </a:r>
            <a:r>
              <a:rPr lang="en-US" dirty="0" err="1"/>
              <a:t>Wordpress</a:t>
            </a:r>
            <a:r>
              <a:rPr lang="en-US" dirty="0"/>
              <a:t>.  Available at: </a:t>
            </a:r>
            <a:r>
              <a:rPr lang="en-US" dirty="0">
                <a:hlinkClick r:id="rId4"/>
              </a:rPr>
              <a:t>https://onlinelearninginsights.wordpress.com/2016/04/14/what-does-a-growth-mindset-have-to-do-with-learning/</a:t>
            </a:r>
            <a:r>
              <a:rPr lang="en-US" dirty="0"/>
              <a:t> (Accessed: 25 June 2024).</a:t>
            </a:r>
          </a:p>
          <a:p>
            <a:r>
              <a:rPr lang="en-US" dirty="0"/>
              <a:t>Robbins, T. (2023) What are limiting beliefs? Available at:  </a:t>
            </a:r>
            <a:r>
              <a:rPr lang="en-US" dirty="0">
                <a:hlinkClick r:id="rId5"/>
              </a:rPr>
              <a:t>https://www.tonyrobbins.com/limiting-beliefs-guide/</a:t>
            </a:r>
            <a:r>
              <a:rPr lang="en-US" dirty="0"/>
              <a:t> (Accessed: 25 June 2024).</a:t>
            </a:r>
          </a:p>
          <a:p>
            <a:r>
              <a:rPr lang="en-US" dirty="0"/>
              <a:t>Robbins, T. (2015) 16 limiting beliefs that are preventing you from thriving. Available at: </a:t>
            </a:r>
            <a:r>
              <a:rPr lang="en-US" dirty="0">
                <a:hlinkClick r:id="rId6"/>
              </a:rPr>
              <a:t>https://core.tonyrobbins.com/Global/FileLib/PDF/Limiting_Beliefs.pdf</a:t>
            </a:r>
            <a:r>
              <a:rPr lang="en-US" dirty="0"/>
              <a:t> (Accessed: 25 June 2024).</a:t>
            </a:r>
            <a:endParaRPr lang="en-GB" dirty="0"/>
          </a:p>
          <a:p>
            <a:r>
              <a:rPr lang="en-GB" dirty="0"/>
              <a:t>Technische </a:t>
            </a:r>
            <a:r>
              <a:rPr lang="en-GB" dirty="0" err="1"/>
              <a:t>Universitaet</a:t>
            </a:r>
            <a:r>
              <a:rPr lang="en-GB" dirty="0"/>
              <a:t> Darmstadt (2012). Dealing with Distractions at your Workplace. Available at: </a:t>
            </a:r>
            <a:r>
              <a:rPr lang="en-GB" dirty="0">
                <a:hlinkClick r:id="rId7"/>
              </a:rPr>
              <a:t>https://www.slideshare.net/frikadellenbaum1/dealing-with-distractions-13540433</a:t>
            </a:r>
            <a:r>
              <a:rPr lang="en-GB" dirty="0"/>
              <a:t> </a:t>
            </a:r>
            <a:r>
              <a:rPr lang="en-US" dirty="0"/>
              <a:t>(Accessed: 25 June 2024).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6543747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C16A2A6A-4CB2-50EF-252C-C6D012BD1E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Cyfeiriadau</a:t>
            </a:r>
            <a:br>
              <a:rPr lang="cy-GB" dirty="0"/>
            </a:br>
            <a:r>
              <a:rPr lang="en-GB" dirty="0"/>
              <a:t>References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1C45C98-1AF9-0EC3-350E-A3B41C8353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Foundations Team (2021). </a:t>
            </a:r>
            <a:r>
              <a:rPr lang="en-US" dirty="0"/>
              <a:t>Common Self Limiting Beliefs and Behaviors. Available at: </a:t>
            </a:r>
            <a:r>
              <a:rPr lang="en-US" dirty="0">
                <a:hlinkClick r:id="rId2"/>
              </a:rPr>
              <a:t>https://foundationsasheville.com/blog/self-limiting-beliefs-and-behaviors/#:~:text=Self%2Dlimiting%20beliefs%20are%20the,back%20from%20achieving%20our%20goals</a:t>
            </a:r>
            <a:r>
              <a:rPr lang="en-US" dirty="0"/>
              <a:t> (Accessed: 25 June 2024).</a:t>
            </a:r>
          </a:p>
          <a:p>
            <a:r>
              <a:rPr lang="en-US" dirty="0"/>
              <a:t>Urban, T (2016) Inside the Mind of a Master Procrastinator. YouTube Available at: </a:t>
            </a:r>
            <a:r>
              <a:rPr lang="en-US" dirty="0">
                <a:hlinkClick r:id="rId3"/>
              </a:rPr>
              <a:t>https://www.youtube.com/watch?v=arj7oStGLkU</a:t>
            </a:r>
            <a:r>
              <a:rPr lang="en-US" dirty="0"/>
              <a:t> (Accessed: 25 June 2024).</a:t>
            </a:r>
          </a:p>
          <a:p>
            <a:r>
              <a:rPr lang="en-US" dirty="0"/>
              <a:t>Yeager, D.S. et al. (2019). ’A national experiment reveals where a growth mindset improves achievement’. Nature 573, 364–369 (2019). https://doi.org/10.1038/s41586-019-1466-y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5667201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" val="{&quot;id&quot;:&quot;4917083&quot;,&quot;questionSettings&quot;:{&quot;automaticpolltimer.enabled&quot;:&quot;false&quot;,&quot;polltimerMusic.src&quot;:&quot;/static/audios/vevox/chill.mp3&quot;,&quot;resultsonpollopen.enabled&quot;:&quot;0&quot;,&quot;polltimerMusic.enabled&quot;:&quot;true&quot;,&quot;voting.choiceResultFormat&quot;:&quot;%&quot;,&quot;resultsonpollclose.enabled&quot;:&quot;1&quot;},&quot;alias&quot;:&quot;&quot;,&quot;text&quot;:&quot;&lt;p&gt;&lt;strong&gt;What percentage more information can students recall when using visual and physical learning techniques together?&lt;/strong&gt;&lt;/p&gt;&quot;,&quot;@type&quot;:&quot;MultipleChoiceQuestion&quot;,&quot;choices&quot;:[{&quot;id&quot;:&quot;18304536&quot;,&quot;alias&quot;:null,&quot;text&quot;:&quot;20%&quot;,&quot;excludeFromResults&quot;:false,&quot;image&quot;:null,&quot;imageAltText&quot;:null,&quot;isCorrectAnswer&quot;:false},{&quot;id&quot;:&quot;18304537&quot;,&quot;alias&quot;:null,&quot;text&quot;:&quot;30%&quot;,&quot;excludeFromResults&quot;:false,&quot;image&quot;:null,&quot;imageAltText&quot;:null,&quot;isCorrectAnswer&quot;:false},{&quot;id&quot;:&quot;18304538&quot;,&quot;alias&quot;:null,&quot;text&quot;:&quot;40%&quot;,&quot;excludeFromResults&quot;:false,&quot;image&quot;:null,&quot;imageAltText&quot;:null,&quot;isCorrectAnswer&quot;:true},{&quot;id&quot;:&quot;18304539&quot;,&quot;alias&quot;:null,&quot;text&quot;:&quot;50%&quot;,&quot;excludeFromResults&quot;:false,&quot;image&quot;:null,&quot;imageAltText&quot;:null,&quot;isCorrectAnswer&quot;:false}],&quot;resultFormat&quot;:&quot;%&quot;,&quot;minNumberSelections&quot;:1,&quot;maxNumberSelections&quot;:1,&quot;image&quot;:null,&quot;uiType&quot;:&quot;default&quot;,&quot;resultDisplayType&quot;:&quot;default&quot;}"/>
  <p:tag name="VEVOX.ORIGIN.SESSION.ID" val="757548"/>
  <p:tag name="VEVOX.ORIGIN.QUESTION.ID" val="4917083"/>
  <p:tag name="VEVOX.QUESTIONSLIDEID" val="394#1635377456/739903484"/>
  <p:tag name="VEVOX.SLIDEFORMAT.VERSION" val="1.018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UESTION" val="What percentage more information can students recall when using visual and physical learning techniques together?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" val="{&quot;left&quot;:5,&quot;top&quot;:5,&quot;width&quot;:160,&quot;height&quot;:30}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STATUSTEXT" val="{&quot;left&quot;:795,&quot;top&quot;:5,&quot;width&quot;:160,&quot;height&quot;:30}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SHOULDERS" val="{&quot;left&quot;:13,&quot;top&quot;:20,&quot;width&quot;:14,&quot;height&quot;:10}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HEAD" val="{&quot;left&quot;:15,&quot;top&quot;:10,&quot;width&quot;:10,&quot;height&quot;:10}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UNTDOWNTIMER.DISPLAY" val="{&quot;left&quot;:893,&quot;top&quot;:473,&quot;width&quot;:60,&quot;height&quot;:60}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JOIN.URL" val="{&quot;left&quot;:270,&quot;top&quot;:7,&quot;width&quot;:190,&quot;height&quot;:30}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CODE.DISPLAY" val="{&quot;left&quot;:500,&quot;top&quot;:8,&quot;width&quot;:190,&quot;height&quot;:30}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1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1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1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1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2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2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2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2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3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3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3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3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4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4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4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4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RESULT" val="{&quot;id&quot;:&quot;4917083&quot;,&quot;questionSettings&quot;:{&quot;automaticpolltimer.enabled&quot;:&quot;false&quot;,&quot;polltimerMusic.src&quot;:&quot;/static/audios/vevox/chill.mp3&quot;,&quot;resultsonpollopen.enabled&quot;:&quot;0&quot;,&quot;polltimerMusic.enabled&quot;:&quot;true&quot;,&quot;voting.choiceResultFormat&quot;:&quot;%&quot;,&quot;resultsonpollclose.enabled&quot;:&quot;1&quot;},&quot;alias&quot;:&quot;&quot;,&quot;text&quot;:&quot;&lt;p&gt;&lt;strong&gt;What percentage more information can students recall when using visual and physical learning techniques together?&lt;/strong&gt;&lt;/p&gt;&quot;,&quot;@type&quot;:&quot;MultipleChoiceQuestion&quot;,&quot;choices&quot;:[{&quot;id&quot;:&quot;18304536&quot;,&quot;alias&quot;:null,&quot;text&quot;:&quot;20%&quot;,&quot;excludeFromResults&quot;:false,&quot;image&quot;:null,&quot;imageAltText&quot;:null,&quot;isCorrectAnswer&quot;:false},{&quot;id&quot;:&quot;18304537&quot;,&quot;alias&quot;:null,&quot;text&quot;:&quot;30%&quot;,&quot;excludeFromResults&quot;:false,&quot;image&quot;:null,&quot;imageAltText&quot;:null,&quot;isCorrectAnswer&quot;:false},{&quot;id&quot;:&quot;18304538&quot;,&quot;alias&quot;:null,&quot;text&quot;:&quot;40%&quot;,&quot;excludeFromResults&quot;:false,&quot;image&quot;:null,&quot;imageAltText&quot;:null,&quot;isCorrectAnswer&quot;:true},{&quot;id&quot;:&quot;18304539&quot;,&quot;alias&quot;:null,&quot;text&quot;:&quot;50%&quot;,&quot;excludeFromResults&quot;:false,&quot;image&quot;:null,&quot;imageAltText&quot;:null,&quot;isCorrectAnswer&quot;:false}],&quot;resultFormat&quot;:&quot;%&quot;,&quot;minNumberSelections&quot;:1,&quot;maxNumberSelections&quot;:1,&quot;image&quot;:null,&quot;uiType&quot;:&quot;default&quot;,&quot;resultDisplayType&quot;:&quot;default&quot;}"/>
  <p:tag name="VEVOX.QUESTIONSLIDEID" val="394#1635377456/739903484"/>
  <p:tag name="VEVOX.SLIDEFORMAT.VERSION" val="1.018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UESTION" val="What percentage more information can students recall when using visual and physical learning techniques together?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" val="{&quot;left&quot;:5,&quot;top&quot;:5,&quot;width&quot;:160,&quot;height&quot;:30}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STATUSTEXT" val="{&quot;left&quot;:795,&quot;top&quot;:5,&quot;width&quot;:160,&quot;height&quot;:30}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SHOULDERS" val="{&quot;left&quot;:13,&quot;top&quot;:20,&quot;width&quot;:14,&quot;height&quot;:10}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HEAD" val="{&quot;left&quot;:15,&quot;top&quot;:10,&quot;width&quot;:10,&quot;height&quot;:10}"/>
</p:tagLst>
</file>

<file path=ppt/tags/tag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JOIN.URL" val="{&quot;left&quot;:270,&quot;top&quot;:7,&quot;width&quot;:190,&quot;height&quot;:30}"/>
</p:tagLst>
</file>

<file path=ppt/tags/tag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CODE.DISPLAY" val="{&quot;left&quot;:500,&quot;top&quot;:8,&quot;width&quot;:190,&quot;height&quot;:30}"/>
</p:tagLst>
</file>

<file path=ppt/tags/tag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1"/>
</p:tagLst>
</file>

<file path=ppt/tags/tag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1"/>
</p:tagLst>
</file>

<file path=ppt/tags/tag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1"/>
</p:tagLst>
</file>

<file path=ppt/tags/tag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1"/>
</p:tagLst>
</file>

<file path=ppt/tags/tag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2"/>
</p:tagLst>
</file>

<file path=ppt/tags/tag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2"/>
</p:tagLst>
</file>

<file path=ppt/tags/tag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2"/>
</p:tagLst>
</file>

<file path=ppt/tags/tag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2"/>
</p:tagLst>
</file>

<file path=ppt/tags/tag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3"/>
</p:tagLst>
</file>

<file path=ppt/tags/tag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3"/>
</p:tagLst>
</file>

<file path=ppt/tags/tag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3"/>
</p:tagLst>
</file>

<file path=ppt/tags/tag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3"/>
</p:tagLst>
</file>

<file path=ppt/tags/tag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4"/>
</p:tagLst>
</file>

<file path=ppt/tags/tag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4"/>
</p:tagLst>
</file>

<file path=ppt/tags/tag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4"/>
</p:tagLst>
</file>

<file path=ppt/tags/tag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4"/>
</p:tagLst>
</file>

<file path=ppt/tags/tag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RESULT.PLACEHOLDER" val="0"/>
</p:tagLst>
</file>

<file path=ppt/tags/tag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HECKMARK" val="X"/>
</p:tagLst>
</file>

<file path=ppt/tags/tag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" val="{&quot;id&quot;:&quot;4917084&quot;,&quot;questionSettings&quot;:{},&quot;alias&quot;:&quot;&quot;,&quot;text&quot;:&quot;&lt;p&gt;&lt;strong&gt;According to a study from the University of California, how long does it take to refocus after a distraction?&lt;/strong&gt;&lt;/p&gt;&quot;,&quot;@type&quot;:&quot;MultipleChoiceQuestion&quot;,&quot;choices&quot;:[{&quot;id&quot;:&quot;18304543&quot;,&quot;alias&quot;:null,&quot;text&quot;:&quot;15 minutes&quot;,&quot;excludeFromResults&quot;:false,&quot;image&quot;:null,&quot;imageAltText&quot;:null,&quot;isCorrectAnswer&quot;:false},{&quot;id&quot;:&quot;18304544&quot;,&quot;alias&quot;:null,&quot;text&quot;:&quot;20 minutes&quot;,&quot;excludeFromResults&quot;:false,&quot;image&quot;:null,&quot;imageAltText&quot;:null,&quot;isCorrectAnswer&quot;:false},{&quot;id&quot;:&quot;18304545&quot;,&quot;alias&quot;:null,&quot;text&quot;:&quot;23 minutes&quot;,&quot;excludeFromResults&quot;:false,&quot;image&quot;:null,&quot;imageAltText&quot;:null,&quot;isCorrectAnswer&quot;:true},{&quot;id&quot;:&quot;18304546&quot;,&quot;alias&quot;:null,&quot;text&quot;:&quot;33minutes&quot;,&quot;excludeFromResults&quot;:false,&quot;image&quot;:null,&quot;imageAltText&quot;:null,&quot;isCorrectAnswer&quot;:false}],&quot;resultFormat&quot;:&quot;%&quot;,&quot;minNumberSelections&quot;:1,&quot;maxNumberSelections&quot;:1,&quot;image&quot;:null,&quot;uiType&quot;:&quot;default&quot;,&quot;resultDisplayType&quot;:&quot;default&quot;}"/>
  <p:tag name="VEVOX.ORIGIN.SESSION.ID" val="757548"/>
  <p:tag name="VEVOX.ORIGIN.QUESTION.ID" val="4917084"/>
  <p:tag name="VEVOX.QUESTIONSLIDEID" val="396#2310388600/805590260"/>
  <p:tag name="VEVOX.SLIDEFORMAT.VERSION" val="1.018"/>
</p:tagLst>
</file>

<file path=ppt/tags/tag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UESTION" val="According to a study from the University of California, how long does it take to refocus after a distraction?"/>
</p:tagLst>
</file>

<file path=ppt/tags/tag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" val="{&quot;left&quot;:5,&quot;top&quot;:5,&quot;width&quot;:160,&quot;height&quot;:30}"/>
</p:tagLst>
</file>

<file path=ppt/tags/tag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STATUSTEXT" val="{&quot;left&quot;:795,&quot;top&quot;:5,&quot;width&quot;:160,&quot;height&quot;:30}"/>
</p:tagLst>
</file>

<file path=ppt/tags/tag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SHOULDERS" val="{&quot;left&quot;:13,&quot;top&quot;:20,&quot;width&quot;:14,&quot;height&quot;:10}"/>
</p:tagLst>
</file>

<file path=ppt/tags/tag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HEAD" val="{&quot;left&quot;:15,&quot;top&quot;:10,&quot;width&quot;:10,&quot;height&quot;:10}"/>
</p:tagLst>
</file>

<file path=ppt/tags/tag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UNTDOWNTIMER.DISPLAY" val="{&quot;left&quot;:893,&quot;top&quot;:473,&quot;width&quot;:60,&quot;height&quot;:60}"/>
</p:tagLst>
</file>

<file path=ppt/tags/tag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JOIN.URL" val="{&quot;left&quot;:270,&quot;top&quot;:7,&quot;width&quot;:190,&quot;height&quot;:30}"/>
</p:tagLst>
</file>

<file path=ppt/tags/tag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CODE.DISPLAY" val="{&quot;left&quot;:500,&quot;top&quot;:8,&quot;width&quot;:190,&quot;height&quot;:30}"/>
</p:tagLst>
</file>

<file path=ppt/tags/tag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1"/>
</p:tagLst>
</file>

<file path=ppt/tags/tag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1"/>
</p:tagLst>
</file>

<file path=ppt/tags/tag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1"/>
</p:tagLst>
</file>

<file path=ppt/tags/tag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1"/>
</p:tagLst>
</file>

<file path=ppt/tags/tag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2"/>
</p:tagLst>
</file>

<file path=ppt/tags/tag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2"/>
</p:tagLst>
</file>

<file path=ppt/tags/tag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2"/>
</p:tagLst>
</file>

<file path=ppt/tags/tag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2"/>
</p:tagLst>
</file>

<file path=ppt/tags/tag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3"/>
</p:tagLst>
</file>

<file path=ppt/tags/tag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3"/>
</p:tagLst>
</file>

<file path=ppt/tags/tag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3"/>
</p:tagLst>
</file>

<file path=ppt/tags/tag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3"/>
</p:tagLst>
</file>

<file path=ppt/tags/tag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4"/>
</p:tagLst>
</file>

<file path=ppt/tags/tag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4"/>
</p:tagLst>
</file>

<file path=ppt/tags/tag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4"/>
</p:tagLst>
</file>

<file path=ppt/tags/tag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4"/>
</p:tagLst>
</file>

<file path=ppt/tags/tag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RESULT" val="{&quot;id&quot;:&quot;4917084&quot;,&quot;questionSettings&quot;:{},&quot;alias&quot;:&quot;&quot;,&quot;text&quot;:&quot;&lt;p&gt;&lt;strong&gt;According to a study from the University of California, how long does it take to refocus after a distraction?&lt;/strong&gt;&lt;/p&gt;&quot;,&quot;@type&quot;:&quot;MultipleChoiceQuestion&quot;,&quot;choices&quot;:[{&quot;id&quot;:&quot;18304543&quot;,&quot;alias&quot;:null,&quot;text&quot;:&quot;15 minutes&quot;,&quot;excludeFromResults&quot;:false,&quot;image&quot;:null,&quot;imageAltText&quot;:null,&quot;isCorrectAnswer&quot;:false},{&quot;id&quot;:&quot;18304544&quot;,&quot;alias&quot;:null,&quot;text&quot;:&quot;20 minutes&quot;,&quot;excludeFromResults&quot;:false,&quot;image&quot;:null,&quot;imageAltText&quot;:null,&quot;isCorrectAnswer&quot;:false},{&quot;id&quot;:&quot;18304545&quot;,&quot;alias&quot;:null,&quot;text&quot;:&quot;23 minutes&quot;,&quot;excludeFromResults&quot;:false,&quot;image&quot;:null,&quot;imageAltText&quot;:null,&quot;isCorrectAnswer&quot;:true},{&quot;id&quot;:&quot;18304546&quot;,&quot;alias&quot;:null,&quot;text&quot;:&quot;33minutes&quot;,&quot;excludeFromResults&quot;:false,&quot;image&quot;:null,&quot;imageAltText&quot;:null,&quot;isCorrectAnswer&quot;:false}],&quot;resultFormat&quot;:&quot;%&quot;,&quot;minNumberSelections&quot;:1,&quot;maxNumberSelections&quot;:1,&quot;image&quot;:null,&quot;uiType&quot;:&quot;default&quot;,&quot;resultDisplayType&quot;:&quot;default&quot;}"/>
  <p:tag name="VEVOX.QUESTIONSLIDEID" val="396#2310388600/805590260"/>
  <p:tag name="VEVOX.SLIDEFORMAT.VERSION" val="1.018"/>
</p:tagLst>
</file>

<file path=ppt/tags/tag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UESTION" val="According to a study from the University of California, how long does it take to refocus after a distraction?"/>
</p:tagLst>
</file>

<file path=ppt/tags/tag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" val="{&quot;left&quot;:5,&quot;top&quot;:5,&quot;width&quot;:160,&quot;height&quot;:30}"/>
</p:tagLst>
</file>

<file path=ppt/tags/tag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STATUSTEXT" val="{&quot;left&quot;:795,&quot;top&quot;:5,&quot;width&quot;:160,&quot;height&quot;:30}"/>
</p:tagLst>
</file>

<file path=ppt/tags/tag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SHOULDERS" val="{&quot;left&quot;:13,&quot;top&quot;:20,&quot;width&quot;:14,&quot;height&quot;:10}"/>
</p:tagLst>
</file>

<file path=ppt/tags/tag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HEAD" val="{&quot;left&quot;:15,&quot;top&quot;:10,&quot;width&quot;:10,&quot;height&quot;:10}"/>
</p:tagLst>
</file>

<file path=ppt/tags/tag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JOIN.URL" val="{&quot;left&quot;:270,&quot;top&quot;:7,&quot;width&quot;:190,&quot;height&quot;:30}"/>
</p:tagLst>
</file>

<file path=ppt/tags/tag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CODE.DISPLAY" val="{&quot;left&quot;:500,&quot;top&quot;:8,&quot;width&quot;:190,&quot;height&quot;:30}"/>
</p:tagLst>
</file>

<file path=ppt/tags/tag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1"/>
</p:tagLst>
</file>

<file path=ppt/tags/tag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1"/>
</p:tagLst>
</file>

<file path=ppt/tags/tag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1"/>
</p:tagLst>
</file>

<file path=ppt/tags/tag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1"/>
</p:tagLst>
</file>

<file path=ppt/tags/tag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2"/>
</p:tagLst>
</file>

<file path=ppt/tags/tag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2"/>
</p:tagLst>
</file>

<file path=ppt/tags/tag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2"/>
</p:tagLst>
</file>

<file path=ppt/tags/tag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2"/>
</p:tagLst>
</file>

<file path=ppt/tags/tag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3"/>
</p:tagLst>
</file>

<file path=ppt/tags/tag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3"/>
</p:tagLst>
</file>

<file path=ppt/tags/tag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3"/>
</p:tagLst>
</file>

<file path=ppt/tags/tag1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3"/>
</p:tagLst>
</file>

<file path=ppt/tags/tag1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4"/>
</p:tagLst>
</file>

<file path=ppt/tags/tag1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4"/>
</p:tagLst>
</file>

<file path=ppt/tags/tag1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4"/>
</p:tagLst>
</file>

<file path=ppt/tags/tag1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4"/>
</p:tagLst>
</file>

<file path=ppt/tags/tag1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RESULT.PLACEHOLDER" val="0"/>
</p:tagLst>
</file>

<file path=ppt/tags/tag1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" val="{&quot;id&quot;:&quot;4917085&quot;,&quot;questionSettings&quot;:{},&quot;alias&quot;:&quot;&quot;,&quot;text&quot;:&quot;&lt;p&gt;&lt;strong&gt;What technique involves forcing yourself to recall information instead of just reviewing it?&lt;/strong&gt;&lt;/p&gt;&quot;,&quot;@type&quot;:&quot;MultipleChoiceQuestion&quot;,&quot;choices&quot;:[{&quot;id&quot;:&quot;18304547&quot;,&quot;alias&quot;:null,&quot;text&quot;:&quot;Passive recall&quot;,&quot;excludeFromResults&quot;:false,&quot;image&quot;:null,&quot;imageAltText&quot;:null,&quot;isCorrectAnswer&quot;:false},{&quot;id&quot;:&quot;18304548&quot;,&quot;alias&quot;:null,&quot;text&quot;:&quot;Active recall&quot;,&quot;excludeFromResults&quot;:false,&quot;image&quot;:null,&quot;imageAltText&quot;:null,&quot;isCorrectAnswer&quot;:true},{&quot;id&quot;:&quot;18304549&quot;,&quot;alias&quot;:null,&quot;text&quot;:&quot;Visual learning&quot;,&quot;excludeFromResults&quot;:false,&quot;image&quot;:null,&quot;imageAltText&quot;:null,&quot;isCorrectAnswer&quot;:false},{&quot;id&quot;:&quot;18304550&quot;,&quot;alias&quot;:null,&quot;text&quot;:&quot;Spaced repetition&quot;,&quot;excludeFromResults&quot;:false,&quot;image&quot;:null,&quot;imageAltText&quot;:null,&quot;isCorrectAnswer&quot;:false}],&quot;resultFormat&quot;:&quot;%&quot;,&quot;minNumberSelections&quot;:1,&quot;maxNumberSelections&quot;:1,&quot;image&quot;:null,&quot;uiType&quot;:&quot;default&quot;,&quot;resultDisplayType&quot;:&quot;default&quot;}"/>
  <p:tag name="VEVOX.ORIGIN.SESSION.ID" val="757548"/>
  <p:tag name="VEVOX.ORIGIN.QUESTION.ID" val="4917085"/>
  <p:tag name="VEVOX.QUESTIONSLIDEID" val="398#3891052060/900106964"/>
  <p:tag name="VEVOX.SLIDEFORMAT.VERSION" val="1.018"/>
</p:tagLst>
</file>

<file path=ppt/tags/tag1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UESTION" val="What technique involves forcing yourself to recall information instead of just reviewing it?"/>
</p:tagLst>
</file>

<file path=ppt/tags/tag1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1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" val="{&quot;left&quot;:5,&quot;top&quot;:5,&quot;width&quot;:160,&quot;height&quot;:30}"/>
</p:tagLst>
</file>

<file path=ppt/tags/tag1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STATUSTEXT" val="{&quot;left&quot;:795,&quot;top&quot;:5,&quot;width&quot;:160,&quot;height&quot;:30}"/>
</p:tagLst>
</file>

<file path=ppt/tags/tag1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SHOULDERS" val="{&quot;left&quot;:13,&quot;top&quot;:20,&quot;width&quot;:14,&quot;height&quot;:10}"/>
</p:tagLst>
</file>

<file path=ppt/tags/tag1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HEAD" val="{&quot;left&quot;:15,&quot;top&quot;:10,&quot;width&quot;:10,&quot;height&quot;:10}"/>
</p:tagLst>
</file>

<file path=ppt/tags/tag1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UNTDOWNTIMER.DISPLAY" val="{&quot;left&quot;:893,&quot;top&quot;:473,&quot;width&quot;:60,&quot;height&quot;:60}"/>
</p:tagLst>
</file>

<file path=ppt/tags/tag1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JOIN.URL" val="{&quot;left&quot;:270,&quot;top&quot;:7,&quot;width&quot;:190,&quot;height&quot;:30}"/>
</p:tagLst>
</file>

<file path=ppt/tags/tag1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CODE.DISPLAY" val="{&quot;left&quot;:500,&quot;top&quot;:8,&quot;width&quot;:190,&quot;height&quot;:30}"/>
</p:tagLst>
</file>

<file path=ppt/tags/tag1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1"/>
</p:tagLst>
</file>

<file path=ppt/tags/tag1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1"/>
</p:tagLst>
</file>

<file path=ppt/tags/tag1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1"/>
</p:tagLst>
</file>

<file path=ppt/tags/tag1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1"/>
</p:tagLst>
</file>

<file path=ppt/tags/tag1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2"/>
</p:tagLst>
</file>

<file path=ppt/tags/tag1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2"/>
</p:tagLst>
</file>

<file path=ppt/tags/tag1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2"/>
</p:tagLst>
</file>

<file path=ppt/tags/tag1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2"/>
</p:tagLst>
</file>

<file path=ppt/tags/tag1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3"/>
</p:tagLst>
</file>

<file path=ppt/tags/tag1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3"/>
</p:tagLst>
</file>

<file path=ppt/tags/tag1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3"/>
</p:tagLst>
</file>

<file path=ppt/tags/tag1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3"/>
</p:tagLst>
</file>

<file path=ppt/tags/tag1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4"/>
</p:tagLst>
</file>

<file path=ppt/tags/tag1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4"/>
</p:tagLst>
</file>

<file path=ppt/tags/tag1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4"/>
</p:tagLst>
</file>

<file path=ppt/tags/tag1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4"/>
</p:tagLst>
</file>

<file path=ppt/tags/tag1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RESULT" val="{&quot;id&quot;:&quot;4917085&quot;,&quot;questionSettings&quot;:{},&quot;alias&quot;:&quot;&quot;,&quot;text&quot;:&quot;&lt;p&gt;&lt;strong&gt;What technique involves forcing yourself to recall information instead of just reviewing it?&lt;/strong&gt;&lt;/p&gt;&quot;,&quot;@type&quot;:&quot;MultipleChoiceQuestion&quot;,&quot;choices&quot;:[{&quot;id&quot;:&quot;18304547&quot;,&quot;alias&quot;:null,&quot;text&quot;:&quot;Passive recall&quot;,&quot;excludeFromResults&quot;:false,&quot;image&quot;:null,&quot;imageAltText&quot;:null,&quot;isCorrectAnswer&quot;:false},{&quot;id&quot;:&quot;18304548&quot;,&quot;alias&quot;:null,&quot;text&quot;:&quot;Active recall&quot;,&quot;excludeFromResults&quot;:false,&quot;image&quot;:null,&quot;imageAltText&quot;:null,&quot;isCorrectAnswer&quot;:true},{&quot;id&quot;:&quot;18304549&quot;,&quot;alias&quot;:null,&quot;text&quot;:&quot;Visual learning&quot;,&quot;excludeFromResults&quot;:false,&quot;image&quot;:null,&quot;imageAltText&quot;:null,&quot;isCorrectAnswer&quot;:false},{&quot;id&quot;:&quot;18304550&quot;,&quot;alias&quot;:null,&quot;text&quot;:&quot;Spaced repetition&quot;,&quot;excludeFromResults&quot;:false,&quot;image&quot;:null,&quot;imageAltText&quot;:null,&quot;isCorrectAnswer&quot;:false}],&quot;resultFormat&quot;:&quot;%&quot;,&quot;minNumberSelections&quot;:1,&quot;maxNumberSelections&quot;:1,&quot;image&quot;:null,&quot;uiType&quot;:&quot;default&quot;,&quot;resultDisplayType&quot;:&quot;default&quot;}"/>
  <p:tag name="VEVOX.QUESTIONSLIDEID" val="398#3891052060/900106964"/>
  <p:tag name="VEVOX.SLIDEFORMAT.VERSION" val="1.018"/>
</p:tagLst>
</file>

<file path=ppt/tags/tag1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UESTION" val="What technique involves forcing yourself to recall information instead of just reviewing it?"/>
</p:tagLst>
</file>

<file path=ppt/tags/tag1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1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" val="{&quot;left&quot;:5,&quot;top&quot;:5,&quot;width&quot;:160,&quot;height&quot;:30}"/>
</p:tagLst>
</file>

<file path=ppt/tags/tag1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STATUSTEXT" val="{&quot;left&quot;:795,&quot;top&quot;:5,&quot;width&quot;:160,&quot;height&quot;:30}"/>
</p:tagLst>
</file>

<file path=ppt/tags/tag1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SHOULDERS" val="{&quot;left&quot;:13,&quot;top&quot;:20,&quot;width&quot;:14,&quot;height&quot;:10}"/>
</p:tagLst>
</file>

<file path=ppt/tags/tag1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HEAD" val="{&quot;left&quot;:15,&quot;top&quot;:10,&quot;width&quot;:10,&quot;height&quot;:10}"/>
</p:tagLst>
</file>

<file path=ppt/tags/tag1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JOIN.URL" val="{&quot;left&quot;:270,&quot;top&quot;:7,&quot;width&quot;:190,&quot;height&quot;:30}"/>
</p:tagLst>
</file>

<file path=ppt/tags/tag1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CODE.DISPLAY" val="{&quot;left&quot;:500,&quot;top&quot;:8,&quot;width&quot;:190,&quot;height&quot;:30}"/>
</p:tagLst>
</file>

<file path=ppt/tags/tag1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1"/>
</p:tagLst>
</file>

<file path=ppt/tags/tag1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1"/>
</p:tagLst>
</file>

<file path=ppt/tags/tag1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1"/>
</p:tagLst>
</file>

<file path=ppt/tags/tag1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1"/>
</p:tagLst>
</file>

<file path=ppt/tags/tag1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2"/>
</p:tagLst>
</file>

<file path=ppt/tags/tag1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2"/>
</p:tagLst>
</file>

<file path=ppt/tags/tag1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2"/>
</p:tagLst>
</file>

<file path=ppt/tags/tag1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2"/>
</p:tagLst>
</file>

<file path=ppt/tags/tag1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3"/>
</p:tagLst>
</file>

<file path=ppt/tags/tag1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3"/>
</p:tagLst>
</file>

<file path=ppt/tags/tag1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3"/>
</p:tagLst>
</file>

<file path=ppt/tags/tag1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3"/>
</p:tagLst>
</file>

<file path=ppt/tags/tag1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4"/>
</p:tagLst>
</file>

<file path=ppt/tags/tag1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4"/>
</p:tagLst>
</file>

<file path=ppt/tags/tag1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4"/>
</p:tagLst>
</file>

<file path=ppt/tags/tag1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4"/>
</p:tagLst>
</file>

<file path=ppt/tags/tag1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RESULT.PLACEHOLDER" val="0"/>
</p:tagLst>
</file>

<file path=ppt/tags/tag1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HECKMARK" val="X"/>
</p:tagLst>
</file>

<file path=ppt/tags/tag1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" val="{&quot;id&quot;:&quot;4917092&quot;,&quot;questionSettings&quot;:{},&quot;alias&quot;:&quot;&quot;,&quot;text&quot;:&quot;&lt;p&gt;&lt;strong&gt;What does the \&quot;Y chain technique\&quot; emphasize when studying?&lt;/strong&gt;&lt;/p&gt;&quot;,&quot;@type&quot;:&quot;MultipleChoiceQuestion&quot;,&quot;choices&quot;:[{&quot;id&quot;:&quot;18304577&quot;,&quot;alias&quot;:null,&quot;text&quot;:&quot;Asking \&quot;why\&quot; questions&quot;,&quot;excludeFromResults&quot;:false,&quot;image&quot;:null,&quot;imageAltText&quot;:null,&quot;isCorrectAnswer&quot;:true},{&quot;id&quot;:&quot;18304578&quot;,&quot;alias&quot;:null,&quot;text&quot;:&quot;Memorizing facts&quot;,&quot;excludeFromResults&quot;:false,&quot;image&quot;:null,&quot;imageAltText&quot;:null,&quot;isCorrectAnswer&quot;:false},{&quot;id&quot;:&quot;18304579&quot;,&quot;alias&quot;:null,&quot;text&quot;:&quot;Reading more material&quot;,&quot;excludeFromResults&quot;:false,&quot;image&quot;:null,&quot;imageAltText&quot;:null,&quot;isCorrectAnswer&quot;:false},{&quot;id&quot;:&quot;18304580&quot;,&quot;alias&quot;:null,&quot;text&quot;:&quot;Studying in groups&quot;,&quot;excludeFromResults&quot;:false,&quot;image&quot;:null,&quot;imageAltText&quot;:null,&quot;isCorrectAnswer&quot;:false}],&quot;resultFormat&quot;:&quot;%&quot;,&quot;minNumberSelections&quot;:1,&quot;maxNumberSelections&quot;:1,&quot;image&quot;:null,&quot;uiType&quot;:&quot;default&quot;,&quot;resultDisplayType&quot;:&quot;default&quot;}"/>
  <p:tag name="VEVOX.ORIGIN.SESSION.ID" val="757548"/>
  <p:tag name="VEVOX.ORIGIN.QUESTION.ID" val="4917092"/>
  <p:tag name="VEVOX.QUESTIONSLIDEID" val="400#372304474/755134290"/>
  <p:tag name="VEVOX.SLIDEFORMAT.VERSION" val="1.018"/>
</p:tagLst>
</file>

<file path=ppt/tags/tag1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UESTION" val="What does the &quot;Y chain technique&quot; emphasize when studying?"/>
</p:tagLst>
</file>

<file path=ppt/tags/tag1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1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" val="{&quot;left&quot;:5,&quot;top&quot;:5,&quot;width&quot;:160,&quot;height&quot;:30}"/>
</p:tagLst>
</file>

<file path=ppt/tags/tag1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STATUSTEXT" val="{&quot;left&quot;:795,&quot;top&quot;:5,&quot;width&quot;:160,&quot;height&quot;:30}"/>
</p:tagLst>
</file>

<file path=ppt/tags/tag1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SHOULDERS" val="{&quot;left&quot;:13,&quot;top&quot;:20,&quot;width&quot;:14,&quot;height&quot;:10}"/>
</p:tagLst>
</file>

<file path=ppt/tags/tag1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HEAD" val="{&quot;left&quot;:15,&quot;top&quot;:10,&quot;width&quot;:10,&quot;height&quot;:10}"/>
</p:tagLst>
</file>

<file path=ppt/tags/tag1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UNTDOWNTIMER.DISPLAY" val="{&quot;left&quot;:893,&quot;top&quot;:473,&quot;width&quot;:60,&quot;height&quot;:60}"/>
</p:tagLst>
</file>

<file path=ppt/tags/tag1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JOIN.URL" val="{&quot;left&quot;:270,&quot;top&quot;:7,&quot;width&quot;:190,&quot;height&quot;:30}"/>
</p:tagLst>
</file>

<file path=ppt/tags/tag1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CODE.DISPLAY" val="{&quot;left&quot;:500,&quot;top&quot;:8,&quot;width&quot;:190,&quot;height&quot;:30}"/>
</p:tagLst>
</file>

<file path=ppt/tags/tag1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1"/>
</p:tagLst>
</file>

<file path=ppt/tags/tag1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1"/>
</p:tagLst>
</file>

<file path=ppt/tags/tag1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1"/>
</p:tagLst>
</file>

<file path=ppt/tags/tag1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1"/>
</p:tagLst>
</file>

<file path=ppt/tags/tag1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2"/>
</p:tagLst>
</file>

<file path=ppt/tags/tag1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2"/>
</p:tagLst>
</file>

<file path=ppt/tags/tag1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2"/>
</p:tagLst>
</file>

<file path=ppt/tags/tag1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2"/>
</p:tagLst>
</file>

<file path=ppt/tags/tag1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3"/>
</p:tagLst>
</file>

<file path=ppt/tags/tag1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3"/>
</p:tagLst>
</file>

<file path=ppt/tags/tag1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3"/>
</p:tagLst>
</file>

<file path=ppt/tags/tag1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3"/>
</p:tagLst>
</file>

<file path=ppt/tags/tag1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4"/>
</p:tagLst>
</file>

<file path=ppt/tags/tag1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4"/>
</p:tagLst>
</file>

<file path=ppt/tags/tag1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4"/>
</p:tagLst>
</file>

<file path=ppt/tags/tag1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4"/>
</p:tagLst>
</file>

<file path=ppt/tags/tag1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RESULT" val="{&quot;id&quot;:&quot;4917092&quot;,&quot;questionSettings&quot;:{},&quot;alias&quot;:&quot;&quot;,&quot;text&quot;:&quot;&lt;p&gt;&lt;strong&gt;What does the \&quot;Y chain technique\&quot; emphasize when studying?&lt;/strong&gt;&lt;/p&gt;&quot;,&quot;@type&quot;:&quot;MultipleChoiceQuestion&quot;,&quot;choices&quot;:[{&quot;id&quot;:&quot;18304577&quot;,&quot;alias&quot;:null,&quot;text&quot;:&quot;Asking \&quot;why\&quot; questions&quot;,&quot;excludeFromResults&quot;:false,&quot;image&quot;:null,&quot;imageAltText&quot;:null,&quot;isCorrectAnswer&quot;:true},{&quot;id&quot;:&quot;18304578&quot;,&quot;alias&quot;:null,&quot;text&quot;:&quot;Memorizing facts&quot;,&quot;excludeFromResults&quot;:false,&quot;image&quot;:null,&quot;imageAltText&quot;:null,&quot;isCorrectAnswer&quot;:false},{&quot;id&quot;:&quot;18304579&quot;,&quot;alias&quot;:null,&quot;text&quot;:&quot;Reading more material&quot;,&quot;excludeFromResults&quot;:false,&quot;image&quot;:null,&quot;imageAltText&quot;:null,&quot;isCorrectAnswer&quot;:false},{&quot;id&quot;:&quot;18304580&quot;,&quot;alias&quot;:null,&quot;text&quot;:&quot;Studying in groups&quot;,&quot;excludeFromResults&quot;:false,&quot;image&quot;:null,&quot;imageAltText&quot;:null,&quot;isCorrectAnswer&quot;:false}],&quot;resultFormat&quot;:&quot;%&quot;,&quot;minNumberSelections&quot;:1,&quot;maxNumberSelections&quot;:1,&quot;image&quot;:null,&quot;uiType&quot;:&quot;default&quot;,&quot;resultDisplayType&quot;:&quot;default&quot;}"/>
  <p:tag name="VEVOX.QUESTIONSLIDEID" val="400#372304474/755134290"/>
  <p:tag name="VEVOX.SLIDEFORMAT.VERSION" val="1.018"/>
</p:tagLst>
</file>

<file path=ppt/tags/tag1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UESTION" val="What does the &quot;Y chain technique&quot; emphasize when studying?"/>
</p:tagLst>
</file>

<file path=ppt/tags/tag1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1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" val="{&quot;left&quot;:5,&quot;top&quot;:5,&quot;width&quot;:160,&quot;height&quot;:30}"/>
</p:tagLst>
</file>

<file path=ppt/tags/tag1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STATUSTEXT" val="{&quot;left&quot;:795,&quot;top&quot;:5,&quot;width&quot;:160,&quot;height&quot;:30}"/>
</p:tagLst>
</file>

<file path=ppt/tags/tag1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SHOULDERS" val="{&quot;left&quot;:13,&quot;top&quot;:20,&quot;width&quot;:14,&quot;height&quot;:10}"/>
</p:tagLst>
</file>

<file path=ppt/tags/tag1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HEAD" val="{&quot;left&quot;:15,&quot;top&quot;:10,&quot;width&quot;:10,&quot;height&quot;:10}"/>
</p:tagLst>
</file>

<file path=ppt/tags/tag1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JOIN.URL" val="{&quot;left&quot;:270,&quot;top&quot;:7,&quot;width&quot;:190,&quot;height&quot;:30}"/>
</p:tagLst>
</file>

<file path=ppt/tags/tag1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CODE.DISPLAY" val="{&quot;left&quot;:500,&quot;top&quot;:8,&quot;width&quot;:190,&quot;height&quot;:30}"/>
</p:tagLst>
</file>

<file path=ppt/tags/tag1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1"/>
</p:tagLst>
</file>

<file path=ppt/tags/tag1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1"/>
</p:tagLst>
</file>

<file path=ppt/tags/tag1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1"/>
</p:tagLst>
</file>

<file path=ppt/tags/tag1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1"/>
</p:tagLst>
</file>

<file path=ppt/tags/tag1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2"/>
</p:tagLst>
</file>

<file path=ppt/tags/tag1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2"/>
</p:tagLst>
</file>

<file path=ppt/tags/tag2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2"/>
</p:tagLst>
</file>

<file path=ppt/tags/tag2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2"/>
</p:tagLst>
</file>

<file path=ppt/tags/tag2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3"/>
</p:tagLst>
</file>

<file path=ppt/tags/tag2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3"/>
</p:tagLst>
</file>

<file path=ppt/tags/tag2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3"/>
</p:tagLst>
</file>

<file path=ppt/tags/tag2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3"/>
</p:tagLst>
</file>

<file path=ppt/tags/tag2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4"/>
</p:tagLst>
</file>

<file path=ppt/tags/tag2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4"/>
</p:tagLst>
</file>

<file path=ppt/tags/tag2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4"/>
</p:tagLst>
</file>

<file path=ppt/tags/tag2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4"/>
</p:tagLst>
</file>

<file path=ppt/tags/tag2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RESULT.PLACEHOLDER" val="0"/>
</p:tagLst>
</file>

<file path=ppt/tags/tag2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HECKMARK" val="X"/>
</p:tagLst>
</file>

<file path=ppt/tags/tag2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" val="{&quot;id&quot;:&quot;4917096&quot;,&quot;questionSettings&quot;:{},&quot;alias&quot;:&quot;&quot;,&quot;text&quot;:&quot;&lt;p&gt;&lt;strong&gt;What is the principle that states 80% of results come from 20% of effort?&lt;/strong&gt;&lt;/p&gt;&quot;,&quot;@type&quot;:&quot;MultipleChoiceQuestion&quot;,&quot;choices&quot;:[{&quot;id&quot;:&quot;18304604&quot;,&quot;alias&quot;:null,&quot;text&quot;:&quot;The Pomodoro technique&quot;,&quot;excludeFromResults&quot;:false,&quot;image&quot;:null,&quot;imageAltText&quot;:null,&quot;isCorrectAnswer&quot;:false},{&quot;id&quot;:&quot;18304605&quot;,&quot;alias&quot;:null,&quot;text&quot;:&quot;The Feynman technique&quot;,&quot;excludeFromResults&quot;:false,&quot;image&quot;:null,&quot;imageAltText&quot;:null,&quot;isCorrectAnswer&quot;:false},{&quot;id&quot;:&quot;18304606&quot;,&quot;alias&quot;:null,&quot;text&quot;:&quot;The recall principle&quot;,&quot;excludeFromResults&quot;:false,&quot;image&quot;:null,&quot;imageAltText&quot;:null,&quot;isCorrectAnswer&quot;:false},{&quot;id&quot;:&quot;18304607&quot;,&quot;alias&quot;:null,&quot;text&quot;:&quot;The Pareto principle&quot;,&quot;excludeFromResults&quot;:false,&quot;image&quot;:null,&quot;imageAltText&quot;:null,&quot;isCorrectAnswer&quot;:true}],&quot;resultFormat&quot;:&quot;%&quot;,&quot;minNumberSelections&quot;:1,&quot;maxNumberSelections&quot;:1,&quot;image&quot;:null,&quot;uiType&quot;:&quot;default&quot;,&quot;resultDisplayType&quot;:&quot;default&quot;}"/>
  <p:tag name="VEVOX.ORIGIN.SESSION.ID" val="757548"/>
  <p:tag name="VEVOX.ORIGIN.QUESTION.ID" val="4917096"/>
  <p:tag name="VEVOX.QUESTIONSLIDEID" val="402#2244528875/444147334"/>
  <p:tag name="VEVOX.SLIDEFORMAT.VERSION" val="1.018"/>
</p:tagLst>
</file>

<file path=ppt/tags/tag2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UESTION" val="What is the principle that states 80% of results come from 20% of effort?"/>
</p:tagLst>
</file>

<file path=ppt/tags/tag2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2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" val="{&quot;left&quot;:5,&quot;top&quot;:5,&quot;width&quot;:160,&quot;height&quot;:30}"/>
</p:tagLst>
</file>

<file path=ppt/tags/tag2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STATUSTEXT" val="{&quot;left&quot;:795,&quot;top&quot;:5,&quot;width&quot;:160,&quot;height&quot;:30}"/>
</p:tagLst>
</file>

<file path=ppt/tags/tag2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SHOULDERS" val="{&quot;left&quot;:13,&quot;top&quot;:20,&quot;width&quot;:14,&quot;height&quot;:10}"/>
</p:tagLst>
</file>

<file path=ppt/tags/tag2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HEAD" val="{&quot;left&quot;:15,&quot;top&quot;:10,&quot;width&quot;:10,&quot;height&quot;:10}"/>
</p:tagLst>
</file>

<file path=ppt/tags/tag2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UNTDOWNTIMER.DISPLAY" val="{&quot;left&quot;:893,&quot;top&quot;:473,&quot;width&quot;:60,&quot;height&quot;:60}"/>
</p:tagLst>
</file>

<file path=ppt/tags/tag2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JOIN.URL" val="{&quot;left&quot;:270,&quot;top&quot;:7,&quot;width&quot;:190,&quot;height&quot;:30}"/>
</p:tagLst>
</file>

<file path=ppt/tags/tag2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CODE.DISPLAY" val="{&quot;left&quot;:500,&quot;top&quot;:8,&quot;width&quot;:190,&quot;height&quot;:30}"/>
</p:tagLst>
</file>

<file path=ppt/tags/tag2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1"/>
</p:tagLst>
</file>

<file path=ppt/tags/tag2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1"/>
</p:tagLst>
</file>

<file path=ppt/tags/tag2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1"/>
</p:tagLst>
</file>

<file path=ppt/tags/tag2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1"/>
</p:tagLst>
</file>

<file path=ppt/tags/tag2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2"/>
</p:tagLst>
</file>

<file path=ppt/tags/tag2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2"/>
</p:tagLst>
</file>

<file path=ppt/tags/tag2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2"/>
</p:tagLst>
</file>

<file path=ppt/tags/tag2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2"/>
</p:tagLst>
</file>

<file path=ppt/tags/tag2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3"/>
</p:tagLst>
</file>

<file path=ppt/tags/tag2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3"/>
</p:tagLst>
</file>

<file path=ppt/tags/tag2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3"/>
</p:tagLst>
</file>

<file path=ppt/tags/tag2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3"/>
</p:tagLst>
</file>

<file path=ppt/tags/tag2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4"/>
</p:tagLst>
</file>

<file path=ppt/tags/tag2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4"/>
</p:tagLst>
</file>

<file path=ppt/tags/tag2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4"/>
</p:tagLst>
</file>

<file path=ppt/tags/tag2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4"/>
</p:tagLst>
</file>

<file path=ppt/tags/tag2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RESULT" val="{&quot;id&quot;:&quot;4917096&quot;,&quot;questionSettings&quot;:{},&quot;alias&quot;:&quot;&quot;,&quot;text&quot;:&quot;&lt;p&gt;&lt;strong&gt;What is the principle that states 80% of results come from 20% of effort?&lt;/strong&gt;&lt;/p&gt;&quot;,&quot;@type&quot;:&quot;MultipleChoiceQuestion&quot;,&quot;choices&quot;:[{&quot;id&quot;:&quot;18304604&quot;,&quot;alias&quot;:null,&quot;text&quot;:&quot;The Pomodoro technique&quot;,&quot;excludeFromResults&quot;:false,&quot;image&quot;:null,&quot;imageAltText&quot;:null,&quot;isCorrectAnswer&quot;:false},{&quot;id&quot;:&quot;18304605&quot;,&quot;alias&quot;:null,&quot;text&quot;:&quot;The Feynman technique&quot;,&quot;excludeFromResults&quot;:false,&quot;image&quot;:null,&quot;imageAltText&quot;:null,&quot;isCorrectAnswer&quot;:false},{&quot;id&quot;:&quot;18304606&quot;,&quot;alias&quot;:null,&quot;text&quot;:&quot;The recall principle&quot;,&quot;excludeFromResults&quot;:false,&quot;image&quot;:null,&quot;imageAltText&quot;:null,&quot;isCorrectAnswer&quot;:false},{&quot;id&quot;:&quot;18304607&quot;,&quot;alias&quot;:null,&quot;text&quot;:&quot;The Pareto principle&quot;,&quot;excludeFromResults&quot;:false,&quot;image&quot;:null,&quot;imageAltText&quot;:null,&quot;isCorrectAnswer&quot;:true}],&quot;resultFormat&quot;:&quot;%&quot;,&quot;minNumberSelections&quot;:1,&quot;maxNumberSelections&quot;:1,&quot;image&quot;:null,&quot;uiType&quot;:&quot;default&quot;,&quot;resultDisplayType&quot;:&quot;default&quot;}"/>
  <p:tag name="VEVOX.QUESTIONSLIDEID" val="402#2244528875/444147334"/>
  <p:tag name="VEVOX.SLIDEFORMAT.VERSION" val="1.018"/>
</p:tagLst>
</file>

<file path=ppt/tags/tag2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UESTION" val="What is the principle that states 80% of results come from 20% of effort?"/>
</p:tagLst>
</file>

<file path=ppt/tags/tag2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2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" val="{&quot;left&quot;:5,&quot;top&quot;:5,&quot;width&quot;:160,&quot;height&quot;:30}"/>
</p:tagLst>
</file>

<file path=ppt/tags/tag2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STATUSTEXT" val="{&quot;left&quot;:795,&quot;top&quot;:5,&quot;width&quot;:160,&quot;height&quot;:30}"/>
</p:tagLst>
</file>

<file path=ppt/tags/tag2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SHOULDERS" val="{&quot;left&quot;:13,&quot;top&quot;:20,&quot;width&quot;:14,&quot;height&quot;:10}"/>
</p:tagLst>
</file>

<file path=ppt/tags/tag2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HEAD" val="{&quot;left&quot;:15,&quot;top&quot;:10,&quot;width&quot;:10,&quot;height&quot;:10}"/>
</p:tagLst>
</file>

<file path=ppt/tags/tag2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JOIN.URL" val="{&quot;left&quot;:270,&quot;top&quot;:7,&quot;width&quot;:190,&quot;height&quot;:30}"/>
</p:tagLst>
</file>

<file path=ppt/tags/tag2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CODE.DISPLAY" val="{&quot;left&quot;:500,&quot;top&quot;:8,&quot;width&quot;:190,&quot;height&quot;:30}"/>
</p:tagLst>
</file>

<file path=ppt/tags/tag2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1"/>
</p:tagLst>
</file>

<file path=ppt/tags/tag2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1"/>
</p:tagLst>
</file>

<file path=ppt/tags/tag2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1"/>
</p:tagLst>
</file>

<file path=ppt/tags/tag2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1"/>
</p:tagLst>
</file>

<file path=ppt/tags/tag2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2"/>
</p:tagLst>
</file>

<file path=ppt/tags/tag2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2"/>
</p:tagLst>
</file>

<file path=ppt/tags/tag2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2"/>
</p:tagLst>
</file>

<file path=ppt/tags/tag2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2"/>
</p:tagLst>
</file>

<file path=ppt/tags/tag2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3"/>
</p:tagLst>
</file>

<file path=ppt/tags/tag2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3"/>
</p:tagLst>
</file>

<file path=ppt/tags/tag2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3"/>
</p:tagLst>
</file>

<file path=ppt/tags/tag2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3"/>
</p:tagLst>
</file>

<file path=ppt/tags/tag2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4"/>
</p:tagLst>
</file>

<file path=ppt/tags/tag2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4"/>
</p:tagLst>
</file>

<file path=ppt/tags/tag2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4"/>
</p:tagLst>
</file>

<file path=ppt/tags/tag2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4"/>
</p:tagLst>
</file>

<file path=ppt/tags/tag2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RESULT.PLACEHOLDER" val="0"/>
</p:tagLst>
</file>

<file path=ppt/tags/tag2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HECKMARK" val="X"/>
</p:tagLst>
</file>

<file path=ppt/tags/tag2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" val="{&quot;id&quot;:&quot;4917099&quot;,&quot;questionSettings&quot;:{},&quot;alias&quot;:&quot;&quot;,&quot;text&quot;:&quot;&lt;p&gt;&lt;strong&gt;What should you do to make your studying more effective according to the spaced repetition method?&lt;/strong&gt;&lt;/p&gt;&quot;,&quot;@type&quot;:&quot;MultipleChoiceQuestion&quot;,&quot;choices&quot;:[{&quot;id&quot;:&quot;18304615&quot;,&quot;alias&quot;:null,&quot;text&quot;:&quot;Study everything at once&quot;,&quot;excludeFromResults&quot;:false,&quot;image&quot;:null,&quot;imageAltText&quot;:null,&quot;isCorrectAnswer&quot;:false},{&quot;id&quot;:&quot;18304616&quot;,&quot;alias&quot;:null,&quot;text&quot;:&quot;Review information just before forgetting it&quot;,&quot;excludeFromResults&quot;:false,&quot;image&quot;:null,&quot;imageAltText&quot;:null,&quot;isCorrectAnswer&quot;:true},{&quot;id&quot;:&quot;18304617&quot;,&quot;alias&quot;:null,&quot;text&quot;:&quot;Avoid studying in the same spot&quot;,&quot;excludeFromResults&quot;:false,&quot;image&quot;:null,&quot;imageAltText&quot;:null,&quot;isCorrectAnswer&quot;:false},{&quot;id&quot;:&quot;18304618&quot;,&quot;alias&quot;:null,&quot;text&quot;:&quot;Use your phone while studying&quot;,&quot;excludeFromResults&quot;:false,&quot;image&quot;:null,&quot;imageAltText&quot;:null,&quot;isCorrectAnswer&quot;:false}],&quot;resultFormat&quot;:&quot;%&quot;,&quot;minNumberSelections&quot;:1,&quot;maxNumberSelections&quot;:1,&quot;image&quot;:null,&quot;uiType&quot;:&quot;default&quot;,&quot;resultDisplayType&quot;:&quot;default&quot;}"/>
  <p:tag name="VEVOX.ORIGIN.SESSION.ID" val="757548"/>
  <p:tag name="VEVOX.ORIGIN.QUESTION.ID" val="4917099"/>
  <p:tag name="VEVOX.QUESTIONSLIDEID" val="404#1793787045/683483584"/>
  <p:tag name="VEVOX.SLIDEFORMAT.VERSION" val="1.018"/>
</p:tagLst>
</file>

<file path=ppt/tags/tag2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UESTION" val="What should you do to make your studying more effective according to the spaced repetition method?"/>
</p:tagLst>
</file>

<file path=ppt/tags/tag2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2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" val="{&quot;left&quot;:5,&quot;top&quot;:5,&quot;width&quot;:160,&quot;height&quot;:30}"/>
</p:tagLst>
</file>

<file path=ppt/tags/tag2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STATUSTEXT" val="{&quot;left&quot;:795,&quot;top&quot;:5,&quot;width&quot;:160,&quot;height&quot;:30}"/>
</p:tagLst>
</file>

<file path=ppt/tags/tag2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SHOULDERS" val="{&quot;left&quot;:13,&quot;top&quot;:20,&quot;width&quot;:14,&quot;height&quot;:10}"/>
</p:tagLst>
</file>

<file path=ppt/tags/tag2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HEAD" val="{&quot;left&quot;:15,&quot;top&quot;:10,&quot;width&quot;:10,&quot;height&quot;:10}"/>
</p:tagLst>
</file>

<file path=ppt/tags/tag2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UNTDOWNTIMER.DISPLAY" val="{&quot;left&quot;:893,&quot;top&quot;:473,&quot;width&quot;:60,&quot;height&quot;:60}"/>
</p:tagLst>
</file>

<file path=ppt/tags/tag2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JOIN.URL" val="{&quot;left&quot;:270,&quot;top&quot;:7,&quot;width&quot;:190,&quot;height&quot;:30}"/>
</p:tagLst>
</file>

<file path=ppt/tags/tag2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CODE.DISPLAY" val="{&quot;left&quot;:500,&quot;top&quot;:8,&quot;width&quot;:190,&quot;height&quot;:30}"/>
</p:tagLst>
</file>

<file path=ppt/tags/tag2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1"/>
</p:tagLst>
</file>

<file path=ppt/tags/tag2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1"/>
</p:tagLst>
</file>

<file path=ppt/tags/tag2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1"/>
</p:tagLst>
</file>

<file path=ppt/tags/tag2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1"/>
</p:tagLst>
</file>

<file path=ppt/tags/tag2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2"/>
</p:tagLst>
</file>

<file path=ppt/tags/tag2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2"/>
</p:tagLst>
</file>

<file path=ppt/tags/tag2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2"/>
</p:tagLst>
</file>

<file path=ppt/tags/tag2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2"/>
</p:tagLst>
</file>

<file path=ppt/tags/tag2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3"/>
</p:tagLst>
</file>

<file path=ppt/tags/tag2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3"/>
</p:tagLst>
</file>

<file path=ppt/tags/tag2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3"/>
</p:tagLst>
</file>

<file path=ppt/tags/tag2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3"/>
</p:tagLst>
</file>

<file path=ppt/tags/tag2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4"/>
</p:tagLst>
</file>

<file path=ppt/tags/tag2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4"/>
</p:tagLst>
</file>

<file path=ppt/tags/tag2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4"/>
</p:tagLst>
</file>

<file path=ppt/tags/tag2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4"/>
</p:tagLst>
</file>

<file path=ppt/tags/tag2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RESULT" val="{&quot;id&quot;:&quot;4917099&quot;,&quot;questionSettings&quot;:{},&quot;alias&quot;:&quot;&quot;,&quot;text&quot;:&quot;&lt;p&gt;&lt;strong&gt;What should you do to make your studying more effective according to the spaced repetition method?&lt;/strong&gt;&lt;/p&gt;&quot;,&quot;@type&quot;:&quot;MultipleChoiceQuestion&quot;,&quot;choices&quot;:[{&quot;id&quot;:&quot;18304615&quot;,&quot;alias&quot;:null,&quot;text&quot;:&quot;Study everything at once&quot;,&quot;excludeFromResults&quot;:false,&quot;image&quot;:null,&quot;imageAltText&quot;:null,&quot;isCorrectAnswer&quot;:false},{&quot;id&quot;:&quot;18304616&quot;,&quot;alias&quot;:null,&quot;text&quot;:&quot;Review information just before forgetting it&quot;,&quot;excludeFromResults&quot;:false,&quot;image&quot;:null,&quot;imageAltText&quot;:null,&quot;isCorrectAnswer&quot;:true},{&quot;id&quot;:&quot;18304617&quot;,&quot;alias&quot;:null,&quot;text&quot;:&quot;Avoid studying in the same spot&quot;,&quot;excludeFromResults&quot;:false,&quot;image&quot;:null,&quot;imageAltText&quot;:null,&quot;isCorrectAnswer&quot;:false},{&quot;id&quot;:&quot;18304618&quot;,&quot;alias&quot;:null,&quot;text&quot;:&quot;Use your phone while studying&quot;,&quot;excludeFromResults&quot;:false,&quot;image&quot;:null,&quot;imageAltText&quot;:null,&quot;isCorrectAnswer&quot;:false}],&quot;resultFormat&quot;:&quot;%&quot;,&quot;minNumberSelections&quot;:1,&quot;maxNumberSelections&quot;:1,&quot;image&quot;:null,&quot;uiType&quot;:&quot;default&quot;,&quot;resultDisplayType&quot;:&quot;default&quot;}"/>
  <p:tag name="VEVOX.QUESTIONSLIDEID" val="404#1793787045/683483584"/>
  <p:tag name="VEVOX.SLIDEFORMAT.VERSION" val="1.018"/>
</p:tagLst>
</file>

<file path=ppt/tags/tag2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UESTION" val="What should you do to make your studying more effective according to the spaced repetition method?"/>
</p:tagLst>
</file>

<file path=ppt/tags/tag2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2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" val="{&quot;left&quot;:5,&quot;top&quot;:5,&quot;width&quot;:160,&quot;height&quot;:30}"/>
</p:tagLst>
</file>

<file path=ppt/tags/tag2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STATUSTEXT" val="{&quot;left&quot;:795,&quot;top&quot;:5,&quot;width&quot;:160,&quot;height&quot;:30}"/>
</p:tagLst>
</file>

<file path=ppt/tags/tag2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SHOULDERS" val="{&quot;left&quot;:13,&quot;top&quot;:20,&quot;width&quot;:14,&quot;height&quot;:10}"/>
</p:tagLst>
</file>

<file path=ppt/tags/tag2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HEAD" val="{&quot;left&quot;:15,&quot;top&quot;:10,&quot;width&quot;:10,&quot;height&quot;:10}"/>
</p:tagLst>
</file>

<file path=ppt/tags/tag2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JOIN.URL" val="{&quot;left&quot;:270,&quot;top&quot;:7,&quot;width&quot;:190,&quot;height&quot;:30}"/>
</p:tagLst>
</file>

<file path=ppt/tags/tag2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CODE.DISPLAY" val="{&quot;left&quot;:500,&quot;top&quot;:8,&quot;width&quot;:190,&quot;height&quot;:30}"/>
</p:tagLst>
</file>

<file path=ppt/tags/tag3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1"/>
</p:tagLst>
</file>

<file path=ppt/tags/tag3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1"/>
</p:tagLst>
</file>

<file path=ppt/tags/tag3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1"/>
</p:tagLst>
</file>

<file path=ppt/tags/tag3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1"/>
</p:tagLst>
</file>

<file path=ppt/tags/tag3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2"/>
</p:tagLst>
</file>

<file path=ppt/tags/tag3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2"/>
</p:tagLst>
</file>

<file path=ppt/tags/tag3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2"/>
</p:tagLst>
</file>

<file path=ppt/tags/tag3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2"/>
</p:tagLst>
</file>

<file path=ppt/tags/tag3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3"/>
</p:tagLst>
</file>

<file path=ppt/tags/tag3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3"/>
</p:tagLst>
</file>

<file path=ppt/tags/tag3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3"/>
</p:tagLst>
</file>

<file path=ppt/tags/tag3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3"/>
</p:tagLst>
</file>

<file path=ppt/tags/tag3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4"/>
</p:tagLst>
</file>

<file path=ppt/tags/tag3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4"/>
</p:tagLst>
</file>

<file path=ppt/tags/tag3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4"/>
</p:tagLst>
</file>

<file path=ppt/tags/tag3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4"/>
</p:tagLst>
</file>

<file path=ppt/tags/tag3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RESULT.PLACEHOLDER" val="0"/>
</p:tagLst>
</file>

<file path=ppt/tags/tag3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" val="{&quot;id&quot;:&quot;4917100&quot;,&quot;questionSettings&quot;:{},&quot;alias&quot;:&quot;&quot;,&quot;text&quot;:&quot;&lt;p&gt;&lt;strong&gt;What effect does mild dehydration have on cognitive performance?&lt;/strong&gt;&lt;/p&gt;&quot;,&quot;@type&quot;:&quot;MultipleChoiceQuestion&quot;,&quot;choices&quot;:[{&quot;id&quot;:&quot;18304619&quot;,&quot;alias&quot;:null,&quot;text&quot;:&quot;It improves performance&quot;,&quot;excludeFromResults&quot;:false,&quot;image&quot;:null,&quot;imageAltText&quot;:null,&quot;isCorrectAnswer&quot;:false},{&quot;id&quot;:&quot;18304620&quot;,&quot;alias&quot;:null,&quot;text&quot;:&quot;It has no effect&quot;,&quot;excludeFromResults&quot;:false,&quot;image&quot;:null,&quot;imageAltText&quot;:null,&quot;isCorrectAnswer&quot;:false},{&quot;id&quot;:&quot;18304621&quot;,&quot;alias&quot;:null,&quot;text&quot;:&quot;It reduces performance&quot;,&quot;excludeFromResults&quot;:false,&quot;image&quot;:null,&quot;imageAltText&quot;:null,&quot;isCorrectAnswer&quot;:true},{&quot;id&quot;:&quot;18304622&quot;,&quot;alias&quot;:null,&quot;text&quot;:&quot;It increases focus&quot;,&quot;excludeFromResults&quot;:false,&quot;image&quot;:null,&quot;imageAltText&quot;:null,&quot;isCorrectAnswer&quot;:false}],&quot;resultFormat&quot;:&quot;%&quot;,&quot;minNumberSelections&quot;:1,&quot;maxNumberSelections&quot;:1,&quot;image&quot;:null,&quot;uiType&quot;:&quot;default&quot;,&quot;resultDisplayType&quot;:&quot;default&quot;}"/>
  <p:tag name="VEVOX.ORIGIN.SESSION.ID" val="757548"/>
  <p:tag name="VEVOX.ORIGIN.QUESTION.ID" val="4917100"/>
  <p:tag name="VEVOX.QUESTIONSLIDEID" val="406#3295236965/95122031"/>
  <p:tag name="VEVOX.SLIDEFORMAT.VERSION" val="1.018"/>
</p:tagLst>
</file>

<file path=ppt/tags/tag3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UESTION" val="What effect does mild dehydration have on cognitive performance?"/>
</p:tagLst>
</file>

<file path=ppt/tags/tag3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3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" val="{&quot;left&quot;:5,&quot;top&quot;:5,&quot;width&quot;:160,&quot;height&quot;:30}"/>
</p:tagLst>
</file>

<file path=ppt/tags/tag3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STATUSTEXT" val="{&quot;left&quot;:795,&quot;top&quot;:5,&quot;width&quot;:160,&quot;height&quot;:30}"/>
</p:tagLst>
</file>

<file path=ppt/tags/tag3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SHOULDERS" val="{&quot;left&quot;:13,&quot;top&quot;:20,&quot;width&quot;:14,&quot;height&quot;:10}"/>
</p:tagLst>
</file>

<file path=ppt/tags/tag3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HEAD" val="{&quot;left&quot;:15,&quot;top&quot;:10,&quot;width&quot;:10,&quot;height&quot;:10}"/>
</p:tagLst>
</file>

<file path=ppt/tags/tag3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UNTDOWNTIMER.DISPLAY" val="{&quot;left&quot;:893,&quot;top&quot;:473,&quot;width&quot;:60,&quot;height&quot;:60}"/>
</p:tagLst>
</file>

<file path=ppt/tags/tag3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JOIN.URL" val="{&quot;left&quot;:270,&quot;top&quot;:7,&quot;width&quot;:190,&quot;height&quot;:30}"/>
</p:tagLst>
</file>

<file path=ppt/tags/tag3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CODE.DISPLAY" val="{&quot;left&quot;:500,&quot;top&quot;:8,&quot;width&quot;:190,&quot;height&quot;:30}"/>
</p:tagLst>
</file>

<file path=ppt/tags/tag3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1"/>
</p:tagLst>
</file>

<file path=ppt/tags/tag3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1"/>
</p:tagLst>
</file>

<file path=ppt/tags/tag3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1"/>
</p:tagLst>
</file>

<file path=ppt/tags/tag3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1"/>
</p:tagLst>
</file>

<file path=ppt/tags/tag3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2"/>
</p:tagLst>
</file>

<file path=ppt/tags/tag3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2"/>
</p:tagLst>
</file>

<file path=ppt/tags/tag3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2"/>
</p:tagLst>
</file>

<file path=ppt/tags/tag3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2"/>
</p:tagLst>
</file>

<file path=ppt/tags/tag3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3"/>
</p:tagLst>
</file>

<file path=ppt/tags/tag3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3"/>
</p:tagLst>
</file>

<file path=ppt/tags/tag3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3"/>
</p:tagLst>
</file>

<file path=ppt/tags/tag3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3"/>
</p:tagLst>
</file>

<file path=ppt/tags/tag3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4"/>
</p:tagLst>
</file>

<file path=ppt/tags/tag3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4"/>
</p:tagLst>
</file>

<file path=ppt/tags/tag3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4"/>
</p:tagLst>
</file>

<file path=ppt/tags/tag3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4"/>
</p:tagLst>
</file>

<file path=ppt/tags/tag3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RESULT" val="{&quot;id&quot;:&quot;4917100&quot;,&quot;questionSettings&quot;:{},&quot;alias&quot;:&quot;&quot;,&quot;text&quot;:&quot;&lt;p&gt;&lt;strong&gt;What effect does mild dehydration have on cognitive performance?&lt;/strong&gt;&lt;/p&gt;&quot;,&quot;@type&quot;:&quot;MultipleChoiceQuestion&quot;,&quot;choices&quot;:[{&quot;id&quot;:&quot;18304619&quot;,&quot;alias&quot;:null,&quot;text&quot;:&quot;It improves performance&quot;,&quot;excludeFromResults&quot;:false,&quot;image&quot;:null,&quot;imageAltText&quot;:null,&quot;isCorrectAnswer&quot;:false},{&quot;id&quot;:&quot;18304620&quot;,&quot;alias&quot;:null,&quot;text&quot;:&quot;It has no effect&quot;,&quot;excludeFromResults&quot;:false,&quot;image&quot;:null,&quot;imageAltText&quot;:null,&quot;isCorrectAnswer&quot;:false},{&quot;id&quot;:&quot;18304621&quot;,&quot;alias&quot;:null,&quot;text&quot;:&quot;It reduces performance&quot;,&quot;excludeFromResults&quot;:false,&quot;image&quot;:null,&quot;imageAltText&quot;:null,&quot;isCorrectAnswer&quot;:true},{&quot;id&quot;:&quot;18304622&quot;,&quot;alias&quot;:null,&quot;text&quot;:&quot;It increases focus&quot;,&quot;excludeFromResults&quot;:false,&quot;image&quot;:null,&quot;imageAltText&quot;:null,&quot;isCorrectAnswer&quot;:false}],&quot;resultFormat&quot;:&quot;%&quot;,&quot;minNumberSelections&quot;:1,&quot;maxNumberSelections&quot;:1,&quot;image&quot;:null,&quot;uiType&quot;:&quot;default&quot;,&quot;resultDisplayType&quot;:&quot;default&quot;}"/>
  <p:tag name="VEVOX.QUESTIONSLIDEID" val="406#3295236965/95122031"/>
  <p:tag name="VEVOX.SLIDEFORMAT.VERSION" val="1.018"/>
</p:tagLst>
</file>

<file path=ppt/tags/tag3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UESTION" val="What effect does mild dehydration have on cognitive performance?"/>
</p:tagLst>
</file>

<file path=ppt/tags/tag3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3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" val="{&quot;left&quot;:5,&quot;top&quot;:5,&quot;width&quot;:160,&quot;height&quot;:30}"/>
</p:tagLst>
</file>

<file path=ppt/tags/tag3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STATUSTEXT" val="{&quot;left&quot;:795,&quot;top&quot;:5,&quot;width&quot;:160,&quot;height&quot;:30}"/>
</p:tagLst>
</file>

<file path=ppt/tags/tag3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SHOULDERS" val="{&quot;left&quot;:13,&quot;top&quot;:20,&quot;width&quot;:14,&quot;height&quot;:10}"/>
</p:tagLst>
</file>

<file path=ppt/tags/tag3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HEAD" val="{&quot;left&quot;:15,&quot;top&quot;:10,&quot;width&quot;:10,&quot;height&quot;:10}"/>
</p:tagLst>
</file>

<file path=ppt/tags/tag3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JOIN.URL" val="{&quot;left&quot;:270,&quot;top&quot;:7,&quot;width&quot;:190,&quot;height&quot;:30}"/>
</p:tagLst>
</file>

<file path=ppt/tags/tag3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CODE.DISPLAY" val="{&quot;left&quot;:500,&quot;top&quot;:8,&quot;width&quot;:190,&quot;height&quot;:30}"/>
</p:tagLst>
</file>

<file path=ppt/tags/tag3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1"/>
</p:tagLst>
</file>

<file path=ppt/tags/tag3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1"/>
</p:tagLst>
</file>

<file path=ppt/tags/tag3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1"/>
</p:tagLst>
</file>

<file path=ppt/tags/tag3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1"/>
</p:tagLst>
</file>

<file path=ppt/tags/tag3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2"/>
</p:tagLst>
</file>

<file path=ppt/tags/tag3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2"/>
</p:tagLst>
</file>

<file path=ppt/tags/tag3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2"/>
</p:tagLst>
</file>

<file path=ppt/tags/tag3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2"/>
</p:tagLst>
</file>

<file path=ppt/tags/tag3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3"/>
</p:tagLst>
</file>

<file path=ppt/tags/tag3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3"/>
</p:tagLst>
</file>

<file path=ppt/tags/tag3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3"/>
</p:tagLst>
</file>

<file path=ppt/tags/tag3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3"/>
</p:tagLst>
</file>

<file path=ppt/tags/tag3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4"/>
</p:tagLst>
</file>

<file path=ppt/tags/tag3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4"/>
</p:tagLst>
</file>

<file path=ppt/tags/tag3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4"/>
</p:tagLst>
</file>

<file path=ppt/tags/tag3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4"/>
</p:tagLst>
</file>

<file path=ppt/tags/tag3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RESULT.PLACEHOLDER" val="0"/>
</p:tagLst>
</file>

<file path=ppt/tags/tag3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HECKMARK" val="X"/>
</p:tagLst>
</file>

<file path=ppt/theme/theme1.xml><?xml version="1.0" encoding="utf-8"?>
<a:theme xmlns:a="http://schemas.openxmlformats.org/drawingml/2006/main" name="UWTSD 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3ADACCA7-A0F1-4AED-8127-65658204012C}"/>
    </a:ext>
  </a:extLst>
</a:theme>
</file>

<file path=ppt/theme/theme8.xml><?xml version="1.0" encoding="utf-8"?>
<a:theme xmlns:a="http://schemas.openxmlformats.org/drawingml/2006/main" name="1_UWTSD 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A90DDE76-B0D5-491C-8752-ECFED6AA521C}"/>
    </a:ext>
  </a:extLst>
</a:theme>
</file>

<file path=ppt/theme/theme9.xml><?xml version="1.0" encoding="utf-8"?>
<a:theme xmlns:a="http://schemas.openxmlformats.org/drawingml/2006/main" name="1_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28F54E00-A234-4BC1-9AB6-79240979EE68}"/>
    </a:ext>
  </a:extLst>
</a:theme>
</file>

<file path=ppt/theme/theme10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1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4BA558ED-2C41-432F-B3FE-D2ECBE8C6809}">
  <we:reference id="3e0fcce7-415c-4081-926c-b4e449c650e4" version="1.1.0.2" store="EXCatalog" storeType="EXCatalog"/>
  <we:alternateReferences>
    <we:reference id="WA200004709" version="1.1.0.2" store="en-GB" storeType="OMEX"/>
  </we:alternateReferences>
  <we:properties>
    <we:property name="Office.AutoShowTaskpaneWithDocument" value="true"/>
  </we:properties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B802EE38805B14B91077D7B05415C63" ma:contentTypeVersion="13" ma:contentTypeDescription="Create a new document." ma:contentTypeScope="" ma:versionID="9b8a5e2bf0e654b7653ed3a682c846bd">
  <xsd:schema xmlns:xsd="http://www.w3.org/2001/XMLSchema" xmlns:xs="http://www.w3.org/2001/XMLSchema" xmlns:p="http://schemas.microsoft.com/office/2006/metadata/properties" xmlns:ns2="e87f4cbc-160f-487d-9673-7dfd5497eaf4" xmlns:ns3="16bfc89a-06a0-41d6-ae50-6ff65b36cb8b" targetNamespace="http://schemas.microsoft.com/office/2006/metadata/properties" ma:root="true" ma:fieldsID="f591151d5306c1d7dfc48c1c72013ac1" ns2:_="" ns3:_="">
    <xsd:import namespace="e87f4cbc-160f-487d-9673-7dfd5497eaf4"/>
    <xsd:import namespace="16bfc89a-06a0-41d6-ae50-6ff65b36cb8b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SearchProperties" minOccurs="0"/>
                <xsd:element ref="ns2:MediaServiceObjectDetectorVersion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87f4cbc-160f-487d-9673-7dfd5497eaf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SearchProperties" ma:index="1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9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0" nillable="true" ma:displayName="Location" ma:indexed="true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bfc89a-06a0-41d6-ae50-6ff65b36cb8b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ED8165B4-6D73-47E4-9DB8-7EF2173A3829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E64C2AC4-970E-4762-B057-08FAECDDBCB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87f4cbc-160f-487d-9673-7dfd5497eaf4"/>
    <ds:schemaRef ds:uri="16bfc89a-06a0-41d6-ae50-6ff65b36cb8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18637CD1-021C-494E-A355-92DA573E7CBE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2718</Words>
  <Application>Microsoft Office PowerPoint</Application>
  <PresentationFormat>Widescreen</PresentationFormat>
  <Paragraphs>386</Paragraphs>
  <Slides>43</Slides>
  <Notes>11</Notes>
  <HiddenSlides>0</HiddenSlides>
  <MMClips>7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10</vt:i4>
      </vt:variant>
      <vt:variant>
        <vt:lpstr>Slide Titles</vt:lpstr>
      </vt:variant>
      <vt:variant>
        <vt:i4>43</vt:i4>
      </vt:variant>
    </vt:vector>
  </HeadingPairs>
  <TitlesOfParts>
    <vt:vector size="57" baseType="lpstr">
      <vt:lpstr>Arial</vt:lpstr>
      <vt:lpstr>Century Gothic</vt:lpstr>
      <vt:lpstr>Courier New</vt:lpstr>
      <vt:lpstr>Wingdings 3</vt:lpstr>
      <vt:lpstr>UWTSD Title Page 1</vt:lpstr>
      <vt:lpstr>UWTSD Text 1</vt:lpstr>
      <vt:lpstr>UWTSD Text 2</vt:lpstr>
      <vt:lpstr>UWTSD Text 3</vt:lpstr>
      <vt:lpstr>UWTSD Text 4</vt:lpstr>
      <vt:lpstr>UWTSD Logo Variations place image in Background</vt:lpstr>
      <vt:lpstr>UWTSD Holding Page</vt:lpstr>
      <vt:lpstr>1_UWTSD Text 1</vt:lpstr>
      <vt:lpstr>1_UWTSD Text 2</vt:lpstr>
      <vt:lpstr>Wisp</vt:lpstr>
      <vt:lpstr>Datblygu Sgiliau Academaidd Llwyddiannus​ Developing Successful Academic Skills (ECGE4007/C)​</vt:lpstr>
      <vt:lpstr>ATGOFFA Recap</vt:lpstr>
      <vt:lpstr>Amcanion  Objectives </vt:lpstr>
      <vt:lpstr>Gwydnwch a Chredoau Hunan-Gyfyngol Resilience and Self-Limiting Beliefs </vt:lpstr>
      <vt:lpstr>PowerPoint Presentation</vt:lpstr>
      <vt:lpstr>Credoau hunan-gyfyngol </vt:lpstr>
      <vt:lpstr>Self-limiting beliefs </vt:lpstr>
      <vt:lpstr>Geiriau doeth?  Wise words?</vt:lpstr>
      <vt:lpstr>Theori Meddylfryd (Dweck, 2006)  Mindset Theory (Dweck, 2006) </vt:lpstr>
      <vt:lpstr>Dargnfyddwch mwy am Dweck Find out more about Dweck</vt:lpstr>
      <vt:lpstr>PowerPoint Presentation</vt:lpstr>
      <vt:lpstr>Grit</vt:lpstr>
      <vt:lpstr>PowerPoint Presentation</vt:lpstr>
      <vt:lpstr>Rheoli Amser Time Management</vt:lpstr>
      <vt:lpstr>Dwy agwedd ar Rheoli Amser: Two aspects of Time Management:</vt:lpstr>
      <vt:lpstr>Rheoli Amser Ffisegol                        Physical Time Management</vt:lpstr>
      <vt:lpstr>PowerPoint Presentation</vt:lpstr>
      <vt:lpstr>Llyncu’r Broga                                      Swallowing the frog </vt:lpstr>
      <vt:lpstr>Group Task</vt:lpstr>
      <vt:lpstr>Tasg     Task</vt:lpstr>
      <vt:lpstr>Beth yw ymdroi? What is procrastination?  </vt:lpstr>
      <vt:lpstr>Ymdroi Procrastination</vt:lpstr>
      <vt:lpstr>   Beth sy’n tynnu sylw? What are distractions? </vt:lpstr>
      <vt:lpstr> Ymdrin â phethau sy’n tynnu sylw wrth astudio Dealing with Distractions whilst studying </vt:lpstr>
      <vt:lpstr>Sut i gael canlyniadau da o'ch mewnbwn amser  How to get good results from your time input</vt:lpstr>
      <vt:lpstr>What percentage more information can students recall when using visual and physical learning techniques together?</vt:lpstr>
      <vt:lpstr>What percentage more information can students recall when using visual and physical learning techniques together?</vt:lpstr>
      <vt:lpstr>According to a study from the University of California, how long does it take to refocus after a distraction?</vt:lpstr>
      <vt:lpstr>According to a study from the University of California, how long does it take to refocus after a distraction?</vt:lpstr>
      <vt:lpstr>What technique involves forcing yourself to recall information instead of just reviewing it?</vt:lpstr>
      <vt:lpstr>What technique involves forcing yourself to recall information instead of just reviewing it?</vt:lpstr>
      <vt:lpstr>What does the "Y chain technique" emphasize when studying?</vt:lpstr>
      <vt:lpstr>What does the "Y chain technique" emphasize when studying?</vt:lpstr>
      <vt:lpstr>What is the principle that states 80% of results come from 20% of effort?</vt:lpstr>
      <vt:lpstr>What is the principle that states 80% of results come from 20% of effort?</vt:lpstr>
      <vt:lpstr>What should you do to make your studying more effective according to the spaced repetition method?</vt:lpstr>
      <vt:lpstr>What should you do to make your studying more effective according to the spaced repetition method?</vt:lpstr>
      <vt:lpstr>What effect does mild dehydration have on cognitive performance?</vt:lpstr>
      <vt:lpstr>What effect does mild dehydration have on cognitive performance?</vt:lpstr>
      <vt:lpstr>Cyfeiriadau References</vt:lpstr>
      <vt:lpstr>Cyfeiriadau References</vt:lpstr>
      <vt:lpstr>Cyfeiriadau  References</vt:lpstr>
      <vt:lpstr>Cyfeiriadau 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Darrel Williams</cp:lastModifiedBy>
  <cp:revision>60</cp:revision>
  <cp:lastPrinted>2024-06-06T11:48:55Z</cp:lastPrinted>
  <dcterms:created xsi:type="dcterms:W3CDTF">2021-03-09T15:35:42Z</dcterms:created>
  <dcterms:modified xsi:type="dcterms:W3CDTF">2025-11-13T08:53:33Z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0x010100AB802EE38805B14B91077D7B05415C63</vt:lpwstr>
  </property>
</Properties>
</file>