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744" r:id="rId4"/>
  </p:sldMasterIdLst>
  <p:notesMasterIdLst>
    <p:notesMasterId r:id="rId17"/>
  </p:notesMasterIdLst>
  <p:handoutMasterIdLst>
    <p:handoutMasterId r:id="rId18"/>
  </p:handoutMasterIdLst>
  <p:sldIdLst>
    <p:sldId id="256" r:id="rId5"/>
    <p:sldId id="280" r:id="rId6"/>
    <p:sldId id="276" r:id="rId7"/>
    <p:sldId id="277" r:id="rId8"/>
    <p:sldId id="258" r:id="rId9"/>
    <p:sldId id="264" r:id="rId10"/>
    <p:sldId id="284" r:id="rId11"/>
    <p:sldId id="283" r:id="rId12"/>
    <p:sldId id="279" r:id="rId13"/>
    <p:sldId id="281" r:id="rId14"/>
    <p:sldId id="285" r:id="rId15"/>
    <p:sldId id="274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5033" autoAdjust="0"/>
  </p:normalViewPr>
  <p:slideViewPr>
    <p:cSldViewPr snapToGrid="0" snapToObjects="1">
      <p:cViewPr varScale="1">
        <p:scale>
          <a:sx n="72" d="100"/>
          <a:sy n="72" d="100"/>
        </p:scale>
        <p:origin x="660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68" d="100"/>
          <a:sy n="68" d="100"/>
        </p:scale>
        <p:origin x="328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5B76ED-C686-4E97-9A28-74231B4FDDD1}" type="doc">
      <dgm:prSet loTypeId="urn:microsoft.com/office/officeart/2009/3/layout/CircleRelationship" loCatId="relationship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388C4F7-DD86-40E4-BA83-6838C8E845B2}">
      <dgm:prSet phldrT="[Text]" custT="1"/>
      <dgm:spPr/>
      <dgm:t>
        <a:bodyPr/>
        <a:lstStyle/>
        <a:p>
          <a:r>
            <a:rPr lang="en-US" sz="1800" b="0" dirty="0">
              <a:latin typeface="+mj-lt"/>
            </a:rPr>
            <a:t>Babette Rothschild</a:t>
          </a:r>
        </a:p>
        <a:p>
          <a:r>
            <a:rPr lang="en-US" sz="1800" b="0" dirty="0">
              <a:latin typeface="+mj-lt"/>
            </a:rPr>
            <a:t>Somatic Trauma Therapy</a:t>
          </a:r>
        </a:p>
      </dgm:t>
    </dgm:pt>
    <dgm:pt modelId="{4F4EFEB2-AE6B-4B4E-A388-E726479684C1}" type="parTrans" cxnId="{FDEC3F6B-F860-4E8B-8B14-455DBFCFBFB4}">
      <dgm:prSet/>
      <dgm:spPr/>
      <dgm:t>
        <a:bodyPr/>
        <a:lstStyle/>
        <a:p>
          <a:endParaRPr lang="en-US"/>
        </a:p>
      </dgm:t>
    </dgm:pt>
    <dgm:pt modelId="{BEE196C3-EEB3-4935-976F-A713EF603EEA}" type="sibTrans" cxnId="{FDEC3F6B-F860-4E8B-8B14-455DBFCFBFB4}">
      <dgm:prSet/>
      <dgm:spPr/>
      <dgm:t>
        <a:bodyPr/>
        <a:lstStyle/>
        <a:p>
          <a:endParaRPr lang="en-US"/>
        </a:p>
      </dgm:t>
    </dgm:pt>
    <dgm:pt modelId="{27C8F191-CB8B-4A89-9EDF-D94B6E4ADC92}">
      <dgm:prSet phldrT="[Text]" custT="1"/>
      <dgm:spPr/>
      <dgm:t>
        <a:bodyPr/>
        <a:lstStyle/>
        <a:p>
          <a:r>
            <a:rPr lang="en-US" sz="1800" b="0" dirty="0">
              <a:latin typeface="+mj-lt"/>
            </a:rPr>
            <a:t>Pat Ogden and Janina Fisher</a:t>
          </a:r>
        </a:p>
        <a:p>
          <a:r>
            <a:rPr lang="en-US" sz="1800" b="0" dirty="0">
              <a:latin typeface="+mj-lt"/>
            </a:rPr>
            <a:t>Sensorimotor Psychotherapy</a:t>
          </a:r>
        </a:p>
      </dgm:t>
    </dgm:pt>
    <dgm:pt modelId="{8EFDF7C7-310E-4ED5-B739-2186FB69ED8A}" type="parTrans" cxnId="{4E26289A-3825-4A9C-991F-8AB8A7EFD597}">
      <dgm:prSet/>
      <dgm:spPr/>
      <dgm:t>
        <a:bodyPr/>
        <a:lstStyle/>
        <a:p>
          <a:endParaRPr lang="en-US"/>
        </a:p>
      </dgm:t>
    </dgm:pt>
    <dgm:pt modelId="{755F5D09-ECCD-4FC5-B350-FED951F57983}" type="sibTrans" cxnId="{4E26289A-3825-4A9C-991F-8AB8A7EFD597}">
      <dgm:prSet/>
      <dgm:spPr/>
      <dgm:t>
        <a:bodyPr/>
        <a:lstStyle/>
        <a:p>
          <a:endParaRPr lang="en-US"/>
        </a:p>
      </dgm:t>
    </dgm:pt>
    <dgm:pt modelId="{AEFF5EA2-6931-4098-96C8-31AE53CB425B}">
      <dgm:prSet phldrT="[Text]" custT="1"/>
      <dgm:spPr/>
      <dgm:t>
        <a:bodyPr/>
        <a:lstStyle/>
        <a:p>
          <a:r>
            <a:rPr lang="en-US" sz="1800" b="0" dirty="0">
              <a:latin typeface="+mj-lt"/>
            </a:rPr>
            <a:t>Peter Levine</a:t>
          </a:r>
        </a:p>
        <a:p>
          <a:r>
            <a:rPr lang="en-US" sz="1800" b="0" dirty="0">
              <a:latin typeface="+mj-lt"/>
            </a:rPr>
            <a:t>Somatic Experiencing</a:t>
          </a:r>
        </a:p>
      </dgm:t>
    </dgm:pt>
    <dgm:pt modelId="{AC52CE11-07EF-42A7-A67A-2231908FD231}" type="parTrans" cxnId="{2D96128D-55F5-4B46-B071-9EA8CDCA9DCD}">
      <dgm:prSet/>
      <dgm:spPr/>
      <dgm:t>
        <a:bodyPr/>
        <a:lstStyle/>
        <a:p>
          <a:endParaRPr lang="en-US"/>
        </a:p>
      </dgm:t>
    </dgm:pt>
    <dgm:pt modelId="{FB25E557-3597-4AEA-B1FC-EA99A632BFB1}" type="sibTrans" cxnId="{2D96128D-55F5-4B46-B071-9EA8CDCA9DCD}">
      <dgm:prSet/>
      <dgm:spPr/>
      <dgm:t>
        <a:bodyPr/>
        <a:lstStyle/>
        <a:p>
          <a:endParaRPr lang="en-US"/>
        </a:p>
      </dgm:t>
    </dgm:pt>
    <dgm:pt modelId="{EC323DFF-E2DA-4381-8948-5F3D2CD82207}" type="pres">
      <dgm:prSet presAssocID="{BE5B76ED-C686-4E97-9A28-74231B4FDDD1}" presName="Name0" presStyleCnt="0">
        <dgm:presLayoutVars>
          <dgm:chMax val="1"/>
          <dgm:chPref val="1"/>
        </dgm:presLayoutVars>
      </dgm:prSet>
      <dgm:spPr/>
    </dgm:pt>
    <dgm:pt modelId="{A6EEB127-C2F5-4C0D-B108-CC2B3F78F4F1}" type="pres">
      <dgm:prSet presAssocID="{B388C4F7-DD86-40E4-BA83-6838C8E845B2}" presName="Parent" presStyleLbl="node0" presStyleIdx="0" presStyleCnt="1" custScaleX="60982" custScaleY="57895" custLinFactNeighborX="-2142" custLinFactNeighborY="6395">
        <dgm:presLayoutVars>
          <dgm:chMax val="5"/>
          <dgm:chPref val="5"/>
        </dgm:presLayoutVars>
      </dgm:prSet>
      <dgm:spPr/>
    </dgm:pt>
    <dgm:pt modelId="{8A0FF0D8-0AF7-44A4-833E-7EA23A507B5A}" type="pres">
      <dgm:prSet presAssocID="{B388C4F7-DD86-40E4-BA83-6838C8E845B2}" presName="Accent1" presStyleLbl="node1" presStyleIdx="0" presStyleCnt="13" custScaleX="420267" custScaleY="413030" custLinFactNeighborX="-75280" custLinFactNeighborY="-7023"/>
      <dgm:spPr/>
    </dgm:pt>
    <dgm:pt modelId="{F988BAF3-9DE2-4A25-84FE-B7C476401BC3}" type="pres">
      <dgm:prSet presAssocID="{B388C4F7-DD86-40E4-BA83-6838C8E845B2}" presName="Accent2" presStyleLbl="node1" presStyleIdx="1" presStyleCnt="13"/>
      <dgm:spPr/>
    </dgm:pt>
    <dgm:pt modelId="{6288D093-07AF-4EEB-B57C-FB5DA4420E30}" type="pres">
      <dgm:prSet presAssocID="{B388C4F7-DD86-40E4-BA83-6838C8E845B2}" presName="Accent3" presStyleLbl="node1" presStyleIdx="2" presStyleCnt="13" custScaleX="568106" custScaleY="575350" custLinFactY="-159886" custLinFactNeighborX="-60527" custLinFactNeighborY="-200000"/>
      <dgm:spPr/>
    </dgm:pt>
    <dgm:pt modelId="{099685E2-34CD-4723-A342-ED2D0CA22ECA}" type="pres">
      <dgm:prSet presAssocID="{B388C4F7-DD86-40E4-BA83-6838C8E845B2}" presName="Accent4" presStyleLbl="node1" presStyleIdx="3" presStyleCnt="13" custLinFactNeighborX="13362" custLinFactNeighborY="-1195"/>
      <dgm:spPr/>
    </dgm:pt>
    <dgm:pt modelId="{282F7230-9226-4387-9620-3DC67223F95C}" type="pres">
      <dgm:prSet presAssocID="{B388C4F7-DD86-40E4-BA83-6838C8E845B2}" presName="Accent5" presStyleLbl="node1" presStyleIdx="4" presStyleCnt="13" custScaleX="555404" custScaleY="557236" custLinFactX="-586137" custLinFactY="100000" custLinFactNeighborX="-600000" custLinFactNeighborY="108866"/>
      <dgm:spPr/>
    </dgm:pt>
    <dgm:pt modelId="{2682D7C4-37F7-4CA1-B102-AED7627E9C93}" type="pres">
      <dgm:prSet presAssocID="{B388C4F7-DD86-40E4-BA83-6838C8E845B2}" presName="Accent6" presStyleLbl="node1" presStyleIdx="5" presStyleCnt="13" custScaleX="552829" custScaleY="548332" custLinFactX="-99011" custLinFactY="24431" custLinFactNeighborX="-100000" custLinFactNeighborY="100000"/>
      <dgm:spPr/>
    </dgm:pt>
    <dgm:pt modelId="{CCDD2561-1FC5-4EA6-AD90-3ADAF62A41D1}" type="pres">
      <dgm:prSet presAssocID="{27C8F191-CB8B-4A89-9EDF-D94B6E4ADC92}" presName="Child1" presStyleLbl="node1" presStyleIdx="6" presStyleCnt="13" custScaleX="143092" custScaleY="142929" custLinFactNeighborX="21128" custLinFactNeighborY="-61967">
        <dgm:presLayoutVars>
          <dgm:chMax val="0"/>
          <dgm:chPref val="0"/>
        </dgm:presLayoutVars>
      </dgm:prSet>
      <dgm:spPr/>
    </dgm:pt>
    <dgm:pt modelId="{DD36342D-1CB9-480B-9443-592ECACCB1B2}" type="pres">
      <dgm:prSet presAssocID="{27C8F191-CB8B-4A89-9EDF-D94B6E4ADC92}" presName="Accent7" presStyleCnt="0"/>
      <dgm:spPr/>
    </dgm:pt>
    <dgm:pt modelId="{2470B0FE-F3CE-48F3-AE82-73016C487D68}" type="pres">
      <dgm:prSet presAssocID="{27C8F191-CB8B-4A89-9EDF-D94B6E4ADC92}" presName="AccentHold1" presStyleLbl="node1" presStyleIdx="7" presStyleCnt="13" custScaleX="440181" custScaleY="444409" custLinFactX="448885" custLinFactY="249962" custLinFactNeighborX="500000" custLinFactNeighborY="300000"/>
      <dgm:spPr/>
    </dgm:pt>
    <dgm:pt modelId="{1C5C821B-7AF3-4B1C-B3FE-45A337B82741}" type="pres">
      <dgm:prSet presAssocID="{27C8F191-CB8B-4A89-9EDF-D94B6E4ADC92}" presName="Accent8" presStyleCnt="0"/>
      <dgm:spPr/>
    </dgm:pt>
    <dgm:pt modelId="{48BC9D73-B86D-4378-970E-5CD650E31618}" type="pres">
      <dgm:prSet presAssocID="{27C8F191-CB8B-4A89-9EDF-D94B6E4ADC92}" presName="AccentHold2" presStyleLbl="node1" presStyleIdx="8" presStyleCnt="13" custScaleX="227181" custScaleY="211018" custLinFactX="-42266" custLinFactNeighborX="-100000" custLinFactNeighborY="0"/>
      <dgm:spPr/>
    </dgm:pt>
    <dgm:pt modelId="{EB301C3D-F1F9-4A72-AC54-827EBC1AD812}" type="pres">
      <dgm:prSet presAssocID="{AEFF5EA2-6931-4098-96C8-31AE53CB425B}" presName="Child2" presStyleLbl="node1" presStyleIdx="9" presStyleCnt="13" custScaleX="119052" custScaleY="115496" custLinFactNeighborX="60898" custLinFactNeighborY="-6953">
        <dgm:presLayoutVars>
          <dgm:chMax val="0"/>
          <dgm:chPref val="0"/>
        </dgm:presLayoutVars>
      </dgm:prSet>
      <dgm:spPr/>
    </dgm:pt>
    <dgm:pt modelId="{6B30F03A-93BA-441A-ABF4-25C2455DF7C0}" type="pres">
      <dgm:prSet presAssocID="{AEFF5EA2-6931-4098-96C8-31AE53CB425B}" presName="Accent9" presStyleCnt="0"/>
      <dgm:spPr/>
    </dgm:pt>
    <dgm:pt modelId="{0DF8FB3E-B0B0-40D8-B039-0C7B496BBA97}" type="pres">
      <dgm:prSet presAssocID="{AEFF5EA2-6931-4098-96C8-31AE53CB425B}" presName="AccentHold1" presStyleLbl="node1" presStyleIdx="10" presStyleCnt="13" custScaleX="476769" custScaleY="462524" custLinFactY="120276" custLinFactNeighborX="51858" custLinFactNeighborY="200000"/>
      <dgm:spPr/>
    </dgm:pt>
    <dgm:pt modelId="{37FA1CD0-A7DC-4E74-BDC2-224405012EB0}" type="pres">
      <dgm:prSet presAssocID="{AEFF5EA2-6931-4098-96C8-31AE53CB425B}" presName="Accent10" presStyleCnt="0"/>
      <dgm:spPr/>
    </dgm:pt>
    <dgm:pt modelId="{022614F8-042B-41CB-A6A7-8094C903EB2F}" type="pres">
      <dgm:prSet presAssocID="{AEFF5EA2-6931-4098-96C8-31AE53CB425B}" presName="AccentHold2" presStyleLbl="node1" presStyleIdx="11" presStyleCnt="13"/>
      <dgm:spPr/>
    </dgm:pt>
    <dgm:pt modelId="{BA4661A9-DFAB-468E-97BE-F29D08FF69A9}" type="pres">
      <dgm:prSet presAssocID="{AEFF5EA2-6931-4098-96C8-31AE53CB425B}" presName="Accent11" presStyleCnt="0"/>
      <dgm:spPr/>
    </dgm:pt>
    <dgm:pt modelId="{C85BB588-B4E8-4D50-9280-4D4F2686007C}" type="pres">
      <dgm:prSet presAssocID="{AEFF5EA2-6931-4098-96C8-31AE53CB425B}" presName="AccentHold3" presStyleLbl="node1" presStyleIdx="12" presStyleCnt="13"/>
      <dgm:spPr/>
    </dgm:pt>
  </dgm:ptLst>
  <dgm:cxnLst>
    <dgm:cxn modelId="{9443D217-9168-4ECF-A563-7C2F4C998EAA}" type="presOf" srcId="{27C8F191-CB8B-4A89-9EDF-D94B6E4ADC92}" destId="{CCDD2561-1FC5-4EA6-AD90-3ADAF62A41D1}" srcOrd="0" destOrd="0" presId="urn:microsoft.com/office/officeart/2009/3/layout/CircleRelationship"/>
    <dgm:cxn modelId="{FDEC3F6B-F860-4E8B-8B14-455DBFCFBFB4}" srcId="{BE5B76ED-C686-4E97-9A28-74231B4FDDD1}" destId="{B388C4F7-DD86-40E4-BA83-6838C8E845B2}" srcOrd="0" destOrd="0" parTransId="{4F4EFEB2-AE6B-4B4E-A388-E726479684C1}" sibTransId="{BEE196C3-EEB3-4935-976F-A713EF603EEA}"/>
    <dgm:cxn modelId="{2D96128D-55F5-4B46-B071-9EA8CDCA9DCD}" srcId="{B388C4F7-DD86-40E4-BA83-6838C8E845B2}" destId="{AEFF5EA2-6931-4098-96C8-31AE53CB425B}" srcOrd="1" destOrd="0" parTransId="{AC52CE11-07EF-42A7-A67A-2231908FD231}" sibTransId="{FB25E557-3597-4AEA-B1FC-EA99A632BFB1}"/>
    <dgm:cxn modelId="{4E26289A-3825-4A9C-991F-8AB8A7EFD597}" srcId="{B388C4F7-DD86-40E4-BA83-6838C8E845B2}" destId="{27C8F191-CB8B-4A89-9EDF-D94B6E4ADC92}" srcOrd="0" destOrd="0" parTransId="{8EFDF7C7-310E-4ED5-B739-2186FB69ED8A}" sibTransId="{755F5D09-ECCD-4FC5-B350-FED951F57983}"/>
    <dgm:cxn modelId="{61F4EB9B-7EBC-4FC4-B727-C4A1C0EF0E59}" type="presOf" srcId="{AEFF5EA2-6931-4098-96C8-31AE53CB425B}" destId="{EB301C3D-F1F9-4A72-AC54-827EBC1AD812}" srcOrd="0" destOrd="0" presId="urn:microsoft.com/office/officeart/2009/3/layout/CircleRelationship"/>
    <dgm:cxn modelId="{873563D0-860F-487F-97A2-E4B8D49A3DAA}" type="presOf" srcId="{B388C4F7-DD86-40E4-BA83-6838C8E845B2}" destId="{A6EEB127-C2F5-4C0D-B108-CC2B3F78F4F1}" srcOrd="0" destOrd="0" presId="urn:microsoft.com/office/officeart/2009/3/layout/CircleRelationship"/>
    <dgm:cxn modelId="{A3AC16E3-96A0-4DCE-A502-BF3413F7EEBB}" type="presOf" srcId="{BE5B76ED-C686-4E97-9A28-74231B4FDDD1}" destId="{EC323DFF-E2DA-4381-8948-5F3D2CD82207}" srcOrd="0" destOrd="0" presId="urn:microsoft.com/office/officeart/2009/3/layout/CircleRelationship"/>
    <dgm:cxn modelId="{7D45573C-4EBD-433F-BFA4-B1A529D7A12E}" type="presParOf" srcId="{EC323DFF-E2DA-4381-8948-5F3D2CD82207}" destId="{A6EEB127-C2F5-4C0D-B108-CC2B3F78F4F1}" srcOrd="0" destOrd="0" presId="urn:microsoft.com/office/officeart/2009/3/layout/CircleRelationship"/>
    <dgm:cxn modelId="{F969CC6B-49AF-4CFA-905C-5A439FA65BB3}" type="presParOf" srcId="{EC323DFF-E2DA-4381-8948-5F3D2CD82207}" destId="{8A0FF0D8-0AF7-44A4-833E-7EA23A507B5A}" srcOrd="1" destOrd="0" presId="urn:microsoft.com/office/officeart/2009/3/layout/CircleRelationship"/>
    <dgm:cxn modelId="{0B13118F-EC84-4BBC-B9D4-F016C42736A0}" type="presParOf" srcId="{EC323DFF-E2DA-4381-8948-5F3D2CD82207}" destId="{F988BAF3-9DE2-4A25-84FE-B7C476401BC3}" srcOrd="2" destOrd="0" presId="urn:microsoft.com/office/officeart/2009/3/layout/CircleRelationship"/>
    <dgm:cxn modelId="{5A4C313A-14FE-4D34-9BAF-E781C66DAB07}" type="presParOf" srcId="{EC323DFF-E2DA-4381-8948-5F3D2CD82207}" destId="{6288D093-07AF-4EEB-B57C-FB5DA4420E30}" srcOrd="3" destOrd="0" presId="urn:microsoft.com/office/officeart/2009/3/layout/CircleRelationship"/>
    <dgm:cxn modelId="{D6ACDC7E-1588-4451-A7EF-95F6F8F98E10}" type="presParOf" srcId="{EC323DFF-E2DA-4381-8948-5F3D2CD82207}" destId="{099685E2-34CD-4723-A342-ED2D0CA22ECA}" srcOrd="4" destOrd="0" presId="urn:microsoft.com/office/officeart/2009/3/layout/CircleRelationship"/>
    <dgm:cxn modelId="{BF445524-7631-46A4-A9F8-F7CB08035DDB}" type="presParOf" srcId="{EC323DFF-E2DA-4381-8948-5F3D2CD82207}" destId="{282F7230-9226-4387-9620-3DC67223F95C}" srcOrd="5" destOrd="0" presId="urn:microsoft.com/office/officeart/2009/3/layout/CircleRelationship"/>
    <dgm:cxn modelId="{218BBC07-C0B0-48B2-980B-148E51AEE23B}" type="presParOf" srcId="{EC323DFF-E2DA-4381-8948-5F3D2CD82207}" destId="{2682D7C4-37F7-4CA1-B102-AED7627E9C93}" srcOrd="6" destOrd="0" presId="urn:microsoft.com/office/officeart/2009/3/layout/CircleRelationship"/>
    <dgm:cxn modelId="{AA1E1669-BD7D-411E-94D4-913E8566F654}" type="presParOf" srcId="{EC323DFF-E2DA-4381-8948-5F3D2CD82207}" destId="{CCDD2561-1FC5-4EA6-AD90-3ADAF62A41D1}" srcOrd="7" destOrd="0" presId="urn:microsoft.com/office/officeart/2009/3/layout/CircleRelationship"/>
    <dgm:cxn modelId="{D0F07794-37F8-4175-8296-9725EA64B2E3}" type="presParOf" srcId="{EC323DFF-E2DA-4381-8948-5F3D2CD82207}" destId="{DD36342D-1CB9-480B-9443-592ECACCB1B2}" srcOrd="8" destOrd="0" presId="urn:microsoft.com/office/officeart/2009/3/layout/CircleRelationship"/>
    <dgm:cxn modelId="{8AE7B659-C31F-4F52-9686-C1ABB63B1EA9}" type="presParOf" srcId="{DD36342D-1CB9-480B-9443-592ECACCB1B2}" destId="{2470B0FE-F3CE-48F3-AE82-73016C487D68}" srcOrd="0" destOrd="0" presId="urn:microsoft.com/office/officeart/2009/3/layout/CircleRelationship"/>
    <dgm:cxn modelId="{5834BBB2-34B9-46B9-948C-3BC456B978F5}" type="presParOf" srcId="{EC323DFF-E2DA-4381-8948-5F3D2CD82207}" destId="{1C5C821B-7AF3-4B1C-B3FE-45A337B82741}" srcOrd="9" destOrd="0" presId="urn:microsoft.com/office/officeart/2009/3/layout/CircleRelationship"/>
    <dgm:cxn modelId="{639DABF8-5BDE-484F-A747-33E9F42E376F}" type="presParOf" srcId="{1C5C821B-7AF3-4B1C-B3FE-45A337B82741}" destId="{48BC9D73-B86D-4378-970E-5CD650E31618}" srcOrd="0" destOrd="0" presId="urn:microsoft.com/office/officeart/2009/3/layout/CircleRelationship"/>
    <dgm:cxn modelId="{318F3B25-56D7-4CD3-80CD-4ECF6ABE9097}" type="presParOf" srcId="{EC323DFF-E2DA-4381-8948-5F3D2CD82207}" destId="{EB301C3D-F1F9-4A72-AC54-827EBC1AD812}" srcOrd="10" destOrd="0" presId="urn:microsoft.com/office/officeart/2009/3/layout/CircleRelationship"/>
    <dgm:cxn modelId="{5F192FAF-AA29-4119-9D75-AAF74B2D984A}" type="presParOf" srcId="{EC323DFF-E2DA-4381-8948-5F3D2CD82207}" destId="{6B30F03A-93BA-441A-ABF4-25C2455DF7C0}" srcOrd="11" destOrd="0" presId="urn:microsoft.com/office/officeart/2009/3/layout/CircleRelationship"/>
    <dgm:cxn modelId="{FF4ED7F3-8BF5-4BCE-8EC2-0B8ACBB19BC4}" type="presParOf" srcId="{6B30F03A-93BA-441A-ABF4-25C2455DF7C0}" destId="{0DF8FB3E-B0B0-40D8-B039-0C7B496BBA97}" srcOrd="0" destOrd="0" presId="urn:microsoft.com/office/officeart/2009/3/layout/CircleRelationship"/>
    <dgm:cxn modelId="{89500581-5988-46A4-9DF9-3A7B84A68823}" type="presParOf" srcId="{EC323DFF-E2DA-4381-8948-5F3D2CD82207}" destId="{37FA1CD0-A7DC-4E74-BDC2-224405012EB0}" srcOrd="12" destOrd="0" presId="urn:microsoft.com/office/officeart/2009/3/layout/CircleRelationship"/>
    <dgm:cxn modelId="{7957AFA6-FEBB-441D-B867-7098C7F0D056}" type="presParOf" srcId="{37FA1CD0-A7DC-4E74-BDC2-224405012EB0}" destId="{022614F8-042B-41CB-A6A7-8094C903EB2F}" srcOrd="0" destOrd="0" presId="urn:microsoft.com/office/officeart/2009/3/layout/CircleRelationship"/>
    <dgm:cxn modelId="{93B1B3BC-398A-43F6-862B-AA461BA776D1}" type="presParOf" srcId="{EC323DFF-E2DA-4381-8948-5F3D2CD82207}" destId="{BA4661A9-DFAB-468E-97BE-F29D08FF69A9}" srcOrd="13" destOrd="0" presId="urn:microsoft.com/office/officeart/2009/3/layout/CircleRelationship"/>
    <dgm:cxn modelId="{063A3997-1101-4FAD-B1B6-AA0965152552}" type="presParOf" srcId="{BA4661A9-DFAB-468E-97BE-F29D08FF69A9}" destId="{C85BB588-B4E8-4D50-9280-4D4F2686007C}" srcOrd="0" destOrd="0" presId="urn:microsoft.com/office/officeart/2009/3/layout/CircleRelationship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EEB127-C2F5-4C0D-B108-CC2B3F78F4F1}">
      <dsp:nvSpPr>
        <dsp:cNvPr id="0" name=""/>
        <dsp:cNvSpPr/>
      </dsp:nvSpPr>
      <dsp:spPr>
        <a:xfrm>
          <a:off x="3377137" y="1570032"/>
          <a:ext cx="2352072" cy="223295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latin typeface="+mj-lt"/>
            </a:rPr>
            <a:t>Babette Rothschild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latin typeface="+mj-lt"/>
            </a:rPr>
            <a:t>Somatic Trauma Therapy</a:t>
          </a:r>
        </a:p>
      </dsp:txBody>
      <dsp:txXfrm>
        <a:off x="3721590" y="1897041"/>
        <a:ext cx="1663166" cy="1578941"/>
      </dsp:txXfrm>
    </dsp:sp>
    <dsp:sp modelId="{8A0FF0D8-0AF7-44A4-833E-7EA23A507B5A}">
      <dsp:nvSpPr>
        <dsp:cNvPr id="0" name=""/>
        <dsp:cNvSpPr/>
      </dsp:nvSpPr>
      <dsp:spPr>
        <a:xfrm>
          <a:off x="3898196" y="-335682"/>
          <a:ext cx="1802750" cy="17716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988BAF3-9DE2-4A25-84FE-B7C476401BC3}">
      <dsp:nvSpPr>
        <dsp:cNvPr id="0" name=""/>
        <dsp:cNvSpPr/>
      </dsp:nvSpPr>
      <dsp:spPr>
        <a:xfrm>
          <a:off x="3892294" y="4081754"/>
          <a:ext cx="310596" cy="31089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288D093-07AF-4EEB-B57C-FB5DA4420E30}">
      <dsp:nvSpPr>
        <dsp:cNvPr id="0" name=""/>
        <dsp:cNvSpPr/>
      </dsp:nvSpPr>
      <dsp:spPr>
        <a:xfrm>
          <a:off x="5897522" y="218907"/>
          <a:ext cx="1764519" cy="178874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99685E2-34CD-4723-A342-ED2D0CA22ECA}">
      <dsp:nvSpPr>
        <dsp:cNvPr id="0" name=""/>
        <dsp:cNvSpPr/>
      </dsp:nvSpPr>
      <dsp:spPr>
        <a:xfrm>
          <a:off x="5383521" y="4407349"/>
          <a:ext cx="428953" cy="428946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82F7230-9226-4387-9620-3DC67223F95C}">
      <dsp:nvSpPr>
        <dsp:cNvPr id="0" name=""/>
        <dsp:cNvSpPr/>
      </dsp:nvSpPr>
      <dsp:spPr>
        <a:xfrm>
          <a:off x="0" y="883901"/>
          <a:ext cx="1725067" cy="173242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682D7C4-37F7-4CA1-B102-AED7627E9C93}">
      <dsp:nvSpPr>
        <dsp:cNvPr id="0" name=""/>
        <dsp:cNvSpPr/>
      </dsp:nvSpPr>
      <dsp:spPr>
        <a:xfrm>
          <a:off x="1680033" y="2413652"/>
          <a:ext cx="1717069" cy="170474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DD2561-1FC5-4EA6-AD90-3ADAF62A41D1}">
      <dsp:nvSpPr>
        <dsp:cNvPr id="0" name=""/>
        <dsp:cNvSpPr/>
      </dsp:nvSpPr>
      <dsp:spPr>
        <a:xfrm>
          <a:off x="1495651" y="0"/>
          <a:ext cx="2243750" cy="2240478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latin typeface="+mj-lt"/>
            </a:rPr>
            <a:t>Pat Ogden and Janina Fisher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latin typeface="+mj-lt"/>
            </a:rPr>
            <a:t>Sensorimotor Psychotherapy</a:t>
          </a:r>
        </a:p>
      </dsp:txBody>
      <dsp:txXfrm>
        <a:off x="1824241" y="328110"/>
        <a:ext cx="1586570" cy="1584258"/>
      </dsp:txXfrm>
    </dsp:sp>
    <dsp:sp modelId="{2470B0FE-F3CE-48F3-AE82-73016C487D68}">
      <dsp:nvSpPr>
        <dsp:cNvPr id="0" name=""/>
        <dsp:cNvSpPr/>
      </dsp:nvSpPr>
      <dsp:spPr>
        <a:xfrm>
          <a:off x="7814702" y="2579203"/>
          <a:ext cx="1888172" cy="1906276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8BC9D73-B86D-4378-970E-5CD650E31618}">
      <dsp:nvSpPr>
        <dsp:cNvPr id="0" name=""/>
        <dsp:cNvSpPr/>
      </dsp:nvSpPr>
      <dsp:spPr>
        <a:xfrm>
          <a:off x="53010" y="2804237"/>
          <a:ext cx="1761597" cy="1636313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B301C3D-F1F9-4A72-AC54-827EBC1AD812}">
      <dsp:nvSpPr>
        <dsp:cNvPr id="0" name=""/>
        <dsp:cNvSpPr/>
      </dsp:nvSpPr>
      <dsp:spPr>
        <a:xfrm>
          <a:off x="7765065" y="239508"/>
          <a:ext cx="1866792" cy="1810453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latin typeface="+mj-lt"/>
            </a:rPr>
            <a:t>Peter Levine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latin typeface="+mj-lt"/>
            </a:rPr>
            <a:t>Somatic Experiencing</a:t>
          </a:r>
        </a:p>
      </dsp:txBody>
      <dsp:txXfrm>
        <a:off x="8038450" y="504643"/>
        <a:ext cx="1320022" cy="1280183"/>
      </dsp:txXfrm>
    </dsp:sp>
    <dsp:sp modelId="{0DF8FB3E-B0B0-40D8-B039-0C7B496BBA97}">
      <dsp:nvSpPr>
        <dsp:cNvPr id="0" name=""/>
        <dsp:cNvSpPr/>
      </dsp:nvSpPr>
      <dsp:spPr>
        <a:xfrm>
          <a:off x="5674511" y="2148527"/>
          <a:ext cx="2045117" cy="198397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22614F8-042B-41CB-A6A7-8094C903EB2F}">
      <dsp:nvSpPr>
        <dsp:cNvPr id="0" name=""/>
        <dsp:cNvSpPr/>
      </dsp:nvSpPr>
      <dsp:spPr>
        <a:xfrm>
          <a:off x="1354439" y="4157450"/>
          <a:ext cx="310596" cy="31089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5BB588-B4E8-4D50-9280-4D4F2686007C}">
      <dsp:nvSpPr>
        <dsp:cNvPr id="0" name=""/>
        <dsp:cNvSpPr/>
      </dsp:nvSpPr>
      <dsp:spPr>
        <a:xfrm>
          <a:off x="4451799" y="3714986"/>
          <a:ext cx="310596" cy="31089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CircleRelationship">
  <dgm:title val=""/>
  <dgm:desc val=""/>
  <dgm:catLst>
    <dgm:cat type="relationship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clrData>
  <dgm:layoutNode name="Name0">
    <dgm:varLst>
      <dgm:chMax val="1"/>
      <dgm:chPref val="1"/>
    </dgm:varLst>
    <dgm:shape xmlns:r="http://schemas.openxmlformats.org/officeDocument/2006/relationships" r:blip="">
      <dgm:adjLst/>
    </dgm:shape>
    <dgm:choose name="Name1">
      <dgm:if name="Name2" axis="ch ch" ptType="node node" func="cnt" op="equ" val="0">
        <dgm:alg type="composite">
          <dgm:param type="ar" val="0.98"/>
        </dgm:alg>
        <dgm:constrLst>
          <dgm:constr type="primFontSz" for="des" ptType="node" op="equ" val="65"/>
          <dgm:constr type="l" for="ch" forName="Parent" refType="w" fact="0"/>
          <dgm:constr type="t" for="ch" forName="Parent" refType="h" fact="0.039"/>
          <dgm:constr type="w" for="ch" forName="Parent" refType="w" fact="0.8734"/>
          <dgm:constr type="h" for="ch" forName="Parent" refType="h" fact="0.856"/>
          <dgm:constr type="l" for="ch" forName="Accent1" refType="w" fact="0.4984"/>
          <dgm:constr type="t" for="ch" forName="Accent1" refType="h" fact="0"/>
          <dgm:constr type="w" for="ch" forName="Accent1" refType="w" fact="0.0972"/>
          <dgm:constr type="h" for="ch" forName="Accent1" refType="h" fact="0.0952"/>
          <dgm:constr type="l" for="ch" forName="Accent2" refType="w" fact="0.2684"/>
          <dgm:constr type="t" for="ch" forName="Accent2" refType="h" fact="0.8314"/>
          <dgm:constr type="w" for="ch" forName="Accent2" refType="w" fact="0.0704"/>
          <dgm:constr type="h" for="ch" forName="Accent2" refType="h" fact="0.069"/>
          <dgm:constr type="l" for="ch" forName="Accent3" refType="w" fact="0.9296"/>
          <dgm:constr type="t" for="ch" forName="Accent3" refType="h" fact="0.3864"/>
          <dgm:constr type="w" for="ch" forName="Accent3" refType="w" fact="0.0704"/>
          <dgm:constr type="h" for="ch" forName="Accent3" refType="h" fact="0.069"/>
          <dgm:constr type="l" for="ch" forName="Accent4" refType="w" fact="0.5931"/>
          <dgm:constr type="t" for="ch" forName="Accent4" refType="h" fact="0.9048"/>
          <dgm:constr type="w" for="ch" forName="Accent4" refType="w" fact="0.0972"/>
          <dgm:constr type="h" for="ch" forName="Accent4" refType="h" fact="0.0952"/>
          <dgm:constr type="l" for="ch" forName="Accent5" refType="w" fact="0.2883"/>
          <dgm:constr type="t" for="ch" forName="Accent5" refType="h" fact="0.1353"/>
          <dgm:constr type="w" for="ch" forName="Accent5" refType="w" fact="0.0704"/>
          <dgm:constr type="h" for="ch" forName="Accent5" refType="h" fact="0.069"/>
          <dgm:constr type="l" for="ch" forName="Accent6" refType="w" fact="0.0666"/>
          <dgm:constr type="t" for="ch" forName="Accent6" refType="h" fact="0.53"/>
          <dgm:constr type="w" for="ch" forName="Accent6" refType="w" fact="0.0704"/>
          <dgm:constr type="h" for="ch" forName="Accent6" refType="h" fact="0.069"/>
        </dgm:constrLst>
      </dgm:if>
      <dgm:if name="Name3" axis="ch ch" ptType="node node" func="cnt" op="equ" val="1">
        <dgm:alg type="composite">
          <dgm:param type="ar" val="1.2476"/>
        </dgm:alg>
        <dgm:constrLst>
          <dgm:constr type="primFontSz" for="des" ptType="node" op="equ" val="65"/>
          <dgm:constr type="l" for="ch" forName="Parent" refType="w" fact="0.2145"/>
          <dgm:constr type="t" for="ch" forName="Parent" refType="h" fact="0.039"/>
          <dgm:constr type="w" for="ch" forName="Parent" refType="w" fact="0.6861"/>
          <dgm:constr type="h" for="ch" forName="Parent" refType="h" fact="0.856"/>
          <dgm:constr type="l" for="ch" forName="Accent8" refType="w" fact="0.0262"/>
          <dgm:constr type="t" for="ch" forName="Accent8" refType="h" fact="0.6434"/>
          <dgm:constr type="w" for="ch" forName="Accent8" refType="w" fact="0.138"/>
          <dgm:constr type="h" for="ch" forName="Accent8" refType="h" fact="0.1721"/>
          <dgm:constr type="l" for="ch" forName="Accent1" refType="w" fact="0.6059"/>
          <dgm:constr type="t" for="ch" forName="Accent1" refType="h" fact="0"/>
          <dgm:constr type="w" for="ch" forName="Accent1" refType="w" fact="0.0763"/>
          <dgm:constr type="h" for="ch" forName="Accent1" refType="h" fact="0.0952"/>
          <dgm:constr type="l" for="ch" forName="Accent2" refType="w" fact="0.4253"/>
          <dgm:constr type="t" for="ch" forName="Accent2" refType="h" fact="0.8314"/>
          <dgm:constr type="w" for="ch" forName="Accent2" refType="w" fact="0.0553"/>
          <dgm:constr type="h" for="ch" forName="Accent2" refType="h" fact="0.069"/>
          <dgm:constr type="l" for="ch" forName="Accent3" refType="w" fact="0.9447"/>
          <dgm:constr type="t" for="ch" forName="Accent3" refType="h" fact="0.3864"/>
          <dgm:constr type="w" for="ch" forName="Accent3" refType="w" fact="0.0553"/>
          <dgm:constr type="h" for="ch" forName="Accent3" refType="h" fact="0.069"/>
          <dgm:constr type="l" for="ch" forName="Child1" refType="w" fact="0"/>
          <dgm:constr type="t" for="ch" forName="Child1" refType="h" fact="0.1935"/>
          <dgm:constr type="w" for="ch" forName="Child1" refType="w" fact="0.2789"/>
          <dgm:constr type="h" for="ch" forName="Child1" refType="h" fact="0.3479"/>
          <dgm:constr type="l" for="ch" forName="Accent4" refType="w" fact="0.6803"/>
          <dgm:constr type="t" for="ch" forName="Accent4" refType="h" fact="0.9048"/>
          <dgm:constr type="w" for="ch" forName="Accent4" refType="w" fact="0.0763"/>
          <dgm:constr type="h" for="ch" forName="Accent4" refType="h" fact="0.0952"/>
          <dgm:constr type="l" for="ch" forName="Accent7" refType="w" fact="0.5287"/>
          <dgm:constr type="t" for="ch" forName="Accent7" refType="h" fact="0.1383"/>
          <dgm:constr type="w" for="ch" forName="Accent7" refType="w" fact="0.0763"/>
          <dgm:constr type="h" for="ch" forName="Accent7" refType="h" fact="0.0952"/>
          <dgm:constr type="l" for="ch" forName="Accent5" refType="w" fact="0.4409"/>
          <dgm:constr type="t" for="ch" forName="Accent5" refType="h" fact="0.1353"/>
          <dgm:constr type="w" for="ch" forName="Accent5" refType="w" fact="0.0553"/>
          <dgm:constr type="h" for="ch" forName="Accent5" refType="h" fact="0.069"/>
          <dgm:constr type="l" for="ch" forName="Accent6" refType="w" fact="0.2668"/>
          <dgm:constr type="t" for="ch" forName="Accent6" refType="h" fact="0.53"/>
          <dgm:constr type="w" for="ch" forName="Accent6" refType="w" fact="0.0553"/>
          <dgm:constr type="h" for="ch" forName="Accent6" refType="h" fact="0.069"/>
        </dgm:constrLst>
      </dgm:if>
      <dgm:if name="Name4" axis="ch ch" ptType="node node" func="cnt" op="equ" val="2">
        <dgm:alg type="composite">
          <dgm:param type="ar" val="1.592"/>
        </dgm:alg>
        <dgm:constrLst>
          <dgm:constr type="primFontSz" for="des" ptType="node" op="equ" val="65"/>
          <dgm:constr type="l" for="ch" forName="Parent" refType="w" fact="0.1886"/>
          <dgm:constr type="t" for="ch" forName="Parent" refType="h" fact="0.039"/>
          <dgm:constr type="w" for="ch" forName="Parent" refType="w" fact="0.5377"/>
          <dgm:constr type="h" for="ch" forName="Parent" refType="h" fact="0.856"/>
          <dgm:constr type="l" for="ch" forName="Accent8" refType="w" fact="0.0411"/>
          <dgm:constr type="t" for="ch" forName="Accent8" refType="h" fact="0.6434"/>
          <dgm:constr type="w" for="ch" forName="Accent8" refType="w" fact="0.1081"/>
          <dgm:constr type="h" for="ch" forName="Accent8" refType="h" fact="0.1721"/>
          <dgm:constr type="l" for="ch" forName="Accent1" refType="w" fact="0.4954"/>
          <dgm:constr type="t" for="ch" forName="Accent1" refType="h" fact="0"/>
          <dgm:constr type="w" for="ch" forName="Accent1" refType="w" fact="0.0598"/>
          <dgm:constr type="h" for="ch" forName="Accent1" refType="h" fact="0.0952"/>
          <dgm:constr type="l" for="ch" forName="Accent2" refType="w" fact="0.3538"/>
          <dgm:constr type="t" for="ch" forName="Accent2" refType="h" fact="0.8314"/>
          <dgm:constr type="w" for="ch" forName="Accent2" refType="w" fact="0.0433"/>
          <dgm:constr type="h" for="ch" forName="Accent2" refType="h" fact="0.069"/>
          <dgm:constr type="l" for="ch" forName="Accent3" refType="w" fact="0.7609"/>
          <dgm:constr type="t" for="ch" forName="Accent3" refType="h" fact="0.3864"/>
          <dgm:constr type="w" for="ch" forName="Accent3" refType="w" fact="0.0433"/>
          <dgm:constr type="h" for="ch" forName="Accent3" refType="h" fact="0.069"/>
          <dgm:constr type="l" for="ch" forName="Accent9" refType="w" fact="0.6839"/>
          <dgm:constr type="t" for="ch" forName="Accent9" refType="h" fact="0.27"/>
          <dgm:constr type="w" for="ch" forName="Accent9" refType="w" fact="0.0598"/>
          <dgm:constr type="h" for="ch" forName="Accent9" refType="h" fact="0.0952"/>
          <dgm:constr type="l" for="ch" forName="Child1" refType="w" fact="0.0206"/>
          <dgm:constr type="t" for="ch" forName="Child1" refType="h" fact="0.1935"/>
          <dgm:constr type="w" for="ch" forName="Child1" refType="w" fact="0.2186"/>
          <dgm:constr type="h" for="ch" forName="Child1" refType="h" fact="0.3479"/>
          <dgm:constr type="l" for="ch" forName="Child2" refType="w" fact="0.7814"/>
          <dgm:constr type="t" for="ch" forName="Child2" refType="h" fact="0.0298"/>
          <dgm:constr type="w" for="ch" forName="Child2" refType="w" fact="0.2186"/>
          <dgm:constr type="h" for="ch" forName="Child2" refType="h" fact="0.3479"/>
          <dgm:constr type="l" for="ch" forName="Accent10" refType="w" fact="0"/>
          <dgm:constr type="t" for="ch" forName="Accent10" refType="h" fact="0.8482"/>
          <dgm:constr type="w" for="ch" forName="Accent10" refType="w" fact="0.0433"/>
          <dgm:constr type="h" for="ch" forName="Accent10" refType="h" fact="0.069"/>
          <dgm:constr type="l" for="ch" forName="Accent11" refType="w" fact="0.4318"/>
          <dgm:constr type="t" for="ch" forName="Accent11" refType="h" fact="0.75"/>
          <dgm:constr type="w" for="ch" forName="Accent11" refType="w" fact="0.0433"/>
          <dgm:constr type="h" for="ch" forName="Accent11" refType="h" fact="0.069"/>
          <dgm:constr type="l" for="ch" forName="Accent7" refType="w" fact="0.4349"/>
          <dgm:constr type="t" for="ch" forName="Accent7" refType="h" fact="0.1383"/>
          <dgm:constr type="w" for="ch" forName="Accent7" refType="w" fact="0.0598"/>
          <dgm:constr type="h" for="ch" forName="Accent7" refType="h" fact="0.0952"/>
          <dgm:constr type="l" for="ch" forName="Accent5" refType="w" fact="0.3661"/>
          <dgm:constr type="t" for="ch" forName="Accent5" refType="h" fact="0.1353"/>
          <dgm:constr type="w" for="ch" forName="Accent5" refType="w" fact="0.0433"/>
          <dgm:constr type="h" for="ch" forName="Accent5" refType="h" fact="0.069"/>
          <dgm:constr type="l" for="ch" forName="Accent6" refType="w" fact="0.2296"/>
          <dgm:constr type="t" for="ch" forName="Accent6" refType="h" fact="0.53"/>
          <dgm:constr type="w" for="ch" forName="Accent6" refType="w" fact="0.0433"/>
          <dgm:constr type="h" for="ch" forName="Accent6" refType="h" fact="0.069"/>
          <dgm:constr type="l" for="ch" forName="Accent4" refType="w" fact="0.5537"/>
          <dgm:constr type="t" for="ch" forName="Accent4" refType="h" fact="0.9048"/>
          <dgm:constr type="w" for="ch" forName="Accent4" refType="w" fact="0.0598"/>
          <dgm:constr type="h" for="ch" forName="Accent4" refType="h" fact="0.0952"/>
        </dgm:constrLst>
      </dgm:if>
      <dgm:if name="Name5" axis="ch ch" ptType="node node" func="cnt" op="equ" val="3">
        <dgm:alg type="composite">
          <dgm:param type="ar" val="1.7557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039"/>
          <dgm:constr type="w" for="ch" forName="Parent" refType="w" fact="0.4875"/>
          <dgm:constr type="h" for="ch" forName="Parent" refType="h" fact="0.856"/>
          <dgm:constr type="l" for="ch" forName="Accent8" refType="w" fact="0.0373"/>
          <dgm:constr type="t" for="ch" forName="Accent8" refType="h" fact="0.6434"/>
          <dgm:constr type="w" for="ch" forName="Accent8" refType="w" fact="0.098"/>
          <dgm:constr type="h" for="ch" forName="Accent8" refType="h" fact="0.1721"/>
          <dgm:constr type="l" for="ch" forName="Accent1" refType="w" fact="0.4492"/>
          <dgm:constr type="t" for="ch" forName="Accent1" refType="h" fact="0"/>
          <dgm:constr type="w" for="ch" forName="Accent1" refType="w" fact="0.0542"/>
          <dgm:constr type="h" for="ch" forName="Accent1" refType="h" fact="0.0952"/>
          <dgm:constr type="l" for="ch" forName="Accent2" refType="w" fact="0.3209"/>
          <dgm:constr type="t" for="ch" forName="Accent2" refType="h" fact="0.8314"/>
          <dgm:constr type="w" for="ch" forName="Accent2" refType="w" fact="0.0393"/>
          <dgm:constr type="h" for="ch" forName="Accent2" refType="h" fact="0.069"/>
          <dgm:constr type="l" for="ch" forName="Accent3" refType="w" fact="0.6899"/>
          <dgm:constr type="t" for="ch" forName="Accent3" refType="h" fact="0.3864"/>
          <dgm:constr type="w" for="ch" forName="Accent3" refType="w" fact="0.0393"/>
          <dgm:constr type="h" for="ch" forName="Accent3" refType="h" fact="0.069"/>
          <dgm:constr type="l" for="ch" forName="Accent9" refType="w" fact="0.6201"/>
          <dgm:constr type="t" for="ch" forName="Accent9" refType="h" fact="0.27"/>
          <dgm:constr type="w" for="ch" forName="Accent9" refType="w" fact="0.0542"/>
          <dgm:constr type="h" for="ch" forName="Accent9" refType="h" fact="0.0952"/>
          <dgm:constr type="l" for="ch" forName="Child1" refType="w" fact="0.0186"/>
          <dgm:constr type="t" for="ch" forName="Child1" refType="h" fact="0.1935"/>
          <dgm:constr type="w" for="ch" forName="Child1" refType="w" fact="0.1982"/>
          <dgm:constr type="h" for="ch" forName="Child1" refType="h" fact="0.3479"/>
          <dgm:constr type="l" for="ch" forName="Child2" refType="w" fact="0.7086"/>
          <dgm:constr type="t" for="ch" forName="Child2" refType="h" fact="0.0298"/>
          <dgm:constr type="w" for="ch" forName="Child2" refType="w" fact="0.1982"/>
          <dgm:constr type="h" for="ch" forName="Child2" refType="h" fact="0.3479"/>
          <dgm:constr type="l" for="ch" forName="Child3" refType="w" fact="0.8018"/>
          <dgm:constr type="t" for="ch" forName="Child3" refType="h" fact="0.6312"/>
          <dgm:constr type="w" for="ch" forName="Child3" refType="w" fact="0.1982"/>
          <dgm:constr type="h" for="ch" forName="Child3" refType="h" fact="0.3479"/>
          <dgm:constr type="l" for="ch" forName="Accent12" refType="w" fact="0.7459"/>
          <dgm:constr type="t" for="ch" forName="Accent12" refType="h" fact="0.619"/>
          <dgm:constr type="w" for="ch" forName="Accent12" refType="w" fact="0.0393"/>
          <dgm:constr type="h" for="ch" forName="Accent12" refType="h" fact="0.069"/>
          <dgm:constr type="l" for="ch" forName="Accent4" refType="w" fact="0.5021"/>
          <dgm:constr type="t" for="ch" forName="Accent4" refType="h" fact="0.9048"/>
          <dgm:constr type="w" for="ch" forName="Accent4" refType="w" fact="0.0542"/>
          <dgm:constr type="h" for="ch" forName="Accent4" refType="h" fact="0.0952"/>
          <dgm:constr type="l" for="ch" forName="Accent10" refType="w" fact="0"/>
          <dgm:constr type="t" for="ch" forName="Accent10" refType="h" fact="0.8482"/>
          <dgm:constr type="w" for="ch" forName="Accent10" refType="w" fact="0.0393"/>
          <dgm:constr type="h" for="ch" forName="Accent10" refType="h" fact="0.069"/>
          <dgm:constr type="l" for="ch" forName="Accent11" refType="w" fact="0.3916"/>
          <dgm:constr type="t" for="ch" forName="Accent11" refType="h" fact="0.75"/>
          <dgm:constr type="w" for="ch" forName="Accent11" refType="w" fact="0.0393"/>
          <dgm:constr type="h" for="ch" forName="Accent11" refType="h" fact="0.069"/>
          <dgm:constr type="l" for="ch" forName="Accent7" refType="w" fact="0.3944"/>
          <dgm:constr type="t" for="ch" forName="Accent7" refType="h" fact="0.1383"/>
          <dgm:constr type="w" for="ch" forName="Accent7" refType="w" fact="0.0542"/>
          <dgm:constr type="h" for="ch" forName="Accent7" refType="h" fact="0.0952"/>
          <dgm:constr type="l" for="ch" forName="Accent5" refType="w" fact="0.3319"/>
          <dgm:constr type="t" for="ch" forName="Accent5" refType="h" fact="0.1353"/>
          <dgm:constr type="w" for="ch" forName="Accent5" refType="w" fact="0.0393"/>
          <dgm:constr type="h" for="ch" forName="Accent5" refType="h" fact="0.069"/>
          <dgm:constr type="l" for="ch" forName="Accent6" refType="w" fact="0.2082"/>
          <dgm:constr type="t" for="ch" forName="Accent6" refType="h" fact="0.53"/>
          <dgm:constr type="w" for="ch" forName="Accent6" refType="w" fact="0.0393"/>
          <dgm:constr type="h" for="ch" forName="Accent6" refType="h" fact="0.069"/>
        </dgm:constrLst>
      </dgm:if>
      <dgm:if name="Name6" axis="ch ch" ptType="node node" func="cnt" op="equ" val="4">
        <dgm:alg type="composite">
          <dgm:param type="ar" val="1.3749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0306"/>
          <dgm:constr type="w" for="ch" forName="Parent" refType="w" fact="0.4875"/>
          <dgm:constr type="h" for="ch" forName="Parent" refType="h" fact="0.6703"/>
          <dgm:constr type="l" for="ch" forName="Accent8" refType="w" fact="0.0373"/>
          <dgm:constr type="t" for="ch" forName="Accent8" refType="h" fact="0.5038"/>
          <dgm:constr type="w" for="ch" forName="Accent8" refType="w" fact="0.098"/>
          <dgm:constr type="h" for="ch" forName="Accent8" refType="h" fact="0.1348"/>
          <dgm:constr type="l" for="ch" forName="Accent1" refType="w" fact="0.4492"/>
          <dgm:constr type="t" for="ch" forName="Accent1" refType="h" fact="0"/>
          <dgm:constr type="w" for="ch" forName="Accent1" refType="w" fact="0.0542"/>
          <dgm:constr type="h" for="ch" forName="Accent1" refType="h" fact="0.0746"/>
          <dgm:constr type="l" for="ch" forName="Accent2" refType="w" fact="0.3209"/>
          <dgm:constr type="t" for="ch" forName="Accent2" refType="h" fact="0.6511"/>
          <dgm:constr type="w" for="ch" forName="Accent2" refType="w" fact="0.0393"/>
          <dgm:constr type="h" for="ch" forName="Accent2" refType="h" fact="0.054"/>
          <dgm:constr type="l" for="ch" forName="Accent3" refType="w" fact="0.6899"/>
          <dgm:constr type="t" for="ch" forName="Accent3" refType="h" fact="0.3026"/>
          <dgm:constr type="w" for="ch" forName="Accent3" refType="w" fact="0.0393"/>
          <dgm:constr type="h" for="ch" forName="Accent3" refType="h" fact="0.054"/>
          <dgm:constr type="l" for="ch" forName="Accent9" refType="w" fact="0.6201"/>
          <dgm:constr type="t" for="ch" forName="Accent9" refType="h" fact="0.2115"/>
          <dgm:constr type="w" for="ch" forName="Accent9" refType="w" fact="0.0542"/>
          <dgm:constr type="h" for="ch" forName="Accent9" refType="h" fact="0.0746"/>
          <dgm:constr type="l" for="ch" forName="Child1" refType="w" fact="0.0186"/>
          <dgm:constr type="t" for="ch" forName="Child1" refType="h" fact="0.1515"/>
          <dgm:constr type="w" for="ch" forName="Child1" refType="w" fact="0.1982"/>
          <dgm:constr type="h" for="ch" forName="Child1" refType="h" fact="0.2725"/>
          <dgm:constr type="l" for="ch" forName="Child2" refType="w" fact="0.7086"/>
          <dgm:constr type="t" for="ch" forName="Child2" refType="h" fact="0.0233"/>
          <dgm:constr type="w" for="ch" forName="Child2" refType="w" fact="0.1982"/>
          <dgm:constr type="h" for="ch" forName="Child2" refType="h" fact="0.2725"/>
          <dgm:constr type="l" for="ch" forName="Child3" refType="w" fact="0.8018"/>
          <dgm:constr type="t" for="ch" forName="Child3" refType="h" fact="0.4943"/>
          <dgm:constr type="w" for="ch" forName="Child3" refType="w" fact="0.1982"/>
          <dgm:constr type="h" for="ch" forName="Child3" refType="h" fact="0.2725"/>
          <dgm:constr type="l" for="ch" forName="Accent12" refType="w" fact="0.7459"/>
          <dgm:constr type="t" for="ch" forName="Accent12" refType="h" fact="0.4848"/>
          <dgm:constr type="w" for="ch" forName="Accent12" refType="w" fact="0.0393"/>
          <dgm:constr type="h" for="ch" forName="Accent12" refType="h" fact="0.054"/>
          <dgm:constr type="l" for="ch" forName="Accent4" refType="w" fact="0.5021"/>
          <dgm:constr type="t" for="ch" forName="Accent4" refType="h" fact="0.7085"/>
          <dgm:constr type="w" for="ch" forName="Accent4" refType="w" fact="0.0542"/>
          <dgm:constr type="h" for="ch" forName="Accent4" refType="h" fact="0.0746"/>
          <dgm:constr type="l" for="ch" forName="Accent10" refType="w" fact="0"/>
          <dgm:constr type="t" for="ch" forName="Accent10" refType="h" fact="0.6642"/>
          <dgm:constr type="w" for="ch" forName="Accent10" refType="w" fact="0.0393"/>
          <dgm:constr type="h" for="ch" forName="Accent10" refType="h" fact="0.054"/>
          <dgm:constr type="l" for="ch" forName="Accent11" refType="w" fact="0.3916"/>
          <dgm:constr type="t" for="ch" forName="Accent11" refType="h" fact="0.5873"/>
          <dgm:constr type="w" for="ch" forName="Accent11" refType="w" fact="0.0393"/>
          <dgm:constr type="h" for="ch" forName="Accent11" refType="h" fact="0.054"/>
          <dgm:constr type="l" for="ch" forName="Accent7" refType="w" fact="0.3944"/>
          <dgm:constr type="t" for="ch" forName="Accent7" refType="h" fact="0.1083"/>
          <dgm:constr type="w" for="ch" forName="Accent7" refType="w" fact="0.0542"/>
          <dgm:constr type="h" for="ch" forName="Accent7" refType="h" fact="0.0746"/>
          <dgm:constr type="l" for="ch" forName="Accent5" refType="w" fact="0.3319"/>
          <dgm:constr type="t" for="ch" forName="Accent5" refType="h" fact="0.1059"/>
          <dgm:constr type="w" for="ch" forName="Accent5" refType="w" fact="0.0393"/>
          <dgm:constr type="h" for="ch" forName="Accent5" refType="h" fact="0.054"/>
          <dgm:constr type="l" for="ch" forName="Accent6" refType="w" fact="0.2082"/>
          <dgm:constr type="t" for="ch" forName="Accent6" refType="h" fact="0.4151"/>
          <dgm:constr type="w" for="ch" forName="Accent6" refType="w" fact="0.0393"/>
          <dgm:constr type="h" for="ch" forName="Accent6" refType="h" fact="0.054"/>
          <dgm:constr type="l" for="ch" forName="Child4" refType="w" fact="0.2329"/>
          <dgm:constr type="t" for="ch" forName="Child4" refType="h" fact="0.7275"/>
          <dgm:constr type="w" for="ch" forName="Child4" refType="w" fact="0.1982"/>
          <dgm:constr type="h" for="ch" forName="Child4" refType="h" fact="0.2725"/>
          <dgm:constr type="l" for="ch" forName="Accent13" refType="w" fact="0.4099"/>
          <dgm:constr type="t" for="ch" forName="Accent13" refType="h" fact="0.7183"/>
          <dgm:constr type="w" for="ch" forName="Accent13" refType="w" fact="0.0393"/>
          <dgm:constr type="h" for="ch" forName="Accent13" refType="h" fact="0.054"/>
        </dgm:constrLst>
      </dgm:if>
      <dgm:else name="Name7">
        <dgm:alg type="composite">
          <dgm:param type="ar" val="1.1477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1907"/>
          <dgm:constr type="w" for="ch" forName="Parent" refType="w" fact="0.4875"/>
          <dgm:constr type="h" for="ch" forName="Parent" refType="h" fact="0.5596"/>
          <dgm:constr type="l" for="ch" forName="Accent8" refType="w" fact="0.0373"/>
          <dgm:constr type="t" for="ch" forName="Accent8" refType="h" fact="0.5858"/>
          <dgm:constr type="w" for="ch" forName="Accent8" refType="w" fact="0.098"/>
          <dgm:constr type="h" for="ch" forName="Accent8" refType="h" fact="0.1125"/>
          <dgm:constr type="l" for="ch" forName="Accent1" refType="w" fact="0.4492"/>
          <dgm:constr type="t" for="ch" forName="Accent1" refType="h" fact="0.1652"/>
          <dgm:constr type="w" for="ch" forName="Accent1" refType="w" fact="0.0542"/>
          <dgm:constr type="h" for="ch" forName="Accent1" refType="h" fact="0.0623"/>
          <dgm:constr type="l" for="ch" forName="Accent2" refType="w" fact="0.3209"/>
          <dgm:constr type="t" for="ch" forName="Accent2" refType="h" fact="0.7087"/>
          <dgm:constr type="w" for="ch" forName="Accent2" refType="w" fact="0.0393"/>
          <dgm:constr type="h" for="ch" forName="Accent2" refType="h" fact="0.0451"/>
          <dgm:constr type="l" for="ch" forName="Accent3" refType="w" fact="0.6899"/>
          <dgm:constr type="t" for="ch" forName="Accent3" refType="h" fact="0.4178"/>
          <dgm:constr type="w" for="ch" forName="Accent3" refType="w" fact="0.0393"/>
          <dgm:constr type="h" for="ch" forName="Accent3" refType="h" fact="0.0451"/>
          <dgm:constr type="l" for="ch" forName="Accent9" refType="w" fact="0.6201"/>
          <dgm:constr type="t" for="ch" forName="Accent9" refType="h" fact="0.3417"/>
          <dgm:constr type="w" for="ch" forName="Accent9" refType="w" fact="0.0542"/>
          <dgm:constr type="h" for="ch" forName="Accent9" refType="h" fact="0.0623"/>
          <dgm:constr type="l" for="ch" forName="Child1" refType="w" fact="0.0186"/>
          <dgm:constr type="t" for="ch" forName="Child1" refType="h" fact="0.2917"/>
          <dgm:constr type="w" for="ch" forName="Child1" refType="w" fact="0.1982"/>
          <dgm:constr type="h" for="ch" forName="Child1" refType="h" fact="0.2275"/>
          <dgm:constr type="l" for="ch" forName="Child2" refType="w" fact="0.7086"/>
          <dgm:constr type="t" for="ch" forName="Child2" refType="h" fact="0.1847"/>
          <dgm:constr type="w" for="ch" forName="Child2" refType="w" fact="0.1982"/>
          <dgm:constr type="h" for="ch" forName="Child2" refType="h" fact="0.2275"/>
          <dgm:constr type="l" for="ch" forName="Child3" refType="w" fact="0.8018"/>
          <dgm:constr type="t" for="ch" forName="Child3" refType="h" fact="0.5778"/>
          <dgm:constr type="w" for="ch" forName="Child3" refType="w" fact="0.1982"/>
          <dgm:constr type="h" for="ch" forName="Child3" refType="h" fact="0.2275"/>
          <dgm:constr type="l" for="ch" forName="Accent12" refType="w" fact="0.7459"/>
          <dgm:constr type="t" for="ch" forName="Accent12" refType="h" fact="0.5699"/>
          <dgm:constr type="w" for="ch" forName="Accent12" refType="w" fact="0.0393"/>
          <dgm:constr type="h" for="ch" forName="Accent12" refType="h" fact="0.0451"/>
          <dgm:constr type="l" for="ch" forName="Accent4" refType="w" fact="0.5021"/>
          <dgm:constr type="t" for="ch" forName="Accent4" refType="h" fact="0.7567"/>
          <dgm:constr type="w" for="ch" forName="Accent4" refType="w" fact="0.0542"/>
          <dgm:constr type="h" for="ch" forName="Accent4" refType="h" fact="0.0623"/>
          <dgm:constr type="l" for="ch" forName="Accent10" refType="w" fact="0"/>
          <dgm:constr type="t" for="ch" forName="Accent10" refType="h" fact="0.7197"/>
          <dgm:constr type="w" for="ch" forName="Accent10" refType="w" fact="0.0393"/>
          <dgm:constr type="h" for="ch" forName="Accent10" refType="h" fact="0.0451"/>
          <dgm:constr type="l" for="ch" forName="Accent11" refType="w" fact="0.3916"/>
          <dgm:constr type="t" for="ch" forName="Accent11" refType="h" fact="0.6555"/>
          <dgm:constr type="w" for="ch" forName="Accent11" refType="w" fact="0.0393"/>
          <dgm:constr type="h" for="ch" forName="Accent11" refType="h" fact="0.0451"/>
          <dgm:constr type="l" for="ch" forName="Accent7" refType="w" fact="0.3944"/>
          <dgm:constr type="t" for="ch" forName="Accent7" refType="h" fact="0.2556"/>
          <dgm:constr type="w" for="ch" forName="Accent7" refType="w" fact="0.0542"/>
          <dgm:constr type="h" for="ch" forName="Accent7" refType="h" fact="0.0623"/>
          <dgm:constr type="l" for="ch" forName="Accent5" refType="w" fact="0.3319"/>
          <dgm:constr type="t" for="ch" forName="Accent5" refType="h" fact="0.2536"/>
          <dgm:constr type="w" for="ch" forName="Accent5" refType="w" fact="0.0393"/>
          <dgm:constr type="h" for="ch" forName="Accent5" refType="h" fact="0.0451"/>
          <dgm:constr type="l" for="ch" forName="Accent6" refType="w" fact="0.2082"/>
          <dgm:constr type="t" for="ch" forName="Accent6" refType="h" fact="0.5117"/>
          <dgm:constr type="w" for="ch" forName="Accent6" refType="w" fact="0.0393"/>
          <dgm:constr type="h" for="ch" forName="Accent6" refType="h" fact="0.0451"/>
          <dgm:constr type="l" for="ch" forName="Child5" refType="w" fact="0.4219"/>
          <dgm:constr type="t" for="ch" forName="Child5" refType="h" fact="0"/>
          <dgm:constr type="w" for="ch" forName="Child5" refType="w" fact="0.1982"/>
          <dgm:constr type="h" for="ch" forName="Child5" refType="h" fact="0.2275"/>
          <dgm:constr type="l" for="ch" forName="Child4" refType="w" fact="0.2329"/>
          <dgm:constr type="t" for="ch" forName="Child4" refType="h" fact="0.7725"/>
          <dgm:constr type="w" for="ch" forName="Child4" refType="w" fact="0.1982"/>
          <dgm:constr type="h" for="ch" forName="Child4" refType="h" fact="0.2275"/>
          <dgm:constr type="l" for="ch" forName="Accent15" refType="w" fact="0.1775"/>
          <dgm:constr type="t" for="ch" forName="Accent15" refType="h" fact="0.2466"/>
          <dgm:constr type="w" for="ch" forName="Accent15" refType="w" fact="0.0393"/>
          <dgm:constr type="h" for="ch" forName="Accent15" refType="h" fact="0.0451"/>
          <dgm:constr type="l" for="ch" forName="Accent16" refType="w" fact="0.6351"/>
          <dgm:constr type="t" for="ch" forName="Accent16" refType="h" fact="0.056"/>
          <dgm:constr type="w" for="ch" forName="Accent16" refType="w" fact="0.0393"/>
          <dgm:constr type="h" for="ch" forName="Accent16" refType="h" fact="0.0451"/>
          <dgm:constr type="l" for="ch" forName="Accent13" refType="w" fact="0.4099"/>
          <dgm:constr type="t" for="ch" forName="Accent13" refType="h" fact="0.7648"/>
          <dgm:constr type="w" for="ch" forName="Accent13" refType="w" fact="0.0393"/>
          <dgm:constr type="h" for="ch" forName="Accent13" refType="h" fact="0.0451"/>
        </dgm:constrLst>
      </dgm:else>
    </dgm:choose>
    <dgm:forEach name="wrapper" axis="self" ptType="parTrans">
      <dgm:forEach name="accentRepeat1" axis="self">
        <dgm:layoutNode name="AccentHold1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accentRepeat2" axis="self">
        <dgm:layoutNode name="AccentHold2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accentRepeat3" axis="self">
        <dgm:layoutNode name="AccentHold3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</dgm:forEach>
    <dgm:forEach name="Name8" axis="ch" ptType="node" cnt="1">
      <dgm:layoutNode name="Parent" styleLbl="node0">
        <dgm:varLst>
          <dgm:chMax val="5"/>
          <dgm:chPref val="5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choose name="Name9">
        <dgm:if name="Name10" axis="ch" ptType="node" func="cnt" op="lte" val="4">
          <dgm:layoutNode name="Accent1" styleLbl="node1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</dgm:layoutNode>
        </dgm:if>
        <dgm:else name="Name11"/>
      </dgm:choose>
      <dgm:layoutNode name="Accent2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3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4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5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6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</dgm:forEach>
    <dgm:forEach name="Name12" axis="ch ch" ptType="node node" st="1 1" cnt="1 1">
      <dgm:layoutNode name="Child1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3" ref="accentRepeat1"/>
      </dgm:layoutNode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14" ref="accentRepeat2"/>
      </dgm:layoutNode>
    </dgm:forEach>
    <dgm:forEach name="Name15" axis="ch ch" ptType="node node" st="1 2" cnt="1 1">
      <dgm:layoutNode name="Child2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1"/>
      </dgm:layoutNode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17" ref="accentRepeat2"/>
      </dgm:layoutNode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18" ref="accentRepeat3"/>
      </dgm:layoutNode>
    </dgm:forEach>
    <dgm:forEach name="Name19" axis="ch ch" ptType="node node" st="1 3" cnt="1 1">
      <dgm:layoutNode name="Child3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2">
        <dgm:alg type="sp"/>
        <dgm:shape xmlns:r="http://schemas.openxmlformats.org/officeDocument/2006/relationships" r:blip="">
          <dgm:adjLst/>
        </dgm:shape>
        <dgm:presOf/>
        <dgm:constrLst/>
        <dgm:forEach name="Name20" ref="accentRepeat1"/>
      </dgm:layoutNode>
    </dgm:forEach>
    <dgm:forEach name="Name21" axis="ch ch" ptType="node node" st="1 4" cnt="1 1">
      <dgm:layoutNode name="Child4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3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1"/>
      </dgm:layoutNode>
    </dgm:forEach>
    <dgm:forEach name="Name23" axis="ch ch" ptType="node node" st="1 5" cnt="1 1">
      <dgm:layoutNode name="Child5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5">
        <dgm:alg type="sp"/>
        <dgm:shape xmlns:r="http://schemas.openxmlformats.org/officeDocument/2006/relationships" r:blip="">
          <dgm:adjLst/>
        </dgm:shape>
        <dgm:presOf/>
        <dgm:constrLst/>
        <dgm:forEach name="Name24" ref="accentRepeat2"/>
      </dgm:layoutNode>
      <dgm:layoutNode name="Accent16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3"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37F2D40-DF92-4ADE-A761-CBF896599CA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4F42E9-55BA-437C-85B3-324B4E2BF26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6D81A9-CFC2-4640-899E-DD3E177BE50A}" type="datetimeFigureOut">
              <a:rPr lang="en-US" smtClean="0"/>
              <a:t>11/7/2019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7DF0FD-84A5-462F-A0AC-B2CEF6020C4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85C710-014C-4C89-9B64-843B9863CEB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C605DA-80A8-4B7B-B889-6C5700BB4CE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65392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1E50F4-C55A-473A-A70B-4B042EF011A9}" type="datetimeFigureOut">
              <a:rPr lang="en-US" smtClean="0"/>
              <a:t>11/7/2019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544625-0ADF-4414-89A2-9E135F0C84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2280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98086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81528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16709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65735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66540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0103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42860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78079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87762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50606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44453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347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87DE6118-2437-4B30-8E3C-4D2BE6020583}" type="datetimeFigureOut">
              <a:rPr lang="en-US" smtClean="0"/>
              <a:pPr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23250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6546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4580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11/7/2019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31046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11/7/2019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7299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11/7/2019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0550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11/7/2019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3073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11/7/2019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0976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11/7/2019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080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11/7/2019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63127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80088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5053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85693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4187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59608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21260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7542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7DE6118-2437-4B30-8E3C-4D2BE6020583}" type="datetimeFigureOut">
              <a:rPr lang="en-US" smtClean="0"/>
              <a:pPr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50657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g"/><Relationship Id="rId5" Type="http://schemas.openxmlformats.org/officeDocument/2006/relationships/hyperlink" Target="https://www.youtube.com/watch?v=ec3AUMDjtKQ" TargetMode="Externa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5.jp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x7Uj2pw-80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night sky with mountains far away on the horizon">
            <a:extLst>
              <a:ext uri="{FF2B5EF4-FFF2-40B4-BE49-F238E27FC236}">
                <a16:creationId xmlns:a16="http://schemas.microsoft.com/office/drawing/2014/main" id="{7C454B0C-0819-4D56-9275-BCE254DA659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0C7600-5BA8-4A54-887F-74AF87750A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7333" y="2554817"/>
            <a:ext cx="7942792" cy="2421464"/>
          </a:xfrm>
        </p:spPr>
        <p:txBody>
          <a:bodyPr>
            <a:normAutofit/>
          </a:bodyPr>
          <a:lstStyle/>
          <a:p>
            <a:r>
              <a:rPr lang="en-US" b="1" dirty="0"/>
              <a:t>Working with the autonomic nervous system in therapy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584786-6548-4BB4-95FD-977AD1F362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62399" y="4976282"/>
            <a:ext cx="7197726" cy="1405467"/>
          </a:xfrm>
        </p:spPr>
        <p:txBody>
          <a:bodyPr>
            <a:normAutofit/>
          </a:bodyPr>
          <a:lstStyle/>
          <a:p>
            <a:endParaRPr lang="en-US" sz="24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r>
              <a:rPr lang="en-US" sz="2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An exploration of polyvagal informed therapies</a:t>
            </a:r>
          </a:p>
        </p:txBody>
      </p:sp>
    </p:spTree>
    <p:extLst>
      <p:ext uri="{BB962C8B-B14F-4D97-AF65-F5344CB8AC3E}">
        <p14:creationId xmlns:p14="http://schemas.microsoft.com/office/powerpoint/2010/main" val="3417721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9F444-FCBD-B140-9C05-E443FA080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6761921" cy="145626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600" kern="1200" cap="all" dirty="0">
                <a:ln w="3175" cmpd="sng">
                  <a:noFill/>
                </a:ln>
                <a:effectLst/>
                <a:latin typeface="+mj-lt"/>
                <a:ea typeface="+mj-ea"/>
                <a:cs typeface="+mj-cs"/>
              </a:rPr>
              <a:t>Polyvagal informed trauma therapy – my interest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1279D6-463A-4AC6-A45E-4238938B0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7369787" cy="364913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700" dirty="0">
                <a:cs typeface="Aparajita" panose="020B0604020202020204" pitchFamily="34" charset="0"/>
              </a:rPr>
              <a:t>Trauma sensitive yoga training 2016 – supporting people with complex trauma</a:t>
            </a:r>
          </a:p>
          <a:p>
            <a:r>
              <a:rPr lang="en-US" sz="2700" dirty="0">
                <a:cs typeface="Aparajita" panose="020B0604020202020204" pitchFamily="34" charset="0"/>
              </a:rPr>
              <a:t>Underpinned by attachment theory, inter-relational safety,  neuroscience, re-growth of </a:t>
            </a:r>
            <a:r>
              <a:rPr lang="en-US" sz="2700" dirty="0" err="1">
                <a:cs typeface="Aparajita" panose="020B0604020202020204" pitchFamily="34" charset="0"/>
              </a:rPr>
              <a:t>interoception</a:t>
            </a:r>
            <a:r>
              <a:rPr lang="en-US" sz="2700" dirty="0">
                <a:cs typeface="Aparajita" panose="020B0604020202020204" pitchFamily="34" charset="0"/>
              </a:rPr>
              <a:t>, increasing agency </a:t>
            </a:r>
          </a:p>
          <a:p>
            <a:r>
              <a:rPr lang="en-US" sz="2700" dirty="0">
                <a:cs typeface="Aparajita" panose="020B0604020202020204" pitchFamily="34" charset="0"/>
              </a:rPr>
              <a:t>Bottom up processing – subcortical – sensations. No focus on story/ narrative. </a:t>
            </a:r>
          </a:p>
          <a:p>
            <a:r>
              <a:rPr lang="en-US" sz="2700" dirty="0">
                <a:cs typeface="Aparajita" panose="020B0604020202020204" pitchFamily="34" charset="0"/>
              </a:rPr>
              <a:t>Psychotherapy training to add extra dimension.</a:t>
            </a:r>
          </a:p>
        </p:txBody>
      </p:sp>
      <p:pic>
        <p:nvPicPr>
          <p:cNvPr id="4" name="Picture 3" descr="satellite against the night sky">
            <a:extLst>
              <a:ext uri="{FF2B5EF4-FFF2-40B4-BE49-F238E27FC236}">
                <a16:creationId xmlns:a16="http://schemas.microsoft.com/office/drawing/2014/main" id="{D4F2268B-BB87-42FB-B84F-C145C01B497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611" r="16027" b="1"/>
          <a:stretch/>
        </p:blipFill>
        <p:spPr>
          <a:xfrm>
            <a:off x="8888133" y="4144246"/>
            <a:ext cx="3302966" cy="2717299"/>
          </a:xfrm>
          <a:custGeom>
            <a:avLst/>
            <a:gdLst>
              <a:gd name="connsiteX0" fmla="*/ 1663658 w 3039855"/>
              <a:gd name="connsiteY0" fmla="*/ 0 h 2500842"/>
              <a:gd name="connsiteX1" fmla="*/ 2947417 w 3039855"/>
              <a:gd name="connsiteY1" fmla="*/ 605417 h 2500842"/>
              <a:gd name="connsiteX2" fmla="*/ 3039855 w 3039855"/>
              <a:gd name="connsiteY2" fmla="*/ 729032 h 2500842"/>
              <a:gd name="connsiteX3" fmla="*/ 3039855 w 3039855"/>
              <a:gd name="connsiteY3" fmla="*/ 2500842 h 2500842"/>
              <a:gd name="connsiteX4" fmla="*/ 226952 w 3039855"/>
              <a:gd name="connsiteY4" fmla="*/ 2500842 h 2500842"/>
              <a:gd name="connsiteX5" fmla="*/ 155401 w 3039855"/>
              <a:gd name="connsiteY5" fmla="*/ 2366679 h 2500842"/>
              <a:gd name="connsiteX6" fmla="*/ 0 w 3039855"/>
              <a:gd name="connsiteY6" fmla="*/ 1663658 h 2500842"/>
              <a:gd name="connsiteX7" fmla="*/ 1663658 w 3039855"/>
              <a:gd name="connsiteY7" fmla="*/ 0 h 2500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39855" h="2500842">
                <a:moveTo>
                  <a:pt x="1663658" y="0"/>
                </a:moveTo>
                <a:cubicBezTo>
                  <a:pt x="2180490" y="0"/>
                  <a:pt x="2642278" y="235674"/>
                  <a:pt x="2947417" y="605417"/>
                </a:cubicBezTo>
                <a:lnTo>
                  <a:pt x="3039855" y="729032"/>
                </a:lnTo>
                <a:lnTo>
                  <a:pt x="3039855" y="2500842"/>
                </a:lnTo>
                <a:lnTo>
                  <a:pt x="226952" y="2500842"/>
                </a:lnTo>
                <a:lnTo>
                  <a:pt x="155401" y="2366679"/>
                </a:lnTo>
                <a:cubicBezTo>
                  <a:pt x="55691" y="2153127"/>
                  <a:pt x="0" y="1914896"/>
                  <a:pt x="0" y="1663658"/>
                </a:cubicBezTo>
                <a:cubicBezTo>
                  <a:pt x="0" y="744845"/>
                  <a:pt x="744845" y="0"/>
                  <a:pt x="1663658" y="0"/>
                </a:cubicBezTo>
                <a:close/>
              </a:path>
            </a:pathLst>
          </a:custGeom>
        </p:spPr>
      </p:pic>
      <p:pic>
        <p:nvPicPr>
          <p:cNvPr id="7" name="Picture 6" descr="abstract image of light dots">
            <a:extLst>
              <a:ext uri="{FF2B5EF4-FFF2-40B4-BE49-F238E27FC236}">
                <a16:creationId xmlns:a16="http://schemas.microsoft.com/office/drawing/2014/main" id="{FE6C54C5-D2F4-48F8-B65E-7506F07BCCF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268" r="4773" b="-1"/>
          <a:stretch/>
        </p:blipFill>
        <p:spPr>
          <a:xfrm>
            <a:off x="8055588" y="-3863"/>
            <a:ext cx="4132754" cy="3445946"/>
          </a:xfrm>
          <a:custGeom>
            <a:avLst/>
            <a:gdLst>
              <a:gd name="connsiteX0" fmla="*/ 303228 w 4638368"/>
              <a:gd name="connsiteY0" fmla="*/ 0 h 3867534"/>
              <a:gd name="connsiteX1" fmla="*/ 4638368 w 4638368"/>
              <a:gd name="connsiteY1" fmla="*/ 0 h 3867534"/>
              <a:gd name="connsiteX2" fmla="*/ 4638368 w 4638368"/>
              <a:gd name="connsiteY2" fmla="*/ 2952747 h 3867534"/>
              <a:gd name="connsiteX3" fmla="*/ 4585825 w 4638368"/>
              <a:gd name="connsiteY3" fmla="*/ 3013864 h 3867534"/>
              <a:gd name="connsiteX4" fmla="*/ 2641346 w 4638368"/>
              <a:gd name="connsiteY4" fmla="*/ 3867534 h 3867534"/>
              <a:gd name="connsiteX5" fmla="*/ 0 w 4638368"/>
              <a:gd name="connsiteY5" fmla="*/ 1226188 h 3867534"/>
              <a:gd name="connsiteX6" fmla="*/ 260466 w 4638368"/>
              <a:gd name="connsiteY6" fmla="*/ 81056 h 3867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310626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9F444-FCBD-B140-9C05-E443FA080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6761921" cy="145626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600" kern="1200" cap="all" dirty="0">
                <a:ln w="3175" cmpd="sng">
                  <a:noFill/>
                </a:ln>
                <a:effectLst/>
                <a:latin typeface="+mj-lt"/>
                <a:ea typeface="+mj-ea"/>
                <a:cs typeface="+mj-cs"/>
              </a:rPr>
              <a:t>Autonomic nervous system</a:t>
            </a:r>
            <a:br>
              <a:rPr lang="en-US" sz="3600" kern="1200" cap="all" dirty="0">
                <a:ln w="3175" cmpd="sng">
                  <a:noFill/>
                </a:ln>
                <a:effectLst/>
                <a:latin typeface="+mj-lt"/>
                <a:ea typeface="+mj-ea"/>
                <a:cs typeface="+mj-cs"/>
              </a:rPr>
            </a:br>
            <a:r>
              <a:rPr lang="en-US" sz="3600" kern="1200" cap="all" dirty="0">
                <a:ln w="3175" cmpd="sng">
                  <a:noFill/>
                </a:ln>
                <a:effectLst/>
                <a:latin typeface="+mj-lt"/>
                <a:ea typeface="+mj-ea"/>
                <a:cs typeface="+mj-cs"/>
              </a:rPr>
              <a:t>Classical view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1279D6-463A-4AC6-A45E-4238938B0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7000460" cy="364913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2700" kern="1200" dirty="0">
              <a:effectLst/>
              <a:cs typeface="Aparajita" panose="020B0604020202020204" pitchFamily="34" charset="0"/>
            </a:endParaRPr>
          </a:p>
          <a:p>
            <a:pPr marL="0" indent="0">
              <a:buNone/>
            </a:pPr>
            <a:r>
              <a:rPr lang="en-US" sz="2700" kern="1200" dirty="0">
                <a:effectLst/>
                <a:cs typeface="Aparajita" panose="020B0604020202020204" pitchFamily="34" charset="0"/>
              </a:rPr>
              <a:t>Classical view – 2 branches</a:t>
            </a:r>
          </a:p>
          <a:p>
            <a:r>
              <a:rPr lang="en-US" sz="2700" kern="1200" dirty="0">
                <a:effectLst/>
                <a:cs typeface="Aparajita" panose="020B0604020202020204" pitchFamily="34" charset="0"/>
              </a:rPr>
              <a:t>Sympathetic nervous system – fight or flight</a:t>
            </a:r>
          </a:p>
          <a:p>
            <a:r>
              <a:rPr lang="en-US" sz="2700" dirty="0">
                <a:cs typeface="Aparajita" panose="020B0604020202020204" pitchFamily="34" charset="0"/>
              </a:rPr>
              <a:t>Parasympathetic nervous system – rest and digest</a:t>
            </a:r>
          </a:p>
          <a:p>
            <a:r>
              <a:rPr lang="en-US" sz="2700" kern="1200" dirty="0">
                <a:effectLst/>
                <a:cs typeface="Aparajita" panose="020B0604020202020204" pitchFamily="34" charset="0"/>
              </a:rPr>
              <a:t>A simple case of  </a:t>
            </a:r>
            <a:r>
              <a:rPr lang="en-US" sz="2700" kern="1200" dirty="0" err="1">
                <a:effectLst/>
                <a:cs typeface="Aparajita" panose="020B0604020202020204" pitchFamily="34" charset="0"/>
              </a:rPr>
              <a:t>mobilised</a:t>
            </a:r>
            <a:r>
              <a:rPr lang="en-US" sz="2700" kern="1200" dirty="0">
                <a:effectLst/>
                <a:cs typeface="Aparajita" panose="020B0604020202020204" pitchFamily="34" charset="0"/>
              </a:rPr>
              <a:t> versus relaxed state</a:t>
            </a:r>
          </a:p>
        </p:txBody>
      </p:sp>
      <p:pic>
        <p:nvPicPr>
          <p:cNvPr id="4" name="Picture 3" descr="satellite against the night sky">
            <a:extLst>
              <a:ext uri="{FF2B5EF4-FFF2-40B4-BE49-F238E27FC236}">
                <a16:creationId xmlns:a16="http://schemas.microsoft.com/office/drawing/2014/main" id="{D4F2268B-BB87-42FB-B84F-C145C01B497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611" r="16027" b="1"/>
          <a:stretch/>
        </p:blipFill>
        <p:spPr>
          <a:xfrm>
            <a:off x="8888133" y="4144246"/>
            <a:ext cx="3302966" cy="2717299"/>
          </a:xfrm>
          <a:custGeom>
            <a:avLst/>
            <a:gdLst>
              <a:gd name="connsiteX0" fmla="*/ 1663658 w 3039855"/>
              <a:gd name="connsiteY0" fmla="*/ 0 h 2500842"/>
              <a:gd name="connsiteX1" fmla="*/ 2947417 w 3039855"/>
              <a:gd name="connsiteY1" fmla="*/ 605417 h 2500842"/>
              <a:gd name="connsiteX2" fmla="*/ 3039855 w 3039855"/>
              <a:gd name="connsiteY2" fmla="*/ 729032 h 2500842"/>
              <a:gd name="connsiteX3" fmla="*/ 3039855 w 3039855"/>
              <a:gd name="connsiteY3" fmla="*/ 2500842 h 2500842"/>
              <a:gd name="connsiteX4" fmla="*/ 226952 w 3039855"/>
              <a:gd name="connsiteY4" fmla="*/ 2500842 h 2500842"/>
              <a:gd name="connsiteX5" fmla="*/ 155401 w 3039855"/>
              <a:gd name="connsiteY5" fmla="*/ 2366679 h 2500842"/>
              <a:gd name="connsiteX6" fmla="*/ 0 w 3039855"/>
              <a:gd name="connsiteY6" fmla="*/ 1663658 h 2500842"/>
              <a:gd name="connsiteX7" fmla="*/ 1663658 w 3039855"/>
              <a:gd name="connsiteY7" fmla="*/ 0 h 2500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39855" h="2500842">
                <a:moveTo>
                  <a:pt x="1663658" y="0"/>
                </a:moveTo>
                <a:cubicBezTo>
                  <a:pt x="2180490" y="0"/>
                  <a:pt x="2642278" y="235674"/>
                  <a:pt x="2947417" y="605417"/>
                </a:cubicBezTo>
                <a:lnTo>
                  <a:pt x="3039855" y="729032"/>
                </a:lnTo>
                <a:lnTo>
                  <a:pt x="3039855" y="2500842"/>
                </a:lnTo>
                <a:lnTo>
                  <a:pt x="226952" y="2500842"/>
                </a:lnTo>
                <a:lnTo>
                  <a:pt x="155401" y="2366679"/>
                </a:lnTo>
                <a:cubicBezTo>
                  <a:pt x="55691" y="2153127"/>
                  <a:pt x="0" y="1914896"/>
                  <a:pt x="0" y="1663658"/>
                </a:cubicBezTo>
                <a:cubicBezTo>
                  <a:pt x="0" y="744845"/>
                  <a:pt x="744845" y="0"/>
                  <a:pt x="1663658" y="0"/>
                </a:cubicBezTo>
                <a:close/>
              </a:path>
            </a:pathLst>
          </a:custGeom>
        </p:spPr>
      </p:pic>
      <p:pic>
        <p:nvPicPr>
          <p:cNvPr id="7" name="Picture 6" descr="abstract image of light dots">
            <a:extLst>
              <a:ext uri="{FF2B5EF4-FFF2-40B4-BE49-F238E27FC236}">
                <a16:creationId xmlns:a16="http://schemas.microsoft.com/office/drawing/2014/main" id="{FE6C54C5-D2F4-48F8-B65E-7506F07BCCF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268" r="4773" b="-1"/>
          <a:stretch/>
        </p:blipFill>
        <p:spPr>
          <a:xfrm>
            <a:off x="8055588" y="-3863"/>
            <a:ext cx="4132754" cy="3445946"/>
          </a:xfrm>
          <a:custGeom>
            <a:avLst/>
            <a:gdLst>
              <a:gd name="connsiteX0" fmla="*/ 303228 w 4638368"/>
              <a:gd name="connsiteY0" fmla="*/ 0 h 3867534"/>
              <a:gd name="connsiteX1" fmla="*/ 4638368 w 4638368"/>
              <a:gd name="connsiteY1" fmla="*/ 0 h 3867534"/>
              <a:gd name="connsiteX2" fmla="*/ 4638368 w 4638368"/>
              <a:gd name="connsiteY2" fmla="*/ 2952747 h 3867534"/>
              <a:gd name="connsiteX3" fmla="*/ 4585825 w 4638368"/>
              <a:gd name="connsiteY3" fmla="*/ 3013864 h 3867534"/>
              <a:gd name="connsiteX4" fmla="*/ 2641346 w 4638368"/>
              <a:gd name="connsiteY4" fmla="*/ 3867534 h 3867534"/>
              <a:gd name="connsiteX5" fmla="*/ 0 w 4638368"/>
              <a:gd name="connsiteY5" fmla="*/ 1226188 h 3867534"/>
              <a:gd name="connsiteX6" fmla="*/ 260466 w 4638368"/>
              <a:gd name="connsiteY6" fmla="*/ 81056 h 3867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508447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9F444-FCBD-B140-9C05-E443FA080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6761921" cy="145626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600" kern="1200" cap="all" dirty="0">
                <a:ln w="3175" cmpd="sng">
                  <a:noFill/>
                </a:ln>
                <a:effectLst/>
                <a:latin typeface="+mj-lt"/>
                <a:ea typeface="+mj-ea"/>
                <a:cs typeface="+mj-cs"/>
              </a:rPr>
              <a:t>Autonomic nervous system</a:t>
            </a:r>
            <a:br>
              <a:rPr lang="en-US" sz="3600" kern="1200" cap="all" dirty="0">
                <a:ln w="3175" cmpd="sng">
                  <a:noFill/>
                </a:ln>
                <a:effectLst/>
                <a:latin typeface="+mj-lt"/>
                <a:ea typeface="+mj-ea"/>
                <a:cs typeface="+mj-cs"/>
              </a:rPr>
            </a:br>
            <a:r>
              <a:rPr lang="en-US" sz="3600" kern="1200" cap="all" dirty="0">
                <a:ln w="3175" cmpd="sng">
                  <a:noFill/>
                </a:ln>
                <a:effectLst/>
                <a:latin typeface="+mj-lt"/>
                <a:ea typeface="+mj-ea"/>
                <a:cs typeface="+mj-cs"/>
              </a:rPr>
              <a:t>polyvagal view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1279D6-463A-4AC6-A45E-4238938B0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7369787" cy="364913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700" dirty="0">
                <a:cs typeface="Aparajita" panose="020B0604020202020204" pitchFamily="34" charset="0"/>
              </a:rPr>
              <a:t>Polyvagal theory – 3 branches</a:t>
            </a:r>
          </a:p>
          <a:p>
            <a:r>
              <a:rPr lang="en-US" sz="2700" dirty="0">
                <a:cs typeface="Aparajita" panose="020B0604020202020204" pitchFamily="34" charset="0"/>
              </a:rPr>
              <a:t>Sympathetic nervous system – fight or flight</a:t>
            </a:r>
          </a:p>
          <a:p>
            <a:r>
              <a:rPr lang="en-US" sz="2700" dirty="0">
                <a:cs typeface="Aparajita" panose="020B0604020202020204" pitchFamily="34" charset="0"/>
              </a:rPr>
              <a:t>Myelinated ventral </a:t>
            </a:r>
            <a:r>
              <a:rPr lang="en-US" sz="2700" dirty="0" err="1">
                <a:cs typeface="Aparajita" panose="020B0604020202020204" pitchFamily="34" charset="0"/>
              </a:rPr>
              <a:t>vagus</a:t>
            </a:r>
            <a:r>
              <a:rPr lang="en-US" sz="2700" dirty="0">
                <a:cs typeface="Aparajita" panose="020B0604020202020204" pitchFamily="34" charset="0"/>
              </a:rPr>
              <a:t> (parasympathetic) – pro-social system – ability to connect and regulate with others</a:t>
            </a:r>
          </a:p>
          <a:p>
            <a:r>
              <a:rPr lang="en-US" sz="2700" dirty="0">
                <a:cs typeface="Aparajita" panose="020B0604020202020204" pitchFamily="34" charset="0"/>
              </a:rPr>
              <a:t>Unmyelinated dorsal </a:t>
            </a:r>
            <a:r>
              <a:rPr lang="en-US" sz="2700" dirty="0" err="1">
                <a:cs typeface="Aparajita" panose="020B0604020202020204" pitchFamily="34" charset="0"/>
              </a:rPr>
              <a:t>vagus</a:t>
            </a:r>
            <a:r>
              <a:rPr lang="en-US" sz="2700" dirty="0">
                <a:cs typeface="Aparajita" panose="020B0604020202020204" pitchFamily="34" charset="0"/>
              </a:rPr>
              <a:t> (parasympathetic) – freeze response- disconnect – dissociate</a:t>
            </a:r>
          </a:p>
          <a:p>
            <a:r>
              <a:rPr lang="en-US" sz="2700" dirty="0">
                <a:cs typeface="Aparajita" panose="020B0604020202020204" pitchFamily="34" charset="0"/>
              </a:rPr>
              <a:t>Parasympathetic can be relaxed connection OR dissociation</a:t>
            </a:r>
          </a:p>
        </p:txBody>
      </p:sp>
      <p:pic>
        <p:nvPicPr>
          <p:cNvPr id="4" name="Picture 3" descr="satellite against the night sky">
            <a:extLst>
              <a:ext uri="{FF2B5EF4-FFF2-40B4-BE49-F238E27FC236}">
                <a16:creationId xmlns:a16="http://schemas.microsoft.com/office/drawing/2014/main" id="{D4F2268B-BB87-42FB-B84F-C145C01B497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611" r="16027" b="1"/>
          <a:stretch/>
        </p:blipFill>
        <p:spPr>
          <a:xfrm>
            <a:off x="8888133" y="4144246"/>
            <a:ext cx="3302966" cy="2717299"/>
          </a:xfrm>
          <a:custGeom>
            <a:avLst/>
            <a:gdLst>
              <a:gd name="connsiteX0" fmla="*/ 1663658 w 3039855"/>
              <a:gd name="connsiteY0" fmla="*/ 0 h 2500842"/>
              <a:gd name="connsiteX1" fmla="*/ 2947417 w 3039855"/>
              <a:gd name="connsiteY1" fmla="*/ 605417 h 2500842"/>
              <a:gd name="connsiteX2" fmla="*/ 3039855 w 3039855"/>
              <a:gd name="connsiteY2" fmla="*/ 729032 h 2500842"/>
              <a:gd name="connsiteX3" fmla="*/ 3039855 w 3039855"/>
              <a:gd name="connsiteY3" fmla="*/ 2500842 h 2500842"/>
              <a:gd name="connsiteX4" fmla="*/ 226952 w 3039855"/>
              <a:gd name="connsiteY4" fmla="*/ 2500842 h 2500842"/>
              <a:gd name="connsiteX5" fmla="*/ 155401 w 3039855"/>
              <a:gd name="connsiteY5" fmla="*/ 2366679 h 2500842"/>
              <a:gd name="connsiteX6" fmla="*/ 0 w 3039855"/>
              <a:gd name="connsiteY6" fmla="*/ 1663658 h 2500842"/>
              <a:gd name="connsiteX7" fmla="*/ 1663658 w 3039855"/>
              <a:gd name="connsiteY7" fmla="*/ 0 h 2500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39855" h="2500842">
                <a:moveTo>
                  <a:pt x="1663658" y="0"/>
                </a:moveTo>
                <a:cubicBezTo>
                  <a:pt x="2180490" y="0"/>
                  <a:pt x="2642278" y="235674"/>
                  <a:pt x="2947417" y="605417"/>
                </a:cubicBezTo>
                <a:lnTo>
                  <a:pt x="3039855" y="729032"/>
                </a:lnTo>
                <a:lnTo>
                  <a:pt x="3039855" y="2500842"/>
                </a:lnTo>
                <a:lnTo>
                  <a:pt x="226952" y="2500842"/>
                </a:lnTo>
                <a:lnTo>
                  <a:pt x="155401" y="2366679"/>
                </a:lnTo>
                <a:cubicBezTo>
                  <a:pt x="55691" y="2153127"/>
                  <a:pt x="0" y="1914896"/>
                  <a:pt x="0" y="1663658"/>
                </a:cubicBezTo>
                <a:cubicBezTo>
                  <a:pt x="0" y="744845"/>
                  <a:pt x="744845" y="0"/>
                  <a:pt x="1663658" y="0"/>
                </a:cubicBezTo>
                <a:close/>
              </a:path>
            </a:pathLst>
          </a:custGeom>
        </p:spPr>
      </p:pic>
      <p:pic>
        <p:nvPicPr>
          <p:cNvPr id="7" name="Picture 6" descr="abstract image of light dots">
            <a:extLst>
              <a:ext uri="{FF2B5EF4-FFF2-40B4-BE49-F238E27FC236}">
                <a16:creationId xmlns:a16="http://schemas.microsoft.com/office/drawing/2014/main" id="{FE6C54C5-D2F4-48F8-B65E-7506F07BCCF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268" r="4773" b="-1"/>
          <a:stretch/>
        </p:blipFill>
        <p:spPr>
          <a:xfrm>
            <a:off x="8055588" y="-3863"/>
            <a:ext cx="4132754" cy="3445946"/>
          </a:xfrm>
          <a:custGeom>
            <a:avLst/>
            <a:gdLst>
              <a:gd name="connsiteX0" fmla="*/ 303228 w 4638368"/>
              <a:gd name="connsiteY0" fmla="*/ 0 h 3867534"/>
              <a:gd name="connsiteX1" fmla="*/ 4638368 w 4638368"/>
              <a:gd name="connsiteY1" fmla="*/ 0 h 3867534"/>
              <a:gd name="connsiteX2" fmla="*/ 4638368 w 4638368"/>
              <a:gd name="connsiteY2" fmla="*/ 2952747 h 3867534"/>
              <a:gd name="connsiteX3" fmla="*/ 4585825 w 4638368"/>
              <a:gd name="connsiteY3" fmla="*/ 3013864 h 3867534"/>
              <a:gd name="connsiteX4" fmla="*/ 2641346 w 4638368"/>
              <a:gd name="connsiteY4" fmla="*/ 3867534 h 3867534"/>
              <a:gd name="connsiteX5" fmla="*/ 0 w 4638368"/>
              <a:gd name="connsiteY5" fmla="*/ 1226188 h 3867534"/>
              <a:gd name="connsiteX6" fmla="*/ 260466 w 4638368"/>
              <a:gd name="connsiteY6" fmla="*/ 81056 h 3867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725894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3" name="Picture 272">
            <a:extLst>
              <a:ext uri="{FF2B5EF4-FFF2-40B4-BE49-F238E27FC236}">
                <a16:creationId xmlns:a16="http://schemas.microsoft.com/office/drawing/2014/main" id="{FA4A8332-6151-481A-9DEC-D3D2FA1A2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99F444-FCBD-B140-9C05-E443FA080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9709" y="4050264"/>
            <a:ext cx="5700416" cy="141285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Polyvagal theory</a:t>
            </a:r>
            <a:br>
              <a:rPr lang="en-US" sz="40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40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Dr. Stephen porges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1279D6-463A-4AC6-A45E-4238938B0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9709" y="5466298"/>
            <a:ext cx="5700416" cy="4011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buNone/>
            </a:pPr>
            <a:r>
              <a:rPr lang="en-US" sz="1800" kern="1200" cap="all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https://www.youtube.com/watch?v=ec3AUMDjtKQ</a:t>
            </a:r>
            <a:endParaRPr lang="en-US" sz="1800" kern="1200" cap="all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grpSp>
        <p:nvGrpSpPr>
          <p:cNvPr id="275" name="Group 274">
            <a:extLst>
              <a:ext uri="{FF2B5EF4-FFF2-40B4-BE49-F238E27FC236}">
                <a16:creationId xmlns:a16="http://schemas.microsoft.com/office/drawing/2014/main" id="{DC1A4634-CF00-456C-BBEC-CEAAAAD06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1339066">
            <a:off x="6271701" y="-388326"/>
            <a:ext cx="4860947" cy="4224413"/>
            <a:chOff x="5281603" y="104899"/>
            <a:chExt cx="6910397" cy="6005491"/>
          </a:xfrm>
        </p:grpSpPr>
        <p:sp>
          <p:nvSpPr>
            <p:cNvPr id="276" name="Freeform 13">
              <a:extLst>
                <a:ext uri="{FF2B5EF4-FFF2-40B4-BE49-F238E27FC236}">
                  <a16:creationId xmlns:a16="http://schemas.microsoft.com/office/drawing/2014/main" id="{90EFC584-AC34-453E-8A9C-7BEB89F64A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41961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77" name="Group 276">
              <a:extLst>
                <a:ext uri="{FF2B5EF4-FFF2-40B4-BE49-F238E27FC236}">
                  <a16:creationId xmlns:a16="http://schemas.microsoft.com/office/drawing/2014/main" id="{35E9C08F-794C-4E4D-AFF0-0A9858956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278" name="Straight Connector 277">
                <a:extLst>
                  <a:ext uri="{FF2B5EF4-FFF2-40B4-BE49-F238E27FC236}">
                    <a16:creationId xmlns:a16="http://schemas.microsoft.com/office/drawing/2014/main" id="{F1C99F1A-BB7C-49E1-98CF-DE28920915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9" name="Straight Connector 278">
                <a:extLst>
                  <a:ext uri="{FF2B5EF4-FFF2-40B4-BE49-F238E27FC236}">
                    <a16:creationId xmlns:a16="http://schemas.microsoft.com/office/drawing/2014/main" id="{73B542F9-2D05-417C-A7AD-7AFFB7E0B0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0" name="Straight Connector 279">
                <a:extLst>
                  <a:ext uri="{FF2B5EF4-FFF2-40B4-BE49-F238E27FC236}">
                    <a16:creationId xmlns:a16="http://schemas.microsoft.com/office/drawing/2014/main" id="{6FF1997A-17D4-4819-9FC2-B884E31044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1" name="Straight Connector 280">
                <a:extLst>
                  <a:ext uri="{FF2B5EF4-FFF2-40B4-BE49-F238E27FC236}">
                    <a16:creationId xmlns:a16="http://schemas.microsoft.com/office/drawing/2014/main" id="{321503FF-7286-464B-8630-3BA09AB8D0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2" name="Straight Connector 281">
                <a:extLst>
                  <a:ext uri="{FF2B5EF4-FFF2-40B4-BE49-F238E27FC236}">
                    <a16:creationId xmlns:a16="http://schemas.microsoft.com/office/drawing/2014/main" id="{E8A67DC0-D5C3-472C-AEAD-035EED2C69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3" name="Straight Connector 282">
                <a:extLst>
                  <a:ext uri="{FF2B5EF4-FFF2-40B4-BE49-F238E27FC236}">
                    <a16:creationId xmlns:a16="http://schemas.microsoft.com/office/drawing/2014/main" id="{5A07BA38-40D5-4536-B326-48FBBFA103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4" name="Straight Connector 283">
                <a:extLst>
                  <a:ext uri="{FF2B5EF4-FFF2-40B4-BE49-F238E27FC236}">
                    <a16:creationId xmlns:a16="http://schemas.microsoft.com/office/drawing/2014/main" id="{96D5E409-3A71-49C0-95CE-D1538BDE00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5" name="Straight Connector 284">
                <a:extLst>
                  <a:ext uri="{FF2B5EF4-FFF2-40B4-BE49-F238E27FC236}">
                    <a16:creationId xmlns:a16="http://schemas.microsoft.com/office/drawing/2014/main" id="{670021DA-07B9-4496-8207-A757FAB41D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6" name="Straight Connector 285">
                <a:extLst>
                  <a:ext uri="{FF2B5EF4-FFF2-40B4-BE49-F238E27FC236}">
                    <a16:creationId xmlns:a16="http://schemas.microsoft.com/office/drawing/2014/main" id="{3B27B1A5-5C41-4BC2-9105-D39F5E0C4E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7" name="Straight Connector 286">
                <a:extLst>
                  <a:ext uri="{FF2B5EF4-FFF2-40B4-BE49-F238E27FC236}">
                    <a16:creationId xmlns:a16="http://schemas.microsoft.com/office/drawing/2014/main" id="{D5B4BDD0-9FB4-452D-A638-BFD7F32AAC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8" name="Straight Connector 287">
                <a:extLst>
                  <a:ext uri="{FF2B5EF4-FFF2-40B4-BE49-F238E27FC236}">
                    <a16:creationId xmlns:a16="http://schemas.microsoft.com/office/drawing/2014/main" id="{CCF1E199-162B-4EAA-B5F7-D9163A1FF5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9" name="Straight Connector 288">
                <a:extLst>
                  <a:ext uri="{FF2B5EF4-FFF2-40B4-BE49-F238E27FC236}">
                    <a16:creationId xmlns:a16="http://schemas.microsoft.com/office/drawing/2014/main" id="{B0AE6598-0863-406C-ADA1-A775032624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0" name="Straight Connector 289">
                <a:extLst>
                  <a:ext uri="{FF2B5EF4-FFF2-40B4-BE49-F238E27FC236}">
                    <a16:creationId xmlns:a16="http://schemas.microsoft.com/office/drawing/2014/main" id="{43371116-3488-4DB2-A304-1F3C5928D1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1" name="Straight Connector 290">
                <a:extLst>
                  <a:ext uri="{FF2B5EF4-FFF2-40B4-BE49-F238E27FC236}">
                    <a16:creationId xmlns:a16="http://schemas.microsoft.com/office/drawing/2014/main" id="{A908A675-2DB3-443D-9FD0-66C85E1CE7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2" name="Straight Connector 291">
                <a:extLst>
                  <a:ext uri="{FF2B5EF4-FFF2-40B4-BE49-F238E27FC236}">
                    <a16:creationId xmlns:a16="http://schemas.microsoft.com/office/drawing/2014/main" id="{DC278961-7F1D-429D-BEBE-98973C7064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3" name="Straight Connector 292">
                <a:extLst>
                  <a:ext uri="{FF2B5EF4-FFF2-40B4-BE49-F238E27FC236}">
                    <a16:creationId xmlns:a16="http://schemas.microsoft.com/office/drawing/2014/main" id="{71ADF9F0-31DE-49C4-924E-888A58F0AC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4" name="Straight Connector 293">
                <a:extLst>
                  <a:ext uri="{FF2B5EF4-FFF2-40B4-BE49-F238E27FC236}">
                    <a16:creationId xmlns:a16="http://schemas.microsoft.com/office/drawing/2014/main" id="{46107732-E440-421D-976A-BD8673768F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5" name="Straight Connector 294">
                <a:extLst>
                  <a:ext uri="{FF2B5EF4-FFF2-40B4-BE49-F238E27FC236}">
                    <a16:creationId xmlns:a16="http://schemas.microsoft.com/office/drawing/2014/main" id="{D60366E1-EC44-4EFF-A8C6-ECDE627CB9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6" name="Straight Connector 295">
                <a:extLst>
                  <a:ext uri="{FF2B5EF4-FFF2-40B4-BE49-F238E27FC236}">
                    <a16:creationId xmlns:a16="http://schemas.microsoft.com/office/drawing/2014/main" id="{D9A78416-2D8B-4B20-98C8-1029FD4603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7" name="Straight Connector 296">
                <a:extLst>
                  <a:ext uri="{FF2B5EF4-FFF2-40B4-BE49-F238E27FC236}">
                    <a16:creationId xmlns:a16="http://schemas.microsoft.com/office/drawing/2014/main" id="{37BE981C-5C80-4E13-9FD8-B35455F759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8" name="Straight Connector 297">
                <a:extLst>
                  <a:ext uri="{FF2B5EF4-FFF2-40B4-BE49-F238E27FC236}">
                    <a16:creationId xmlns:a16="http://schemas.microsoft.com/office/drawing/2014/main" id="{18F430D8-931C-4E93-9D8C-1357AD8DB0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9" name="Straight Connector 298">
                <a:extLst>
                  <a:ext uri="{FF2B5EF4-FFF2-40B4-BE49-F238E27FC236}">
                    <a16:creationId xmlns:a16="http://schemas.microsoft.com/office/drawing/2014/main" id="{F4C41E18-8B54-480B-83D8-8176A05391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0" name="Straight Connector 299">
                <a:extLst>
                  <a:ext uri="{FF2B5EF4-FFF2-40B4-BE49-F238E27FC236}">
                    <a16:creationId xmlns:a16="http://schemas.microsoft.com/office/drawing/2014/main" id="{AFC2AFA4-1C48-4D20-8B9F-8EEA48F3D6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1" name="Straight Connector 300">
                <a:extLst>
                  <a:ext uri="{FF2B5EF4-FFF2-40B4-BE49-F238E27FC236}">
                    <a16:creationId xmlns:a16="http://schemas.microsoft.com/office/drawing/2014/main" id="{1156742D-7511-44F3-BB8C-4F52C41B96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2" name="Straight Connector 301">
                <a:extLst>
                  <a:ext uri="{FF2B5EF4-FFF2-40B4-BE49-F238E27FC236}">
                    <a16:creationId xmlns:a16="http://schemas.microsoft.com/office/drawing/2014/main" id="{0F5B4A8E-5A92-468F-AFA9-29EE21CAB3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3" name="Straight Connector 302">
                <a:extLst>
                  <a:ext uri="{FF2B5EF4-FFF2-40B4-BE49-F238E27FC236}">
                    <a16:creationId xmlns:a16="http://schemas.microsoft.com/office/drawing/2014/main" id="{0B1B3F74-161B-4BC9-9E53-04EAF47627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4" name="Straight Connector 303">
                <a:extLst>
                  <a:ext uri="{FF2B5EF4-FFF2-40B4-BE49-F238E27FC236}">
                    <a16:creationId xmlns:a16="http://schemas.microsoft.com/office/drawing/2014/main" id="{DD4E709A-22B5-40DA-96AF-AC16C377B5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5" name="Straight Connector 304">
                <a:extLst>
                  <a:ext uri="{FF2B5EF4-FFF2-40B4-BE49-F238E27FC236}">
                    <a16:creationId xmlns:a16="http://schemas.microsoft.com/office/drawing/2014/main" id="{7CE75552-806C-4FF6-A5C3-3B8DEA629D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6" name="Straight Connector 305">
                <a:extLst>
                  <a:ext uri="{FF2B5EF4-FFF2-40B4-BE49-F238E27FC236}">
                    <a16:creationId xmlns:a16="http://schemas.microsoft.com/office/drawing/2014/main" id="{71B20381-8B16-4D78-9E15-1D8ED59DDB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7" name="Straight Connector 306">
                <a:extLst>
                  <a:ext uri="{FF2B5EF4-FFF2-40B4-BE49-F238E27FC236}">
                    <a16:creationId xmlns:a16="http://schemas.microsoft.com/office/drawing/2014/main" id="{10C44C95-4178-4E32-BB3A-33475943AF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8" name="Straight Connector 307">
                <a:extLst>
                  <a:ext uri="{FF2B5EF4-FFF2-40B4-BE49-F238E27FC236}">
                    <a16:creationId xmlns:a16="http://schemas.microsoft.com/office/drawing/2014/main" id="{8EE41B3A-EEFE-4CB9-872E-414F7958D5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9" name="Straight Connector 308">
                <a:extLst>
                  <a:ext uri="{FF2B5EF4-FFF2-40B4-BE49-F238E27FC236}">
                    <a16:creationId xmlns:a16="http://schemas.microsoft.com/office/drawing/2014/main" id="{52922CEA-12B3-483F-9178-4C62B3CF27A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0" name="Straight Connector 309">
                <a:extLst>
                  <a:ext uri="{FF2B5EF4-FFF2-40B4-BE49-F238E27FC236}">
                    <a16:creationId xmlns:a16="http://schemas.microsoft.com/office/drawing/2014/main" id="{03F5F6A6-C06F-42AE-9FBD-4B3BCB4ACC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1" name="Straight Connector 310">
                <a:extLst>
                  <a:ext uri="{FF2B5EF4-FFF2-40B4-BE49-F238E27FC236}">
                    <a16:creationId xmlns:a16="http://schemas.microsoft.com/office/drawing/2014/main" id="{661ED679-2530-4361-B95B-B05F1C9415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2" name="Straight Connector 311">
                <a:extLst>
                  <a:ext uri="{FF2B5EF4-FFF2-40B4-BE49-F238E27FC236}">
                    <a16:creationId xmlns:a16="http://schemas.microsoft.com/office/drawing/2014/main" id="{135C9826-4C9B-4A12-BC07-700ACCD405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3" name="Straight Connector 312">
                <a:extLst>
                  <a:ext uri="{FF2B5EF4-FFF2-40B4-BE49-F238E27FC236}">
                    <a16:creationId xmlns:a16="http://schemas.microsoft.com/office/drawing/2014/main" id="{3C2E88E6-BE2E-4523-962A-86D55D7D17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" name="Straight Connector 313">
                <a:extLst>
                  <a:ext uri="{FF2B5EF4-FFF2-40B4-BE49-F238E27FC236}">
                    <a16:creationId xmlns:a16="http://schemas.microsoft.com/office/drawing/2014/main" id="{927BAF17-D38B-4F1C-B564-BC3B5E5A84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5" name="Straight Connector 314">
                <a:extLst>
                  <a:ext uri="{FF2B5EF4-FFF2-40B4-BE49-F238E27FC236}">
                    <a16:creationId xmlns:a16="http://schemas.microsoft.com/office/drawing/2014/main" id="{6FDD6921-0E35-49D0-B71C-28BBA43752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6" name="Straight Connector 315">
                <a:extLst>
                  <a:ext uri="{FF2B5EF4-FFF2-40B4-BE49-F238E27FC236}">
                    <a16:creationId xmlns:a16="http://schemas.microsoft.com/office/drawing/2014/main" id="{9955FA46-DEA3-469F-B77D-93DC5E2663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7" name="Straight Connector 316">
                <a:extLst>
                  <a:ext uri="{FF2B5EF4-FFF2-40B4-BE49-F238E27FC236}">
                    <a16:creationId xmlns:a16="http://schemas.microsoft.com/office/drawing/2014/main" id="{3669F542-38C0-48F1-8AAC-2969D20A50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8" name="Straight Connector 317">
                <a:extLst>
                  <a:ext uri="{FF2B5EF4-FFF2-40B4-BE49-F238E27FC236}">
                    <a16:creationId xmlns:a16="http://schemas.microsoft.com/office/drawing/2014/main" id="{B710B796-9CE4-4EB4-BF7F-11851B718E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9" name="Straight Connector 318">
                <a:extLst>
                  <a:ext uri="{FF2B5EF4-FFF2-40B4-BE49-F238E27FC236}">
                    <a16:creationId xmlns:a16="http://schemas.microsoft.com/office/drawing/2014/main" id="{8C0281A4-7AF1-4013-837D-31C95EEECF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8" name="Straight Connector 345">
                <a:extLst>
                  <a:ext uri="{FF2B5EF4-FFF2-40B4-BE49-F238E27FC236}">
                    <a16:creationId xmlns:a16="http://schemas.microsoft.com/office/drawing/2014/main" id="{9EDB2E49-0514-48F8-BC6A-83DE95F117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9" name="Straight Connector 346">
                <a:extLst>
                  <a:ext uri="{FF2B5EF4-FFF2-40B4-BE49-F238E27FC236}">
                    <a16:creationId xmlns:a16="http://schemas.microsoft.com/office/drawing/2014/main" id="{8B2B6D20-7D59-4DF1-BFD3-A4C5708CF7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0" name="Straight Connector 427">
                <a:extLst>
                  <a:ext uri="{FF2B5EF4-FFF2-40B4-BE49-F238E27FC236}">
                    <a16:creationId xmlns:a16="http://schemas.microsoft.com/office/drawing/2014/main" id="{5B00B150-B796-4C5C-AC31-98D060282F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1" name="Straight Connector 428">
                <a:extLst>
                  <a:ext uri="{FF2B5EF4-FFF2-40B4-BE49-F238E27FC236}">
                    <a16:creationId xmlns:a16="http://schemas.microsoft.com/office/drawing/2014/main" id="{A89CD9D5-F74D-4CE0-9C43-EC23B03979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8" name="Straight Connector 447">
                <a:extLst>
                  <a:ext uri="{FF2B5EF4-FFF2-40B4-BE49-F238E27FC236}">
                    <a16:creationId xmlns:a16="http://schemas.microsoft.com/office/drawing/2014/main" id="{4C1AB5F8-6407-403F-B281-8B192B383F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9" name="Straight Connector 448">
                <a:extLst>
                  <a:ext uri="{FF2B5EF4-FFF2-40B4-BE49-F238E27FC236}">
                    <a16:creationId xmlns:a16="http://schemas.microsoft.com/office/drawing/2014/main" id="{1C7BFA8A-97EA-4088-A90E-A902C03FB2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0" name="Straight Connector 449">
                <a:extLst>
                  <a:ext uri="{FF2B5EF4-FFF2-40B4-BE49-F238E27FC236}">
                    <a16:creationId xmlns:a16="http://schemas.microsoft.com/office/drawing/2014/main" id="{8D2DC1CD-8EC5-4976-ADEB-2E06164C09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1" name="Straight Connector 450">
                <a:extLst>
                  <a:ext uri="{FF2B5EF4-FFF2-40B4-BE49-F238E27FC236}">
                    <a16:creationId xmlns:a16="http://schemas.microsoft.com/office/drawing/2014/main" id="{67277F67-4C66-4421-AE77-90895E800B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2" name="Straight Connector 451">
                <a:extLst>
                  <a:ext uri="{FF2B5EF4-FFF2-40B4-BE49-F238E27FC236}">
                    <a16:creationId xmlns:a16="http://schemas.microsoft.com/office/drawing/2014/main" id="{3E05E8F7-5B28-4E47-924C-90D8456CD7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3" name="Straight Connector 452">
                <a:extLst>
                  <a:ext uri="{FF2B5EF4-FFF2-40B4-BE49-F238E27FC236}">
                    <a16:creationId xmlns:a16="http://schemas.microsoft.com/office/drawing/2014/main" id="{5A85ACD6-DBB1-401A-BBBA-003F9B77AE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4" name="Straight Connector 453">
                <a:extLst>
                  <a:ext uri="{FF2B5EF4-FFF2-40B4-BE49-F238E27FC236}">
                    <a16:creationId xmlns:a16="http://schemas.microsoft.com/office/drawing/2014/main" id="{7B2C7E58-C86A-4951-B94C-D73FA7FDA4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5" name="Straight Connector 454">
                <a:extLst>
                  <a:ext uri="{FF2B5EF4-FFF2-40B4-BE49-F238E27FC236}">
                    <a16:creationId xmlns:a16="http://schemas.microsoft.com/office/drawing/2014/main" id="{D02D4B54-E8D9-4A8E-A8AF-D0BA9FDC4A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6" name="Straight Connector 455">
                <a:extLst>
                  <a:ext uri="{FF2B5EF4-FFF2-40B4-BE49-F238E27FC236}">
                    <a16:creationId xmlns:a16="http://schemas.microsoft.com/office/drawing/2014/main" id="{D90138EB-1F72-421B-AEFA-A56128397B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7" name="Straight Connector 456">
                <a:extLst>
                  <a:ext uri="{FF2B5EF4-FFF2-40B4-BE49-F238E27FC236}">
                    <a16:creationId xmlns:a16="http://schemas.microsoft.com/office/drawing/2014/main" id="{5F559951-B6A6-4E50-BC91-2E2C2D55F2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8" name="Straight Connector 457">
                <a:extLst>
                  <a:ext uri="{FF2B5EF4-FFF2-40B4-BE49-F238E27FC236}">
                    <a16:creationId xmlns:a16="http://schemas.microsoft.com/office/drawing/2014/main" id="{D77725C9-CDB3-41D2-AFD0-4BFC5F90835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9" name="Straight Connector 458">
                <a:extLst>
                  <a:ext uri="{FF2B5EF4-FFF2-40B4-BE49-F238E27FC236}">
                    <a16:creationId xmlns:a16="http://schemas.microsoft.com/office/drawing/2014/main" id="{5C36F5EB-F912-43CE-8DBF-86CBC786C6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0" name="Straight Connector 459">
                <a:extLst>
                  <a:ext uri="{FF2B5EF4-FFF2-40B4-BE49-F238E27FC236}">
                    <a16:creationId xmlns:a16="http://schemas.microsoft.com/office/drawing/2014/main" id="{635FAFC1-CD70-4F35-BEAC-92156D10F2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1" name="Straight Connector 460">
                <a:extLst>
                  <a:ext uri="{FF2B5EF4-FFF2-40B4-BE49-F238E27FC236}">
                    <a16:creationId xmlns:a16="http://schemas.microsoft.com/office/drawing/2014/main" id="{754F09C1-35B1-4C5D-AFCE-0FF5E43349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2" name="Straight Connector 461">
                <a:extLst>
                  <a:ext uri="{FF2B5EF4-FFF2-40B4-BE49-F238E27FC236}">
                    <a16:creationId xmlns:a16="http://schemas.microsoft.com/office/drawing/2014/main" id="{23EF58D0-8110-451E-82EC-9D42493F17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3" name="Straight Connector 462">
                <a:extLst>
                  <a:ext uri="{FF2B5EF4-FFF2-40B4-BE49-F238E27FC236}">
                    <a16:creationId xmlns:a16="http://schemas.microsoft.com/office/drawing/2014/main" id="{C014D619-9F4F-484E-B941-8476F8B1BA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4" name="Straight Connector 463">
                <a:extLst>
                  <a:ext uri="{FF2B5EF4-FFF2-40B4-BE49-F238E27FC236}">
                    <a16:creationId xmlns:a16="http://schemas.microsoft.com/office/drawing/2014/main" id="{42C3904F-B896-45BD-B89B-F91A955350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5" name="Straight Connector 464">
                <a:extLst>
                  <a:ext uri="{FF2B5EF4-FFF2-40B4-BE49-F238E27FC236}">
                    <a16:creationId xmlns:a16="http://schemas.microsoft.com/office/drawing/2014/main" id="{3C857C33-5660-41D2-85EF-8DF89C7A18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6" name="Straight Connector 465">
                <a:extLst>
                  <a:ext uri="{FF2B5EF4-FFF2-40B4-BE49-F238E27FC236}">
                    <a16:creationId xmlns:a16="http://schemas.microsoft.com/office/drawing/2014/main" id="{CD37B5DF-F507-4477-BDDA-A16D866039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7" name="Straight Connector 466">
                <a:extLst>
                  <a:ext uri="{FF2B5EF4-FFF2-40B4-BE49-F238E27FC236}">
                    <a16:creationId xmlns:a16="http://schemas.microsoft.com/office/drawing/2014/main" id="{82059CCF-A142-4899-9CB2-96989FDB0C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8" name="Straight Connector 467">
                <a:extLst>
                  <a:ext uri="{FF2B5EF4-FFF2-40B4-BE49-F238E27FC236}">
                    <a16:creationId xmlns:a16="http://schemas.microsoft.com/office/drawing/2014/main" id="{9D54F23F-3CCE-4230-9450-7E0F57C832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9" name="Straight Connector 468">
                <a:extLst>
                  <a:ext uri="{FF2B5EF4-FFF2-40B4-BE49-F238E27FC236}">
                    <a16:creationId xmlns:a16="http://schemas.microsoft.com/office/drawing/2014/main" id="{7A327725-CC82-4EC4-BC62-404DF8C928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0" name="Straight Connector 469">
                <a:extLst>
                  <a:ext uri="{FF2B5EF4-FFF2-40B4-BE49-F238E27FC236}">
                    <a16:creationId xmlns:a16="http://schemas.microsoft.com/office/drawing/2014/main" id="{D43BC259-8300-4DA0-B0F4-9D4F96A76A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1" name="Straight Connector 470">
                <a:extLst>
                  <a:ext uri="{FF2B5EF4-FFF2-40B4-BE49-F238E27FC236}">
                    <a16:creationId xmlns:a16="http://schemas.microsoft.com/office/drawing/2014/main" id="{4587A259-7B5F-4BB1-ACBB-9F8AFE340E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2" name="Straight Connector 471">
                <a:extLst>
                  <a:ext uri="{FF2B5EF4-FFF2-40B4-BE49-F238E27FC236}">
                    <a16:creationId xmlns:a16="http://schemas.microsoft.com/office/drawing/2014/main" id="{2D793FA1-D76B-4059-9FC6-4A43614CD0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3" name="Straight Connector 472">
                <a:extLst>
                  <a:ext uri="{FF2B5EF4-FFF2-40B4-BE49-F238E27FC236}">
                    <a16:creationId xmlns:a16="http://schemas.microsoft.com/office/drawing/2014/main" id="{865E1101-60DE-4A2E-83CB-F2120F3EE8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4" name="Straight Connector 473">
                <a:extLst>
                  <a:ext uri="{FF2B5EF4-FFF2-40B4-BE49-F238E27FC236}">
                    <a16:creationId xmlns:a16="http://schemas.microsoft.com/office/drawing/2014/main" id="{5FC297E9-5BAF-4DFE-98C5-D210C07A62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5" name="Straight Connector 474">
                <a:extLst>
                  <a:ext uri="{FF2B5EF4-FFF2-40B4-BE49-F238E27FC236}">
                    <a16:creationId xmlns:a16="http://schemas.microsoft.com/office/drawing/2014/main" id="{3088415C-6522-4AB4-8D73-0BEFB4E71B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6" name="Straight Connector 475">
                <a:extLst>
                  <a:ext uri="{FF2B5EF4-FFF2-40B4-BE49-F238E27FC236}">
                    <a16:creationId xmlns:a16="http://schemas.microsoft.com/office/drawing/2014/main" id="{FCD617DB-B3D3-4213-A9DD-8BA7932B15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7" name="Straight Connector 476">
                <a:extLst>
                  <a:ext uri="{FF2B5EF4-FFF2-40B4-BE49-F238E27FC236}">
                    <a16:creationId xmlns:a16="http://schemas.microsoft.com/office/drawing/2014/main" id="{1450E7E0-1ACD-47BB-9687-C3FBFEEE80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8" name="Straight Connector 477">
                <a:extLst>
                  <a:ext uri="{FF2B5EF4-FFF2-40B4-BE49-F238E27FC236}">
                    <a16:creationId xmlns:a16="http://schemas.microsoft.com/office/drawing/2014/main" id="{A595F51C-2E95-4044-B3D8-A2F5964438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9" name="Straight Connector 478">
                <a:extLst>
                  <a:ext uri="{FF2B5EF4-FFF2-40B4-BE49-F238E27FC236}">
                    <a16:creationId xmlns:a16="http://schemas.microsoft.com/office/drawing/2014/main" id="{A87D73B1-3A33-491F-BA89-51B2839106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4" name="Picture 3" descr="satellite against the night sky">
            <a:extLst>
              <a:ext uri="{FF2B5EF4-FFF2-40B4-BE49-F238E27FC236}">
                <a16:creationId xmlns:a16="http://schemas.microsoft.com/office/drawing/2014/main" id="{D4F2268B-BB87-42FB-B84F-C145C01B497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836" r="10248" b="-4"/>
          <a:stretch/>
        </p:blipFill>
        <p:spPr>
          <a:xfrm>
            <a:off x="6080591" y="-2008"/>
            <a:ext cx="4787317" cy="3415082"/>
          </a:xfrm>
          <a:custGeom>
            <a:avLst/>
            <a:gdLst>
              <a:gd name="connsiteX0" fmla="*/ 211873 w 4411344"/>
              <a:gd name="connsiteY0" fmla="*/ 0 h 3146878"/>
              <a:gd name="connsiteX1" fmla="*/ 4199471 w 4411344"/>
              <a:gd name="connsiteY1" fmla="*/ 0 h 3146878"/>
              <a:gd name="connsiteX2" fmla="*/ 4205314 w 4411344"/>
              <a:gd name="connsiteY2" fmla="*/ 11242 h 3146878"/>
              <a:gd name="connsiteX3" fmla="*/ 4411344 w 4411344"/>
              <a:gd name="connsiteY3" fmla="*/ 943304 h 3146878"/>
              <a:gd name="connsiteX4" fmla="*/ 2431189 w 4411344"/>
              <a:gd name="connsiteY4" fmla="*/ 3137588 h 3146878"/>
              <a:gd name="connsiteX5" fmla="*/ 2247220 w 4411344"/>
              <a:gd name="connsiteY5" fmla="*/ 3146878 h 3146878"/>
              <a:gd name="connsiteX6" fmla="*/ 2164124 w 4411344"/>
              <a:gd name="connsiteY6" fmla="*/ 3146878 h 3146878"/>
              <a:gd name="connsiteX7" fmla="*/ 1980155 w 4411344"/>
              <a:gd name="connsiteY7" fmla="*/ 3137588 h 3146878"/>
              <a:gd name="connsiteX8" fmla="*/ 0 w 4411344"/>
              <a:gd name="connsiteY8" fmla="*/ 943304 h 3146878"/>
              <a:gd name="connsiteX9" fmla="*/ 206030 w 4411344"/>
              <a:gd name="connsiteY9" fmla="*/ 11242 h 3146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11344" h="3146878">
                <a:moveTo>
                  <a:pt x="211873" y="0"/>
                </a:moveTo>
                <a:lnTo>
                  <a:pt x="4199471" y="0"/>
                </a:lnTo>
                <a:lnTo>
                  <a:pt x="4205314" y="11242"/>
                </a:lnTo>
                <a:cubicBezTo>
                  <a:pt x="4337510" y="294369"/>
                  <a:pt x="4411344" y="610214"/>
                  <a:pt x="4411344" y="943304"/>
                </a:cubicBezTo>
                <a:cubicBezTo>
                  <a:pt x="4411344" y="2085328"/>
                  <a:pt x="3543413" y="3024636"/>
                  <a:pt x="2431189" y="3137588"/>
                </a:cubicBezTo>
                <a:lnTo>
                  <a:pt x="2247220" y="3146878"/>
                </a:lnTo>
                <a:lnTo>
                  <a:pt x="2164124" y="3146878"/>
                </a:lnTo>
                <a:lnTo>
                  <a:pt x="1980155" y="3137588"/>
                </a:lnTo>
                <a:cubicBezTo>
                  <a:pt x="867932" y="3024636"/>
                  <a:pt x="0" y="2085328"/>
                  <a:pt x="0" y="943304"/>
                </a:cubicBezTo>
                <a:cubicBezTo>
                  <a:pt x="0" y="610214"/>
                  <a:pt x="73835" y="294369"/>
                  <a:pt x="206030" y="11242"/>
                </a:cubicBezTo>
                <a:close/>
              </a:path>
            </a:pathLst>
          </a:custGeom>
        </p:spPr>
      </p:pic>
      <p:sp>
        <p:nvSpPr>
          <p:cNvPr id="480" name="Rectangle 479">
            <a:extLst>
              <a:ext uri="{FF2B5EF4-FFF2-40B4-BE49-F238E27FC236}">
                <a16:creationId xmlns:a16="http://schemas.microsoft.com/office/drawing/2014/main" id="{73710393-C767-43F2-8FBD-DFC6C6DE6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9033" y="4357158"/>
            <a:ext cx="723900" cy="1778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81" name="Group 480">
            <a:extLst>
              <a:ext uri="{FF2B5EF4-FFF2-40B4-BE49-F238E27FC236}">
                <a16:creationId xmlns:a16="http://schemas.microsoft.com/office/drawing/2014/main" id="{24BFFD1D-EF0D-48A3-9398-5E7B3768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9884888">
            <a:off x="-455822" y="254671"/>
            <a:ext cx="6564414" cy="5704814"/>
            <a:chOff x="5281603" y="104899"/>
            <a:chExt cx="6910397" cy="6005491"/>
          </a:xfrm>
        </p:grpSpPr>
        <p:sp>
          <p:nvSpPr>
            <p:cNvPr id="482" name="Freeform 97">
              <a:extLst>
                <a:ext uri="{FF2B5EF4-FFF2-40B4-BE49-F238E27FC236}">
                  <a16:creationId xmlns:a16="http://schemas.microsoft.com/office/drawing/2014/main" id="{689353F2-B99A-4264-BFDB-C10D8AD9C2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41961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83" name="Group 482">
              <a:extLst>
                <a:ext uri="{FF2B5EF4-FFF2-40B4-BE49-F238E27FC236}">
                  <a16:creationId xmlns:a16="http://schemas.microsoft.com/office/drawing/2014/main" id="{9F98F031-719D-4CBA-9C8B-E0A16DED2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484" name="Straight Connector 483">
                <a:extLst>
                  <a:ext uri="{FF2B5EF4-FFF2-40B4-BE49-F238E27FC236}">
                    <a16:creationId xmlns:a16="http://schemas.microsoft.com/office/drawing/2014/main" id="{7F0BF977-B855-4AE5-99C3-F8550048EA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5" name="Straight Connector 484">
                <a:extLst>
                  <a:ext uri="{FF2B5EF4-FFF2-40B4-BE49-F238E27FC236}">
                    <a16:creationId xmlns:a16="http://schemas.microsoft.com/office/drawing/2014/main" id="{C05AF72D-9C25-41BB-AFCB-D81AB9F0D1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6" name="Straight Connector 485">
                <a:extLst>
                  <a:ext uri="{FF2B5EF4-FFF2-40B4-BE49-F238E27FC236}">
                    <a16:creationId xmlns:a16="http://schemas.microsoft.com/office/drawing/2014/main" id="{4409F544-D26B-4B8D-A0B1-2B69366CAF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7" name="Straight Connector 486">
                <a:extLst>
                  <a:ext uri="{FF2B5EF4-FFF2-40B4-BE49-F238E27FC236}">
                    <a16:creationId xmlns:a16="http://schemas.microsoft.com/office/drawing/2014/main" id="{6140E36F-2ED8-4E26-A0A6-22A45C16F0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8" name="Straight Connector 487">
                <a:extLst>
                  <a:ext uri="{FF2B5EF4-FFF2-40B4-BE49-F238E27FC236}">
                    <a16:creationId xmlns:a16="http://schemas.microsoft.com/office/drawing/2014/main" id="{B0B721E5-9AB8-40F1-B00D-6167560899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9" name="Straight Connector 488">
                <a:extLst>
                  <a:ext uri="{FF2B5EF4-FFF2-40B4-BE49-F238E27FC236}">
                    <a16:creationId xmlns:a16="http://schemas.microsoft.com/office/drawing/2014/main" id="{009CFBE9-3E08-47A9-B687-16CF8470F5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0" name="Straight Connector 489">
                <a:extLst>
                  <a:ext uri="{FF2B5EF4-FFF2-40B4-BE49-F238E27FC236}">
                    <a16:creationId xmlns:a16="http://schemas.microsoft.com/office/drawing/2014/main" id="{545ECBDB-CBEA-4FE2-9E19-DE507EB6AC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1" name="Straight Connector 490">
                <a:extLst>
                  <a:ext uri="{FF2B5EF4-FFF2-40B4-BE49-F238E27FC236}">
                    <a16:creationId xmlns:a16="http://schemas.microsoft.com/office/drawing/2014/main" id="{51074F87-299E-4574-9457-E4F77FCE15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2" name="Straight Connector 491">
                <a:extLst>
                  <a:ext uri="{FF2B5EF4-FFF2-40B4-BE49-F238E27FC236}">
                    <a16:creationId xmlns:a16="http://schemas.microsoft.com/office/drawing/2014/main" id="{CE00CA3D-9F09-45AE-A510-200EA63E7B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3" name="Straight Connector 492">
                <a:extLst>
                  <a:ext uri="{FF2B5EF4-FFF2-40B4-BE49-F238E27FC236}">
                    <a16:creationId xmlns:a16="http://schemas.microsoft.com/office/drawing/2014/main" id="{63163250-DF2D-468F-B58F-00BAA42AA1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4" name="Straight Connector 493">
                <a:extLst>
                  <a:ext uri="{FF2B5EF4-FFF2-40B4-BE49-F238E27FC236}">
                    <a16:creationId xmlns:a16="http://schemas.microsoft.com/office/drawing/2014/main" id="{681CDB55-0C2A-4128-AFAE-E4E44AF7A4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5" name="Straight Connector 494">
                <a:extLst>
                  <a:ext uri="{FF2B5EF4-FFF2-40B4-BE49-F238E27FC236}">
                    <a16:creationId xmlns:a16="http://schemas.microsoft.com/office/drawing/2014/main" id="{A1A5269C-2089-465D-A3AE-65A3CE6CBB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6" name="Straight Connector 495">
                <a:extLst>
                  <a:ext uri="{FF2B5EF4-FFF2-40B4-BE49-F238E27FC236}">
                    <a16:creationId xmlns:a16="http://schemas.microsoft.com/office/drawing/2014/main" id="{8819BCAD-CAB9-4FE6-9F21-B85071FB52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7" name="Straight Connector 496">
                <a:extLst>
                  <a:ext uri="{FF2B5EF4-FFF2-40B4-BE49-F238E27FC236}">
                    <a16:creationId xmlns:a16="http://schemas.microsoft.com/office/drawing/2014/main" id="{FB5EC56C-C8D8-4050-A2D1-B7B3FCCAA17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8" name="Straight Connector 497">
                <a:extLst>
                  <a:ext uri="{FF2B5EF4-FFF2-40B4-BE49-F238E27FC236}">
                    <a16:creationId xmlns:a16="http://schemas.microsoft.com/office/drawing/2014/main" id="{54491DEA-A55D-4C28-8AA6-9691A9A623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9" name="Straight Connector 498">
                <a:extLst>
                  <a:ext uri="{FF2B5EF4-FFF2-40B4-BE49-F238E27FC236}">
                    <a16:creationId xmlns:a16="http://schemas.microsoft.com/office/drawing/2014/main" id="{C3D2A244-B4BB-40E3-B23C-5A15E1136B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0" name="Straight Connector 499">
                <a:extLst>
                  <a:ext uri="{FF2B5EF4-FFF2-40B4-BE49-F238E27FC236}">
                    <a16:creationId xmlns:a16="http://schemas.microsoft.com/office/drawing/2014/main" id="{A00BE7D9-15CD-4F76-8597-011B589BD9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1" name="Straight Connector 500">
                <a:extLst>
                  <a:ext uri="{FF2B5EF4-FFF2-40B4-BE49-F238E27FC236}">
                    <a16:creationId xmlns:a16="http://schemas.microsoft.com/office/drawing/2014/main" id="{C2903E31-22BB-47A0-BDF6-353CA627EB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2" name="Straight Connector 501">
                <a:extLst>
                  <a:ext uri="{FF2B5EF4-FFF2-40B4-BE49-F238E27FC236}">
                    <a16:creationId xmlns:a16="http://schemas.microsoft.com/office/drawing/2014/main" id="{28FBC987-7B23-444C-9FC8-ADF3DB98AC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3" name="Straight Connector 502">
                <a:extLst>
                  <a:ext uri="{FF2B5EF4-FFF2-40B4-BE49-F238E27FC236}">
                    <a16:creationId xmlns:a16="http://schemas.microsoft.com/office/drawing/2014/main" id="{2BD496B3-1F2A-4819-87F8-C5495A4478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4" name="Straight Connector 503">
                <a:extLst>
                  <a:ext uri="{FF2B5EF4-FFF2-40B4-BE49-F238E27FC236}">
                    <a16:creationId xmlns:a16="http://schemas.microsoft.com/office/drawing/2014/main" id="{78223F66-B81A-4BA8-898A-9296BA7715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5" name="Straight Connector 504">
                <a:extLst>
                  <a:ext uri="{FF2B5EF4-FFF2-40B4-BE49-F238E27FC236}">
                    <a16:creationId xmlns:a16="http://schemas.microsoft.com/office/drawing/2014/main" id="{A4F6E2F1-3B98-4D0D-A2CC-CD3D340222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6" name="Straight Connector 505">
                <a:extLst>
                  <a:ext uri="{FF2B5EF4-FFF2-40B4-BE49-F238E27FC236}">
                    <a16:creationId xmlns:a16="http://schemas.microsoft.com/office/drawing/2014/main" id="{0B0DE108-EDF9-4067-B14D-3F17C4178F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7" name="Straight Connector 506">
                <a:extLst>
                  <a:ext uri="{FF2B5EF4-FFF2-40B4-BE49-F238E27FC236}">
                    <a16:creationId xmlns:a16="http://schemas.microsoft.com/office/drawing/2014/main" id="{F055FFCF-CA93-4598-B922-5EA1194432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8" name="Straight Connector 507">
                <a:extLst>
                  <a:ext uri="{FF2B5EF4-FFF2-40B4-BE49-F238E27FC236}">
                    <a16:creationId xmlns:a16="http://schemas.microsoft.com/office/drawing/2014/main" id="{87523144-7D36-41B0-86AA-C3B35B135F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9" name="Straight Connector 508">
                <a:extLst>
                  <a:ext uri="{FF2B5EF4-FFF2-40B4-BE49-F238E27FC236}">
                    <a16:creationId xmlns:a16="http://schemas.microsoft.com/office/drawing/2014/main" id="{9D512F63-F2C0-48C7-82E7-2A84D3F29F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0" name="Straight Connector 509">
                <a:extLst>
                  <a:ext uri="{FF2B5EF4-FFF2-40B4-BE49-F238E27FC236}">
                    <a16:creationId xmlns:a16="http://schemas.microsoft.com/office/drawing/2014/main" id="{D99DBCA8-4345-4F25-8A39-13AFB2301B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1" name="Straight Connector 510">
                <a:extLst>
                  <a:ext uri="{FF2B5EF4-FFF2-40B4-BE49-F238E27FC236}">
                    <a16:creationId xmlns:a16="http://schemas.microsoft.com/office/drawing/2014/main" id="{FE38C341-8388-4F81-8CBC-B056FC5B35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2" name="Straight Connector 511">
                <a:extLst>
                  <a:ext uri="{FF2B5EF4-FFF2-40B4-BE49-F238E27FC236}">
                    <a16:creationId xmlns:a16="http://schemas.microsoft.com/office/drawing/2014/main" id="{3D20619E-EAE0-4725-B705-3D96E4F2BCA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3" name="Straight Connector 512">
                <a:extLst>
                  <a:ext uri="{FF2B5EF4-FFF2-40B4-BE49-F238E27FC236}">
                    <a16:creationId xmlns:a16="http://schemas.microsoft.com/office/drawing/2014/main" id="{C098F849-CF8B-4E75-97B7-14CB4C0AEE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4" name="Straight Connector 513">
                <a:extLst>
                  <a:ext uri="{FF2B5EF4-FFF2-40B4-BE49-F238E27FC236}">
                    <a16:creationId xmlns:a16="http://schemas.microsoft.com/office/drawing/2014/main" id="{CBDDB4DD-24C7-4C8F-BE07-DC216C48D2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5" name="Straight Connector 514">
                <a:extLst>
                  <a:ext uri="{FF2B5EF4-FFF2-40B4-BE49-F238E27FC236}">
                    <a16:creationId xmlns:a16="http://schemas.microsoft.com/office/drawing/2014/main" id="{96E2ABB4-F943-4C41-B285-49F7197BB0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6" name="Straight Connector 515">
                <a:extLst>
                  <a:ext uri="{FF2B5EF4-FFF2-40B4-BE49-F238E27FC236}">
                    <a16:creationId xmlns:a16="http://schemas.microsoft.com/office/drawing/2014/main" id="{203E42AE-9861-4212-A16A-678589A4A9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7" name="Straight Connector 516">
                <a:extLst>
                  <a:ext uri="{FF2B5EF4-FFF2-40B4-BE49-F238E27FC236}">
                    <a16:creationId xmlns:a16="http://schemas.microsoft.com/office/drawing/2014/main" id="{35CD4731-613E-42C2-A908-A29E0AF020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8" name="Straight Connector 517">
                <a:extLst>
                  <a:ext uri="{FF2B5EF4-FFF2-40B4-BE49-F238E27FC236}">
                    <a16:creationId xmlns:a16="http://schemas.microsoft.com/office/drawing/2014/main" id="{11001F03-2B3E-4023-8260-E9EA19376B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9" name="Straight Connector 518">
                <a:extLst>
                  <a:ext uri="{FF2B5EF4-FFF2-40B4-BE49-F238E27FC236}">
                    <a16:creationId xmlns:a16="http://schemas.microsoft.com/office/drawing/2014/main" id="{D7702AAD-5D5B-43DA-8A9F-6221A6FBB7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0" name="Straight Connector 519">
                <a:extLst>
                  <a:ext uri="{FF2B5EF4-FFF2-40B4-BE49-F238E27FC236}">
                    <a16:creationId xmlns:a16="http://schemas.microsoft.com/office/drawing/2014/main" id="{76E0DD68-D9E9-4561-8866-9A2D4C773F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1" name="Straight Connector 520">
                <a:extLst>
                  <a:ext uri="{FF2B5EF4-FFF2-40B4-BE49-F238E27FC236}">
                    <a16:creationId xmlns:a16="http://schemas.microsoft.com/office/drawing/2014/main" id="{77220253-1375-4EAE-9C85-48074FA204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2" name="Straight Connector 521">
                <a:extLst>
                  <a:ext uri="{FF2B5EF4-FFF2-40B4-BE49-F238E27FC236}">
                    <a16:creationId xmlns:a16="http://schemas.microsoft.com/office/drawing/2014/main" id="{DAEA6172-DD83-42B0-A5F8-EF4B4CC9EF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3" name="Straight Connector 522">
                <a:extLst>
                  <a:ext uri="{FF2B5EF4-FFF2-40B4-BE49-F238E27FC236}">
                    <a16:creationId xmlns:a16="http://schemas.microsoft.com/office/drawing/2014/main" id="{43A7DA82-BA46-4425-BD0B-179C4381EB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4" name="Straight Connector 523">
                <a:extLst>
                  <a:ext uri="{FF2B5EF4-FFF2-40B4-BE49-F238E27FC236}">
                    <a16:creationId xmlns:a16="http://schemas.microsoft.com/office/drawing/2014/main" id="{BB050357-22AB-495E-B0C2-817819D207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5" name="Straight Connector 524">
                <a:extLst>
                  <a:ext uri="{FF2B5EF4-FFF2-40B4-BE49-F238E27FC236}">
                    <a16:creationId xmlns:a16="http://schemas.microsoft.com/office/drawing/2014/main" id="{95872618-FD07-41C6-A602-6BA800CA8D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6" name="Straight Connector 525">
                <a:extLst>
                  <a:ext uri="{FF2B5EF4-FFF2-40B4-BE49-F238E27FC236}">
                    <a16:creationId xmlns:a16="http://schemas.microsoft.com/office/drawing/2014/main" id="{260EBF58-84D1-4B32-9EC8-DF37EB9069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7" name="Straight Connector 526">
                <a:extLst>
                  <a:ext uri="{FF2B5EF4-FFF2-40B4-BE49-F238E27FC236}">
                    <a16:creationId xmlns:a16="http://schemas.microsoft.com/office/drawing/2014/main" id="{46BFE94F-474A-453D-AE3A-E4D9D48B05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8" name="Straight Connector 527">
                <a:extLst>
                  <a:ext uri="{FF2B5EF4-FFF2-40B4-BE49-F238E27FC236}">
                    <a16:creationId xmlns:a16="http://schemas.microsoft.com/office/drawing/2014/main" id="{7B3DA309-9228-4CBE-874D-94C7DDF021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9" name="Straight Connector 528">
                <a:extLst>
                  <a:ext uri="{FF2B5EF4-FFF2-40B4-BE49-F238E27FC236}">
                    <a16:creationId xmlns:a16="http://schemas.microsoft.com/office/drawing/2014/main" id="{45109F74-E11C-47CD-8176-A40CB370C0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0" name="Straight Connector 529">
                <a:extLst>
                  <a:ext uri="{FF2B5EF4-FFF2-40B4-BE49-F238E27FC236}">
                    <a16:creationId xmlns:a16="http://schemas.microsoft.com/office/drawing/2014/main" id="{8E8D113C-6520-46F0-95D7-D91F597A6A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1" name="Straight Connector 530">
                <a:extLst>
                  <a:ext uri="{FF2B5EF4-FFF2-40B4-BE49-F238E27FC236}">
                    <a16:creationId xmlns:a16="http://schemas.microsoft.com/office/drawing/2014/main" id="{3B703F40-0099-48A5-B79D-D7FF353A64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2" name="Straight Connector 531">
                <a:extLst>
                  <a:ext uri="{FF2B5EF4-FFF2-40B4-BE49-F238E27FC236}">
                    <a16:creationId xmlns:a16="http://schemas.microsoft.com/office/drawing/2014/main" id="{46DEE307-85EF-4D2A-A1B3-A8D009DE45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3" name="Straight Connector 532">
                <a:extLst>
                  <a:ext uri="{FF2B5EF4-FFF2-40B4-BE49-F238E27FC236}">
                    <a16:creationId xmlns:a16="http://schemas.microsoft.com/office/drawing/2014/main" id="{6600D9A5-388A-4962-914B-1E57A004C8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4" name="Straight Connector 533">
                <a:extLst>
                  <a:ext uri="{FF2B5EF4-FFF2-40B4-BE49-F238E27FC236}">
                    <a16:creationId xmlns:a16="http://schemas.microsoft.com/office/drawing/2014/main" id="{D1D8C77F-83F8-4142-8766-2CDD2E28EA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2" name="Straight Connector 534">
                <a:extLst>
                  <a:ext uri="{FF2B5EF4-FFF2-40B4-BE49-F238E27FC236}">
                    <a16:creationId xmlns:a16="http://schemas.microsoft.com/office/drawing/2014/main" id="{1214FE36-2FD1-49AD-AA59-F50D2BAB01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6" name="Straight Connector 535">
                <a:extLst>
                  <a:ext uri="{FF2B5EF4-FFF2-40B4-BE49-F238E27FC236}">
                    <a16:creationId xmlns:a16="http://schemas.microsoft.com/office/drawing/2014/main" id="{B59FD549-6C27-406B-8154-0FEEC74C27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3" name="Straight Connector 536">
                <a:extLst>
                  <a:ext uri="{FF2B5EF4-FFF2-40B4-BE49-F238E27FC236}">
                    <a16:creationId xmlns:a16="http://schemas.microsoft.com/office/drawing/2014/main" id="{ABBFD3F1-CDDE-47A0-89AD-80663926BF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4" name="Straight Connector 537">
                <a:extLst>
                  <a:ext uri="{FF2B5EF4-FFF2-40B4-BE49-F238E27FC236}">
                    <a16:creationId xmlns:a16="http://schemas.microsoft.com/office/drawing/2014/main" id="{B1AFA091-C2EE-45A9-9D47-6641B3D009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9" name="Straight Connector 538">
                <a:extLst>
                  <a:ext uri="{FF2B5EF4-FFF2-40B4-BE49-F238E27FC236}">
                    <a16:creationId xmlns:a16="http://schemas.microsoft.com/office/drawing/2014/main" id="{587CC879-926F-4955-AB23-62E0F3B6A4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0" name="Straight Connector 539">
                <a:extLst>
                  <a:ext uri="{FF2B5EF4-FFF2-40B4-BE49-F238E27FC236}">
                    <a16:creationId xmlns:a16="http://schemas.microsoft.com/office/drawing/2014/main" id="{4E6EA0EB-77AA-4D8F-A1C9-F0AFA039FC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1" name="Straight Connector 540">
                <a:extLst>
                  <a:ext uri="{FF2B5EF4-FFF2-40B4-BE49-F238E27FC236}">
                    <a16:creationId xmlns:a16="http://schemas.microsoft.com/office/drawing/2014/main" id="{EEDD9179-D665-453B-8A0D-C8AB157747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2" name="Straight Connector 541">
                <a:extLst>
                  <a:ext uri="{FF2B5EF4-FFF2-40B4-BE49-F238E27FC236}">
                    <a16:creationId xmlns:a16="http://schemas.microsoft.com/office/drawing/2014/main" id="{BBC4C827-7F4E-4E60-A479-6CCAAC82AD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3" name="Straight Connector 542">
                <a:extLst>
                  <a:ext uri="{FF2B5EF4-FFF2-40B4-BE49-F238E27FC236}">
                    <a16:creationId xmlns:a16="http://schemas.microsoft.com/office/drawing/2014/main" id="{B8DAB12A-BCD3-43ED-A83B-A624D1665F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4" name="Straight Connector 543">
                <a:extLst>
                  <a:ext uri="{FF2B5EF4-FFF2-40B4-BE49-F238E27FC236}">
                    <a16:creationId xmlns:a16="http://schemas.microsoft.com/office/drawing/2014/main" id="{50401A41-60CB-4425-AA21-70CDEE8B22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5" name="Straight Connector 544">
                <a:extLst>
                  <a:ext uri="{FF2B5EF4-FFF2-40B4-BE49-F238E27FC236}">
                    <a16:creationId xmlns:a16="http://schemas.microsoft.com/office/drawing/2014/main" id="{27DB940E-119E-46EA-8B0D-8048C979BF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6" name="Straight Connector 545">
                <a:extLst>
                  <a:ext uri="{FF2B5EF4-FFF2-40B4-BE49-F238E27FC236}">
                    <a16:creationId xmlns:a16="http://schemas.microsoft.com/office/drawing/2014/main" id="{9F999AF0-B77A-4AA0-9E7F-42E13BE7D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7" name="Straight Connector 546">
                <a:extLst>
                  <a:ext uri="{FF2B5EF4-FFF2-40B4-BE49-F238E27FC236}">
                    <a16:creationId xmlns:a16="http://schemas.microsoft.com/office/drawing/2014/main" id="{5C14ECD8-D20A-4BB6-BF51-7CD2AF473C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8" name="Straight Connector 547">
                <a:extLst>
                  <a:ext uri="{FF2B5EF4-FFF2-40B4-BE49-F238E27FC236}">
                    <a16:creationId xmlns:a16="http://schemas.microsoft.com/office/drawing/2014/main" id="{01E0E2E8-C70C-4BAC-AB01-192030B0E1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9" name="Straight Connector 548">
                <a:extLst>
                  <a:ext uri="{FF2B5EF4-FFF2-40B4-BE49-F238E27FC236}">
                    <a16:creationId xmlns:a16="http://schemas.microsoft.com/office/drawing/2014/main" id="{1A03B16D-75A6-46C2-94F8-7606F808B6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0" name="Straight Connector 549">
                <a:extLst>
                  <a:ext uri="{FF2B5EF4-FFF2-40B4-BE49-F238E27FC236}">
                    <a16:creationId xmlns:a16="http://schemas.microsoft.com/office/drawing/2014/main" id="{E3410BDA-E31B-490A-B7C8-351F2FE9B7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1" name="Straight Connector 550">
                <a:extLst>
                  <a:ext uri="{FF2B5EF4-FFF2-40B4-BE49-F238E27FC236}">
                    <a16:creationId xmlns:a16="http://schemas.microsoft.com/office/drawing/2014/main" id="{43741A8F-ACE2-4F43-8F65-B04C4E633D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2" name="Straight Connector 551">
                <a:extLst>
                  <a:ext uri="{FF2B5EF4-FFF2-40B4-BE49-F238E27FC236}">
                    <a16:creationId xmlns:a16="http://schemas.microsoft.com/office/drawing/2014/main" id="{0EB9D00F-067B-4545-AC39-D926522168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3" name="Straight Connector 552">
                <a:extLst>
                  <a:ext uri="{FF2B5EF4-FFF2-40B4-BE49-F238E27FC236}">
                    <a16:creationId xmlns:a16="http://schemas.microsoft.com/office/drawing/2014/main" id="{B8D5F767-383B-4436-BEEA-66F30CACC5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4" name="Straight Connector 553">
                <a:extLst>
                  <a:ext uri="{FF2B5EF4-FFF2-40B4-BE49-F238E27FC236}">
                    <a16:creationId xmlns:a16="http://schemas.microsoft.com/office/drawing/2014/main" id="{99361825-C629-4530-AE2C-7FC66CDDD6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5" name="Straight Connector 554">
                <a:extLst>
                  <a:ext uri="{FF2B5EF4-FFF2-40B4-BE49-F238E27FC236}">
                    <a16:creationId xmlns:a16="http://schemas.microsoft.com/office/drawing/2014/main" id="{7EE53B6E-474F-4D28-87BC-DB5811B9F04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6" name="Straight Connector 555">
                <a:extLst>
                  <a:ext uri="{FF2B5EF4-FFF2-40B4-BE49-F238E27FC236}">
                    <a16:creationId xmlns:a16="http://schemas.microsoft.com/office/drawing/2014/main" id="{6763B8F6-C347-40A9-B37B-4EECA39705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7" name="Straight Connector 556">
                <a:extLst>
                  <a:ext uri="{FF2B5EF4-FFF2-40B4-BE49-F238E27FC236}">
                    <a16:creationId xmlns:a16="http://schemas.microsoft.com/office/drawing/2014/main" id="{BC178CC7-64D9-4B97-B662-2114AEB8F2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8" name="Straight Connector 557">
                <a:extLst>
                  <a:ext uri="{FF2B5EF4-FFF2-40B4-BE49-F238E27FC236}">
                    <a16:creationId xmlns:a16="http://schemas.microsoft.com/office/drawing/2014/main" id="{3F746BDD-0A58-475C-88FC-C6DA717AE9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9" name="Straight Connector 558">
                <a:extLst>
                  <a:ext uri="{FF2B5EF4-FFF2-40B4-BE49-F238E27FC236}">
                    <a16:creationId xmlns:a16="http://schemas.microsoft.com/office/drawing/2014/main" id="{D7FA4519-C611-4777-AED5-EDDBCFDC13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0" name="Straight Connector 559">
                <a:extLst>
                  <a:ext uri="{FF2B5EF4-FFF2-40B4-BE49-F238E27FC236}">
                    <a16:creationId xmlns:a16="http://schemas.microsoft.com/office/drawing/2014/main" id="{6E45A983-6315-4DD7-9BB6-1F68AF308D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1" name="Straight Connector 560">
                <a:extLst>
                  <a:ext uri="{FF2B5EF4-FFF2-40B4-BE49-F238E27FC236}">
                    <a16:creationId xmlns:a16="http://schemas.microsoft.com/office/drawing/2014/main" id="{5FCA867F-6B2A-4332-98E3-F69F237772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7" name="Picture 6" descr="abstract image of light dots">
            <a:extLst>
              <a:ext uri="{FF2B5EF4-FFF2-40B4-BE49-F238E27FC236}">
                <a16:creationId xmlns:a16="http://schemas.microsoft.com/office/drawing/2014/main" id="{FE6C54C5-D2F4-48F8-B65E-7506F07BCCF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0378" r="11882" b="-1"/>
          <a:stretch/>
        </p:blipFill>
        <p:spPr>
          <a:xfrm>
            <a:off x="-2334" y="10"/>
            <a:ext cx="5441859" cy="5654930"/>
          </a:xfrm>
          <a:custGeom>
            <a:avLst/>
            <a:gdLst>
              <a:gd name="connsiteX0" fmla="*/ 0 w 5067519"/>
              <a:gd name="connsiteY0" fmla="*/ 0 h 5265942"/>
              <a:gd name="connsiteX1" fmla="*/ 4097786 w 5067519"/>
              <a:gd name="connsiteY1" fmla="*/ 0 h 5265942"/>
              <a:gd name="connsiteX2" fmla="*/ 4176264 w 5067519"/>
              <a:gd name="connsiteY2" fmla="*/ 71326 h 5265942"/>
              <a:gd name="connsiteX3" fmla="*/ 5067519 w 5067519"/>
              <a:gd name="connsiteY3" fmla="*/ 2223006 h 5265942"/>
              <a:gd name="connsiteX4" fmla="*/ 2024583 w 5067519"/>
              <a:gd name="connsiteY4" fmla="*/ 5265942 h 5265942"/>
              <a:gd name="connsiteX5" fmla="*/ 145914 w 5067519"/>
              <a:gd name="connsiteY5" fmla="*/ 4616926 h 5265942"/>
              <a:gd name="connsiteX6" fmla="*/ 0 w 5067519"/>
              <a:gd name="connsiteY6" fmla="*/ 4489006 h 52659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67519" h="5265942">
                <a:moveTo>
                  <a:pt x="0" y="0"/>
                </a:moveTo>
                <a:lnTo>
                  <a:pt x="4097786" y="0"/>
                </a:lnTo>
                <a:lnTo>
                  <a:pt x="4176264" y="71326"/>
                </a:lnTo>
                <a:cubicBezTo>
                  <a:pt x="4726927" y="621989"/>
                  <a:pt x="5067519" y="1382723"/>
                  <a:pt x="5067519" y="2223006"/>
                </a:cubicBezTo>
                <a:cubicBezTo>
                  <a:pt x="5067519" y="3903573"/>
                  <a:pt x="3705150" y="5265942"/>
                  <a:pt x="2024583" y="5265942"/>
                </a:cubicBezTo>
                <a:cubicBezTo>
                  <a:pt x="1315594" y="5265942"/>
                  <a:pt x="663237" y="5023470"/>
                  <a:pt x="145914" y="4616926"/>
                </a:cubicBezTo>
                <a:lnTo>
                  <a:pt x="0" y="448900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138249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night sky with mountains on the horizon">
            <a:extLst>
              <a:ext uri="{FF2B5EF4-FFF2-40B4-BE49-F238E27FC236}">
                <a16:creationId xmlns:a16="http://schemas.microsoft.com/office/drawing/2014/main" id="{2739CFE1-3E46-48B5-9BDB-769492BA7A5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t="4555" b="4555"/>
          <a:stretch/>
        </p:blipFill>
        <p:spPr>
          <a:xfrm>
            <a:off x="-600" y="-1226"/>
            <a:ext cx="12193200" cy="6860452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6090347" y="706999"/>
                </a:moveTo>
                <a:cubicBezTo>
                  <a:pt x="4588386" y="706999"/>
                  <a:pt x="3370806" y="1924579"/>
                  <a:pt x="3370806" y="3426541"/>
                </a:cubicBezTo>
                <a:cubicBezTo>
                  <a:pt x="3370806" y="4928503"/>
                  <a:pt x="4588386" y="6146083"/>
                  <a:pt x="6090347" y="6146083"/>
                </a:cubicBezTo>
                <a:cubicBezTo>
                  <a:pt x="7592308" y="6146083"/>
                  <a:pt x="8809888" y="4928503"/>
                  <a:pt x="8809888" y="3426541"/>
                </a:cubicBezTo>
                <a:cubicBezTo>
                  <a:pt x="8809888" y="1924579"/>
                  <a:pt x="7592308" y="706999"/>
                  <a:pt x="6090347" y="706999"/>
                </a:cubicBezTo>
                <a:close/>
                <a:moveTo>
                  <a:pt x="6082303" y="247854"/>
                </a:moveTo>
                <a:cubicBezTo>
                  <a:pt x="7836802" y="247854"/>
                  <a:pt x="9259104" y="1671227"/>
                  <a:pt x="9259104" y="3427045"/>
                </a:cubicBezTo>
                <a:cubicBezTo>
                  <a:pt x="9259104" y="5182864"/>
                  <a:pt x="7836802" y="6606237"/>
                  <a:pt x="6082303" y="6606237"/>
                </a:cubicBezTo>
                <a:cubicBezTo>
                  <a:pt x="4327804" y="6606237"/>
                  <a:pt x="2905502" y="5182864"/>
                  <a:pt x="2905502" y="3427045"/>
                </a:cubicBezTo>
                <a:cubicBezTo>
                  <a:pt x="2905502" y="1671227"/>
                  <a:pt x="4327804" y="247854"/>
                  <a:pt x="6082303" y="247854"/>
                </a:cubicBezTo>
                <a:close/>
                <a:moveTo>
                  <a:pt x="9560257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9560255" y="6858000"/>
                </a:lnTo>
                <a:lnTo>
                  <a:pt x="9704262" y="6706843"/>
                </a:lnTo>
                <a:cubicBezTo>
                  <a:pt x="10490530" y="5841105"/>
                  <a:pt x="10969748" y="4691058"/>
                  <a:pt x="10969748" y="3428999"/>
                </a:cubicBezTo>
                <a:cubicBezTo>
                  <a:pt x="10969748" y="2166941"/>
                  <a:pt x="10490530" y="1016894"/>
                  <a:pt x="9704262" y="151155"/>
                </a:cubicBezTo>
                <a:close/>
                <a:moveTo>
                  <a:pt x="7947654" y="0"/>
                </a:moveTo>
                <a:lnTo>
                  <a:pt x="8099035" y="0"/>
                </a:lnTo>
                <a:lnTo>
                  <a:pt x="8158569" y="34257"/>
                </a:lnTo>
                <a:cubicBezTo>
                  <a:pt x="9305381" y="731601"/>
                  <a:pt x="10071441" y="1993601"/>
                  <a:pt x="10071441" y="3434659"/>
                </a:cubicBezTo>
                <a:cubicBezTo>
                  <a:pt x="10071441" y="4875717"/>
                  <a:pt x="9305381" y="6137716"/>
                  <a:pt x="8158569" y="6835060"/>
                </a:cubicBezTo>
                <a:lnTo>
                  <a:pt x="8118703" y="6858000"/>
                </a:lnTo>
                <a:lnTo>
                  <a:pt x="7923440" y="6858000"/>
                </a:lnTo>
                <a:lnTo>
                  <a:pt x="7938929" y="6850061"/>
                </a:lnTo>
                <a:cubicBezTo>
                  <a:pt x="9153123" y="6189975"/>
                  <a:pt x="9977382" y="4902579"/>
                  <a:pt x="9977382" y="3422520"/>
                </a:cubicBezTo>
                <a:cubicBezTo>
                  <a:pt x="9977382" y="2009739"/>
                  <a:pt x="9226353" y="772500"/>
                  <a:pt x="8102044" y="88839"/>
                </a:cubicBezTo>
                <a:close/>
                <a:moveTo>
                  <a:pt x="4097777" y="0"/>
                </a:moveTo>
                <a:lnTo>
                  <a:pt x="4216953" y="0"/>
                </a:lnTo>
                <a:lnTo>
                  <a:pt x="4062563" y="88839"/>
                </a:lnTo>
                <a:cubicBezTo>
                  <a:pt x="2938253" y="772500"/>
                  <a:pt x="2187224" y="2009739"/>
                  <a:pt x="2187224" y="3422520"/>
                </a:cubicBezTo>
                <a:cubicBezTo>
                  <a:pt x="2187224" y="4902579"/>
                  <a:pt x="3011483" y="6189975"/>
                  <a:pt x="4225677" y="6850061"/>
                </a:cubicBezTo>
                <a:lnTo>
                  <a:pt x="4241167" y="6858000"/>
                </a:lnTo>
                <a:lnTo>
                  <a:pt x="4078110" y="6858000"/>
                </a:lnTo>
                <a:lnTo>
                  <a:pt x="4038243" y="6835060"/>
                </a:lnTo>
                <a:cubicBezTo>
                  <a:pt x="2891431" y="6137716"/>
                  <a:pt x="2125371" y="4875717"/>
                  <a:pt x="2125371" y="3434659"/>
                </a:cubicBezTo>
                <a:cubicBezTo>
                  <a:pt x="2125371" y="1993601"/>
                  <a:pt x="2891431" y="731601"/>
                  <a:pt x="4038243" y="34257"/>
                </a:cubicBezTo>
                <a:close/>
                <a:moveTo>
                  <a:pt x="0" y="0"/>
                </a:moveTo>
                <a:lnTo>
                  <a:pt x="2636555" y="0"/>
                </a:lnTo>
                <a:lnTo>
                  <a:pt x="2492551" y="151155"/>
                </a:lnTo>
                <a:cubicBezTo>
                  <a:pt x="1706282" y="1016894"/>
                  <a:pt x="1227064" y="2166941"/>
                  <a:pt x="1227064" y="3428999"/>
                </a:cubicBezTo>
                <a:cubicBezTo>
                  <a:pt x="1227064" y="4691058"/>
                  <a:pt x="1706282" y="5841105"/>
                  <a:pt x="2492551" y="6706843"/>
                </a:cubicBezTo>
                <a:lnTo>
                  <a:pt x="2636557" y="6858000"/>
                </a:lnTo>
                <a:lnTo>
                  <a:pt x="0" y="6858000"/>
                </a:lnTo>
                <a:close/>
              </a:path>
            </a:pathLst>
          </a:custGeom>
          <a:ln w="60325" cmpd="dbl">
            <a:solidFill>
              <a:schemeClr val="tx1">
                <a:alpha val="40000"/>
              </a:schemeClr>
            </a:solidFill>
          </a:ln>
        </p:spPr>
      </p:pic>
      <p:graphicFrame>
        <p:nvGraphicFramePr>
          <p:cNvPr id="5" name="Content Placeholder 4" descr="SmartArt graphic">
            <a:extLst>
              <a:ext uri="{FF2B5EF4-FFF2-40B4-BE49-F238E27FC236}">
                <a16:creationId xmlns:a16="http://schemas.microsoft.com/office/drawing/2014/main" id="{21A182E9-AC38-4344-9247-5AB4B8F03A2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316513603"/>
              </p:ext>
            </p:extLst>
          </p:nvPr>
        </p:nvGraphicFramePr>
        <p:xfrm>
          <a:off x="1166192" y="2011385"/>
          <a:ext cx="9833112" cy="45057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144E241E-3110-4B1C-B9B0-F17B90FEE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7318" y="406064"/>
            <a:ext cx="7390680" cy="1278467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b="1" dirty="0"/>
              <a:t>Some Key Practitioners who promote a polyvagal approach in therapy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28A938-4341-42DD-A6E7-2972D919979C}"/>
              </a:ext>
            </a:extLst>
          </p:cNvPr>
          <p:cNvSpPr txBox="1"/>
          <p:nvPr/>
        </p:nvSpPr>
        <p:spPr>
          <a:xfrm flipH="1">
            <a:off x="1219200" y="5069313"/>
            <a:ext cx="18052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+mj-lt"/>
              </a:rPr>
              <a:t>Deb Dana</a:t>
            </a:r>
          </a:p>
          <a:p>
            <a:pPr algn="ctr"/>
            <a:r>
              <a:rPr lang="en-GB" dirty="0">
                <a:latin typeface="+mj-lt"/>
              </a:rPr>
              <a:t>Polyvagal theory/  </a:t>
            </a:r>
          </a:p>
          <a:p>
            <a:pPr algn="ctr"/>
            <a:r>
              <a:rPr lang="en-GB" dirty="0">
                <a:latin typeface="+mj-lt"/>
              </a:rPr>
              <a:t>Internal Family Systems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18A0B5-0C6B-4989-923D-4106D8E8408F}"/>
              </a:ext>
            </a:extLst>
          </p:cNvPr>
          <p:cNvSpPr txBox="1"/>
          <p:nvPr/>
        </p:nvSpPr>
        <p:spPr>
          <a:xfrm>
            <a:off x="7192940" y="4643657"/>
            <a:ext cx="14607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+mj-lt"/>
              </a:rPr>
              <a:t>Allan </a:t>
            </a:r>
            <a:r>
              <a:rPr lang="en-GB" dirty="0" err="1">
                <a:latin typeface="+mj-lt"/>
              </a:rPr>
              <a:t>Schore</a:t>
            </a:r>
            <a:endParaRPr lang="en-GB" dirty="0">
              <a:latin typeface="+mj-lt"/>
            </a:endParaRPr>
          </a:p>
          <a:p>
            <a:pPr algn="ctr"/>
            <a:r>
              <a:rPr lang="en-GB" dirty="0">
                <a:latin typeface="+mj-lt"/>
              </a:rPr>
              <a:t>Regulation Theory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B7D900-ADEC-46B0-AAB2-771E414A002C}"/>
              </a:ext>
            </a:extLst>
          </p:cNvPr>
          <p:cNvSpPr txBox="1"/>
          <p:nvPr/>
        </p:nvSpPr>
        <p:spPr>
          <a:xfrm>
            <a:off x="5294244" y="1882789"/>
            <a:ext cx="136497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+mj-lt"/>
              </a:rPr>
              <a:t>Bessel Van der Kolk – The Body Keeps the Score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26BA66-2A59-43B1-84BA-95532E114420}"/>
              </a:ext>
            </a:extLst>
          </p:cNvPr>
          <p:cNvSpPr txBox="1"/>
          <p:nvPr/>
        </p:nvSpPr>
        <p:spPr>
          <a:xfrm>
            <a:off x="9141611" y="4929447"/>
            <a:ext cx="16065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+mj-lt"/>
              </a:rPr>
              <a:t>Dan Siegel</a:t>
            </a:r>
          </a:p>
          <a:p>
            <a:pPr algn="ctr"/>
            <a:r>
              <a:rPr lang="en-GB" dirty="0">
                <a:latin typeface="+mj-lt"/>
              </a:rPr>
              <a:t>Psychiatrist Mindsight/ Window of tolerance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5FCCA2-5650-4E2B-A3AA-1493651F922C}"/>
              </a:ext>
            </a:extLst>
          </p:cNvPr>
          <p:cNvSpPr txBox="1"/>
          <p:nvPr/>
        </p:nvSpPr>
        <p:spPr>
          <a:xfrm>
            <a:off x="1341483" y="3222968"/>
            <a:ext cx="13649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+mj-lt"/>
              </a:rPr>
              <a:t>Francine Shapiro (d)</a:t>
            </a:r>
          </a:p>
          <a:p>
            <a:pPr algn="ctr"/>
            <a:r>
              <a:rPr lang="en-GB" dirty="0">
                <a:latin typeface="+mj-lt"/>
              </a:rPr>
              <a:t>EMDR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C1F0868-5B53-47F5-92AD-ADD05BA77FF5}"/>
              </a:ext>
            </a:extLst>
          </p:cNvPr>
          <p:cNvSpPr txBox="1"/>
          <p:nvPr/>
        </p:nvSpPr>
        <p:spPr>
          <a:xfrm>
            <a:off x="7362452" y="2510065"/>
            <a:ext cx="112170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+mj-lt"/>
              </a:rPr>
              <a:t>James I Kepner</a:t>
            </a:r>
          </a:p>
          <a:p>
            <a:pPr algn="ctr"/>
            <a:r>
              <a:rPr lang="en-GB" dirty="0">
                <a:latin typeface="+mj-lt"/>
              </a:rPr>
              <a:t>Gestalt Therapist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992A068-B207-4E0D-BA79-1962BF81622D}"/>
              </a:ext>
            </a:extLst>
          </p:cNvPr>
          <p:cNvSpPr txBox="1"/>
          <p:nvPr/>
        </p:nvSpPr>
        <p:spPr>
          <a:xfrm>
            <a:off x="3024486" y="4643657"/>
            <a:ext cx="14607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+mj-lt"/>
              </a:rPr>
              <a:t>Paul Gilbert</a:t>
            </a:r>
          </a:p>
          <a:p>
            <a:pPr algn="ctr"/>
            <a:r>
              <a:rPr lang="en-GB" dirty="0">
                <a:latin typeface="+mj-lt"/>
              </a:rPr>
              <a:t>Compassion focused therapy</a:t>
            </a:r>
          </a:p>
        </p:txBody>
      </p:sp>
    </p:spTree>
    <p:extLst>
      <p:ext uri="{BB962C8B-B14F-4D97-AF65-F5344CB8AC3E}">
        <p14:creationId xmlns:p14="http://schemas.microsoft.com/office/powerpoint/2010/main" val="19748284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9F444-FCBD-B140-9C05-E443FA080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6761921" cy="1456267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r>
              <a:rPr lang="en-US" b="1" dirty="0"/>
              <a:t>Key issues when working with the  autonomic nervous system</a:t>
            </a:r>
            <a:endParaRPr lang="en-US" sz="3600" kern="1200" cap="all" dirty="0">
              <a:ln w="3175" cmpd="sng">
                <a:noFill/>
              </a:ln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1279D6-463A-4AC6-A45E-4238938B0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7941364" cy="364913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Therapist awareness of different states of arousal through observing client – Babette Rothschild table</a:t>
            </a:r>
          </a:p>
          <a:p>
            <a:r>
              <a:rPr lang="en-US" sz="2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Babette Rothschild – know how to use brakes</a:t>
            </a:r>
          </a:p>
          <a:p>
            <a:r>
              <a:rPr lang="en-US" sz="2800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Traumatised</a:t>
            </a:r>
            <a:r>
              <a:rPr lang="en-US" sz="2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clients need careful observation – working outside the window of tolerance is counterproductive (Dan Siegel)</a:t>
            </a:r>
          </a:p>
          <a:p>
            <a:r>
              <a:rPr lang="en-US" sz="28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Working with i</a:t>
            </a:r>
            <a:r>
              <a:rPr lang="en-US" sz="2800" dirty="0">
                <a:solidFill>
                  <a:schemeClr val="accent4">
                    <a:lumMod val="40000"/>
                    <a:lumOff val="60000"/>
                  </a:schemeClr>
                </a:solidFill>
                <a:cs typeface="Aparajita" panose="020B0604020202020204" pitchFamily="34" charset="0"/>
              </a:rPr>
              <a:t>mplicit memory (not consciously recalled). Person reacts to sensory stimuli without </a:t>
            </a:r>
            <a:r>
              <a:rPr lang="en-US" sz="2800" dirty="0" err="1">
                <a:solidFill>
                  <a:schemeClr val="accent4">
                    <a:lumMod val="40000"/>
                    <a:lumOff val="60000"/>
                  </a:schemeClr>
                </a:solidFill>
                <a:cs typeface="Aparajita" panose="020B0604020202020204" pitchFamily="34" charset="0"/>
              </a:rPr>
              <a:t>realising</a:t>
            </a:r>
            <a:r>
              <a:rPr lang="en-US" sz="2800" dirty="0">
                <a:solidFill>
                  <a:schemeClr val="accent4">
                    <a:lumMod val="40000"/>
                    <a:lumOff val="60000"/>
                  </a:schemeClr>
                </a:solidFill>
                <a:cs typeface="Aparajita" panose="020B0604020202020204" pitchFamily="34" charset="0"/>
              </a:rPr>
              <a:t> what caused their reaction.</a:t>
            </a:r>
          </a:p>
          <a:p>
            <a:endParaRPr lang="en-US" sz="2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endParaRPr lang="en-US" sz="2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endParaRPr lang="en-US" sz="2700" dirty="0">
              <a:cs typeface="Aparajita" panose="020B0604020202020204" pitchFamily="34" charset="0"/>
            </a:endParaRPr>
          </a:p>
        </p:txBody>
      </p:sp>
      <p:pic>
        <p:nvPicPr>
          <p:cNvPr id="4" name="Picture 3" descr="satellite against the night sky">
            <a:extLst>
              <a:ext uri="{FF2B5EF4-FFF2-40B4-BE49-F238E27FC236}">
                <a16:creationId xmlns:a16="http://schemas.microsoft.com/office/drawing/2014/main" id="{D4F2268B-BB87-42FB-B84F-C145C01B497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611" r="16027" b="1"/>
          <a:stretch/>
        </p:blipFill>
        <p:spPr>
          <a:xfrm>
            <a:off x="8888133" y="4144246"/>
            <a:ext cx="3302966" cy="2717299"/>
          </a:xfrm>
          <a:custGeom>
            <a:avLst/>
            <a:gdLst>
              <a:gd name="connsiteX0" fmla="*/ 1663658 w 3039855"/>
              <a:gd name="connsiteY0" fmla="*/ 0 h 2500842"/>
              <a:gd name="connsiteX1" fmla="*/ 2947417 w 3039855"/>
              <a:gd name="connsiteY1" fmla="*/ 605417 h 2500842"/>
              <a:gd name="connsiteX2" fmla="*/ 3039855 w 3039855"/>
              <a:gd name="connsiteY2" fmla="*/ 729032 h 2500842"/>
              <a:gd name="connsiteX3" fmla="*/ 3039855 w 3039855"/>
              <a:gd name="connsiteY3" fmla="*/ 2500842 h 2500842"/>
              <a:gd name="connsiteX4" fmla="*/ 226952 w 3039855"/>
              <a:gd name="connsiteY4" fmla="*/ 2500842 h 2500842"/>
              <a:gd name="connsiteX5" fmla="*/ 155401 w 3039855"/>
              <a:gd name="connsiteY5" fmla="*/ 2366679 h 2500842"/>
              <a:gd name="connsiteX6" fmla="*/ 0 w 3039855"/>
              <a:gd name="connsiteY6" fmla="*/ 1663658 h 2500842"/>
              <a:gd name="connsiteX7" fmla="*/ 1663658 w 3039855"/>
              <a:gd name="connsiteY7" fmla="*/ 0 h 2500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39855" h="2500842">
                <a:moveTo>
                  <a:pt x="1663658" y="0"/>
                </a:moveTo>
                <a:cubicBezTo>
                  <a:pt x="2180490" y="0"/>
                  <a:pt x="2642278" y="235674"/>
                  <a:pt x="2947417" y="605417"/>
                </a:cubicBezTo>
                <a:lnTo>
                  <a:pt x="3039855" y="729032"/>
                </a:lnTo>
                <a:lnTo>
                  <a:pt x="3039855" y="2500842"/>
                </a:lnTo>
                <a:lnTo>
                  <a:pt x="226952" y="2500842"/>
                </a:lnTo>
                <a:lnTo>
                  <a:pt x="155401" y="2366679"/>
                </a:lnTo>
                <a:cubicBezTo>
                  <a:pt x="55691" y="2153127"/>
                  <a:pt x="0" y="1914896"/>
                  <a:pt x="0" y="1663658"/>
                </a:cubicBezTo>
                <a:cubicBezTo>
                  <a:pt x="0" y="744845"/>
                  <a:pt x="744845" y="0"/>
                  <a:pt x="1663658" y="0"/>
                </a:cubicBezTo>
                <a:close/>
              </a:path>
            </a:pathLst>
          </a:custGeom>
        </p:spPr>
      </p:pic>
      <p:pic>
        <p:nvPicPr>
          <p:cNvPr id="7" name="Picture 6" descr="abstract image of light dots">
            <a:extLst>
              <a:ext uri="{FF2B5EF4-FFF2-40B4-BE49-F238E27FC236}">
                <a16:creationId xmlns:a16="http://schemas.microsoft.com/office/drawing/2014/main" id="{FE6C54C5-D2F4-48F8-B65E-7506F07BCCF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268" r="4773" b="-1"/>
          <a:stretch/>
        </p:blipFill>
        <p:spPr>
          <a:xfrm>
            <a:off x="8055588" y="-3863"/>
            <a:ext cx="4132754" cy="3445946"/>
          </a:xfrm>
          <a:custGeom>
            <a:avLst/>
            <a:gdLst>
              <a:gd name="connsiteX0" fmla="*/ 303228 w 4638368"/>
              <a:gd name="connsiteY0" fmla="*/ 0 h 3867534"/>
              <a:gd name="connsiteX1" fmla="*/ 4638368 w 4638368"/>
              <a:gd name="connsiteY1" fmla="*/ 0 h 3867534"/>
              <a:gd name="connsiteX2" fmla="*/ 4638368 w 4638368"/>
              <a:gd name="connsiteY2" fmla="*/ 2952747 h 3867534"/>
              <a:gd name="connsiteX3" fmla="*/ 4585825 w 4638368"/>
              <a:gd name="connsiteY3" fmla="*/ 3013864 h 3867534"/>
              <a:gd name="connsiteX4" fmla="*/ 2641346 w 4638368"/>
              <a:gd name="connsiteY4" fmla="*/ 3867534 h 3867534"/>
              <a:gd name="connsiteX5" fmla="*/ 0 w 4638368"/>
              <a:gd name="connsiteY5" fmla="*/ 1226188 h 3867534"/>
              <a:gd name="connsiteX6" fmla="*/ 260466 w 4638368"/>
              <a:gd name="connsiteY6" fmla="*/ 81056 h 3867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804548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9F444-FCBD-B140-9C05-E443FA080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6761921" cy="145626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dirty="0"/>
              <a:t>Key issues continued…</a:t>
            </a:r>
            <a:endParaRPr lang="en-US" sz="3600" kern="1200" cap="all" dirty="0">
              <a:ln w="3175" cmpd="sng">
                <a:noFill/>
              </a:ln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1279D6-463A-4AC6-A45E-4238938B0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8202332" cy="364913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Awareness of </a:t>
            </a:r>
            <a:r>
              <a:rPr lang="en-GB" sz="2800" dirty="0">
                <a:solidFill>
                  <a:schemeClr val="tx2"/>
                </a:solidFill>
              </a:rPr>
              <a:t>presence, embodied resource, titration, pendulation, discharge, and biological completion - </a:t>
            </a:r>
            <a:r>
              <a:rPr lang="en-US" sz="2800" dirty="0">
                <a:solidFill>
                  <a:schemeClr val="tx2"/>
                </a:solidFill>
              </a:rPr>
              <a:t>Peter Levine - somatic experiencing</a:t>
            </a:r>
          </a:p>
          <a:p>
            <a:r>
              <a:rPr lang="en-GB" sz="2800" dirty="0"/>
              <a:t>Observation of wild animals</a:t>
            </a:r>
          </a:p>
          <a:p>
            <a:pPr marL="0" indent="0">
              <a:buNone/>
            </a:pPr>
            <a:r>
              <a:rPr lang="en-GB" sz="2800" dirty="0">
                <a:hlinkClick r:id="rId3"/>
              </a:rPr>
              <a:t>https://www.youtube.com/watch?v=Ox7Uj2pw-80</a:t>
            </a:r>
            <a:endParaRPr lang="en-GB" sz="2800" b="1" dirty="0"/>
          </a:p>
          <a:p>
            <a:endParaRPr lang="en-US" sz="2800" dirty="0">
              <a:solidFill>
                <a:schemeClr val="tx2"/>
              </a:solidFill>
            </a:endParaRPr>
          </a:p>
          <a:p>
            <a:endParaRPr lang="en-US" sz="2700" dirty="0">
              <a:cs typeface="Aparajita" panose="020B0604020202020204" pitchFamily="34" charset="0"/>
            </a:endParaRPr>
          </a:p>
        </p:txBody>
      </p:sp>
      <p:pic>
        <p:nvPicPr>
          <p:cNvPr id="4" name="Picture 3" descr="satellite against the night sky">
            <a:extLst>
              <a:ext uri="{FF2B5EF4-FFF2-40B4-BE49-F238E27FC236}">
                <a16:creationId xmlns:a16="http://schemas.microsoft.com/office/drawing/2014/main" id="{D4F2268B-BB87-42FB-B84F-C145C01B497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611" r="16027" b="1"/>
          <a:stretch/>
        </p:blipFill>
        <p:spPr>
          <a:xfrm>
            <a:off x="8888133" y="4144246"/>
            <a:ext cx="3302966" cy="2717299"/>
          </a:xfrm>
          <a:custGeom>
            <a:avLst/>
            <a:gdLst>
              <a:gd name="connsiteX0" fmla="*/ 1663658 w 3039855"/>
              <a:gd name="connsiteY0" fmla="*/ 0 h 2500842"/>
              <a:gd name="connsiteX1" fmla="*/ 2947417 w 3039855"/>
              <a:gd name="connsiteY1" fmla="*/ 605417 h 2500842"/>
              <a:gd name="connsiteX2" fmla="*/ 3039855 w 3039855"/>
              <a:gd name="connsiteY2" fmla="*/ 729032 h 2500842"/>
              <a:gd name="connsiteX3" fmla="*/ 3039855 w 3039855"/>
              <a:gd name="connsiteY3" fmla="*/ 2500842 h 2500842"/>
              <a:gd name="connsiteX4" fmla="*/ 226952 w 3039855"/>
              <a:gd name="connsiteY4" fmla="*/ 2500842 h 2500842"/>
              <a:gd name="connsiteX5" fmla="*/ 155401 w 3039855"/>
              <a:gd name="connsiteY5" fmla="*/ 2366679 h 2500842"/>
              <a:gd name="connsiteX6" fmla="*/ 0 w 3039855"/>
              <a:gd name="connsiteY6" fmla="*/ 1663658 h 2500842"/>
              <a:gd name="connsiteX7" fmla="*/ 1663658 w 3039855"/>
              <a:gd name="connsiteY7" fmla="*/ 0 h 2500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39855" h="2500842">
                <a:moveTo>
                  <a:pt x="1663658" y="0"/>
                </a:moveTo>
                <a:cubicBezTo>
                  <a:pt x="2180490" y="0"/>
                  <a:pt x="2642278" y="235674"/>
                  <a:pt x="2947417" y="605417"/>
                </a:cubicBezTo>
                <a:lnTo>
                  <a:pt x="3039855" y="729032"/>
                </a:lnTo>
                <a:lnTo>
                  <a:pt x="3039855" y="2500842"/>
                </a:lnTo>
                <a:lnTo>
                  <a:pt x="226952" y="2500842"/>
                </a:lnTo>
                <a:lnTo>
                  <a:pt x="155401" y="2366679"/>
                </a:lnTo>
                <a:cubicBezTo>
                  <a:pt x="55691" y="2153127"/>
                  <a:pt x="0" y="1914896"/>
                  <a:pt x="0" y="1663658"/>
                </a:cubicBezTo>
                <a:cubicBezTo>
                  <a:pt x="0" y="744845"/>
                  <a:pt x="744845" y="0"/>
                  <a:pt x="1663658" y="0"/>
                </a:cubicBezTo>
                <a:close/>
              </a:path>
            </a:pathLst>
          </a:custGeom>
        </p:spPr>
      </p:pic>
      <p:pic>
        <p:nvPicPr>
          <p:cNvPr id="7" name="Picture 6" descr="abstract image of light dots">
            <a:extLst>
              <a:ext uri="{FF2B5EF4-FFF2-40B4-BE49-F238E27FC236}">
                <a16:creationId xmlns:a16="http://schemas.microsoft.com/office/drawing/2014/main" id="{FE6C54C5-D2F4-48F8-B65E-7506F07BCCF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3268" r="4773" b="-1"/>
          <a:stretch/>
        </p:blipFill>
        <p:spPr>
          <a:xfrm>
            <a:off x="8055588" y="-3863"/>
            <a:ext cx="4132754" cy="3445946"/>
          </a:xfrm>
          <a:custGeom>
            <a:avLst/>
            <a:gdLst>
              <a:gd name="connsiteX0" fmla="*/ 303228 w 4638368"/>
              <a:gd name="connsiteY0" fmla="*/ 0 h 3867534"/>
              <a:gd name="connsiteX1" fmla="*/ 4638368 w 4638368"/>
              <a:gd name="connsiteY1" fmla="*/ 0 h 3867534"/>
              <a:gd name="connsiteX2" fmla="*/ 4638368 w 4638368"/>
              <a:gd name="connsiteY2" fmla="*/ 2952747 h 3867534"/>
              <a:gd name="connsiteX3" fmla="*/ 4585825 w 4638368"/>
              <a:gd name="connsiteY3" fmla="*/ 3013864 h 3867534"/>
              <a:gd name="connsiteX4" fmla="*/ 2641346 w 4638368"/>
              <a:gd name="connsiteY4" fmla="*/ 3867534 h 3867534"/>
              <a:gd name="connsiteX5" fmla="*/ 0 w 4638368"/>
              <a:gd name="connsiteY5" fmla="*/ 1226188 h 3867534"/>
              <a:gd name="connsiteX6" fmla="*/ 260466 w 4638368"/>
              <a:gd name="connsiteY6" fmla="*/ 81056 h 3867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568578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9F444-FCBD-B140-9C05-E443FA080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6761921" cy="145626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600" kern="1200" cap="all" dirty="0">
                <a:ln w="3175" cmpd="sng">
                  <a:noFill/>
                </a:ln>
                <a:effectLst/>
                <a:latin typeface="+mj-lt"/>
                <a:ea typeface="+mj-ea"/>
                <a:cs typeface="+mj-cs"/>
              </a:rPr>
              <a:t>Differences in literature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1279D6-463A-4AC6-A45E-4238938B0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6143423" cy="364913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dirty="0"/>
              <a:t>Importance of narrative? Van der Kolk </a:t>
            </a:r>
          </a:p>
          <a:p>
            <a:r>
              <a:rPr lang="en-GB" sz="2800" dirty="0"/>
              <a:t>Grossman and Taylor (2007) question the evidence base of polyvagal theory</a:t>
            </a:r>
          </a:p>
          <a:p>
            <a:r>
              <a:rPr lang="en-GB" sz="2800" dirty="0"/>
              <a:t>Monteiro et al. (2018) question the evolutionary basis – phylogeny</a:t>
            </a:r>
          </a:p>
          <a:p>
            <a:r>
              <a:rPr lang="en-GB" sz="2800" dirty="0"/>
              <a:t>Importance of touch (Dana, Kepner, Van der Kolk)</a:t>
            </a:r>
          </a:p>
          <a:p>
            <a:endParaRPr lang="en-GB" sz="2800" dirty="0"/>
          </a:p>
          <a:p>
            <a:endParaRPr lang="en-GB" sz="2800" b="1" dirty="0"/>
          </a:p>
        </p:txBody>
      </p:sp>
      <p:pic>
        <p:nvPicPr>
          <p:cNvPr id="4" name="Picture 3" descr="satellite against the night sky">
            <a:extLst>
              <a:ext uri="{FF2B5EF4-FFF2-40B4-BE49-F238E27FC236}">
                <a16:creationId xmlns:a16="http://schemas.microsoft.com/office/drawing/2014/main" id="{D4F2268B-BB87-42FB-B84F-C145C01B497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611" r="16027" b="1"/>
          <a:stretch/>
        </p:blipFill>
        <p:spPr>
          <a:xfrm>
            <a:off x="8888133" y="4144246"/>
            <a:ext cx="3302966" cy="2717299"/>
          </a:xfrm>
          <a:custGeom>
            <a:avLst/>
            <a:gdLst>
              <a:gd name="connsiteX0" fmla="*/ 1663658 w 3039855"/>
              <a:gd name="connsiteY0" fmla="*/ 0 h 2500842"/>
              <a:gd name="connsiteX1" fmla="*/ 2947417 w 3039855"/>
              <a:gd name="connsiteY1" fmla="*/ 605417 h 2500842"/>
              <a:gd name="connsiteX2" fmla="*/ 3039855 w 3039855"/>
              <a:gd name="connsiteY2" fmla="*/ 729032 h 2500842"/>
              <a:gd name="connsiteX3" fmla="*/ 3039855 w 3039855"/>
              <a:gd name="connsiteY3" fmla="*/ 2500842 h 2500842"/>
              <a:gd name="connsiteX4" fmla="*/ 226952 w 3039855"/>
              <a:gd name="connsiteY4" fmla="*/ 2500842 h 2500842"/>
              <a:gd name="connsiteX5" fmla="*/ 155401 w 3039855"/>
              <a:gd name="connsiteY5" fmla="*/ 2366679 h 2500842"/>
              <a:gd name="connsiteX6" fmla="*/ 0 w 3039855"/>
              <a:gd name="connsiteY6" fmla="*/ 1663658 h 2500842"/>
              <a:gd name="connsiteX7" fmla="*/ 1663658 w 3039855"/>
              <a:gd name="connsiteY7" fmla="*/ 0 h 2500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39855" h="2500842">
                <a:moveTo>
                  <a:pt x="1663658" y="0"/>
                </a:moveTo>
                <a:cubicBezTo>
                  <a:pt x="2180490" y="0"/>
                  <a:pt x="2642278" y="235674"/>
                  <a:pt x="2947417" y="605417"/>
                </a:cubicBezTo>
                <a:lnTo>
                  <a:pt x="3039855" y="729032"/>
                </a:lnTo>
                <a:lnTo>
                  <a:pt x="3039855" y="2500842"/>
                </a:lnTo>
                <a:lnTo>
                  <a:pt x="226952" y="2500842"/>
                </a:lnTo>
                <a:lnTo>
                  <a:pt x="155401" y="2366679"/>
                </a:lnTo>
                <a:cubicBezTo>
                  <a:pt x="55691" y="2153127"/>
                  <a:pt x="0" y="1914896"/>
                  <a:pt x="0" y="1663658"/>
                </a:cubicBezTo>
                <a:cubicBezTo>
                  <a:pt x="0" y="744845"/>
                  <a:pt x="744845" y="0"/>
                  <a:pt x="1663658" y="0"/>
                </a:cubicBezTo>
                <a:close/>
              </a:path>
            </a:pathLst>
          </a:custGeom>
        </p:spPr>
      </p:pic>
      <p:pic>
        <p:nvPicPr>
          <p:cNvPr id="7" name="Picture 6" descr="abstract image of light dots">
            <a:extLst>
              <a:ext uri="{FF2B5EF4-FFF2-40B4-BE49-F238E27FC236}">
                <a16:creationId xmlns:a16="http://schemas.microsoft.com/office/drawing/2014/main" id="{FE6C54C5-D2F4-48F8-B65E-7506F07BCCF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268" r="4773" b="-1"/>
          <a:stretch/>
        </p:blipFill>
        <p:spPr>
          <a:xfrm>
            <a:off x="8055588" y="-3863"/>
            <a:ext cx="4132754" cy="3445946"/>
          </a:xfrm>
          <a:custGeom>
            <a:avLst/>
            <a:gdLst>
              <a:gd name="connsiteX0" fmla="*/ 303228 w 4638368"/>
              <a:gd name="connsiteY0" fmla="*/ 0 h 3867534"/>
              <a:gd name="connsiteX1" fmla="*/ 4638368 w 4638368"/>
              <a:gd name="connsiteY1" fmla="*/ 0 h 3867534"/>
              <a:gd name="connsiteX2" fmla="*/ 4638368 w 4638368"/>
              <a:gd name="connsiteY2" fmla="*/ 2952747 h 3867534"/>
              <a:gd name="connsiteX3" fmla="*/ 4585825 w 4638368"/>
              <a:gd name="connsiteY3" fmla="*/ 3013864 h 3867534"/>
              <a:gd name="connsiteX4" fmla="*/ 2641346 w 4638368"/>
              <a:gd name="connsiteY4" fmla="*/ 3867534 h 3867534"/>
              <a:gd name="connsiteX5" fmla="*/ 0 w 4638368"/>
              <a:gd name="connsiteY5" fmla="*/ 1226188 h 3867534"/>
              <a:gd name="connsiteX6" fmla="*/ 260466 w 4638368"/>
              <a:gd name="connsiteY6" fmla="*/ 81056 h 3867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16637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9F444-FCBD-B140-9C05-E443FA080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6761921" cy="145626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600" kern="1200" cap="all" dirty="0">
                <a:ln w="3175" cmpd="sng">
                  <a:noFill/>
                </a:ln>
                <a:effectLst/>
                <a:latin typeface="+mj-lt"/>
                <a:ea typeface="+mj-ea"/>
                <a:cs typeface="+mj-cs"/>
              </a:rPr>
              <a:t>What’s missing?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1279D6-463A-4AC6-A45E-4238938B0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7225747" cy="364913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dirty="0"/>
              <a:t>UK clinicians’ contribution?</a:t>
            </a:r>
          </a:p>
          <a:p>
            <a:endParaRPr lang="en-GB" sz="2800" dirty="0"/>
          </a:p>
          <a:p>
            <a:r>
              <a:rPr lang="en-GB" sz="2800" dirty="0"/>
              <a:t>Recent research on Gestalt therapy and its influence on modern body-orientated psychotherapies</a:t>
            </a:r>
          </a:p>
          <a:p>
            <a:endParaRPr lang="en-GB" sz="2800" b="1" dirty="0"/>
          </a:p>
        </p:txBody>
      </p:sp>
      <p:pic>
        <p:nvPicPr>
          <p:cNvPr id="4" name="Picture 3" descr="satellite against the night sky">
            <a:extLst>
              <a:ext uri="{FF2B5EF4-FFF2-40B4-BE49-F238E27FC236}">
                <a16:creationId xmlns:a16="http://schemas.microsoft.com/office/drawing/2014/main" id="{D4F2268B-BB87-42FB-B84F-C145C01B497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611" r="16027" b="1"/>
          <a:stretch/>
        </p:blipFill>
        <p:spPr>
          <a:xfrm>
            <a:off x="8888133" y="4144246"/>
            <a:ext cx="3302966" cy="2717299"/>
          </a:xfrm>
          <a:custGeom>
            <a:avLst/>
            <a:gdLst>
              <a:gd name="connsiteX0" fmla="*/ 1663658 w 3039855"/>
              <a:gd name="connsiteY0" fmla="*/ 0 h 2500842"/>
              <a:gd name="connsiteX1" fmla="*/ 2947417 w 3039855"/>
              <a:gd name="connsiteY1" fmla="*/ 605417 h 2500842"/>
              <a:gd name="connsiteX2" fmla="*/ 3039855 w 3039855"/>
              <a:gd name="connsiteY2" fmla="*/ 729032 h 2500842"/>
              <a:gd name="connsiteX3" fmla="*/ 3039855 w 3039855"/>
              <a:gd name="connsiteY3" fmla="*/ 2500842 h 2500842"/>
              <a:gd name="connsiteX4" fmla="*/ 226952 w 3039855"/>
              <a:gd name="connsiteY4" fmla="*/ 2500842 h 2500842"/>
              <a:gd name="connsiteX5" fmla="*/ 155401 w 3039855"/>
              <a:gd name="connsiteY5" fmla="*/ 2366679 h 2500842"/>
              <a:gd name="connsiteX6" fmla="*/ 0 w 3039855"/>
              <a:gd name="connsiteY6" fmla="*/ 1663658 h 2500842"/>
              <a:gd name="connsiteX7" fmla="*/ 1663658 w 3039855"/>
              <a:gd name="connsiteY7" fmla="*/ 0 h 2500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39855" h="2500842">
                <a:moveTo>
                  <a:pt x="1663658" y="0"/>
                </a:moveTo>
                <a:cubicBezTo>
                  <a:pt x="2180490" y="0"/>
                  <a:pt x="2642278" y="235674"/>
                  <a:pt x="2947417" y="605417"/>
                </a:cubicBezTo>
                <a:lnTo>
                  <a:pt x="3039855" y="729032"/>
                </a:lnTo>
                <a:lnTo>
                  <a:pt x="3039855" y="2500842"/>
                </a:lnTo>
                <a:lnTo>
                  <a:pt x="226952" y="2500842"/>
                </a:lnTo>
                <a:lnTo>
                  <a:pt x="155401" y="2366679"/>
                </a:lnTo>
                <a:cubicBezTo>
                  <a:pt x="55691" y="2153127"/>
                  <a:pt x="0" y="1914896"/>
                  <a:pt x="0" y="1663658"/>
                </a:cubicBezTo>
                <a:cubicBezTo>
                  <a:pt x="0" y="744845"/>
                  <a:pt x="744845" y="0"/>
                  <a:pt x="1663658" y="0"/>
                </a:cubicBezTo>
                <a:close/>
              </a:path>
            </a:pathLst>
          </a:custGeom>
        </p:spPr>
      </p:pic>
      <p:pic>
        <p:nvPicPr>
          <p:cNvPr id="7" name="Picture 6" descr="abstract image of light dots">
            <a:extLst>
              <a:ext uri="{FF2B5EF4-FFF2-40B4-BE49-F238E27FC236}">
                <a16:creationId xmlns:a16="http://schemas.microsoft.com/office/drawing/2014/main" id="{FE6C54C5-D2F4-48F8-B65E-7506F07BCCF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268" r="4773" b="-1"/>
          <a:stretch/>
        </p:blipFill>
        <p:spPr>
          <a:xfrm>
            <a:off x="8055588" y="-3863"/>
            <a:ext cx="4132754" cy="3445946"/>
          </a:xfrm>
          <a:custGeom>
            <a:avLst/>
            <a:gdLst>
              <a:gd name="connsiteX0" fmla="*/ 303228 w 4638368"/>
              <a:gd name="connsiteY0" fmla="*/ 0 h 3867534"/>
              <a:gd name="connsiteX1" fmla="*/ 4638368 w 4638368"/>
              <a:gd name="connsiteY1" fmla="*/ 0 h 3867534"/>
              <a:gd name="connsiteX2" fmla="*/ 4638368 w 4638368"/>
              <a:gd name="connsiteY2" fmla="*/ 2952747 h 3867534"/>
              <a:gd name="connsiteX3" fmla="*/ 4585825 w 4638368"/>
              <a:gd name="connsiteY3" fmla="*/ 3013864 h 3867534"/>
              <a:gd name="connsiteX4" fmla="*/ 2641346 w 4638368"/>
              <a:gd name="connsiteY4" fmla="*/ 3867534 h 3867534"/>
              <a:gd name="connsiteX5" fmla="*/ 0 w 4638368"/>
              <a:gd name="connsiteY5" fmla="*/ 1226188 h 3867534"/>
              <a:gd name="connsiteX6" fmla="*/ 260466 w 4638368"/>
              <a:gd name="connsiteY6" fmla="*/ 81056 h 3867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079172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9F444-FCBD-B140-9C05-E443FA080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6761921" cy="145626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600" kern="1200" cap="all" dirty="0">
                <a:ln w="3175" cmpd="sng">
                  <a:noFill/>
                </a:ln>
                <a:effectLst/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1279D6-463A-4AC6-A45E-4238938B0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7901608" cy="396718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dirty="0"/>
              <a:t>Many of the world’s top trauma therapists base their interventions within the polyvagal paradigm</a:t>
            </a:r>
          </a:p>
          <a:p>
            <a:endParaRPr lang="en-GB" sz="2800" dirty="0"/>
          </a:p>
          <a:p>
            <a:r>
              <a:rPr lang="en-GB" sz="2800" dirty="0"/>
              <a:t>Science behind polyvagal theory is debated</a:t>
            </a:r>
          </a:p>
          <a:p>
            <a:endParaRPr lang="en-GB" sz="2800" dirty="0"/>
          </a:p>
          <a:p>
            <a:r>
              <a:rPr lang="en-GB" sz="2800" dirty="0"/>
              <a:t>Unanimous agreement on the importance of being able to gain comfort by connecting with safe others (ventral </a:t>
            </a:r>
            <a:r>
              <a:rPr lang="en-GB" sz="2800" dirty="0" err="1"/>
              <a:t>vagus</a:t>
            </a:r>
            <a:r>
              <a:rPr lang="en-GB" sz="2800" dirty="0"/>
              <a:t>) – therapeutic relationship</a:t>
            </a:r>
          </a:p>
        </p:txBody>
      </p:sp>
      <p:pic>
        <p:nvPicPr>
          <p:cNvPr id="4" name="Picture 3" descr="satellite against the night sky">
            <a:extLst>
              <a:ext uri="{FF2B5EF4-FFF2-40B4-BE49-F238E27FC236}">
                <a16:creationId xmlns:a16="http://schemas.microsoft.com/office/drawing/2014/main" id="{D4F2268B-BB87-42FB-B84F-C145C01B497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611" r="16027" b="1"/>
          <a:stretch/>
        </p:blipFill>
        <p:spPr>
          <a:xfrm>
            <a:off x="8888133" y="4144246"/>
            <a:ext cx="3302966" cy="2717299"/>
          </a:xfrm>
          <a:custGeom>
            <a:avLst/>
            <a:gdLst>
              <a:gd name="connsiteX0" fmla="*/ 1663658 w 3039855"/>
              <a:gd name="connsiteY0" fmla="*/ 0 h 2500842"/>
              <a:gd name="connsiteX1" fmla="*/ 2947417 w 3039855"/>
              <a:gd name="connsiteY1" fmla="*/ 605417 h 2500842"/>
              <a:gd name="connsiteX2" fmla="*/ 3039855 w 3039855"/>
              <a:gd name="connsiteY2" fmla="*/ 729032 h 2500842"/>
              <a:gd name="connsiteX3" fmla="*/ 3039855 w 3039855"/>
              <a:gd name="connsiteY3" fmla="*/ 2500842 h 2500842"/>
              <a:gd name="connsiteX4" fmla="*/ 226952 w 3039855"/>
              <a:gd name="connsiteY4" fmla="*/ 2500842 h 2500842"/>
              <a:gd name="connsiteX5" fmla="*/ 155401 w 3039855"/>
              <a:gd name="connsiteY5" fmla="*/ 2366679 h 2500842"/>
              <a:gd name="connsiteX6" fmla="*/ 0 w 3039855"/>
              <a:gd name="connsiteY6" fmla="*/ 1663658 h 2500842"/>
              <a:gd name="connsiteX7" fmla="*/ 1663658 w 3039855"/>
              <a:gd name="connsiteY7" fmla="*/ 0 h 2500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39855" h="2500842">
                <a:moveTo>
                  <a:pt x="1663658" y="0"/>
                </a:moveTo>
                <a:cubicBezTo>
                  <a:pt x="2180490" y="0"/>
                  <a:pt x="2642278" y="235674"/>
                  <a:pt x="2947417" y="605417"/>
                </a:cubicBezTo>
                <a:lnTo>
                  <a:pt x="3039855" y="729032"/>
                </a:lnTo>
                <a:lnTo>
                  <a:pt x="3039855" y="2500842"/>
                </a:lnTo>
                <a:lnTo>
                  <a:pt x="226952" y="2500842"/>
                </a:lnTo>
                <a:lnTo>
                  <a:pt x="155401" y="2366679"/>
                </a:lnTo>
                <a:cubicBezTo>
                  <a:pt x="55691" y="2153127"/>
                  <a:pt x="0" y="1914896"/>
                  <a:pt x="0" y="1663658"/>
                </a:cubicBezTo>
                <a:cubicBezTo>
                  <a:pt x="0" y="744845"/>
                  <a:pt x="744845" y="0"/>
                  <a:pt x="1663658" y="0"/>
                </a:cubicBezTo>
                <a:close/>
              </a:path>
            </a:pathLst>
          </a:custGeom>
        </p:spPr>
      </p:pic>
      <p:pic>
        <p:nvPicPr>
          <p:cNvPr id="7" name="Picture 6" descr="abstract image of light dots">
            <a:extLst>
              <a:ext uri="{FF2B5EF4-FFF2-40B4-BE49-F238E27FC236}">
                <a16:creationId xmlns:a16="http://schemas.microsoft.com/office/drawing/2014/main" id="{FE6C54C5-D2F4-48F8-B65E-7506F07BCCF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268" r="4773" b="-1"/>
          <a:stretch/>
        </p:blipFill>
        <p:spPr>
          <a:xfrm>
            <a:off x="8055588" y="-3863"/>
            <a:ext cx="4132754" cy="3445946"/>
          </a:xfrm>
          <a:custGeom>
            <a:avLst/>
            <a:gdLst>
              <a:gd name="connsiteX0" fmla="*/ 303228 w 4638368"/>
              <a:gd name="connsiteY0" fmla="*/ 0 h 3867534"/>
              <a:gd name="connsiteX1" fmla="*/ 4638368 w 4638368"/>
              <a:gd name="connsiteY1" fmla="*/ 0 h 3867534"/>
              <a:gd name="connsiteX2" fmla="*/ 4638368 w 4638368"/>
              <a:gd name="connsiteY2" fmla="*/ 2952747 h 3867534"/>
              <a:gd name="connsiteX3" fmla="*/ 4585825 w 4638368"/>
              <a:gd name="connsiteY3" fmla="*/ 3013864 h 3867534"/>
              <a:gd name="connsiteX4" fmla="*/ 2641346 w 4638368"/>
              <a:gd name="connsiteY4" fmla="*/ 3867534 h 3867534"/>
              <a:gd name="connsiteX5" fmla="*/ 0 w 4638368"/>
              <a:gd name="connsiteY5" fmla="*/ 1226188 h 3867534"/>
              <a:gd name="connsiteX6" fmla="*/ 260466 w 4638368"/>
              <a:gd name="connsiteY6" fmla="*/ 81056 h 3867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1045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20A520D0-11CF-4639-8537-F56A8A2FDCF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4BCB7C-A6FC-4118-9027-468ECFDE64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62399" y="2573867"/>
            <a:ext cx="7197726" cy="2421464"/>
          </a:xfrm>
        </p:spPr>
        <p:txBody>
          <a:bodyPr>
            <a:normAutofit/>
          </a:bodyPr>
          <a:lstStyle/>
          <a:p>
            <a:r>
              <a:rPr lang="en-US" sz="7200" dirty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64FA72-B055-4AE3-A6FD-8071BD687C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62399" y="4995332"/>
            <a:ext cx="7197726" cy="1405467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9399308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3F296A"/>
      </a:dk2>
      <a:lt2>
        <a:srgbClr val="EBEBEB"/>
      </a:lt2>
      <a:accent1>
        <a:srgbClr val="E84574"/>
      </a:accent1>
      <a:accent2>
        <a:srgbClr val="798FF2"/>
      </a:accent2>
      <a:accent3>
        <a:srgbClr val="95C369"/>
      </a:accent3>
      <a:accent4>
        <a:srgbClr val="EE875A"/>
      </a:accent4>
      <a:accent5>
        <a:srgbClr val="C363E8"/>
      </a:accent5>
      <a:accent6>
        <a:srgbClr val="6AADC8"/>
      </a:accent6>
      <a:hlink>
        <a:srgbClr val="FE80C7"/>
      </a:hlink>
      <a:folHlink>
        <a:srgbClr val="FBA3EC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Status xmlns="71af3243-3dd4-4a8d-8c0d-dd76da1f02a5">Not started</Statu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b385d60f68dd989dca1fdc827799d85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911b479caf7b199da365455750e4572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415B3C4-7FB6-414C-8C24-8862C0E6C9F3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0257C101-46E1-4CAE-AE60-1AB79022B7A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E12C2FA-3740-4055-BA8A-74A1458F4A5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491</Words>
  <Application>Microsoft Office PowerPoint</Application>
  <PresentationFormat>Widescreen</PresentationFormat>
  <Paragraphs>82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Celestial</vt:lpstr>
      <vt:lpstr>Working with the autonomic nervous system in therapy</vt:lpstr>
      <vt:lpstr>Polyvagal informed trauma therapy – my interest</vt:lpstr>
      <vt:lpstr>Autonomic nervous system Classical view</vt:lpstr>
      <vt:lpstr>Autonomic nervous system polyvagal view</vt:lpstr>
      <vt:lpstr>Polyvagal theory Dr. Stephen porges</vt:lpstr>
      <vt:lpstr>Some Key Practitioners who promote a polyvagal approach in therapy</vt:lpstr>
      <vt:lpstr>Key issues when working with the  autonomic nervous system</vt:lpstr>
      <vt:lpstr>Key issues continued…</vt:lpstr>
      <vt:lpstr>Differences in literature</vt:lpstr>
      <vt:lpstr>What’s missing?</vt:lpstr>
      <vt:lpstr>conclusion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2019-11-04T10:32:41Z</dcterms:created>
  <dcterms:modified xsi:type="dcterms:W3CDTF">2019-11-07T13:33:53Z</dcterms:modified>
</cp:coreProperties>
</file>