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3" r:id="rId2"/>
    <p:sldId id="257" r:id="rId3"/>
    <p:sldId id="258" r:id="rId4"/>
    <p:sldId id="260" r:id="rId5"/>
    <p:sldId id="261" r:id="rId6"/>
    <p:sldId id="488" r:id="rId7"/>
    <p:sldId id="262" r:id="rId8"/>
    <p:sldId id="263" r:id="rId9"/>
    <p:sldId id="264" r:id="rId10"/>
    <p:sldId id="265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4925" autoAdjust="0"/>
  </p:normalViewPr>
  <p:slideViewPr>
    <p:cSldViewPr>
      <p:cViewPr varScale="1">
        <p:scale>
          <a:sx n="70" d="100"/>
          <a:sy n="70" d="100"/>
        </p:scale>
        <p:origin x="90" y="3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57543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19678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097D0-358A-4046-A6BF-C5D84521101D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>
            <a:lvl2pPr marL="742950" indent="-285750">
              <a:buFont typeface="Wingdings" panose="05000000000000000000" pitchFamily="2" charset="2"/>
              <a:buChar char="Ø"/>
              <a:defRPr/>
            </a:lvl2pPr>
            <a:lvl3pPr marL="1143000" indent="-228600">
              <a:buFont typeface="Courier New" panose="02070309020205020404" pitchFamily="49" charset="0"/>
              <a:buChar char="o"/>
              <a:defRPr/>
            </a:lvl3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4A9BA-A463-4958-8192-8416E59023EE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 dirty="0"/>
              <a:t>UWTSD - Copy right 202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18039-024A-432B-914C-F5BD4E2108DD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3ED34-6328-407C-96FC-7C7A4DC94642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350B7-C49A-4BEB-9052-09017E493424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61DE-CC25-46C0-BA1C-F622D02C1CB4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8582D-E8E6-4B18-A87D-01ABD214AEF9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4A3F2-4DD1-440F-9A33-724C3D55F941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596A5-089D-46D1-B0AD-8C7BE2BDA240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8A5EA-3F66-4109-A483-441645140A3E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67E-9E69-48CC-9F4D-6052A15BEFDA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C2A54E-7758-4B01-A180-6413818BBF77}" type="datetime1">
              <a:rPr lang="en-GB" altLang="en-US" smtClean="0"/>
              <a:t>30/05/2025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to.org/" TargetMode="External"/><Relationship Id="rId7" Type="http://schemas.openxmlformats.org/officeDocument/2006/relationships/hyperlink" Target="http://www.atkearney.com/" TargetMode="External"/><Relationship Id="rId2" Type="http://schemas.openxmlformats.org/officeDocument/2006/relationships/hyperlink" Target="http://www.oecd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bank.org/" TargetMode="External"/><Relationship Id="rId5" Type="http://schemas.openxmlformats.org/officeDocument/2006/relationships/hyperlink" Target="http://www.imf.org/" TargetMode="External"/><Relationship Id="rId4" Type="http://schemas.openxmlformats.org/officeDocument/2006/relationships/hyperlink" Target="http://www.unctad.org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14bBuluwB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LCMB7034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623392" y="3721013"/>
            <a:ext cx="11017224" cy="18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1- Session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Module Introduction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1772816"/>
            <a:ext cx="10945216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International Business Concept</a:t>
            </a:r>
            <a:endParaRPr lang="en-GB" altLang="en-US" sz="60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Module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module is designed to enable you </a:t>
            </a:r>
            <a:r>
              <a:rPr lang="en-US" dirty="0"/>
              <a:t>with a comprehensive understanding of contemporary business theories and practices in an international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88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R="1130935" lvl="1">
              <a:lnSpc>
                <a:spcPct val="113000"/>
              </a:lnSpc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Critically</a:t>
            </a:r>
            <a:r>
              <a:rPr lang="en-US" sz="20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evaluate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main</a:t>
            </a:r>
            <a:r>
              <a:rPr lang="en-US" sz="20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features</a:t>
            </a:r>
            <a:r>
              <a:rPr lang="en-US" sz="20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which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contribute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to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20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international business environment and its main institutions and the key decisions underpinning international </a:t>
            </a:r>
            <a:r>
              <a:rPr lang="en-US" sz="2000" dirty="0" err="1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organisational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strategy;</a:t>
            </a:r>
            <a:endParaRPr lang="en-GB" sz="20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R="883920" lvl="1">
              <a:lnSpc>
                <a:spcPct val="115000"/>
              </a:lnSpc>
              <a:spcBef>
                <a:spcPts val="20"/>
              </a:spcBef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Evaluate the different modes of engagement with international markets and explore the interconnectedness between these and the economic, legal, governmental,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political,</a:t>
            </a:r>
            <a:r>
              <a:rPr lang="en-US" sz="20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regulatory,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cultural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and</a:t>
            </a:r>
            <a:r>
              <a:rPr lang="en-US" sz="2000" spc="-3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other</a:t>
            </a:r>
            <a:r>
              <a:rPr lang="en-US" sz="20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environments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</a:t>
            </a:r>
            <a:r>
              <a:rPr lang="en-US" sz="20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which expanding companies operate;</a:t>
            </a:r>
            <a:endParaRPr lang="en-GB" sz="20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R="840105" lvl="1">
              <a:lnSpc>
                <a:spcPct val="113000"/>
              </a:lnSpc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Conduct informed research into international business issues and apply theoretical</a:t>
            </a:r>
            <a:r>
              <a:rPr lang="en-US" sz="20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insights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to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analysis</a:t>
            </a:r>
            <a:r>
              <a:rPr lang="en-US" sz="2000" spc="-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20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such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issues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</a:t>
            </a:r>
            <a:r>
              <a:rPr lang="en-US" sz="20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20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context</a:t>
            </a:r>
            <a:r>
              <a:rPr lang="en-US" sz="20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20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</a:t>
            </a:r>
            <a:r>
              <a:rPr lang="en-US" sz="20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complex international business environment.</a:t>
            </a:r>
            <a:endParaRPr lang="en-GB" sz="20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631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Teaching and Learning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 Lecture (in-class)</a:t>
            </a:r>
          </a:p>
          <a:p>
            <a:endParaRPr lang="en-GB" dirty="0"/>
          </a:p>
          <a:p>
            <a:pPr lvl="0"/>
            <a:r>
              <a:rPr lang="en-GB" dirty="0"/>
              <a:t>Group workshop/seminar (in-class)</a:t>
            </a:r>
          </a:p>
          <a:p>
            <a:endParaRPr lang="en-GB" dirty="0"/>
          </a:p>
          <a:p>
            <a:pPr lvl="0"/>
            <a:r>
              <a:rPr lang="en-GB" dirty="0"/>
              <a:t>Self-study (out-class independent learning)</a:t>
            </a:r>
          </a:p>
          <a:p>
            <a:endParaRPr lang="en-GB" dirty="0"/>
          </a:p>
          <a:p>
            <a:r>
              <a:rPr lang="en-GB" dirty="0"/>
              <a:t>Blended learning</a:t>
            </a:r>
          </a:p>
          <a:p>
            <a:endParaRPr lang="en-GB" dirty="0"/>
          </a:p>
          <a:p>
            <a:r>
              <a:rPr lang="en-GB" dirty="0"/>
              <a:t>Teaching and learning materials – UWTSD</a:t>
            </a:r>
          </a:p>
          <a:p>
            <a:pPr lvl="1"/>
            <a:r>
              <a:rPr lang="en-GB" dirty="0"/>
              <a:t>Module guide, lecture slices, assessment info, etc.</a:t>
            </a:r>
          </a:p>
        </p:txBody>
      </p:sp>
    </p:spTree>
    <p:extLst>
      <p:ext uri="{BB962C8B-B14F-4D97-AF65-F5344CB8AC3E}">
        <p14:creationId xmlns:p14="http://schemas.microsoft.com/office/powerpoint/2010/main" val="101389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Study Time Allocation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D9F738C-ED04-C794-8454-C530FBEC3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411918"/>
              </p:ext>
            </p:extLst>
          </p:nvPr>
        </p:nvGraphicFramePr>
        <p:xfrm>
          <a:off x="1689092" y="1700808"/>
          <a:ext cx="8813815" cy="323541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2268192">
                  <a:extLst>
                    <a:ext uri="{9D8B030D-6E8A-4147-A177-3AD203B41FA5}">
                      <a16:colId xmlns:a16="http://schemas.microsoft.com/office/drawing/2014/main" val="1541814874"/>
                    </a:ext>
                  </a:extLst>
                </a:gridCol>
                <a:gridCol w="3141751">
                  <a:extLst>
                    <a:ext uri="{9D8B030D-6E8A-4147-A177-3AD203B41FA5}">
                      <a16:colId xmlns:a16="http://schemas.microsoft.com/office/drawing/2014/main" val="727552650"/>
                    </a:ext>
                  </a:extLst>
                </a:gridCol>
                <a:gridCol w="3403872">
                  <a:extLst>
                    <a:ext uri="{9D8B030D-6E8A-4147-A177-3AD203B41FA5}">
                      <a16:colId xmlns:a16="http://schemas.microsoft.com/office/drawing/2014/main" val="3952705845"/>
                    </a:ext>
                  </a:extLst>
                </a:gridCol>
              </a:tblGrid>
              <a:tr h="812064"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lang="en-US" sz="1800" dirty="0">
                          <a:effectLst/>
                        </a:rPr>
                        <a:t>Scheduled</a:t>
                      </a:r>
                      <a:r>
                        <a:rPr lang="en-US" sz="1800" spc="-40" dirty="0">
                          <a:effectLst/>
                        </a:rPr>
                        <a:t> </a:t>
                      </a:r>
                      <a:r>
                        <a:rPr lang="en-US" sz="1800" spc="-10" dirty="0">
                          <a:effectLst/>
                        </a:rPr>
                        <a:t>learning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2700" algn="ctr">
                        <a:lnSpc>
                          <a:spcPts val="1170"/>
                        </a:lnSpc>
                      </a:pPr>
                      <a:r>
                        <a:rPr lang="en-US" sz="1800" spc="-25" dirty="0">
                          <a:effectLst/>
                        </a:rPr>
                        <a:t>40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1905" algn="ctr">
                        <a:lnSpc>
                          <a:spcPts val="1170"/>
                        </a:lnSpc>
                      </a:pPr>
                      <a:r>
                        <a:rPr lang="en-US" sz="1800" spc="-25" dirty="0">
                          <a:effectLst/>
                        </a:rPr>
                        <a:t>20%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5673328"/>
                  </a:ext>
                </a:extLst>
              </a:tr>
              <a:tr h="805643">
                <a:tc>
                  <a:txBody>
                    <a:bodyPr/>
                    <a:lstStyle/>
                    <a:p>
                      <a:pPr marL="67945">
                        <a:lnSpc>
                          <a:spcPts val="1160"/>
                        </a:lnSpc>
                      </a:pPr>
                      <a:r>
                        <a:rPr lang="en-US" sz="1800" dirty="0">
                          <a:effectLst/>
                        </a:rPr>
                        <a:t>Independent</a:t>
                      </a:r>
                      <a:r>
                        <a:rPr lang="en-US" sz="1800" spc="-40" dirty="0">
                          <a:effectLst/>
                        </a:rPr>
                        <a:t> </a:t>
                      </a:r>
                      <a:r>
                        <a:rPr lang="en-US" sz="1800" spc="-10" dirty="0">
                          <a:effectLst/>
                        </a:rPr>
                        <a:t>learning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60"/>
                        </a:lnSpc>
                      </a:pPr>
                      <a:r>
                        <a:rPr lang="en-US" sz="1800" spc="-25" dirty="0">
                          <a:effectLst/>
                        </a:rPr>
                        <a:t>160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1905" algn="ctr">
                        <a:lnSpc>
                          <a:spcPts val="1160"/>
                        </a:lnSpc>
                      </a:pPr>
                      <a:r>
                        <a:rPr lang="en-US" sz="1800" spc="-25" dirty="0">
                          <a:effectLst/>
                        </a:rPr>
                        <a:t>80%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98248967"/>
                  </a:ext>
                </a:extLst>
              </a:tr>
              <a:tr h="812064"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lang="en-US" sz="1800">
                          <a:effectLst/>
                        </a:rPr>
                        <a:t>Placement</a:t>
                      </a:r>
                      <a:r>
                        <a:rPr lang="en-US" sz="1800" spc="-25">
                          <a:effectLst/>
                        </a:rPr>
                        <a:t> </a:t>
                      </a:r>
                      <a:r>
                        <a:rPr lang="en-US" sz="1800" spc="-10">
                          <a:effectLst/>
                        </a:rPr>
                        <a:t>learning</a:t>
                      </a:r>
                      <a:endParaRPr lang="en-GB" sz="18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70"/>
                        </a:lnSpc>
                      </a:pPr>
                      <a:r>
                        <a:rPr lang="en-US" sz="1800" spc="-50" dirty="0">
                          <a:effectLst/>
                        </a:rPr>
                        <a:t>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635" algn="ctr">
                        <a:lnSpc>
                          <a:spcPts val="1170"/>
                        </a:lnSpc>
                      </a:pPr>
                      <a:r>
                        <a:rPr lang="en-US" sz="1800" spc="-25" dirty="0">
                          <a:effectLst/>
                        </a:rPr>
                        <a:t>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3733946"/>
                  </a:ext>
                </a:extLst>
              </a:tr>
              <a:tr h="805643">
                <a:tc>
                  <a:txBody>
                    <a:bodyPr/>
                    <a:lstStyle/>
                    <a:p>
                      <a:pPr marL="67945">
                        <a:lnSpc>
                          <a:spcPts val="1160"/>
                        </a:lnSpc>
                      </a:pPr>
                      <a:r>
                        <a:rPr lang="en-US" sz="1800" spc="-10" dirty="0">
                          <a:effectLst/>
                        </a:rPr>
                        <a:t>TOTAL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60"/>
                        </a:lnSpc>
                      </a:pPr>
                      <a:r>
                        <a:rPr lang="en-US" sz="1800" spc="-25" dirty="0">
                          <a:effectLst/>
                        </a:rPr>
                        <a:t>200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635" algn="ctr">
                        <a:lnSpc>
                          <a:spcPts val="1160"/>
                        </a:lnSpc>
                      </a:pPr>
                      <a:r>
                        <a:rPr lang="en-US" sz="1800" spc="-20" dirty="0">
                          <a:effectLst/>
                        </a:rPr>
                        <a:t>100%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238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43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5C321-891C-15B6-3589-183C2EF15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879BF-09CC-11A6-0242-D8B7E2C3D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Components 1</a:t>
            </a:r>
          </a:p>
          <a:p>
            <a:endParaRPr lang="en-GB" dirty="0"/>
          </a:p>
          <a:p>
            <a:r>
              <a:rPr lang="en-GB" dirty="0"/>
              <a:t>☐	Written exam	☒	Coursework	☐	Practical</a:t>
            </a:r>
          </a:p>
          <a:p>
            <a:endParaRPr lang="en-GB" dirty="0"/>
          </a:p>
          <a:p>
            <a:r>
              <a:rPr lang="en-GB" dirty="0"/>
              <a:t>Mode of assessment	Volume	    Weighting</a:t>
            </a:r>
          </a:p>
          <a:p>
            <a:pPr marL="0" indent="0">
              <a:buNone/>
            </a:pPr>
            <a:r>
              <a:rPr lang="en-GB" dirty="0"/>
              <a:t>      Essay	                       5000words	     100%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967ECE-5803-12B0-D739-DC1E4EB74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6599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Main Textbook:  </a:t>
            </a:r>
            <a:endParaRPr lang="en-GB" dirty="0"/>
          </a:p>
          <a:p>
            <a:pPr lvl="1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Griffin, R.W.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Pustay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M.W., 2020.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business: A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M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anagerial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P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erspective.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Global Edition, 9</a:t>
            </a:r>
            <a:r>
              <a:rPr lang="en-GB" i="1" baseline="30000" dirty="0">
                <a:solidFill>
                  <a:srgbClr val="222222"/>
                </a:solidFill>
                <a:latin typeface="Arial" panose="020B0604020202020204" pitchFamily="34" charset="0"/>
              </a:rPr>
              <a:t>th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 Edition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Pearson.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Newspaper</a:t>
            </a:r>
            <a:endParaRPr lang="en-GB" dirty="0"/>
          </a:p>
          <a:p>
            <a:pPr lvl="1"/>
            <a:r>
              <a:rPr lang="en-GB" i="1" dirty="0"/>
              <a:t>Financial Times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16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Websites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dirty="0"/>
              <a:t>The OECD </a:t>
            </a:r>
            <a:r>
              <a:rPr lang="en-GB" u="sng" dirty="0">
                <a:hlinkClick r:id="rId2"/>
              </a:rPr>
              <a:t>http://www.oecd.org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WTO </a:t>
            </a:r>
            <a:r>
              <a:rPr lang="en-GB" u="sng" dirty="0">
                <a:hlinkClick r:id="rId3"/>
              </a:rPr>
              <a:t>www.wto.org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UNCTAD </a:t>
            </a:r>
            <a:r>
              <a:rPr lang="en-GB" u="sng" dirty="0">
                <a:hlinkClick r:id="rId4"/>
              </a:rPr>
              <a:t>www.unctad.org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IMF </a:t>
            </a:r>
            <a:r>
              <a:rPr lang="en-GB" u="sng" dirty="0">
                <a:hlinkClick r:id="rId5"/>
              </a:rPr>
              <a:t>www.imf.org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World Bank </a:t>
            </a:r>
            <a:r>
              <a:rPr lang="en-GB" u="sng" dirty="0">
                <a:hlinkClick r:id="rId6"/>
              </a:rPr>
              <a:t>www.worldbank.org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A.T. Kearney </a:t>
            </a:r>
            <a:r>
              <a:rPr lang="en-GB" u="sng" dirty="0">
                <a:hlinkClick r:id="rId7"/>
              </a:rPr>
              <a:t>www.atkearney.com</a:t>
            </a:r>
            <a:r>
              <a:rPr lang="en-GB" dirty="0"/>
              <a:t> (for FDI confidence index)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5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3600" b="1" dirty="0">
                <a:solidFill>
                  <a:schemeClr val="tx2">
                    <a:lumMod val="75000"/>
                  </a:schemeClr>
                </a:solidFill>
              </a:rPr>
              <a:t>Journal articles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r>
              <a:rPr lang="en-GB" sz="2900" i="1" dirty="0"/>
              <a:t>Academy of Management Journal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Academy of Management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Journal of International Business Studies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Strategic Management Journal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Management International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Thunderbird International Business Review 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Journal of World Business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International Business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Transnational Corporations</a:t>
            </a:r>
          </a:p>
          <a:p>
            <a:endParaRPr lang="en-GB" sz="2900" i="1" dirty="0"/>
          </a:p>
          <a:p>
            <a:pPr marL="0" indent="0" algn="ctr">
              <a:buNone/>
            </a:pPr>
            <a:r>
              <a:rPr lang="en-GB" sz="4200" dirty="0"/>
              <a:t>For full text, google scholar, or university e-journals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10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Rules and Regulations</a:t>
            </a:r>
            <a:endParaRPr lang="en-GB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1"/>
            <a:endParaRPr lang="en-GB" altLang="en-US" dirty="0"/>
          </a:p>
          <a:p>
            <a:pPr lvl="1"/>
            <a:r>
              <a:rPr lang="en-GB" altLang="en-US" dirty="0"/>
              <a:t>Attend all lectures and seminar activities</a:t>
            </a:r>
          </a:p>
          <a:p>
            <a:pPr marL="457200" lvl="1" indent="0">
              <a:buNone/>
            </a:pPr>
            <a:endParaRPr lang="en-GB" altLang="en-US" dirty="0"/>
          </a:p>
          <a:p>
            <a:pPr lvl="1"/>
            <a:r>
              <a:rPr lang="en-GB" altLang="en-US" dirty="0"/>
              <a:t>Arrive on time, silent your mobiles -  Thank you !!!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Contribute to class discussion and group work</a:t>
            </a:r>
          </a:p>
          <a:p>
            <a:pPr lvl="1"/>
            <a:endParaRPr lang="en-GB" altLang="en-US" dirty="0"/>
          </a:p>
          <a:p>
            <a:pPr lvl="1"/>
            <a:r>
              <a:rPr lang="en-GB" dirty="0"/>
              <a:t>Reading, reading, and reading!!!</a:t>
            </a:r>
          </a:p>
          <a:p>
            <a:pPr lvl="1"/>
            <a:endParaRPr lang="en-GB" altLang="en-US" dirty="0"/>
          </a:p>
          <a:p>
            <a:pPr lvl="1"/>
            <a:r>
              <a:rPr lang="en-GB" dirty="0"/>
              <a:t>Angela Lee Duckworth: “the key to success? Grit”</a:t>
            </a:r>
          </a:p>
          <a:p>
            <a:pPr lvl="1"/>
            <a:endParaRPr lang="en-GB" altLang="en-US" dirty="0"/>
          </a:p>
          <a:p>
            <a:pPr marL="0" indent="0" algn="ctr">
              <a:lnSpc>
                <a:spcPct val="90000"/>
              </a:lnSpc>
              <a:buNone/>
              <a:defRPr/>
            </a:pPr>
            <a:r>
              <a:rPr lang="en-GB" dirty="0">
                <a:latin typeface="Helvetica" pitchFamily="34" charset="0"/>
                <a:hlinkClick r:id="rId2"/>
              </a:rPr>
              <a:t> </a:t>
            </a:r>
            <a:r>
              <a:rPr lang="en-GB" sz="2000" dirty="0">
                <a:latin typeface="Helvetica" pitchFamily="34" charset="0"/>
                <a:hlinkClick r:id="rId2"/>
              </a:rPr>
              <a:t>https://www.youtube.com/watch?v=H14bBuluwB8</a:t>
            </a:r>
            <a:endParaRPr lang="en-GB" sz="2000" dirty="0">
              <a:latin typeface="Helvetica" pitchFamily="34" charset="0"/>
            </a:endParaRP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74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425</Words>
  <Application>Microsoft Office PowerPoint</Application>
  <PresentationFormat>Widescreen</PresentationFormat>
  <Paragraphs>100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 MT</vt:lpstr>
      <vt:lpstr>Myriad Pro</vt:lpstr>
      <vt:lpstr>Aharoni</vt:lpstr>
      <vt:lpstr>Arial</vt:lpstr>
      <vt:lpstr>Courier New</vt:lpstr>
      <vt:lpstr>Helvetica</vt:lpstr>
      <vt:lpstr>Symbol</vt:lpstr>
      <vt:lpstr>Verdana</vt:lpstr>
      <vt:lpstr>Wingdings</vt:lpstr>
      <vt:lpstr>20140311PresentationUWTSDTemplate</vt:lpstr>
      <vt:lpstr>LCMB7034</vt:lpstr>
      <vt:lpstr>Module objectives</vt:lpstr>
      <vt:lpstr>Learning Outcomes</vt:lpstr>
      <vt:lpstr>Teaching and Learning Methods</vt:lpstr>
      <vt:lpstr>Study Time Allocation</vt:lpstr>
      <vt:lpstr>Assessment </vt:lpstr>
      <vt:lpstr>Reading</vt:lpstr>
      <vt:lpstr>Websites</vt:lpstr>
      <vt:lpstr>Journal articles</vt:lpstr>
      <vt:lpstr>Rules and Regulations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Akshay Narayanan</cp:lastModifiedBy>
  <cp:revision>296</cp:revision>
  <cp:lastPrinted>2018-07-09T15:27:01Z</cp:lastPrinted>
  <dcterms:created xsi:type="dcterms:W3CDTF">2002-10-07T19:43:58Z</dcterms:created>
  <dcterms:modified xsi:type="dcterms:W3CDTF">2025-05-30T08:49:32Z</dcterms:modified>
</cp:coreProperties>
</file>