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745" r:id="rId2"/>
  </p:sldMasterIdLst>
  <p:notesMasterIdLst>
    <p:notesMasterId r:id="rId30"/>
  </p:notesMasterIdLst>
  <p:sldIdLst>
    <p:sldId id="364" r:id="rId3"/>
    <p:sldId id="365" r:id="rId4"/>
    <p:sldId id="366" r:id="rId5"/>
    <p:sldId id="367" r:id="rId6"/>
    <p:sldId id="368" r:id="rId7"/>
    <p:sldId id="297" r:id="rId8"/>
    <p:sldId id="370" r:id="rId9"/>
    <p:sldId id="260" r:id="rId10"/>
    <p:sldId id="507" r:id="rId11"/>
    <p:sldId id="261" r:id="rId12"/>
    <p:sldId id="262" r:id="rId13"/>
    <p:sldId id="264" r:id="rId14"/>
    <p:sldId id="508" r:id="rId15"/>
    <p:sldId id="296" r:id="rId16"/>
    <p:sldId id="272" r:id="rId17"/>
    <p:sldId id="273" r:id="rId18"/>
    <p:sldId id="275" r:id="rId19"/>
    <p:sldId id="276" r:id="rId20"/>
    <p:sldId id="270" r:id="rId21"/>
    <p:sldId id="278" r:id="rId22"/>
    <p:sldId id="281" r:id="rId23"/>
    <p:sldId id="282" r:id="rId24"/>
    <p:sldId id="284" r:id="rId25"/>
    <p:sldId id="285" r:id="rId26"/>
    <p:sldId id="505" r:id="rId27"/>
    <p:sldId id="504" r:id="rId28"/>
    <p:sldId id="27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69884F-CB89-4A32-994D-F6589D26EC95}">
          <p14:sldIdLst>
            <p14:sldId id="364"/>
            <p14:sldId id="365"/>
            <p14:sldId id="366"/>
            <p14:sldId id="367"/>
            <p14:sldId id="368"/>
            <p14:sldId id="297"/>
            <p14:sldId id="370"/>
            <p14:sldId id="260"/>
            <p14:sldId id="507"/>
            <p14:sldId id="261"/>
            <p14:sldId id="262"/>
            <p14:sldId id="264"/>
            <p14:sldId id="508"/>
            <p14:sldId id="296"/>
            <p14:sldId id="272"/>
            <p14:sldId id="273"/>
            <p14:sldId id="275"/>
            <p14:sldId id="276"/>
            <p14:sldId id="270"/>
            <p14:sldId id="278"/>
            <p14:sldId id="281"/>
            <p14:sldId id="282"/>
            <p14:sldId id="284"/>
            <p14:sldId id="285"/>
            <p14:sldId id="505"/>
            <p14:sldId id="504"/>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0583" autoAdjust="0"/>
  </p:normalViewPr>
  <p:slideViewPr>
    <p:cSldViewPr snapToGrid="0">
      <p:cViewPr>
        <p:scale>
          <a:sx n="86" d="100"/>
          <a:sy n="86" d="100"/>
        </p:scale>
        <p:origin x="207"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6A6F77"/>
                </a:solidFill>
                <a:effectLst/>
                <a:latin typeface="Georgia" panose="02040502050405020303" pitchFamily="18" charset="0"/>
              </a:rPr>
              <a:t>Concrete experience:</a:t>
            </a:r>
            <a:endParaRPr lang="en-GB" b="0" i="0" dirty="0">
              <a:solidFill>
                <a:srgbClr val="6A6F77"/>
              </a:solidFill>
              <a:effectLst/>
              <a:latin typeface="helvetica" panose="020B0604020202020204" pitchFamily="34" charset="0"/>
            </a:endParaRPr>
          </a:p>
          <a:p>
            <a:pPr algn="l" fontAlgn="base"/>
            <a:r>
              <a:rPr lang="en-GB" b="0" i="0" dirty="0">
                <a:solidFill>
                  <a:srgbClr val="6A6F77"/>
                </a:solidFill>
                <a:effectLst/>
                <a:latin typeface="helvetica" panose="020B0604020202020204" pitchFamily="34" charset="0"/>
              </a:rPr>
              <a:t>You consciously and physically experience a situation, which makes you realise that you need to reflect systematically in order to learn something new or improve on your existing skill and practice. At this stage you will make a note of the specific situation and just describe what you see, how you feel and what you think.</a:t>
            </a:r>
          </a:p>
          <a:p>
            <a:pPr algn="l" fontAlgn="base"/>
            <a:r>
              <a:rPr lang="en-GB" b="0" i="1" dirty="0">
                <a:solidFill>
                  <a:srgbClr val="6A6F77"/>
                </a:solidFill>
                <a:effectLst/>
                <a:latin typeface="Georgia" panose="02040502050405020303" pitchFamily="18" charset="0"/>
              </a:rPr>
              <a:t>Reflective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observation: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Having written down the description of the experience, it is now time to reflect more deeply on what has happened in that situation. The questions you need to ask yourself are: what worked? what failed? why did the situation arise? why did others and I behave the way we did?</a:t>
            </a:r>
          </a:p>
          <a:p>
            <a:pPr algn="l" fontAlgn="base"/>
            <a:r>
              <a:rPr lang="en-GB" b="0" i="1" dirty="0">
                <a:solidFill>
                  <a:srgbClr val="6A6F77"/>
                </a:solidFill>
                <a:effectLst/>
                <a:latin typeface="Georgia" panose="02040502050405020303" pitchFamily="18" charset="0"/>
              </a:rPr>
              <a:t>Abstract conceptualisation: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The guiding question for this stage leads on from the questions in the reflective observation stage: what could I have done better or differently? how can I improve? Initially, you try to find different ways for dealing with the situations and think up strategies for when you experience a similar situation again. Also, this is the stage where you should consult colleagues and literature in order to get a better understanding and further ideas.</a:t>
            </a:r>
          </a:p>
          <a:p>
            <a:pPr algn="l" fontAlgn="base"/>
            <a:r>
              <a:rPr lang="en-GB" b="0" i="1" dirty="0">
                <a:solidFill>
                  <a:srgbClr val="6A6F77"/>
                </a:solidFill>
                <a:effectLst/>
                <a:latin typeface="Georgia" panose="02040502050405020303" pitchFamily="18" charset="0"/>
              </a:rPr>
              <a:t>Active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experimentation</a:t>
            </a:r>
            <a:r>
              <a:rPr lang="en-GB" b="0" i="0" dirty="0">
                <a:solidFill>
                  <a:srgbClr val="6A6F77"/>
                </a:solidFill>
                <a:effectLst/>
                <a:latin typeface="helvetica" panose="020B0604020202020204" pitchFamily="34" charset="0"/>
              </a:rPr>
              <a:t>:</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This stage is now practising the newly acquired theoretical knowledge. You take your own reflections and thoughts about improvements as well as the theories back into your practice and try out the new strategies. Some of them will work, others won’t, so this is then automatically the basis for the new cycle. As the experiences within the active experimentation stage become the new “concrete experiences”.</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10</a:t>
            </a:fld>
            <a:endParaRPr lang="en-GB"/>
          </a:p>
        </p:txBody>
      </p:sp>
    </p:spTree>
    <p:extLst>
      <p:ext uri="{BB962C8B-B14F-4D97-AF65-F5344CB8AC3E}">
        <p14:creationId xmlns:p14="http://schemas.microsoft.com/office/powerpoint/2010/main" val="3392929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in</a:t>
            </a:r>
            <a:r>
              <a:rPr lang="en-GB" b="0" i="0" dirty="0">
                <a:solidFill>
                  <a:srgbClr val="7F888F"/>
                </a:solidFill>
                <a:effectLst/>
                <a:latin typeface="Source Sans Pro" panose="020B0503030403020204" pitchFamily="34" charset="0"/>
              </a:rPr>
              <a:t>-action, sometimes described as 'thinking on our feet', is the process that allows professionals to reshape the situation or activity on which they are working while it is unfolding. It is generally associated with the experience of surprise: Schon suggests that, by "reflecting-in-action", professionals reflect on unexpected experiences and conduct 'experiments' which serve to generate both a new understanding of the experience and a change in the situation.</a:t>
            </a:r>
          </a:p>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on</a:t>
            </a:r>
            <a:r>
              <a:rPr lang="en-GB" b="0" i="0" dirty="0">
                <a:solidFill>
                  <a:srgbClr val="7F888F"/>
                </a:solidFill>
                <a:effectLst/>
                <a:latin typeface="Source Sans Pro" panose="020B0503030403020204" pitchFamily="34" charset="0"/>
              </a:rPr>
              <a:t>-action involves reflecting on an experience, situation or phenomenon </a:t>
            </a:r>
            <a:r>
              <a:rPr lang="en-GB" b="0" i="1" dirty="0">
                <a:solidFill>
                  <a:srgbClr val="7F888F"/>
                </a:solidFill>
                <a:effectLst/>
                <a:latin typeface="inherit"/>
              </a:rPr>
              <a:t>after </a:t>
            </a:r>
            <a:r>
              <a:rPr lang="en-GB" b="0" i="0" dirty="0">
                <a:solidFill>
                  <a:srgbClr val="7F888F"/>
                </a:solidFill>
                <a:effectLst/>
                <a:latin typeface="Source Sans Pro" panose="020B0503030403020204" pitchFamily="34" charset="0"/>
              </a:rPr>
              <a:t>it has occurred. When professionals "reflect-on-action" they explore what happened in that particular situation, why they acted as they did, whether they could have acted differently, and so on. Reflection-on-action is often associated with reflective writing in which professionals reflect on their experiences and examine alternative ways to improve their practice.</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11</a:t>
            </a:fld>
            <a:endParaRPr lang="en-GB"/>
          </a:p>
        </p:txBody>
      </p:sp>
    </p:spTree>
    <p:extLst>
      <p:ext uri="{BB962C8B-B14F-4D97-AF65-F5344CB8AC3E}">
        <p14:creationId xmlns:p14="http://schemas.microsoft.com/office/powerpoint/2010/main" val="489930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3A3C"/>
                </a:solidFill>
                <a:effectLst/>
                <a:latin typeface="-apple-system"/>
              </a:rPr>
              <a:t>Driscoll (2007) first developed their reflective model in 1994 as a framework to guide self-reflection on specific events or happenings. The model was based on the 1970s work of </a:t>
            </a:r>
            <a:r>
              <a:rPr lang="en-GB" b="0" i="0" dirty="0" err="1">
                <a:solidFill>
                  <a:srgbClr val="373A3C"/>
                </a:solidFill>
                <a:effectLst/>
                <a:latin typeface="-apple-system"/>
              </a:rPr>
              <a:t>Borton</a:t>
            </a:r>
            <a:r>
              <a:rPr lang="en-GB" b="0" i="0" dirty="0">
                <a:solidFill>
                  <a:srgbClr val="373A3C"/>
                </a:solidFill>
                <a:effectLst/>
                <a:latin typeface="-apple-system"/>
              </a:rPr>
              <a:t> (1970) who had advocated for reflective practice using three questions: What? So what? and Now what? (Driscoll, 2007). These three questions are useful but may be argued as somewhat ambiguous, so Driscoll's development took Boston's questions and matched them to an experiential learning cycle (Driscoll, 2007).</a:t>
            </a:r>
          </a:p>
          <a:p>
            <a:pPr algn="l"/>
            <a:r>
              <a:rPr lang="en-GB" b="0" i="0" dirty="0">
                <a:solidFill>
                  <a:srgbClr val="373A3C"/>
                </a:solidFill>
                <a:effectLst/>
                <a:latin typeface="-apple-system"/>
              </a:rPr>
              <a:t>Driscoll's (2007) model is designed for the learner guide their own learning by reflecting on the event using the three questions, with the addition of guidance regarding what should be incorporated at each stage pf the model. The first stage, the What? Is where the learned should reflect on what happened, first considering why they are undertaking the reflection. For example, the learner may want to understand why they reacted in a specific way, to assess what went right or what went wrong and identify behaviours or practices to avoid, repeat, or improve, or any combination of these motivations. The what stage is a descriptive stage, describing what occurred, the questions which may be used at this stage to fully describe what occurred may include several of the following questions:</a:t>
            </a:r>
          </a:p>
          <a:p>
            <a:pPr algn="l"/>
            <a:r>
              <a:rPr lang="en-GB" b="0" i="0" dirty="0">
                <a:solidFill>
                  <a:srgbClr val="373A3C"/>
                </a:solidFill>
                <a:effectLst/>
                <a:latin typeface="Zilla Slab"/>
              </a:rPr>
              <a:t>• What was it that happened?</a:t>
            </a:r>
          </a:p>
          <a:p>
            <a:pPr algn="l"/>
            <a:r>
              <a:rPr lang="en-GB" b="0" i="0" dirty="0">
                <a:solidFill>
                  <a:srgbClr val="373A3C"/>
                </a:solidFill>
                <a:effectLst/>
                <a:latin typeface="Zilla Slab"/>
              </a:rPr>
              <a:t>• What did you observe?</a:t>
            </a:r>
          </a:p>
          <a:p>
            <a:pPr algn="l"/>
            <a:r>
              <a:rPr lang="en-GB" b="0" i="0" dirty="0">
                <a:solidFill>
                  <a:srgbClr val="373A3C"/>
                </a:solidFill>
                <a:effectLst/>
                <a:latin typeface="Zilla Slab"/>
              </a:rPr>
              <a:t>• What action(s) did you take?</a:t>
            </a:r>
          </a:p>
          <a:p>
            <a:pPr algn="l"/>
            <a:r>
              <a:rPr lang="en-GB" b="0" i="0" dirty="0">
                <a:solidFill>
                  <a:srgbClr val="373A3C"/>
                </a:solidFill>
                <a:effectLst/>
                <a:latin typeface="Zilla Slab"/>
              </a:rPr>
              <a:t>• How did you react?</a:t>
            </a:r>
          </a:p>
          <a:p>
            <a:pPr algn="l"/>
            <a:r>
              <a:rPr lang="en-GB" b="0" i="0" dirty="0">
                <a:solidFill>
                  <a:srgbClr val="373A3C"/>
                </a:solidFill>
                <a:effectLst/>
                <a:latin typeface="Zilla Slab"/>
              </a:rPr>
              <a:t>• How did other people react?</a:t>
            </a:r>
          </a:p>
          <a:p>
            <a:pPr algn="l"/>
            <a:r>
              <a:rPr lang="en-GB" b="0" i="0" dirty="0">
                <a:solidFill>
                  <a:srgbClr val="373A3C"/>
                </a:solidFill>
                <a:effectLst/>
                <a:latin typeface="Zilla Slab"/>
              </a:rPr>
              <a:t>• What are the most important elements in the event?</a:t>
            </a:r>
          </a:p>
          <a:p>
            <a:pPr algn="l"/>
            <a:r>
              <a:rPr lang="en-GB" b="0" i="0" dirty="0">
                <a:solidFill>
                  <a:srgbClr val="373A3C"/>
                </a:solidFill>
                <a:effectLst/>
                <a:latin typeface="-apple-system"/>
              </a:rPr>
              <a:t>This stage is purely descriptive; it is not asking why, the stage is merely allowing the data to be collected that will form the framework for the next stage of the analysis. However, the process does require the user to be honest and recall events accurately.</a:t>
            </a:r>
          </a:p>
          <a:p>
            <a:pPr algn="l"/>
            <a:r>
              <a:rPr lang="en-GB" b="0" i="0" dirty="0">
                <a:solidFill>
                  <a:srgbClr val="373A3C"/>
                </a:solidFill>
                <a:effectLst/>
                <a:latin typeface="-apple-system"/>
              </a:rPr>
              <a:t>The second stage is the So What? question. This is the stage where the analysis is undertaken, and it the stage where most learning will be undertaken. By asking So What? the model will trigger the cognitive processes to increase understandings of the event (Driscoll, 2007). During this stage, the learner will examine their own feelings regarding the event and assess the way their feelings impacted on their behaviour or actions (Driscoll, 2007). Questions the learner may ask themselves during this stage include:</a:t>
            </a:r>
          </a:p>
          <a:p>
            <a:pPr algn="l"/>
            <a:r>
              <a:rPr lang="en-GB" b="0" i="0" dirty="0">
                <a:solidFill>
                  <a:srgbClr val="373A3C"/>
                </a:solidFill>
                <a:effectLst/>
                <a:latin typeface="Zilla Slab"/>
              </a:rPr>
              <a:t>• What did you feel during the event?</a:t>
            </a:r>
          </a:p>
          <a:p>
            <a:pPr algn="l"/>
            <a:r>
              <a:rPr lang="en-GB" b="0" i="0" dirty="0">
                <a:solidFill>
                  <a:srgbClr val="373A3C"/>
                </a:solidFill>
                <a:effectLst/>
                <a:latin typeface="Zilla Slab"/>
              </a:rPr>
              <a:t>• How do you feel about it now?</a:t>
            </a:r>
          </a:p>
          <a:p>
            <a:pPr algn="l"/>
            <a:r>
              <a:rPr lang="en-GB" b="0" i="0" dirty="0">
                <a:solidFill>
                  <a:srgbClr val="373A3C"/>
                </a:solidFill>
                <a:effectLst/>
                <a:latin typeface="Zilla Slab"/>
              </a:rPr>
              <a:t>• Do you feel differently now? If you do, why do you feel differently?</a:t>
            </a:r>
          </a:p>
          <a:p>
            <a:pPr algn="l"/>
            <a:r>
              <a:rPr lang="en-GB" b="0" i="0" dirty="0">
                <a:solidFill>
                  <a:srgbClr val="373A3C"/>
                </a:solidFill>
                <a:effectLst/>
                <a:latin typeface="Zilla Slab"/>
              </a:rPr>
              <a:t>• Why did you react (or fail to react) in the way you did?</a:t>
            </a:r>
          </a:p>
          <a:p>
            <a:pPr algn="l"/>
            <a:r>
              <a:rPr lang="en-GB" b="0" i="0" dirty="0">
                <a:solidFill>
                  <a:srgbClr val="373A3C"/>
                </a:solidFill>
                <a:effectLst/>
                <a:latin typeface="Zilla Slab"/>
              </a:rPr>
              <a:t>• What (if any) were the positive aspects of the happening?</a:t>
            </a:r>
          </a:p>
          <a:p>
            <a:pPr algn="l"/>
            <a:r>
              <a:rPr lang="en-GB" b="0" i="0" dirty="0">
                <a:solidFill>
                  <a:srgbClr val="373A3C"/>
                </a:solidFill>
                <a:effectLst/>
                <a:latin typeface="Zilla Slab"/>
              </a:rPr>
              <a:t>• What were the negative or worrying aspects of the experience?</a:t>
            </a:r>
          </a:p>
          <a:p>
            <a:pPr algn="l"/>
            <a:r>
              <a:rPr lang="en-GB" b="0" i="0" dirty="0">
                <a:solidFill>
                  <a:srgbClr val="373A3C"/>
                </a:solidFill>
                <a:effectLst/>
                <a:latin typeface="Zilla Slab"/>
              </a:rPr>
              <a:t>• Were your experiences different to others? If so, why was that?</a:t>
            </a:r>
          </a:p>
          <a:p>
            <a:pPr algn="l"/>
            <a:r>
              <a:rPr lang="en-GB" b="0" i="0" dirty="0">
                <a:solidFill>
                  <a:srgbClr val="373A3C"/>
                </a:solidFill>
                <a:effectLst/>
                <a:latin typeface="-apple-system"/>
              </a:rPr>
              <a:t>The second stage requires the learned to accept and acknowledge weaknesses or errors, but it is also a stage where the strengths and good reaction may be recognised. The understanding of what happened leads naturally to the last stage: Now What?</a:t>
            </a:r>
          </a:p>
          <a:p>
            <a:pPr algn="l"/>
            <a:r>
              <a:rPr lang="en-GB" b="0" i="0" dirty="0">
                <a:solidFill>
                  <a:srgbClr val="373A3C"/>
                </a:solidFill>
                <a:effectLst/>
                <a:latin typeface="-apple-system"/>
              </a:rPr>
              <a:t>The third question leads to the improvement with the learner developing an action plan to decide who they will react or behave the next time they are in a similar position (Driscoll, 2007). To adjust behaviours and reactions, the learner must have self-awareness and understand how and why they acted or reacted in a specific way (</a:t>
            </a:r>
            <a:r>
              <a:rPr lang="en-GB" b="0" i="0" dirty="0" err="1">
                <a:solidFill>
                  <a:srgbClr val="373A3C"/>
                </a:solidFill>
                <a:effectLst/>
                <a:latin typeface="-apple-system"/>
              </a:rPr>
              <a:t>Perusso</a:t>
            </a:r>
            <a:r>
              <a:rPr lang="en-GB" b="0" i="0" dirty="0">
                <a:solidFill>
                  <a:srgbClr val="373A3C"/>
                </a:solidFill>
                <a:effectLst/>
                <a:latin typeface="-apple-system"/>
              </a:rPr>
              <a:t>, </a:t>
            </a:r>
            <a:r>
              <a:rPr lang="en-GB" b="0" i="0" dirty="0" err="1">
                <a:solidFill>
                  <a:srgbClr val="373A3C"/>
                </a:solidFill>
                <a:effectLst/>
                <a:latin typeface="-apple-system"/>
              </a:rPr>
              <a:t>Blankesteijn</a:t>
            </a:r>
            <a:r>
              <a:rPr lang="en-GB" b="0" i="0" dirty="0">
                <a:solidFill>
                  <a:srgbClr val="373A3C"/>
                </a:solidFill>
                <a:effectLst/>
                <a:latin typeface="-apple-system"/>
              </a:rPr>
              <a:t> and Leal, 2019). By understanding and being aware of the issues, they may adjust their reactions, even if the improvements are not fully aligned with the desired outcomes (Moon, 2004). Questions a learner may ask themselves during this stage may include:</a:t>
            </a:r>
          </a:p>
          <a:p>
            <a:pPr algn="l"/>
            <a:r>
              <a:rPr lang="en-GB" b="0" i="0" dirty="0">
                <a:solidFill>
                  <a:srgbClr val="373A3C"/>
                </a:solidFill>
                <a:effectLst/>
                <a:latin typeface="Zilla Slab"/>
              </a:rPr>
              <a:t>• What impact did the event have on/for you?</a:t>
            </a:r>
          </a:p>
          <a:p>
            <a:pPr algn="l"/>
            <a:r>
              <a:rPr lang="en-GB" b="0" i="0" dirty="0">
                <a:solidFill>
                  <a:srgbClr val="373A3C"/>
                </a:solidFill>
                <a:effectLst/>
                <a:latin typeface="Zilla Slab"/>
              </a:rPr>
              <a:t>• What needs to take place to alter the outcome?</a:t>
            </a:r>
          </a:p>
          <a:p>
            <a:pPr algn="l"/>
            <a:r>
              <a:rPr lang="en-GB" b="0" i="0" dirty="0">
                <a:solidFill>
                  <a:srgbClr val="373A3C"/>
                </a:solidFill>
                <a:effectLst/>
                <a:latin typeface="Zilla Slab"/>
              </a:rPr>
              <a:t>• What actions would you take next time in the same situation?</a:t>
            </a:r>
          </a:p>
          <a:p>
            <a:pPr algn="l"/>
            <a:r>
              <a:rPr lang="en-GB" b="0" i="0" dirty="0">
                <a:solidFill>
                  <a:srgbClr val="373A3C"/>
                </a:solidFill>
                <a:effectLst/>
                <a:latin typeface="Zilla Slab"/>
              </a:rPr>
              <a:t>• What information will you need when you face the same situation again?</a:t>
            </a:r>
          </a:p>
          <a:p>
            <a:pPr algn="l"/>
            <a:r>
              <a:rPr lang="en-GB" b="0" i="0" dirty="0">
                <a:solidFill>
                  <a:srgbClr val="373A3C"/>
                </a:solidFill>
                <a:effectLst/>
                <a:latin typeface="Zilla Slab"/>
              </a:rPr>
              <a:t>• What do you need to prepare or adapt so you can improve your performance the next time?</a:t>
            </a:r>
          </a:p>
          <a:p>
            <a:pPr algn="l"/>
            <a:r>
              <a:rPr lang="en-GB" b="0" i="0" dirty="0">
                <a:solidFill>
                  <a:srgbClr val="373A3C"/>
                </a:solidFill>
                <a:effectLst/>
                <a:latin typeface="-apple-system"/>
              </a:rPr>
              <a:t>This is a planning stage: by determining what needs to be done next time the learning process is brought to the fore, allowing a proactive approach which is more likely to create change compared to an unstructured and anecdotal review or unplanned approach (NMC, 2020; Driscoll, 2007). The process creates a cycle, as when the event or a similar event occurs, the same stages of What? So What? And Now What? with the next first stage identifying what happened and how, which will reflect any changes which are made and will allow reflection of the process, creating an ongoing learning cycle (Driscoll, 2007)</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12</a:t>
            </a:fld>
            <a:endParaRPr lang="en-GB"/>
          </a:p>
        </p:txBody>
      </p:sp>
    </p:spTree>
    <p:extLst>
      <p:ext uri="{BB962C8B-B14F-4D97-AF65-F5344CB8AC3E}">
        <p14:creationId xmlns:p14="http://schemas.microsoft.com/office/powerpoint/2010/main" val="3248322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504185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20</a:t>
            </a:fld>
            <a:endParaRPr lang="en-US"/>
          </a:p>
        </p:txBody>
      </p:sp>
    </p:spTree>
    <p:extLst>
      <p:ext uri="{BB962C8B-B14F-4D97-AF65-F5344CB8AC3E}">
        <p14:creationId xmlns:p14="http://schemas.microsoft.com/office/powerpoint/2010/main" val="4012416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22</a:t>
            </a:fld>
            <a:endParaRPr lang="en-US"/>
          </a:p>
        </p:txBody>
      </p:sp>
    </p:spTree>
    <p:extLst>
      <p:ext uri="{BB962C8B-B14F-4D97-AF65-F5344CB8AC3E}">
        <p14:creationId xmlns:p14="http://schemas.microsoft.com/office/powerpoint/2010/main" val="2327297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3720459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24</a:t>
            </a:fld>
            <a:endParaRPr lang="en-US"/>
          </a:p>
        </p:txBody>
      </p:sp>
    </p:spTree>
    <p:extLst>
      <p:ext uri="{BB962C8B-B14F-4D97-AF65-F5344CB8AC3E}">
        <p14:creationId xmlns:p14="http://schemas.microsoft.com/office/powerpoint/2010/main" val="747783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721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02/09/2025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0726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4923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8835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6782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2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1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538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9286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3810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Tree>
    <p:extLst>
      <p:ext uri="{BB962C8B-B14F-4D97-AF65-F5344CB8AC3E}">
        <p14:creationId xmlns:p14="http://schemas.microsoft.com/office/powerpoint/2010/main" val="4134583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02/09/2025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4364680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9687490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crowe-associates.co.uk/coaching-tools/gibbs-reflective-cycle/"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thecvmethod.wordpress.com/2016/10/24/398/" TargetMode="External"/><Relationship Id="rId2" Type="http://schemas.openxmlformats.org/officeDocument/2006/relationships/hyperlink" Target="https://www.crowe-associates.co.uk/coaching-tools/gibbs-reflective-cycle/" TargetMode="External"/><Relationship Id="rId1" Type="http://schemas.openxmlformats.org/officeDocument/2006/relationships/slideLayout" Target="../slideLayouts/slideLayout6.xml"/><Relationship Id="rId4" Type="http://schemas.openxmlformats.org/officeDocument/2006/relationships/hyperlink" Target="http://robsegers.blogspot.com/2014/05/driscoll-model-of-reflec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F30170-A59E-5394-21DA-74DE71DDBD61}"/>
              </a:ext>
            </a:extLst>
          </p:cNvPr>
          <p:cNvSpPr>
            <a:spLocks noGrp="1"/>
          </p:cNvSpPr>
          <p:nvPr>
            <p:ph type="ctrTitle"/>
          </p:nvPr>
        </p:nvSpPr>
        <p:spPr>
          <a:xfrm>
            <a:off x="1524000" y="1122363"/>
            <a:ext cx="9144000" cy="2387600"/>
          </a:xfrm>
        </p:spPr>
        <p:txBody>
          <a:bodyPr>
            <a:normAutofit/>
          </a:bodyPr>
          <a:lstStyle/>
          <a:p>
            <a:r>
              <a:rPr lang="en-US" sz="2400" dirty="0"/>
              <a:t>SKILLS FOR EMPLOYABILITY IN THE 21</a:t>
            </a:r>
            <a:r>
              <a:rPr lang="en-US" sz="2400" baseline="30000" dirty="0"/>
              <a:t>ST</a:t>
            </a:r>
            <a:r>
              <a:rPr lang="en-US" sz="2400" dirty="0"/>
              <a:t> CENTURY</a:t>
            </a:r>
          </a:p>
        </p:txBody>
      </p:sp>
      <p:sp>
        <p:nvSpPr>
          <p:cNvPr id="8" name="Subtitle 2">
            <a:extLst>
              <a:ext uri="{FF2B5EF4-FFF2-40B4-BE49-F238E27FC236}">
                <a16:creationId xmlns:a16="http://schemas.microsoft.com/office/drawing/2014/main" id="{EC39FE56-0AFA-A731-C197-4F6491D3735A}"/>
              </a:ext>
            </a:extLst>
          </p:cNvPr>
          <p:cNvSpPr>
            <a:spLocks noGrp="1"/>
          </p:cNvSpPr>
          <p:nvPr>
            <p:ph type="subTitle" idx="1"/>
          </p:nvPr>
        </p:nvSpPr>
        <p:spPr>
          <a:xfrm>
            <a:off x="1524000" y="3602038"/>
            <a:ext cx="9144000" cy="1655762"/>
          </a:xfrm>
        </p:spPr>
        <p:txBody>
          <a:bodyPr/>
          <a:lstStyle/>
          <a:p>
            <a:r>
              <a:rPr lang="en-US"/>
              <a:t>ECIE5007 (3)</a:t>
            </a:r>
            <a:endParaRPr lang="en-US" dirty="0"/>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545B-0896-0205-DBF8-F26FDB8302A1}"/>
              </a:ext>
            </a:extLst>
          </p:cNvPr>
          <p:cNvSpPr>
            <a:spLocks noGrp="1"/>
          </p:cNvSpPr>
          <p:nvPr>
            <p:ph type="title"/>
          </p:nvPr>
        </p:nvSpPr>
        <p:spPr/>
        <p:txBody>
          <a:bodyPr/>
          <a:lstStyle/>
          <a:p>
            <a:r>
              <a:rPr lang="en-US" dirty="0"/>
              <a:t>   </a:t>
            </a:r>
            <a:endParaRPr lang="en-GB" dirty="0"/>
          </a:p>
        </p:txBody>
      </p:sp>
      <p:sp>
        <p:nvSpPr>
          <p:cNvPr id="3" name="Content Placeholder 2">
            <a:extLst>
              <a:ext uri="{FF2B5EF4-FFF2-40B4-BE49-F238E27FC236}">
                <a16:creationId xmlns:a16="http://schemas.microsoft.com/office/drawing/2014/main" id="{4B14DDD7-7845-9B5F-CD78-2CCB0DBA8295}"/>
              </a:ext>
            </a:extLst>
          </p:cNvPr>
          <p:cNvSpPr>
            <a:spLocks noGrp="1"/>
          </p:cNvSpPr>
          <p:nvPr>
            <p:ph idx="1"/>
          </p:nvPr>
        </p:nvSpPr>
        <p:spPr/>
        <p:txBody>
          <a:bodyPr/>
          <a:lstStyle/>
          <a:p>
            <a:pPr marL="0" indent="0" algn="ctr">
              <a:buNone/>
            </a:pPr>
            <a:r>
              <a:rPr lang="en-US" dirty="0"/>
              <a:t>Week3:</a:t>
            </a:r>
          </a:p>
          <a:p>
            <a:pPr marL="0" indent="0" algn="ctr">
              <a:buNone/>
            </a:pPr>
            <a:r>
              <a:rPr lang="en-US" sz="4400" dirty="0"/>
              <a:t>Reflective Models and Reflective Writing</a:t>
            </a:r>
            <a:endParaRPr lang="en-GB" sz="4400" dirty="0"/>
          </a:p>
        </p:txBody>
      </p:sp>
    </p:spTree>
    <p:extLst>
      <p:ext uri="{BB962C8B-B14F-4D97-AF65-F5344CB8AC3E}">
        <p14:creationId xmlns:p14="http://schemas.microsoft.com/office/powerpoint/2010/main" val="375134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8978C-3402-2789-6813-BC38C729FA5A}"/>
              </a:ext>
            </a:extLst>
          </p:cNvPr>
          <p:cNvSpPr>
            <a:spLocks noGrp="1"/>
          </p:cNvSpPr>
          <p:nvPr>
            <p:ph type="title"/>
          </p:nvPr>
        </p:nvSpPr>
        <p:spPr/>
        <p:txBody>
          <a:bodyPr/>
          <a:lstStyle/>
          <a:p>
            <a:r>
              <a:rPr lang="en-GB" dirty="0" err="1"/>
              <a:t>Amcanion</a:t>
            </a:r>
            <a:r>
              <a:rPr lang="en-GB" dirty="0"/>
              <a:t> y </a:t>
            </a:r>
            <a:r>
              <a:rPr lang="en-GB" dirty="0" err="1"/>
              <a:t>Sesiwn</a:t>
            </a:r>
            <a:br>
              <a:rPr lang="en-GB" dirty="0"/>
            </a:br>
            <a:r>
              <a:rPr lang="en-GB" dirty="0"/>
              <a:t>Session Objectives</a:t>
            </a:r>
          </a:p>
        </p:txBody>
      </p:sp>
      <p:sp>
        <p:nvSpPr>
          <p:cNvPr id="3" name="Content Placeholder 2">
            <a:extLst>
              <a:ext uri="{FF2B5EF4-FFF2-40B4-BE49-F238E27FC236}">
                <a16:creationId xmlns:a16="http://schemas.microsoft.com/office/drawing/2014/main" id="{FDE8B4F0-11CD-1ACF-F8BA-743A7D8F8578}"/>
              </a:ext>
            </a:extLst>
          </p:cNvPr>
          <p:cNvSpPr>
            <a:spLocks noGrp="1"/>
          </p:cNvSpPr>
          <p:nvPr>
            <p:ph sz="half" idx="1"/>
          </p:nvPr>
        </p:nvSpPr>
        <p:spPr/>
        <p:txBody>
          <a:bodyPr/>
          <a:lstStyle/>
          <a:p>
            <a:r>
              <a:rPr lang="cy-GB" dirty="0"/>
              <a:t>Erbyn diwedd y sesiwn hon byddwch yn gallu: </a:t>
            </a:r>
          </a:p>
          <a:p>
            <a:pPr lvl="1"/>
            <a:r>
              <a:rPr lang="cy-GB" dirty="0"/>
              <a:t>Gwerthuso’n feirniadol fodelau adfyfyriol allweddol</a:t>
            </a:r>
          </a:p>
          <a:p>
            <a:pPr lvl="1"/>
            <a:r>
              <a:rPr lang="cy-GB" dirty="0"/>
              <a:t>Trafod sut mae’r modelau adfyfyriol yn ymwneud â datblygu eich brand personol.</a:t>
            </a:r>
          </a:p>
          <a:p>
            <a:endParaRPr lang="en-GB" dirty="0"/>
          </a:p>
        </p:txBody>
      </p:sp>
      <p:sp>
        <p:nvSpPr>
          <p:cNvPr id="4" name="Content Placeholder 3">
            <a:extLst>
              <a:ext uri="{FF2B5EF4-FFF2-40B4-BE49-F238E27FC236}">
                <a16:creationId xmlns:a16="http://schemas.microsoft.com/office/drawing/2014/main" id="{630D2713-9308-74EA-5DFA-A44577D337DF}"/>
              </a:ext>
            </a:extLst>
          </p:cNvPr>
          <p:cNvSpPr>
            <a:spLocks noGrp="1"/>
          </p:cNvSpPr>
          <p:nvPr>
            <p:ph sz="half" idx="2"/>
          </p:nvPr>
        </p:nvSpPr>
        <p:spPr/>
        <p:txBody>
          <a:bodyPr/>
          <a:lstStyle/>
          <a:p>
            <a:r>
              <a:rPr lang="en-GB" dirty="0">
                <a:solidFill>
                  <a:srgbClr val="0070C0"/>
                </a:solidFill>
              </a:rPr>
              <a:t>By the end of this session you will be able to: </a:t>
            </a:r>
          </a:p>
          <a:p>
            <a:pPr lvl="1"/>
            <a:r>
              <a:rPr lang="en-GB" dirty="0">
                <a:solidFill>
                  <a:srgbClr val="0070C0"/>
                </a:solidFill>
              </a:rPr>
              <a:t>Critically evaluate key reflective models</a:t>
            </a:r>
          </a:p>
          <a:p>
            <a:pPr lvl="1"/>
            <a:r>
              <a:rPr lang="en-GB" dirty="0">
                <a:solidFill>
                  <a:srgbClr val="0070C0"/>
                </a:solidFill>
              </a:rPr>
              <a:t>Be familiar with the tone and style of reflective writing</a:t>
            </a:r>
          </a:p>
          <a:p>
            <a:pPr lvl="1"/>
            <a:r>
              <a:rPr lang="en-GB" dirty="0">
                <a:solidFill>
                  <a:srgbClr val="0070C0"/>
                </a:solidFill>
              </a:rPr>
              <a:t>Discuss how the reflective models relate to developing your personal brand.</a:t>
            </a:r>
          </a:p>
          <a:p>
            <a:endParaRPr lang="en-GB" dirty="0"/>
          </a:p>
        </p:txBody>
      </p:sp>
    </p:spTree>
    <p:extLst>
      <p:ext uri="{BB962C8B-B14F-4D97-AF65-F5344CB8AC3E}">
        <p14:creationId xmlns:p14="http://schemas.microsoft.com/office/powerpoint/2010/main" val="76611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903D-B551-8886-4625-340687156594}"/>
              </a:ext>
            </a:extLst>
          </p:cNvPr>
          <p:cNvSpPr>
            <a:spLocks noGrp="1"/>
          </p:cNvSpPr>
          <p:nvPr>
            <p:ph type="title"/>
          </p:nvPr>
        </p:nvSpPr>
        <p:spPr/>
        <p:txBody>
          <a:bodyPr/>
          <a:lstStyle/>
          <a:p>
            <a:r>
              <a:rPr lang="en-GB" dirty="0"/>
              <a:t>Component 2 :</a:t>
            </a:r>
            <a:r>
              <a:rPr lang="en-GB" b="1" dirty="0"/>
              <a:t>Write a reflection</a:t>
            </a:r>
            <a:br>
              <a:rPr lang="en-GB" dirty="0"/>
            </a:br>
            <a:r>
              <a:rPr lang="en-GB" dirty="0"/>
              <a:t>Due 02/11/2025             2000 words</a:t>
            </a:r>
          </a:p>
        </p:txBody>
      </p:sp>
      <p:sp>
        <p:nvSpPr>
          <p:cNvPr id="3" name="Content Placeholder 2">
            <a:extLst>
              <a:ext uri="{FF2B5EF4-FFF2-40B4-BE49-F238E27FC236}">
                <a16:creationId xmlns:a16="http://schemas.microsoft.com/office/drawing/2014/main" id="{8D5DE1E8-2094-492B-9115-18398D8E89B3}"/>
              </a:ext>
            </a:extLst>
          </p:cNvPr>
          <p:cNvSpPr>
            <a:spLocks noGrp="1"/>
          </p:cNvSpPr>
          <p:nvPr>
            <p:ph idx="1"/>
          </p:nvPr>
        </p:nvSpPr>
        <p:spPr/>
        <p:txBody>
          <a:bodyPr/>
          <a:lstStyle/>
          <a:p>
            <a:r>
              <a:rPr lang="en-GB" dirty="0"/>
              <a:t>Your reflective account is your opportunity to critically reflect and discuss how well you have developed skills during  the module and your personal development needs (for example, how developing these skills may assist you in future employment). </a:t>
            </a:r>
          </a:p>
          <a:p>
            <a:endParaRPr lang="en-GB" dirty="0"/>
          </a:p>
          <a:p>
            <a:r>
              <a:rPr lang="en-GB" dirty="0"/>
              <a:t>You will need to link your reflection  to relevant literature and at least one reflective model</a:t>
            </a:r>
          </a:p>
          <a:p>
            <a:pPr marL="0" indent="0">
              <a:buNone/>
            </a:pPr>
            <a:endParaRPr lang="en-GB" dirty="0"/>
          </a:p>
        </p:txBody>
      </p:sp>
    </p:spTree>
    <p:extLst>
      <p:ext uri="{BB962C8B-B14F-4D97-AF65-F5344CB8AC3E}">
        <p14:creationId xmlns:p14="http://schemas.microsoft.com/office/powerpoint/2010/main" val="379798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7A82-0F81-7D72-5E3E-9962B0515A73}"/>
              </a:ext>
            </a:extLst>
          </p:cNvPr>
          <p:cNvSpPr>
            <a:spLocks noGrp="1"/>
          </p:cNvSpPr>
          <p:nvPr>
            <p:ph type="title"/>
          </p:nvPr>
        </p:nvSpPr>
        <p:spPr/>
        <p:txBody>
          <a:bodyPr/>
          <a:lstStyle/>
          <a:p>
            <a:r>
              <a:rPr lang="en-GB" dirty="0"/>
              <a:t>Your reflection should include the following:</a:t>
            </a:r>
          </a:p>
        </p:txBody>
      </p:sp>
      <p:sp>
        <p:nvSpPr>
          <p:cNvPr id="3" name="Content Placeholder 2">
            <a:extLst>
              <a:ext uri="{FF2B5EF4-FFF2-40B4-BE49-F238E27FC236}">
                <a16:creationId xmlns:a16="http://schemas.microsoft.com/office/drawing/2014/main" id="{4748BC14-542E-BFE4-4AF2-D30462417373}"/>
              </a:ext>
            </a:extLst>
          </p:cNvPr>
          <p:cNvSpPr>
            <a:spLocks noGrp="1"/>
          </p:cNvSpPr>
          <p:nvPr>
            <p:ph idx="1"/>
          </p:nvPr>
        </p:nvSpPr>
        <p:spPr>
          <a:xfrm>
            <a:off x="838200" y="1274618"/>
            <a:ext cx="10515600" cy="4191905"/>
          </a:xfrm>
        </p:spPr>
        <p:txBody>
          <a:bodyPr>
            <a:normAutofit fontScale="25000" lnSpcReduction="20000"/>
          </a:bodyPr>
          <a:lstStyle/>
          <a:p>
            <a:pPr marL="0" lvl="0" indent="0">
              <a:lnSpc>
                <a:spcPct val="200000"/>
              </a:lnSpc>
              <a:buNone/>
            </a:pPr>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sz="7200" dirty="0">
                <a:latin typeface="Arial" panose="020B0604020202020204" pitchFamily="34" charset="0"/>
                <a:ea typeface="Times New Roman" panose="02020603050405020304" pitchFamily="18" charset="0"/>
                <a:cs typeface="Arial" panose="020B0604020202020204" pitchFamily="34" charset="0"/>
              </a:rPr>
              <a:t>Introduction to the reflective model you will use</a:t>
            </a:r>
            <a:endParaRPr lang="en-GB" sz="7200" dirty="0">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200000"/>
              </a:lnSpc>
              <a:buNone/>
            </a:pPr>
            <a:r>
              <a:rPr lang="en-GB" sz="7200" dirty="0">
                <a:latin typeface="Arial" panose="020B0604020202020204" pitchFamily="34" charset="0"/>
                <a:ea typeface="Times New Roman" panose="02020603050405020304" pitchFamily="18" charset="0"/>
                <a:cs typeface="Arial" panose="020B0604020202020204" pitchFamily="34" charset="0"/>
              </a:rPr>
              <a:t>Brief introduction to the module, your expectations and initial thoughts.</a:t>
            </a:r>
            <a:endParaRPr lang="en-GB" sz="7200" dirty="0">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200000"/>
              </a:lnSpc>
              <a:buNone/>
            </a:pPr>
            <a:r>
              <a:rPr lang="en-GB" sz="7200" dirty="0">
                <a:latin typeface="Arial" panose="020B0604020202020204" pitchFamily="34" charset="0"/>
                <a:ea typeface="Times New Roman" panose="02020603050405020304" pitchFamily="18" charset="0"/>
                <a:cs typeface="Arial" panose="020B0604020202020204" pitchFamily="34" charset="0"/>
              </a:rPr>
              <a:t>How you felt about developing your existing employability skills and ‘personal brand’ further, </a:t>
            </a:r>
            <a:endParaRPr lang="en-GB" sz="7200" dirty="0">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200000"/>
              </a:lnSpc>
              <a:buNone/>
            </a:pPr>
            <a:r>
              <a:rPr lang="en-GB" sz="7200" dirty="0">
                <a:latin typeface="Arial" panose="020B0604020202020204" pitchFamily="34" charset="0"/>
                <a:ea typeface="Times New Roman" panose="02020603050405020304" pitchFamily="18" charset="0"/>
                <a:cs typeface="Arial" panose="020B0604020202020204" pitchFamily="34" charset="0"/>
              </a:rPr>
              <a:t>Your engagement and involvement in sessions</a:t>
            </a:r>
            <a:endParaRPr lang="en-GB" sz="7200" dirty="0">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200000"/>
              </a:lnSpc>
              <a:buNone/>
            </a:pPr>
            <a:r>
              <a:rPr lang="en-GB" sz="7200" dirty="0">
                <a:latin typeface="Arial" panose="020B0604020202020204" pitchFamily="34" charset="0"/>
                <a:ea typeface="Times New Roman" panose="02020603050405020304" pitchFamily="18" charset="0"/>
                <a:cs typeface="Arial" panose="020B0604020202020204" pitchFamily="34" charset="0"/>
              </a:rPr>
              <a:t>Any challenges? Why? Areas that you feel that you have succeeded with the most. Is there anything you struggled with?</a:t>
            </a:r>
            <a:endParaRPr lang="en-GB" sz="7200" dirty="0">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200000"/>
              </a:lnSpc>
              <a:buNone/>
            </a:pPr>
            <a:r>
              <a:rPr lang="en-GB" sz="7200" dirty="0">
                <a:latin typeface="Arial" panose="020B0604020202020204" pitchFamily="34" charset="0"/>
                <a:ea typeface="Times New Roman" panose="02020603050405020304" pitchFamily="18" charset="0"/>
                <a:cs typeface="Arial" panose="020B0604020202020204" pitchFamily="34" charset="0"/>
              </a:rPr>
              <a:t>How this programme /module has helped you move forward in terms of identifying a career progression path</a:t>
            </a: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 Any further skills you need to develop that will help you to gain employment opportunities?</a:t>
            </a:r>
          </a:p>
          <a:p>
            <a:pPr lvl="0" algn="r">
              <a:lnSpc>
                <a:spcPct val="200000"/>
              </a:lnSpc>
            </a:pPr>
            <a:r>
              <a:rPr lang="en-GB" sz="1100" dirty="0">
                <a:solidFill>
                  <a:srgbClr val="0070C0"/>
                </a:solidFill>
                <a:latin typeface="Arial" panose="020B0604020202020204" pitchFamily="34" charset="0"/>
                <a:ea typeface="Times New Roman" panose="02020603050405020304" pitchFamily="18" charset="0"/>
                <a:cs typeface="Arial" panose="020B0604020202020204" pitchFamily="34" charset="0"/>
              </a:rPr>
              <a:t>(2000 words) </a:t>
            </a:r>
            <a:endParaRPr lang="en-GB" sz="1100" dirty="0">
              <a:solidFill>
                <a:srgbClr val="0070C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53430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A quotation from John Dewey about self-refl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7891" y="365126"/>
            <a:ext cx="11018843" cy="56938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B231F6-6A1B-D069-2D2C-ED5CE5690222}"/>
              </a:ext>
            </a:extLst>
          </p:cNvPr>
          <p:cNvSpPr txBox="1"/>
          <p:nvPr/>
        </p:nvSpPr>
        <p:spPr>
          <a:xfrm>
            <a:off x="8760719" y="4788000"/>
            <a:ext cx="974630" cy="369332"/>
          </a:xfrm>
          <a:prstGeom prst="rect">
            <a:avLst/>
          </a:prstGeom>
          <a:noFill/>
          <a:ln>
            <a:solidFill>
              <a:schemeClr val="bg2"/>
            </a:solidFill>
          </a:ln>
        </p:spPr>
        <p:txBody>
          <a:bodyPr wrap="square" rtlCol="0" anchor="ctr" anchorCtr="1">
            <a:spAutoFit/>
          </a:bodyPr>
          <a:lstStyle/>
          <a:p>
            <a:r>
              <a:rPr lang="en-GB" dirty="0"/>
              <a:t>1938</a:t>
            </a:r>
          </a:p>
        </p:txBody>
      </p:sp>
    </p:spTree>
    <p:extLst>
      <p:ext uri="{BB962C8B-B14F-4D97-AF65-F5344CB8AC3E}">
        <p14:creationId xmlns:p14="http://schemas.microsoft.com/office/powerpoint/2010/main" val="1262876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300FA-C7CB-71C2-1E4B-7CAC259BB544}"/>
              </a:ext>
            </a:extLst>
          </p:cNvPr>
          <p:cNvSpPr>
            <a:spLocks noGrp="1"/>
          </p:cNvSpPr>
          <p:nvPr>
            <p:ph type="title"/>
          </p:nvPr>
        </p:nvSpPr>
        <p:spPr/>
        <p:txBody>
          <a:bodyPr/>
          <a:lstStyle/>
          <a:p>
            <a:pPr algn="ctr"/>
            <a:r>
              <a:rPr lang="en-GB" dirty="0"/>
              <a:t>DAMCANIAETHWYR ALLWEDDOL</a:t>
            </a:r>
            <a:br>
              <a:rPr lang="en-GB" dirty="0"/>
            </a:br>
            <a:r>
              <a:rPr lang="en-GB" dirty="0"/>
              <a:t>KEY THEORISTS</a:t>
            </a:r>
          </a:p>
        </p:txBody>
      </p:sp>
      <p:sp>
        <p:nvSpPr>
          <p:cNvPr id="3" name="Content Placeholder 2">
            <a:extLst>
              <a:ext uri="{FF2B5EF4-FFF2-40B4-BE49-F238E27FC236}">
                <a16:creationId xmlns:a16="http://schemas.microsoft.com/office/drawing/2014/main" id="{E32A1090-4068-AF66-990D-839682F6CE9E}"/>
              </a:ext>
            </a:extLst>
          </p:cNvPr>
          <p:cNvSpPr>
            <a:spLocks noGrp="1"/>
          </p:cNvSpPr>
          <p:nvPr>
            <p:ph sz="half" idx="1"/>
          </p:nvPr>
        </p:nvSpPr>
        <p:spPr/>
        <p:txBody>
          <a:bodyPr/>
          <a:lstStyle/>
          <a:p>
            <a:r>
              <a:rPr lang="en-GB" dirty="0"/>
              <a:t>Gibbs (1988)</a:t>
            </a:r>
          </a:p>
          <a:p>
            <a:r>
              <a:rPr lang="en-GB" dirty="0"/>
              <a:t>Kolb (1984)</a:t>
            </a:r>
          </a:p>
          <a:p>
            <a:r>
              <a:rPr lang="en-GB" dirty="0"/>
              <a:t>Schön (1991)</a:t>
            </a:r>
          </a:p>
          <a:p>
            <a:r>
              <a:rPr lang="en-GB" dirty="0"/>
              <a:t>Driscoll (1994)</a:t>
            </a:r>
          </a:p>
          <a:p>
            <a:endParaRPr lang="en-GB" dirty="0"/>
          </a:p>
          <a:p>
            <a:endParaRPr lang="en-GB" dirty="0"/>
          </a:p>
        </p:txBody>
      </p:sp>
      <p:sp>
        <p:nvSpPr>
          <p:cNvPr id="4" name="Content Placeholder 3">
            <a:extLst>
              <a:ext uri="{FF2B5EF4-FFF2-40B4-BE49-F238E27FC236}">
                <a16:creationId xmlns:a16="http://schemas.microsoft.com/office/drawing/2014/main" id="{C4628D13-F383-1FF1-2E66-8DE4F8234D2E}"/>
              </a:ext>
            </a:extLst>
          </p:cNvPr>
          <p:cNvSpPr>
            <a:spLocks noGrp="1"/>
          </p:cNvSpPr>
          <p:nvPr>
            <p:ph sz="half" idx="2"/>
          </p:nvPr>
        </p:nvSpPr>
        <p:spPr/>
        <p:txBody>
          <a:bodyPr/>
          <a:lstStyle/>
          <a:p>
            <a:r>
              <a:rPr lang="en-US" dirty="0"/>
              <a:t>Each will help us to identify and understand:</a:t>
            </a:r>
          </a:p>
          <a:p>
            <a:pPr marL="342900" indent="-342900">
              <a:buAutoNum type="arabicPeriod"/>
            </a:pPr>
            <a:r>
              <a:rPr lang="en-US" dirty="0"/>
              <a:t>What we did well</a:t>
            </a:r>
          </a:p>
          <a:p>
            <a:pPr marL="342900" indent="-342900">
              <a:buAutoNum type="arabicPeriod"/>
            </a:pPr>
            <a:r>
              <a:rPr lang="en-US" dirty="0"/>
              <a:t>What we could do better</a:t>
            </a:r>
          </a:p>
          <a:p>
            <a:endParaRPr lang="en-GB" dirty="0"/>
          </a:p>
        </p:txBody>
      </p:sp>
    </p:spTree>
    <p:extLst>
      <p:ext uri="{BB962C8B-B14F-4D97-AF65-F5344CB8AC3E}">
        <p14:creationId xmlns:p14="http://schemas.microsoft.com/office/powerpoint/2010/main" val="1124043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9582F6E-EB25-4B76-BE5E-CD77A65DA25E}"/>
              </a:ext>
            </a:extLst>
          </p:cNvPr>
          <p:cNvSpPr>
            <a:spLocks noGrp="1"/>
          </p:cNvSpPr>
          <p:nvPr>
            <p:ph sz="half" idx="2"/>
          </p:nvPr>
        </p:nvSpPr>
        <p:spPr>
          <a:xfrm>
            <a:off x="6598920" y="1825625"/>
            <a:ext cx="4754880" cy="4351338"/>
          </a:xfrm>
        </p:spPr>
        <p:txBody>
          <a:bodyPr vert="horz" lIns="91440" tIns="45720" rIns="91440" bIns="45720" rtlCol="0">
            <a:normAutofit/>
          </a:bodyPr>
          <a:lstStyle/>
          <a:p>
            <a:endParaRPr lang="en-US" dirty="0"/>
          </a:p>
          <a:p>
            <a:r>
              <a:rPr lang="cy-GB" dirty="0"/>
              <a:t>Beth wyddoch chi am Gibbs?</a:t>
            </a:r>
          </a:p>
          <a:p>
            <a:endParaRPr lang="en-US" dirty="0"/>
          </a:p>
          <a:p>
            <a:r>
              <a:rPr lang="en-US" dirty="0"/>
              <a:t>What do you know about Gibbs?</a:t>
            </a:r>
          </a:p>
          <a:p>
            <a:endParaRPr lang="en-US" dirty="0"/>
          </a:p>
          <a:p>
            <a:endParaRPr lang="en-US" dirty="0"/>
          </a:p>
        </p:txBody>
      </p:sp>
      <p:pic>
        <p:nvPicPr>
          <p:cNvPr id="1026" name="Picture 2" descr="gibbs_reflective_cycle">
            <a:extLst>
              <a:ext uri="{FF2B5EF4-FFF2-40B4-BE49-F238E27FC236}">
                <a16:creationId xmlns:a16="http://schemas.microsoft.com/office/drawing/2014/main" id="{1C78C12E-F182-28AB-3BE9-E9651C2DB7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56869" y="1246909"/>
            <a:ext cx="4380541" cy="4616335"/>
          </a:xfrm>
          <a:prstGeom prst="rect">
            <a:avLst/>
          </a:prstGeom>
          <a:solidFill>
            <a:srgbClr val="FFFFFF"/>
          </a:solidFill>
        </p:spPr>
      </p:pic>
      <p:sp>
        <p:nvSpPr>
          <p:cNvPr id="2" name="Title 1">
            <a:extLst>
              <a:ext uri="{FF2B5EF4-FFF2-40B4-BE49-F238E27FC236}">
                <a16:creationId xmlns:a16="http://schemas.microsoft.com/office/drawing/2014/main" id="{4A7F86EA-AB60-4AF3-BB04-42EABEA3D126}"/>
              </a:ext>
            </a:extLst>
          </p:cNvPr>
          <p:cNvSpPr>
            <a:spLocks noGrp="1"/>
          </p:cNvSpPr>
          <p:nvPr>
            <p:ph type="title"/>
          </p:nvPr>
        </p:nvSpPr>
        <p:spPr>
          <a:xfrm>
            <a:off x="2324100" y="365125"/>
            <a:ext cx="9029700" cy="1325563"/>
          </a:xfrm>
        </p:spPr>
        <p:txBody>
          <a:bodyPr vert="horz" lIns="91440" tIns="45720" rIns="91440" bIns="45720" rtlCol="0" anchor="ctr">
            <a:normAutofit/>
          </a:bodyPr>
          <a:lstStyle/>
          <a:p>
            <a:r>
              <a:rPr lang="en-US" dirty="0"/>
              <a:t>Gibbs (1988)</a:t>
            </a:r>
          </a:p>
        </p:txBody>
      </p:sp>
      <p:sp>
        <p:nvSpPr>
          <p:cNvPr id="7" name="TextBox 6">
            <a:extLst>
              <a:ext uri="{FF2B5EF4-FFF2-40B4-BE49-F238E27FC236}">
                <a16:creationId xmlns:a16="http://schemas.microsoft.com/office/drawing/2014/main" id="{238DA7E7-1E50-5AC0-0DC1-C2C3CEDA211C}"/>
              </a:ext>
            </a:extLst>
          </p:cNvPr>
          <p:cNvSpPr txBox="1"/>
          <p:nvPr/>
        </p:nvSpPr>
        <p:spPr>
          <a:xfrm>
            <a:off x="3114501" y="6414572"/>
            <a:ext cx="3022909" cy="369332"/>
          </a:xfrm>
          <a:prstGeom prst="rect">
            <a:avLst/>
          </a:prstGeom>
          <a:noFill/>
          <a:ln>
            <a:solidFill>
              <a:schemeClr val="bg2"/>
            </a:solidFill>
          </a:ln>
        </p:spPr>
        <p:txBody>
          <a:bodyPr wrap="square" rtlCol="0" anchor="ctr" anchorCtr="1">
            <a:spAutoFit/>
          </a:bodyPr>
          <a:lstStyle/>
          <a:p>
            <a:r>
              <a:rPr lang="en-GB" dirty="0">
                <a:solidFill>
                  <a:schemeClr val="bg1"/>
                </a:solidFill>
              </a:rPr>
              <a:t>Crow Associates Ltd, no date</a:t>
            </a:r>
            <a:endParaRPr lang="en-US" dirty="0">
              <a:solidFill>
                <a:schemeClr val="bg1"/>
              </a:solidFill>
            </a:endParaRPr>
          </a:p>
        </p:txBody>
      </p:sp>
      <p:sp>
        <p:nvSpPr>
          <p:cNvPr id="8" name="Action Button: Document 7">
            <a:hlinkClick r:id="rId3" highlightClick="1"/>
            <a:extLst>
              <a:ext uri="{FF2B5EF4-FFF2-40B4-BE49-F238E27FC236}">
                <a16:creationId xmlns:a16="http://schemas.microsoft.com/office/drawing/2014/main" id="{256EAC02-CE00-44D9-0E70-842C8A34C37C}"/>
              </a:ext>
            </a:extLst>
          </p:cNvPr>
          <p:cNvSpPr/>
          <p:nvPr/>
        </p:nvSpPr>
        <p:spPr>
          <a:xfrm>
            <a:off x="8332382" y="4254059"/>
            <a:ext cx="862148" cy="827314"/>
          </a:xfrm>
          <a:prstGeom prst="actionButtonDocumen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2307017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694DF71-D4DF-DCD3-9BD2-3C75AD183182}"/>
              </a:ext>
            </a:extLst>
          </p:cNvPr>
          <p:cNvSpPr>
            <a:spLocks noGrp="1"/>
          </p:cNvSpPr>
          <p:nvPr>
            <p:ph sz="half" idx="2"/>
          </p:nvPr>
        </p:nvSpPr>
        <p:spPr/>
        <p:txBody>
          <a:bodyPr>
            <a:normAutofit lnSpcReduction="10000"/>
          </a:bodyPr>
          <a:lstStyle/>
          <a:p>
            <a:r>
              <a:rPr lang="en-GB" dirty="0"/>
              <a:t>Cons</a:t>
            </a:r>
          </a:p>
          <a:p>
            <a:endParaRPr lang="en-GB" dirty="0"/>
          </a:p>
          <a:p>
            <a:pPr marL="0" indent="0">
              <a:buNone/>
            </a:pPr>
            <a:r>
              <a:rPr lang="en-GB" dirty="0"/>
              <a:t>Reactive rather than proactive</a:t>
            </a:r>
          </a:p>
          <a:p>
            <a:pPr marL="0" indent="0">
              <a:buNone/>
            </a:pPr>
            <a:endParaRPr lang="en-GB"/>
          </a:p>
          <a:p>
            <a:pPr marL="0" indent="0">
              <a:buNone/>
            </a:pPr>
            <a:r>
              <a:rPr lang="en-GB"/>
              <a:t>Can </a:t>
            </a:r>
            <a:r>
              <a:rPr lang="en-GB" dirty="0"/>
              <a:t>be superficial as there is no reference to critical thinking or considering the situation from a different perspective</a:t>
            </a:r>
          </a:p>
        </p:txBody>
      </p:sp>
      <p:sp>
        <p:nvSpPr>
          <p:cNvPr id="3" name="Content Placeholder 2">
            <a:extLst>
              <a:ext uri="{FF2B5EF4-FFF2-40B4-BE49-F238E27FC236}">
                <a16:creationId xmlns:a16="http://schemas.microsoft.com/office/drawing/2014/main" id="{7638F9B7-69E0-F581-68C5-33BAFC64C74E}"/>
              </a:ext>
            </a:extLst>
          </p:cNvPr>
          <p:cNvSpPr>
            <a:spLocks noGrp="1"/>
          </p:cNvSpPr>
          <p:nvPr>
            <p:ph sz="half" idx="1"/>
          </p:nvPr>
        </p:nvSpPr>
        <p:spPr/>
        <p:txBody>
          <a:bodyPr>
            <a:normAutofit lnSpcReduction="10000"/>
          </a:bodyPr>
          <a:lstStyle/>
          <a:p>
            <a:r>
              <a:rPr lang="en-GB" dirty="0"/>
              <a:t>Pros</a:t>
            </a:r>
          </a:p>
          <a:p>
            <a:endParaRPr lang="en-GB" dirty="0"/>
          </a:p>
          <a:p>
            <a:pPr marL="0" indent="0">
              <a:buNone/>
            </a:pPr>
            <a:r>
              <a:rPr lang="en-GB" dirty="0"/>
              <a:t>A useful career skill to evaluate your performance in the workplace</a:t>
            </a:r>
          </a:p>
          <a:p>
            <a:pPr marL="0" indent="0">
              <a:buNone/>
            </a:pPr>
            <a:endParaRPr lang="en-GB" dirty="0"/>
          </a:p>
          <a:p>
            <a:pPr marL="0" indent="0">
              <a:buNone/>
            </a:pPr>
            <a:r>
              <a:rPr lang="en-GB" dirty="0"/>
              <a:t>Allows you to learn and develop over time based on your experiences </a:t>
            </a:r>
          </a:p>
        </p:txBody>
      </p:sp>
      <p:sp>
        <p:nvSpPr>
          <p:cNvPr id="4" name="Title 3">
            <a:extLst>
              <a:ext uri="{FF2B5EF4-FFF2-40B4-BE49-F238E27FC236}">
                <a16:creationId xmlns:a16="http://schemas.microsoft.com/office/drawing/2014/main" id="{6B31546A-18F2-2BF0-D407-C17E106DD9E9}"/>
              </a:ext>
            </a:extLst>
          </p:cNvPr>
          <p:cNvSpPr>
            <a:spLocks noGrp="1"/>
          </p:cNvSpPr>
          <p:nvPr>
            <p:ph type="title"/>
          </p:nvPr>
        </p:nvSpPr>
        <p:spPr/>
        <p:txBody>
          <a:bodyPr/>
          <a:lstStyle/>
          <a:p>
            <a:r>
              <a:rPr lang="en-GB" dirty="0"/>
              <a:t>Gibbs – </a:t>
            </a:r>
            <a:br>
              <a:rPr lang="en-GB" dirty="0"/>
            </a:br>
            <a:r>
              <a:rPr lang="en-GB" dirty="0"/>
              <a:t>Some strengths and some weaknesses</a:t>
            </a:r>
          </a:p>
        </p:txBody>
      </p:sp>
    </p:spTree>
    <p:extLst>
      <p:ext uri="{BB962C8B-B14F-4D97-AF65-F5344CB8AC3E}">
        <p14:creationId xmlns:p14="http://schemas.microsoft.com/office/powerpoint/2010/main" val="3491252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6D465-8C72-4248-BD65-2BCB6F296B41}"/>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dirty="0"/>
              <a:t>Kolb (1988)</a:t>
            </a:r>
          </a:p>
        </p:txBody>
      </p:sp>
      <p:pic>
        <p:nvPicPr>
          <p:cNvPr id="6" name="Content Placeholder 5" descr="Timeline&#10;&#10;Description automatically generated">
            <a:extLst>
              <a:ext uri="{FF2B5EF4-FFF2-40B4-BE49-F238E27FC236}">
                <a16:creationId xmlns:a16="http://schemas.microsoft.com/office/drawing/2014/main" id="{71A5B123-790D-4474-8EDD-3D5668CDE662}"/>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3586" r="942" b="4"/>
          <a:stretch/>
        </p:blipFill>
        <p:spPr>
          <a:xfrm>
            <a:off x="479864" y="639748"/>
            <a:ext cx="6297896" cy="5046218"/>
          </a:xfrm>
          <a:prstGeom prst="rect">
            <a:avLst/>
          </a:prstGeom>
        </p:spPr>
      </p:pic>
      <p:sp>
        <p:nvSpPr>
          <p:cNvPr id="4" name="Content Placeholder 3">
            <a:extLst>
              <a:ext uri="{FF2B5EF4-FFF2-40B4-BE49-F238E27FC236}">
                <a16:creationId xmlns:a16="http://schemas.microsoft.com/office/drawing/2014/main" id="{A85D8ED3-5710-49DA-921C-0BF8F702D553}"/>
              </a:ext>
            </a:extLst>
          </p:cNvPr>
          <p:cNvSpPr>
            <a:spLocks noGrp="1"/>
          </p:cNvSpPr>
          <p:nvPr>
            <p:ph sz="half" idx="2"/>
          </p:nvPr>
        </p:nvSpPr>
        <p:spPr>
          <a:xfrm>
            <a:off x="7218029" y="2015732"/>
            <a:ext cx="4973668" cy="3450613"/>
          </a:xfrm>
        </p:spPr>
        <p:txBody>
          <a:bodyPr vert="horz" lIns="91440" tIns="45720" rIns="91440" bIns="45720" rtlCol="0" anchor="t">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Manteision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Man </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cychwyn sylfaenol? Yn cynnwys gwneud, gofyn sut / pam, gwneud dyfarniad, profi.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Anfanteision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Adfyfyrio arwynebol – dim cyfeiriad at feddwl yn feirniadol/ dadansoddi /tybiaethau</a:t>
            </a:r>
          </a:p>
          <a:p>
            <a:r>
              <a:rPr lang="en-US" dirty="0"/>
              <a:t>Pros </a:t>
            </a:r>
          </a:p>
          <a:p>
            <a:pPr lvl="1"/>
            <a:r>
              <a:rPr lang="en-GB" dirty="0"/>
              <a:t>Basic starter? Consists of doing, asking how/why, making judgement, testing out.	</a:t>
            </a:r>
          </a:p>
          <a:p>
            <a:r>
              <a:rPr lang="en-GB" dirty="0"/>
              <a:t>Cons</a:t>
            </a:r>
          </a:p>
          <a:p>
            <a:pPr lvl="1"/>
            <a:r>
              <a:rPr lang="en-GB" dirty="0"/>
              <a:t>superficial reflection- no referral to critical thinking/analysis/assumptions</a:t>
            </a:r>
            <a:endParaRPr lang="en-US" dirty="0"/>
          </a:p>
        </p:txBody>
      </p:sp>
      <p:sp>
        <p:nvSpPr>
          <p:cNvPr id="3" name="TextBox 2">
            <a:extLst>
              <a:ext uri="{FF2B5EF4-FFF2-40B4-BE49-F238E27FC236}">
                <a16:creationId xmlns:a16="http://schemas.microsoft.com/office/drawing/2014/main" id="{6D70B94C-2269-A69B-3CA2-EF28F93CAF74}"/>
              </a:ext>
            </a:extLst>
          </p:cNvPr>
          <p:cNvSpPr txBox="1"/>
          <p:nvPr/>
        </p:nvSpPr>
        <p:spPr>
          <a:xfrm>
            <a:off x="2199409" y="6311615"/>
            <a:ext cx="2609850" cy="369332"/>
          </a:xfrm>
          <a:prstGeom prst="rect">
            <a:avLst/>
          </a:prstGeom>
          <a:noFill/>
          <a:ln>
            <a:solidFill>
              <a:schemeClr val="bg2"/>
            </a:solidFill>
          </a:ln>
        </p:spPr>
        <p:txBody>
          <a:bodyPr wrap="square" rtlCol="0" anchor="ctr" anchorCtr="1">
            <a:spAutoFit/>
          </a:bodyPr>
          <a:lstStyle/>
          <a:p>
            <a:r>
              <a:rPr lang="en-GB" dirty="0" err="1">
                <a:solidFill>
                  <a:schemeClr val="bg1"/>
                </a:solidFill>
              </a:rPr>
              <a:t>Skillshub</a:t>
            </a:r>
            <a:r>
              <a:rPr lang="en-GB" dirty="0">
                <a:solidFill>
                  <a:schemeClr val="bg1"/>
                </a:solidFill>
              </a:rPr>
              <a:t>, 2017</a:t>
            </a:r>
            <a:endParaRPr lang="en-US" dirty="0">
              <a:solidFill>
                <a:schemeClr val="bg1"/>
              </a:solidFill>
            </a:endParaRPr>
          </a:p>
        </p:txBody>
      </p:sp>
    </p:spTree>
    <p:extLst>
      <p:ext uri="{BB962C8B-B14F-4D97-AF65-F5344CB8AC3E}">
        <p14:creationId xmlns:p14="http://schemas.microsoft.com/office/powerpoint/2010/main" val="3741330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78B2-BDB0-4C48-BF65-F3DD80647DE6}"/>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dirty="0"/>
              <a:t>Schön (1991)</a:t>
            </a:r>
          </a:p>
        </p:txBody>
      </p:sp>
      <p:sp>
        <p:nvSpPr>
          <p:cNvPr id="4" name="Content Placeholder 3">
            <a:extLst>
              <a:ext uri="{FF2B5EF4-FFF2-40B4-BE49-F238E27FC236}">
                <a16:creationId xmlns:a16="http://schemas.microsoft.com/office/drawing/2014/main" id="{987BC5E8-CE9E-4908-95C7-4423789BE9D2}"/>
              </a:ext>
            </a:extLst>
          </p:cNvPr>
          <p:cNvSpPr>
            <a:spLocks noGrp="1"/>
          </p:cNvSpPr>
          <p:nvPr>
            <p:ph sz="half" idx="2"/>
          </p:nvPr>
        </p:nvSpPr>
        <p:spPr>
          <a:xfrm>
            <a:off x="350809" y="2015732"/>
            <a:ext cx="4627296" cy="3450613"/>
          </a:xfrm>
        </p:spPr>
        <p:txBody>
          <a:bodyPr vert="horz" lIns="91440" tIns="45720" rIns="91440" bIns="45720" rtlCol="0" anchor="t">
            <a:normAutofit fontScale="62500" lnSpcReduction="20000"/>
          </a:bodyPr>
          <a:lstStyle/>
          <a:p>
            <a:r>
              <a:rPr lang="cy-GB" dirty="0"/>
              <a:t>Manteision</a:t>
            </a:r>
          </a:p>
          <a:p>
            <a:pPr lvl="1"/>
            <a:r>
              <a:rPr lang="cy-GB" dirty="0"/>
              <a:t>Model proffesiynol: ennill sgiliau proffesiynol a chynyddu hyder proffesiynol.</a:t>
            </a:r>
          </a:p>
          <a:p>
            <a:r>
              <a:rPr lang="cy-GB" dirty="0"/>
              <a:t>Anfanteision</a:t>
            </a:r>
          </a:p>
          <a:p>
            <a:pPr lvl="1"/>
            <a:r>
              <a:rPr lang="cy-GB" dirty="0"/>
              <a:t>Yn rhoi sylw i’r gwahaniaeth rhwng y ddau fath o adfyfyrio ond ddim yn rhoi cyfarwyddyd helaeth ynghylch cyflawni’r nail na’r llall</a:t>
            </a:r>
          </a:p>
          <a:p>
            <a:r>
              <a:rPr lang="en-US" b="1" dirty="0">
                <a:solidFill>
                  <a:srgbClr val="0070C0"/>
                </a:solidFill>
              </a:rPr>
              <a:t>Pros</a:t>
            </a:r>
          </a:p>
          <a:p>
            <a:pPr lvl="1"/>
            <a:r>
              <a:rPr lang="en-GB" b="1" dirty="0">
                <a:solidFill>
                  <a:srgbClr val="0070C0"/>
                </a:solidFill>
              </a:rPr>
              <a:t>Professional model: aims to increase professional confidence</a:t>
            </a:r>
            <a:endParaRPr lang="en-US" b="1" dirty="0">
              <a:solidFill>
                <a:srgbClr val="0070C0"/>
              </a:solidFill>
            </a:endParaRPr>
          </a:p>
          <a:p>
            <a:r>
              <a:rPr lang="en-US" b="1" dirty="0">
                <a:solidFill>
                  <a:srgbClr val="0070C0"/>
                </a:solidFill>
              </a:rPr>
              <a:t>Cons</a:t>
            </a:r>
          </a:p>
          <a:p>
            <a:pPr lvl="1"/>
            <a:r>
              <a:rPr lang="en-GB" b="1" dirty="0">
                <a:solidFill>
                  <a:srgbClr val="0070C0"/>
                </a:solidFill>
              </a:rPr>
              <a:t>highlights the difference between the two types of reflection but does not provide extensive guidance for carrying out either</a:t>
            </a:r>
            <a:endParaRPr lang="en-US" b="1" dirty="0">
              <a:solidFill>
                <a:srgbClr val="0070C0"/>
              </a:solidFill>
            </a:endParaRPr>
          </a:p>
        </p:txBody>
      </p:sp>
      <p:pic>
        <p:nvPicPr>
          <p:cNvPr id="6" name="Content Placeholder 5" descr="A diagram explaining Schon's Reflection in action and Reflection on action (1991)">
            <a:extLst>
              <a:ext uri="{FF2B5EF4-FFF2-40B4-BE49-F238E27FC236}">
                <a16:creationId xmlns:a16="http://schemas.microsoft.com/office/drawing/2014/main" id="{B2E3E10D-D32B-467E-A64D-EB73135685F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096000" y="1558019"/>
            <a:ext cx="4821551" cy="2982823"/>
          </a:xfrm>
          <a:prstGeom prst="rect">
            <a:avLst/>
          </a:prstGeom>
        </p:spPr>
      </p:pic>
      <p:sp>
        <p:nvSpPr>
          <p:cNvPr id="3" name="Rectangle 2">
            <a:extLst>
              <a:ext uri="{FF2B5EF4-FFF2-40B4-BE49-F238E27FC236}">
                <a16:creationId xmlns:a16="http://schemas.microsoft.com/office/drawing/2014/main" id="{692EB018-F22F-5F75-20B3-9C4B1EB2F3C3}"/>
              </a:ext>
            </a:extLst>
          </p:cNvPr>
          <p:cNvSpPr/>
          <p:nvPr/>
        </p:nvSpPr>
        <p:spPr>
          <a:xfrm>
            <a:off x="5717219" y="5246703"/>
            <a:ext cx="3497802" cy="479394"/>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srgbClr val="0070C0"/>
                </a:solidFill>
              </a:rPr>
              <a:t>Lifelong Learning with OT (</a:t>
            </a:r>
            <a:r>
              <a:rPr lang="en-GB" dirty="0" err="1">
                <a:solidFill>
                  <a:srgbClr val="0070C0"/>
                </a:solidFill>
              </a:rPr>
              <a:t>n.d</a:t>
            </a:r>
            <a:r>
              <a:rPr lang="en-GB" dirty="0">
                <a:solidFill>
                  <a:srgbClr val="0070C0"/>
                </a:solidFill>
              </a:rPr>
              <a:t>) cited in Read, 2022)</a:t>
            </a:r>
            <a:endParaRPr lang="en-US" dirty="0">
              <a:solidFill>
                <a:srgbClr val="0070C0"/>
              </a:solidFill>
            </a:endParaRPr>
          </a:p>
        </p:txBody>
      </p:sp>
    </p:spTree>
    <p:extLst>
      <p:ext uri="{BB962C8B-B14F-4D97-AF65-F5344CB8AC3E}">
        <p14:creationId xmlns:p14="http://schemas.microsoft.com/office/powerpoint/2010/main" val="28221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EE50E-12AC-466F-92B8-C97D6B2DF6DB}"/>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dirty="0"/>
              <a:t>Driscoll (1994)</a:t>
            </a:r>
          </a:p>
        </p:txBody>
      </p:sp>
      <p:pic>
        <p:nvPicPr>
          <p:cNvPr id="1026" name="Picture 2" descr="A diagram showing Driscoll's Experiential Learning Cycle (1994)">
            <a:extLst>
              <a:ext uri="{FF2B5EF4-FFF2-40B4-BE49-F238E27FC236}">
                <a16:creationId xmlns:a16="http://schemas.microsoft.com/office/drawing/2014/main" id="{2B5B5229-C843-45C9-A570-481DAC3203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12605" y="1116345"/>
            <a:ext cx="4542384" cy="38661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F7E1ADB-1EE0-4DB1-AEFA-78966E74BDFF}"/>
              </a:ext>
            </a:extLst>
          </p:cNvPr>
          <p:cNvSpPr>
            <a:spLocks noGrp="1"/>
          </p:cNvSpPr>
          <p:nvPr>
            <p:ph sz="half" idx="2"/>
          </p:nvPr>
        </p:nvSpPr>
        <p:spPr>
          <a:xfrm>
            <a:off x="7218028" y="2015732"/>
            <a:ext cx="4778440" cy="3450613"/>
          </a:xfrm>
        </p:spPr>
        <p:txBody>
          <a:bodyPr vert="horz" lIns="91440" tIns="45720" rIns="91440" bIns="45720" rtlCol="0" anchor="t">
            <a:normAutofit fontScale="70000" lnSpcReduction="20000"/>
          </a:bodyPr>
          <a:lstStyle/>
          <a:p>
            <a:r>
              <a:rPr lang="cy-GB" dirty="0"/>
              <a:t>Manteision</a:t>
            </a:r>
          </a:p>
          <a:p>
            <a:pPr lvl="1"/>
            <a:r>
              <a:rPr lang="cy-GB" dirty="0"/>
              <a:t>Hawdd ei gofio pryd rydych ar hyd y lle, yn syml wrth ddefnyddio “Beth? Beth felly? Beth nawr?”</a:t>
            </a:r>
          </a:p>
          <a:p>
            <a:r>
              <a:rPr lang="cy-GB" dirty="0"/>
              <a:t>Anfanteision</a:t>
            </a:r>
          </a:p>
          <a:p>
            <a:pPr lvl="1"/>
            <a:r>
              <a:rPr lang="cy-GB" dirty="0"/>
              <a:t>ddim yn arwain at adfyfyrio dyfnach amdanoch chi, dim ond am y sefyllfa.</a:t>
            </a:r>
          </a:p>
          <a:p>
            <a:r>
              <a:rPr lang="en-US" dirty="0"/>
              <a:t>Pros</a:t>
            </a:r>
          </a:p>
          <a:p>
            <a:pPr lvl="1"/>
            <a:r>
              <a:rPr lang="en-GB" dirty="0"/>
              <a:t>Easy to remember when you’re out and about using the simple “What? So what? Now what?”</a:t>
            </a:r>
            <a:endParaRPr lang="en-US" dirty="0"/>
          </a:p>
          <a:p>
            <a:r>
              <a:rPr lang="en-US" dirty="0"/>
              <a:t>Cons</a:t>
            </a:r>
          </a:p>
          <a:p>
            <a:pPr lvl="1"/>
            <a:r>
              <a:rPr lang="en-GB" dirty="0"/>
              <a:t>does not lead to deeper reflection about yourself, only the situation.</a:t>
            </a:r>
            <a:endParaRPr lang="en-US" dirty="0"/>
          </a:p>
        </p:txBody>
      </p:sp>
      <p:sp>
        <p:nvSpPr>
          <p:cNvPr id="3" name="Rectangle 2">
            <a:extLst>
              <a:ext uri="{FF2B5EF4-FFF2-40B4-BE49-F238E27FC236}">
                <a16:creationId xmlns:a16="http://schemas.microsoft.com/office/drawing/2014/main" id="{6F8F6305-75F6-10F2-D135-8C3DF11A9207}"/>
              </a:ext>
            </a:extLst>
          </p:cNvPr>
          <p:cNvSpPr/>
          <p:nvPr/>
        </p:nvSpPr>
        <p:spPr>
          <a:xfrm>
            <a:off x="1873188" y="5548544"/>
            <a:ext cx="1837678" cy="372862"/>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dirty="0" err="1">
                <a:solidFill>
                  <a:srgbClr val="0070C0"/>
                </a:solidFill>
              </a:rPr>
              <a:t>Segers</a:t>
            </a:r>
            <a:r>
              <a:rPr lang="en-GB" b="1" dirty="0">
                <a:solidFill>
                  <a:srgbClr val="0070C0"/>
                </a:solidFill>
              </a:rPr>
              <a:t>, (2014)</a:t>
            </a:r>
            <a:endParaRPr lang="en-US" b="1" dirty="0">
              <a:solidFill>
                <a:srgbClr val="0070C0"/>
              </a:solidFill>
            </a:endParaRPr>
          </a:p>
        </p:txBody>
      </p:sp>
    </p:spTree>
    <p:extLst>
      <p:ext uri="{BB962C8B-B14F-4D97-AF65-F5344CB8AC3E}">
        <p14:creationId xmlns:p14="http://schemas.microsoft.com/office/powerpoint/2010/main" val="328017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1">
            <a:extLst>
              <a:ext uri="{FF2B5EF4-FFF2-40B4-BE49-F238E27FC236}">
                <a16:creationId xmlns:a16="http://schemas.microsoft.com/office/drawing/2014/main" id="{9A66AD12-5521-0A95-ED43-034C0109CDCF}"/>
              </a:ext>
            </a:extLst>
          </p:cNvPr>
          <p:cNvSpPr>
            <a:spLocks noGrp="1"/>
          </p:cNvSpPr>
          <p:nvPr>
            <p:ph sz="half" idx="2"/>
          </p:nvPr>
        </p:nvSpPr>
        <p:spPr>
          <a:xfrm>
            <a:off x="6605325" y="1379913"/>
            <a:ext cx="4754880" cy="4594167"/>
          </a:xfrm>
        </p:spPr>
        <p:txBody>
          <a:bodyPr>
            <a:normAutofit fontScale="40000" lnSpcReduction="20000"/>
          </a:bodyPr>
          <a:lstStyle/>
          <a:p>
            <a:pPr marL="0" indent="0">
              <a:buNone/>
            </a:pPr>
            <a:r>
              <a:rPr lang="en-GB" sz="3400" dirty="0"/>
              <a:t>One of the most simple models of reflection and contains only three stages: </a:t>
            </a:r>
          </a:p>
          <a:p>
            <a:pPr marL="0" indent="0">
              <a:buNone/>
            </a:pPr>
            <a:r>
              <a:rPr lang="en-GB" sz="3400" dirty="0"/>
              <a:t>• Experience </a:t>
            </a:r>
          </a:p>
          <a:p>
            <a:pPr marL="0" indent="0">
              <a:buNone/>
            </a:pPr>
            <a:r>
              <a:rPr lang="en-GB" sz="3400" dirty="0"/>
              <a:t>•Reflection </a:t>
            </a:r>
          </a:p>
          <a:p>
            <a:pPr marL="0" indent="0">
              <a:buNone/>
            </a:pPr>
            <a:r>
              <a:rPr lang="en-GB" sz="3400" dirty="0"/>
              <a:t>• Action </a:t>
            </a:r>
          </a:p>
          <a:p>
            <a:pPr marL="0" indent="0">
              <a:buNone/>
            </a:pPr>
            <a:r>
              <a:rPr lang="en-GB" sz="3400" dirty="0"/>
              <a:t>The cycle shows that we will start with an experience, either something we have been through before or something completely new to us. This experience can be positive or negative and may be related to our work or something else entirely. </a:t>
            </a:r>
          </a:p>
          <a:p>
            <a:pPr marL="0" indent="0">
              <a:buNone/>
            </a:pPr>
            <a:r>
              <a:rPr lang="en-GB" sz="3400" dirty="0"/>
              <a:t>Once something has been experienced we will naturally start to reflect on what happened. This will allow us to think through the experience, examine our feelings about what happened and decide on the next steps. </a:t>
            </a:r>
          </a:p>
          <a:p>
            <a:pPr marL="0" indent="0">
              <a:buNone/>
            </a:pPr>
            <a:r>
              <a:rPr lang="en-GB" sz="3400" dirty="0"/>
              <a:t>This leads to the final element of the cycle - taking an action. What we do as a result of an experience will be different depending on our own feelings and experiences leading up to it. This action will result in another experience and the cycle will continue. </a:t>
            </a:r>
          </a:p>
          <a:p>
            <a:pPr marL="0" indent="0">
              <a:buNone/>
            </a:pPr>
            <a:endParaRPr lang="en-GB" dirty="0"/>
          </a:p>
          <a:p>
            <a:pPr marL="0" indent="0" algn="ctr">
              <a:buNone/>
            </a:pPr>
            <a:r>
              <a:rPr lang="en-GB" dirty="0"/>
              <a:t>Pros?       Cons?</a:t>
            </a:r>
          </a:p>
          <a:p>
            <a:pPr marL="0" indent="0">
              <a:buNone/>
            </a:pPr>
            <a:endParaRPr lang="en-GB" sz="1600" dirty="0"/>
          </a:p>
          <a:p>
            <a:pPr marL="0" indent="0">
              <a:buNone/>
            </a:pPr>
            <a:r>
              <a:rPr lang="en-GB" sz="1600" dirty="0"/>
              <a:t>Image: Jasper (2013)</a:t>
            </a:r>
            <a:endParaRPr lang="en-US" sz="1600" dirty="0"/>
          </a:p>
        </p:txBody>
      </p:sp>
      <p:pic>
        <p:nvPicPr>
          <p:cNvPr id="9" name="Content Placeholder 8" descr="A diagram of a diagram&#10;&#10;Description automatically generated">
            <a:extLst>
              <a:ext uri="{FF2B5EF4-FFF2-40B4-BE49-F238E27FC236}">
                <a16:creationId xmlns:a16="http://schemas.microsoft.com/office/drawing/2014/main" id="{68BC66E7-20B3-755B-7AE2-510B24E63AFF}"/>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570038" y="2664073"/>
            <a:ext cx="4754562" cy="2674441"/>
          </a:xfrm>
          <a:noFill/>
        </p:spPr>
      </p:pic>
      <p:sp>
        <p:nvSpPr>
          <p:cNvPr id="3" name="Title 2">
            <a:extLst>
              <a:ext uri="{FF2B5EF4-FFF2-40B4-BE49-F238E27FC236}">
                <a16:creationId xmlns:a16="http://schemas.microsoft.com/office/drawing/2014/main" id="{CB357002-B3EA-80C1-AB42-0291F7DC69D9}"/>
              </a:ext>
            </a:extLst>
          </p:cNvPr>
          <p:cNvSpPr>
            <a:spLocks noGrp="1"/>
          </p:cNvSpPr>
          <p:nvPr>
            <p:ph type="title"/>
          </p:nvPr>
        </p:nvSpPr>
        <p:spPr>
          <a:xfrm>
            <a:off x="2324100" y="365125"/>
            <a:ext cx="9029700" cy="1325563"/>
          </a:xfrm>
        </p:spPr>
        <p:txBody>
          <a:bodyPr anchor="ctr">
            <a:normAutofit/>
          </a:bodyPr>
          <a:lstStyle/>
          <a:p>
            <a:r>
              <a:rPr lang="en-GB" dirty="0"/>
              <a:t>ERA Cycle (Jasper, 2013)</a:t>
            </a:r>
          </a:p>
        </p:txBody>
      </p:sp>
    </p:spTree>
    <p:extLst>
      <p:ext uri="{BB962C8B-B14F-4D97-AF65-F5344CB8AC3E}">
        <p14:creationId xmlns:p14="http://schemas.microsoft.com/office/powerpoint/2010/main" val="3357930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C460-6670-4A4F-B80D-8D05E0161B1A}"/>
              </a:ext>
            </a:extLst>
          </p:cNvPr>
          <p:cNvSpPr>
            <a:spLocks noGrp="1"/>
          </p:cNvSpPr>
          <p:nvPr>
            <p:ph type="title"/>
          </p:nvPr>
        </p:nvSpPr>
        <p:spPr/>
        <p:txBody>
          <a:bodyPr>
            <a:normAutofit/>
          </a:bodyPr>
          <a:lstStyle/>
          <a:p>
            <a:r>
              <a:rPr lang="cy-GB" dirty="0">
                <a:solidFill>
                  <a:schemeClr val="tx1"/>
                </a:solidFill>
              </a:rPr>
              <a:t>SUT MAE HYN YN YMWNEUD Â’CH BRAND PERSONOL?</a:t>
            </a:r>
            <a:br>
              <a:rPr lang="cy-GB" dirty="0"/>
            </a:br>
            <a:endParaRPr lang="en-GB" dirty="0"/>
          </a:p>
        </p:txBody>
      </p:sp>
      <p:sp>
        <p:nvSpPr>
          <p:cNvPr id="5" name="Text Placeholder 4">
            <a:extLst>
              <a:ext uri="{FF2B5EF4-FFF2-40B4-BE49-F238E27FC236}">
                <a16:creationId xmlns:a16="http://schemas.microsoft.com/office/drawing/2014/main" id="{36E18BBC-1EF4-4748-8E1E-F136E22E5689}"/>
              </a:ext>
            </a:extLst>
          </p:cNvPr>
          <p:cNvSpPr>
            <a:spLocks noGrp="1"/>
          </p:cNvSpPr>
          <p:nvPr>
            <p:ph type="body" idx="1"/>
          </p:nvPr>
        </p:nvSpPr>
        <p:spPr/>
        <p:txBody>
          <a:bodyPr>
            <a:noAutofit/>
          </a:bodyPr>
          <a:lstStyle/>
          <a:p>
            <a:r>
              <a:rPr lang="en-GB" sz="5400" dirty="0">
                <a:solidFill>
                  <a:srgbClr val="0070C0"/>
                </a:solidFill>
              </a:rPr>
              <a:t>HOW DOES THIS LINK TO YOUR PROFESSIONAL DEVELOPMENT?</a:t>
            </a:r>
          </a:p>
        </p:txBody>
      </p:sp>
    </p:spTree>
    <p:extLst>
      <p:ext uri="{BB962C8B-B14F-4D97-AF65-F5344CB8AC3E}">
        <p14:creationId xmlns:p14="http://schemas.microsoft.com/office/powerpoint/2010/main" val="1833511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endParaRPr lang="en-GB" b="1" dirty="0"/>
          </a:p>
          <a:p>
            <a:r>
              <a:rPr lang="en-GB" dirty="0">
                <a:solidFill>
                  <a:srgbClr val="0070C0"/>
                </a:solidFill>
              </a:rPr>
              <a:t>Based on your own experience, so it is appropriate to use the first person: “I”</a:t>
            </a:r>
          </a:p>
          <a:p>
            <a:r>
              <a:rPr lang="en-GB" dirty="0">
                <a:solidFill>
                  <a:srgbClr val="0070C0"/>
                </a:solidFill>
              </a:rPr>
              <a:t>However, most assignments containing reflective writing will also include academic writing</a:t>
            </a:r>
          </a:p>
          <a:p>
            <a:pPr marL="0" indent="0">
              <a:buNone/>
            </a:pPr>
            <a:r>
              <a:rPr lang="en-GB" dirty="0">
                <a:solidFill>
                  <a:srgbClr val="0070C0"/>
                </a:solidFill>
              </a:rPr>
              <a:t>You are therefore likely to need to write both </a:t>
            </a:r>
          </a:p>
          <a:p>
            <a:r>
              <a:rPr lang="en-GB" dirty="0">
                <a:solidFill>
                  <a:srgbClr val="0070C0"/>
                </a:solidFill>
              </a:rPr>
              <a:t>in the first person (‘I felt…‛) and </a:t>
            </a:r>
          </a:p>
          <a:p>
            <a:r>
              <a:rPr lang="en-GB" dirty="0">
                <a:solidFill>
                  <a:srgbClr val="0070C0"/>
                </a:solidFill>
              </a:rPr>
              <a:t>in the third person (Smith (2009) proposes that …‛). </a:t>
            </a:r>
          </a:p>
        </p:txBody>
      </p:sp>
      <p:sp>
        <p:nvSpPr>
          <p:cNvPr id="3" name="Title 2"/>
          <p:cNvSpPr>
            <a:spLocks noGrp="1"/>
          </p:cNvSpPr>
          <p:nvPr>
            <p:ph type="title"/>
          </p:nvPr>
        </p:nvSpPr>
        <p:spPr/>
        <p:txBody>
          <a:bodyPr>
            <a:normAutofit/>
          </a:bodyPr>
          <a:lstStyle/>
          <a:p>
            <a:r>
              <a:rPr lang="en-GB" dirty="0"/>
              <a:t>The language of reflective writing - person</a:t>
            </a:r>
          </a:p>
        </p:txBody>
      </p:sp>
      <p:sp>
        <p:nvSpPr>
          <p:cNvPr id="4" name="Footer Placeholder 3"/>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896672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solidFill>
                  <a:srgbClr val="0070C0"/>
                </a:solidFill>
              </a:rPr>
              <a:t>Mixing theory and practice</a:t>
            </a:r>
          </a:p>
          <a:p>
            <a:r>
              <a:rPr lang="en-GB" dirty="0">
                <a:solidFill>
                  <a:srgbClr val="0070C0"/>
                </a:solidFill>
              </a:rPr>
              <a:t>When writing about your reflections use the past tense as you are referring to a particular moment: </a:t>
            </a:r>
            <a:r>
              <a:rPr lang="en-GB" i="1" dirty="0">
                <a:solidFill>
                  <a:srgbClr val="0070C0"/>
                </a:solidFill>
              </a:rPr>
              <a:t>I felt…. </a:t>
            </a:r>
          </a:p>
          <a:p>
            <a:r>
              <a:rPr lang="en-GB" dirty="0">
                <a:solidFill>
                  <a:srgbClr val="0070C0"/>
                </a:solidFill>
              </a:rPr>
              <a:t>When referring to theory use the present tense as the ideas are still current: </a:t>
            </a:r>
            <a:r>
              <a:rPr lang="en-GB" i="1" dirty="0">
                <a:solidFill>
                  <a:srgbClr val="0070C0"/>
                </a:solidFill>
              </a:rPr>
              <a:t>Smith (2013) proposes that...</a:t>
            </a:r>
          </a:p>
        </p:txBody>
      </p:sp>
      <p:sp>
        <p:nvSpPr>
          <p:cNvPr id="3" name="Title 2"/>
          <p:cNvSpPr>
            <a:spLocks noGrp="1"/>
          </p:cNvSpPr>
          <p:nvPr>
            <p:ph type="title"/>
          </p:nvPr>
        </p:nvSpPr>
        <p:spPr/>
        <p:txBody>
          <a:bodyPr>
            <a:normAutofit/>
          </a:bodyPr>
          <a:lstStyle/>
          <a:p>
            <a:r>
              <a:rPr lang="en-GB" dirty="0"/>
              <a:t>The language of reflective writing - tense</a:t>
            </a:r>
          </a:p>
        </p:txBody>
      </p:sp>
      <p:sp>
        <p:nvSpPr>
          <p:cNvPr id="4" name="Footer Placeholder 3"/>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2826199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solidFill>
                  <a:srgbClr val="0070C0"/>
                </a:solidFill>
              </a:rPr>
              <a:t>Involves an exploration and explanation of an event, or several connected events.</a:t>
            </a:r>
          </a:p>
          <a:p>
            <a:r>
              <a:rPr lang="en-GB" dirty="0">
                <a:solidFill>
                  <a:srgbClr val="0070C0"/>
                </a:solidFill>
              </a:rPr>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
        <p:nvSpPr>
          <p:cNvPr id="3" name="Title 2"/>
          <p:cNvSpPr>
            <a:spLocks noGrp="1"/>
          </p:cNvSpPr>
          <p:nvPr>
            <p:ph type="title"/>
          </p:nvPr>
        </p:nvSpPr>
        <p:spPr/>
        <p:txBody>
          <a:bodyPr/>
          <a:lstStyle/>
          <a:p>
            <a:r>
              <a:rPr lang="en-GB" dirty="0"/>
              <a:t>Reflective writing</a:t>
            </a:r>
          </a:p>
        </p:txBody>
      </p:sp>
      <p:sp>
        <p:nvSpPr>
          <p:cNvPr id="5" name="Footer Placeholder 4"/>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2608598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solidFill>
                  <a:srgbClr val="0070C0"/>
                </a:solidFill>
              </a:rPr>
              <a:t>Try to stand back from the situation – second cycle of reflection        Be as objective as possible. </a:t>
            </a:r>
          </a:p>
          <a:p>
            <a:r>
              <a:rPr lang="en-GB" dirty="0">
                <a:solidFill>
                  <a:srgbClr val="0070C0"/>
                </a:solidFill>
              </a:rPr>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dirty="0"/>
              <a:t>Reflective writing</a:t>
            </a:r>
          </a:p>
        </p:txBody>
      </p:sp>
      <p:sp>
        <p:nvSpPr>
          <p:cNvPr id="4" name="Right Arrow 3"/>
          <p:cNvSpPr/>
          <p:nvPr/>
        </p:nvSpPr>
        <p:spPr>
          <a:xfrm>
            <a:off x="7170221" y="2029991"/>
            <a:ext cx="308758" cy="142503"/>
          </a:xfrm>
          <a:prstGeom prst="rightArrow">
            <a:avLst/>
          </a:prstGeom>
          <a:solidFill>
            <a:schemeClr val="bg2">
              <a:lumMod val="5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5" name="Footer Placeholder 4"/>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3543083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943100" y="1847850"/>
            <a:ext cx="9791700" cy="4351338"/>
          </a:xfrm>
        </p:spPr>
        <p:txBody>
          <a:bodyPr>
            <a:normAutofit/>
          </a:bodyPr>
          <a:lstStyle/>
          <a:p>
            <a:pPr marL="0" indent="0">
              <a:buNone/>
            </a:pPr>
            <a:r>
              <a:rPr lang="en-GB" b="1" dirty="0">
                <a:solidFill>
                  <a:srgbClr val="0070C0"/>
                </a:solidFill>
              </a:rPr>
              <a:t>Compare our different reflective processes:</a:t>
            </a:r>
          </a:p>
          <a:p>
            <a:r>
              <a:rPr lang="en-GB" b="1" dirty="0">
                <a:solidFill>
                  <a:srgbClr val="0070C0"/>
                </a:solidFill>
              </a:rPr>
              <a:t>Reflect in</a:t>
            </a:r>
            <a:r>
              <a:rPr lang="en-GB" dirty="0">
                <a:solidFill>
                  <a:srgbClr val="0070C0"/>
                </a:solidFill>
              </a:rPr>
              <a:t> refers to reflecting whilst the experience is happening. This is a rapid intuitive process (in action) and is not the same as when we….. </a:t>
            </a:r>
          </a:p>
          <a:p>
            <a:r>
              <a:rPr lang="en-GB" b="1" dirty="0">
                <a:solidFill>
                  <a:srgbClr val="0070C0"/>
                </a:solidFill>
              </a:rPr>
              <a:t>Reflect on </a:t>
            </a:r>
            <a:r>
              <a:rPr lang="en-GB" dirty="0">
                <a:solidFill>
                  <a:srgbClr val="0070C0"/>
                </a:solidFill>
              </a:rPr>
              <a:t>which is when we reflect on our actions after the event, which is a slower, more deliberate process.</a:t>
            </a:r>
          </a:p>
          <a:p>
            <a:r>
              <a:rPr lang="en-GB" b="1" dirty="0">
                <a:solidFill>
                  <a:srgbClr val="0070C0"/>
                </a:solidFill>
              </a:rPr>
              <a:t>Reflect for</a:t>
            </a:r>
            <a:r>
              <a:rPr lang="en-GB" dirty="0">
                <a:solidFill>
                  <a:srgbClr val="0070C0"/>
                </a:solidFill>
              </a:rPr>
              <a:t> refers to purpose. Why are we reflecting? What do we hope to achieve from </a:t>
            </a:r>
            <a:r>
              <a:rPr lang="en-GB" dirty="0" err="1">
                <a:solidFill>
                  <a:srgbClr val="0070C0"/>
                </a:solidFill>
              </a:rPr>
              <a:t>th</a:t>
            </a:r>
            <a:r>
              <a:rPr lang="en-GB" dirty="0">
                <a:solidFill>
                  <a:srgbClr val="0070C0"/>
                </a:solidFill>
              </a:rPr>
              <a:t> process of reflection?</a:t>
            </a:r>
          </a:p>
        </p:txBody>
      </p:sp>
      <p:sp>
        <p:nvSpPr>
          <p:cNvPr id="4" name="Title 3"/>
          <p:cNvSpPr>
            <a:spLocks noGrp="1"/>
          </p:cNvSpPr>
          <p:nvPr>
            <p:ph type="title"/>
          </p:nvPr>
        </p:nvSpPr>
        <p:spPr/>
        <p:txBody>
          <a:bodyPr>
            <a:normAutofit/>
          </a:bodyPr>
          <a:lstStyle/>
          <a:p>
            <a:r>
              <a:rPr lang="en-GB" dirty="0"/>
              <a:t>Different models of reflection: in, on, for</a:t>
            </a:r>
          </a:p>
        </p:txBody>
      </p:sp>
      <p:sp>
        <p:nvSpPr>
          <p:cNvPr id="2" name="Footer Placeholder 1"/>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50041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lnSpcReduction="10000"/>
          </a:bodyPr>
          <a:lstStyle/>
          <a:p>
            <a:pPr marL="0" indent="0">
              <a:buNone/>
            </a:pPr>
            <a:r>
              <a:rPr lang="en-GB" dirty="0">
                <a:solidFill>
                  <a:srgbClr val="0070C0"/>
                </a:solidFill>
              </a:rPr>
              <a:t>To distinguish between a decision‐making or problem‐solving process and a metacognitive dimension within that process. </a:t>
            </a:r>
          </a:p>
          <a:p>
            <a:r>
              <a:rPr lang="en-GB" dirty="0">
                <a:solidFill>
                  <a:srgbClr val="0070C0"/>
                </a:solidFill>
              </a:rPr>
              <a:t>Swartz and Perkins define metacognition as ‘becoming aware of your thought processes in order to then control them when appropriate’(</a:t>
            </a:r>
            <a:r>
              <a:rPr lang="en-GB" i="1" dirty="0">
                <a:solidFill>
                  <a:srgbClr val="0070C0"/>
                </a:solidFill>
              </a:rPr>
              <a:t>cited in </a:t>
            </a:r>
            <a:r>
              <a:rPr lang="en-GB" dirty="0" err="1">
                <a:solidFill>
                  <a:srgbClr val="0070C0"/>
                </a:solidFill>
              </a:rPr>
              <a:t>Barell</a:t>
            </a:r>
            <a:r>
              <a:rPr lang="en-GB" dirty="0">
                <a:solidFill>
                  <a:srgbClr val="0070C0"/>
                </a:solidFill>
              </a:rPr>
              <a:t>, 1992, p. 258). </a:t>
            </a:r>
          </a:p>
          <a:p>
            <a:r>
              <a:rPr lang="en-GB" dirty="0">
                <a:solidFill>
                  <a:srgbClr val="0070C0"/>
                </a:solidFill>
              </a:rPr>
              <a:t>Metacognitive reflections allow students to manage and assess their own thinking strategies. "Metacognition involves the monitoring and control of attitudes, such as students' beliefs about themselves, the value of persistence, the nature of work, and their personal responsibility in accomplishing a goal" (Fusco &amp; Fountain, 1992, p. 240).</a:t>
            </a:r>
          </a:p>
          <a:p>
            <a:pPr marL="0" indent="0">
              <a:buNone/>
            </a:pPr>
            <a:endParaRPr lang="en-GB" dirty="0"/>
          </a:p>
        </p:txBody>
      </p:sp>
      <p:sp>
        <p:nvSpPr>
          <p:cNvPr id="4" name="Title 3"/>
          <p:cNvSpPr>
            <a:spLocks noGrp="1"/>
          </p:cNvSpPr>
          <p:nvPr>
            <p:ph type="title"/>
          </p:nvPr>
        </p:nvSpPr>
        <p:spPr>
          <a:xfrm>
            <a:off x="1318161" y="365125"/>
            <a:ext cx="10035639" cy="1325563"/>
          </a:xfrm>
        </p:spPr>
        <p:txBody>
          <a:bodyPr>
            <a:normAutofit/>
          </a:bodyPr>
          <a:lstStyle/>
          <a:p>
            <a:pPr algn="ctr"/>
            <a:r>
              <a:rPr lang="en-GB" dirty="0"/>
              <a:t>Different dimensions of reflection: Metacognition </a:t>
            </a:r>
            <a:r>
              <a:rPr lang="en-GB" i="1" dirty="0"/>
              <a:t>(thinking about thinking)</a:t>
            </a:r>
            <a:endParaRPr lang="en-GB" dirty="0"/>
          </a:p>
        </p:txBody>
      </p:sp>
      <p:sp>
        <p:nvSpPr>
          <p:cNvPr id="2" name="Footer Placeholder 1"/>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39428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3200" dirty="0">
                <a:solidFill>
                  <a:srgbClr val="0070C0"/>
                </a:solidFill>
              </a:rPr>
              <a:t>Most of the marks awarded for your work are likely to be for the reflective insights and not for the description </a:t>
            </a:r>
          </a:p>
          <a:p>
            <a:r>
              <a:rPr lang="en-GB" sz="3200" dirty="0">
                <a:solidFill>
                  <a:srgbClr val="0070C0"/>
                </a:solidFill>
              </a:rPr>
              <a:t>Keep your descriptions brief and to the point.</a:t>
            </a:r>
          </a:p>
          <a:p>
            <a:endParaRPr lang="en-GB" sz="3200" dirty="0"/>
          </a:p>
          <a:p>
            <a:endParaRPr lang="en-GB" dirty="0"/>
          </a:p>
        </p:txBody>
      </p:sp>
      <p:sp>
        <p:nvSpPr>
          <p:cNvPr id="3" name="Title 2"/>
          <p:cNvSpPr>
            <a:spLocks noGrp="1"/>
          </p:cNvSpPr>
          <p:nvPr>
            <p:ph type="title"/>
          </p:nvPr>
        </p:nvSpPr>
        <p:spPr/>
        <p:txBody>
          <a:bodyPr>
            <a:normAutofit/>
          </a:bodyPr>
          <a:lstStyle/>
          <a:p>
            <a:r>
              <a:rPr lang="en-GB" dirty="0"/>
              <a:t>Remember:</a:t>
            </a:r>
            <a:br>
              <a:rPr lang="en-GB" dirty="0"/>
            </a:br>
            <a:r>
              <a:rPr lang="en-GB" dirty="0"/>
              <a:t>Description, cognition, metacognition</a:t>
            </a:r>
          </a:p>
        </p:txBody>
      </p:sp>
      <p:cxnSp>
        <p:nvCxnSpPr>
          <p:cNvPr id="5" name="Straight Connector 4"/>
          <p:cNvCxnSpPr/>
          <p:nvPr/>
        </p:nvCxnSpPr>
        <p:spPr>
          <a:xfrm flipV="1">
            <a:off x="4612943" y="4626591"/>
            <a:ext cx="4544705" cy="13648"/>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7964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solidFill>
                  <a:srgbClr val="0070C0"/>
                </a:solidFill>
              </a:rPr>
              <a:t>Produce a balance </a:t>
            </a:r>
          </a:p>
          <a:p>
            <a:r>
              <a:rPr lang="en-GB" dirty="0">
                <a:solidFill>
                  <a:srgbClr val="0070C0"/>
                </a:solidFill>
              </a:rPr>
              <a:t>by weaving together sections of ‘I thought… ‘I felt,…’ and the relevant academic theories. </a:t>
            </a:r>
          </a:p>
          <a:p>
            <a:r>
              <a:rPr lang="en-GB" dirty="0">
                <a:solidFill>
                  <a:srgbClr val="0070C0"/>
                </a:solidFill>
              </a:rPr>
              <a:t>This is more effective than having a section which deals with the theory and a separate section dealing with your experiences. .</a:t>
            </a:r>
          </a:p>
        </p:txBody>
      </p:sp>
      <p:sp>
        <p:nvSpPr>
          <p:cNvPr id="3" name="Title 2"/>
          <p:cNvSpPr>
            <a:spLocks noGrp="1"/>
          </p:cNvSpPr>
          <p:nvPr>
            <p:ph type="title"/>
          </p:nvPr>
        </p:nvSpPr>
        <p:spPr/>
        <p:txBody>
          <a:bodyPr/>
          <a:lstStyle/>
          <a:p>
            <a:r>
              <a:rPr lang="en-GB" dirty="0"/>
              <a:t>Remember: Reflective writing</a:t>
            </a:r>
          </a:p>
        </p:txBody>
      </p:sp>
      <p:sp>
        <p:nvSpPr>
          <p:cNvPr id="4" name="Footer Placeholder 3"/>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364305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solidFill>
                  <a:srgbClr val="0070C0"/>
                </a:solidFill>
              </a:rPr>
              <a:t>Be selective: </a:t>
            </a:r>
          </a:p>
          <a:p>
            <a:r>
              <a:rPr lang="en-GB" dirty="0">
                <a:solidFill>
                  <a:srgbClr val="0070C0"/>
                </a:solidFill>
              </a:rPr>
              <a:t>Identify challenging or successful parts.</a:t>
            </a:r>
          </a:p>
          <a:p>
            <a:r>
              <a:rPr lang="en-GB" dirty="0">
                <a:solidFill>
                  <a:srgbClr val="0070C0"/>
                </a:solidFill>
              </a:rPr>
              <a:t>Reflect deeply on a few significant aspects and learning points.</a:t>
            </a:r>
          </a:p>
          <a:p>
            <a:pPr marL="0" indent="0">
              <a:buNone/>
            </a:pPr>
            <a:r>
              <a:rPr lang="en-GB" dirty="0">
                <a:solidFill>
                  <a:srgbClr val="0070C0"/>
                </a:solidFill>
              </a:rPr>
              <a:t>Discuss your reflections with others to </a:t>
            </a:r>
          </a:p>
          <a:p>
            <a:r>
              <a:rPr lang="en-GB" dirty="0">
                <a:solidFill>
                  <a:srgbClr val="0070C0"/>
                </a:solidFill>
              </a:rPr>
              <a:t>deepen your insight, </a:t>
            </a:r>
          </a:p>
          <a:p>
            <a:r>
              <a:rPr lang="en-GB" dirty="0">
                <a:solidFill>
                  <a:srgbClr val="0070C0"/>
                </a:solidFill>
              </a:rPr>
              <a:t>improve your ability to express your ideas and </a:t>
            </a:r>
          </a:p>
          <a:p>
            <a:r>
              <a:rPr lang="en-GB" dirty="0">
                <a:solidFill>
                  <a:srgbClr val="0070C0"/>
                </a:solidFill>
              </a:rPr>
              <a:t>help to explore a range of perspectives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972989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dirty="0">
                <a:solidFill>
                  <a:srgbClr val="0070C0"/>
                </a:solidFill>
              </a:rPr>
              <a:t>Collect evidence There are three sources of evidence which need to be used in reflective writing assignments:</a:t>
            </a:r>
          </a:p>
          <a:p>
            <a:pPr marL="0" indent="0">
              <a:buNone/>
            </a:pPr>
            <a:r>
              <a:rPr lang="en-GB" dirty="0">
                <a:solidFill>
                  <a:srgbClr val="0070C0"/>
                </a:solidFill>
              </a:rPr>
              <a:t>1) Your reflections form essential evidence of your experiences. Keep notes on your reflections and the developments that have occurred during the process.</a:t>
            </a:r>
          </a:p>
          <a:p>
            <a:pPr marL="0" indent="0">
              <a:buNone/>
            </a:pPr>
            <a:r>
              <a:rPr lang="en-GB" dirty="0">
                <a:solidFill>
                  <a:srgbClr val="0070C0"/>
                </a:solidFill>
              </a:rPr>
              <a:t>2) Academic evidence from published case studies/research and theories to show how your ideas and practices have developed in the context of the relevant academic literature. </a:t>
            </a:r>
          </a:p>
          <a:p>
            <a:pPr marL="0" indent="0">
              <a:buNone/>
            </a:pPr>
            <a:r>
              <a:rPr lang="en-GB" dirty="0">
                <a:solidFill>
                  <a:srgbClr val="0070C0"/>
                </a:solidFill>
              </a:rPr>
              <a:t>3) Theories and/or policies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a:xfrm>
            <a:off x="4648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70C0"/>
              </a:solidFill>
            </a:endParaRPr>
          </a:p>
        </p:txBody>
      </p:sp>
    </p:spTree>
    <p:extLst>
      <p:ext uri="{BB962C8B-B14F-4D97-AF65-F5344CB8AC3E}">
        <p14:creationId xmlns:p14="http://schemas.microsoft.com/office/powerpoint/2010/main" val="212069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38E0878-EF7E-3284-E9DB-5EC67BF58DA1}"/>
              </a:ext>
            </a:extLst>
          </p:cNvPr>
          <p:cNvSpPr>
            <a:spLocks noGrp="1"/>
          </p:cNvSpPr>
          <p:nvPr>
            <p:ph idx="1"/>
          </p:nvPr>
        </p:nvSpPr>
        <p:spPr/>
        <p:txBody>
          <a:bodyPr>
            <a:normAutofit/>
          </a:bodyPr>
          <a:lstStyle/>
          <a:p>
            <a:r>
              <a:rPr lang="en-GB" sz="3200" dirty="0">
                <a:solidFill>
                  <a:srgbClr val="0070C0"/>
                </a:solidFill>
              </a:rPr>
              <a:t>Your reflective account is your opportunity to critically reflect and discuss how well you have developed skills and your personal development needs (for example, how developing these skills may assist you in future employment). </a:t>
            </a:r>
          </a:p>
          <a:p>
            <a:endParaRPr lang="en-GB" sz="3200" dirty="0">
              <a:solidFill>
                <a:srgbClr val="0070C0"/>
              </a:solidFill>
            </a:endParaRPr>
          </a:p>
          <a:p>
            <a:r>
              <a:rPr lang="en-GB" sz="3200" dirty="0">
                <a:solidFill>
                  <a:srgbClr val="0070C0"/>
                </a:solidFill>
              </a:rPr>
              <a:t>You will need to link your reflection  to relevant literature and at least one reflective model</a:t>
            </a:r>
          </a:p>
        </p:txBody>
      </p:sp>
      <p:sp>
        <p:nvSpPr>
          <p:cNvPr id="3" name="Title 2">
            <a:extLst>
              <a:ext uri="{FF2B5EF4-FFF2-40B4-BE49-F238E27FC236}">
                <a16:creationId xmlns:a16="http://schemas.microsoft.com/office/drawing/2014/main" id="{E7F08D58-D0F6-41DB-66BC-6872BFEF729C}"/>
              </a:ext>
            </a:extLst>
          </p:cNvPr>
          <p:cNvSpPr>
            <a:spLocks noGrp="1"/>
          </p:cNvSpPr>
          <p:nvPr>
            <p:ph type="title"/>
          </p:nvPr>
        </p:nvSpPr>
        <p:spPr>
          <a:xfrm>
            <a:off x="1562100" y="365125"/>
            <a:ext cx="9791700" cy="1325563"/>
          </a:xfrm>
        </p:spPr>
        <p:txBody>
          <a:bodyPr>
            <a:normAutofit fontScale="90000"/>
          </a:bodyPr>
          <a:lstStyle/>
          <a:p>
            <a:br>
              <a:rPr lang="en-GB" dirty="0"/>
            </a:br>
            <a:r>
              <a:rPr lang="en-GB" dirty="0"/>
              <a:t>Assessment 2 :</a:t>
            </a:r>
            <a:r>
              <a:rPr lang="en-GB" b="1" dirty="0"/>
              <a:t>Write a reflection</a:t>
            </a:r>
            <a:br>
              <a:rPr lang="en-GB" dirty="0"/>
            </a:br>
            <a:r>
              <a:rPr lang="en-GB" dirty="0"/>
              <a:t>Due 02/11/2025             2000 words</a:t>
            </a:r>
            <a:br>
              <a:rPr lang="en-GB" dirty="0"/>
            </a:br>
            <a:endParaRPr lang="en-GB" dirty="0"/>
          </a:p>
        </p:txBody>
      </p:sp>
    </p:spTree>
    <p:extLst>
      <p:ext uri="{BB962C8B-B14F-4D97-AF65-F5344CB8AC3E}">
        <p14:creationId xmlns:p14="http://schemas.microsoft.com/office/powerpoint/2010/main" val="4149288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br>
              <a:rPr lang="en-GB" sz="4400" b="1" i="1" dirty="0">
                <a:effectLst/>
                <a:latin typeface="Arial" panose="020B0604020202020204" pitchFamily="34" charset="0"/>
                <a:ea typeface="Times New Roman" panose="02020603050405020304" pitchFamily="18" charset="0"/>
                <a:cs typeface="Arial" panose="020B0604020202020204" pitchFamily="34" charset="0"/>
              </a:rPr>
            </a:br>
            <a:r>
              <a:rPr lang="en-GB" sz="4400" b="1" i="1" dirty="0">
                <a:effectLst/>
                <a:latin typeface="Arial" panose="020B0604020202020204" pitchFamily="34" charset="0"/>
                <a:ea typeface="Times New Roman" panose="02020603050405020304" pitchFamily="18" charset="0"/>
                <a:cs typeface="Arial" panose="020B0604020202020204" pitchFamily="34" charset="0"/>
              </a:rPr>
              <a:t>Your reflective piece should include the following:</a:t>
            </a:r>
            <a:br>
              <a:rPr lang="en-GB" sz="4400" b="1" i="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5" name="Content Placeholder 4">
            <a:extLst>
              <a:ext uri="{FF2B5EF4-FFF2-40B4-BE49-F238E27FC236}">
                <a16:creationId xmlns:a16="http://schemas.microsoft.com/office/drawing/2014/main" id="{1475DE39-E969-6D4A-430F-C65CCAA3C428}"/>
              </a:ext>
            </a:extLst>
          </p:cNvPr>
          <p:cNvSpPr>
            <a:spLocks noGrp="1"/>
          </p:cNvSpPr>
          <p:nvPr>
            <p:ph idx="1"/>
          </p:nvPr>
        </p:nvSpPr>
        <p:spPr>
          <a:xfrm>
            <a:off x="1562100" y="1568335"/>
            <a:ext cx="9791700" cy="4433455"/>
          </a:xfrm>
        </p:spPr>
        <p:txBody>
          <a:bodyPr>
            <a:normAutofit fontScale="25000" lnSpcReduction="20000"/>
          </a:bodyPr>
          <a:lstStyle/>
          <a:p>
            <a:pPr marL="0" lvl="0" indent="0">
              <a:lnSpc>
                <a:spcPct val="200000"/>
              </a:lnSpc>
              <a:buNone/>
            </a:pPr>
            <a:r>
              <a:rPr lang="en-GB" sz="6200"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t>
            </a: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Introduction to the reflective model you will use</a:t>
            </a:r>
            <a:endParaRPr lang="en-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Brief introduction to the module, your expectations and initial thoughts.</a:t>
            </a:r>
            <a:endParaRPr lang="en-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How you felt about developing your existing employability skills and ‘personal brand’ further, </a:t>
            </a:r>
            <a:endParaRPr lang="en-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Your engagement and involvement in sessions</a:t>
            </a:r>
            <a:endParaRPr lang="en-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Any challenges? Why? Areas that you feel that you have succeeded with the most. Is there anything you struggled with?</a:t>
            </a:r>
            <a:endParaRPr lang="en-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How this module has helped you move forward in terms of identifying a career progression path</a:t>
            </a:r>
          </a:p>
          <a:p>
            <a:pPr marL="342900" lvl="0" indent="-342900">
              <a:lnSpc>
                <a:spcPct val="200000"/>
              </a:lnSpc>
              <a:buFont typeface="Arial" panose="020B0604020202020204" pitchFamily="34" charset="0"/>
              <a:buChar char="-"/>
            </a:pPr>
            <a:r>
              <a:rPr lang="en-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Any further skills you need to develop that will help you to gain employment opportunities?</a:t>
            </a:r>
          </a:p>
          <a:p>
            <a:pPr lvl="0" algn="r">
              <a:lnSpc>
                <a:spcPct val="200000"/>
              </a:lnSpc>
            </a:pPr>
            <a:r>
              <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(2000 words) </a:t>
            </a:r>
            <a:endParaRPr lang="en-GB" sz="3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68628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204186" y="1012054"/>
            <a:ext cx="11987814" cy="5734975"/>
          </a:xfrm>
        </p:spPr>
        <p:txBody>
          <a:bodyPr>
            <a:normAutofit fontScale="25000" lnSpcReduction="20000"/>
          </a:bodyPr>
          <a:lstStyle/>
          <a:p>
            <a:pPr marL="0" indent="0">
              <a:buNone/>
            </a:pPr>
            <a:r>
              <a:rPr lang="en-GB" sz="6400" dirty="0">
                <a:solidFill>
                  <a:srgbClr val="0070C0"/>
                </a:solidFill>
              </a:rPr>
              <a:t>Crowes Associates (n.d.). </a:t>
            </a:r>
            <a:r>
              <a:rPr lang="en-GB" sz="6400" dirty="0" err="1">
                <a:solidFill>
                  <a:srgbClr val="0070C0"/>
                </a:solidFill>
              </a:rPr>
              <a:t>Gibbs’Reflective</a:t>
            </a:r>
            <a:r>
              <a:rPr lang="en-GB" sz="6400" dirty="0">
                <a:solidFill>
                  <a:srgbClr val="0070C0"/>
                </a:solidFill>
              </a:rPr>
              <a:t> cycle  </a:t>
            </a:r>
            <a:r>
              <a:rPr lang="en-GB" sz="6400" dirty="0">
                <a:solidFill>
                  <a:srgbClr val="0070C0"/>
                </a:solidFill>
                <a:hlinkClick r:id="rId2">
                  <a:extLst>
                    <a:ext uri="{A12FA001-AC4F-418D-AE19-62706E023703}">
                      <ahyp:hlinkClr xmlns:ahyp="http://schemas.microsoft.com/office/drawing/2018/hyperlinkcolor" val="tx"/>
                    </a:ext>
                  </a:extLst>
                </a:hlinkClick>
              </a:rPr>
              <a:t>https://www.crowe-associates.co.uk/coaching-tools/gibbs-reflective-cycle/</a:t>
            </a:r>
            <a:r>
              <a:rPr lang="en-GB" sz="6400" dirty="0">
                <a:solidFill>
                  <a:srgbClr val="0070C0"/>
                </a:solidFill>
              </a:rPr>
              <a:t> (Accessed 07.09.2023)</a:t>
            </a:r>
          </a:p>
          <a:p>
            <a:pPr marL="0" indent="0">
              <a:buNone/>
            </a:pPr>
            <a:r>
              <a:rPr lang="en-GB" sz="6400" dirty="0">
                <a:solidFill>
                  <a:srgbClr val="0070C0"/>
                </a:solidFill>
              </a:rPr>
              <a:t>Dewey, J. (1938) Logic: The Theory of Inquiry. MN: Rinehart &amp; Winston</a:t>
            </a:r>
          </a:p>
          <a:p>
            <a:pPr marL="0" indent="0">
              <a:buNone/>
            </a:pPr>
            <a:r>
              <a:rPr lang="en-GB" sz="6400" dirty="0">
                <a:solidFill>
                  <a:srgbClr val="0070C0"/>
                </a:solidFill>
              </a:rPr>
              <a:t>Eraut, Michael (1995), Schoen Schock, a case for refraining reflection-in-action, London: Routledge</a:t>
            </a:r>
          </a:p>
          <a:p>
            <a:pPr marL="0" indent="0">
              <a:buNone/>
            </a:pPr>
            <a:r>
              <a:rPr lang="en-GB" sz="6400" dirty="0" err="1">
                <a:solidFill>
                  <a:srgbClr val="0070C0"/>
                </a:solidFill>
              </a:rPr>
              <a:t>Ixer</a:t>
            </a:r>
            <a:r>
              <a:rPr lang="en-GB" sz="6400" dirty="0">
                <a:solidFill>
                  <a:srgbClr val="0070C0"/>
                </a:solidFill>
              </a:rPr>
              <a:t>, G. (2003) Developing the relationship between reflective practice &amp; social work values. Journal of Practice Teaching, 5, 1, pp 7-22.</a:t>
            </a:r>
          </a:p>
          <a:p>
            <a:pPr marL="0" indent="0">
              <a:buNone/>
            </a:pPr>
            <a:r>
              <a:rPr lang="en-GB" sz="6400" dirty="0">
                <a:solidFill>
                  <a:srgbClr val="0070C0"/>
                </a:solidFill>
              </a:rPr>
              <a:t>Jasper, M. (2013). Beginning Reflective Practice. Andover: Cengage Learning</a:t>
            </a:r>
          </a:p>
          <a:p>
            <a:pPr marL="0" indent="0">
              <a:buNone/>
            </a:pPr>
            <a:r>
              <a:rPr lang="en-GB" sz="6400" dirty="0">
                <a:solidFill>
                  <a:srgbClr val="0070C0"/>
                </a:solidFill>
              </a:rPr>
              <a:t>Johns, C. (2000). Becoming a Reflective Practitioner. Oxford; Blackwell</a:t>
            </a:r>
          </a:p>
          <a:p>
            <a:pPr marL="0" indent="0">
              <a:buNone/>
            </a:pPr>
            <a:r>
              <a:rPr lang="en-GB" sz="6400" dirty="0">
                <a:solidFill>
                  <a:srgbClr val="0070C0"/>
                </a:solidFill>
              </a:rPr>
              <a:t> Read, H. (2016).  Reflective Practice Schon. </a:t>
            </a:r>
            <a:r>
              <a:rPr lang="en-GB" sz="6400" dirty="0">
                <a:solidFill>
                  <a:srgbClr val="0070C0"/>
                </a:solidFill>
                <a:hlinkClick r:id="rId3">
                  <a:extLst>
                    <a:ext uri="{A12FA001-AC4F-418D-AE19-62706E023703}">
                      <ahyp:hlinkClr xmlns:ahyp="http://schemas.microsoft.com/office/drawing/2018/hyperlinkcolor" val="tx"/>
                    </a:ext>
                  </a:extLst>
                </a:hlinkClick>
              </a:rPr>
              <a:t>https://thecvmethod.wordpress.com/2016/10/24/398/</a:t>
            </a:r>
            <a:endParaRPr lang="en-GB" sz="6400" dirty="0">
              <a:solidFill>
                <a:srgbClr val="0070C0"/>
              </a:solidFill>
            </a:endParaRPr>
          </a:p>
          <a:p>
            <a:pPr marL="0" indent="0">
              <a:buNone/>
            </a:pPr>
            <a:r>
              <a:rPr lang="en-GB" sz="6400" dirty="0">
                <a:solidFill>
                  <a:srgbClr val="0070C0"/>
                </a:solidFill>
              </a:rPr>
              <a:t>  (Accessed 07.09.2023)</a:t>
            </a:r>
          </a:p>
          <a:p>
            <a:pPr marL="0" indent="0">
              <a:buNone/>
            </a:pPr>
            <a:r>
              <a:rPr lang="en-GB" sz="6400" dirty="0" err="1">
                <a:solidFill>
                  <a:srgbClr val="0070C0"/>
                </a:solidFill>
              </a:rPr>
              <a:t>Segers</a:t>
            </a:r>
            <a:r>
              <a:rPr lang="en-GB" sz="6400" dirty="0">
                <a:solidFill>
                  <a:srgbClr val="0070C0"/>
                </a:solidFill>
              </a:rPr>
              <a:t>, R. (2014) Driscoll Model of Reflection. </a:t>
            </a:r>
            <a:r>
              <a:rPr lang="en-GB" sz="6400" dirty="0">
                <a:solidFill>
                  <a:srgbClr val="0070C0"/>
                </a:solidFill>
                <a:hlinkClick r:id="rId4">
                  <a:extLst>
                    <a:ext uri="{A12FA001-AC4F-418D-AE19-62706E023703}">
                      <ahyp:hlinkClr xmlns:ahyp="http://schemas.microsoft.com/office/drawing/2018/hyperlinkcolor" val="tx"/>
                    </a:ext>
                  </a:extLst>
                </a:hlinkClick>
              </a:rPr>
              <a:t>http://robsegers.blogspot.com/2014/05/driscoll-model-of-reflection.html</a:t>
            </a:r>
            <a:endParaRPr lang="en-GB" sz="6400" dirty="0">
              <a:solidFill>
                <a:srgbClr val="0070C0"/>
              </a:solidFill>
            </a:endParaRPr>
          </a:p>
          <a:p>
            <a:pPr marL="0" indent="0">
              <a:buNone/>
            </a:pPr>
            <a:r>
              <a:rPr lang="en-GB" sz="6400" dirty="0">
                <a:solidFill>
                  <a:srgbClr val="0070C0"/>
                </a:solidFill>
              </a:rPr>
              <a:t> (Accessed 07.09.2023)</a:t>
            </a:r>
          </a:p>
          <a:p>
            <a:pPr marL="0" indent="0">
              <a:buNone/>
            </a:pPr>
            <a:r>
              <a:rPr lang="en-US" sz="6400" dirty="0" err="1">
                <a:solidFill>
                  <a:srgbClr val="0070C0"/>
                </a:solidFill>
              </a:rPr>
              <a:t>Skillshub</a:t>
            </a:r>
            <a:r>
              <a:rPr lang="en-US" sz="6400" dirty="0">
                <a:solidFill>
                  <a:srgbClr val="0070C0"/>
                </a:solidFill>
              </a:rPr>
              <a:t> (2017). What Are KOLB’s Learning Styles And What Do They Mean?  https://www.skillshub.com/what-are-kolbs-learning-styles</a:t>
            </a:r>
            <a:endParaRPr lang="en-US" sz="6400" b="0" i="0" dirty="0">
              <a:solidFill>
                <a:srgbClr val="0070C0"/>
              </a:solidFill>
              <a:effectLst/>
              <a:latin typeface="open sans" panose="020B0606030504020204" pitchFamily="34" charset="0"/>
            </a:endParaRPr>
          </a:p>
          <a:p>
            <a:pPr marL="0" indent="0">
              <a:buNone/>
            </a:pPr>
            <a:r>
              <a:rPr lang="en-GB" sz="6400" dirty="0">
                <a:solidFill>
                  <a:srgbClr val="0070C0"/>
                </a:solidFill>
              </a:rPr>
              <a:t> (Accessed 07.09.2023)</a:t>
            </a:r>
          </a:p>
          <a:p>
            <a:pPr marL="0" indent="0">
              <a:buNone/>
            </a:pPr>
            <a:r>
              <a:rPr lang="en-GB" sz="6400" dirty="0" err="1">
                <a:solidFill>
                  <a:srgbClr val="0070C0"/>
                </a:solidFill>
              </a:rPr>
              <a:t>Schon</a:t>
            </a:r>
            <a:r>
              <a:rPr lang="en-GB" sz="6400" dirty="0">
                <a:solidFill>
                  <a:srgbClr val="0070C0"/>
                </a:solidFill>
              </a:rPr>
              <a:t>, DA. (1987). </a:t>
            </a:r>
            <a:r>
              <a:rPr lang="en-GB" sz="6400" i="1" dirty="0">
                <a:solidFill>
                  <a:srgbClr val="0070C0"/>
                </a:solidFill>
              </a:rPr>
              <a:t>‘Educating the Reflective Practitioner’</a:t>
            </a:r>
            <a:r>
              <a:rPr lang="en-GB" sz="6400" dirty="0">
                <a:solidFill>
                  <a:srgbClr val="0070C0"/>
                </a:solidFill>
              </a:rPr>
              <a:t>. London: Temple Smith.</a:t>
            </a:r>
          </a:p>
          <a:p>
            <a:pPr marL="0" indent="0">
              <a:buNone/>
            </a:pPr>
            <a:r>
              <a:rPr lang="en-GB" sz="6400" dirty="0">
                <a:solidFill>
                  <a:srgbClr val="0070C0"/>
                </a:solidFill>
              </a:rPr>
              <a:t>Tate, S. &amp; Sills, M. (</a:t>
            </a:r>
            <a:r>
              <a:rPr lang="en-GB" sz="6400" dirty="0" err="1">
                <a:solidFill>
                  <a:srgbClr val="0070C0"/>
                </a:solidFill>
              </a:rPr>
              <a:t>eds</a:t>
            </a:r>
            <a:r>
              <a:rPr lang="en-GB" sz="6400" dirty="0">
                <a:solidFill>
                  <a:srgbClr val="0070C0"/>
                </a:solidFill>
              </a:rPr>
              <a:t>) (2004). The Development of Critical Reflection in the Health Professions. London; Higher Education Authority.</a:t>
            </a:r>
          </a:p>
          <a:p>
            <a:pPr marL="0" indent="0">
              <a:buNone/>
            </a:pPr>
            <a:r>
              <a:rPr lang="en-GB" sz="6400" dirty="0">
                <a:solidFill>
                  <a:srgbClr val="0070C0"/>
                </a:solidFill>
              </a:rPr>
              <a:t>University of Reading, date unknown, Study Advice and Maths Support, Practice based learning, Reflective Writing</a:t>
            </a:r>
          </a:p>
          <a:p>
            <a:endParaRPr lang="en-GB" dirty="0">
              <a:solidFill>
                <a:srgbClr val="0070C0"/>
              </a:solidFill>
            </a:endParaRPr>
          </a:p>
          <a:p>
            <a:endParaRPr lang="en-GB" dirty="0"/>
          </a:p>
          <a:p>
            <a:endParaRPr lang="en-GB" dirty="0"/>
          </a:p>
        </p:txBody>
      </p:sp>
      <p:sp>
        <p:nvSpPr>
          <p:cNvPr id="6" name="Title 5"/>
          <p:cNvSpPr>
            <a:spLocks noGrp="1"/>
          </p:cNvSpPr>
          <p:nvPr>
            <p:ph type="title"/>
          </p:nvPr>
        </p:nvSpPr>
        <p:spPr>
          <a:xfrm>
            <a:off x="2324100" y="365126"/>
            <a:ext cx="9029700" cy="575908"/>
          </a:xfrm>
        </p:spPr>
        <p:txBody>
          <a:bodyPr>
            <a:normAutofit fontScale="90000"/>
          </a:bodyPr>
          <a:lstStyle/>
          <a:p>
            <a:r>
              <a:rPr lang="en-GB" dirty="0"/>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3256</Words>
  <Application>Microsoft Office PowerPoint</Application>
  <PresentationFormat>Widescreen</PresentationFormat>
  <Paragraphs>216</Paragraphs>
  <Slides>27</Slides>
  <Notes>12</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27</vt:i4>
      </vt:variant>
    </vt:vector>
  </HeadingPairs>
  <TitlesOfParts>
    <vt:vector size="40" baseType="lpstr">
      <vt:lpstr>-apple-system</vt:lpstr>
      <vt:lpstr>inherit</vt:lpstr>
      <vt:lpstr>Zilla Slab</vt:lpstr>
      <vt:lpstr>Arial</vt:lpstr>
      <vt:lpstr>Calibri</vt:lpstr>
      <vt:lpstr>Calibri Light</vt:lpstr>
      <vt:lpstr>Georgia</vt:lpstr>
      <vt:lpstr>Gill Sans MT</vt:lpstr>
      <vt:lpstr>helvetica</vt:lpstr>
      <vt:lpstr>open sans</vt:lpstr>
      <vt:lpstr>Source Sans Pro</vt:lpstr>
      <vt:lpstr>UWTSD Holding Page</vt:lpstr>
      <vt:lpstr>Accessible 2</vt:lpstr>
      <vt:lpstr>SKILLS FOR EMPLOYABILITY IN THE 21ST CENTURY</vt:lpstr>
      <vt:lpstr>   </vt:lpstr>
      <vt:lpstr>Amcanion y Sesiwn Session Objectives</vt:lpstr>
      <vt:lpstr>Component 2 :Write a reflection Due 02/11/2025             2000 words</vt:lpstr>
      <vt:lpstr>Your reflection should include the following:</vt:lpstr>
      <vt:lpstr>PowerPoint Presentation</vt:lpstr>
      <vt:lpstr>DAMCANIAETHWYR ALLWEDDOL KEY THEORISTS</vt:lpstr>
      <vt:lpstr>Gibbs (1988)</vt:lpstr>
      <vt:lpstr>Gibbs –  Some strengths and some weaknesses</vt:lpstr>
      <vt:lpstr>Kolb (1988)</vt:lpstr>
      <vt:lpstr>Schön (1991)</vt:lpstr>
      <vt:lpstr>Driscoll (1994)</vt:lpstr>
      <vt:lpstr>ERA Cycle (Jasper, 2013)</vt:lpstr>
      <vt:lpstr>SUT MAE HYN YN YMWNEUD Â’CH BRAND PERSONOL? </vt:lpstr>
      <vt:lpstr>The language of reflective writing - person</vt:lpstr>
      <vt:lpstr>The language of reflective writing - tense</vt:lpstr>
      <vt:lpstr>Reflective writing</vt:lpstr>
      <vt:lpstr>Reflective writing</vt:lpstr>
      <vt:lpstr>Different models of reflection: in, on, for</vt:lpstr>
      <vt:lpstr>Different dimensions of reflection: Metacognition (thinking about thinking)</vt:lpstr>
      <vt:lpstr>Remember: Description, cognition, metacognition</vt:lpstr>
      <vt:lpstr>Remember: Reflective writing</vt:lpstr>
      <vt:lpstr>Reflective writing</vt:lpstr>
      <vt:lpstr>Reflective writing</vt:lpstr>
      <vt:lpstr> Assessment 2 :Write a reflection Due 02/11/2025             2000 words </vt:lpstr>
      <vt:lpstr> Your reflective piece should include the following: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5</cp:revision>
  <dcterms:created xsi:type="dcterms:W3CDTF">2022-06-22T10:03:12Z</dcterms:created>
  <dcterms:modified xsi:type="dcterms:W3CDTF">2025-09-02T10:58:34Z</dcterms:modified>
</cp:coreProperties>
</file>