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91" r:id="rId3"/>
    <p:sldId id="295" r:id="rId4"/>
    <p:sldId id="296" r:id="rId5"/>
    <p:sldId id="308" r:id="rId6"/>
    <p:sldId id="310" r:id="rId7"/>
    <p:sldId id="309" r:id="rId8"/>
    <p:sldId id="311" r:id="rId9"/>
    <p:sldId id="312" r:id="rId10"/>
    <p:sldId id="313" r:id="rId11"/>
    <p:sldId id="316" r:id="rId12"/>
    <p:sldId id="294" r:id="rId13"/>
    <p:sldId id="290" r:id="rId14"/>
    <p:sldId id="272" r:id="rId15"/>
    <p:sldId id="314" r:id="rId16"/>
    <p:sldId id="315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01" autoAdjust="0"/>
    <p:restoredTop sz="94660"/>
  </p:normalViewPr>
  <p:slideViewPr>
    <p:cSldViewPr>
      <p:cViewPr>
        <p:scale>
          <a:sx n="50" d="100"/>
          <a:sy n="50" d="100"/>
        </p:scale>
        <p:origin x="1734" y="11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10/14/2016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826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10/14/2016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465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10/14/2016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274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10/14/2016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360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10/14/2016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956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10/14/2016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2048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10/14/2016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365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10/14/2016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824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10/14/2016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183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10/14/2016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91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10/14/2016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318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9A6B53-FF90-4D26-8C96-129DFB2799B4}" type="datetimeFigureOut">
              <a:rPr lang="en-US" smtClean="0"/>
              <a:t>10/14/2016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798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07504" y="404664"/>
            <a:ext cx="9036496" cy="6408712"/>
          </a:xfrm>
        </p:spPr>
        <p:txBody>
          <a:bodyPr>
            <a:normAutofit fontScale="90000"/>
          </a:bodyPr>
          <a:lstStyle/>
          <a:p>
            <a:pPr>
              <a:spcAft>
                <a:spcPct val="0"/>
              </a:spcAft>
            </a:pPr>
            <a:r>
              <a:rPr lang="en-GB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 </a:t>
            </a:r>
            <a:r>
              <a:rPr lang="en-US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US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Implications of the terminology</a:t>
            </a:r>
            <a:br>
              <a:rPr lang="en-GB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Health, Safety &amp; Welfare</a:t>
            </a:r>
            <a:br>
              <a:rPr lang="en-GB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4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4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4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4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4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4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4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4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32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 </a:t>
            </a:r>
            <a:r>
              <a:rPr lang="en-GB" sz="28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28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3600" dirty="0" err="1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Dr.</a:t>
            </a:r>
            <a:r>
              <a:rPr lang="en-GB" sz="3600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 </a:t>
            </a:r>
            <a:r>
              <a:rPr lang="en-GB" sz="3600" dirty="0" err="1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Talib</a:t>
            </a:r>
            <a:r>
              <a:rPr lang="en-GB" sz="3600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 E. Butt</a:t>
            </a:r>
            <a:br>
              <a:rPr lang="en-GB" sz="3600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2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PhD, MSc,  BEng(</a:t>
            </a:r>
            <a:r>
              <a:rPr lang="en-GB" sz="2000" b="1" dirty="0" err="1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Hons</a:t>
            </a:r>
            <a:r>
              <a:rPr lang="en-GB" sz="2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)</a:t>
            </a:r>
            <a:br>
              <a:rPr lang="en-GB" sz="2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2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AFHEA, </a:t>
            </a:r>
            <a:r>
              <a:rPr lang="en-GB" sz="2000" b="1" dirty="0" err="1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AIfL</a:t>
            </a:r>
            <a:r>
              <a:rPr lang="en-GB" sz="2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, MCIWEM, LCIWM, </a:t>
            </a:r>
            <a:r>
              <a:rPr lang="en-GB" sz="2000" b="1" dirty="0" err="1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AMIMechE</a:t>
            </a:r>
            <a:r>
              <a:rPr lang="en-GB" sz="2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2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36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36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endParaRPr lang="en-US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276872"/>
            <a:ext cx="2305050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2905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9672" y="0"/>
            <a:ext cx="6048672" cy="64807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Structure of the talk / Index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692696"/>
            <a:ext cx="8892480" cy="6165304"/>
          </a:xfrm>
        </p:spPr>
        <p:txBody>
          <a:bodyPr>
            <a:norm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What has been covered so far?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Health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Safety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Welfare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Group Discussion 1 – How can Health, Safety &amp; Well being be improved at homes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Group Discussion 2 – Extrapolate from the domestic to the work level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Students feedback</a:t>
            </a:r>
          </a:p>
          <a:p>
            <a:pPr algn="just"/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132282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680" y="188640"/>
            <a:ext cx="6048672" cy="648072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What has been covered so far?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692696"/>
            <a:ext cx="8892480" cy="6165304"/>
          </a:xfrm>
        </p:spPr>
        <p:txBody>
          <a:bodyPr>
            <a:norm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endParaRPr lang="en-GB" sz="2000" b="1" dirty="0" smtClean="0">
              <a:solidFill>
                <a:srgbClr val="FF0000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2000" b="1" dirty="0" smtClean="0">
              <a:solidFill>
                <a:srgbClr val="FF0000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That can be a good recap 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While you fill me in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And help me shape my future lectures / talks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Students advised me of two topics covered before me: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2000" b="1" dirty="0" smtClean="0">
              <a:solidFill>
                <a:srgbClr val="FF0000"/>
              </a:solidFill>
            </a:endParaRPr>
          </a:p>
          <a:p>
            <a:pPr marL="1427163" indent="-457200" algn="just">
              <a:buFont typeface="+mj-lt"/>
              <a:buAutoNum type="arabicPeriod"/>
            </a:pPr>
            <a:r>
              <a:rPr lang="en-GB" sz="2000" b="1" dirty="0" smtClean="0">
                <a:solidFill>
                  <a:srgbClr val="FF0000"/>
                </a:solidFill>
              </a:rPr>
              <a:t>Things falling on (Not ‘people falling’!)</a:t>
            </a:r>
          </a:p>
          <a:p>
            <a:pPr marL="1427163" indent="-457200" algn="just">
              <a:buFont typeface="+mj-lt"/>
              <a:buAutoNum type="arabicPeriod"/>
            </a:pPr>
            <a:r>
              <a:rPr lang="en-GB" sz="2000" b="1" dirty="0" smtClean="0">
                <a:solidFill>
                  <a:srgbClr val="FF0000"/>
                </a:solidFill>
              </a:rPr>
              <a:t>Asbestos 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b="1" dirty="0" smtClean="0">
              <a:solidFill>
                <a:srgbClr val="FF0000"/>
              </a:solidFill>
            </a:endParaRPr>
          </a:p>
          <a:p>
            <a:pPr algn="just"/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2151079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27784" y="10308"/>
            <a:ext cx="4248472" cy="504056"/>
          </a:xfrm>
        </p:spPr>
        <p:txBody>
          <a:bodyPr>
            <a:normAutofit fontScale="90000"/>
          </a:bodyPr>
          <a:lstStyle/>
          <a:p>
            <a:r>
              <a:rPr lang="en-US" sz="2800" dirty="0" smtClean="0"/>
              <a:t>Health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620688"/>
            <a:ext cx="8892480" cy="6237312"/>
          </a:xfrm>
        </p:spPr>
        <p:txBody>
          <a:bodyPr>
            <a:norm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en-GB" sz="1600" b="1" dirty="0" smtClean="0">
                <a:solidFill>
                  <a:srgbClr val="FF0000"/>
                </a:solidFill>
              </a:rPr>
              <a:t>What </a:t>
            </a:r>
            <a:r>
              <a:rPr lang="en-GB" sz="1600" b="1" dirty="0">
                <a:solidFill>
                  <a:srgbClr val="FF0000"/>
                </a:solidFill>
              </a:rPr>
              <a:t>is health to you</a:t>
            </a:r>
            <a:r>
              <a:rPr lang="en-GB" sz="1600" b="1" dirty="0" smtClean="0">
                <a:solidFill>
                  <a:srgbClr val="FF0000"/>
                </a:solidFill>
              </a:rPr>
              <a:t>??</a:t>
            </a:r>
          </a:p>
          <a:p>
            <a:pPr marL="900113" algn="just"/>
            <a:r>
              <a:rPr lang="en-GB" sz="1600" dirty="0" smtClean="0">
                <a:solidFill>
                  <a:schemeClr val="tx1"/>
                </a:solidFill>
              </a:rPr>
              <a:t>good </a:t>
            </a:r>
            <a:r>
              <a:rPr lang="en-GB" sz="1600" dirty="0">
                <a:solidFill>
                  <a:schemeClr val="tx1"/>
                </a:solidFill>
              </a:rPr>
              <a:t>physical </a:t>
            </a:r>
            <a:r>
              <a:rPr lang="en-GB" sz="1600" dirty="0" smtClean="0">
                <a:solidFill>
                  <a:schemeClr val="tx1"/>
                </a:solidFill>
              </a:rPr>
              <a:t>condition</a:t>
            </a:r>
          </a:p>
          <a:p>
            <a:pPr marL="900113" algn="just"/>
            <a:r>
              <a:rPr lang="en-GB" sz="1600" dirty="0" smtClean="0">
                <a:solidFill>
                  <a:schemeClr val="tx1"/>
                </a:solidFill>
              </a:rPr>
              <a:t>fitness</a:t>
            </a:r>
          </a:p>
          <a:p>
            <a:pPr marL="900113" algn="just"/>
            <a:r>
              <a:rPr lang="en-GB" sz="1600" dirty="0">
                <a:solidFill>
                  <a:schemeClr val="tx1"/>
                </a:solidFill>
              </a:rPr>
              <a:t>g</a:t>
            </a:r>
            <a:r>
              <a:rPr lang="en-GB" sz="1600" dirty="0" smtClean="0">
                <a:solidFill>
                  <a:schemeClr val="tx1"/>
                </a:solidFill>
              </a:rPr>
              <a:t>ood form</a:t>
            </a:r>
          </a:p>
          <a:p>
            <a:pPr marL="900113" algn="just"/>
            <a:r>
              <a:rPr lang="en-GB" sz="1600" dirty="0" smtClean="0">
                <a:solidFill>
                  <a:schemeClr val="tx1"/>
                </a:solidFill>
              </a:rPr>
              <a:t>well-being</a:t>
            </a:r>
          </a:p>
          <a:p>
            <a:pPr marL="900113" algn="just"/>
            <a:r>
              <a:rPr lang="en-GB" sz="1600" dirty="0" smtClean="0">
                <a:solidFill>
                  <a:schemeClr val="tx1"/>
                </a:solidFill>
              </a:rPr>
              <a:t>haleness </a:t>
            </a:r>
            <a:r>
              <a:rPr lang="en-GB" sz="1600" dirty="0">
                <a:solidFill>
                  <a:schemeClr val="tx1"/>
                </a:solidFill>
              </a:rPr>
              <a:t>(</a:t>
            </a:r>
            <a:r>
              <a:rPr lang="en-GB" sz="1600" dirty="0"/>
              <a:t>free from disease or infirmity; robust; </a:t>
            </a:r>
            <a:r>
              <a:rPr lang="en-GB" sz="1600" dirty="0" smtClean="0"/>
              <a:t>vigorous)</a:t>
            </a:r>
            <a:endParaRPr lang="en-GB" sz="1600" dirty="0">
              <a:solidFill>
                <a:schemeClr val="tx1"/>
              </a:solidFill>
            </a:endParaRPr>
          </a:p>
          <a:p>
            <a:pPr marL="900113" algn="just"/>
            <a:r>
              <a:rPr lang="en-GB" sz="1600" dirty="0" smtClean="0">
                <a:solidFill>
                  <a:schemeClr val="tx1"/>
                </a:solidFill>
              </a:rPr>
              <a:t>good shape</a:t>
            </a:r>
          </a:p>
          <a:p>
            <a:pPr marL="900113" algn="just"/>
            <a:r>
              <a:rPr lang="en-GB" sz="1600" dirty="0" smtClean="0">
                <a:solidFill>
                  <a:schemeClr val="tx1"/>
                </a:solidFill>
              </a:rPr>
              <a:t>fine fettle / state</a:t>
            </a:r>
          </a:p>
          <a:p>
            <a:pPr marL="900113" algn="just"/>
            <a:r>
              <a:rPr lang="en-GB" sz="1600" dirty="0">
                <a:solidFill>
                  <a:schemeClr val="tx1"/>
                </a:solidFill>
              </a:rPr>
              <a:t>g</a:t>
            </a:r>
            <a:r>
              <a:rPr lang="en-GB" sz="1600" dirty="0" smtClean="0">
                <a:solidFill>
                  <a:schemeClr val="tx1"/>
                </a:solidFill>
              </a:rPr>
              <a:t>ood mental condition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16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16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16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16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16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1600" b="1" dirty="0" smtClean="0">
                <a:solidFill>
                  <a:srgbClr val="FF0000"/>
                </a:solidFill>
              </a:rPr>
              <a:t>Antonyms / Opposite??</a:t>
            </a:r>
          </a:p>
          <a:p>
            <a:pPr marL="900113" algn="just"/>
            <a:r>
              <a:rPr lang="en-GB" sz="1600" dirty="0">
                <a:solidFill>
                  <a:schemeClr val="tx1"/>
                </a:solidFill>
              </a:rPr>
              <a:t>i</a:t>
            </a:r>
            <a:r>
              <a:rPr lang="en-GB" sz="1600" dirty="0" smtClean="0">
                <a:solidFill>
                  <a:schemeClr val="tx1"/>
                </a:solidFill>
              </a:rPr>
              <a:t>llness</a:t>
            </a:r>
          </a:p>
          <a:p>
            <a:pPr marL="900113" algn="just"/>
            <a:r>
              <a:rPr lang="en-GB" sz="1600" dirty="0" smtClean="0">
                <a:solidFill>
                  <a:schemeClr val="tx1"/>
                </a:solidFill>
              </a:rPr>
              <a:t>having a condition</a:t>
            </a:r>
          </a:p>
          <a:p>
            <a:pPr marL="900113" algn="just"/>
            <a:r>
              <a:rPr lang="en-GB" sz="1600" dirty="0" smtClean="0">
                <a:solidFill>
                  <a:schemeClr val="tx1"/>
                </a:solidFill>
              </a:rPr>
              <a:t>unwell</a:t>
            </a:r>
          </a:p>
          <a:p>
            <a:pPr marL="900113" algn="just"/>
            <a:r>
              <a:rPr lang="en-GB" sz="1600" dirty="0">
                <a:solidFill>
                  <a:schemeClr val="tx1"/>
                </a:solidFill>
              </a:rPr>
              <a:t>p</a:t>
            </a:r>
            <a:r>
              <a:rPr lang="en-GB" sz="1600" dirty="0" smtClean="0">
                <a:solidFill>
                  <a:schemeClr val="tx1"/>
                </a:solidFill>
              </a:rPr>
              <a:t>oorly</a:t>
            </a:r>
          </a:p>
          <a:p>
            <a:pPr marL="900113" algn="just"/>
            <a:r>
              <a:rPr lang="en-GB" sz="1600" dirty="0" smtClean="0">
                <a:solidFill>
                  <a:schemeClr val="tx1"/>
                </a:solidFill>
              </a:rPr>
              <a:t>unhealthy</a:t>
            </a:r>
          </a:p>
          <a:p>
            <a:pPr marL="900113" algn="just"/>
            <a:r>
              <a:rPr lang="en-GB" sz="1600" dirty="0" smtClean="0">
                <a:solidFill>
                  <a:schemeClr val="tx1"/>
                </a:solidFill>
              </a:rPr>
              <a:t>sick</a:t>
            </a:r>
          </a:p>
          <a:p>
            <a:pPr marL="900113" algn="just"/>
            <a:endParaRPr lang="en-GB" sz="16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19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algn="just"/>
            <a:endParaRPr lang="en-GB" sz="2000" dirty="0" smtClean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6672"/>
            <a:ext cx="2228850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933" y="2538913"/>
            <a:ext cx="214312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869160"/>
            <a:ext cx="2905125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6937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27784" y="10308"/>
            <a:ext cx="4248472" cy="504056"/>
          </a:xfrm>
        </p:spPr>
        <p:txBody>
          <a:bodyPr>
            <a:normAutofit fontScale="90000"/>
          </a:bodyPr>
          <a:lstStyle/>
          <a:p>
            <a:r>
              <a:rPr lang="en-US" sz="2800" dirty="0" smtClean="0"/>
              <a:t>Health – Definition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620688"/>
            <a:ext cx="8892480" cy="6237312"/>
          </a:xfrm>
        </p:spPr>
        <p:txBody>
          <a:bodyPr>
            <a:norm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en-GB" sz="1600" b="1" dirty="0" smtClean="0">
                <a:solidFill>
                  <a:srgbClr val="FF0000"/>
                </a:solidFill>
              </a:rPr>
              <a:t>Define health?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16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Definition </a:t>
            </a:r>
            <a:r>
              <a:rPr lang="en-GB" sz="1600" dirty="0">
                <a:solidFill>
                  <a:schemeClr val="tx1"/>
                </a:solidFill>
              </a:rPr>
              <a:t>1: </a:t>
            </a:r>
            <a:endParaRPr lang="en-GB" sz="1600" dirty="0" smtClean="0">
              <a:solidFill>
                <a:schemeClr val="tx1"/>
              </a:solidFill>
            </a:endParaRPr>
          </a:p>
          <a:p>
            <a:pPr marL="1433513" algn="just"/>
            <a:r>
              <a:rPr lang="en-GB" sz="1600" dirty="0" smtClean="0">
                <a:solidFill>
                  <a:schemeClr val="tx1"/>
                </a:solidFill>
              </a:rPr>
              <a:t>“</a:t>
            </a:r>
            <a:r>
              <a:rPr lang="en-GB" sz="1600" dirty="0">
                <a:solidFill>
                  <a:schemeClr val="tx1"/>
                </a:solidFill>
              </a:rPr>
              <a:t>the state of being free from illness or injury</a:t>
            </a:r>
            <a:r>
              <a:rPr lang="en-GB" sz="1600" dirty="0" smtClean="0">
                <a:solidFill>
                  <a:schemeClr val="tx1"/>
                </a:solidFill>
              </a:rPr>
              <a:t>”.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16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16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Definition 2</a:t>
            </a:r>
            <a:r>
              <a:rPr lang="en-GB" sz="1600" dirty="0">
                <a:solidFill>
                  <a:schemeClr val="tx1"/>
                </a:solidFill>
              </a:rPr>
              <a:t>: </a:t>
            </a:r>
            <a:endParaRPr lang="en-GB" sz="1600" dirty="0" smtClean="0">
              <a:solidFill>
                <a:schemeClr val="tx1"/>
              </a:solidFill>
            </a:endParaRPr>
          </a:p>
          <a:p>
            <a:pPr marL="1433513" algn="just"/>
            <a:r>
              <a:rPr lang="en-GB" sz="1600" dirty="0" smtClean="0">
                <a:solidFill>
                  <a:schemeClr val="tx1"/>
                </a:solidFill>
              </a:rPr>
              <a:t>“Health </a:t>
            </a:r>
            <a:r>
              <a:rPr lang="en-GB" sz="1600" dirty="0">
                <a:solidFill>
                  <a:schemeClr val="tx1"/>
                </a:solidFill>
              </a:rPr>
              <a:t>is a state of complete physical, mental and social well-being and not merely the absence of disease or </a:t>
            </a:r>
            <a:r>
              <a:rPr lang="en-GB" sz="1600" dirty="0" smtClean="0">
                <a:solidFill>
                  <a:schemeClr val="tx1"/>
                </a:solidFill>
              </a:rPr>
              <a:t>infirmity” (</a:t>
            </a:r>
            <a:r>
              <a:rPr lang="en-GB" sz="1600" b="1" dirty="0" smtClean="0">
                <a:solidFill>
                  <a:srgbClr val="FF0000"/>
                </a:solidFill>
              </a:rPr>
              <a:t>WHO?</a:t>
            </a:r>
            <a:r>
              <a:rPr lang="en-GB" sz="1600" dirty="0" smtClean="0">
                <a:solidFill>
                  <a:schemeClr val="tx1"/>
                </a:solidFill>
              </a:rPr>
              <a:t>)</a:t>
            </a:r>
            <a:endParaRPr lang="en-GB" sz="1600" dirty="0">
              <a:solidFill>
                <a:schemeClr val="tx1"/>
              </a:solidFill>
            </a:endParaRPr>
          </a:p>
          <a:p>
            <a:pPr marL="1609725" algn="just"/>
            <a:endParaRPr lang="en-GB" sz="1600" dirty="0" smtClean="0">
              <a:solidFill>
                <a:schemeClr val="tx1"/>
              </a:solidFill>
            </a:endParaRPr>
          </a:p>
          <a:p>
            <a:pPr marL="1609725" algn="just"/>
            <a:endParaRPr lang="en-GB" sz="1600" dirty="0" smtClean="0">
              <a:solidFill>
                <a:schemeClr val="tx1"/>
              </a:solidFill>
            </a:endParaRPr>
          </a:p>
          <a:p>
            <a:pPr marL="1609725" algn="just"/>
            <a:endParaRPr lang="en-GB" sz="1600" dirty="0">
              <a:solidFill>
                <a:schemeClr val="tx1"/>
              </a:solidFill>
            </a:endParaRPr>
          </a:p>
          <a:p>
            <a:pPr marL="1609725" algn="just"/>
            <a:endParaRPr lang="en-GB" sz="1600" dirty="0" smtClean="0">
              <a:solidFill>
                <a:schemeClr val="tx1"/>
              </a:solidFill>
            </a:endParaRPr>
          </a:p>
          <a:p>
            <a:pPr algn="just"/>
            <a:endParaRPr lang="en-GB" sz="1600" dirty="0">
              <a:solidFill>
                <a:schemeClr val="tx1"/>
              </a:solidFill>
            </a:endParaRPr>
          </a:p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What is the difference between the two definitions?</a:t>
            </a:r>
          </a:p>
          <a:p>
            <a:pPr algn="just"/>
            <a:endParaRPr lang="en-GB" sz="1600" b="1" dirty="0">
              <a:solidFill>
                <a:srgbClr val="FF0000"/>
              </a:solidFill>
            </a:endParaRPr>
          </a:p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Is Definition 2 more holistic?</a:t>
            </a:r>
            <a:endParaRPr lang="en-GB" sz="1600" b="1" dirty="0">
              <a:solidFill>
                <a:srgbClr val="FF0000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16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algn="just"/>
            <a:endParaRPr lang="en-GB" sz="2000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20688"/>
            <a:ext cx="2543175" cy="179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068960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5910" y="5229200"/>
            <a:ext cx="3095625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5471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27784" y="10308"/>
            <a:ext cx="4248472" cy="504056"/>
          </a:xfrm>
        </p:spPr>
        <p:txBody>
          <a:bodyPr>
            <a:normAutofit fontScale="90000"/>
          </a:bodyPr>
          <a:lstStyle/>
          <a:p>
            <a:r>
              <a:rPr lang="en-US" sz="2800" dirty="0">
                <a:solidFill>
                  <a:prstClr val="black"/>
                </a:solidFill>
              </a:rPr>
              <a:t>Health – Significance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0688"/>
            <a:ext cx="9036496" cy="6237312"/>
          </a:xfrm>
        </p:spPr>
        <p:txBody>
          <a:bodyPr>
            <a:norm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endParaRPr lang="en-GB" sz="1600" dirty="0" smtClean="0">
              <a:solidFill>
                <a:prstClr val="black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prstClr val="black"/>
                </a:solidFill>
              </a:rPr>
              <a:t>used </a:t>
            </a:r>
            <a:r>
              <a:rPr lang="en-GB" sz="1600" dirty="0">
                <a:solidFill>
                  <a:prstClr val="black"/>
                </a:solidFill>
              </a:rPr>
              <a:t>to express friendly feelings towards one's companions before </a:t>
            </a:r>
            <a:r>
              <a:rPr lang="en-GB" sz="1600" dirty="0" smtClean="0">
                <a:solidFill>
                  <a:prstClr val="black"/>
                </a:solidFill>
              </a:rPr>
              <a:t>drinking!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1600" dirty="0">
              <a:solidFill>
                <a:prstClr val="black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prstClr val="black"/>
                </a:solidFill>
              </a:rPr>
              <a:t>To Health!!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1600" dirty="0">
              <a:solidFill>
                <a:prstClr val="black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prstClr val="black"/>
                </a:solidFill>
              </a:rPr>
              <a:t>“If wealth is lost, nothing is lost, </a:t>
            </a:r>
          </a:p>
          <a:p>
            <a:pPr algn="just"/>
            <a:r>
              <a:rPr lang="en-GB" sz="1600" dirty="0" smtClean="0">
                <a:solidFill>
                  <a:prstClr val="black"/>
                </a:solidFill>
              </a:rPr>
              <a:t>If health is lost, something is lost, and </a:t>
            </a:r>
          </a:p>
          <a:p>
            <a:pPr algn="just"/>
            <a:r>
              <a:rPr lang="en-GB" sz="1600" dirty="0" smtClean="0">
                <a:solidFill>
                  <a:prstClr val="black"/>
                </a:solidFill>
              </a:rPr>
              <a:t>If character is lost everything is lost!! </a:t>
            </a:r>
          </a:p>
          <a:p>
            <a:pPr algn="just"/>
            <a:r>
              <a:rPr lang="en-GB" sz="1600" dirty="0" smtClean="0">
                <a:solidFill>
                  <a:prstClr val="black"/>
                </a:solidFill>
              </a:rPr>
              <a:t>(</a:t>
            </a:r>
            <a:r>
              <a:rPr lang="en-GB" sz="1600" b="1" dirty="0" smtClean="0">
                <a:solidFill>
                  <a:srgbClr val="FF0000"/>
                </a:solidFill>
              </a:rPr>
              <a:t>Remind me to refer to the 3</a:t>
            </a:r>
            <a:r>
              <a:rPr lang="en-GB" sz="1600" b="1" baseline="30000" dirty="0" smtClean="0">
                <a:solidFill>
                  <a:srgbClr val="FF0000"/>
                </a:solidFill>
              </a:rPr>
              <a:t>rd</a:t>
            </a:r>
            <a:r>
              <a:rPr lang="en-GB" sz="1600" b="1" dirty="0" smtClean="0">
                <a:solidFill>
                  <a:srgbClr val="FF0000"/>
                </a:solidFill>
              </a:rPr>
              <a:t> point, when Maslow’s hierarchy is brought into the equation later</a:t>
            </a:r>
            <a:r>
              <a:rPr lang="en-GB" sz="1600" dirty="0" smtClean="0">
                <a:solidFill>
                  <a:prstClr val="black"/>
                </a:solidFill>
              </a:rPr>
              <a:t>)</a:t>
            </a:r>
          </a:p>
          <a:p>
            <a:pPr algn="just"/>
            <a:endParaRPr lang="en-GB" sz="1600" dirty="0">
              <a:solidFill>
                <a:prstClr val="black"/>
              </a:solidFill>
            </a:endParaRPr>
          </a:p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Any folks who know any proverbs about Health?? </a:t>
            </a:r>
          </a:p>
          <a:p>
            <a:pPr algn="just"/>
            <a:endParaRPr lang="en-GB" sz="1600" dirty="0">
              <a:solidFill>
                <a:prstClr val="black"/>
              </a:solidFill>
            </a:endParaRPr>
          </a:p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Any from other languages, please??</a:t>
            </a:r>
          </a:p>
          <a:p>
            <a:pPr algn="just"/>
            <a:endParaRPr lang="en-GB" sz="1600" b="1" dirty="0">
              <a:solidFill>
                <a:srgbClr val="FF0000"/>
              </a:solidFill>
            </a:endParaRPr>
          </a:p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Walking down a pavement, one comes across a banana peeling, would you…?   Why?</a:t>
            </a:r>
          </a:p>
          <a:p>
            <a:pPr algn="just"/>
            <a:endParaRPr lang="en-GB" sz="1600" b="1" dirty="0" smtClean="0">
              <a:solidFill>
                <a:srgbClr val="FF0000"/>
              </a:solidFill>
            </a:endParaRPr>
          </a:p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If one breaks a promise or disrespects someone, would it affect health??</a:t>
            </a:r>
          </a:p>
          <a:p>
            <a:pPr algn="just"/>
            <a:endParaRPr lang="en-GB" sz="1900" b="1" dirty="0">
              <a:solidFill>
                <a:srgbClr val="FF0000"/>
              </a:solidFill>
            </a:endParaRPr>
          </a:p>
          <a:p>
            <a:pPr algn="just"/>
            <a:endParaRPr lang="en-GB" sz="1900" b="1" dirty="0" smtClean="0">
              <a:solidFill>
                <a:srgbClr val="FF0000"/>
              </a:solidFill>
            </a:endParaRPr>
          </a:p>
          <a:p>
            <a:pPr algn="just"/>
            <a:endParaRPr lang="en-GB" sz="19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19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19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algn="just"/>
            <a:endParaRPr lang="en-GB" sz="2000" dirty="0" smtClean="0"/>
          </a:p>
        </p:txBody>
      </p:sp>
      <p:sp>
        <p:nvSpPr>
          <p:cNvPr id="4" name="Rectangle 3"/>
          <p:cNvSpPr/>
          <p:nvPr/>
        </p:nvSpPr>
        <p:spPr>
          <a:xfrm>
            <a:off x="2286000" y="309044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284984"/>
            <a:ext cx="2441200" cy="1478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7999" y="5502034"/>
            <a:ext cx="2259941" cy="1355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646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27784" y="10308"/>
            <a:ext cx="4248472" cy="504056"/>
          </a:xfrm>
        </p:spPr>
        <p:txBody>
          <a:bodyPr>
            <a:normAutofit fontScale="90000"/>
          </a:bodyPr>
          <a:lstStyle/>
          <a:p>
            <a:r>
              <a:rPr lang="en-US" sz="2800" dirty="0" smtClean="0"/>
              <a:t>Safety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548680"/>
            <a:ext cx="9036496" cy="6309320"/>
          </a:xfrm>
        </p:spPr>
        <p:txBody>
          <a:bodyPr>
            <a:norm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en-GB" sz="1600" b="1" dirty="0" smtClean="0">
                <a:solidFill>
                  <a:srgbClr val="FF0000"/>
                </a:solidFill>
              </a:rPr>
              <a:t>Define safety?</a:t>
            </a:r>
          </a:p>
          <a:p>
            <a:pPr algn="just"/>
            <a:endParaRPr lang="en-GB" sz="800" dirty="0" smtClean="0">
              <a:solidFill>
                <a:srgbClr val="FF0000"/>
              </a:solidFill>
            </a:endParaRP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Definition 1: 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“the </a:t>
            </a:r>
            <a:r>
              <a:rPr lang="en-GB" sz="1600" dirty="0">
                <a:solidFill>
                  <a:schemeClr val="tx1"/>
                </a:solidFill>
              </a:rPr>
              <a:t>condition of being protected from </a:t>
            </a:r>
            <a:r>
              <a:rPr lang="en-GB" sz="1600" dirty="0" smtClean="0">
                <a:solidFill>
                  <a:schemeClr val="tx1"/>
                </a:solidFill>
              </a:rPr>
              <a:t>(or unlikelihood to cause) 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danger, risk, or injury”</a:t>
            </a:r>
          </a:p>
          <a:p>
            <a:pPr algn="just"/>
            <a:endParaRPr lang="en-GB" sz="800" strike="sngStrike" dirty="0" smtClean="0">
              <a:solidFill>
                <a:schemeClr val="tx1"/>
              </a:solidFill>
            </a:endParaRP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OR</a:t>
            </a:r>
          </a:p>
          <a:p>
            <a:pPr algn="just"/>
            <a:endParaRPr lang="en-GB" sz="800" dirty="0" smtClean="0">
              <a:solidFill>
                <a:schemeClr val="tx1"/>
              </a:solidFill>
            </a:endParaRP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“Safety </a:t>
            </a:r>
            <a:r>
              <a:rPr lang="en-GB" sz="1600" dirty="0">
                <a:solidFill>
                  <a:schemeClr val="tx1"/>
                </a:solidFill>
              </a:rPr>
              <a:t>can also be defined to be </a:t>
            </a:r>
            <a:r>
              <a:rPr lang="en-GB" sz="1600" dirty="0">
                <a:solidFill>
                  <a:srgbClr val="C00000"/>
                </a:solidFill>
              </a:rPr>
              <a:t>the control of recognized </a:t>
            </a:r>
            <a:r>
              <a:rPr lang="en-GB" sz="1800" b="1" u="sng" dirty="0">
                <a:solidFill>
                  <a:srgbClr val="C00000"/>
                </a:solidFill>
              </a:rPr>
              <a:t>hazards</a:t>
            </a:r>
            <a:r>
              <a:rPr lang="en-GB" sz="1600" dirty="0">
                <a:solidFill>
                  <a:srgbClr val="C00000"/>
                </a:solidFill>
              </a:rPr>
              <a:t> </a:t>
            </a:r>
            <a:r>
              <a:rPr lang="en-GB" sz="1600" dirty="0">
                <a:solidFill>
                  <a:schemeClr val="tx1"/>
                </a:solidFill>
              </a:rPr>
              <a:t>to achieve an acceptable level of risk</a:t>
            </a:r>
            <a:r>
              <a:rPr lang="en-GB" sz="1600" dirty="0" smtClean="0">
                <a:solidFill>
                  <a:schemeClr val="tx1"/>
                </a:solidFill>
              </a:rPr>
              <a:t>.“</a:t>
            </a:r>
            <a:endParaRPr lang="en-GB" sz="1600" dirty="0">
              <a:solidFill>
                <a:schemeClr val="tx1"/>
              </a:solidFill>
            </a:endParaRPr>
          </a:p>
          <a:p>
            <a:pPr algn="just"/>
            <a:endParaRPr lang="en-GB" sz="800" dirty="0" smtClean="0">
              <a:solidFill>
                <a:schemeClr val="tx1"/>
              </a:solidFill>
            </a:endParaRP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Definition 2: </a:t>
            </a:r>
            <a:endParaRPr lang="en-GB" sz="1600" dirty="0">
              <a:solidFill>
                <a:schemeClr val="tx1"/>
              </a:solidFill>
            </a:endParaRP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“</a:t>
            </a:r>
            <a:r>
              <a:rPr lang="en-GB" sz="1600" dirty="0" smtClean="0">
                <a:solidFill>
                  <a:srgbClr val="C00000"/>
                </a:solidFill>
              </a:rPr>
              <a:t>the </a:t>
            </a:r>
            <a:r>
              <a:rPr lang="en-GB" sz="1600" dirty="0">
                <a:solidFill>
                  <a:srgbClr val="C00000"/>
                </a:solidFill>
              </a:rPr>
              <a:t>condition of being protected </a:t>
            </a:r>
            <a:r>
              <a:rPr lang="en-GB" sz="1600" dirty="0">
                <a:solidFill>
                  <a:schemeClr val="tx1"/>
                </a:solidFill>
              </a:rPr>
              <a:t>against physical, social, spiritual, financial, political, emotional, occupational, psychological, educational or other types or consequences of failure, damage, error, accidents, harm or any other event which could be considered </a:t>
            </a:r>
            <a:r>
              <a:rPr lang="en-GB" sz="1600" dirty="0" smtClean="0">
                <a:solidFill>
                  <a:schemeClr val="tx1"/>
                </a:solidFill>
              </a:rPr>
              <a:t>non-desirable”</a:t>
            </a:r>
          </a:p>
          <a:p>
            <a:pPr algn="just"/>
            <a:endParaRPr lang="en-GB" sz="800" dirty="0">
              <a:solidFill>
                <a:schemeClr val="tx1"/>
              </a:solidFill>
            </a:endParaRPr>
          </a:p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Which of the two definitions is more holistic and why?</a:t>
            </a:r>
          </a:p>
          <a:p>
            <a:pPr algn="just"/>
            <a:endParaRPr lang="en-GB" sz="800" dirty="0">
              <a:solidFill>
                <a:schemeClr val="tx1"/>
              </a:solidFill>
            </a:endParaRPr>
          </a:p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What role life-boats are playing in the ‘safety’ context?</a:t>
            </a:r>
          </a:p>
          <a:p>
            <a:pPr algn="just"/>
            <a:endParaRPr lang="en-GB" sz="800" b="1" dirty="0" smtClean="0">
              <a:solidFill>
                <a:srgbClr val="FF0000"/>
              </a:solidFill>
            </a:endParaRPr>
          </a:p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Why banana picture can be considered in both Health as well as Safety?</a:t>
            </a:r>
          </a:p>
        </p:txBody>
      </p:sp>
      <p:sp>
        <p:nvSpPr>
          <p:cNvPr id="4" name="Rectangle 3"/>
          <p:cNvSpPr/>
          <p:nvPr/>
        </p:nvSpPr>
        <p:spPr>
          <a:xfrm>
            <a:off x="2286000" y="309044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6054" y="404664"/>
            <a:ext cx="2853388" cy="1909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344294"/>
            <a:ext cx="2480329" cy="15001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001299"/>
            <a:ext cx="2708242" cy="1803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 Box 24"/>
          <p:cNvSpPr txBox="1">
            <a:spLocks noChangeArrowheads="1"/>
          </p:cNvSpPr>
          <p:nvPr/>
        </p:nvSpPr>
        <p:spPr bwMode="auto">
          <a:xfrm>
            <a:off x="3203848" y="5877272"/>
            <a:ext cx="4896544" cy="864096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sz="1600" b="1" dirty="0" smtClean="0">
                <a:solidFill>
                  <a:srgbClr val="FF0000"/>
                </a:solidFill>
              </a:rPr>
              <a:t>Which one is the cause and which one is the effect??</a:t>
            </a:r>
          </a:p>
          <a:p>
            <a:pPr algn="ctr"/>
            <a:endParaRPr lang="en-GB" sz="800" b="1" dirty="0" smtClean="0">
              <a:solidFill>
                <a:srgbClr val="FF0000"/>
              </a:solidFill>
            </a:endParaRPr>
          </a:p>
          <a:p>
            <a:pPr algn="ctr"/>
            <a:r>
              <a:rPr lang="en-GB" sz="1600" b="1" dirty="0" smtClean="0">
                <a:solidFill>
                  <a:srgbClr val="FF0000"/>
                </a:solidFill>
              </a:rPr>
              <a:t>Can we now see why health &amp; safety go hand in hand?</a:t>
            </a:r>
            <a:endParaRPr lang="en-GB" sz="1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068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09528" y="332656"/>
            <a:ext cx="4248472" cy="504056"/>
          </a:xfrm>
        </p:spPr>
        <p:txBody>
          <a:bodyPr>
            <a:normAutofit fontScale="90000"/>
          </a:bodyPr>
          <a:lstStyle/>
          <a:p>
            <a:r>
              <a:rPr lang="en-US" sz="2800" dirty="0" smtClean="0"/>
              <a:t>Safety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620688"/>
            <a:ext cx="8892480" cy="6237312"/>
          </a:xfrm>
        </p:spPr>
        <p:txBody>
          <a:bodyPr>
            <a:normAutofit/>
          </a:bodyPr>
          <a:lstStyle/>
          <a:p>
            <a:pPr algn="just"/>
            <a:endParaRPr lang="en-GB" sz="19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1900" b="1" dirty="0" smtClean="0">
                <a:solidFill>
                  <a:srgbClr val="FF0000"/>
                </a:solidFill>
              </a:rPr>
              <a:t>Safety is intrinsic matter or extrinsic matter or both?</a:t>
            </a:r>
            <a:endParaRPr lang="en-GB" sz="1900" b="1" dirty="0">
              <a:solidFill>
                <a:srgbClr val="FF0000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19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algn="just"/>
            <a:endParaRPr lang="en-GB" sz="2000" dirty="0" smtClean="0"/>
          </a:p>
        </p:txBody>
      </p:sp>
      <p:sp>
        <p:nvSpPr>
          <p:cNvPr id="4" name="Rectangle 3"/>
          <p:cNvSpPr/>
          <p:nvPr/>
        </p:nvSpPr>
        <p:spPr>
          <a:xfrm>
            <a:off x="2286000" y="309044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2345" y="1916832"/>
            <a:ext cx="5899309" cy="3384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4661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27784" y="44624"/>
            <a:ext cx="4248472" cy="504056"/>
          </a:xfrm>
        </p:spPr>
        <p:txBody>
          <a:bodyPr>
            <a:normAutofit fontScale="90000"/>
          </a:bodyPr>
          <a:lstStyle/>
          <a:p>
            <a:r>
              <a:rPr lang="en-US" sz="2800" dirty="0" smtClean="0"/>
              <a:t>Welfare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620688"/>
            <a:ext cx="8892480" cy="6237312"/>
          </a:xfrm>
        </p:spPr>
        <p:txBody>
          <a:bodyPr>
            <a:norm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en-GB" sz="1600" b="1" dirty="0" smtClean="0">
                <a:solidFill>
                  <a:srgbClr val="FF0000"/>
                </a:solidFill>
              </a:rPr>
              <a:t>What is Welfare?</a:t>
            </a:r>
            <a:endParaRPr lang="en-GB" sz="1600" b="1" dirty="0">
              <a:solidFill>
                <a:srgbClr val="FF0000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800" dirty="0" smtClean="0">
              <a:solidFill>
                <a:schemeClr val="tx1"/>
              </a:solidFill>
            </a:endParaRPr>
          </a:p>
          <a:p>
            <a:pPr marL="1092200" algn="just"/>
            <a:r>
              <a:rPr lang="en-GB" sz="1600" dirty="0" smtClean="0">
                <a:solidFill>
                  <a:schemeClr val="tx1"/>
                </a:solidFill>
              </a:rPr>
              <a:t>well-being</a:t>
            </a:r>
          </a:p>
          <a:p>
            <a:pPr marL="1092200" algn="just"/>
            <a:r>
              <a:rPr lang="en-GB" sz="1600" dirty="0">
                <a:solidFill>
                  <a:schemeClr val="tx1"/>
                </a:solidFill>
              </a:rPr>
              <a:t>h</a:t>
            </a:r>
            <a:r>
              <a:rPr lang="en-GB" sz="1600" dirty="0" smtClean="0">
                <a:solidFill>
                  <a:schemeClr val="tx1"/>
                </a:solidFill>
              </a:rPr>
              <a:t>ealth</a:t>
            </a:r>
          </a:p>
          <a:p>
            <a:pPr marL="1092200" algn="just"/>
            <a:r>
              <a:rPr lang="en-GB" sz="1600" dirty="0" smtClean="0">
                <a:solidFill>
                  <a:schemeClr val="tx1"/>
                </a:solidFill>
              </a:rPr>
              <a:t>happiness</a:t>
            </a:r>
          </a:p>
          <a:p>
            <a:pPr marL="1092200" algn="just"/>
            <a:r>
              <a:rPr lang="en-GB" sz="1600" dirty="0" smtClean="0">
                <a:solidFill>
                  <a:schemeClr val="tx1"/>
                </a:solidFill>
              </a:rPr>
              <a:t>comfort</a:t>
            </a:r>
          </a:p>
          <a:p>
            <a:pPr marL="1092200" algn="just"/>
            <a:r>
              <a:rPr lang="en-GB" sz="1600" dirty="0" smtClean="0">
                <a:solidFill>
                  <a:schemeClr val="tx1"/>
                </a:solidFill>
              </a:rPr>
              <a:t>security</a:t>
            </a:r>
          </a:p>
          <a:p>
            <a:pPr marL="1092200" algn="just"/>
            <a:r>
              <a:rPr lang="en-GB" sz="1600" dirty="0" smtClean="0">
                <a:solidFill>
                  <a:schemeClr val="tx1"/>
                </a:solidFill>
              </a:rPr>
              <a:t>safety</a:t>
            </a:r>
          </a:p>
          <a:p>
            <a:pPr marL="1092200" algn="just"/>
            <a:r>
              <a:rPr lang="en-GB" sz="1600" dirty="0" smtClean="0">
                <a:solidFill>
                  <a:schemeClr val="tx1"/>
                </a:solidFill>
              </a:rPr>
              <a:t>protection</a:t>
            </a:r>
          </a:p>
          <a:p>
            <a:pPr marL="1092200" algn="just"/>
            <a:r>
              <a:rPr lang="en-GB" sz="1600" dirty="0" smtClean="0">
                <a:solidFill>
                  <a:schemeClr val="tx1"/>
                </a:solidFill>
              </a:rPr>
              <a:t>prosperity</a:t>
            </a:r>
          </a:p>
          <a:p>
            <a:pPr marL="1092200" algn="just"/>
            <a:r>
              <a:rPr lang="en-GB" sz="1600" dirty="0" smtClean="0">
                <a:solidFill>
                  <a:schemeClr val="tx1"/>
                </a:solidFill>
              </a:rPr>
              <a:t>profit</a:t>
            </a:r>
          </a:p>
          <a:p>
            <a:pPr marL="1092200" algn="just"/>
            <a:r>
              <a:rPr lang="en-GB" sz="1600" dirty="0" smtClean="0">
                <a:solidFill>
                  <a:schemeClr val="tx1"/>
                </a:solidFill>
              </a:rPr>
              <a:t>good</a:t>
            </a:r>
          </a:p>
          <a:p>
            <a:pPr marL="1092200" algn="just"/>
            <a:r>
              <a:rPr lang="en-GB" sz="1600" dirty="0" smtClean="0">
                <a:solidFill>
                  <a:schemeClr val="tx1"/>
                </a:solidFill>
              </a:rPr>
              <a:t>success</a:t>
            </a:r>
          </a:p>
          <a:p>
            <a:pPr marL="1092200" algn="just"/>
            <a:r>
              <a:rPr lang="en-GB" sz="1600" dirty="0" smtClean="0">
                <a:solidFill>
                  <a:schemeClr val="tx1"/>
                </a:solidFill>
              </a:rPr>
              <a:t>fortune</a:t>
            </a:r>
          </a:p>
          <a:p>
            <a:pPr marL="1092200" algn="just"/>
            <a:r>
              <a:rPr lang="en-GB" sz="1600" dirty="0" smtClean="0">
                <a:solidFill>
                  <a:schemeClr val="tx1"/>
                </a:solidFill>
              </a:rPr>
              <a:t>advantage</a:t>
            </a:r>
            <a:endParaRPr lang="en-GB" sz="1600" dirty="0" smtClean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1747" y="1196752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7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89040"/>
            <a:ext cx="2628900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2106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27784" y="44624"/>
            <a:ext cx="4248472" cy="504056"/>
          </a:xfrm>
        </p:spPr>
        <p:txBody>
          <a:bodyPr>
            <a:normAutofit fontScale="90000"/>
          </a:bodyPr>
          <a:lstStyle/>
          <a:p>
            <a:r>
              <a:rPr lang="en-US" sz="2800" dirty="0" smtClean="0"/>
              <a:t>Welfare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620688"/>
            <a:ext cx="8892480" cy="6237312"/>
          </a:xfrm>
        </p:spPr>
        <p:txBody>
          <a:bodyPr>
            <a:normAutofit/>
          </a:bodyPr>
          <a:lstStyle/>
          <a:p>
            <a:pPr algn="just"/>
            <a:endParaRPr lang="en-GB" sz="2000" dirty="0" smtClean="0"/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Definition 1: </a:t>
            </a:r>
          </a:p>
          <a:p>
            <a:pPr algn="just"/>
            <a:endParaRPr lang="en-GB" sz="1600" dirty="0" smtClean="0">
              <a:solidFill>
                <a:schemeClr val="tx1"/>
              </a:solidFill>
            </a:endParaRP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“the </a:t>
            </a:r>
            <a:r>
              <a:rPr lang="en-GB" sz="1600" dirty="0">
                <a:solidFill>
                  <a:schemeClr val="tx1"/>
                </a:solidFill>
              </a:rPr>
              <a:t>health, happiness, and fortunes of a person or </a:t>
            </a:r>
            <a:r>
              <a:rPr lang="en-GB" sz="1600" dirty="0" smtClean="0">
                <a:solidFill>
                  <a:schemeClr val="tx1"/>
                </a:solidFill>
              </a:rPr>
              <a:t>group”.</a:t>
            </a:r>
            <a:endParaRPr lang="en-GB" sz="1600" dirty="0">
              <a:solidFill>
                <a:schemeClr val="tx1"/>
              </a:solidFill>
            </a:endParaRPr>
          </a:p>
          <a:p>
            <a:pPr algn="just"/>
            <a:endParaRPr lang="en-GB" sz="1600" dirty="0" smtClean="0">
              <a:solidFill>
                <a:schemeClr val="tx1"/>
              </a:solidFill>
            </a:endParaRPr>
          </a:p>
          <a:p>
            <a:pPr algn="just"/>
            <a:endParaRPr lang="en-GB" sz="1600" dirty="0" smtClean="0">
              <a:solidFill>
                <a:schemeClr val="tx1"/>
              </a:solidFill>
            </a:endParaRPr>
          </a:p>
          <a:p>
            <a:pPr algn="just"/>
            <a:endParaRPr lang="en-GB" sz="1600" dirty="0">
              <a:solidFill>
                <a:schemeClr val="tx1"/>
              </a:solidFill>
            </a:endParaRP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Definition 2: </a:t>
            </a:r>
          </a:p>
          <a:p>
            <a:pPr algn="just"/>
            <a:endParaRPr lang="en-GB" sz="1600" dirty="0">
              <a:solidFill>
                <a:schemeClr val="tx1"/>
              </a:solidFill>
            </a:endParaRP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“the </a:t>
            </a:r>
            <a:r>
              <a:rPr lang="en-GB" sz="1600" dirty="0">
                <a:solidFill>
                  <a:schemeClr val="tx1"/>
                </a:solidFill>
              </a:rPr>
              <a:t>protection of rights to education, housing, and </a:t>
            </a:r>
            <a:r>
              <a:rPr lang="en-GB" sz="1600" dirty="0" err="1" smtClean="0">
                <a:solidFill>
                  <a:schemeClr val="tx1"/>
                </a:solidFill>
              </a:rPr>
              <a:t>welbeing</a:t>
            </a:r>
            <a:r>
              <a:rPr lang="en-GB" sz="1600" dirty="0" smtClean="0">
                <a:solidFill>
                  <a:schemeClr val="tx1"/>
                </a:solidFill>
              </a:rPr>
              <a:t>”</a:t>
            </a:r>
          </a:p>
          <a:p>
            <a:pPr algn="just"/>
            <a:endParaRPr lang="en-GB" sz="1600" dirty="0" smtClean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77073"/>
            <a:ext cx="3246463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0875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27784" y="44624"/>
            <a:ext cx="4248472" cy="504056"/>
          </a:xfrm>
        </p:spPr>
        <p:txBody>
          <a:bodyPr>
            <a:normAutofit fontScale="90000"/>
          </a:bodyPr>
          <a:lstStyle/>
          <a:p>
            <a:r>
              <a:rPr lang="en-US" sz="2800" dirty="0" smtClean="0"/>
              <a:t>Diagrams</a:t>
            </a:r>
            <a:endParaRPr lang="en-US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9792" y="620688"/>
            <a:ext cx="4425216" cy="623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313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31640" y="188640"/>
            <a:ext cx="6984776" cy="64807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Maslow’s hierarchy of needs &amp; management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92696"/>
            <a:ext cx="9036496" cy="6165304"/>
          </a:xfrm>
        </p:spPr>
        <p:txBody>
          <a:bodyPr>
            <a:normAutofit/>
          </a:bodyPr>
          <a:lstStyle/>
          <a:p>
            <a:pPr algn="just"/>
            <a:r>
              <a:rPr lang="en-GB" sz="2000" dirty="0" smtClean="0">
                <a:solidFill>
                  <a:schemeClr val="tx1"/>
                </a:solidFill>
              </a:rPr>
              <a:t>Does the hierarchy cover: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2000" b="1" dirty="0" smtClean="0">
                <a:solidFill>
                  <a:srgbClr val="FF0000"/>
                </a:solidFill>
              </a:rPr>
              <a:t>Health??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2000" b="1" dirty="0" smtClean="0">
                <a:solidFill>
                  <a:srgbClr val="FF0000"/>
                </a:solidFill>
              </a:rPr>
              <a:t>Safety??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2000" b="1" dirty="0" smtClean="0">
                <a:solidFill>
                  <a:srgbClr val="FF0000"/>
                </a:solidFill>
              </a:rPr>
              <a:t>Welfare??</a:t>
            </a:r>
          </a:p>
          <a:p>
            <a:pPr marL="457200" indent="-457200" algn="just">
              <a:buFont typeface="+mj-lt"/>
              <a:buAutoNum type="arabicPeriod"/>
            </a:pPr>
            <a:endParaRPr lang="en-GB" sz="2000" b="1" dirty="0">
              <a:solidFill>
                <a:srgbClr val="FF0000"/>
              </a:solidFill>
            </a:endParaRPr>
          </a:p>
          <a:p>
            <a:pPr algn="just"/>
            <a:r>
              <a:rPr lang="en-GB" sz="2000" b="1" dirty="0" smtClean="0">
                <a:solidFill>
                  <a:srgbClr val="FF0000"/>
                </a:solidFill>
              </a:rPr>
              <a:t>Mind the </a:t>
            </a:r>
            <a:r>
              <a:rPr lang="en-GB" sz="2000" b="1" u="sng" dirty="0" smtClean="0">
                <a:solidFill>
                  <a:srgbClr val="7030A0"/>
                </a:solidFill>
              </a:rPr>
              <a:t>implications of </a:t>
            </a:r>
          </a:p>
          <a:p>
            <a:pPr algn="just"/>
            <a:r>
              <a:rPr lang="en-GB" sz="2000" b="1" u="sng" dirty="0" smtClean="0">
                <a:solidFill>
                  <a:srgbClr val="7030A0"/>
                </a:solidFill>
              </a:rPr>
              <a:t>the terminology </a:t>
            </a:r>
            <a:r>
              <a:rPr lang="en-GB" sz="2000" b="1" dirty="0" smtClean="0">
                <a:solidFill>
                  <a:srgbClr val="FF0000"/>
                </a:solidFill>
              </a:rPr>
              <a:t>above, </a:t>
            </a:r>
          </a:p>
          <a:p>
            <a:pPr algn="just"/>
            <a:r>
              <a:rPr lang="en-GB" sz="2000" b="1" dirty="0">
                <a:solidFill>
                  <a:srgbClr val="FF0000"/>
                </a:solidFill>
              </a:rPr>
              <a:t>n</a:t>
            </a:r>
            <a:r>
              <a:rPr lang="en-GB" sz="2000" b="1" dirty="0" smtClean="0">
                <a:solidFill>
                  <a:srgbClr val="FF0000"/>
                </a:solidFill>
              </a:rPr>
              <a:t>ot just the physical </a:t>
            </a:r>
          </a:p>
          <a:p>
            <a:pPr algn="just"/>
            <a:r>
              <a:rPr lang="en-GB" sz="2000" b="1" dirty="0" smtClean="0">
                <a:solidFill>
                  <a:srgbClr val="FF0000"/>
                </a:solidFill>
              </a:rPr>
              <a:t>meanings of the words!!</a:t>
            </a:r>
          </a:p>
          <a:p>
            <a:pPr algn="just"/>
            <a:endParaRPr lang="en-GB" sz="2000" b="1" dirty="0">
              <a:solidFill>
                <a:srgbClr val="FF0000"/>
              </a:solidFill>
            </a:endParaRPr>
          </a:p>
          <a:p>
            <a:pPr algn="just"/>
            <a:r>
              <a:rPr lang="en-GB" sz="2000" b="1" dirty="0" smtClean="0">
                <a:solidFill>
                  <a:srgbClr val="FF0000"/>
                </a:solidFill>
              </a:rPr>
              <a:t>Do you think, health,</a:t>
            </a:r>
          </a:p>
          <a:p>
            <a:pPr algn="just"/>
            <a:r>
              <a:rPr lang="en-GB" sz="2000" b="1" dirty="0">
                <a:solidFill>
                  <a:srgbClr val="FF0000"/>
                </a:solidFill>
              </a:rPr>
              <a:t>s</a:t>
            </a:r>
            <a:r>
              <a:rPr lang="en-GB" sz="2000" b="1" dirty="0" smtClean="0">
                <a:solidFill>
                  <a:srgbClr val="FF0000"/>
                </a:solidFill>
              </a:rPr>
              <a:t>afety, and welfare is </a:t>
            </a:r>
          </a:p>
          <a:p>
            <a:pPr algn="just"/>
            <a:r>
              <a:rPr lang="en-GB" sz="2000" b="1" dirty="0">
                <a:solidFill>
                  <a:srgbClr val="FF0000"/>
                </a:solidFill>
              </a:rPr>
              <a:t>c</a:t>
            </a:r>
            <a:r>
              <a:rPr lang="en-GB" sz="2000" b="1" dirty="0" smtClean="0">
                <a:solidFill>
                  <a:srgbClr val="FF0000"/>
                </a:solidFill>
              </a:rPr>
              <a:t>ontained in all the </a:t>
            </a:r>
          </a:p>
          <a:p>
            <a:pPr algn="just"/>
            <a:r>
              <a:rPr lang="en-GB" sz="2000" b="1" dirty="0">
                <a:solidFill>
                  <a:srgbClr val="FF0000"/>
                </a:solidFill>
              </a:rPr>
              <a:t>f</a:t>
            </a:r>
            <a:r>
              <a:rPr lang="en-GB" sz="2000" b="1" dirty="0" smtClean="0">
                <a:solidFill>
                  <a:srgbClr val="FF0000"/>
                </a:solidFill>
              </a:rPr>
              <a:t>ive tiers  / levels? How?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268760"/>
            <a:ext cx="5972695" cy="5181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3796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680" y="260648"/>
            <a:ext cx="6120680" cy="648072"/>
          </a:xfrm>
        </p:spPr>
        <p:txBody>
          <a:bodyPr>
            <a:normAutofit/>
          </a:bodyPr>
          <a:lstStyle/>
          <a:p>
            <a:r>
              <a:rPr lang="en-US" sz="2800" b="1" dirty="0" smtClean="0"/>
              <a:t>Group discussion</a:t>
            </a:r>
            <a:endParaRPr lang="en-US" sz="2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142" y="1152128"/>
            <a:ext cx="8892480" cy="5085184"/>
          </a:xfrm>
        </p:spPr>
        <p:txBody>
          <a:bodyPr>
            <a:normAutofit/>
          </a:bodyPr>
          <a:lstStyle/>
          <a:p>
            <a:pPr algn="just"/>
            <a:endParaRPr lang="en-GB" sz="2000" b="1" dirty="0" smtClean="0">
              <a:solidFill>
                <a:schemeClr val="tx1"/>
              </a:solidFill>
            </a:endParaRPr>
          </a:p>
          <a:p>
            <a:pPr algn="just"/>
            <a:endParaRPr lang="en-GB" sz="2000" b="1" dirty="0">
              <a:solidFill>
                <a:schemeClr val="tx1"/>
              </a:solidFill>
            </a:endParaRPr>
          </a:p>
          <a:p>
            <a:pPr marL="342900" lvl="0" indent="-342900" algn="just">
              <a:buFont typeface="Arial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</a:rPr>
              <a:t>Group Discussion 1 – How can Health, Safety &amp; Wellbeing be improved at homes</a:t>
            </a:r>
          </a:p>
          <a:p>
            <a:pPr marL="1162050" lvl="0" indent="-342900" algn="just">
              <a:buFont typeface="Arial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</a:rPr>
              <a:t>List Hazards first</a:t>
            </a:r>
          </a:p>
          <a:p>
            <a:pPr marL="1162050" lvl="0" indent="-342900" algn="just">
              <a:buFont typeface="Arial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</a:rPr>
              <a:t>Pathways and receptors</a:t>
            </a:r>
          </a:p>
          <a:p>
            <a:pPr marL="1162050" lvl="0" indent="-342900" algn="just">
              <a:buFont typeface="Arial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</a:rPr>
              <a:t>Safety measures / risk controls</a:t>
            </a:r>
          </a:p>
          <a:p>
            <a:pPr marL="342900" lvl="0" indent="-342900" algn="just">
              <a:buFont typeface="Arial" pitchFamily="34" charset="0"/>
              <a:buChar char="•"/>
            </a:pPr>
            <a:endParaRPr lang="en-GB" sz="2000" dirty="0">
              <a:solidFill>
                <a:prstClr val="black"/>
              </a:solidFill>
            </a:endParaRPr>
          </a:p>
          <a:p>
            <a:pPr marL="342900" lvl="0" indent="-342900" algn="just">
              <a:buFont typeface="Arial" pitchFamily="34" charset="0"/>
              <a:buChar char="•"/>
            </a:pPr>
            <a:endParaRPr lang="en-GB" sz="2000" dirty="0">
              <a:solidFill>
                <a:prstClr val="black"/>
              </a:solidFill>
            </a:endParaRPr>
          </a:p>
          <a:p>
            <a:pPr marL="342900" lvl="0" indent="-342900" algn="just">
              <a:buFont typeface="Arial" pitchFamily="34" charset="0"/>
              <a:buChar char="•"/>
            </a:pPr>
            <a:endParaRPr lang="en-GB" sz="2000" dirty="0">
              <a:solidFill>
                <a:prstClr val="black"/>
              </a:solidFill>
            </a:endParaRPr>
          </a:p>
          <a:p>
            <a:pPr marL="342900" lvl="0" indent="-342900" algn="just">
              <a:buFont typeface="Arial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</a:rPr>
              <a:t>Group Discussion 2 – Extrapolate from the domestic to the work level</a:t>
            </a:r>
          </a:p>
          <a:p>
            <a:pPr marL="457200" lvl="0" indent="-457200" algn="just">
              <a:buFont typeface="+mj-lt"/>
              <a:buAutoNum type="arabicPeriod"/>
            </a:pPr>
            <a:endParaRPr lang="en-GB" sz="2000" b="1" dirty="0">
              <a:solidFill>
                <a:prstClr val="black"/>
              </a:solidFill>
            </a:endParaRPr>
          </a:p>
          <a:p>
            <a:pPr algn="just"/>
            <a:endParaRPr lang="en-GB" sz="2000" dirty="0" smtClean="0"/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2143526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Captain Cash Eltham\Pictures\Thank yo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350" y="885825"/>
            <a:ext cx="7602538" cy="504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4772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680" y="260648"/>
            <a:ext cx="6120680" cy="648072"/>
          </a:xfrm>
        </p:spPr>
        <p:txBody>
          <a:bodyPr>
            <a:normAutofit/>
          </a:bodyPr>
          <a:lstStyle/>
          <a:p>
            <a:r>
              <a:rPr lang="en-US" sz="2800" b="1" dirty="0" smtClean="0"/>
              <a:t>FEEDBACK from the Students</a:t>
            </a:r>
            <a:endParaRPr lang="en-US" sz="2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142" y="1152128"/>
            <a:ext cx="8892480" cy="5085184"/>
          </a:xfrm>
        </p:spPr>
        <p:txBody>
          <a:bodyPr>
            <a:normAutofit/>
          </a:bodyPr>
          <a:lstStyle/>
          <a:p>
            <a:pPr algn="just"/>
            <a:endParaRPr lang="en-GB" sz="2000" b="1" dirty="0" smtClean="0">
              <a:solidFill>
                <a:schemeClr val="tx1"/>
              </a:solidFill>
            </a:endParaRPr>
          </a:p>
          <a:p>
            <a:pPr algn="just"/>
            <a:endParaRPr lang="en-GB" sz="2000" b="1" dirty="0">
              <a:solidFill>
                <a:schemeClr val="tx1"/>
              </a:solidFill>
            </a:endParaRPr>
          </a:p>
          <a:p>
            <a:pPr algn="just"/>
            <a:r>
              <a:rPr lang="en-GB" sz="2000" b="1" dirty="0" err="1" smtClean="0">
                <a:solidFill>
                  <a:schemeClr val="tx1"/>
                </a:solidFill>
              </a:rPr>
              <a:t>Postits</a:t>
            </a:r>
            <a:r>
              <a:rPr lang="en-GB" sz="2000" b="1" dirty="0" smtClean="0">
                <a:solidFill>
                  <a:schemeClr val="tx1"/>
                </a:solidFill>
              </a:rPr>
              <a:t>:</a:t>
            </a:r>
          </a:p>
          <a:p>
            <a:pPr algn="just"/>
            <a:endParaRPr lang="en-GB" sz="2000" b="1" dirty="0">
              <a:solidFill>
                <a:schemeClr val="tx1"/>
              </a:solidFill>
            </a:endParaRPr>
          </a:p>
          <a:p>
            <a:pPr algn="just"/>
            <a:endParaRPr lang="en-GB" sz="2000" b="1" dirty="0" smtClean="0">
              <a:solidFill>
                <a:schemeClr val="tx1"/>
              </a:solidFill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sz="2000" b="1" dirty="0" smtClean="0">
                <a:solidFill>
                  <a:schemeClr val="tx1"/>
                </a:solidFill>
              </a:rPr>
              <a:t>One best thing you like about my lecture</a:t>
            </a:r>
          </a:p>
          <a:p>
            <a:pPr marL="457200" indent="-457200" algn="just">
              <a:buFont typeface="+mj-lt"/>
              <a:buAutoNum type="arabicPeriod"/>
            </a:pPr>
            <a:endParaRPr lang="en-GB" sz="2000" b="1" dirty="0">
              <a:solidFill>
                <a:schemeClr val="tx1"/>
              </a:solidFill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sz="2000" b="1" dirty="0" smtClean="0">
                <a:solidFill>
                  <a:srgbClr val="FF0000"/>
                </a:solidFill>
              </a:rPr>
              <a:t>AT LEAST ONE WORST </a:t>
            </a:r>
            <a:r>
              <a:rPr lang="en-GB" sz="2000" b="1" dirty="0" smtClean="0">
                <a:solidFill>
                  <a:schemeClr val="tx1"/>
                </a:solidFill>
              </a:rPr>
              <a:t>thing you would like </a:t>
            </a:r>
            <a:r>
              <a:rPr lang="en-GB" sz="2000" b="1" dirty="0" smtClean="0">
                <a:solidFill>
                  <a:srgbClr val="FF0000"/>
                </a:solidFill>
              </a:rPr>
              <a:t>to change and </a:t>
            </a:r>
            <a:r>
              <a:rPr lang="en-GB" sz="2800" b="1" u="sng" dirty="0" smtClean="0">
                <a:solidFill>
                  <a:srgbClr val="FF0000"/>
                </a:solidFill>
              </a:rPr>
              <a:t>how</a:t>
            </a:r>
            <a:r>
              <a:rPr lang="en-GB" sz="2000" b="1" dirty="0" smtClean="0">
                <a:solidFill>
                  <a:srgbClr val="FF0000"/>
                </a:solidFill>
              </a:rPr>
              <a:t> </a:t>
            </a:r>
            <a:r>
              <a:rPr lang="en-GB" sz="2000" b="1" dirty="0" smtClean="0">
                <a:solidFill>
                  <a:schemeClr val="tx1"/>
                </a:solidFill>
              </a:rPr>
              <a:t>in my lecture</a:t>
            </a:r>
          </a:p>
          <a:p>
            <a:pPr marL="457200" indent="-457200" algn="just">
              <a:buFont typeface="+mj-lt"/>
              <a:buAutoNum type="arabicPeriod"/>
            </a:pPr>
            <a:endParaRPr lang="en-GB" sz="2000" b="1" dirty="0">
              <a:solidFill>
                <a:schemeClr val="tx1"/>
              </a:solidFill>
            </a:endParaRPr>
          </a:p>
          <a:p>
            <a:pPr algn="just"/>
            <a:endParaRPr lang="en-GB" sz="2000" b="1" dirty="0">
              <a:solidFill>
                <a:schemeClr val="tx1"/>
              </a:solidFill>
            </a:endParaRPr>
          </a:p>
          <a:p>
            <a:r>
              <a:rPr lang="en-GB" sz="2000" b="1" dirty="0" smtClean="0">
                <a:solidFill>
                  <a:schemeClr val="tx1"/>
                </a:solidFill>
              </a:rPr>
              <a:t>I seek ‘continuous improvement’!! </a:t>
            </a:r>
          </a:p>
          <a:p>
            <a:pPr marL="457200" indent="-457200" algn="just">
              <a:buFont typeface="+mj-lt"/>
              <a:buAutoNum type="arabicPeriod"/>
            </a:pPr>
            <a:endParaRPr lang="en-GB" sz="2000" b="1" dirty="0">
              <a:solidFill>
                <a:schemeClr val="tx1"/>
              </a:solidFill>
            </a:endParaRPr>
          </a:p>
          <a:p>
            <a:pPr algn="just"/>
            <a:endParaRPr lang="en-GB" sz="2000" dirty="0" smtClean="0"/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2295584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680" y="260648"/>
            <a:ext cx="6120680" cy="648072"/>
          </a:xfrm>
        </p:spPr>
        <p:txBody>
          <a:bodyPr>
            <a:normAutofit/>
          </a:bodyPr>
          <a:lstStyle/>
          <a:p>
            <a:r>
              <a:rPr lang="en-US" sz="2800" b="1" dirty="0" smtClean="0"/>
              <a:t>FUTURE DEVELOPMENTS / CHANGES</a:t>
            </a:r>
            <a:endParaRPr lang="en-US" sz="2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980728"/>
            <a:ext cx="8941110" cy="5256584"/>
          </a:xfrm>
        </p:spPr>
        <p:txBody>
          <a:bodyPr>
            <a:normAutofit/>
          </a:bodyPr>
          <a:lstStyle/>
          <a:p>
            <a:pPr algn="just"/>
            <a:endParaRPr lang="en-GB" sz="2000" b="1" dirty="0" smtClean="0">
              <a:solidFill>
                <a:schemeClr val="tx1"/>
              </a:solidFill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sz="2000" b="1" dirty="0" smtClean="0">
                <a:solidFill>
                  <a:schemeClr val="tx1"/>
                </a:solidFill>
              </a:rPr>
              <a:t>Put the Health, Safety, and Welfare in three concentric circles. 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2000" b="1" dirty="0" smtClean="0">
                <a:solidFill>
                  <a:schemeClr val="tx1"/>
                </a:solidFill>
              </a:rPr>
              <a:t>And do it in such a way, that they appear one after the other, following a ‘click’. 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2000" b="1" smtClean="0">
                <a:solidFill>
                  <a:schemeClr val="tx1"/>
                </a:solidFill>
              </a:rPr>
              <a:t>A clear ILOs </a:t>
            </a:r>
            <a:r>
              <a:rPr lang="en-GB" sz="2000" b="1" dirty="0" smtClean="0">
                <a:solidFill>
                  <a:schemeClr val="tx1"/>
                </a:solidFill>
              </a:rPr>
              <a:t>list</a:t>
            </a:r>
            <a:endParaRPr lang="en-GB" sz="2000" b="1" dirty="0">
              <a:solidFill>
                <a:schemeClr val="tx1"/>
              </a:solidFill>
            </a:endParaRPr>
          </a:p>
          <a:p>
            <a:pPr algn="just"/>
            <a:endParaRPr lang="en-GB" sz="2000" b="1" dirty="0" smtClean="0">
              <a:solidFill>
                <a:schemeClr val="tx1"/>
              </a:solidFill>
            </a:endParaRPr>
          </a:p>
          <a:p>
            <a:pPr marL="457200" indent="-457200" algn="just">
              <a:buFont typeface="+mj-lt"/>
              <a:buAutoNum type="arabicPeriod"/>
            </a:pPr>
            <a:endParaRPr lang="en-GB" sz="2000" b="1" dirty="0">
              <a:solidFill>
                <a:schemeClr val="tx1"/>
              </a:solidFill>
            </a:endParaRPr>
          </a:p>
          <a:p>
            <a:pPr algn="just"/>
            <a:endParaRPr lang="en-GB" sz="2000" dirty="0" smtClean="0"/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1889011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2171</TotalTime>
  <Words>686</Words>
  <Application>Microsoft Office PowerPoint</Application>
  <PresentationFormat>On-screen Show (4:3)</PresentationFormat>
  <Paragraphs>195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Arial Black</vt:lpstr>
      <vt:lpstr>Calibri</vt:lpstr>
      <vt:lpstr>Office Theme</vt:lpstr>
      <vt:lpstr>  Implications of the terminology Health, Safety &amp; Welfare       Dr. Talib E. Butt PhD, MSc,  BEng(Hons) AFHEA, AIfL, MCIWEM, LCIWM, AMIMechE  </vt:lpstr>
      <vt:lpstr>Structure of the talk / Index</vt:lpstr>
      <vt:lpstr>What has been covered so far?</vt:lpstr>
      <vt:lpstr>Health</vt:lpstr>
      <vt:lpstr>Health – Definition</vt:lpstr>
      <vt:lpstr>Health – Significance</vt:lpstr>
      <vt:lpstr>Safety</vt:lpstr>
      <vt:lpstr>Safety</vt:lpstr>
      <vt:lpstr>Welfare</vt:lpstr>
      <vt:lpstr>Welfare</vt:lpstr>
      <vt:lpstr>Diagrams</vt:lpstr>
      <vt:lpstr>Maslow’s hierarchy of needs &amp; management</vt:lpstr>
      <vt:lpstr>Group discussion</vt:lpstr>
      <vt:lpstr>PowerPoint Presentation</vt:lpstr>
      <vt:lpstr>FEEDBACK from the Students</vt:lpstr>
      <vt:lpstr>FUTURE DEVELOPMENTS / CHANGES</vt:lpstr>
    </vt:vector>
  </TitlesOfParts>
  <Company>Grizli777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Water Quality: Hazards and management</dc:title>
  <dc:creator>pc</dc:creator>
  <cp:lastModifiedBy>Talib E Butt</cp:lastModifiedBy>
  <cp:revision>327</cp:revision>
  <dcterms:created xsi:type="dcterms:W3CDTF">2014-09-21T11:16:23Z</dcterms:created>
  <dcterms:modified xsi:type="dcterms:W3CDTF">2016-10-14T17:00:29Z</dcterms:modified>
</cp:coreProperties>
</file>