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6" r:id="rId2"/>
    <p:sldId id="259" r:id="rId3"/>
    <p:sldId id="305" r:id="rId4"/>
    <p:sldId id="306" r:id="rId5"/>
    <p:sldId id="307" r:id="rId6"/>
    <p:sldId id="308" r:id="rId7"/>
    <p:sldId id="309" r:id="rId8"/>
    <p:sldId id="310" r:id="rId9"/>
    <p:sldId id="296" r:id="rId10"/>
    <p:sldId id="297" r:id="rId11"/>
    <p:sldId id="298" r:id="rId12"/>
    <p:sldId id="299" r:id="rId13"/>
    <p:sldId id="300" r:id="rId14"/>
    <p:sldId id="301" r:id="rId15"/>
    <p:sldId id="302" r:id="rId16"/>
    <p:sldId id="258" r:id="rId17"/>
    <p:sldId id="262" r:id="rId18"/>
    <p:sldId id="260" r:id="rId19"/>
    <p:sldId id="261" r:id="rId20"/>
    <p:sldId id="263" r:id="rId21"/>
    <p:sldId id="264" r:id="rId22"/>
    <p:sldId id="272" r:id="rId23"/>
    <p:sldId id="273" r:id="rId24"/>
    <p:sldId id="274" r:id="rId25"/>
    <p:sldId id="275" r:id="rId26"/>
    <p:sldId id="265" r:id="rId27"/>
    <p:sldId id="276" r:id="rId28"/>
    <p:sldId id="277" r:id="rId29"/>
    <p:sldId id="314" r:id="rId30"/>
    <p:sldId id="278" r:id="rId31"/>
    <p:sldId id="315" r:id="rId32"/>
    <p:sldId id="266" r:id="rId33"/>
    <p:sldId id="267" r:id="rId34"/>
    <p:sldId id="316" r:id="rId35"/>
    <p:sldId id="280" r:id="rId36"/>
    <p:sldId id="311" r:id="rId37"/>
    <p:sldId id="257"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333555-D6C6-4417-8439-9F13566335CC}" type="datetimeFigureOut">
              <a:rPr lang="en-GB" smtClean="0"/>
              <a:t>04/02/2021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58A1F9-227E-47B3-8001-21D065CB2EB3}" type="slidenum">
              <a:rPr lang="en-GB" smtClean="0"/>
              <a:t>‹#›</a:t>
            </a:fld>
            <a:endParaRPr lang="en-GB"/>
          </a:p>
        </p:txBody>
      </p:sp>
    </p:spTree>
    <p:extLst>
      <p:ext uri="{BB962C8B-B14F-4D97-AF65-F5344CB8AC3E}">
        <p14:creationId xmlns:p14="http://schemas.microsoft.com/office/powerpoint/2010/main" val="3713262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5B4C978-BB6D-42E7-BF0B-2AC8D98124A9}" type="datetime1">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79887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447C8B-7102-4C86-A5FB-C22527234A42}" type="datetime1">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870175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9C85BF-AB3A-487A-BC0B-73CA09E86DE0}" type="datetime1">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610677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590098-D837-4F4E-A6F1-64A377E38E03}" type="datetime1">
              <a:rPr lang="en-GB" smtClean="0"/>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574762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7E88F52-CD38-4279-BAF0-B6DD1D07E1B9}" type="datetime1">
              <a:rPr lang="en-GB" smtClean="0"/>
              <a:t>04/02/2021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216884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9CA69AC-F633-4368-B538-902653D310AE}" type="datetime1">
              <a:rPr lang="en-GB" smtClean="0"/>
              <a:t>04/02/2021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620879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220647-6C5D-4AC4-B786-5422A50D6161}" type="datetime1">
              <a:rPr lang="en-GB" smtClean="0"/>
              <a:t>04/02/2021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779731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CD73DD-7BBB-4CA9-875D-365A068D61B1}" type="datetime1">
              <a:rPr lang="en-GB" smtClean="0"/>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594109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F52D14-52C3-4331-93A8-20586DEAB8ED}" type="datetime1">
              <a:rPr lang="en-GB" smtClean="0"/>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75545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28322EE-6346-413B-96E1-5B5C8B487605}" type="datetime1">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266002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9F90B8-340F-4780-AFD6-5B28E42082A1}" type="datetime1">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239105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AA017E-FCB9-48C0-9EAD-9EE4682255A9}" type="datetime1">
              <a:rPr lang="en-GB" smtClean="0"/>
              <a:t>04/02/2021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EFB764-85D0-4B83-A451-C4C64E1BA9BB}" type="slidenum">
              <a:rPr lang="en-GB" smtClean="0"/>
              <a:t>‹#›</a:t>
            </a:fld>
            <a:endParaRPr lang="en-GB"/>
          </a:p>
        </p:txBody>
      </p:sp>
    </p:spTree>
    <p:extLst>
      <p:ext uri="{BB962C8B-B14F-4D97-AF65-F5344CB8AC3E}">
        <p14:creationId xmlns:p14="http://schemas.microsoft.com/office/powerpoint/2010/main" val="38773985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bbc.co.uk/news/uk-wales-18784782" TargetMode="External"/><Relationship Id="rId1" Type="http://schemas.openxmlformats.org/officeDocument/2006/relationships/slideLayout" Target="../slideLayouts/slideLayout7.xml"/><Relationship Id="rId6" Type="http://schemas.openxmlformats.org/officeDocument/2006/relationships/hyperlink" Target="http://www.maryjones.us/ctexts/laws_hywel_dda.html" TargetMode="External"/><Relationship Id="rId5" Type="http://schemas.openxmlformats.org/officeDocument/2006/relationships/image" Target="../media/image4.png"/><Relationship Id="rId4" Type="http://schemas.openxmlformats.org/officeDocument/2006/relationships/hyperlink" Target="https://www.llgc.org.uk/discover/digital-gallery/manuscripts/the-middle-ages/laws-of-hywel-dda/"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equalityhumanrights.com/en" TargetMode="External"/><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gov.uk/government/publications/the-stephen-lawrence-inquiry"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theguardian.com/uk-news/2015/nov/02/northern-ireland-assembly-votes-to-legalise-same-sex-marriage" TargetMode="External"/><Relationship Id="rId2" Type="http://schemas.openxmlformats.org/officeDocument/2006/relationships/hyperlink" Target="https://www.equalityhumanrights.com/en/what-are-human-rights/history-human-rights-britai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912" y="1723869"/>
            <a:ext cx="4634409" cy="2698229"/>
          </a:xfrm>
        </p:spPr>
        <p:txBody>
          <a:bodyPr>
            <a:noAutofit/>
          </a:bodyPr>
          <a:lstStyle/>
          <a:p>
            <a:r>
              <a:rPr lang="en-GB" sz="9600" dirty="0"/>
              <a:t>Equality Law </a:t>
            </a:r>
          </a:p>
        </p:txBody>
      </p:sp>
      <p:pic>
        <p:nvPicPr>
          <p:cNvPr id="6" name="Picture 5"/>
          <p:cNvPicPr>
            <a:picLocks noChangeAspect="1"/>
          </p:cNvPicPr>
          <p:nvPr/>
        </p:nvPicPr>
        <p:blipFill>
          <a:blip r:embed="rId2"/>
          <a:stretch>
            <a:fillRect/>
          </a:stretch>
        </p:blipFill>
        <p:spPr>
          <a:xfrm>
            <a:off x="6717130" y="0"/>
            <a:ext cx="4501759" cy="6768949"/>
          </a:xfrm>
          <a:prstGeom prst="rect">
            <a:avLst/>
          </a:prstGeom>
          <a:ln w="38100">
            <a:solidFill>
              <a:schemeClr val="accent1"/>
            </a:solidFill>
          </a:ln>
        </p:spPr>
      </p:pic>
      <p:sp>
        <p:nvSpPr>
          <p:cNvPr id="3" name="Slide Number Placeholder 2"/>
          <p:cNvSpPr>
            <a:spLocks noGrp="1"/>
          </p:cNvSpPr>
          <p:nvPr>
            <p:ph type="sldNum" sz="quarter" idx="12"/>
          </p:nvPr>
        </p:nvSpPr>
        <p:spPr/>
        <p:txBody>
          <a:bodyPr/>
          <a:lstStyle/>
          <a:p>
            <a:fld id="{60EFB764-85D0-4B83-A451-C4C64E1BA9BB}" type="slidenum">
              <a:rPr lang="en-GB" smtClean="0"/>
              <a:t>1</a:t>
            </a:fld>
            <a:endParaRPr lang="en-GB"/>
          </a:p>
        </p:txBody>
      </p:sp>
    </p:spTree>
    <p:extLst>
      <p:ext uri="{BB962C8B-B14F-4D97-AF65-F5344CB8AC3E}">
        <p14:creationId xmlns:p14="http://schemas.microsoft.com/office/powerpoint/2010/main" val="21582952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sz="half" idx="1"/>
          </p:nvPr>
        </p:nvSpPr>
        <p:spPr>
          <a:xfrm>
            <a:off x="838200" y="1690688"/>
            <a:ext cx="5257800" cy="4486275"/>
          </a:xfrm>
        </p:spPr>
        <p:txBody>
          <a:bodyPr>
            <a:normAutofit fontScale="92500" lnSpcReduction="10000"/>
          </a:bodyPr>
          <a:lstStyle/>
          <a:p>
            <a:pPr marL="514350" indent="-514350">
              <a:buFont typeface="+mj-lt"/>
              <a:buAutoNum type="arabicPeriod"/>
            </a:pPr>
            <a:r>
              <a:rPr lang="en-GB" sz="3000" dirty="0"/>
              <a:t>History: Hywel </a:t>
            </a:r>
            <a:r>
              <a:rPr lang="en-GB" sz="3000" dirty="0" err="1"/>
              <a:t>Dda</a:t>
            </a:r>
            <a:r>
              <a:rPr lang="en-GB" sz="3000" dirty="0"/>
              <a:t> to EA 2010</a:t>
            </a:r>
          </a:p>
          <a:p>
            <a:pPr marL="514350" indent="-514350">
              <a:buFont typeface="+mj-lt"/>
              <a:buAutoNum type="arabicPeriod"/>
            </a:pPr>
            <a:r>
              <a:rPr lang="en-GB" sz="3000" dirty="0"/>
              <a:t> Dame Helena Kennedy QC</a:t>
            </a:r>
          </a:p>
          <a:p>
            <a:pPr marL="514350" indent="-514350">
              <a:buFont typeface="+mj-lt"/>
              <a:buAutoNum type="arabicPeriod"/>
            </a:pPr>
            <a:r>
              <a:rPr lang="en-GB" sz="3000" dirty="0"/>
              <a:t>The three routes to the modern approach</a:t>
            </a:r>
          </a:p>
          <a:p>
            <a:pPr marL="514350" indent="-514350">
              <a:buFont typeface="+mj-lt"/>
              <a:buAutoNum type="arabicPeriod"/>
            </a:pPr>
            <a:r>
              <a:rPr lang="en-GB" sz="3000" dirty="0"/>
              <a:t>Race and discrimination law in the 1960s and 70s</a:t>
            </a:r>
          </a:p>
          <a:p>
            <a:pPr marL="514350" indent="-514350">
              <a:buFont typeface="+mj-lt"/>
              <a:buAutoNum type="arabicPeriod" startAt="6"/>
            </a:pPr>
            <a:r>
              <a:rPr lang="en-GB" sz="3000" dirty="0"/>
              <a:t>Equality and Human Rights Commission</a:t>
            </a:r>
          </a:p>
          <a:p>
            <a:pPr marL="514350" indent="-514350">
              <a:buFont typeface="+mj-lt"/>
              <a:buAutoNum type="arabicPeriod" startAt="6"/>
            </a:pPr>
            <a:r>
              <a:rPr lang="en-GB" sz="3000" dirty="0"/>
              <a:t>Disability Discrimination</a:t>
            </a:r>
          </a:p>
          <a:p>
            <a:pPr marL="514350" indent="-514350">
              <a:buFont typeface="+mj-lt"/>
              <a:buAutoNum type="arabicPeriod" startAt="6"/>
            </a:pPr>
            <a:r>
              <a:rPr lang="en-GB" sz="3000" dirty="0"/>
              <a:t>Public Sector Equality Duties</a:t>
            </a:r>
          </a:p>
          <a:p>
            <a:endParaRPr lang="en-GB" dirty="0"/>
          </a:p>
          <a:p>
            <a:endParaRPr lang="en-GB" dirty="0"/>
          </a:p>
          <a:p>
            <a:endParaRPr lang="en-GB" dirty="0"/>
          </a:p>
        </p:txBody>
      </p:sp>
      <p:sp>
        <p:nvSpPr>
          <p:cNvPr id="5" name="Slide Number Placeholder 4"/>
          <p:cNvSpPr>
            <a:spLocks noGrp="1"/>
          </p:cNvSpPr>
          <p:nvPr>
            <p:ph type="sldNum" sz="quarter" idx="12"/>
          </p:nvPr>
        </p:nvSpPr>
        <p:spPr/>
        <p:txBody>
          <a:bodyPr/>
          <a:lstStyle/>
          <a:p>
            <a:fld id="{60EFB764-85D0-4B83-A451-C4C64E1BA9BB}" type="slidenum">
              <a:rPr lang="en-GB" smtClean="0"/>
              <a:t>2</a:t>
            </a:fld>
            <a:endParaRPr lang="en-GB"/>
          </a:p>
        </p:txBody>
      </p:sp>
      <p:pic>
        <p:nvPicPr>
          <p:cNvPr id="7" name="Picture 6">
            <a:extLst>
              <a:ext uri="{FF2B5EF4-FFF2-40B4-BE49-F238E27FC236}">
                <a16:creationId xmlns:a16="http://schemas.microsoft.com/office/drawing/2014/main" id="{A49091D6-1ADE-4755-87E1-B3C3D26D872C}"/>
              </a:ext>
            </a:extLst>
          </p:cNvPr>
          <p:cNvPicPr>
            <a:picLocks noChangeAspect="1"/>
          </p:cNvPicPr>
          <p:nvPr/>
        </p:nvPicPr>
        <p:blipFill>
          <a:blip r:embed="rId2"/>
          <a:stretch>
            <a:fillRect/>
          </a:stretch>
        </p:blipFill>
        <p:spPr>
          <a:xfrm rot="177736">
            <a:off x="6021354" y="1316035"/>
            <a:ext cx="5981700" cy="4486275"/>
          </a:xfrm>
          <a:prstGeom prst="rect">
            <a:avLst/>
          </a:prstGeom>
        </p:spPr>
      </p:pic>
    </p:spTree>
    <p:extLst>
      <p:ext uri="{BB962C8B-B14F-4D97-AF65-F5344CB8AC3E}">
        <p14:creationId xmlns:p14="http://schemas.microsoft.com/office/powerpoint/2010/main" val="4117639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5CA0742D-387D-4356-9C9F-C3275CDD6B30}" type="slidenum">
              <a:rPr lang="en-GB"/>
              <a:pPr>
                <a:defRPr/>
              </a:pPr>
              <a:t>3</a:t>
            </a:fld>
            <a:endParaRPr lang="en-GB"/>
          </a:p>
        </p:txBody>
      </p:sp>
      <p:sp>
        <p:nvSpPr>
          <p:cNvPr id="2" name="Title 1"/>
          <p:cNvSpPr>
            <a:spLocks noGrp="1"/>
          </p:cNvSpPr>
          <p:nvPr>
            <p:ph type="title" idx="4294967295"/>
          </p:nvPr>
        </p:nvSpPr>
        <p:spPr>
          <a:xfrm>
            <a:off x="2523744" y="210312"/>
            <a:ext cx="4535424" cy="1663639"/>
          </a:xfrm>
        </p:spPr>
        <p:txBody>
          <a:bodyPr>
            <a:noAutofit/>
          </a:bodyPr>
          <a:lstStyle/>
          <a:p>
            <a:pPr>
              <a:defRPr/>
            </a:pPr>
            <a:r>
              <a:rPr lang="en-GB" sz="6000" dirty="0">
                <a:solidFill>
                  <a:schemeClr val="tx1">
                    <a:lumMod val="75000"/>
                    <a:lumOff val="25000"/>
                  </a:schemeClr>
                </a:solidFill>
              </a:rPr>
              <a:t>Hywel </a:t>
            </a:r>
            <a:r>
              <a:rPr lang="en-GB" sz="6000" dirty="0" err="1">
                <a:solidFill>
                  <a:schemeClr val="tx1">
                    <a:lumMod val="75000"/>
                    <a:lumOff val="25000"/>
                  </a:schemeClr>
                </a:solidFill>
              </a:rPr>
              <a:t>Dda</a:t>
            </a:r>
            <a:br>
              <a:rPr lang="en-GB" sz="6000" dirty="0">
                <a:solidFill>
                  <a:schemeClr val="tx1">
                    <a:lumMod val="75000"/>
                    <a:lumOff val="25000"/>
                  </a:schemeClr>
                </a:solidFill>
              </a:rPr>
            </a:br>
            <a:r>
              <a:rPr lang="en-GB" sz="6000" dirty="0">
                <a:solidFill>
                  <a:schemeClr val="tx1">
                    <a:lumMod val="75000"/>
                    <a:lumOff val="25000"/>
                  </a:schemeClr>
                </a:solidFill>
              </a:rPr>
              <a:t>880-950</a:t>
            </a:r>
          </a:p>
        </p:txBody>
      </p:sp>
      <p:sp>
        <p:nvSpPr>
          <p:cNvPr id="3" name="Content Placeholder 2"/>
          <p:cNvSpPr>
            <a:spLocks noGrp="1"/>
          </p:cNvSpPr>
          <p:nvPr>
            <p:ph idx="4294967295"/>
          </p:nvPr>
        </p:nvSpPr>
        <p:spPr>
          <a:xfrm>
            <a:off x="429768" y="2160589"/>
            <a:ext cx="5845620" cy="3735387"/>
          </a:xfrm>
        </p:spPr>
        <p:txBody>
          <a:bodyPr>
            <a:noAutofit/>
          </a:bodyPr>
          <a:lstStyle/>
          <a:p>
            <a:pPr eaLnBrk="1" hangingPunct="1"/>
            <a:r>
              <a:rPr lang="en-GB" altLang="en-US" dirty="0"/>
              <a:t>Hywel the Good was a Welsh King who lived in the first half of the 10</a:t>
            </a:r>
            <a:r>
              <a:rPr lang="en-GB" altLang="en-US" baseline="30000" dirty="0"/>
              <a:t>th</a:t>
            </a:r>
            <a:r>
              <a:rPr lang="en-GB" altLang="en-US" dirty="0"/>
              <a:t> century</a:t>
            </a:r>
          </a:p>
          <a:p>
            <a:pPr eaLnBrk="1" hangingPunct="1"/>
            <a:r>
              <a:rPr lang="en-GB" altLang="en-US" dirty="0"/>
              <a:t>He assembled leaders and lawyers from across Wales at the white house in modern </a:t>
            </a:r>
            <a:r>
              <a:rPr lang="en-GB" altLang="en-US" dirty="0" err="1"/>
              <a:t>Whitland</a:t>
            </a:r>
            <a:r>
              <a:rPr lang="en-GB" altLang="en-US" dirty="0"/>
              <a:t> and they developed a unified legal system for Wales</a:t>
            </a:r>
          </a:p>
          <a:p>
            <a:pPr eaLnBrk="1" hangingPunct="1"/>
            <a:r>
              <a:rPr lang="en-GB" altLang="en-US" dirty="0"/>
              <a:t>Known for justice and fair play</a:t>
            </a:r>
          </a:p>
        </p:txBody>
      </p:sp>
      <p:sp>
        <p:nvSpPr>
          <p:cNvPr id="5" name="Rectangle 4"/>
          <p:cNvSpPr>
            <a:spLocks noChangeArrowheads="1"/>
          </p:cNvSpPr>
          <p:nvPr/>
        </p:nvSpPr>
        <p:spPr bwMode="auto">
          <a:xfrm>
            <a:off x="8163735" y="856833"/>
            <a:ext cx="3856006" cy="5262979"/>
          </a:xfrm>
          <a:prstGeom prst="rect">
            <a:avLst/>
          </a:prstGeom>
          <a:solidFill>
            <a:srgbClr val="FFFF00"/>
          </a:solidFill>
          <a:ln w="28575">
            <a:solidFill>
              <a:schemeClr val="tx1"/>
            </a:solidFill>
            <a:miter lim="800000"/>
            <a:headEnd/>
            <a:tailEnd/>
          </a:ln>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n-GB" altLang="en-US" sz="2400" dirty="0"/>
              <a:t>Marriage was considered an agreement, not a holy sacrament.</a:t>
            </a:r>
          </a:p>
          <a:p>
            <a:pPr>
              <a:buFont typeface="Arial" panose="020B0604020202020204" pitchFamily="34" charset="0"/>
              <a:buChar char="•"/>
            </a:pPr>
            <a:r>
              <a:rPr lang="en-GB" altLang="en-US" sz="2400" dirty="0"/>
              <a:t>Divorce was permitted by common consent.</a:t>
            </a:r>
          </a:p>
          <a:p>
            <a:pPr>
              <a:buFont typeface="Arial" panose="020B0604020202020204" pitchFamily="34" charset="0"/>
              <a:buChar char="•"/>
            </a:pPr>
            <a:r>
              <a:rPr lang="en-GB" altLang="en-US" sz="2400" dirty="0"/>
              <a:t>There was no punishment for theft - if the sole purpose was to stay alive.</a:t>
            </a:r>
          </a:p>
          <a:p>
            <a:pPr>
              <a:buFont typeface="Arial" panose="020B0604020202020204" pitchFamily="34" charset="0"/>
              <a:buChar char="•"/>
            </a:pPr>
            <a:r>
              <a:rPr lang="en-GB" altLang="en-US" sz="2400" dirty="0"/>
              <a:t>Illegitimate children received the same rights as legitimate sons and daughters.</a:t>
            </a:r>
          </a:p>
          <a:p>
            <a:pPr>
              <a:buFont typeface="Arial" panose="020B0604020202020204" pitchFamily="34" charset="0"/>
              <a:buChar char="•"/>
            </a:pPr>
            <a:r>
              <a:rPr lang="en-GB" altLang="en-US" sz="2400" dirty="0"/>
              <a:t>Equal distribution of assets on divorce</a:t>
            </a:r>
          </a:p>
        </p:txBody>
      </p:sp>
      <p:sp>
        <p:nvSpPr>
          <p:cNvPr id="24582" name="Rectangle 5"/>
          <p:cNvSpPr>
            <a:spLocks noChangeArrowheads="1"/>
          </p:cNvSpPr>
          <p:nvPr/>
        </p:nvSpPr>
        <p:spPr bwMode="auto">
          <a:xfrm>
            <a:off x="463296" y="6323211"/>
            <a:ext cx="4538472"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400" dirty="0">
                <a:hlinkClick r:id="rId2"/>
              </a:rPr>
              <a:t>http://www.bbc.co.uk/news/uk-wales-18784782</a:t>
            </a:r>
            <a:r>
              <a:rPr lang="en-GB" altLang="en-US" sz="1400" dirty="0"/>
              <a:t> </a:t>
            </a:r>
          </a:p>
        </p:txBody>
      </p:sp>
      <p:pic>
        <p:nvPicPr>
          <p:cNvPr id="24583"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3671" y="83252"/>
            <a:ext cx="1447800" cy="179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4" name="Rectangle 7"/>
          <p:cNvSpPr>
            <a:spLocks noChangeArrowheads="1"/>
          </p:cNvSpPr>
          <p:nvPr/>
        </p:nvSpPr>
        <p:spPr bwMode="auto">
          <a:xfrm>
            <a:off x="4791456" y="6182613"/>
            <a:ext cx="45720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400" dirty="0">
                <a:hlinkClick r:id="rId4"/>
              </a:rPr>
              <a:t>https://www.llgc.org.uk/discover/digital-gallery/manuscripts/the-middle-ages/laws-of-hywel-dda/</a:t>
            </a:r>
            <a:r>
              <a:rPr lang="en-GB" altLang="en-US" sz="1400" dirty="0"/>
              <a:t> </a:t>
            </a:r>
          </a:p>
        </p:txBody>
      </p:sp>
      <p:pic>
        <p:nvPicPr>
          <p:cNvPr id="24585" name="Picture 8"/>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095036" y="1873951"/>
            <a:ext cx="1742888" cy="195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6" name="Rectangle 9"/>
          <p:cNvSpPr>
            <a:spLocks noChangeArrowheads="1"/>
          </p:cNvSpPr>
          <p:nvPr/>
        </p:nvSpPr>
        <p:spPr bwMode="auto">
          <a:xfrm>
            <a:off x="429768" y="6019927"/>
            <a:ext cx="4572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200" dirty="0">
                <a:hlinkClick r:id="rId6"/>
              </a:rPr>
              <a:t>http://www.maryjones.us/ctexts/laws_hywel_dda.html</a:t>
            </a:r>
            <a:r>
              <a:rPr lang="en-GB" altLang="en-US" sz="1200" dirty="0"/>
              <a:t> </a:t>
            </a:r>
          </a:p>
        </p:txBody>
      </p:sp>
    </p:spTree>
    <p:extLst>
      <p:ext uri="{BB962C8B-B14F-4D97-AF65-F5344CB8AC3E}">
        <p14:creationId xmlns:p14="http://schemas.microsoft.com/office/powerpoint/2010/main" val="32285400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21" presetClass="entr" presetSubtype="1" fill="hold" nodeType="clickEffect">
                                  <p:stCondLst>
                                    <p:cond delay="0"/>
                                  </p:stCondLst>
                                  <p:childTnLst>
                                    <p:set>
                                      <p:cBhvr>
                                        <p:cTn id="18" dur="1" fill="hold">
                                          <p:stCondLst>
                                            <p:cond delay="0"/>
                                          </p:stCondLst>
                                        </p:cTn>
                                        <p:tgtEl>
                                          <p:spTgt spid="24585"/>
                                        </p:tgtEl>
                                        <p:attrNameLst>
                                          <p:attrName>style.visibility</p:attrName>
                                        </p:attrNameLst>
                                      </p:cBhvr>
                                      <p:to>
                                        <p:strVal val="visible"/>
                                      </p:to>
                                    </p:set>
                                    <p:animEffect transition="in" filter="wheel(1)">
                                      <p:cBhvr>
                                        <p:cTn id="19" dur="2000"/>
                                        <p:tgtEl>
                                          <p:spTgt spid="24585"/>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1000"/>
                                        <p:tgtEl>
                                          <p:spTgt spid="5">
                                            <p:txEl>
                                              <p:pRg st="0" end="0"/>
                                            </p:txEl>
                                          </p:spTgt>
                                        </p:tgtEl>
                                      </p:cBhvr>
                                    </p:animEffect>
                                    <p:anim calcmode="lin" valueType="num">
                                      <p:cBhvr>
                                        <p:cTn id="2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
                                            <p:txEl>
                                              <p:pRg st="1" end="1"/>
                                            </p:txEl>
                                          </p:spTgt>
                                        </p:tgtEl>
                                        <p:attrNameLst>
                                          <p:attrName>style.visibility</p:attrName>
                                        </p:attrNameLst>
                                      </p:cBhvr>
                                      <p:to>
                                        <p:strVal val="visible"/>
                                      </p:to>
                                    </p:set>
                                    <p:animEffect transition="in" filter="fade">
                                      <p:cBhvr>
                                        <p:cTn id="35" dur="1000"/>
                                        <p:tgtEl>
                                          <p:spTgt spid="5">
                                            <p:txEl>
                                              <p:pRg st="1" end="1"/>
                                            </p:txEl>
                                          </p:spTgt>
                                        </p:tgtEl>
                                      </p:cBhvr>
                                    </p:animEffect>
                                    <p:anim calcmode="lin" valueType="num">
                                      <p:cBhvr>
                                        <p:cTn id="36"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
                                            <p:txEl>
                                              <p:pRg st="2" end="2"/>
                                            </p:txEl>
                                          </p:spTgt>
                                        </p:tgtEl>
                                        <p:attrNameLst>
                                          <p:attrName>style.visibility</p:attrName>
                                        </p:attrNameLst>
                                      </p:cBhvr>
                                      <p:to>
                                        <p:strVal val="visible"/>
                                      </p:to>
                                    </p:set>
                                    <p:animEffect transition="in" filter="fade">
                                      <p:cBhvr>
                                        <p:cTn id="42" dur="1000"/>
                                        <p:tgtEl>
                                          <p:spTgt spid="5">
                                            <p:txEl>
                                              <p:pRg st="2" end="2"/>
                                            </p:txEl>
                                          </p:spTgt>
                                        </p:tgtEl>
                                      </p:cBhvr>
                                    </p:animEffect>
                                    <p:anim calcmode="lin" valueType="num">
                                      <p:cBhvr>
                                        <p:cTn id="4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5">
                                            <p:txEl>
                                              <p:pRg st="3" end="3"/>
                                            </p:txEl>
                                          </p:spTgt>
                                        </p:tgtEl>
                                        <p:attrNameLst>
                                          <p:attrName>style.visibility</p:attrName>
                                        </p:attrNameLst>
                                      </p:cBhvr>
                                      <p:to>
                                        <p:strVal val="visible"/>
                                      </p:to>
                                    </p:set>
                                    <p:animEffect transition="in" filter="fade">
                                      <p:cBhvr>
                                        <p:cTn id="49" dur="1000"/>
                                        <p:tgtEl>
                                          <p:spTgt spid="5">
                                            <p:txEl>
                                              <p:pRg st="3" end="3"/>
                                            </p:txEl>
                                          </p:spTgt>
                                        </p:tgtEl>
                                      </p:cBhvr>
                                    </p:animEffect>
                                    <p:anim calcmode="lin" valueType="num">
                                      <p:cBhvr>
                                        <p:cTn id="50"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5">
                                            <p:txEl>
                                              <p:pRg st="4" end="4"/>
                                            </p:txEl>
                                          </p:spTgt>
                                        </p:tgtEl>
                                        <p:attrNameLst>
                                          <p:attrName>style.visibility</p:attrName>
                                        </p:attrNameLst>
                                      </p:cBhvr>
                                      <p:to>
                                        <p:strVal val="visible"/>
                                      </p:to>
                                    </p:set>
                                    <p:animEffect transition="in" filter="fade">
                                      <p:cBhvr>
                                        <p:cTn id="56" dur="1000"/>
                                        <p:tgtEl>
                                          <p:spTgt spid="5">
                                            <p:txEl>
                                              <p:pRg st="4" end="4"/>
                                            </p:txEl>
                                          </p:spTgt>
                                        </p:tgtEl>
                                      </p:cBhvr>
                                    </p:animEffect>
                                    <p:anim calcmode="lin" valueType="num">
                                      <p:cBhvr>
                                        <p:cTn id="57"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90219C0-8EA8-4314-9EAE-4606C70BFD92}" type="slidenum">
              <a:rPr lang="en-GB" altLang="en-US" smtClean="0"/>
              <a:pPr>
                <a:defRPr/>
              </a:pPr>
              <a:t>4</a:t>
            </a:fld>
            <a:endParaRPr lang="en-GB" altLang="en-US"/>
          </a:p>
        </p:txBody>
      </p:sp>
      <p:sp>
        <p:nvSpPr>
          <p:cNvPr id="3" name="Content Placeholder 2"/>
          <p:cNvSpPr>
            <a:spLocks noGrp="1"/>
          </p:cNvSpPr>
          <p:nvPr>
            <p:ph idx="4294967295"/>
          </p:nvPr>
        </p:nvSpPr>
        <p:spPr>
          <a:xfrm>
            <a:off x="1988758" y="2563489"/>
            <a:ext cx="8135937" cy="1392237"/>
          </a:xfrm>
        </p:spPr>
        <p:txBody>
          <a:bodyPr/>
          <a:lstStyle/>
          <a:p>
            <a:pPr eaLnBrk="1" hangingPunct="1"/>
            <a:r>
              <a:rPr lang="en-GB" altLang="en-US" dirty="0"/>
              <a:t>Magna Carta is often seen as the basis of liberty and justice as we know it in the west. The 39th clause of the charter is still part of British law today:</a:t>
            </a:r>
          </a:p>
        </p:txBody>
      </p:sp>
      <p:sp>
        <p:nvSpPr>
          <p:cNvPr id="5" name="Rectangle 4"/>
          <p:cNvSpPr>
            <a:spLocks noChangeArrowheads="1"/>
          </p:cNvSpPr>
          <p:nvPr/>
        </p:nvSpPr>
        <p:spPr bwMode="auto">
          <a:xfrm>
            <a:off x="622378" y="3984367"/>
            <a:ext cx="11356262" cy="255454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GB" altLang="en-US" sz="3200" dirty="0"/>
              <a:t>'No free man shall be seized or imprisoned, or stripped of his rights or possessions, or outlawed or exiled, or deprived of his standing in any other way, nor will we proceed with force against him, or send others to do so, except by the lawful judgment of his equals or by the law of the land.'</a:t>
            </a:r>
          </a:p>
        </p:txBody>
      </p:sp>
      <p:pic>
        <p:nvPicPr>
          <p:cNvPr id="25605" name="Picture 6"/>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7550" y="299923"/>
            <a:ext cx="4211066" cy="2045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p:cNvSpPr>
            <a:spLocks noChangeArrowheads="1"/>
          </p:cNvSpPr>
          <p:nvPr/>
        </p:nvSpPr>
        <p:spPr bwMode="auto">
          <a:xfrm>
            <a:off x="5907024" y="630336"/>
            <a:ext cx="6071616"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2800" dirty="0"/>
              <a:t>Practical solution to a political crisis</a:t>
            </a:r>
          </a:p>
          <a:p>
            <a:r>
              <a:rPr lang="en-GB" altLang="en-US" sz="2800" dirty="0"/>
              <a:t>King John exploited his subjects, particularly the barons</a:t>
            </a:r>
          </a:p>
        </p:txBody>
      </p:sp>
    </p:spTree>
    <p:extLst>
      <p:ext uri="{BB962C8B-B14F-4D97-AF65-F5344CB8AC3E}">
        <p14:creationId xmlns:p14="http://schemas.microsoft.com/office/powerpoint/2010/main" val="25527148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sz="6000" dirty="0">
                <a:solidFill>
                  <a:schemeClr val="tx1">
                    <a:lumMod val="75000"/>
                    <a:lumOff val="25000"/>
                  </a:schemeClr>
                </a:solidFill>
              </a:rPr>
              <a:t>‘English Legal System’</a:t>
            </a:r>
          </a:p>
        </p:txBody>
      </p:sp>
      <p:sp>
        <p:nvSpPr>
          <p:cNvPr id="3" name="Content Placeholder 2"/>
          <p:cNvSpPr>
            <a:spLocks noGrp="1"/>
          </p:cNvSpPr>
          <p:nvPr>
            <p:ph idx="1"/>
          </p:nvPr>
        </p:nvSpPr>
        <p:spPr>
          <a:xfrm>
            <a:off x="502920" y="1844676"/>
            <a:ext cx="5669280" cy="4629276"/>
          </a:xfrm>
        </p:spPr>
        <p:txBody>
          <a:bodyPr>
            <a:normAutofit/>
          </a:bodyPr>
          <a:lstStyle/>
          <a:p>
            <a:pPr eaLnBrk="1" hangingPunct="1"/>
            <a:r>
              <a:rPr lang="en-GB" altLang="en-US" sz="3200" dirty="0"/>
              <a:t>The United Kingdom of Great Britain and Northern Ireland</a:t>
            </a:r>
          </a:p>
          <a:p>
            <a:pPr eaLnBrk="1" hangingPunct="1"/>
            <a:r>
              <a:rPr lang="en-GB" altLang="en-US" sz="3200" dirty="0"/>
              <a:t>1920: Ireland partitioned into 26 counties forming the Republic of Ireland</a:t>
            </a:r>
          </a:p>
          <a:p>
            <a:pPr eaLnBrk="1" hangingPunct="1"/>
            <a:r>
              <a:rPr lang="en-GB" altLang="en-US" sz="3200" dirty="0"/>
              <a:t>Great Britain is the main island grouping of which England is one part</a:t>
            </a:r>
          </a:p>
        </p:txBody>
      </p:sp>
      <p:pic>
        <p:nvPicPr>
          <p:cNvPr id="26628"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797523" y="1397954"/>
            <a:ext cx="5108881" cy="4754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9351963" y="6289008"/>
            <a:ext cx="2378075" cy="369887"/>
          </a:xfrm>
          <a:prstGeom prst="rect">
            <a:avLst/>
          </a:prstGeom>
          <a:noFill/>
        </p:spPr>
        <p:txBody>
          <a:bodyPr>
            <a:spAutoFit/>
          </a:bodyPr>
          <a:lstStyle/>
          <a:p>
            <a:pPr>
              <a:defRPr/>
            </a:pPr>
            <a:r>
              <a:rPr lang="en-GB" dirty="0">
                <a:solidFill>
                  <a:prstClr val="black"/>
                </a:solidFill>
                <a:latin typeface="Calibri" panose="020F0502020204030204"/>
              </a:rPr>
              <a:t>Gillespie (2015:2)</a:t>
            </a:r>
          </a:p>
        </p:txBody>
      </p:sp>
    </p:spTree>
    <p:extLst>
      <p:ext uri="{BB962C8B-B14F-4D97-AF65-F5344CB8AC3E}">
        <p14:creationId xmlns:p14="http://schemas.microsoft.com/office/powerpoint/2010/main" val="16105929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461504" y="770762"/>
            <a:ext cx="4203193" cy="48494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858458" y="549275"/>
            <a:ext cx="9163430" cy="1079500"/>
          </a:xfrm>
        </p:spPr>
        <p:txBody>
          <a:bodyPr>
            <a:normAutofit/>
          </a:bodyPr>
          <a:lstStyle/>
          <a:p>
            <a:pPr>
              <a:defRPr/>
            </a:pPr>
            <a:r>
              <a:rPr lang="en-GB" sz="6000" dirty="0">
                <a:solidFill>
                  <a:schemeClr val="tx1">
                    <a:lumMod val="75000"/>
                    <a:lumOff val="25000"/>
                  </a:schemeClr>
                </a:solidFill>
              </a:rPr>
              <a:t>‘English Legal System’</a:t>
            </a:r>
          </a:p>
        </p:txBody>
      </p:sp>
      <p:sp>
        <p:nvSpPr>
          <p:cNvPr id="3" name="Content Placeholder 2"/>
          <p:cNvSpPr>
            <a:spLocks noGrp="1"/>
          </p:cNvSpPr>
          <p:nvPr>
            <p:ph idx="1"/>
          </p:nvPr>
        </p:nvSpPr>
        <p:spPr>
          <a:xfrm>
            <a:off x="858458" y="1754951"/>
            <a:ext cx="5834950" cy="4319587"/>
          </a:xfrm>
        </p:spPr>
        <p:txBody>
          <a:bodyPr rtlCol="0">
            <a:noAutofit/>
          </a:bodyPr>
          <a:lstStyle/>
          <a:p>
            <a:pPr marL="91440" indent="-91440">
              <a:defRPr/>
            </a:pPr>
            <a:r>
              <a:rPr lang="en-GB" sz="3200" dirty="0">
                <a:solidFill>
                  <a:schemeClr val="tx1">
                    <a:lumMod val="75000"/>
                    <a:lumOff val="25000"/>
                  </a:schemeClr>
                </a:solidFill>
              </a:rPr>
              <a:t>Wales (country and/or principality) has not had its own legal system since the 16</a:t>
            </a:r>
            <a:r>
              <a:rPr lang="en-GB" sz="3200" baseline="30000" dirty="0">
                <a:solidFill>
                  <a:schemeClr val="tx1">
                    <a:lumMod val="75000"/>
                    <a:lumOff val="25000"/>
                  </a:schemeClr>
                </a:solidFill>
              </a:rPr>
              <a:t>th</a:t>
            </a:r>
            <a:r>
              <a:rPr lang="en-GB" sz="3200" dirty="0">
                <a:solidFill>
                  <a:schemeClr val="tx1">
                    <a:lumMod val="75000"/>
                    <a:lumOff val="25000"/>
                  </a:schemeClr>
                </a:solidFill>
              </a:rPr>
              <a:t> century</a:t>
            </a:r>
          </a:p>
          <a:p>
            <a:pPr marL="91440" indent="-91440">
              <a:defRPr/>
            </a:pPr>
            <a:endParaRPr lang="en-GB" sz="3200" dirty="0">
              <a:solidFill>
                <a:schemeClr val="tx1">
                  <a:lumMod val="75000"/>
                  <a:lumOff val="25000"/>
                </a:schemeClr>
              </a:solidFill>
            </a:endParaRPr>
          </a:p>
          <a:p>
            <a:pPr marL="91440" indent="-91440">
              <a:defRPr/>
            </a:pPr>
            <a:r>
              <a:rPr lang="en-GB" sz="3200" dirty="0">
                <a:solidFill>
                  <a:schemeClr val="tx1">
                    <a:lumMod val="75000"/>
                    <a:lumOff val="25000"/>
                  </a:schemeClr>
                </a:solidFill>
              </a:rPr>
              <a:t>Laws in Wales Acts 1535, 1542 (‘Acts of Union’): Henry VIII increased his power by abolishing the powers of the Lords of the March. </a:t>
            </a:r>
          </a:p>
        </p:txBody>
      </p:sp>
      <p:sp>
        <p:nvSpPr>
          <p:cNvPr id="27653" name="Rectangle 3"/>
          <p:cNvSpPr>
            <a:spLocks noChangeArrowheads="1"/>
          </p:cNvSpPr>
          <p:nvPr/>
        </p:nvSpPr>
        <p:spPr bwMode="auto">
          <a:xfrm>
            <a:off x="7822565" y="5705444"/>
            <a:ext cx="3767138" cy="738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400" dirty="0"/>
              <a:t>The Act created ‘Wales’ and the counties of Denbigh, Flint, Montgomery, Radnor, Brecon, Monmouth, Glamorgan and Pembroke</a:t>
            </a:r>
          </a:p>
        </p:txBody>
      </p:sp>
    </p:spTree>
    <p:extLst>
      <p:ext uri="{BB962C8B-B14F-4D97-AF65-F5344CB8AC3E}">
        <p14:creationId xmlns:p14="http://schemas.microsoft.com/office/powerpoint/2010/main" val="9620519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6740" y="648145"/>
            <a:ext cx="7886700" cy="741362"/>
          </a:xfrm>
        </p:spPr>
        <p:txBody>
          <a:bodyPr>
            <a:noAutofit/>
          </a:bodyPr>
          <a:lstStyle/>
          <a:p>
            <a:pPr>
              <a:defRPr/>
            </a:pPr>
            <a:r>
              <a:rPr lang="en-GB" sz="6000" dirty="0">
                <a:solidFill>
                  <a:schemeClr val="tx1">
                    <a:lumMod val="75000"/>
                    <a:lumOff val="25000"/>
                  </a:schemeClr>
                </a:solidFill>
              </a:rPr>
              <a:t>‘English Legal System’</a:t>
            </a:r>
          </a:p>
        </p:txBody>
      </p:sp>
      <p:sp>
        <p:nvSpPr>
          <p:cNvPr id="3" name="Content Placeholder 2"/>
          <p:cNvSpPr>
            <a:spLocks noGrp="1"/>
          </p:cNvSpPr>
          <p:nvPr>
            <p:ph idx="1"/>
          </p:nvPr>
        </p:nvSpPr>
        <p:spPr>
          <a:xfrm>
            <a:off x="836740" y="1773936"/>
            <a:ext cx="6990524" cy="4828031"/>
          </a:xfrm>
        </p:spPr>
        <p:txBody>
          <a:bodyPr>
            <a:normAutofit/>
          </a:bodyPr>
          <a:lstStyle/>
          <a:p>
            <a:pPr eaLnBrk="1" hangingPunct="1"/>
            <a:r>
              <a:rPr lang="en-GB" altLang="en-US" sz="3200" dirty="0"/>
              <a:t>English law would apply across Wales enforced by 26 Justices of the Peace and the intent was to create an English speaking ruling class in Wales</a:t>
            </a:r>
          </a:p>
          <a:p>
            <a:pPr eaLnBrk="1" hangingPunct="1"/>
            <a:r>
              <a:rPr lang="en-GB" altLang="en-US" sz="3200" dirty="0"/>
              <a:t>One system of administration with one common language</a:t>
            </a:r>
          </a:p>
          <a:p>
            <a:pPr eaLnBrk="1" hangingPunct="1"/>
            <a:r>
              <a:rPr lang="en-GB" altLang="en-US" sz="3200" dirty="0"/>
              <a:t>Welsh was the only language many knew and interpreters were widely used</a:t>
            </a:r>
          </a:p>
          <a:p>
            <a:pPr eaLnBrk="1" hangingPunct="1"/>
            <a:endParaRPr lang="en-GB" altLang="en-US" dirty="0"/>
          </a:p>
        </p:txBody>
      </p:sp>
      <p:pic>
        <p:nvPicPr>
          <p:cNvPr id="28676"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130412" y="1503700"/>
            <a:ext cx="3509899" cy="4197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61345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568898" y="1496886"/>
            <a:ext cx="6338888" cy="5040312"/>
          </a:xfrm>
        </p:spPr>
        <p:txBody>
          <a:bodyPr>
            <a:normAutofit fontScale="92500"/>
          </a:bodyPr>
          <a:lstStyle/>
          <a:p>
            <a:pPr eaLnBrk="1" hangingPunct="1"/>
            <a:r>
              <a:rPr lang="en-GB" altLang="en-US" sz="3200" dirty="0"/>
              <a:t>ELS is technically incorrect</a:t>
            </a:r>
          </a:p>
          <a:p>
            <a:pPr eaLnBrk="1" hangingPunct="1"/>
            <a:r>
              <a:rPr lang="en-GB" altLang="en-US" sz="3200" dirty="0"/>
              <a:t>We should more correctly refer to the </a:t>
            </a:r>
            <a:r>
              <a:rPr lang="en-GB" altLang="en-US" sz="3200" b="1" dirty="0"/>
              <a:t>Legal System of England and Wales</a:t>
            </a:r>
          </a:p>
          <a:p>
            <a:pPr eaLnBrk="1" hangingPunct="1"/>
            <a:r>
              <a:rPr lang="en-GB" altLang="en-US" sz="3200" dirty="0"/>
              <a:t>This broader definition is reflected elsewhere in law:</a:t>
            </a:r>
          </a:p>
          <a:p>
            <a:pPr lvl="1" eaLnBrk="1" hangingPunct="1"/>
            <a:endParaRPr lang="en-GB" altLang="en-US" dirty="0"/>
          </a:p>
          <a:p>
            <a:pPr lvl="1" eaLnBrk="1" hangingPunct="1"/>
            <a:r>
              <a:rPr lang="en-GB" altLang="en-US" dirty="0"/>
              <a:t>Superior Courts of England and Wales</a:t>
            </a:r>
          </a:p>
          <a:p>
            <a:pPr lvl="1" eaLnBrk="1" hangingPunct="1"/>
            <a:r>
              <a:rPr lang="en-GB" altLang="en-US" dirty="0"/>
              <a:t>Law Society of England and Wales</a:t>
            </a:r>
          </a:p>
          <a:p>
            <a:pPr lvl="1" eaLnBrk="1" hangingPunct="1"/>
            <a:r>
              <a:rPr lang="en-GB" altLang="en-US" dirty="0"/>
              <a:t>General Council of the Bar for England and Wales</a:t>
            </a:r>
          </a:p>
          <a:p>
            <a:pPr lvl="1" eaLnBrk="1" hangingPunct="1"/>
            <a:r>
              <a:rPr lang="en-GB" altLang="en-US" b="1" dirty="0"/>
              <a:t>Lord Chief Justice for England and Wales (2013-2017)</a:t>
            </a:r>
          </a:p>
        </p:txBody>
      </p:sp>
      <p:sp>
        <p:nvSpPr>
          <p:cNvPr id="2" name="Title 1"/>
          <p:cNvSpPr>
            <a:spLocks noGrp="1"/>
          </p:cNvSpPr>
          <p:nvPr>
            <p:ph type="title" idx="4294967295"/>
          </p:nvPr>
        </p:nvSpPr>
        <p:spPr>
          <a:xfrm>
            <a:off x="568898" y="339726"/>
            <a:ext cx="7293990" cy="838200"/>
          </a:xfrm>
        </p:spPr>
        <p:txBody>
          <a:bodyPr>
            <a:noAutofit/>
          </a:bodyPr>
          <a:lstStyle/>
          <a:p>
            <a:pPr>
              <a:defRPr/>
            </a:pPr>
            <a:r>
              <a:rPr lang="en-GB" sz="6000" dirty="0">
                <a:solidFill>
                  <a:schemeClr val="tx1">
                    <a:lumMod val="75000"/>
                    <a:lumOff val="25000"/>
                  </a:schemeClr>
                </a:solidFill>
              </a:rPr>
              <a:t>‘English Legal System’</a:t>
            </a:r>
          </a:p>
        </p:txBody>
      </p:sp>
      <p:sp>
        <p:nvSpPr>
          <p:cNvPr id="4" name="Rectangle 3"/>
          <p:cNvSpPr/>
          <p:nvPr/>
        </p:nvSpPr>
        <p:spPr>
          <a:xfrm>
            <a:off x="8118476" y="1091964"/>
            <a:ext cx="4073524" cy="1569660"/>
          </a:xfrm>
          <a:prstGeom prst="rect">
            <a:avLst/>
          </a:prstGeom>
        </p:spPr>
        <p:txBody>
          <a:bodyPr wrap="square">
            <a:spAutoFit/>
          </a:bodyPr>
          <a:lstStyle/>
          <a:p>
            <a:pPr algn="ctr">
              <a:defRPr/>
            </a:pPr>
            <a:r>
              <a:rPr lang="en-GB" sz="2400" dirty="0">
                <a:solidFill>
                  <a:prstClr val="black"/>
                </a:solidFill>
                <a:latin typeface="Calibri" panose="020F0502020204030204"/>
              </a:rPr>
              <a:t>The Right Honourable The Lord Thomas is the Head of the judiciary and President of the Courts of England and Wales</a:t>
            </a:r>
          </a:p>
        </p:txBody>
      </p:sp>
      <p:sp>
        <p:nvSpPr>
          <p:cNvPr id="5" name="TextBox 4"/>
          <p:cNvSpPr txBox="1"/>
          <p:nvPr/>
        </p:nvSpPr>
        <p:spPr>
          <a:xfrm>
            <a:off x="8420546" y="133352"/>
            <a:ext cx="3686110" cy="830997"/>
          </a:xfrm>
          <a:prstGeom prst="rect">
            <a:avLst/>
          </a:prstGeom>
          <a:noFill/>
        </p:spPr>
        <p:txBody>
          <a:bodyPr wrap="square">
            <a:spAutoFit/>
          </a:bodyPr>
          <a:lstStyle/>
          <a:p>
            <a:pPr algn="ctr">
              <a:defRPr/>
            </a:pPr>
            <a:r>
              <a:rPr lang="en-GB" sz="2400" dirty="0">
                <a:solidFill>
                  <a:prstClr val="black"/>
                </a:solidFill>
                <a:latin typeface="Calibri" panose="020F0502020204030204"/>
              </a:rPr>
              <a:t>Roger Thomas from </a:t>
            </a:r>
            <a:r>
              <a:rPr lang="en-GB" sz="2400" dirty="0" err="1">
                <a:solidFill>
                  <a:prstClr val="black"/>
                </a:solidFill>
                <a:latin typeface="Calibri" panose="020F0502020204030204"/>
              </a:rPr>
              <a:t>Ystradynlais</a:t>
            </a:r>
            <a:r>
              <a:rPr lang="en-GB" sz="2400" dirty="0">
                <a:solidFill>
                  <a:prstClr val="black"/>
                </a:solidFill>
                <a:latin typeface="Calibri" panose="020F0502020204030204"/>
              </a:rPr>
              <a:t>, or </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951977" y="2661623"/>
            <a:ext cx="2198914" cy="4159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8" name="Curved Connector 7"/>
          <p:cNvCxnSpPr/>
          <p:nvPr/>
        </p:nvCxnSpPr>
        <p:spPr>
          <a:xfrm rot="5400000" flipH="1" flipV="1">
            <a:off x="5115270" y="2417567"/>
            <a:ext cx="5440469" cy="1977358"/>
          </a:xfrm>
          <a:prstGeom prst="curvedConnector3">
            <a:avLst>
              <a:gd name="adj1" fmla="val 100086"/>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88901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History of Human Rights in Britain</a:t>
            </a:r>
          </a:p>
        </p:txBody>
      </p:sp>
      <p:pic>
        <p:nvPicPr>
          <p:cNvPr id="6" name="Content Placeholder 5"/>
          <p:cNvPicPr>
            <a:picLocks noGrp="1" noChangeAspect="1"/>
          </p:cNvPicPr>
          <p:nvPr>
            <p:ph idx="1"/>
          </p:nvPr>
        </p:nvPicPr>
        <p:blipFill>
          <a:blip r:embed="rId2"/>
          <a:stretch>
            <a:fillRect/>
          </a:stretch>
        </p:blipFill>
        <p:spPr>
          <a:xfrm>
            <a:off x="666749" y="1779111"/>
            <a:ext cx="9947049" cy="2015649"/>
          </a:xfrm>
          <a:prstGeom prst="rect">
            <a:avLst/>
          </a:prstGeom>
        </p:spPr>
      </p:pic>
      <p:sp>
        <p:nvSpPr>
          <p:cNvPr id="2" name="Slide Number Placeholder 1"/>
          <p:cNvSpPr>
            <a:spLocks noGrp="1"/>
          </p:cNvSpPr>
          <p:nvPr>
            <p:ph type="sldNum" sz="quarter" idx="12"/>
          </p:nvPr>
        </p:nvSpPr>
        <p:spPr/>
        <p:txBody>
          <a:bodyPr/>
          <a:lstStyle/>
          <a:p>
            <a:fld id="{60EFB764-85D0-4B83-A451-C4C64E1BA9BB}" type="slidenum">
              <a:rPr lang="en-GB" smtClean="0"/>
              <a:t>9</a:t>
            </a:fld>
            <a:endParaRPr lang="en-GB"/>
          </a:p>
        </p:txBody>
      </p:sp>
      <p:pic>
        <p:nvPicPr>
          <p:cNvPr id="5" name="Picture 4"/>
          <p:cNvPicPr>
            <a:picLocks noChangeAspect="1"/>
          </p:cNvPicPr>
          <p:nvPr/>
        </p:nvPicPr>
        <p:blipFill>
          <a:blip r:embed="rId3"/>
          <a:stretch>
            <a:fillRect/>
          </a:stretch>
        </p:blipFill>
        <p:spPr>
          <a:xfrm>
            <a:off x="8991600" y="0"/>
            <a:ext cx="3200400" cy="904875"/>
          </a:xfrm>
          <a:prstGeom prst="rect">
            <a:avLst/>
          </a:prstGeom>
        </p:spPr>
      </p:pic>
      <p:pic>
        <p:nvPicPr>
          <p:cNvPr id="7" name="Picture 6"/>
          <p:cNvPicPr>
            <a:picLocks noChangeAspect="1"/>
          </p:cNvPicPr>
          <p:nvPr/>
        </p:nvPicPr>
        <p:blipFill>
          <a:blip r:embed="rId4"/>
          <a:stretch>
            <a:fillRect/>
          </a:stretch>
        </p:blipFill>
        <p:spPr>
          <a:xfrm>
            <a:off x="666749" y="4252278"/>
            <a:ext cx="9824632" cy="1743266"/>
          </a:xfrm>
          <a:prstGeom prst="rect">
            <a:avLst/>
          </a:prstGeom>
        </p:spPr>
      </p:pic>
    </p:spTree>
    <p:extLst>
      <p:ext uri="{BB962C8B-B14F-4D97-AF65-F5344CB8AC3E}">
        <p14:creationId xmlns:p14="http://schemas.microsoft.com/office/powerpoint/2010/main" val="2188121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History of Human Rights in Britain</a:t>
            </a:r>
          </a:p>
        </p:txBody>
      </p:sp>
      <p:pic>
        <p:nvPicPr>
          <p:cNvPr id="6" name="Content Placeholder 5"/>
          <p:cNvPicPr>
            <a:picLocks noGrp="1" noChangeAspect="1"/>
          </p:cNvPicPr>
          <p:nvPr>
            <p:ph idx="1"/>
          </p:nvPr>
        </p:nvPicPr>
        <p:blipFill>
          <a:blip r:embed="rId2"/>
          <a:stretch>
            <a:fillRect/>
          </a:stretch>
        </p:blipFill>
        <p:spPr>
          <a:xfrm>
            <a:off x="838200" y="1617536"/>
            <a:ext cx="9898571" cy="2623296"/>
          </a:xfrm>
          <a:prstGeom prst="rect">
            <a:avLst/>
          </a:prstGeom>
        </p:spPr>
      </p:pic>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10</a:t>
            </a:fld>
            <a:endParaRPr lang="en-GB">
              <a:solidFill>
                <a:prstClr val="black">
                  <a:tint val="75000"/>
                </a:prstClr>
              </a:solidFill>
            </a:endParaRPr>
          </a:p>
        </p:txBody>
      </p:sp>
      <p:pic>
        <p:nvPicPr>
          <p:cNvPr id="5" name="Picture 4"/>
          <p:cNvPicPr>
            <a:picLocks noChangeAspect="1"/>
          </p:cNvPicPr>
          <p:nvPr/>
        </p:nvPicPr>
        <p:blipFill>
          <a:blip r:embed="rId3"/>
          <a:stretch>
            <a:fillRect/>
          </a:stretch>
        </p:blipFill>
        <p:spPr>
          <a:xfrm>
            <a:off x="8991600" y="0"/>
            <a:ext cx="3200400" cy="904875"/>
          </a:xfrm>
          <a:prstGeom prst="rect">
            <a:avLst/>
          </a:prstGeom>
        </p:spPr>
      </p:pic>
      <p:pic>
        <p:nvPicPr>
          <p:cNvPr id="7" name="Picture 6"/>
          <p:cNvPicPr>
            <a:picLocks noChangeAspect="1"/>
          </p:cNvPicPr>
          <p:nvPr/>
        </p:nvPicPr>
        <p:blipFill>
          <a:blip r:embed="rId4"/>
          <a:stretch>
            <a:fillRect/>
          </a:stretch>
        </p:blipFill>
        <p:spPr>
          <a:xfrm>
            <a:off x="838200" y="4374666"/>
            <a:ext cx="9576816" cy="2188342"/>
          </a:xfrm>
          <a:prstGeom prst="rect">
            <a:avLst/>
          </a:prstGeom>
        </p:spPr>
      </p:pic>
    </p:spTree>
    <p:extLst>
      <p:ext uri="{BB962C8B-B14F-4D97-AF65-F5344CB8AC3E}">
        <p14:creationId xmlns:p14="http://schemas.microsoft.com/office/powerpoint/2010/main" val="632764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History of Human Rights in Britain</a:t>
            </a:r>
          </a:p>
        </p:txBody>
      </p:sp>
      <p:pic>
        <p:nvPicPr>
          <p:cNvPr id="6" name="Content Placeholder 5"/>
          <p:cNvPicPr>
            <a:picLocks noGrp="1" noChangeAspect="1"/>
          </p:cNvPicPr>
          <p:nvPr>
            <p:ph idx="1"/>
          </p:nvPr>
        </p:nvPicPr>
        <p:blipFill>
          <a:blip r:embed="rId2"/>
          <a:stretch>
            <a:fillRect/>
          </a:stretch>
        </p:blipFill>
        <p:spPr>
          <a:xfrm>
            <a:off x="838200" y="1758918"/>
            <a:ext cx="10152888" cy="2633949"/>
          </a:xfrm>
          <a:prstGeom prst="rect">
            <a:avLst/>
          </a:prstGeom>
        </p:spPr>
      </p:pic>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11</a:t>
            </a:fld>
            <a:endParaRPr lang="en-GB">
              <a:solidFill>
                <a:prstClr val="black">
                  <a:tint val="75000"/>
                </a:prstClr>
              </a:solidFill>
            </a:endParaRPr>
          </a:p>
        </p:txBody>
      </p:sp>
      <p:pic>
        <p:nvPicPr>
          <p:cNvPr id="5" name="Picture 4"/>
          <p:cNvPicPr>
            <a:picLocks noChangeAspect="1"/>
          </p:cNvPicPr>
          <p:nvPr/>
        </p:nvPicPr>
        <p:blipFill>
          <a:blip r:embed="rId3"/>
          <a:stretch>
            <a:fillRect/>
          </a:stretch>
        </p:blipFill>
        <p:spPr>
          <a:xfrm>
            <a:off x="8991600" y="0"/>
            <a:ext cx="3200400" cy="904875"/>
          </a:xfrm>
          <a:prstGeom prst="rect">
            <a:avLst/>
          </a:prstGeom>
        </p:spPr>
      </p:pic>
      <p:pic>
        <p:nvPicPr>
          <p:cNvPr id="7" name="Picture 6"/>
          <p:cNvPicPr>
            <a:picLocks noChangeAspect="1"/>
          </p:cNvPicPr>
          <p:nvPr/>
        </p:nvPicPr>
        <p:blipFill>
          <a:blip r:embed="rId4"/>
          <a:stretch>
            <a:fillRect/>
          </a:stretch>
        </p:blipFill>
        <p:spPr>
          <a:xfrm>
            <a:off x="838200" y="4310570"/>
            <a:ext cx="10326624" cy="2218749"/>
          </a:xfrm>
          <a:prstGeom prst="rect">
            <a:avLst/>
          </a:prstGeom>
        </p:spPr>
      </p:pic>
    </p:spTree>
    <p:extLst>
      <p:ext uri="{BB962C8B-B14F-4D97-AF65-F5344CB8AC3E}">
        <p14:creationId xmlns:p14="http://schemas.microsoft.com/office/powerpoint/2010/main" val="2231154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History of Human Rights in Britain</a:t>
            </a:r>
          </a:p>
        </p:txBody>
      </p:sp>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12</a:t>
            </a:fld>
            <a:endParaRPr lang="en-GB">
              <a:solidFill>
                <a:prstClr val="black">
                  <a:tint val="75000"/>
                </a:prstClr>
              </a:solidFill>
            </a:endParaRPr>
          </a:p>
        </p:txBody>
      </p:sp>
      <p:pic>
        <p:nvPicPr>
          <p:cNvPr id="5" name="Picture 4"/>
          <p:cNvPicPr>
            <a:picLocks noChangeAspect="1"/>
          </p:cNvPicPr>
          <p:nvPr/>
        </p:nvPicPr>
        <p:blipFill>
          <a:blip r:embed="rId2"/>
          <a:stretch>
            <a:fillRect/>
          </a:stretch>
        </p:blipFill>
        <p:spPr>
          <a:xfrm>
            <a:off x="8991600" y="0"/>
            <a:ext cx="3200400" cy="904875"/>
          </a:xfrm>
          <a:prstGeom prst="rect">
            <a:avLst/>
          </a:prstGeom>
        </p:spPr>
      </p:pic>
      <p:pic>
        <p:nvPicPr>
          <p:cNvPr id="7" name="Content Placeholder 6"/>
          <p:cNvPicPr>
            <a:picLocks noGrp="1" noChangeAspect="1"/>
          </p:cNvPicPr>
          <p:nvPr>
            <p:ph idx="1"/>
          </p:nvPr>
        </p:nvPicPr>
        <p:blipFill>
          <a:blip r:embed="rId3"/>
          <a:stretch>
            <a:fillRect/>
          </a:stretch>
        </p:blipFill>
        <p:spPr>
          <a:xfrm>
            <a:off x="838200" y="1690688"/>
            <a:ext cx="9887712" cy="2251884"/>
          </a:xfrm>
          <a:prstGeom prst="rect">
            <a:avLst/>
          </a:prstGeom>
        </p:spPr>
      </p:pic>
      <p:pic>
        <p:nvPicPr>
          <p:cNvPr id="8" name="Picture 7"/>
          <p:cNvPicPr>
            <a:picLocks noChangeAspect="1"/>
          </p:cNvPicPr>
          <p:nvPr/>
        </p:nvPicPr>
        <p:blipFill>
          <a:blip r:embed="rId4"/>
          <a:stretch>
            <a:fillRect/>
          </a:stretch>
        </p:blipFill>
        <p:spPr>
          <a:xfrm>
            <a:off x="838200" y="4104466"/>
            <a:ext cx="10162032" cy="1725182"/>
          </a:xfrm>
          <a:prstGeom prst="rect">
            <a:avLst/>
          </a:prstGeom>
        </p:spPr>
      </p:pic>
    </p:spTree>
    <p:extLst>
      <p:ext uri="{BB962C8B-B14F-4D97-AF65-F5344CB8AC3E}">
        <p14:creationId xmlns:p14="http://schemas.microsoft.com/office/powerpoint/2010/main" val="2063088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History of Human Rights in Britain</a:t>
            </a:r>
          </a:p>
        </p:txBody>
      </p:sp>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13</a:t>
            </a:fld>
            <a:endParaRPr lang="en-GB">
              <a:solidFill>
                <a:prstClr val="black">
                  <a:tint val="75000"/>
                </a:prstClr>
              </a:solidFill>
            </a:endParaRPr>
          </a:p>
        </p:txBody>
      </p:sp>
      <p:pic>
        <p:nvPicPr>
          <p:cNvPr id="5" name="Picture 4"/>
          <p:cNvPicPr>
            <a:picLocks noChangeAspect="1"/>
          </p:cNvPicPr>
          <p:nvPr/>
        </p:nvPicPr>
        <p:blipFill>
          <a:blip r:embed="rId2"/>
          <a:stretch>
            <a:fillRect/>
          </a:stretch>
        </p:blipFill>
        <p:spPr>
          <a:xfrm>
            <a:off x="8991600" y="0"/>
            <a:ext cx="3200400" cy="904875"/>
          </a:xfrm>
          <a:prstGeom prst="rect">
            <a:avLst/>
          </a:prstGeom>
        </p:spPr>
      </p:pic>
      <p:pic>
        <p:nvPicPr>
          <p:cNvPr id="6" name="Content Placeholder 5"/>
          <p:cNvPicPr>
            <a:picLocks noGrp="1" noChangeAspect="1"/>
          </p:cNvPicPr>
          <p:nvPr>
            <p:ph idx="1"/>
          </p:nvPr>
        </p:nvPicPr>
        <p:blipFill>
          <a:blip r:embed="rId3"/>
          <a:stretch>
            <a:fillRect/>
          </a:stretch>
        </p:blipFill>
        <p:spPr>
          <a:xfrm>
            <a:off x="733425" y="1690688"/>
            <a:ext cx="10385679" cy="1976513"/>
          </a:xfrm>
          <a:prstGeom prst="rect">
            <a:avLst/>
          </a:prstGeom>
        </p:spPr>
      </p:pic>
      <p:pic>
        <p:nvPicPr>
          <p:cNvPr id="7" name="Picture 6"/>
          <p:cNvPicPr>
            <a:picLocks noChangeAspect="1"/>
          </p:cNvPicPr>
          <p:nvPr/>
        </p:nvPicPr>
        <p:blipFill>
          <a:blip r:embed="rId4"/>
          <a:stretch>
            <a:fillRect/>
          </a:stretch>
        </p:blipFill>
        <p:spPr>
          <a:xfrm>
            <a:off x="733424" y="3944683"/>
            <a:ext cx="10385679" cy="2298853"/>
          </a:xfrm>
          <a:prstGeom prst="rect">
            <a:avLst/>
          </a:prstGeom>
        </p:spPr>
      </p:pic>
    </p:spTree>
    <p:extLst>
      <p:ext uri="{BB962C8B-B14F-4D97-AF65-F5344CB8AC3E}">
        <p14:creationId xmlns:p14="http://schemas.microsoft.com/office/powerpoint/2010/main" val="3023375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History of Human Rights in Britain</a:t>
            </a:r>
          </a:p>
        </p:txBody>
      </p:sp>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14</a:t>
            </a:fld>
            <a:endParaRPr lang="en-GB">
              <a:solidFill>
                <a:prstClr val="black">
                  <a:tint val="75000"/>
                </a:prstClr>
              </a:solidFill>
            </a:endParaRPr>
          </a:p>
        </p:txBody>
      </p:sp>
      <p:pic>
        <p:nvPicPr>
          <p:cNvPr id="5" name="Picture 4"/>
          <p:cNvPicPr>
            <a:picLocks noChangeAspect="1"/>
          </p:cNvPicPr>
          <p:nvPr/>
        </p:nvPicPr>
        <p:blipFill>
          <a:blip r:embed="rId2"/>
          <a:stretch>
            <a:fillRect/>
          </a:stretch>
        </p:blipFill>
        <p:spPr>
          <a:xfrm>
            <a:off x="8991600" y="0"/>
            <a:ext cx="3200400" cy="904875"/>
          </a:xfrm>
          <a:prstGeom prst="rect">
            <a:avLst/>
          </a:prstGeom>
        </p:spPr>
      </p:pic>
      <p:pic>
        <p:nvPicPr>
          <p:cNvPr id="6" name="Content Placeholder 5"/>
          <p:cNvPicPr>
            <a:picLocks noGrp="1" noChangeAspect="1"/>
          </p:cNvPicPr>
          <p:nvPr>
            <p:ph idx="1"/>
          </p:nvPr>
        </p:nvPicPr>
        <p:blipFill>
          <a:blip r:embed="rId3"/>
          <a:stretch>
            <a:fillRect/>
          </a:stretch>
        </p:blipFill>
        <p:spPr>
          <a:xfrm>
            <a:off x="712730" y="1773936"/>
            <a:ext cx="11000734" cy="4551614"/>
          </a:xfrm>
          <a:prstGeom prst="rect">
            <a:avLst/>
          </a:prstGeom>
        </p:spPr>
      </p:pic>
    </p:spTree>
    <p:extLst>
      <p:ext uri="{BB962C8B-B14F-4D97-AF65-F5344CB8AC3E}">
        <p14:creationId xmlns:p14="http://schemas.microsoft.com/office/powerpoint/2010/main" val="4011967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History of Human Rights in Britain</a:t>
            </a:r>
          </a:p>
        </p:txBody>
      </p:sp>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15</a:t>
            </a:fld>
            <a:endParaRPr lang="en-GB">
              <a:solidFill>
                <a:prstClr val="black">
                  <a:tint val="75000"/>
                </a:prstClr>
              </a:solidFill>
            </a:endParaRPr>
          </a:p>
        </p:txBody>
      </p:sp>
      <p:pic>
        <p:nvPicPr>
          <p:cNvPr id="5" name="Picture 4"/>
          <p:cNvPicPr>
            <a:picLocks noChangeAspect="1"/>
          </p:cNvPicPr>
          <p:nvPr/>
        </p:nvPicPr>
        <p:blipFill>
          <a:blip r:embed="rId2"/>
          <a:stretch>
            <a:fillRect/>
          </a:stretch>
        </p:blipFill>
        <p:spPr>
          <a:xfrm>
            <a:off x="8991600" y="0"/>
            <a:ext cx="3200400" cy="904875"/>
          </a:xfrm>
          <a:prstGeom prst="rect">
            <a:avLst/>
          </a:prstGeom>
        </p:spPr>
      </p:pic>
      <p:pic>
        <p:nvPicPr>
          <p:cNvPr id="7" name="Content Placeholder 6"/>
          <p:cNvPicPr>
            <a:picLocks noGrp="1" noChangeAspect="1"/>
          </p:cNvPicPr>
          <p:nvPr>
            <p:ph idx="1"/>
          </p:nvPr>
        </p:nvPicPr>
        <p:blipFill>
          <a:blip r:embed="rId3"/>
          <a:stretch>
            <a:fillRect/>
          </a:stretch>
        </p:blipFill>
        <p:spPr>
          <a:xfrm>
            <a:off x="838200" y="1806575"/>
            <a:ext cx="10966704" cy="4580423"/>
          </a:xfrm>
          <a:prstGeom prst="rect">
            <a:avLst/>
          </a:prstGeom>
        </p:spPr>
      </p:pic>
    </p:spTree>
    <p:extLst>
      <p:ext uri="{BB962C8B-B14F-4D97-AF65-F5344CB8AC3E}">
        <p14:creationId xmlns:p14="http://schemas.microsoft.com/office/powerpoint/2010/main" val="17778050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Foreword – Baroness Helena Kennedy QC</a:t>
            </a:r>
          </a:p>
        </p:txBody>
      </p:sp>
      <p:sp>
        <p:nvSpPr>
          <p:cNvPr id="3" name="Content Placeholder 2"/>
          <p:cNvSpPr>
            <a:spLocks noGrp="1"/>
          </p:cNvSpPr>
          <p:nvPr>
            <p:ph idx="1"/>
          </p:nvPr>
        </p:nvSpPr>
        <p:spPr>
          <a:xfrm>
            <a:off x="838200" y="1825625"/>
            <a:ext cx="10515600" cy="4448715"/>
          </a:xfrm>
        </p:spPr>
        <p:txBody>
          <a:bodyPr>
            <a:normAutofit/>
          </a:bodyPr>
          <a:lstStyle/>
          <a:p>
            <a:r>
              <a:rPr lang="en-GB" sz="3200" dirty="0"/>
              <a:t>‘The Equality Act swept away over 100 separate Acts of Parliament and statutory instruments, and more than 2,500 pages of codes of practice and guidance</a:t>
            </a:r>
          </a:p>
          <a:p>
            <a:r>
              <a:rPr lang="en-GB" sz="3200" dirty="0"/>
              <a:t>When the model for our anti-discrimination laws were first developed, a sign saying ‘no Irish, no blacks, no dogs’ in the window of a bed &amp; breakfast, or a job advert saying ‘women need not apply’ were commonplace around the country . As a young barrister I experienced chambers saying ‘we do not take women’.’</a:t>
            </a:r>
          </a:p>
        </p:txBody>
      </p:sp>
      <p:pic>
        <p:nvPicPr>
          <p:cNvPr id="4" name="Picture 3"/>
          <p:cNvPicPr>
            <a:picLocks noChangeAspect="1"/>
          </p:cNvPicPr>
          <p:nvPr/>
        </p:nvPicPr>
        <p:blipFill>
          <a:blip r:embed="rId2"/>
          <a:stretch>
            <a:fillRect/>
          </a:stretch>
        </p:blipFill>
        <p:spPr>
          <a:xfrm>
            <a:off x="2829634" y="-1"/>
            <a:ext cx="4767668" cy="6891083"/>
          </a:xfrm>
          <a:prstGeom prst="rect">
            <a:avLst/>
          </a:prstGeom>
        </p:spPr>
      </p:pic>
      <p:sp>
        <p:nvSpPr>
          <p:cNvPr id="5" name="Slide Number Placeholder 4"/>
          <p:cNvSpPr>
            <a:spLocks noGrp="1"/>
          </p:cNvSpPr>
          <p:nvPr>
            <p:ph type="sldNum" sz="quarter" idx="12"/>
          </p:nvPr>
        </p:nvSpPr>
        <p:spPr/>
        <p:txBody>
          <a:bodyPr/>
          <a:lstStyle/>
          <a:p>
            <a:fld id="{60EFB764-85D0-4B83-A451-C4C64E1BA9BB}" type="slidenum">
              <a:rPr lang="en-GB" smtClean="0"/>
              <a:t>16</a:t>
            </a:fld>
            <a:endParaRPr lang="en-GB"/>
          </a:p>
        </p:txBody>
      </p:sp>
    </p:spTree>
    <p:extLst>
      <p:ext uri="{BB962C8B-B14F-4D97-AF65-F5344CB8AC3E}">
        <p14:creationId xmlns:p14="http://schemas.microsoft.com/office/powerpoint/2010/main" val="3671272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nodeType="clickEffect">
                                  <p:stCondLst>
                                    <p:cond delay="0"/>
                                  </p:stCondLst>
                                  <p:childTnLst>
                                    <p:animEffect transition="out" filter="fade">
                                      <p:cBhvr>
                                        <p:cTn id="6" dur="2000"/>
                                        <p:tgtEl>
                                          <p:spTgt spid="4"/>
                                        </p:tgtEl>
                                      </p:cBhvr>
                                    </p:animEffect>
                                    <p:anim calcmode="lin" valueType="num">
                                      <p:cBhvr>
                                        <p:cTn id="7" dur="2000"/>
                                        <p:tgtEl>
                                          <p:spTgt spid="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4"/>
                                        </p:tgtEl>
                                        <p:attrNameLst>
                                          <p:attrName>ppt_h</p:attrName>
                                        </p:attrNameLst>
                                      </p:cBhvr>
                                      <p:tavLst>
                                        <p:tav tm="0">
                                          <p:val>
                                            <p:strVal val="ppt_h"/>
                                          </p:val>
                                        </p:tav>
                                        <p:tav tm="100000">
                                          <p:val>
                                            <p:strVal val="ppt_h"/>
                                          </p:val>
                                        </p:tav>
                                      </p:tavLst>
                                    </p:anim>
                                    <p:set>
                                      <p:cBhvr>
                                        <p:cTn id="9" dur="1" fill="hold">
                                          <p:stCondLst>
                                            <p:cond delay="1999"/>
                                          </p:stCondLst>
                                        </p:cTn>
                                        <p:tgtEl>
                                          <p:spTgt spid="4"/>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Foreword – Baroness Helena Kennedy QC</a:t>
            </a:r>
          </a:p>
        </p:txBody>
      </p:sp>
      <p:sp>
        <p:nvSpPr>
          <p:cNvPr id="3" name="Content Placeholder 2"/>
          <p:cNvSpPr>
            <a:spLocks noGrp="1"/>
          </p:cNvSpPr>
          <p:nvPr>
            <p:ph idx="1"/>
          </p:nvPr>
        </p:nvSpPr>
        <p:spPr>
          <a:xfrm>
            <a:off x="838199" y="1760706"/>
            <a:ext cx="10796082" cy="4484451"/>
          </a:xfrm>
        </p:spPr>
        <p:txBody>
          <a:bodyPr/>
          <a:lstStyle/>
          <a:p>
            <a:pPr marL="0" indent="0">
              <a:buNone/>
            </a:pPr>
            <a:r>
              <a:rPr lang="en-GB" dirty="0"/>
              <a:t>Kennedy cites the former Chair of the Equality and Human Rights Commission and having made a number of key points:</a:t>
            </a:r>
          </a:p>
          <a:p>
            <a:r>
              <a:rPr lang="en-GB" dirty="0"/>
              <a:t>The growth of ‘vertical inequality’ – of income, wealth and power, is shaking public confidence that the rewards of economic success are being distributed fairly</a:t>
            </a:r>
          </a:p>
          <a:p>
            <a:r>
              <a:rPr lang="en-GB" dirty="0"/>
              <a:t>Emerging gaps in life chances defined by characteristics like race, gender, disability and age (‘horizontal inequality’) threaten the nurturing of good relations</a:t>
            </a:r>
          </a:p>
          <a:p>
            <a:r>
              <a:rPr lang="en-GB" dirty="0"/>
              <a:t>The ‘habits of solidarity’ which bind us together are undermined by too many of us not having our voices heard</a:t>
            </a:r>
          </a:p>
        </p:txBody>
      </p:sp>
      <p:sp>
        <p:nvSpPr>
          <p:cNvPr id="4" name="TextBox 3"/>
          <p:cNvSpPr txBox="1"/>
          <p:nvPr/>
        </p:nvSpPr>
        <p:spPr>
          <a:xfrm>
            <a:off x="8599251" y="6245158"/>
            <a:ext cx="3190672" cy="461665"/>
          </a:xfrm>
          <a:prstGeom prst="rect">
            <a:avLst/>
          </a:prstGeom>
          <a:noFill/>
        </p:spPr>
        <p:txBody>
          <a:bodyPr wrap="square" rtlCol="0">
            <a:spAutoFit/>
          </a:bodyPr>
          <a:lstStyle/>
          <a:p>
            <a:r>
              <a:rPr lang="en-GB" sz="2400" dirty="0"/>
              <a:t>Phillips (2008)</a:t>
            </a:r>
          </a:p>
        </p:txBody>
      </p:sp>
      <p:sp>
        <p:nvSpPr>
          <p:cNvPr id="5" name="Slide Number Placeholder 4"/>
          <p:cNvSpPr>
            <a:spLocks noGrp="1"/>
          </p:cNvSpPr>
          <p:nvPr>
            <p:ph type="sldNum" sz="quarter" idx="12"/>
          </p:nvPr>
        </p:nvSpPr>
        <p:spPr/>
        <p:txBody>
          <a:bodyPr/>
          <a:lstStyle/>
          <a:p>
            <a:fld id="{60EFB764-85D0-4B83-A451-C4C64E1BA9BB}" type="slidenum">
              <a:rPr lang="en-GB" smtClean="0"/>
              <a:t>17</a:t>
            </a:fld>
            <a:endParaRPr lang="en-GB"/>
          </a:p>
        </p:txBody>
      </p:sp>
    </p:spTree>
    <p:extLst>
      <p:ext uri="{BB962C8B-B14F-4D97-AF65-F5344CB8AC3E}">
        <p14:creationId xmlns:p14="http://schemas.microsoft.com/office/powerpoint/2010/main" val="3191221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Foreword – Baroness Helena Kennedy QC</a:t>
            </a:r>
          </a:p>
        </p:txBody>
      </p:sp>
      <p:sp>
        <p:nvSpPr>
          <p:cNvPr id="3" name="Content Placeholder 2"/>
          <p:cNvSpPr>
            <a:spLocks noGrp="1"/>
          </p:cNvSpPr>
          <p:nvPr>
            <p:ph idx="1"/>
          </p:nvPr>
        </p:nvSpPr>
        <p:spPr>
          <a:xfrm>
            <a:off x="838200" y="1825624"/>
            <a:ext cx="10951723" cy="4127703"/>
          </a:xfrm>
          <a:solidFill>
            <a:srgbClr val="FFFF00"/>
          </a:solidFill>
          <a:ln w="38100">
            <a:solidFill>
              <a:schemeClr val="accent1"/>
            </a:solidFill>
          </a:ln>
        </p:spPr>
        <p:txBody>
          <a:bodyPr/>
          <a:lstStyle/>
          <a:p>
            <a:pPr marL="0" indent="0">
              <a:buNone/>
            </a:pPr>
            <a:r>
              <a:rPr lang="en-GB" dirty="0"/>
              <a:t>‘People’s incomes and life-chances may be influenced by disadvantages arising from individual characteristics such as race or gender. </a:t>
            </a:r>
          </a:p>
          <a:p>
            <a:pPr marL="0" indent="0">
              <a:buNone/>
            </a:pPr>
            <a:r>
              <a:rPr lang="en-GB" dirty="0"/>
              <a:t>But we know very well that this is not enough to capture their whole experience— what is often called the ‘strand based’ approach to equality.</a:t>
            </a:r>
          </a:p>
          <a:p>
            <a:pPr marL="0" indent="0">
              <a:buNone/>
            </a:pPr>
            <a:r>
              <a:rPr lang="en-GB" dirty="0"/>
              <a:t> We have to look at people as a whole and modernise the equalities argument to keep up with society. Whether you are a carer of an elderly parent, a disabled young worker starting out on your career or a white working class boy at a struggling school, everyone should have the right to flourish and make the most of their talents.’</a:t>
            </a:r>
          </a:p>
        </p:txBody>
      </p:sp>
      <p:sp>
        <p:nvSpPr>
          <p:cNvPr id="4" name="TextBox 3"/>
          <p:cNvSpPr txBox="1"/>
          <p:nvPr/>
        </p:nvSpPr>
        <p:spPr>
          <a:xfrm>
            <a:off x="8599251" y="6245158"/>
            <a:ext cx="3190672" cy="461665"/>
          </a:xfrm>
          <a:prstGeom prst="rect">
            <a:avLst/>
          </a:prstGeom>
          <a:noFill/>
        </p:spPr>
        <p:txBody>
          <a:bodyPr wrap="square" rtlCol="0">
            <a:spAutoFit/>
          </a:bodyPr>
          <a:lstStyle/>
          <a:p>
            <a:r>
              <a:rPr lang="en-GB" sz="2400" dirty="0"/>
              <a:t>Phillips (2008)</a:t>
            </a:r>
          </a:p>
        </p:txBody>
      </p:sp>
      <p:sp>
        <p:nvSpPr>
          <p:cNvPr id="5" name="Slide Number Placeholder 4"/>
          <p:cNvSpPr>
            <a:spLocks noGrp="1"/>
          </p:cNvSpPr>
          <p:nvPr>
            <p:ph type="sldNum" sz="quarter" idx="12"/>
          </p:nvPr>
        </p:nvSpPr>
        <p:spPr/>
        <p:txBody>
          <a:bodyPr/>
          <a:lstStyle/>
          <a:p>
            <a:fld id="{60EFB764-85D0-4B83-A451-C4C64E1BA9BB}" type="slidenum">
              <a:rPr lang="en-GB" smtClean="0"/>
              <a:t>18</a:t>
            </a:fld>
            <a:endParaRPr lang="en-GB"/>
          </a:p>
        </p:txBody>
      </p:sp>
    </p:spTree>
    <p:extLst>
      <p:ext uri="{BB962C8B-B14F-4D97-AF65-F5344CB8AC3E}">
        <p14:creationId xmlns:p14="http://schemas.microsoft.com/office/powerpoint/2010/main" val="1933913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9430" y="399711"/>
            <a:ext cx="4628745" cy="2806922"/>
          </a:xfrm>
          <a:prstGeom prst="rect">
            <a:avLst/>
          </a:prstGeom>
          <a:solidFill>
            <a:srgbClr val="FFFF00"/>
          </a:solidFill>
          <a:ln w="57150">
            <a:solidFill>
              <a:schemeClr val="tx1"/>
            </a:solidFill>
          </a:ln>
        </p:spPr>
        <p:txBody>
          <a:bodyPr wrap="square">
            <a:spAutoFit/>
          </a:bodyPr>
          <a:lstStyle/>
          <a:p>
            <a:pPr lvl="0" algn="ctr">
              <a:lnSpc>
                <a:spcPct val="90000"/>
              </a:lnSpc>
              <a:spcBef>
                <a:spcPts val="1000"/>
              </a:spcBef>
            </a:pPr>
            <a:r>
              <a:rPr lang="en-GB" sz="2800" dirty="0">
                <a:solidFill>
                  <a:prstClr val="black"/>
                </a:solidFill>
              </a:rPr>
              <a:t>‘Equality is not just right in principle— it is a necessary goal if we want a society in which everyone feels at ease with themselves and with others regardless of difference.’</a:t>
            </a:r>
          </a:p>
        </p:txBody>
      </p:sp>
      <p:sp>
        <p:nvSpPr>
          <p:cNvPr id="5" name="Rectangle 4"/>
          <p:cNvSpPr/>
          <p:nvPr/>
        </p:nvSpPr>
        <p:spPr>
          <a:xfrm>
            <a:off x="415857" y="4002463"/>
            <a:ext cx="4075890" cy="2031325"/>
          </a:xfrm>
          <a:prstGeom prst="rect">
            <a:avLst/>
          </a:prstGeom>
          <a:solidFill>
            <a:srgbClr val="FFFF00"/>
          </a:solidFill>
          <a:ln w="57150">
            <a:solidFill>
              <a:schemeClr val="tx1"/>
            </a:solidFill>
          </a:ln>
        </p:spPr>
        <p:txBody>
          <a:bodyPr wrap="square">
            <a:spAutoFit/>
          </a:bodyPr>
          <a:lstStyle/>
          <a:p>
            <a:pPr lvl="0" algn="ctr">
              <a:lnSpc>
                <a:spcPct val="90000"/>
              </a:lnSpc>
              <a:spcBef>
                <a:spcPts val="1000"/>
              </a:spcBef>
            </a:pPr>
            <a:r>
              <a:rPr lang="en-GB" sz="2800" dirty="0">
                <a:solidFill>
                  <a:prstClr val="black"/>
                </a:solidFill>
              </a:rPr>
              <a:t>‘Everyone has a right to be treated fairly and to be given the opportunity to fulfil his /her full potential in life.’</a:t>
            </a:r>
          </a:p>
        </p:txBody>
      </p:sp>
      <p:sp>
        <p:nvSpPr>
          <p:cNvPr id="6" name="Rectangle 5"/>
          <p:cNvSpPr/>
          <p:nvPr/>
        </p:nvSpPr>
        <p:spPr>
          <a:xfrm>
            <a:off x="8196365" y="579435"/>
            <a:ext cx="3690026" cy="5693866"/>
          </a:xfrm>
          <a:prstGeom prst="rect">
            <a:avLst/>
          </a:prstGeom>
          <a:solidFill>
            <a:srgbClr val="FFFF00"/>
          </a:solidFill>
          <a:ln w="57150">
            <a:solidFill>
              <a:schemeClr val="tx1"/>
            </a:solidFill>
          </a:ln>
        </p:spPr>
        <p:txBody>
          <a:bodyPr wrap="square">
            <a:spAutoFit/>
          </a:bodyPr>
          <a:lstStyle/>
          <a:p>
            <a:pPr algn="ctr"/>
            <a:r>
              <a:rPr lang="en-GB" sz="2800" dirty="0"/>
              <a:t>‘To achieve this vision of society we must tackle inequality and discrimination proactively. This benefits the whole of society in many ways. For example , to be truly competitive in a globalized world our economy must draw on the talents and ability of everyone in society.’</a:t>
            </a:r>
          </a:p>
        </p:txBody>
      </p:sp>
      <p:pic>
        <p:nvPicPr>
          <p:cNvPr id="7" name="Picture 6"/>
          <p:cNvPicPr>
            <a:picLocks noChangeAspect="1"/>
          </p:cNvPicPr>
          <p:nvPr/>
        </p:nvPicPr>
        <p:blipFill>
          <a:blip r:embed="rId2"/>
          <a:stretch>
            <a:fillRect/>
          </a:stretch>
        </p:blipFill>
        <p:spPr>
          <a:xfrm>
            <a:off x="4768175" y="1071874"/>
            <a:ext cx="3391914" cy="4708987"/>
          </a:xfrm>
          <a:prstGeom prst="rect">
            <a:avLst/>
          </a:prstGeom>
          <a:effectLst>
            <a:softEdge rad="292100"/>
          </a:effectLst>
        </p:spPr>
      </p:pic>
      <p:sp>
        <p:nvSpPr>
          <p:cNvPr id="2" name="Slide Number Placeholder 1"/>
          <p:cNvSpPr>
            <a:spLocks noGrp="1"/>
          </p:cNvSpPr>
          <p:nvPr>
            <p:ph type="sldNum" sz="quarter" idx="12"/>
          </p:nvPr>
        </p:nvSpPr>
        <p:spPr/>
        <p:txBody>
          <a:bodyPr/>
          <a:lstStyle/>
          <a:p>
            <a:fld id="{60EFB764-85D0-4B83-A451-C4C64E1BA9BB}" type="slidenum">
              <a:rPr lang="en-GB" smtClean="0"/>
              <a:t>19</a:t>
            </a:fld>
            <a:endParaRPr lang="en-GB"/>
          </a:p>
        </p:txBody>
      </p:sp>
    </p:spTree>
    <p:extLst>
      <p:ext uri="{BB962C8B-B14F-4D97-AF65-F5344CB8AC3E}">
        <p14:creationId xmlns:p14="http://schemas.microsoft.com/office/powerpoint/2010/main" val="3303613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heel(1)">
                                      <p:cBhvr>
                                        <p:cTn id="14" dur="20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heel(1)">
                                      <p:cBhvr>
                                        <p:cTn id="19" dur="20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21" presetClass="entr" presetSubtype="1"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wheel(1)">
                                      <p:cBhvr>
                                        <p:cTn id="2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Foreword – Baroness Helena Kennedy QC</a:t>
            </a:r>
          </a:p>
        </p:txBody>
      </p:sp>
      <p:sp>
        <p:nvSpPr>
          <p:cNvPr id="3" name="Content Placeholder 2"/>
          <p:cNvSpPr>
            <a:spLocks noGrp="1"/>
          </p:cNvSpPr>
          <p:nvPr>
            <p:ph idx="1"/>
          </p:nvPr>
        </p:nvSpPr>
        <p:spPr>
          <a:xfrm>
            <a:off x="838199" y="1690689"/>
            <a:ext cx="10951723" cy="3688708"/>
          </a:xfrm>
        </p:spPr>
        <p:txBody>
          <a:bodyPr>
            <a:normAutofit/>
          </a:bodyPr>
          <a:lstStyle/>
          <a:p>
            <a:pPr marL="0" indent="0">
              <a:buNone/>
            </a:pPr>
            <a:r>
              <a:rPr lang="en-GB" dirty="0"/>
              <a:t>I hope that the Act will enable the Commission to meet its statutory duty to encourage and support the development of a society in which</a:t>
            </a:r>
          </a:p>
          <a:p>
            <a:pPr marL="457200" lvl="1" indent="0">
              <a:buNone/>
            </a:pPr>
            <a:r>
              <a:rPr lang="en-GB" dirty="0"/>
              <a:t>(a) people’s ability to achieve their potential is not limited by prejudice or discrimination, </a:t>
            </a:r>
          </a:p>
          <a:p>
            <a:pPr marL="457200" lvl="1" indent="0">
              <a:buNone/>
            </a:pPr>
            <a:r>
              <a:rPr lang="en-GB" dirty="0"/>
              <a:t>(b) there is respect for and protection of each individual’s human rights, </a:t>
            </a:r>
          </a:p>
          <a:p>
            <a:pPr marL="457200" lvl="1" indent="0">
              <a:buNone/>
            </a:pPr>
            <a:r>
              <a:rPr lang="en-GB" dirty="0"/>
              <a:t>(c) there is respect for the dignity and worth of each individual, </a:t>
            </a:r>
          </a:p>
          <a:p>
            <a:pPr marL="457200" lvl="1" indent="0">
              <a:buNone/>
            </a:pPr>
            <a:r>
              <a:rPr lang="en-GB" dirty="0"/>
              <a:t>(d) each individual has an equal opportunity to participate in society, and (e) there is mutual respect between groups based on understanding and valuing of diversity and on shared respect for equality and human rights. </a:t>
            </a:r>
          </a:p>
        </p:txBody>
      </p:sp>
      <p:sp>
        <p:nvSpPr>
          <p:cNvPr id="6" name="TextBox 5"/>
          <p:cNvSpPr txBox="1"/>
          <p:nvPr/>
        </p:nvSpPr>
        <p:spPr>
          <a:xfrm>
            <a:off x="437745" y="5379397"/>
            <a:ext cx="11682919" cy="1200329"/>
          </a:xfrm>
          <a:prstGeom prst="rect">
            <a:avLst/>
          </a:prstGeom>
          <a:noFill/>
        </p:spPr>
        <p:txBody>
          <a:bodyPr wrap="square" rtlCol="0">
            <a:spAutoFit/>
          </a:bodyPr>
          <a:lstStyle/>
          <a:p>
            <a:r>
              <a:rPr lang="en-GB" dirty="0"/>
              <a:t>Baroness Helena </a:t>
            </a:r>
            <a:r>
              <a:rPr lang="en-GB" dirty="0" err="1"/>
              <a:t>Kenedy</a:t>
            </a:r>
            <a:r>
              <a:rPr lang="en-GB" dirty="0"/>
              <a:t> QC April 2016, or</a:t>
            </a:r>
          </a:p>
          <a:p>
            <a:endParaRPr lang="en-GB" dirty="0"/>
          </a:p>
          <a:p>
            <a:r>
              <a:rPr lang="en-GB" dirty="0"/>
              <a:t>Kennedy (2016) for citation in your main body with</a:t>
            </a:r>
          </a:p>
          <a:p>
            <a:r>
              <a:rPr lang="en-GB" dirty="0"/>
              <a:t>Kennedy H (2016) </a:t>
            </a:r>
            <a:r>
              <a:rPr lang="en-GB" u="sng" dirty="0"/>
              <a:t>Foreword to Blackstone’s Guide to the Equality Act 3</a:t>
            </a:r>
            <a:r>
              <a:rPr lang="en-GB" u="sng" baseline="30000" dirty="0"/>
              <a:t>rd</a:t>
            </a:r>
            <a:r>
              <a:rPr lang="en-GB" u="sng" dirty="0"/>
              <a:t> edition</a:t>
            </a:r>
            <a:r>
              <a:rPr lang="en-GB" dirty="0"/>
              <a:t>, Oxford: OUP, in the reference list</a:t>
            </a:r>
          </a:p>
        </p:txBody>
      </p:sp>
      <p:sp>
        <p:nvSpPr>
          <p:cNvPr id="4" name="Slide Number Placeholder 3"/>
          <p:cNvSpPr>
            <a:spLocks noGrp="1"/>
          </p:cNvSpPr>
          <p:nvPr>
            <p:ph type="sldNum" sz="quarter" idx="12"/>
          </p:nvPr>
        </p:nvSpPr>
        <p:spPr/>
        <p:txBody>
          <a:bodyPr/>
          <a:lstStyle/>
          <a:p>
            <a:fld id="{60EFB764-85D0-4B83-A451-C4C64E1BA9BB}" type="slidenum">
              <a:rPr lang="en-GB" smtClean="0"/>
              <a:t>20</a:t>
            </a:fld>
            <a:endParaRPr lang="en-GB"/>
          </a:p>
        </p:txBody>
      </p:sp>
    </p:spTree>
    <p:extLst>
      <p:ext uri="{BB962C8B-B14F-4D97-AF65-F5344CB8AC3E}">
        <p14:creationId xmlns:p14="http://schemas.microsoft.com/office/powerpoint/2010/main" val="58056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Geographical or territorial considerations [1.01]</a:t>
            </a:r>
          </a:p>
        </p:txBody>
      </p:sp>
      <p:sp>
        <p:nvSpPr>
          <p:cNvPr id="3" name="Content Placeholder 2"/>
          <p:cNvSpPr>
            <a:spLocks noGrp="1"/>
          </p:cNvSpPr>
          <p:nvPr>
            <p:ph idx="1"/>
          </p:nvPr>
        </p:nvSpPr>
        <p:spPr/>
        <p:txBody>
          <a:bodyPr/>
          <a:lstStyle/>
          <a:p>
            <a:r>
              <a:rPr lang="en-GB" dirty="0"/>
              <a:t>The Act forms part of the law of England and Wales, there are some exceptions for Scotland and issues of devolution</a:t>
            </a:r>
          </a:p>
          <a:p>
            <a:r>
              <a:rPr lang="en-GB" dirty="0"/>
              <a:t>It does not apply in Northern Ireland but it is an important source of ideas. E.g. same sex marriage is not recognised in civil law in NI, even though the NI Assembly voted in favour of it a few years ago (see Macdonald 2015)</a:t>
            </a:r>
          </a:p>
          <a:p>
            <a:r>
              <a:rPr lang="en-GB" dirty="0"/>
              <a:t>The close links between EU equality and UK domestic law means that this is a key area of concern regarding the Brexit process    </a:t>
            </a:r>
          </a:p>
          <a:p>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fld id="{60EFB764-85D0-4B83-A451-C4C64E1BA9BB}" type="slidenum">
              <a:rPr lang="en-GB" smtClean="0"/>
              <a:t>21</a:t>
            </a:fld>
            <a:endParaRPr lang="en-GB"/>
          </a:p>
        </p:txBody>
      </p:sp>
    </p:spTree>
    <p:extLst>
      <p:ext uri="{BB962C8B-B14F-4D97-AF65-F5344CB8AC3E}">
        <p14:creationId xmlns:p14="http://schemas.microsoft.com/office/powerpoint/2010/main" val="2882885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and sources of UK equality law</a:t>
            </a:r>
          </a:p>
        </p:txBody>
      </p:sp>
      <p:sp>
        <p:nvSpPr>
          <p:cNvPr id="3" name="Content Placeholder 2"/>
          <p:cNvSpPr>
            <a:spLocks noGrp="1"/>
          </p:cNvSpPr>
          <p:nvPr>
            <p:ph idx="1"/>
          </p:nvPr>
        </p:nvSpPr>
        <p:spPr>
          <a:xfrm>
            <a:off x="838200" y="1825625"/>
            <a:ext cx="10515600" cy="2728087"/>
          </a:xfrm>
        </p:spPr>
        <p:txBody>
          <a:bodyPr/>
          <a:lstStyle/>
          <a:p>
            <a:r>
              <a:rPr lang="en-GB" dirty="0"/>
              <a:t>The development of Equality Law has developed in fits and starts over a very long period [1.03]</a:t>
            </a:r>
          </a:p>
          <a:p>
            <a:endParaRPr lang="en-GB" dirty="0"/>
          </a:p>
        </p:txBody>
      </p:sp>
      <p:sp>
        <p:nvSpPr>
          <p:cNvPr id="4" name="TextBox 3"/>
          <p:cNvSpPr txBox="1"/>
          <p:nvPr/>
        </p:nvSpPr>
        <p:spPr>
          <a:xfrm>
            <a:off x="1162812" y="2967418"/>
            <a:ext cx="9866376" cy="1508105"/>
          </a:xfrm>
          <a:prstGeom prst="rect">
            <a:avLst/>
          </a:prstGeom>
          <a:solidFill>
            <a:srgbClr val="FFFF00"/>
          </a:solidFill>
          <a:ln w="57150">
            <a:solidFill>
              <a:schemeClr val="tx1"/>
            </a:solidFill>
          </a:ln>
        </p:spPr>
        <p:txBody>
          <a:bodyPr wrap="square" rtlCol="0">
            <a:spAutoFit/>
          </a:bodyPr>
          <a:lstStyle/>
          <a:p>
            <a:pPr algn="ctr"/>
            <a:r>
              <a:rPr lang="en-GB" sz="2800" dirty="0"/>
              <a:t>‘Discrimination was endemic against women, slaves, Roman Catholics, Non-Conformists and Jews for many centuries’</a:t>
            </a:r>
          </a:p>
          <a:p>
            <a:endParaRPr lang="en-GB" dirty="0"/>
          </a:p>
          <a:p>
            <a:r>
              <a:rPr lang="en-GB" dirty="0"/>
              <a:t> </a:t>
            </a:r>
            <a:r>
              <a:rPr lang="en-GB" dirty="0" err="1"/>
              <a:t>Wadham</a:t>
            </a:r>
            <a:r>
              <a:rPr lang="en-GB" dirty="0"/>
              <a:t> et al (2016: p1.03)</a:t>
            </a:r>
          </a:p>
        </p:txBody>
      </p:sp>
      <p:sp>
        <p:nvSpPr>
          <p:cNvPr id="5" name="TextBox 4"/>
          <p:cNvSpPr txBox="1"/>
          <p:nvPr/>
        </p:nvSpPr>
        <p:spPr>
          <a:xfrm>
            <a:off x="838200" y="4681728"/>
            <a:ext cx="10418064" cy="954107"/>
          </a:xfrm>
          <a:prstGeom prst="rect">
            <a:avLst/>
          </a:prstGeom>
          <a:noFill/>
        </p:spPr>
        <p:txBody>
          <a:bodyPr wrap="square" rtlCol="0">
            <a:spAutoFit/>
          </a:bodyPr>
          <a:lstStyle/>
          <a:p>
            <a:pPr marL="342900" indent="-342900">
              <a:buFont typeface="Arial" panose="020B0604020202020204" pitchFamily="34" charset="0"/>
              <a:buChar char="•"/>
            </a:pPr>
            <a:r>
              <a:rPr lang="en-GB" sz="2800" dirty="0"/>
              <a:t>Changes can be traced back to the abolition of slavery and Catholic Emancipation Acts of the 19</a:t>
            </a:r>
            <a:r>
              <a:rPr lang="en-GB" sz="2800" baseline="30000" dirty="0"/>
              <a:t>th</a:t>
            </a:r>
            <a:r>
              <a:rPr lang="en-GB" sz="2800" dirty="0"/>
              <a:t> century</a:t>
            </a:r>
          </a:p>
        </p:txBody>
      </p:sp>
      <p:sp>
        <p:nvSpPr>
          <p:cNvPr id="6" name="Slide Number Placeholder 5"/>
          <p:cNvSpPr>
            <a:spLocks noGrp="1"/>
          </p:cNvSpPr>
          <p:nvPr>
            <p:ph type="sldNum" sz="quarter" idx="12"/>
          </p:nvPr>
        </p:nvSpPr>
        <p:spPr/>
        <p:txBody>
          <a:bodyPr/>
          <a:lstStyle/>
          <a:p>
            <a:fld id="{60EFB764-85D0-4B83-A451-C4C64E1BA9BB}" type="slidenum">
              <a:rPr lang="en-GB" smtClean="0"/>
              <a:t>22</a:t>
            </a:fld>
            <a:endParaRPr lang="en-GB"/>
          </a:p>
        </p:txBody>
      </p:sp>
    </p:spTree>
    <p:extLst>
      <p:ext uri="{BB962C8B-B14F-4D97-AF65-F5344CB8AC3E}">
        <p14:creationId xmlns:p14="http://schemas.microsoft.com/office/powerpoint/2010/main" val="340554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and sources of UK equality law</a:t>
            </a:r>
          </a:p>
        </p:txBody>
      </p:sp>
      <p:sp>
        <p:nvSpPr>
          <p:cNvPr id="3" name="Content Placeholder 2"/>
          <p:cNvSpPr>
            <a:spLocks noGrp="1"/>
          </p:cNvSpPr>
          <p:nvPr>
            <p:ph idx="1"/>
          </p:nvPr>
        </p:nvSpPr>
        <p:spPr>
          <a:xfrm>
            <a:off x="374904" y="1545336"/>
            <a:ext cx="5056632" cy="5239512"/>
          </a:xfrm>
        </p:spPr>
        <p:txBody>
          <a:bodyPr>
            <a:normAutofit lnSpcReduction="10000"/>
          </a:bodyPr>
          <a:lstStyle/>
          <a:p>
            <a:r>
              <a:rPr lang="en-GB" dirty="0"/>
              <a:t>Navy Acts of the 19</a:t>
            </a:r>
            <a:r>
              <a:rPr lang="en-GB" baseline="30000" dirty="0"/>
              <a:t>th</a:t>
            </a:r>
            <a:r>
              <a:rPr lang="en-GB" dirty="0"/>
              <a:t> century saw an entitlement to equal pay for non-white sailors</a:t>
            </a:r>
          </a:p>
          <a:p>
            <a:r>
              <a:rPr lang="en-GB" dirty="0"/>
              <a:t>1918: Vienna Treaty after the first world war saw the foundation of the International Labour Organisation and the idea of equal pay for work of equal value</a:t>
            </a:r>
          </a:p>
          <a:p>
            <a:r>
              <a:rPr lang="en-GB" dirty="0"/>
              <a:t>20</a:t>
            </a:r>
            <a:r>
              <a:rPr lang="en-GB" baseline="30000" dirty="0"/>
              <a:t>th</a:t>
            </a:r>
            <a:r>
              <a:rPr lang="en-GB" dirty="0"/>
              <a:t> century focus on the elimination of discrimination on religious grounds in Ireland and Northern Ireland on the grounds of religion and belief</a:t>
            </a:r>
          </a:p>
          <a:p>
            <a:endParaRPr lang="en-GB" dirty="0"/>
          </a:p>
        </p:txBody>
      </p:sp>
      <p:pic>
        <p:nvPicPr>
          <p:cNvPr id="6" name="Picture 5"/>
          <p:cNvPicPr>
            <a:picLocks noChangeAspect="1"/>
          </p:cNvPicPr>
          <p:nvPr/>
        </p:nvPicPr>
        <p:blipFill>
          <a:blip r:embed="rId2"/>
          <a:stretch>
            <a:fillRect/>
          </a:stretch>
        </p:blipFill>
        <p:spPr>
          <a:xfrm>
            <a:off x="5431536" y="1545336"/>
            <a:ext cx="6754106" cy="4416552"/>
          </a:xfrm>
          <a:prstGeom prst="rect">
            <a:avLst/>
          </a:prstGeom>
        </p:spPr>
      </p:pic>
      <p:sp>
        <p:nvSpPr>
          <p:cNvPr id="4" name="Slide Number Placeholder 3"/>
          <p:cNvSpPr>
            <a:spLocks noGrp="1"/>
          </p:cNvSpPr>
          <p:nvPr>
            <p:ph type="sldNum" sz="quarter" idx="12"/>
          </p:nvPr>
        </p:nvSpPr>
        <p:spPr/>
        <p:txBody>
          <a:bodyPr/>
          <a:lstStyle/>
          <a:p>
            <a:fld id="{60EFB764-85D0-4B83-A451-C4C64E1BA9BB}" type="slidenum">
              <a:rPr lang="en-GB" smtClean="0"/>
              <a:t>23</a:t>
            </a:fld>
            <a:endParaRPr lang="en-GB"/>
          </a:p>
        </p:txBody>
      </p:sp>
    </p:spTree>
    <p:extLst>
      <p:ext uri="{BB962C8B-B14F-4D97-AF65-F5344CB8AC3E}">
        <p14:creationId xmlns:p14="http://schemas.microsoft.com/office/powerpoint/2010/main" val="2629189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Equality Law came through three routes:</a:t>
            </a:r>
          </a:p>
        </p:txBody>
      </p:sp>
      <p:sp>
        <p:nvSpPr>
          <p:cNvPr id="3" name="Content Placeholder 2"/>
          <p:cNvSpPr>
            <a:spLocks noGrp="1"/>
          </p:cNvSpPr>
          <p:nvPr>
            <p:ph idx="1"/>
          </p:nvPr>
        </p:nvSpPr>
        <p:spPr>
          <a:xfrm>
            <a:off x="838200" y="1825625"/>
            <a:ext cx="6723888" cy="4351338"/>
          </a:xfrm>
        </p:spPr>
        <p:txBody>
          <a:bodyPr/>
          <a:lstStyle/>
          <a:p>
            <a:pPr marL="514350" indent="-514350">
              <a:buFont typeface="+mj-lt"/>
              <a:buAutoNum type="arabicPeriod"/>
            </a:pPr>
            <a:r>
              <a:rPr lang="en-GB" dirty="0"/>
              <a:t>By Parliament through laws formed following campaigns or lobbying</a:t>
            </a:r>
          </a:p>
          <a:p>
            <a:pPr marL="514350" indent="-514350">
              <a:buFont typeface="+mj-lt"/>
              <a:buAutoNum type="arabicPeriod"/>
            </a:pPr>
            <a:r>
              <a:rPr lang="en-GB" dirty="0"/>
              <a:t>In the case of the public sector duties, as a response to criticism of the police and other public services re. Sir William Macpherson’s report on the death of Stephen Lawrence</a:t>
            </a:r>
          </a:p>
          <a:p>
            <a:pPr marL="514350" indent="-514350">
              <a:buFont typeface="+mj-lt"/>
              <a:buAutoNum type="arabicPeriod"/>
            </a:pPr>
            <a:r>
              <a:rPr lang="en-GB" dirty="0"/>
              <a:t>By the European Union (EU) primary laws and directives</a:t>
            </a:r>
          </a:p>
        </p:txBody>
      </p:sp>
      <p:pic>
        <p:nvPicPr>
          <p:cNvPr id="4" name="Picture 3"/>
          <p:cNvPicPr>
            <a:picLocks noChangeAspect="1"/>
          </p:cNvPicPr>
          <p:nvPr/>
        </p:nvPicPr>
        <p:blipFill>
          <a:blip r:embed="rId2"/>
          <a:stretch>
            <a:fillRect/>
          </a:stretch>
        </p:blipFill>
        <p:spPr>
          <a:xfrm>
            <a:off x="7648956" y="2136266"/>
            <a:ext cx="3704844" cy="2778633"/>
          </a:xfrm>
          <a:prstGeom prst="rect">
            <a:avLst/>
          </a:prstGeom>
        </p:spPr>
      </p:pic>
      <p:sp>
        <p:nvSpPr>
          <p:cNvPr id="5" name="Rectangle 4"/>
          <p:cNvSpPr/>
          <p:nvPr/>
        </p:nvSpPr>
        <p:spPr>
          <a:xfrm>
            <a:off x="8101603" y="5566910"/>
            <a:ext cx="1968809" cy="369332"/>
          </a:xfrm>
          <a:prstGeom prst="rect">
            <a:avLst/>
          </a:prstGeom>
        </p:spPr>
        <p:txBody>
          <a:bodyPr wrap="none">
            <a:spAutoFit/>
          </a:bodyPr>
          <a:lstStyle/>
          <a:p>
            <a:r>
              <a:rPr lang="da-DK" dirty="0"/>
              <a:t>Allen (2016: p1.04)</a:t>
            </a:r>
          </a:p>
        </p:txBody>
      </p:sp>
      <p:sp>
        <p:nvSpPr>
          <p:cNvPr id="6" name="Slide Number Placeholder 5"/>
          <p:cNvSpPr>
            <a:spLocks noGrp="1"/>
          </p:cNvSpPr>
          <p:nvPr>
            <p:ph type="sldNum" sz="quarter" idx="12"/>
          </p:nvPr>
        </p:nvSpPr>
        <p:spPr/>
        <p:txBody>
          <a:bodyPr/>
          <a:lstStyle/>
          <a:p>
            <a:fld id="{60EFB764-85D0-4B83-A451-C4C64E1BA9BB}" type="slidenum">
              <a:rPr lang="en-GB" smtClean="0"/>
              <a:t>24</a:t>
            </a:fld>
            <a:endParaRPr lang="en-GB"/>
          </a:p>
        </p:txBody>
      </p:sp>
    </p:spTree>
    <p:extLst>
      <p:ext uri="{BB962C8B-B14F-4D97-AF65-F5344CB8AC3E}">
        <p14:creationId xmlns:p14="http://schemas.microsoft.com/office/powerpoint/2010/main" val="3988822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factors</a:t>
            </a:r>
          </a:p>
        </p:txBody>
      </p:sp>
      <p:sp>
        <p:nvSpPr>
          <p:cNvPr id="3" name="Content Placeholder 2"/>
          <p:cNvSpPr>
            <a:spLocks noGrp="1"/>
          </p:cNvSpPr>
          <p:nvPr>
            <p:ph idx="1"/>
          </p:nvPr>
        </p:nvSpPr>
        <p:spPr>
          <a:xfrm>
            <a:off x="838200" y="1371600"/>
            <a:ext cx="6861048" cy="4805363"/>
          </a:xfrm>
        </p:spPr>
        <p:txBody>
          <a:bodyPr>
            <a:normAutofit/>
          </a:bodyPr>
          <a:lstStyle/>
          <a:p>
            <a:pPr marL="514350" indent="-514350">
              <a:buFont typeface="+mj-lt"/>
              <a:buAutoNum type="arabicPeriod"/>
            </a:pPr>
            <a:r>
              <a:rPr lang="en-GB" dirty="0"/>
              <a:t>Provisions of the European Convention on Human Rights (ECHR), particularly Article 14 which prohibits discrimination on a wide set of grounds</a:t>
            </a:r>
          </a:p>
          <a:p>
            <a:pPr marL="514350" indent="-514350">
              <a:buFont typeface="+mj-lt"/>
              <a:buAutoNum type="arabicPeriod"/>
            </a:pPr>
            <a:r>
              <a:rPr lang="en-GB" dirty="0"/>
              <a:t>European Charter of Fundamental Rights which incorporates rights from ECHR and other sources</a:t>
            </a:r>
          </a:p>
          <a:p>
            <a:pPr marL="514350" indent="-514350">
              <a:buFont typeface="+mj-lt"/>
              <a:buAutoNum type="arabicPeriod"/>
            </a:pPr>
            <a:r>
              <a:rPr lang="en-GB" dirty="0"/>
              <a:t>United Nations Conventions like the Convention on the Rights of Persons with Disabilities, and the Convention on the Rights of the Child</a:t>
            </a:r>
          </a:p>
          <a:p>
            <a:endParaRPr lang="en-GB" dirty="0"/>
          </a:p>
        </p:txBody>
      </p:sp>
      <p:pic>
        <p:nvPicPr>
          <p:cNvPr id="4" name="Picture 3"/>
          <p:cNvPicPr>
            <a:picLocks noChangeAspect="1"/>
          </p:cNvPicPr>
          <p:nvPr/>
        </p:nvPicPr>
        <p:blipFill>
          <a:blip r:embed="rId2"/>
          <a:stretch>
            <a:fillRect/>
          </a:stretch>
        </p:blipFill>
        <p:spPr>
          <a:xfrm>
            <a:off x="7741539" y="434390"/>
            <a:ext cx="3626358" cy="2332957"/>
          </a:xfrm>
          <a:prstGeom prst="rect">
            <a:avLst/>
          </a:prstGeom>
        </p:spPr>
      </p:pic>
      <p:pic>
        <p:nvPicPr>
          <p:cNvPr id="5" name="Picture 4"/>
          <p:cNvPicPr>
            <a:picLocks noChangeAspect="1"/>
          </p:cNvPicPr>
          <p:nvPr/>
        </p:nvPicPr>
        <p:blipFill>
          <a:blip r:embed="rId3"/>
          <a:stretch>
            <a:fillRect/>
          </a:stretch>
        </p:blipFill>
        <p:spPr>
          <a:xfrm>
            <a:off x="8101603" y="2836007"/>
            <a:ext cx="3108186" cy="4021993"/>
          </a:xfrm>
          <a:prstGeom prst="rect">
            <a:avLst/>
          </a:prstGeom>
        </p:spPr>
      </p:pic>
      <p:sp>
        <p:nvSpPr>
          <p:cNvPr id="6" name="Rectangle 5"/>
          <p:cNvSpPr/>
          <p:nvPr/>
        </p:nvSpPr>
        <p:spPr>
          <a:xfrm>
            <a:off x="5100876" y="6335006"/>
            <a:ext cx="1968809" cy="369332"/>
          </a:xfrm>
          <a:prstGeom prst="rect">
            <a:avLst/>
          </a:prstGeom>
        </p:spPr>
        <p:txBody>
          <a:bodyPr wrap="none">
            <a:spAutoFit/>
          </a:bodyPr>
          <a:lstStyle/>
          <a:p>
            <a:r>
              <a:rPr lang="da-DK" dirty="0"/>
              <a:t>Allen (2016: p1.04)</a:t>
            </a:r>
          </a:p>
        </p:txBody>
      </p:sp>
      <p:sp>
        <p:nvSpPr>
          <p:cNvPr id="7" name="Slide Number Placeholder 6"/>
          <p:cNvSpPr>
            <a:spLocks noGrp="1"/>
          </p:cNvSpPr>
          <p:nvPr>
            <p:ph type="sldNum" sz="quarter" idx="12"/>
          </p:nvPr>
        </p:nvSpPr>
        <p:spPr/>
        <p:txBody>
          <a:bodyPr/>
          <a:lstStyle/>
          <a:p>
            <a:fld id="{60EFB764-85D0-4B83-A451-C4C64E1BA9BB}" type="slidenum">
              <a:rPr lang="en-GB" smtClean="0"/>
              <a:t>25</a:t>
            </a:fld>
            <a:endParaRPr lang="en-GB"/>
          </a:p>
        </p:txBody>
      </p:sp>
    </p:spTree>
    <p:extLst>
      <p:ext uri="{BB962C8B-B14F-4D97-AF65-F5344CB8AC3E}">
        <p14:creationId xmlns:p14="http://schemas.microsoft.com/office/powerpoint/2010/main" val="2687403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Race and Sex Discrimination Law in the 1960s-1970s</a:t>
            </a:r>
          </a:p>
        </p:txBody>
      </p:sp>
      <p:sp>
        <p:nvSpPr>
          <p:cNvPr id="3" name="Content Placeholder 2"/>
          <p:cNvSpPr>
            <a:spLocks noGrp="1"/>
          </p:cNvSpPr>
          <p:nvPr>
            <p:ph idx="1"/>
          </p:nvPr>
        </p:nvSpPr>
        <p:spPr>
          <a:xfrm>
            <a:off x="838199" y="1825624"/>
            <a:ext cx="7263403" cy="4840351"/>
          </a:xfrm>
        </p:spPr>
        <p:txBody>
          <a:bodyPr>
            <a:normAutofit/>
          </a:bodyPr>
          <a:lstStyle/>
          <a:p>
            <a:r>
              <a:rPr lang="en-GB" dirty="0"/>
              <a:t>Reforming Labour governments first introduced laws to protect certain  groups</a:t>
            </a:r>
          </a:p>
          <a:p>
            <a:r>
              <a:rPr lang="en-GB" dirty="0"/>
              <a:t>These drew on the experience of the Americans re. Equal Pay Act 1963, and Civil Rights Acts of 1964 and 1968</a:t>
            </a:r>
          </a:p>
          <a:p>
            <a:r>
              <a:rPr lang="en-GB" dirty="0"/>
              <a:t>The law of the European Economic Community (EEC) was another driver (from 1973) including the principle that men and women should receive equal pay for equal work</a:t>
            </a:r>
          </a:p>
        </p:txBody>
      </p:sp>
      <p:sp>
        <p:nvSpPr>
          <p:cNvPr id="4" name="Rectangle 3"/>
          <p:cNvSpPr/>
          <p:nvPr/>
        </p:nvSpPr>
        <p:spPr>
          <a:xfrm>
            <a:off x="838199" y="5987018"/>
            <a:ext cx="1968809" cy="369332"/>
          </a:xfrm>
          <a:prstGeom prst="rect">
            <a:avLst/>
          </a:prstGeom>
        </p:spPr>
        <p:txBody>
          <a:bodyPr wrap="none">
            <a:spAutoFit/>
          </a:bodyPr>
          <a:lstStyle/>
          <a:p>
            <a:r>
              <a:rPr lang="da-DK" dirty="0"/>
              <a:t>Allen (2016: p1.05)</a:t>
            </a:r>
          </a:p>
        </p:txBody>
      </p:sp>
      <p:pic>
        <p:nvPicPr>
          <p:cNvPr id="5" name="Picture 4"/>
          <p:cNvPicPr>
            <a:picLocks noChangeAspect="1"/>
          </p:cNvPicPr>
          <p:nvPr/>
        </p:nvPicPr>
        <p:blipFill>
          <a:blip r:embed="rId2"/>
          <a:stretch>
            <a:fillRect/>
          </a:stretch>
        </p:blipFill>
        <p:spPr>
          <a:xfrm>
            <a:off x="7964779" y="1070257"/>
            <a:ext cx="3706245" cy="5468655"/>
          </a:xfrm>
          <a:prstGeom prst="rect">
            <a:avLst/>
          </a:prstGeom>
        </p:spPr>
      </p:pic>
      <p:sp>
        <p:nvSpPr>
          <p:cNvPr id="6" name="Slide Number Placeholder 5"/>
          <p:cNvSpPr>
            <a:spLocks noGrp="1"/>
          </p:cNvSpPr>
          <p:nvPr>
            <p:ph type="sldNum" sz="quarter" idx="12"/>
          </p:nvPr>
        </p:nvSpPr>
        <p:spPr/>
        <p:txBody>
          <a:bodyPr/>
          <a:lstStyle/>
          <a:p>
            <a:fld id="{60EFB764-85D0-4B83-A451-C4C64E1BA9BB}" type="slidenum">
              <a:rPr lang="en-GB" smtClean="0"/>
              <a:t>26</a:t>
            </a:fld>
            <a:endParaRPr lang="en-GB"/>
          </a:p>
        </p:txBody>
      </p:sp>
    </p:spTree>
    <p:extLst>
      <p:ext uri="{BB962C8B-B14F-4D97-AF65-F5344CB8AC3E}">
        <p14:creationId xmlns:p14="http://schemas.microsoft.com/office/powerpoint/2010/main" val="101149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5471160" cy="1829435"/>
          </a:xfrm>
        </p:spPr>
        <p:txBody>
          <a:bodyPr>
            <a:normAutofit fontScale="90000"/>
          </a:bodyPr>
          <a:lstStyle/>
          <a:p>
            <a:r>
              <a:rPr lang="en-GB" dirty="0">
                <a:solidFill>
                  <a:prstClr val="black"/>
                </a:solidFill>
              </a:rPr>
              <a:t>Race and Sex Discrimination Law in the 1960s-1970s</a:t>
            </a:r>
            <a:endParaRPr lang="en-GB" dirty="0"/>
          </a:p>
        </p:txBody>
      </p:sp>
      <p:sp>
        <p:nvSpPr>
          <p:cNvPr id="3" name="Content Placeholder 2"/>
          <p:cNvSpPr>
            <a:spLocks noGrp="1"/>
          </p:cNvSpPr>
          <p:nvPr>
            <p:ph idx="1"/>
          </p:nvPr>
        </p:nvSpPr>
        <p:spPr>
          <a:xfrm>
            <a:off x="737616" y="2478025"/>
            <a:ext cx="5571744" cy="3959352"/>
          </a:xfrm>
        </p:spPr>
        <p:txBody>
          <a:bodyPr/>
          <a:lstStyle/>
          <a:p>
            <a:r>
              <a:rPr lang="en-GB" dirty="0"/>
              <a:t>Legislation extended to race and sex and also to marital status – at the time women were often expected to stop working on marriage as the husband was expected to support</a:t>
            </a:r>
          </a:p>
          <a:p>
            <a:r>
              <a:rPr lang="en-GB" dirty="0"/>
              <a:t>Race Relations Acts 1965, 1968 and 1976, Equal Pay Act 1970, Sex Discrimination Act 1970</a:t>
            </a:r>
          </a:p>
        </p:txBody>
      </p:sp>
      <p:pic>
        <p:nvPicPr>
          <p:cNvPr id="4" name="Picture 3"/>
          <p:cNvPicPr>
            <a:picLocks noChangeAspect="1"/>
          </p:cNvPicPr>
          <p:nvPr/>
        </p:nvPicPr>
        <p:blipFill>
          <a:blip r:embed="rId2"/>
          <a:stretch>
            <a:fillRect/>
          </a:stretch>
        </p:blipFill>
        <p:spPr>
          <a:xfrm>
            <a:off x="6366401" y="0"/>
            <a:ext cx="5675013" cy="6771323"/>
          </a:xfrm>
          <a:prstGeom prst="rect">
            <a:avLst/>
          </a:prstGeom>
        </p:spPr>
      </p:pic>
      <p:sp>
        <p:nvSpPr>
          <p:cNvPr id="5" name="Rectangle 4"/>
          <p:cNvSpPr/>
          <p:nvPr/>
        </p:nvSpPr>
        <p:spPr>
          <a:xfrm>
            <a:off x="838200" y="6252711"/>
            <a:ext cx="1968809" cy="369332"/>
          </a:xfrm>
          <a:prstGeom prst="rect">
            <a:avLst/>
          </a:prstGeom>
        </p:spPr>
        <p:txBody>
          <a:bodyPr wrap="none">
            <a:spAutoFit/>
          </a:bodyPr>
          <a:lstStyle/>
          <a:p>
            <a:r>
              <a:rPr lang="da-DK" dirty="0"/>
              <a:t>Allen (2016: p1.07)</a:t>
            </a:r>
          </a:p>
        </p:txBody>
      </p:sp>
      <p:sp>
        <p:nvSpPr>
          <p:cNvPr id="6" name="Slide Number Placeholder 5"/>
          <p:cNvSpPr>
            <a:spLocks noGrp="1"/>
          </p:cNvSpPr>
          <p:nvPr>
            <p:ph type="sldNum" sz="quarter" idx="12"/>
          </p:nvPr>
        </p:nvSpPr>
        <p:spPr/>
        <p:txBody>
          <a:bodyPr/>
          <a:lstStyle/>
          <a:p>
            <a:fld id="{60EFB764-85D0-4B83-A451-C4C64E1BA9BB}" type="slidenum">
              <a:rPr lang="en-GB" smtClean="0"/>
              <a:t>27</a:t>
            </a:fld>
            <a:endParaRPr lang="en-GB"/>
          </a:p>
        </p:txBody>
      </p:sp>
    </p:spTree>
    <p:extLst>
      <p:ext uri="{BB962C8B-B14F-4D97-AF65-F5344CB8AC3E}">
        <p14:creationId xmlns:p14="http://schemas.microsoft.com/office/powerpoint/2010/main" val="1105551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6000" dirty="0">
                <a:solidFill>
                  <a:prstClr val="black"/>
                </a:solidFill>
              </a:rPr>
              <a:t>Race and Sex Discrimination Law in the 1960s-1970s</a:t>
            </a:r>
            <a:endParaRPr lang="en-GB" sz="6000" dirty="0"/>
          </a:p>
        </p:txBody>
      </p:sp>
      <p:sp>
        <p:nvSpPr>
          <p:cNvPr id="3" name="Content Placeholder 2"/>
          <p:cNvSpPr>
            <a:spLocks noGrp="1"/>
          </p:cNvSpPr>
          <p:nvPr>
            <p:ph idx="1"/>
          </p:nvPr>
        </p:nvSpPr>
        <p:spPr>
          <a:xfrm>
            <a:off x="838200" y="1788216"/>
            <a:ext cx="10802112" cy="4636959"/>
          </a:xfrm>
          <a:solidFill>
            <a:srgbClr val="FFFF00"/>
          </a:solidFill>
          <a:ln w="57150">
            <a:solidFill>
              <a:schemeClr val="tx1"/>
            </a:solidFill>
          </a:ln>
        </p:spPr>
        <p:txBody>
          <a:bodyPr>
            <a:normAutofit/>
          </a:bodyPr>
          <a:lstStyle/>
          <a:p>
            <a:pPr marL="0" indent="0">
              <a:buNone/>
            </a:pPr>
            <a:r>
              <a:rPr lang="en-GB" sz="4000" dirty="0"/>
              <a:t>‘By the mid-1970s the basic architecture of UK discrimination law was in place: </a:t>
            </a:r>
          </a:p>
          <a:p>
            <a:pPr marL="514350" indent="-514350">
              <a:buAutoNum type="alphaLcParenBoth"/>
            </a:pPr>
            <a:r>
              <a:rPr lang="en-GB" sz="4000" dirty="0"/>
              <a:t>fundamental concepts including direct and indirect discrimination, victimization , and incitement were defined; </a:t>
            </a:r>
          </a:p>
          <a:p>
            <a:pPr marL="514350" indent="-514350">
              <a:buAutoNum type="alphaLcParenBoth"/>
            </a:pPr>
            <a:r>
              <a:rPr lang="en-GB" sz="4000" dirty="0"/>
              <a:t>the law extended to employment, education , training, and the provision of goods and services; </a:t>
            </a:r>
          </a:p>
        </p:txBody>
      </p:sp>
      <p:sp>
        <p:nvSpPr>
          <p:cNvPr id="4" name="Rectangle 3"/>
          <p:cNvSpPr/>
          <p:nvPr/>
        </p:nvSpPr>
        <p:spPr>
          <a:xfrm>
            <a:off x="8455152" y="5889490"/>
            <a:ext cx="1968809" cy="369332"/>
          </a:xfrm>
          <a:prstGeom prst="rect">
            <a:avLst/>
          </a:prstGeom>
        </p:spPr>
        <p:txBody>
          <a:bodyPr wrap="none">
            <a:spAutoFit/>
          </a:bodyPr>
          <a:lstStyle/>
          <a:p>
            <a:r>
              <a:rPr lang="da-DK" dirty="0"/>
              <a:t>Allen (2016: p1.07)</a:t>
            </a:r>
          </a:p>
        </p:txBody>
      </p:sp>
      <p:sp>
        <p:nvSpPr>
          <p:cNvPr id="5" name="Slide Number Placeholder 4"/>
          <p:cNvSpPr>
            <a:spLocks noGrp="1"/>
          </p:cNvSpPr>
          <p:nvPr>
            <p:ph type="sldNum" sz="quarter" idx="12"/>
          </p:nvPr>
        </p:nvSpPr>
        <p:spPr/>
        <p:txBody>
          <a:bodyPr/>
          <a:lstStyle/>
          <a:p>
            <a:fld id="{60EFB764-85D0-4B83-A451-C4C64E1BA9BB}" type="slidenum">
              <a:rPr lang="en-GB" smtClean="0"/>
              <a:t>28</a:t>
            </a:fld>
            <a:endParaRPr lang="en-GB"/>
          </a:p>
        </p:txBody>
      </p:sp>
    </p:spTree>
    <p:extLst>
      <p:ext uri="{BB962C8B-B14F-4D97-AF65-F5344CB8AC3E}">
        <p14:creationId xmlns:p14="http://schemas.microsoft.com/office/powerpoint/2010/main" val="910685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6000" dirty="0">
                <a:solidFill>
                  <a:prstClr val="black"/>
                </a:solidFill>
              </a:rPr>
              <a:t>Race and Sex Discrimination Law in the 1960s-1970s</a:t>
            </a:r>
            <a:endParaRPr lang="en-GB" sz="6000" dirty="0"/>
          </a:p>
        </p:txBody>
      </p:sp>
      <p:sp>
        <p:nvSpPr>
          <p:cNvPr id="3" name="Content Placeholder 2"/>
          <p:cNvSpPr>
            <a:spLocks noGrp="1"/>
          </p:cNvSpPr>
          <p:nvPr>
            <p:ph idx="1"/>
          </p:nvPr>
        </p:nvSpPr>
        <p:spPr>
          <a:xfrm>
            <a:off x="838200" y="1951927"/>
            <a:ext cx="10783824" cy="4143183"/>
          </a:xfrm>
          <a:solidFill>
            <a:srgbClr val="FFFF00"/>
          </a:solidFill>
          <a:ln w="57150">
            <a:solidFill>
              <a:schemeClr val="tx1"/>
            </a:solidFill>
          </a:ln>
        </p:spPr>
        <p:txBody>
          <a:bodyPr>
            <a:noAutofit/>
          </a:bodyPr>
          <a:lstStyle/>
          <a:p>
            <a:pPr marL="0" indent="0">
              <a:buNone/>
            </a:pPr>
            <a:r>
              <a:rPr lang="en-GB" sz="3600" dirty="0"/>
              <a:t>(C) there existed </a:t>
            </a:r>
            <a:r>
              <a:rPr lang="en-GB" sz="3600" b="1" dirty="0"/>
              <a:t>Commissions</a:t>
            </a:r>
            <a:r>
              <a:rPr lang="en-GB" sz="3600" dirty="0"/>
              <a:t> (the Equal Opportunities Commission and the Commission for Racial Equality) </a:t>
            </a:r>
          </a:p>
          <a:p>
            <a:pPr marL="0" indent="0">
              <a:buNone/>
            </a:pPr>
            <a:endParaRPr lang="en-GB" sz="3600" dirty="0"/>
          </a:p>
          <a:p>
            <a:pPr marL="0" indent="0">
              <a:buNone/>
            </a:pPr>
            <a:r>
              <a:rPr lang="en-GB" sz="3600" dirty="0"/>
              <a:t>… with </a:t>
            </a:r>
            <a:r>
              <a:rPr lang="en-GB" sz="3600" b="1" dirty="0"/>
              <a:t>responsibilities</a:t>
            </a:r>
            <a:r>
              <a:rPr lang="en-GB" sz="3600" dirty="0"/>
              <a:t> - oversight of the legislation in practice, and powers to conduct investigations, fund individuals’ legal costs in proceedings, and take enforcement proceedings in their own right.’</a:t>
            </a:r>
          </a:p>
        </p:txBody>
      </p:sp>
      <p:sp>
        <p:nvSpPr>
          <p:cNvPr id="4" name="Rectangle 3"/>
          <p:cNvSpPr/>
          <p:nvPr/>
        </p:nvSpPr>
        <p:spPr>
          <a:xfrm>
            <a:off x="8418576" y="6169580"/>
            <a:ext cx="1968809" cy="369332"/>
          </a:xfrm>
          <a:prstGeom prst="rect">
            <a:avLst/>
          </a:prstGeom>
        </p:spPr>
        <p:txBody>
          <a:bodyPr wrap="none">
            <a:spAutoFit/>
          </a:bodyPr>
          <a:lstStyle/>
          <a:p>
            <a:r>
              <a:rPr lang="da-DK" dirty="0">
                <a:solidFill>
                  <a:prstClr val="black"/>
                </a:solidFill>
              </a:rPr>
              <a:t>Allen (2016: p1.07)</a:t>
            </a:r>
          </a:p>
        </p:txBody>
      </p:sp>
      <p:sp>
        <p:nvSpPr>
          <p:cNvPr id="5" name="Slide Number Placeholder 4"/>
          <p:cNvSpPr>
            <a:spLocks noGrp="1"/>
          </p:cNvSpPr>
          <p:nvPr>
            <p:ph type="sldNum" sz="quarter" idx="12"/>
          </p:nvPr>
        </p:nvSpPr>
        <p:spPr/>
        <p:txBody>
          <a:bodyPr/>
          <a:lstStyle/>
          <a:p>
            <a:fld id="{60EFB764-85D0-4B83-A451-C4C64E1BA9BB}" type="slidenum">
              <a:rPr lang="en-GB" smtClean="0">
                <a:solidFill>
                  <a:prstClr val="black">
                    <a:tint val="75000"/>
                  </a:prstClr>
                </a:solidFill>
              </a:rPr>
              <a:pPr/>
              <a:t>29</a:t>
            </a:fld>
            <a:endParaRPr lang="en-GB">
              <a:solidFill>
                <a:prstClr val="black">
                  <a:tint val="75000"/>
                </a:prstClr>
              </a:solidFill>
            </a:endParaRPr>
          </a:p>
        </p:txBody>
      </p:sp>
    </p:spTree>
    <p:extLst>
      <p:ext uri="{BB962C8B-B14F-4D97-AF65-F5344CB8AC3E}">
        <p14:creationId xmlns:p14="http://schemas.microsoft.com/office/powerpoint/2010/main" val="190792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60EFB764-85D0-4B83-A451-C4C64E1BA9BB}" type="slidenum">
              <a:rPr lang="en-GB" smtClean="0"/>
              <a:t>30</a:t>
            </a:fld>
            <a:endParaRPr lang="en-GB"/>
          </a:p>
        </p:txBody>
      </p:sp>
      <p:pic>
        <p:nvPicPr>
          <p:cNvPr id="5" name="Picture 4">
            <a:extLst>
              <a:ext uri="{FF2B5EF4-FFF2-40B4-BE49-F238E27FC236}">
                <a16:creationId xmlns:a16="http://schemas.microsoft.com/office/drawing/2014/main" id="{74047C2D-65E7-4199-A53C-9AC7333C226F}"/>
              </a:ext>
            </a:extLst>
          </p:cNvPr>
          <p:cNvPicPr>
            <a:picLocks noChangeAspect="1"/>
          </p:cNvPicPr>
          <p:nvPr/>
        </p:nvPicPr>
        <p:blipFill>
          <a:blip r:embed="rId2"/>
          <a:stretch>
            <a:fillRect/>
          </a:stretch>
        </p:blipFill>
        <p:spPr>
          <a:xfrm>
            <a:off x="130426" y="0"/>
            <a:ext cx="9392134" cy="6858000"/>
          </a:xfrm>
          <a:prstGeom prst="rect">
            <a:avLst/>
          </a:prstGeom>
        </p:spPr>
      </p:pic>
      <p:sp>
        <p:nvSpPr>
          <p:cNvPr id="8" name="TextBox 7">
            <a:extLst>
              <a:ext uri="{FF2B5EF4-FFF2-40B4-BE49-F238E27FC236}">
                <a16:creationId xmlns:a16="http://schemas.microsoft.com/office/drawing/2014/main" id="{B5B065AB-E647-4BF5-A7B8-5898B1B2EAA0}"/>
              </a:ext>
            </a:extLst>
          </p:cNvPr>
          <p:cNvSpPr txBox="1"/>
          <p:nvPr/>
        </p:nvSpPr>
        <p:spPr>
          <a:xfrm>
            <a:off x="9291221" y="5942826"/>
            <a:ext cx="2900779" cy="276999"/>
          </a:xfrm>
          <a:prstGeom prst="rect">
            <a:avLst/>
          </a:prstGeom>
          <a:noFill/>
        </p:spPr>
        <p:txBody>
          <a:bodyPr wrap="square">
            <a:spAutoFit/>
          </a:bodyPr>
          <a:lstStyle/>
          <a:p>
            <a:r>
              <a:rPr lang="en-GB" sz="1200" dirty="0">
                <a:hlinkClick r:id="rId3"/>
              </a:rPr>
              <a:t>https://www.equalityhumanrights.com/en</a:t>
            </a:r>
            <a:r>
              <a:rPr lang="en-GB" sz="1200" dirty="0"/>
              <a:t> </a:t>
            </a:r>
          </a:p>
        </p:txBody>
      </p:sp>
    </p:spTree>
    <p:extLst>
      <p:ext uri="{BB962C8B-B14F-4D97-AF65-F5344CB8AC3E}">
        <p14:creationId xmlns:p14="http://schemas.microsoft.com/office/powerpoint/2010/main" val="28790019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85928" y="117693"/>
            <a:ext cx="11856720" cy="6740307"/>
          </a:xfrm>
          <a:prstGeom prst="rect">
            <a:avLst/>
          </a:prstGeom>
        </p:spPr>
        <p:txBody>
          <a:bodyPr wrap="square">
            <a:spAutoFit/>
          </a:bodyPr>
          <a:lstStyle/>
          <a:p>
            <a:r>
              <a:rPr lang="en-GB" sz="3600" dirty="0">
                <a:solidFill>
                  <a:prstClr val="black"/>
                </a:solidFill>
              </a:rPr>
              <a:t>The Equality and Human Rights Commission is Great Britain’s national equality body and has been awarded an ‘A’ status as a National Human Rights Institution (NHRI) by the United Nations.</a:t>
            </a:r>
          </a:p>
          <a:p>
            <a:endParaRPr lang="en-GB" sz="3600" dirty="0">
              <a:solidFill>
                <a:prstClr val="black"/>
              </a:solidFill>
            </a:endParaRPr>
          </a:p>
          <a:p>
            <a:r>
              <a:rPr lang="en-GB" sz="3600" dirty="0">
                <a:solidFill>
                  <a:prstClr val="black"/>
                </a:solidFill>
              </a:rPr>
              <a:t>Our job is to help make Britain fairer. We do this by safeguarding and enforcing the laws that protect people’s rights to fairness, dignity and respect.</a:t>
            </a:r>
          </a:p>
          <a:p>
            <a:endParaRPr lang="en-GB" sz="3600" dirty="0">
              <a:solidFill>
                <a:prstClr val="black"/>
              </a:solidFill>
            </a:endParaRPr>
          </a:p>
          <a:p>
            <a:r>
              <a:rPr lang="en-GB" sz="3600" dirty="0">
                <a:solidFill>
                  <a:prstClr val="black"/>
                </a:solidFill>
              </a:rPr>
              <a:t>As a statutory non-departmental public body established by the Equality Act 2006, the Commission operates independently.</a:t>
            </a:r>
          </a:p>
        </p:txBody>
      </p:sp>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31</a:t>
            </a:fld>
            <a:endParaRPr lang="en-GB">
              <a:solidFill>
                <a:prstClr val="black">
                  <a:tint val="75000"/>
                </a:prstClr>
              </a:solidFill>
            </a:endParaRPr>
          </a:p>
        </p:txBody>
      </p:sp>
    </p:spTree>
    <p:extLst>
      <p:ext uri="{BB962C8B-B14F-4D97-AF65-F5344CB8AC3E}">
        <p14:creationId xmlns:p14="http://schemas.microsoft.com/office/powerpoint/2010/main" val="741119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fade">
                                      <p:cBhvr>
                                        <p:cTn id="21" dur="1000"/>
                                        <p:tgtEl>
                                          <p:spTgt spid="5">
                                            <p:txEl>
                                              <p:pRg st="4" end="4"/>
                                            </p:txEl>
                                          </p:spTgt>
                                        </p:tgtEl>
                                      </p:cBhvr>
                                    </p:animEffect>
                                    <p:anim calcmode="lin" valueType="num">
                                      <p:cBhvr>
                                        <p:cTn id="2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Disability Discrimination</a:t>
            </a:r>
          </a:p>
        </p:txBody>
      </p:sp>
      <p:sp>
        <p:nvSpPr>
          <p:cNvPr id="3" name="Content Placeholder 2"/>
          <p:cNvSpPr>
            <a:spLocks noGrp="1"/>
          </p:cNvSpPr>
          <p:nvPr>
            <p:ph idx="1"/>
          </p:nvPr>
        </p:nvSpPr>
        <p:spPr>
          <a:xfrm>
            <a:off x="838200" y="1690688"/>
            <a:ext cx="10984992" cy="4225480"/>
          </a:xfrm>
        </p:spPr>
        <p:txBody>
          <a:bodyPr>
            <a:normAutofit/>
          </a:bodyPr>
          <a:lstStyle/>
          <a:p>
            <a:r>
              <a:rPr lang="en-GB" sz="3200" dirty="0"/>
              <a:t>Disability Discrimination Act 1995 (DDA) - brought in by a Conservative government</a:t>
            </a:r>
          </a:p>
          <a:p>
            <a:r>
              <a:rPr lang="en-GB" sz="3200" dirty="0"/>
              <a:t>Prohibited discrimination according to a pattern similar to that established in the race and sex legislation of the 1970s . </a:t>
            </a:r>
          </a:p>
          <a:p>
            <a:r>
              <a:rPr lang="en-GB" sz="3200" dirty="0"/>
              <a:t>Campaigners failed to establish a Commission initially but the Disability Rights Commission followed after the election of a Labour administration in 1997</a:t>
            </a:r>
          </a:p>
          <a:p>
            <a:r>
              <a:rPr lang="en-GB" sz="3200" dirty="0"/>
              <a:t>Remember the focus on making </a:t>
            </a:r>
            <a:r>
              <a:rPr lang="en-GB" sz="3200" b="1" dirty="0"/>
              <a:t>‘reasonable adjustments’</a:t>
            </a:r>
          </a:p>
        </p:txBody>
      </p:sp>
      <p:sp>
        <p:nvSpPr>
          <p:cNvPr id="4" name="Rectangle 3"/>
          <p:cNvSpPr/>
          <p:nvPr/>
        </p:nvSpPr>
        <p:spPr>
          <a:xfrm>
            <a:off x="838200" y="6127234"/>
            <a:ext cx="1968809" cy="369332"/>
          </a:xfrm>
          <a:prstGeom prst="rect">
            <a:avLst/>
          </a:prstGeom>
        </p:spPr>
        <p:txBody>
          <a:bodyPr wrap="none">
            <a:spAutoFit/>
          </a:bodyPr>
          <a:lstStyle/>
          <a:p>
            <a:r>
              <a:rPr lang="da-DK" dirty="0"/>
              <a:t>Allen (2016: p1.08)</a:t>
            </a:r>
          </a:p>
        </p:txBody>
      </p:sp>
      <p:sp>
        <p:nvSpPr>
          <p:cNvPr id="5" name="Slide Number Placeholder 4"/>
          <p:cNvSpPr>
            <a:spLocks noGrp="1"/>
          </p:cNvSpPr>
          <p:nvPr>
            <p:ph type="sldNum" sz="quarter" idx="12"/>
          </p:nvPr>
        </p:nvSpPr>
        <p:spPr/>
        <p:txBody>
          <a:bodyPr/>
          <a:lstStyle/>
          <a:p>
            <a:fld id="{60EFB764-85D0-4B83-A451-C4C64E1BA9BB}" type="slidenum">
              <a:rPr lang="en-GB" smtClean="0"/>
              <a:t>32</a:t>
            </a:fld>
            <a:endParaRPr lang="en-GB" dirty="0"/>
          </a:p>
        </p:txBody>
      </p:sp>
    </p:spTree>
    <p:extLst>
      <p:ext uri="{BB962C8B-B14F-4D97-AF65-F5344CB8AC3E}">
        <p14:creationId xmlns:p14="http://schemas.microsoft.com/office/powerpoint/2010/main" val="3500413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365125"/>
            <a:ext cx="11052048" cy="1325563"/>
          </a:xfrm>
        </p:spPr>
        <p:txBody>
          <a:bodyPr>
            <a:normAutofit/>
          </a:bodyPr>
          <a:lstStyle/>
          <a:p>
            <a:r>
              <a:rPr lang="en-GB" sz="6000" dirty="0"/>
              <a:t>The Public Sector Equality Duties</a:t>
            </a:r>
          </a:p>
        </p:txBody>
      </p:sp>
      <p:sp>
        <p:nvSpPr>
          <p:cNvPr id="3" name="Content Placeholder 2"/>
          <p:cNvSpPr>
            <a:spLocks noGrp="1"/>
          </p:cNvSpPr>
          <p:nvPr>
            <p:ph idx="1"/>
          </p:nvPr>
        </p:nvSpPr>
        <p:spPr>
          <a:xfrm>
            <a:off x="835185" y="2018347"/>
            <a:ext cx="5660136" cy="1664208"/>
          </a:xfrm>
        </p:spPr>
        <p:txBody>
          <a:bodyPr>
            <a:normAutofit/>
          </a:bodyPr>
          <a:lstStyle/>
          <a:p>
            <a:pPr marL="0" indent="0" algn="ctr">
              <a:buNone/>
            </a:pPr>
            <a:r>
              <a:rPr lang="en-GB" sz="3600" dirty="0"/>
              <a:t>Placing an obligation – </a:t>
            </a:r>
            <a:r>
              <a:rPr lang="en-GB" sz="3600" b="1" u="sng" dirty="0"/>
              <a:t>‘a duty’, </a:t>
            </a:r>
            <a:r>
              <a:rPr lang="en-GB" sz="3600" dirty="0"/>
              <a:t>on public bodies is all about</a:t>
            </a:r>
            <a:endParaRPr lang="en-GB" dirty="0"/>
          </a:p>
        </p:txBody>
      </p:sp>
      <p:sp>
        <p:nvSpPr>
          <p:cNvPr id="4" name="Rectangle 3"/>
          <p:cNvSpPr/>
          <p:nvPr/>
        </p:nvSpPr>
        <p:spPr>
          <a:xfrm>
            <a:off x="319060" y="6277110"/>
            <a:ext cx="1968809" cy="369332"/>
          </a:xfrm>
          <a:prstGeom prst="rect">
            <a:avLst/>
          </a:prstGeom>
        </p:spPr>
        <p:txBody>
          <a:bodyPr wrap="none">
            <a:spAutoFit/>
          </a:bodyPr>
          <a:lstStyle/>
          <a:p>
            <a:r>
              <a:rPr lang="da-DK" dirty="0"/>
              <a:t>Allen (2016: p1.11)</a:t>
            </a:r>
          </a:p>
        </p:txBody>
      </p:sp>
      <p:sp>
        <p:nvSpPr>
          <p:cNvPr id="6" name="Slide Number Placeholder 5"/>
          <p:cNvSpPr>
            <a:spLocks noGrp="1"/>
          </p:cNvSpPr>
          <p:nvPr>
            <p:ph type="sldNum" sz="quarter" idx="12"/>
          </p:nvPr>
        </p:nvSpPr>
        <p:spPr/>
        <p:txBody>
          <a:bodyPr/>
          <a:lstStyle/>
          <a:p>
            <a:fld id="{60EFB764-85D0-4B83-A451-C4C64E1BA9BB}" type="slidenum">
              <a:rPr lang="en-GB" smtClean="0"/>
              <a:t>33</a:t>
            </a:fld>
            <a:endParaRPr lang="en-GB"/>
          </a:p>
        </p:txBody>
      </p:sp>
      <p:sp>
        <p:nvSpPr>
          <p:cNvPr id="7" name="Rectangle 6"/>
          <p:cNvSpPr/>
          <p:nvPr/>
        </p:nvSpPr>
        <p:spPr>
          <a:xfrm>
            <a:off x="1564261" y="4958996"/>
            <a:ext cx="4201984" cy="646331"/>
          </a:xfrm>
          <a:prstGeom prst="rect">
            <a:avLst/>
          </a:prstGeom>
          <a:solidFill>
            <a:srgbClr val="FFFF00"/>
          </a:solidFill>
          <a:ln w="57150">
            <a:solidFill>
              <a:schemeClr val="tx1"/>
            </a:solidFill>
          </a:ln>
        </p:spPr>
        <p:txBody>
          <a:bodyPr wrap="none">
            <a:spAutoFit/>
          </a:bodyPr>
          <a:lstStyle/>
          <a:p>
            <a:r>
              <a:rPr lang="en-GB" sz="3600" dirty="0"/>
              <a:t>rather than an option</a:t>
            </a:r>
          </a:p>
        </p:txBody>
      </p:sp>
      <p:sp>
        <p:nvSpPr>
          <p:cNvPr id="8" name="Rectangle 7"/>
          <p:cNvSpPr/>
          <p:nvPr/>
        </p:nvSpPr>
        <p:spPr>
          <a:xfrm>
            <a:off x="835185" y="4010214"/>
            <a:ext cx="2053704" cy="646331"/>
          </a:xfrm>
          <a:prstGeom prst="rect">
            <a:avLst/>
          </a:prstGeom>
          <a:solidFill>
            <a:srgbClr val="FFFF00"/>
          </a:solidFill>
          <a:ln w="57150">
            <a:solidFill>
              <a:schemeClr val="tx1"/>
            </a:solidFill>
          </a:ln>
        </p:spPr>
        <p:txBody>
          <a:bodyPr wrap="none">
            <a:spAutoFit/>
          </a:bodyPr>
          <a:lstStyle/>
          <a:p>
            <a:r>
              <a:rPr lang="en-GB" sz="3600" dirty="0"/>
              <a:t>obligation</a:t>
            </a:r>
          </a:p>
        </p:txBody>
      </p:sp>
      <p:sp>
        <p:nvSpPr>
          <p:cNvPr id="9" name="Rectangle 8"/>
          <p:cNvSpPr/>
          <p:nvPr/>
        </p:nvSpPr>
        <p:spPr>
          <a:xfrm>
            <a:off x="3251163" y="4010214"/>
            <a:ext cx="3244158" cy="646331"/>
          </a:xfrm>
          <a:prstGeom prst="rect">
            <a:avLst/>
          </a:prstGeom>
          <a:solidFill>
            <a:srgbClr val="FFFF00"/>
          </a:solidFill>
          <a:ln w="57150">
            <a:solidFill>
              <a:schemeClr val="tx1"/>
            </a:solidFill>
          </a:ln>
        </p:spPr>
        <p:txBody>
          <a:bodyPr wrap="none">
            <a:spAutoFit/>
          </a:bodyPr>
          <a:lstStyle/>
          <a:p>
            <a:r>
              <a:rPr lang="en-GB" sz="3600" dirty="0"/>
              <a:t>and compliance </a:t>
            </a:r>
          </a:p>
        </p:txBody>
      </p:sp>
      <p:pic>
        <p:nvPicPr>
          <p:cNvPr id="10" name="Picture 9">
            <a:hlinkClick r:id="rId2"/>
          </p:cNvPr>
          <p:cNvPicPr>
            <a:picLocks noChangeAspect="1"/>
          </p:cNvPicPr>
          <p:nvPr/>
        </p:nvPicPr>
        <p:blipFill>
          <a:blip r:embed="rId3"/>
          <a:stretch>
            <a:fillRect/>
          </a:stretch>
        </p:blipFill>
        <p:spPr>
          <a:xfrm>
            <a:off x="6784878" y="1730040"/>
            <a:ext cx="5197849" cy="4461770"/>
          </a:xfrm>
          <a:prstGeom prst="rect">
            <a:avLst/>
          </a:prstGeom>
          <a:ln w="50800">
            <a:solidFill>
              <a:schemeClr val="tx1"/>
            </a:solidFill>
          </a:ln>
        </p:spPr>
      </p:pic>
      <p:sp>
        <p:nvSpPr>
          <p:cNvPr id="11" name="Rectangle 10"/>
          <p:cNvSpPr/>
          <p:nvPr/>
        </p:nvSpPr>
        <p:spPr>
          <a:xfrm>
            <a:off x="3839183" y="6309595"/>
            <a:ext cx="8352817" cy="369332"/>
          </a:xfrm>
          <a:prstGeom prst="rect">
            <a:avLst/>
          </a:prstGeom>
        </p:spPr>
        <p:txBody>
          <a:bodyPr wrap="square">
            <a:spAutoFit/>
          </a:bodyPr>
          <a:lstStyle/>
          <a:p>
            <a:r>
              <a:rPr lang="en-GB" dirty="0">
                <a:hlinkClick r:id="rId2"/>
              </a:rPr>
              <a:t>https://www.gov.uk/government/publications/the-stephen-lawrence-inquiry</a:t>
            </a:r>
            <a:r>
              <a:rPr lang="en-GB" dirty="0"/>
              <a:t> </a:t>
            </a:r>
          </a:p>
        </p:txBody>
      </p:sp>
    </p:spTree>
    <p:extLst>
      <p:ext uri="{BB962C8B-B14F-4D97-AF65-F5344CB8AC3E}">
        <p14:creationId xmlns:p14="http://schemas.microsoft.com/office/powerpoint/2010/main" val="4196294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1000"/>
                                        <p:tgtEl>
                                          <p:spTgt spid="10"/>
                                        </p:tgtEl>
                                      </p:cBhvr>
                                    </p:animEffect>
                                    <p:anim calcmode="lin" valueType="num">
                                      <p:cBhvr>
                                        <p:cTn id="36" dur="1000" fill="hold"/>
                                        <p:tgtEl>
                                          <p:spTgt spid="10"/>
                                        </p:tgtEl>
                                        <p:attrNameLst>
                                          <p:attrName>ppt_x</p:attrName>
                                        </p:attrNameLst>
                                      </p:cBhvr>
                                      <p:tavLst>
                                        <p:tav tm="0">
                                          <p:val>
                                            <p:strVal val="#ppt_x"/>
                                          </p:val>
                                        </p:tav>
                                        <p:tav tm="100000">
                                          <p:val>
                                            <p:strVal val="#ppt_x"/>
                                          </p:val>
                                        </p:tav>
                                      </p:tavLst>
                                    </p:anim>
                                    <p:anim calcmode="lin" valueType="num">
                                      <p:cBhvr>
                                        <p:cTn id="3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P spid="8" grpId="0" animBg="1"/>
      <p:bldP spid="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5896" y="365125"/>
            <a:ext cx="5952744" cy="1325563"/>
          </a:xfrm>
        </p:spPr>
        <p:txBody>
          <a:bodyPr>
            <a:noAutofit/>
          </a:bodyPr>
          <a:lstStyle/>
          <a:p>
            <a:r>
              <a:rPr lang="en-GB" sz="6000" dirty="0"/>
              <a:t>The Public Sector Duties</a:t>
            </a:r>
          </a:p>
        </p:txBody>
      </p:sp>
      <p:sp>
        <p:nvSpPr>
          <p:cNvPr id="3" name="Content Placeholder 2"/>
          <p:cNvSpPr>
            <a:spLocks noGrp="1"/>
          </p:cNvSpPr>
          <p:nvPr>
            <p:ph idx="1"/>
          </p:nvPr>
        </p:nvSpPr>
        <p:spPr>
          <a:xfrm>
            <a:off x="365760" y="594360"/>
            <a:ext cx="5660136" cy="6172200"/>
          </a:xfrm>
        </p:spPr>
        <p:txBody>
          <a:bodyPr>
            <a:normAutofit/>
          </a:bodyPr>
          <a:lstStyle/>
          <a:p>
            <a:r>
              <a:rPr lang="en-GB" sz="3600" dirty="0"/>
              <a:t>The Macpherson Report (1999) into the murder of Stephen Lawrence made 70 recommendations</a:t>
            </a:r>
          </a:p>
          <a:p>
            <a:r>
              <a:rPr lang="en-GB" sz="3600" dirty="0"/>
              <a:t>It did not attribute racist attitudes to any of the investigating officers but described the police and other institutions countrywide as </a:t>
            </a:r>
            <a:r>
              <a:rPr lang="en-GB" sz="3600" b="1" dirty="0"/>
              <a:t>‘institutionally racist’</a:t>
            </a:r>
          </a:p>
          <a:p>
            <a:endParaRPr lang="en-GB" dirty="0"/>
          </a:p>
        </p:txBody>
      </p:sp>
      <p:sp>
        <p:nvSpPr>
          <p:cNvPr id="4" name="Rectangle 3"/>
          <p:cNvSpPr/>
          <p:nvPr/>
        </p:nvSpPr>
        <p:spPr>
          <a:xfrm>
            <a:off x="8766437" y="6304394"/>
            <a:ext cx="1968809" cy="369332"/>
          </a:xfrm>
          <a:prstGeom prst="rect">
            <a:avLst/>
          </a:prstGeom>
        </p:spPr>
        <p:txBody>
          <a:bodyPr wrap="none">
            <a:spAutoFit/>
          </a:bodyPr>
          <a:lstStyle/>
          <a:p>
            <a:r>
              <a:rPr lang="da-DK" dirty="0">
                <a:solidFill>
                  <a:prstClr val="black"/>
                </a:solidFill>
              </a:rPr>
              <a:t>Allen (2016: p1.11)</a:t>
            </a:r>
          </a:p>
        </p:txBody>
      </p:sp>
      <p:pic>
        <p:nvPicPr>
          <p:cNvPr id="5" name="Picture 4"/>
          <p:cNvPicPr>
            <a:picLocks noChangeAspect="1"/>
          </p:cNvPicPr>
          <p:nvPr/>
        </p:nvPicPr>
        <p:blipFill>
          <a:blip r:embed="rId2"/>
          <a:stretch>
            <a:fillRect/>
          </a:stretch>
        </p:blipFill>
        <p:spPr>
          <a:xfrm>
            <a:off x="5643564" y="2332501"/>
            <a:ext cx="6472236" cy="3909231"/>
          </a:xfrm>
          <a:prstGeom prst="rect">
            <a:avLst/>
          </a:prstGeom>
        </p:spPr>
      </p:pic>
      <p:sp>
        <p:nvSpPr>
          <p:cNvPr id="6" name="Slide Number Placeholder 5"/>
          <p:cNvSpPr>
            <a:spLocks noGrp="1"/>
          </p:cNvSpPr>
          <p:nvPr>
            <p:ph type="sldNum" sz="quarter" idx="12"/>
          </p:nvPr>
        </p:nvSpPr>
        <p:spPr/>
        <p:txBody>
          <a:bodyPr/>
          <a:lstStyle/>
          <a:p>
            <a:fld id="{60EFB764-85D0-4B83-A451-C4C64E1BA9BB}" type="slidenum">
              <a:rPr lang="en-GB" smtClean="0">
                <a:solidFill>
                  <a:prstClr val="black">
                    <a:tint val="75000"/>
                  </a:prstClr>
                </a:solidFill>
              </a:rPr>
              <a:pPr/>
              <a:t>34</a:t>
            </a:fld>
            <a:endParaRPr lang="en-GB">
              <a:solidFill>
                <a:prstClr val="black">
                  <a:tint val="75000"/>
                </a:prstClr>
              </a:solidFill>
            </a:endParaRPr>
          </a:p>
        </p:txBody>
      </p:sp>
    </p:spTree>
    <p:extLst>
      <p:ext uri="{BB962C8B-B14F-4D97-AF65-F5344CB8AC3E}">
        <p14:creationId xmlns:p14="http://schemas.microsoft.com/office/powerpoint/2010/main" val="2656410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Macpherson reaction</a:t>
            </a:r>
          </a:p>
        </p:txBody>
      </p:sp>
      <p:sp>
        <p:nvSpPr>
          <p:cNvPr id="3" name="Content Placeholder 2"/>
          <p:cNvSpPr>
            <a:spLocks noGrp="1"/>
          </p:cNvSpPr>
          <p:nvPr>
            <p:ph idx="1"/>
          </p:nvPr>
        </p:nvSpPr>
        <p:spPr>
          <a:xfrm>
            <a:off x="838199" y="1566569"/>
            <a:ext cx="10951723" cy="2363405"/>
          </a:xfrm>
        </p:spPr>
        <p:txBody>
          <a:bodyPr>
            <a:noAutofit/>
          </a:bodyPr>
          <a:lstStyle/>
          <a:p>
            <a:r>
              <a:rPr lang="en-GB" sz="3200" dirty="0"/>
              <a:t>Very controversial – some responded by denial and challenge</a:t>
            </a:r>
          </a:p>
          <a:p>
            <a:r>
              <a:rPr lang="en-GB" sz="3200" dirty="0"/>
              <a:t>Others welcomed the opportunity for positive change perceiving the need to make services responsive to all communities, not just the dominant majority</a:t>
            </a:r>
          </a:p>
          <a:p>
            <a:r>
              <a:rPr lang="en-GB" sz="3200" dirty="0"/>
              <a:t>Macpherson was clear about the duties on public services:</a:t>
            </a:r>
          </a:p>
        </p:txBody>
      </p:sp>
      <p:sp>
        <p:nvSpPr>
          <p:cNvPr id="4" name="Rectangle 3"/>
          <p:cNvSpPr/>
          <p:nvPr/>
        </p:nvSpPr>
        <p:spPr>
          <a:xfrm>
            <a:off x="170493" y="6343358"/>
            <a:ext cx="2741278" cy="461665"/>
          </a:xfrm>
          <a:prstGeom prst="rect">
            <a:avLst/>
          </a:prstGeom>
        </p:spPr>
        <p:txBody>
          <a:bodyPr wrap="square">
            <a:spAutoFit/>
          </a:bodyPr>
          <a:lstStyle/>
          <a:p>
            <a:r>
              <a:rPr lang="da-DK" sz="2400" dirty="0"/>
              <a:t>Allen (2016: p1.12)</a:t>
            </a:r>
          </a:p>
        </p:txBody>
      </p:sp>
      <p:sp>
        <p:nvSpPr>
          <p:cNvPr id="5" name="Rectangle 4"/>
          <p:cNvSpPr/>
          <p:nvPr/>
        </p:nvSpPr>
        <p:spPr>
          <a:xfrm>
            <a:off x="838199" y="4208720"/>
            <a:ext cx="11142774" cy="2086725"/>
          </a:xfrm>
          <a:prstGeom prst="rect">
            <a:avLst/>
          </a:prstGeom>
          <a:solidFill>
            <a:srgbClr val="FFFF00"/>
          </a:solidFill>
          <a:ln w="57150">
            <a:solidFill>
              <a:schemeClr val="tx1"/>
            </a:solidFill>
          </a:ln>
        </p:spPr>
        <p:txBody>
          <a:bodyPr wrap="square">
            <a:spAutoFit/>
          </a:bodyPr>
          <a:lstStyle/>
          <a:p>
            <a:pPr lvl="0" algn="ctr">
              <a:lnSpc>
                <a:spcPct val="90000"/>
              </a:lnSpc>
              <a:spcBef>
                <a:spcPts val="1000"/>
              </a:spcBef>
            </a:pPr>
            <a:r>
              <a:rPr lang="en-GB" sz="3600" dirty="0">
                <a:solidFill>
                  <a:prstClr val="black"/>
                </a:solidFill>
              </a:rPr>
              <a:t>‘It is incumbent upon every institution to examine their policies and the outcome of their policies and practices to guard against disadvantaging any sections of our communities.’ (para 46.27)</a:t>
            </a:r>
          </a:p>
        </p:txBody>
      </p:sp>
      <p:sp>
        <p:nvSpPr>
          <p:cNvPr id="6" name="Slide Number Placeholder 5"/>
          <p:cNvSpPr>
            <a:spLocks noGrp="1"/>
          </p:cNvSpPr>
          <p:nvPr>
            <p:ph type="sldNum" sz="quarter" idx="12"/>
          </p:nvPr>
        </p:nvSpPr>
        <p:spPr/>
        <p:txBody>
          <a:bodyPr/>
          <a:lstStyle/>
          <a:p>
            <a:fld id="{60EFB764-85D0-4B83-A451-C4C64E1BA9BB}" type="slidenum">
              <a:rPr lang="en-GB" smtClean="0"/>
              <a:t>35</a:t>
            </a:fld>
            <a:endParaRPr lang="en-GB" dirty="0"/>
          </a:p>
        </p:txBody>
      </p:sp>
    </p:spTree>
    <p:extLst>
      <p:ext uri="{BB962C8B-B14F-4D97-AF65-F5344CB8AC3E}">
        <p14:creationId xmlns:p14="http://schemas.microsoft.com/office/powerpoint/2010/main" val="1906858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circle(in)">
                                      <p:cBhvr>
                                        <p:cTn id="28"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60EFB764-85D0-4B83-A451-C4C64E1BA9BB}" type="slidenum">
              <a:rPr lang="en-GB" smtClean="0"/>
              <a:t>36</a:t>
            </a:fld>
            <a:endParaRPr lang="en-GB"/>
          </a:p>
        </p:txBody>
      </p:sp>
    </p:spTree>
    <p:extLst>
      <p:ext uri="{BB962C8B-B14F-4D97-AF65-F5344CB8AC3E}">
        <p14:creationId xmlns:p14="http://schemas.microsoft.com/office/powerpoint/2010/main" val="1690066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585216" y="1609344"/>
            <a:ext cx="11338560" cy="4937759"/>
          </a:xfrm>
        </p:spPr>
        <p:txBody>
          <a:bodyPr>
            <a:normAutofit fontScale="77500" lnSpcReduction="20000"/>
          </a:bodyPr>
          <a:lstStyle/>
          <a:p>
            <a:r>
              <a:rPr lang="en-GB" dirty="0"/>
              <a:t>Allen R (2016) ‘Introduction and Background’, in Wadham J, Robinson A, </a:t>
            </a:r>
            <a:r>
              <a:rPr lang="en-GB" dirty="0" err="1"/>
              <a:t>Ruebain</a:t>
            </a:r>
            <a:r>
              <a:rPr lang="en-GB" dirty="0"/>
              <a:t> D and Uppal S (2016)  </a:t>
            </a:r>
            <a:r>
              <a:rPr lang="en-GB" i="1" dirty="0"/>
              <a:t>Blackstone’s Guide to the Equality Act 2010 3</a:t>
            </a:r>
            <a:r>
              <a:rPr lang="en-GB" i="1" baseline="30000" dirty="0"/>
              <a:t>rd</a:t>
            </a:r>
            <a:r>
              <a:rPr lang="en-GB" i="1" dirty="0"/>
              <a:t> edition</a:t>
            </a:r>
            <a:r>
              <a:rPr lang="en-GB" dirty="0"/>
              <a:t>, Oxford: OUP</a:t>
            </a:r>
          </a:p>
          <a:p>
            <a:pPr lvl="0"/>
            <a:r>
              <a:rPr lang="en-GB" dirty="0"/>
              <a:t>Equality and Human Rights Commission (2017) A History of Human Rights in Britain, available at </a:t>
            </a:r>
            <a:r>
              <a:rPr lang="en-GB" dirty="0">
                <a:hlinkClick r:id="rId2"/>
              </a:rPr>
              <a:t>https://www.equalityhumanrights.com/en/what-are-human-rights/history-human-rights-britain</a:t>
            </a:r>
            <a:r>
              <a:rPr lang="en-GB" dirty="0"/>
              <a:t> </a:t>
            </a:r>
          </a:p>
          <a:p>
            <a:r>
              <a:rPr lang="en-GB" altLang="en-US" sz="3100" dirty="0"/>
              <a:t>Gillespie, A. (2015) </a:t>
            </a:r>
            <a:r>
              <a:rPr lang="en-GB" altLang="en-US" sz="3100" i="1" dirty="0"/>
              <a:t>The English Legal System 5</a:t>
            </a:r>
            <a:r>
              <a:rPr lang="en-GB" altLang="en-US" sz="3100" i="1" baseline="30000" dirty="0"/>
              <a:t>th</a:t>
            </a:r>
            <a:r>
              <a:rPr lang="en-GB" altLang="en-US" sz="3100" i="1" dirty="0"/>
              <a:t> edition</a:t>
            </a:r>
            <a:r>
              <a:rPr lang="en-GB" altLang="en-US" sz="3100" dirty="0"/>
              <a:t>, Oxford: OUP</a:t>
            </a:r>
            <a:endParaRPr lang="en-GB" sz="3100" dirty="0"/>
          </a:p>
          <a:p>
            <a:pPr lvl="0"/>
            <a:r>
              <a:rPr lang="en-GB" dirty="0"/>
              <a:t>Karim R (2016) ‘Protected Characteristics’, in</a:t>
            </a:r>
            <a:r>
              <a:rPr lang="en-GB" dirty="0">
                <a:solidFill>
                  <a:prstClr val="black"/>
                </a:solidFill>
              </a:rPr>
              <a:t> Wadham J, Robinson A, </a:t>
            </a:r>
            <a:r>
              <a:rPr lang="en-GB" dirty="0" err="1">
                <a:solidFill>
                  <a:prstClr val="black"/>
                </a:solidFill>
              </a:rPr>
              <a:t>Ruebain</a:t>
            </a:r>
            <a:r>
              <a:rPr lang="en-GB" dirty="0">
                <a:solidFill>
                  <a:prstClr val="black"/>
                </a:solidFill>
              </a:rPr>
              <a:t> D and Uppal S (2016)  </a:t>
            </a:r>
            <a:r>
              <a:rPr lang="en-GB" i="1" dirty="0">
                <a:solidFill>
                  <a:prstClr val="black"/>
                </a:solidFill>
              </a:rPr>
              <a:t>Blackstone’s Guide to the Equality Act 2010 3</a:t>
            </a:r>
            <a:r>
              <a:rPr lang="en-GB" i="1" baseline="30000" dirty="0">
                <a:solidFill>
                  <a:prstClr val="black"/>
                </a:solidFill>
              </a:rPr>
              <a:t>rd</a:t>
            </a:r>
            <a:r>
              <a:rPr lang="en-GB" i="1" dirty="0">
                <a:solidFill>
                  <a:prstClr val="black"/>
                </a:solidFill>
              </a:rPr>
              <a:t> edition</a:t>
            </a:r>
            <a:r>
              <a:rPr lang="en-GB" dirty="0">
                <a:solidFill>
                  <a:prstClr val="black"/>
                </a:solidFill>
              </a:rPr>
              <a:t>, Oxford: OUP</a:t>
            </a:r>
            <a:endParaRPr lang="en-GB" dirty="0"/>
          </a:p>
          <a:p>
            <a:r>
              <a:rPr lang="en-GB" dirty="0"/>
              <a:t>Phillips T (2008) </a:t>
            </a:r>
            <a:r>
              <a:rPr lang="en-GB" i="1" dirty="0"/>
              <a:t>A new contract with the public, the Equality and Human Rights Commission’s response to the White Paper ‘Framework for a Fairer Future – the Equality Bill</a:t>
            </a:r>
            <a:r>
              <a:rPr lang="en-GB" dirty="0"/>
              <a:t>, London: Government Equalities Office</a:t>
            </a:r>
          </a:p>
          <a:p>
            <a:r>
              <a:rPr lang="en-GB" dirty="0"/>
              <a:t>Macdonald H (2015)</a:t>
            </a:r>
            <a:r>
              <a:rPr lang="en-GB" i="1" u="sng" dirty="0"/>
              <a:t> Northern Ireland Assembly Votes to Legalise Same Sex Marriage, </a:t>
            </a:r>
            <a:r>
              <a:rPr lang="en-GB" dirty="0"/>
              <a:t>available at  </a:t>
            </a:r>
            <a:r>
              <a:rPr lang="en-GB" dirty="0">
                <a:hlinkClick r:id="rId3"/>
              </a:rPr>
              <a:t>https://www.theguardian.com/uk-news/2015/nov/02/northern-ireland-assembly-votes-to-legalise-same-sex-marriage</a:t>
            </a:r>
            <a:r>
              <a:rPr lang="en-GB" dirty="0"/>
              <a:t> </a:t>
            </a:r>
          </a:p>
          <a:p>
            <a:r>
              <a:rPr lang="en-GB" dirty="0" err="1"/>
              <a:t>Wadham</a:t>
            </a:r>
            <a:r>
              <a:rPr lang="en-GB" dirty="0"/>
              <a:t> J, Robinson A, </a:t>
            </a:r>
            <a:r>
              <a:rPr lang="en-GB" dirty="0" err="1"/>
              <a:t>Ruebain</a:t>
            </a:r>
            <a:r>
              <a:rPr lang="en-GB" dirty="0"/>
              <a:t> D and Uppal S (2016)  </a:t>
            </a:r>
            <a:r>
              <a:rPr lang="en-GB" i="1" dirty="0"/>
              <a:t>Blackstone’s Guide to the Equality Act 2010 3</a:t>
            </a:r>
            <a:r>
              <a:rPr lang="en-GB" i="1" baseline="30000" dirty="0"/>
              <a:t>rd</a:t>
            </a:r>
            <a:r>
              <a:rPr lang="en-GB" i="1" dirty="0"/>
              <a:t> edition</a:t>
            </a:r>
            <a:r>
              <a:rPr lang="en-GB" dirty="0"/>
              <a:t>, Oxford: OUP</a:t>
            </a:r>
          </a:p>
        </p:txBody>
      </p:sp>
      <p:sp>
        <p:nvSpPr>
          <p:cNvPr id="4" name="Slide Number Placeholder 3"/>
          <p:cNvSpPr>
            <a:spLocks noGrp="1"/>
          </p:cNvSpPr>
          <p:nvPr>
            <p:ph type="sldNum" sz="quarter" idx="12"/>
          </p:nvPr>
        </p:nvSpPr>
        <p:spPr/>
        <p:txBody>
          <a:bodyPr/>
          <a:lstStyle/>
          <a:p>
            <a:fld id="{60EFB764-85D0-4B83-A451-C4C64E1BA9BB}" type="slidenum">
              <a:rPr lang="en-GB" smtClean="0"/>
              <a:t>37</a:t>
            </a:fld>
            <a:endParaRPr lang="en-GB"/>
          </a:p>
        </p:txBody>
      </p:sp>
    </p:spTree>
    <p:extLst>
      <p:ext uri="{BB962C8B-B14F-4D97-AF65-F5344CB8AC3E}">
        <p14:creationId xmlns:p14="http://schemas.microsoft.com/office/powerpoint/2010/main" val="14502681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820</TotalTime>
  <Words>2469</Words>
  <Application>Microsoft Office PowerPoint</Application>
  <PresentationFormat>Widescreen</PresentationFormat>
  <Paragraphs>199</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Calibri</vt:lpstr>
      <vt:lpstr>Calibri Light</vt:lpstr>
      <vt:lpstr>Office Theme</vt:lpstr>
      <vt:lpstr>Equality Law </vt:lpstr>
      <vt:lpstr>Objectives</vt:lpstr>
      <vt:lpstr>Hywel Dda 880-950</vt:lpstr>
      <vt:lpstr>PowerPoint Presentation</vt:lpstr>
      <vt:lpstr>‘English Legal System’</vt:lpstr>
      <vt:lpstr>‘English Legal System’</vt:lpstr>
      <vt:lpstr>‘English Legal System’</vt:lpstr>
      <vt:lpstr>‘English Legal System’</vt:lpstr>
      <vt:lpstr>A History of Human Rights in Britain</vt:lpstr>
      <vt:lpstr>A History of Human Rights in Britain</vt:lpstr>
      <vt:lpstr>A History of Human Rights in Britain</vt:lpstr>
      <vt:lpstr>A History of Human Rights in Britain</vt:lpstr>
      <vt:lpstr>A History of Human Rights in Britain</vt:lpstr>
      <vt:lpstr>A History of Human Rights in Britain</vt:lpstr>
      <vt:lpstr>A History of Human Rights in Britain</vt:lpstr>
      <vt:lpstr>Foreword – Baroness Helena Kennedy QC</vt:lpstr>
      <vt:lpstr>Foreword – Baroness Helena Kennedy QC</vt:lpstr>
      <vt:lpstr>Foreword – Baroness Helena Kennedy QC</vt:lpstr>
      <vt:lpstr>PowerPoint Presentation</vt:lpstr>
      <vt:lpstr>Foreword – Baroness Helena Kennedy QC</vt:lpstr>
      <vt:lpstr>Geographical or territorial considerations [1.01]</vt:lpstr>
      <vt:lpstr>History and sources of UK equality law</vt:lpstr>
      <vt:lpstr>History and sources of UK equality law</vt:lpstr>
      <vt:lpstr>Modern Equality Law came through three routes:</vt:lpstr>
      <vt:lpstr>Other factors</vt:lpstr>
      <vt:lpstr>Race and Sex Discrimination Law in the 1960s-1970s</vt:lpstr>
      <vt:lpstr>Race and Sex Discrimination Law in the 1960s-1970s</vt:lpstr>
      <vt:lpstr>Race and Sex Discrimination Law in the 1960s-1970s</vt:lpstr>
      <vt:lpstr>Race and Sex Discrimination Law in the 1960s-1970s</vt:lpstr>
      <vt:lpstr>PowerPoint Presentation</vt:lpstr>
      <vt:lpstr>PowerPoint Presentation</vt:lpstr>
      <vt:lpstr>Disability Discrimination</vt:lpstr>
      <vt:lpstr>The Public Sector Equality Duties</vt:lpstr>
      <vt:lpstr>The Public Sector Duties</vt:lpstr>
      <vt:lpstr>Macpherson reaction</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Law</dc:title>
  <dc:creator>Mike Durke</dc:creator>
  <cp:lastModifiedBy>Mike Durke</cp:lastModifiedBy>
  <cp:revision>26</cp:revision>
  <dcterms:created xsi:type="dcterms:W3CDTF">2017-09-27T12:31:33Z</dcterms:created>
  <dcterms:modified xsi:type="dcterms:W3CDTF">2021-02-04T10:49:48Z</dcterms:modified>
</cp:coreProperties>
</file>