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3"/>
  </p:notesMasterIdLst>
  <p:sldIdLst>
    <p:sldId id="256" r:id="rId6"/>
    <p:sldId id="345" r:id="rId7"/>
    <p:sldId id="258" r:id="rId8"/>
    <p:sldId id="263" r:id="rId9"/>
    <p:sldId id="288" r:id="rId10"/>
    <p:sldId id="290" r:id="rId11"/>
    <p:sldId id="291" r:id="rId12"/>
    <p:sldId id="292" r:id="rId13"/>
    <p:sldId id="293" r:id="rId14"/>
    <p:sldId id="348" r:id="rId15"/>
    <p:sldId id="277" r:id="rId16"/>
    <p:sldId id="275" r:id="rId17"/>
    <p:sldId id="278" r:id="rId18"/>
    <p:sldId id="279" r:id="rId19"/>
    <p:sldId id="280" r:id="rId20"/>
    <p:sldId id="352" r:id="rId21"/>
    <p:sldId id="366" r:id="rId22"/>
    <p:sldId id="353" r:id="rId23"/>
    <p:sldId id="354" r:id="rId24"/>
    <p:sldId id="355" r:id="rId25"/>
    <p:sldId id="356" r:id="rId26"/>
    <p:sldId id="282" r:id="rId27"/>
    <p:sldId id="295" r:id="rId28"/>
    <p:sldId id="285" r:id="rId29"/>
    <p:sldId id="351" r:id="rId30"/>
    <p:sldId id="789" r:id="rId31"/>
    <p:sldId id="790" r:id="rId32"/>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B5B510B-139D-884C-87CB-1CB4011A3BCC}">
          <p14:sldIdLst>
            <p14:sldId id="256"/>
            <p14:sldId id="345"/>
            <p14:sldId id="258"/>
            <p14:sldId id="263"/>
            <p14:sldId id="288"/>
            <p14:sldId id="290"/>
            <p14:sldId id="291"/>
            <p14:sldId id="292"/>
            <p14:sldId id="293"/>
            <p14:sldId id="348"/>
            <p14:sldId id="277"/>
            <p14:sldId id="275"/>
            <p14:sldId id="278"/>
            <p14:sldId id="279"/>
            <p14:sldId id="280"/>
            <p14:sldId id="352"/>
            <p14:sldId id="366"/>
            <p14:sldId id="353"/>
            <p14:sldId id="354"/>
            <p14:sldId id="355"/>
            <p14:sldId id="356"/>
            <p14:sldId id="282"/>
            <p14:sldId id="295"/>
            <p14:sldId id="285"/>
            <p14:sldId id="351"/>
            <p14:sldId id="789"/>
            <p14:sldId id="790"/>
          </p14:sldIdLst>
        </p14:section>
        <p14:section name="Untitled Section" id="{8EA3C385-F5F5-284E-B6E5-25F8F4134AF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73384" autoAdjust="0"/>
  </p:normalViewPr>
  <p:slideViewPr>
    <p:cSldViewPr>
      <p:cViewPr varScale="1">
        <p:scale>
          <a:sx n="77" d="100"/>
          <a:sy n="77" d="100"/>
        </p:scale>
        <p:origin x="1200" y="39"/>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626"/>
    </p:cViewPr>
  </p:sorterViewPr>
  <p:notesViewPr>
    <p:cSldViewPr>
      <p:cViewPr varScale="1">
        <p:scale>
          <a:sx n="82" d="100"/>
          <a:sy n="82" d="100"/>
        </p:scale>
        <p:origin x="-3120" y="-84"/>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6" tIns="45098" rIns="90196" bIns="45098"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6" tIns="45098" rIns="90196" bIns="45098" rtlCol="0"/>
          <a:lstStyle>
            <a:lvl1pPr algn="r">
              <a:defRPr sz="1200"/>
            </a:lvl1pPr>
          </a:lstStyle>
          <a:p>
            <a:fld id="{4A61B730-2308-4E04-8E15-67D5718EF5B7}" type="datetimeFigureOut">
              <a:rPr lang="en-GB" smtClean="0"/>
              <a:pPr/>
              <a:t>21/11/2024</a:t>
            </a:fld>
            <a:endParaRPr lang="en-GB"/>
          </a:p>
        </p:txBody>
      </p:sp>
      <p:sp>
        <p:nvSpPr>
          <p:cNvPr id="4" name="Slide Image Placeholder 3"/>
          <p:cNvSpPr>
            <a:spLocks noGrp="1" noRot="1" noChangeAspect="1"/>
          </p:cNvSpPr>
          <p:nvPr>
            <p:ph type="sldImg" idx="2"/>
          </p:nvPr>
        </p:nvSpPr>
        <p:spPr>
          <a:xfrm>
            <a:off x="919163" y="733425"/>
            <a:ext cx="4886325" cy="3663950"/>
          </a:xfrm>
          <a:prstGeom prst="rect">
            <a:avLst/>
          </a:prstGeom>
          <a:noFill/>
          <a:ln w="12700">
            <a:solidFill>
              <a:prstClr val="black"/>
            </a:solidFill>
          </a:ln>
        </p:spPr>
        <p:txBody>
          <a:bodyPr vert="horz" lIns="90196" tIns="45098" rIns="90196" bIns="45098" rtlCol="0" anchor="ctr"/>
          <a:lstStyle/>
          <a:p>
            <a:endParaRPr lang="en-GB"/>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0196" tIns="45098" rIns="90196" bIns="4509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0196" tIns="45098" rIns="90196" bIns="45098"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0196" tIns="45098" rIns="90196" bIns="45098" rtlCol="0" anchor="b"/>
          <a:lstStyle>
            <a:lvl1pPr algn="r">
              <a:defRPr sz="1200"/>
            </a:lvl1pPr>
          </a:lstStyle>
          <a:p>
            <a:fld id="{55F9DE9B-BA0B-476D-BF45-B98DDCDF1BB1}" type="slidenum">
              <a:rPr lang="en-GB" smtClean="0"/>
              <a:pPr/>
              <a:t>‹#›</a:t>
            </a:fld>
            <a:endParaRPr lang="en-GB"/>
          </a:p>
        </p:txBody>
      </p:sp>
    </p:spTree>
    <p:extLst>
      <p:ext uri="{BB962C8B-B14F-4D97-AF65-F5344CB8AC3E}">
        <p14:creationId xmlns:p14="http://schemas.microsoft.com/office/powerpoint/2010/main" val="3743342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xfrm>
            <a:off x="1876425" y="561975"/>
            <a:ext cx="3405188" cy="2552700"/>
          </a:xfrm>
          <a:prstGeom prst="rect">
            <a:avLst/>
          </a:prstGeom>
          <a:ln/>
        </p:spPr>
      </p:sp>
      <p:sp>
        <p:nvSpPr>
          <p:cNvPr id="53251" name="Rectangle 3"/>
          <p:cNvSpPr>
            <a:spLocks noGrp="1" noChangeArrowheads="1"/>
          </p:cNvSpPr>
          <p:nvPr>
            <p:ph type="body" idx="1"/>
          </p:nvPr>
        </p:nvSpPr>
        <p:spPr>
          <a:xfrm>
            <a:off x="158616" y="3388862"/>
            <a:ext cx="6195556" cy="6248724"/>
          </a:xfrm>
          <a:prstGeom prst="rect">
            <a:avLst/>
          </a:prstGeom>
        </p:spPr>
        <p:txBody>
          <a:bodyPr/>
          <a:lstStyle/>
          <a:p>
            <a:pPr defTabSz="901964" eaLnBrk="0" fontAlgn="base" hangingPunct="0">
              <a:spcBef>
                <a:spcPct val="30000"/>
              </a:spcBef>
              <a:spcAft>
                <a:spcPct val="0"/>
              </a:spcAft>
              <a:defRPr/>
            </a:pPr>
            <a:r>
              <a:rPr lang="en-GB" b="1" dirty="0"/>
              <a:t>Time (Slides 1-6) </a:t>
            </a:r>
            <a:r>
              <a:rPr lang="en-GB" b="0" dirty="0"/>
              <a:t>15 mins</a:t>
            </a:r>
          </a:p>
          <a:p>
            <a:pPr defTabSz="901964" eaLnBrk="0" fontAlgn="base" hangingPunct="0">
              <a:spcBef>
                <a:spcPct val="30000"/>
              </a:spcBef>
              <a:spcAft>
                <a:spcPct val="0"/>
              </a:spcAft>
              <a:defRPr/>
            </a:pPr>
            <a:endParaRPr lang="en-GB" b="1" dirty="0"/>
          </a:p>
          <a:p>
            <a:pPr defTabSz="901964" eaLnBrk="0" fontAlgn="base" hangingPunct="0">
              <a:spcBef>
                <a:spcPct val="30000"/>
              </a:spcBef>
              <a:spcAft>
                <a:spcPct val="0"/>
              </a:spcAft>
              <a:defRPr/>
            </a:pPr>
            <a:r>
              <a:rPr lang="en-GB" b="1" dirty="0"/>
              <a:t>Time Allocation</a:t>
            </a:r>
          </a:p>
          <a:p>
            <a:pPr>
              <a:defRPr/>
            </a:pPr>
            <a:r>
              <a:rPr lang="en-GB" dirty="0"/>
              <a:t>Introductory slide – put up whilst participants enter the learning environment</a:t>
            </a:r>
          </a:p>
          <a:p>
            <a:pPr>
              <a:defRPr/>
            </a:pPr>
            <a:endParaRPr lang="en-GB" dirty="0"/>
          </a:p>
          <a:p>
            <a:pPr>
              <a:defRPr/>
            </a:pPr>
            <a:r>
              <a:rPr lang="en-GB" b="1" dirty="0"/>
              <a:t>Tutor Resources</a:t>
            </a:r>
            <a:endParaRPr lang="en-GB" dirty="0"/>
          </a:p>
          <a:p>
            <a:pPr>
              <a:defRPr/>
            </a:pPr>
            <a:r>
              <a:rPr lang="en-GB" dirty="0"/>
              <a:t>DVD showcasing disability</a:t>
            </a:r>
            <a:r>
              <a:rPr lang="en-GB" baseline="0" dirty="0"/>
              <a:t> sport can be used – where tutors have this available</a:t>
            </a:r>
            <a:endParaRPr lang="en-GB" dirty="0"/>
          </a:p>
          <a:p>
            <a:pPr>
              <a:defRPr/>
            </a:pPr>
            <a:r>
              <a:rPr lang="en-GB" dirty="0"/>
              <a:t>Presentation</a:t>
            </a:r>
          </a:p>
          <a:p>
            <a:pPr>
              <a:defRPr/>
            </a:pPr>
            <a:r>
              <a:rPr lang="en-GB" dirty="0"/>
              <a:t>Flip Chart + Pens</a:t>
            </a:r>
          </a:p>
          <a:p>
            <a:pPr>
              <a:defRPr/>
            </a:pPr>
            <a:r>
              <a:rPr lang="en-GB" baseline="0" dirty="0"/>
              <a:t>Worksheet 1 I</a:t>
            </a:r>
            <a:r>
              <a:rPr lang="en-GB" dirty="0"/>
              <a:t>ntroductory</a:t>
            </a:r>
            <a:r>
              <a:rPr lang="en-GB" baseline="0" dirty="0"/>
              <a:t> Activity People Bingo as an option – tutors are free to use an alternative</a:t>
            </a:r>
            <a:endParaRPr lang="en-GB" dirty="0"/>
          </a:p>
          <a:p>
            <a:pPr>
              <a:defRPr/>
            </a:pPr>
            <a:endParaRPr lang="en-GB" dirty="0"/>
          </a:p>
          <a:p>
            <a:pPr defTabSz="901964" eaLnBrk="0" fontAlgn="base" hangingPunct="0">
              <a:spcBef>
                <a:spcPct val="30000"/>
              </a:spcBef>
              <a:spcAft>
                <a:spcPct val="0"/>
              </a:spcAft>
              <a:defRPr/>
            </a:pPr>
            <a:r>
              <a:rPr lang="en-GB" b="1" dirty="0"/>
              <a:t>Candidate Course Booklet </a:t>
            </a:r>
          </a:p>
          <a:p>
            <a:pPr>
              <a:defRPr/>
            </a:pPr>
            <a:r>
              <a:rPr lang="en-GB" baseline="0" dirty="0"/>
              <a:t>This will be used regularly during the course by candidates</a:t>
            </a:r>
          </a:p>
          <a:p>
            <a:pPr>
              <a:defRPr/>
            </a:pPr>
            <a:endParaRPr lang="en-GB" dirty="0"/>
          </a:p>
          <a:p>
            <a:pPr>
              <a:defRPr/>
            </a:pPr>
            <a:r>
              <a:rPr lang="en-GB" b="1" dirty="0"/>
              <a:t>Electronic Candidate</a:t>
            </a:r>
            <a:r>
              <a:rPr lang="en-GB" b="1" baseline="0" dirty="0"/>
              <a:t> Resource</a:t>
            </a:r>
            <a:endParaRPr lang="en-GB" baseline="0" dirty="0"/>
          </a:p>
          <a:p>
            <a:pPr>
              <a:defRPr/>
            </a:pPr>
            <a:r>
              <a:rPr lang="en-GB" baseline="0" dirty="0"/>
              <a:t>This is currently in electronic format and will be referred to at points during the course. Candidates should use the resource as reference material following the course</a:t>
            </a:r>
          </a:p>
          <a:p>
            <a:pPr>
              <a:defRPr/>
            </a:pPr>
            <a:endParaRPr lang="en-GB" baseline="0" dirty="0"/>
          </a:p>
          <a:p>
            <a:pPr>
              <a:defRPr/>
            </a:pPr>
            <a:r>
              <a:rPr lang="en-GB" b="1" baseline="0" dirty="0"/>
              <a:t>Work Cards</a:t>
            </a:r>
            <a:endParaRPr lang="en-GB" dirty="0"/>
          </a:p>
          <a:p>
            <a:pPr>
              <a:defRPr/>
            </a:pPr>
            <a:r>
              <a:rPr lang="en-GB" dirty="0"/>
              <a:t>These offer different ways of including disabled youngsters in multi-sport activity and will be referred to during the practical session of a DIT </a:t>
            </a:r>
            <a:r>
              <a:rPr lang="en-GB" baseline="0" dirty="0"/>
              <a:t>course</a:t>
            </a:r>
          </a:p>
          <a:p>
            <a:pPr>
              <a:defRPr/>
            </a:pPr>
            <a:endParaRPr lang="en-GB" dirty="0"/>
          </a:p>
          <a:p>
            <a:pPr>
              <a:defRPr/>
            </a:pPr>
            <a:r>
              <a:rPr lang="en-GB" b="1" dirty="0"/>
              <a:t>Additional Tutor Notes  </a:t>
            </a:r>
            <a:endParaRPr lang="en-GB" dirty="0"/>
          </a:p>
          <a:p>
            <a:pPr>
              <a:defRPr/>
            </a:pPr>
            <a:r>
              <a:rPr lang="en-GB" dirty="0"/>
              <a:t> </a:t>
            </a:r>
          </a:p>
          <a:p>
            <a:pPr eaLnBrk="1" hangingPunct="1">
              <a:defRPr/>
            </a:pPr>
            <a:endParaRPr lang="en-GB" dirty="0">
              <a:solidFill>
                <a:srgbClr val="FF0000"/>
              </a:solidFill>
              <a:latin typeface="Trebuchet MS" pitchFamily="34" charset="0"/>
            </a:endParaRPr>
          </a:p>
          <a:p>
            <a:pPr eaLnBrk="1" hangingPunct="1">
              <a:defRPr/>
            </a:pPr>
            <a:endParaRPr lang="en-GB" dirty="0">
              <a:solidFill>
                <a:srgbClr val="FF0000"/>
              </a:solidFill>
              <a:latin typeface="Trebuchet MS" pitchFamily="34" charset="0"/>
            </a:endParaRP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a:t>
            </a:fld>
            <a:endParaRPr lang="en-GB" dirty="0"/>
          </a:p>
        </p:txBody>
      </p:sp>
    </p:spTree>
    <p:extLst>
      <p:ext uri="{BB962C8B-B14F-4D97-AF65-F5344CB8AC3E}">
        <p14:creationId xmlns:p14="http://schemas.microsoft.com/office/powerpoint/2010/main" val="176757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F9DE9B-BA0B-476D-BF45-B98DDCDF1BB1}" type="slidenum">
              <a:rPr lang="en-GB" smtClean="0"/>
              <a:pPr/>
              <a:t>2</a:t>
            </a:fld>
            <a:endParaRPr lang="en-GB"/>
          </a:p>
        </p:txBody>
      </p:sp>
    </p:spTree>
    <p:extLst>
      <p:ext uri="{BB962C8B-B14F-4D97-AF65-F5344CB8AC3E}">
        <p14:creationId xmlns:p14="http://schemas.microsoft.com/office/powerpoint/2010/main" val="2139336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xfrm>
            <a:off x="1660525" y="561975"/>
            <a:ext cx="3506788" cy="2628900"/>
          </a:xfrm>
          <a:prstGeom prst="rect">
            <a:avLst/>
          </a:prstGeom>
          <a:ln/>
        </p:spPr>
      </p:sp>
      <p:sp>
        <p:nvSpPr>
          <p:cNvPr id="2" name="Notes Placeholder 1"/>
          <p:cNvSpPr>
            <a:spLocks noGrp="1"/>
          </p:cNvSpPr>
          <p:nvPr>
            <p:ph type="body" idx="1"/>
          </p:nvPr>
        </p:nvSpPr>
        <p:spPr>
          <a:xfrm>
            <a:off x="156776" y="3327264"/>
            <a:ext cx="6482334" cy="6168517"/>
          </a:xfrm>
          <a:prstGeom prst="rect">
            <a:avLst/>
          </a:prstGeom>
        </p:spPr>
        <p:txBody>
          <a:bodyPr>
            <a:noAutofit/>
          </a:bodyPr>
          <a:lstStyle/>
          <a:p>
            <a:pPr eaLnBrk="0" hangingPunct="0">
              <a:spcBef>
                <a:spcPct val="30000"/>
              </a:spcBef>
              <a:defRPr/>
            </a:pPr>
            <a:r>
              <a:rPr lang="en-GB" b="1" dirty="0"/>
              <a:t>Time Allocation</a:t>
            </a:r>
          </a:p>
          <a:p>
            <a:pPr eaLnBrk="0" hangingPunct="0">
              <a:spcBef>
                <a:spcPct val="30000"/>
              </a:spcBef>
              <a:defRPr/>
            </a:pPr>
            <a:r>
              <a:rPr lang="en-GB" b="0" dirty="0"/>
              <a:t>5 mins</a:t>
            </a:r>
          </a:p>
          <a:p>
            <a:pPr eaLnBrk="0" hangingPunct="0">
              <a:spcBef>
                <a:spcPct val="30000"/>
              </a:spcBef>
              <a:defRPr/>
            </a:pPr>
            <a:endParaRPr lang="en-GB" b="0" dirty="0"/>
          </a:p>
          <a:p>
            <a:pPr eaLnBrk="0" hangingPunct="0">
              <a:spcBef>
                <a:spcPct val="30000"/>
              </a:spcBef>
              <a:defRPr/>
            </a:pPr>
            <a:r>
              <a:rPr lang="en-GB" b="1" dirty="0"/>
              <a:t>Tutor Resources</a:t>
            </a:r>
          </a:p>
          <a:p>
            <a:pPr>
              <a:defRPr/>
            </a:pPr>
            <a:r>
              <a:rPr lang="en-GB" b="0" dirty="0"/>
              <a:t>Post It Notes; </a:t>
            </a:r>
            <a:r>
              <a:rPr lang="en-GB" dirty="0"/>
              <a:t>Flip Chart Sheet</a:t>
            </a:r>
            <a:endParaRPr lang="en-GB" b="0" dirty="0"/>
          </a:p>
          <a:p>
            <a:pPr eaLnBrk="0" hangingPunct="0">
              <a:spcBef>
                <a:spcPct val="30000"/>
              </a:spcBef>
              <a:defRPr/>
            </a:pPr>
            <a:endParaRPr lang="en-GB" dirty="0"/>
          </a:p>
          <a:p>
            <a:pPr defTabSz="901964" eaLnBrk="0" fontAlgn="base" hangingPunct="0">
              <a:spcBef>
                <a:spcPct val="30000"/>
              </a:spcBef>
              <a:spcAft>
                <a:spcPct val="0"/>
              </a:spcAft>
              <a:defRPr/>
            </a:pPr>
            <a:r>
              <a:rPr lang="en-GB" b="1" dirty="0"/>
              <a:t>Candidate Course Booklet </a:t>
            </a:r>
          </a:p>
          <a:p>
            <a:pPr eaLnBrk="0" hangingPunct="0">
              <a:spcBef>
                <a:spcPct val="30000"/>
              </a:spcBef>
              <a:defRPr/>
            </a:pPr>
            <a:r>
              <a:rPr lang="en-GB" dirty="0"/>
              <a:t>Disability Sport Facts and Figures (pp.3-7)</a:t>
            </a:r>
          </a:p>
          <a:p>
            <a:pPr eaLnBrk="0" hangingPunct="0">
              <a:spcBef>
                <a:spcPct val="30000"/>
              </a:spcBef>
              <a:defRPr/>
            </a:pPr>
            <a:endParaRPr lang="en-GB" b="1" dirty="0"/>
          </a:p>
          <a:p>
            <a:pPr>
              <a:defRPr/>
            </a:pPr>
            <a:r>
              <a:rPr lang="en-GB" b="1" dirty="0"/>
              <a:t>Electronic Candidate Resource</a:t>
            </a:r>
          </a:p>
          <a:p>
            <a:pPr eaLnBrk="0" hangingPunct="0">
              <a:spcBef>
                <a:spcPct val="30000"/>
              </a:spcBef>
              <a:defRPr/>
            </a:pPr>
            <a:r>
              <a:rPr lang="en-GB" dirty="0"/>
              <a:t>N/A</a:t>
            </a:r>
          </a:p>
          <a:p>
            <a:pPr eaLnBrk="0" hangingPunct="0">
              <a:spcBef>
                <a:spcPct val="30000"/>
              </a:spcBef>
              <a:defRPr/>
            </a:pPr>
            <a:endParaRPr lang="en-GB" dirty="0"/>
          </a:p>
          <a:p>
            <a:pPr eaLnBrk="0" hangingPunct="0">
              <a:spcBef>
                <a:spcPct val="30000"/>
              </a:spcBef>
              <a:defRPr/>
            </a:pPr>
            <a:r>
              <a:rPr lang="en-GB" b="1" dirty="0"/>
              <a:t>Activity</a:t>
            </a:r>
          </a:p>
          <a:p>
            <a:pPr eaLnBrk="0" hangingPunct="0">
              <a:spcBef>
                <a:spcPct val="30000"/>
              </a:spcBef>
              <a:defRPr/>
            </a:pPr>
            <a:r>
              <a:rPr lang="en-GB" dirty="0"/>
              <a:t>Car parking activity – ask group if there is any other information they would like to achieve or questions they would like to have answered during the workshop.  If some identified are not relevant – then pick that up at this point and ask them for some contact details so that you can send information on to them relevant to their question.</a:t>
            </a:r>
          </a:p>
          <a:p>
            <a:pPr eaLnBrk="0" hangingPunct="0">
              <a:spcBef>
                <a:spcPct val="30000"/>
              </a:spcBef>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Emphasise that you will, in the main, be looking for what people can; rather than what they can’t do</a:t>
            </a:r>
          </a:p>
          <a:p>
            <a:pPr marL="169118" indent="-169118" eaLnBrk="0" hangingPunct="0">
              <a:spcBef>
                <a:spcPct val="30000"/>
              </a:spcBef>
              <a:buFont typeface="Arial" pitchFamily="34" charset="0"/>
              <a:buChar char="•"/>
              <a:defRPr/>
            </a:pPr>
            <a:r>
              <a:rPr lang="en-GB" dirty="0"/>
              <a:t>Built over time but starts with a genuine willingness to want to include disabled people</a:t>
            </a:r>
          </a:p>
          <a:p>
            <a:pPr marL="169118" indent="-169118" eaLnBrk="0" hangingPunct="0">
              <a:spcBef>
                <a:spcPct val="30000"/>
              </a:spcBef>
              <a:buFont typeface="Arial" pitchFamily="34" charset="0"/>
              <a:buChar char="•"/>
              <a:defRPr/>
            </a:pPr>
            <a:r>
              <a:rPr lang="en-GB" dirty="0"/>
              <a:t>Disabled person or person with a disability reflect home nation’s position</a:t>
            </a:r>
          </a:p>
          <a:p>
            <a:pPr marL="169118" indent="-169118" eaLnBrk="0" hangingPunct="0">
              <a:spcBef>
                <a:spcPct val="30000"/>
              </a:spcBef>
              <a:buFont typeface="Arial" pitchFamily="34" charset="0"/>
              <a:buChar char="•"/>
              <a:defRPr/>
            </a:pPr>
            <a:r>
              <a:rPr lang="en-GB" dirty="0"/>
              <a:t>Inclusion is not difficult, a variety of different models exist and work</a:t>
            </a:r>
          </a:p>
          <a:p>
            <a:pPr marL="169118" indent="-169118" eaLnBrk="0" hangingPunct="0">
              <a:spcBef>
                <a:spcPct val="30000"/>
              </a:spcBef>
              <a:buFont typeface="Arial" pitchFamily="34" charset="0"/>
              <a:buChar char="•"/>
              <a:defRPr/>
            </a:pPr>
            <a:r>
              <a:rPr lang="en-GB" dirty="0"/>
              <a:t>Understand why barriers exist – before trying to remove them – empathy &amp; insight</a:t>
            </a:r>
          </a:p>
          <a:p>
            <a:pPr marL="169118" indent="-169118" eaLnBrk="0" hangingPunct="0">
              <a:spcBef>
                <a:spcPct val="30000"/>
              </a:spcBef>
              <a:buFont typeface="Arial" pitchFamily="34" charset="0"/>
              <a:buChar char="•"/>
              <a:defRPr/>
            </a:pPr>
            <a:r>
              <a:rPr lang="en-GB" dirty="0"/>
              <a:t>There are people and organisations that can help candidates once they complete the course – they are not alone</a:t>
            </a:r>
          </a:p>
          <a:p>
            <a:endParaRPr lang="en-GB" dirty="0"/>
          </a:p>
          <a:p>
            <a:endParaRPr lang="en-GB" dirty="0"/>
          </a:p>
          <a:p>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3</a:t>
            </a:fld>
            <a:endParaRPr lang="en-GB" dirty="0"/>
          </a:p>
        </p:txBody>
      </p:sp>
    </p:spTree>
    <p:extLst>
      <p:ext uri="{BB962C8B-B14F-4D97-AF65-F5344CB8AC3E}">
        <p14:creationId xmlns:p14="http://schemas.microsoft.com/office/powerpoint/2010/main" val="831498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noTextEdit="1"/>
          </p:cNvSpPr>
          <p:nvPr>
            <p:ph type="sldImg"/>
          </p:nvPr>
        </p:nvSpPr>
        <p:spPr>
          <a:xfrm>
            <a:off x="1874838" y="420688"/>
            <a:ext cx="2797175" cy="2097087"/>
          </a:xfrm>
          <a:prstGeom prst="rect">
            <a:avLst/>
          </a:prstGeom>
          <a:ln/>
        </p:spPr>
      </p:sp>
      <p:sp>
        <p:nvSpPr>
          <p:cNvPr id="3" name="Notes Placeholder 2"/>
          <p:cNvSpPr>
            <a:spLocks noGrp="1"/>
          </p:cNvSpPr>
          <p:nvPr>
            <p:ph type="body" idx="1"/>
          </p:nvPr>
        </p:nvSpPr>
        <p:spPr>
          <a:xfrm>
            <a:off x="156775" y="2760045"/>
            <a:ext cx="6411100" cy="6664834"/>
          </a:xfrm>
          <a:prstGeom prst="rect">
            <a:avLst/>
          </a:prstGeom>
        </p:spPr>
        <p:txBody>
          <a:bodyPr/>
          <a:lstStyle/>
          <a:p>
            <a:pPr defTabSz="901964" eaLnBrk="0" fontAlgn="base" hangingPunct="0">
              <a:spcBef>
                <a:spcPct val="30000"/>
              </a:spcBef>
              <a:spcAft>
                <a:spcPct val="0"/>
              </a:spcAft>
              <a:defRPr/>
            </a:pPr>
            <a:r>
              <a:rPr lang="en-GB" b="1" dirty="0"/>
              <a:t>Time Allocation</a:t>
            </a:r>
          </a:p>
          <a:p>
            <a:pPr defTabSz="901964" eaLnBrk="0" fontAlgn="base" hangingPunct="0">
              <a:spcBef>
                <a:spcPct val="30000"/>
              </a:spcBef>
              <a:spcAft>
                <a:spcPct val="0"/>
              </a:spcAft>
              <a:defRPr/>
            </a:pPr>
            <a:r>
              <a:rPr lang="en-GB" dirty="0"/>
              <a:t>5 min</a:t>
            </a:r>
          </a:p>
          <a:p>
            <a:pPr defTabSz="901964" eaLnBrk="0" fontAlgn="base" hangingPunct="0">
              <a:spcBef>
                <a:spcPct val="30000"/>
              </a:spcBef>
              <a:spcAft>
                <a:spcPct val="0"/>
              </a:spcAft>
              <a:defRPr/>
            </a:pPr>
            <a:endParaRPr lang="en-GB" dirty="0"/>
          </a:p>
          <a:p>
            <a:pPr defTabSz="901964" eaLnBrk="0" fontAlgn="base" hangingPunct="0">
              <a:spcBef>
                <a:spcPct val="30000"/>
              </a:spcBef>
              <a:spcAft>
                <a:spcPct val="0"/>
              </a:spcAft>
              <a:defRPr/>
            </a:pPr>
            <a:r>
              <a:rPr lang="en-GB" b="1" dirty="0"/>
              <a:t>Tutor Resources</a:t>
            </a:r>
          </a:p>
          <a:p>
            <a:pPr defTabSz="901964" eaLnBrk="0" fontAlgn="base" hangingPunct="0">
              <a:spcBef>
                <a:spcPct val="30000"/>
              </a:spcBef>
              <a:spcAft>
                <a:spcPct val="0"/>
              </a:spcAft>
              <a:defRPr/>
            </a:pPr>
            <a:r>
              <a:rPr lang="en-GB" dirty="0"/>
              <a:t>Flip Chart Paper, Marker Pens, Blu tac</a:t>
            </a:r>
          </a:p>
          <a:p>
            <a:pPr defTabSz="901964" eaLnBrk="0" fontAlgn="base" hangingPunct="0">
              <a:spcBef>
                <a:spcPct val="30000"/>
              </a:spcBef>
              <a:spcAft>
                <a:spcPct val="0"/>
              </a:spcAft>
              <a:defRPr/>
            </a:pPr>
            <a:r>
              <a:rPr lang="en-GB" dirty="0"/>
              <a:t>Prompt Cards  with the following  questions:</a:t>
            </a:r>
          </a:p>
          <a:p>
            <a:pPr defTabSz="901964" eaLnBrk="0" fontAlgn="base" hangingPunct="0">
              <a:spcBef>
                <a:spcPct val="30000"/>
              </a:spcBef>
              <a:spcAft>
                <a:spcPct val="0"/>
              </a:spcAft>
              <a:defRPr/>
            </a:pPr>
            <a:r>
              <a:rPr lang="en-GB" dirty="0"/>
              <a:t>Q1) Why do disabled people wish to participate in sport/leisure  &amp;  What prevents disabled people from participating in sport/leisure</a:t>
            </a:r>
          </a:p>
          <a:p>
            <a:pPr eaLnBrk="0" hangingPunct="0">
              <a:spcBef>
                <a:spcPct val="30000"/>
              </a:spcBef>
              <a:defRPr/>
            </a:pPr>
            <a:r>
              <a:rPr lang="en-GB" dirty="0"/>
              <a:t>Q2) Why do people wish to participate in sport/leisure  &amp;  What prevents people from participating in sport/leisure</a:t>
            </a:r>
          </a:p>
          <a:p>
            <a:pPr eaLnBrk="0" hangingPunct="0">
              <a:spcBef>
                <a:spcPct val="30000"/>
              </a:spcBef>
              <a:defRPr/>
            </a:pPr>
            <a:endParaRPr lang="en-GB" dirty="0"/>
          </a:p>
          <a:p>
            <a:pPr>
              <a:defRPr/>
            </a:pPr>
            <a:r>
              <a:rPr lang="en-GB" b="1" dirty="0"/>
              <a:t>Candidate Course Booklet </a:t>
            </a:r>
          </a:p>
          <a:p>
            <a:pPr eaLnBrk="0" hangingPunct="0">
              <a:spcBef>
                <a:spcPct val="30000"/>
              </a:spcBef>
              <a:defRPr/>
            </a:pPr>
            <a:r>
              <a:rPr lang="en-GB" dirty="0"/>
              <a:t>N/A</a:t>
            </a:r>
          </a:p>
          <a:p>
            <a:pPr eaLnBrk="0" hangingPunct="0">
              <a:spcBef>
                <a:spcPct val="30000"/>
              </a:spcBef>
              <a:defRPr/>
            </a:pPr>
            <a:endParaRPr lang="en-GB" dirty="0"/>
          </a:p>
          <a:p>
            <a:pPr>
              <a:defRPr/>
            </a:pPr>
            <a:r>
              <a:rPr lang="en-GB" b="1" dirty="0"/>
              <a:t>Electronic Candidate Resource</a:t>
            </a:r>
          </a:p>
          <a:p>
            <a:pPr eaLnBrk="0" hangingPunct="0">
              <a:spcBef>
                <a:spcPct val="30000"/>
              </a:spcBef>
              <a:defRPr/>
            </a:pPr>
            <a:r>
              <a:rPr lang="en-GB" dirty="0"/>
              <a:t>Section 1</a:t>
            </a:r>
          </a:p>
          <a:p>
            <a:pPr eaLnBrk="0" hangingPunct="0">
              <a:spcBef>
                <a:spcPct val="30000"/>
              </a:spcBef>
              <a:defRPr/>
            </a:pPr>
            <a:endParaRPr lang="en-GB" dirty="0"/>
          </a:p>
          <a:p>
            <a:pPr eaLnBrk="0" hangingPunct="0">
              <a:spcBef>
                <a:spcPct val="30000"/>
              </a:spcBef>
              <a:defRPr/>
            </a:pPr>
            <a:r>
              <a:rPr lang="en-GB" b="1" dirty="0"/>
              <a:t>Key Points </a:t>
            </a:r>
          </a:p>
          <a:p>
            <a:pPr marL="169118" indent="-169118" eaLnBrk="0" hangingPunct="0">
              <a:spcBef>
                <a:spcPct val="30000"/>
              </a:spcBef>
              <a:buFont typeface="Arial" pitchFamily="34" charset="0"/>
              <a:buChar char="•"/>
              <a:defRPr/>
            </a:pPr>
            <a:r>
              <a:rPr lang="en-GB" dirty="0"/>
              <a:t>Get feedback from groups without other groups knowing what their question was; only the tutor knows this</a:t>
            </a:r>
          </a:p>
          <a:p>
            <a:pPr marL="169118" indent="-169118" eaLnBrk="0" hangingPunct="0">
              <a:spcBef>
                <a:spcPct val="30000"/>
              </a:spcBef>
              <a:buFont typeface="Arial" pitchFamily="34" charset="0"/>
              <a:buChar char="•"/>
              <a:defRPr/>
            </a:pPr>
            <a:endParaRPr lang="en-GB" dirty="0"/>
          </a:p>
          <a:p>
            <a:pPr eaLnBrk="0" hangingPunct="0">
              <a:spcBef>
                <a:spcPct val="30000"/>
              </a:spcBef>
              <a:defRPr/>
            </a:pPr>
            <a:r>
              <a:rPr lang="en-GB" b="1" dirty="0"/>
              <a:t>Activity</a:t>
            </a:r>
          </a:p>
          <a:p>
            <a:pPr eaLnBrk="0" hangingPunct="0">
              <a:spcBef>
                <a:spcPct val="30000"/>
              </a:spcBef>
              <a:defRPr/>
            </a:pPr>
            <a:r>
              <a:rPr lang="en-GB" dirty="0"/>
              <a:t>In groups discuss questions Q1 or Q2 and list key points on flip chart paper.                     </a:t>
            </a:r>
          </a:p>
          <a:p>
            <a:pPr eaLnBrk="0" hangingPunct="0">
              <a:spcBef>
                <a:spcPct val="30000"/>
              </a:spcBef>
              <a:defRPr/>
            </a:pPr>
            <a:r>
              <a:rPr lang="en-GB" dirty="0"/>
              <a:t>Without revealing the question, ask groups to feed back.</a:t>
            </a:r>
          </a:p>
          <a:p>
            <a:pPr eaLnBrk="0" hangingPunct="0">
              <a:spcBef>
                <a:spcPct val="30000"/>
              </a:spcBef>
              <a:defRPr/>
            </a:pPr>
            <a:r>
              <a:rPr lang="en-GB" dirty="0"/>
              <a:t>Answers should be similar – then ask group to reveal question</a:t>
            </a:r>
          </a:p>
          <a:p>
            <a:pPr eaLnBrk="0" hangingPunct="0">
              <a:spcBef>
                <a:spcPct val="30000"/>
              </a:spcBef>
              <a:defRPr/>
            </a:pPr>
            <a:r>
              <a:rPr lang="en-GB" dirty="0"/>
              <a:t>What do they notice from this exercise?</a:t>
            </a:r>
          </a:p>
          <a:p>
            <a:pPr eaLnBrk="0" hangingPunct="0">
              <a:spcBef>
                <a:spcPct val="30000"/>
              </a:spcBef>
              <a:defRPr/>
            </a:pPr>
            <a:endParaRPr lang="en-GB" dirty="0"/>
          </a:p>
          <a:p>
            <a:pPr eaLnBrk="0" hangingPunct="0">
              <a:spcBef>
                <a:spcPct val="30000"/>
              </a:spcBef>
              <a:defRPr/>
            </a:pPr>
            <a:r>
              <a:rPr lang="en-GB" b="1" dirty="0"/>
              <a:t>Additional Tutor Notes</a:t>
            </a:r>
          </a:p>
          <a:p>
            <a:pPr eaLnBrk="0" hangingPunct="0">
              <a:spcBef>
                <a:spcPct val="30000"/>
              </a:spcBef>
              <a:defRPr/>
            </a:pPr>
            <a:endParaRPr lang="en-GB" dirty="0"/>
          </a:p>
          <a:p>
            <a:pPr eaLnBrk="0" hangingPunct="0">
              <a:spcBef>
                <a:spcPct val="30000"/>
              </a:spcBef>
              <a:defRPr/>
            </a:pPr>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4</a:t>
            </a:fld>
            <a:endParaRPr lang="en-GB" dirty="0"/>
          </a:p>
        </p:txBody>
      </p:sp>
    </p:spTree>
    <p:extLst>
      <p:ext uri="{BB962C8B-B14F-4D97-AF65-F5344CB8AC3E}">
        <p14:creationId xmlns:p14="http://schemas.microsoft.com/office/powerpoint/2010/main" val="2046358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b="1" dirty="0"/>
              <a:t>Time Allocation</a:t>
            </a:r>
          </a:p>
          <a:p>
            <a:r>
              <a:rPr lang="en-GB" b="0" dirty="0"/>
              <a:t>5</a:t>
            </a:r>
            <a:r>
              <a:rPr lang="en-GB" b="0" baseline="0" dirty="0"/>
              <a:t> min</a:t>
            </a:r>
            <a:endParaRPr lang="en-GB" b="0" dirty="0"/>
          </a:p>
          <a:p>
            <a:endParaRPr lang="en-GB" b="1" dirty="0"/>
          </a:p>
          <a:p>
            <a:r>
              <a:rPr lang="en-GB" b="1" dirty="0"/>
              <a:t>Tutor Resources</a:t>
            </a:r>
          </a:p>
          <a:p>
            <a:r>
              <a:rPr lang="en-GB" dirty="0"/>
              <a:t>Key</a:t>
            </a:r>
            <a:r>
              <a:rPr lang="en-GB" baseline="0" dirty="0"/>
              <a:t> Points</a:t>
            </a:r>
          </a:p>
          <a:p>
            <a:r>
              <a:rPr lang="en-GB" baseline="0" dirty="0"/>
              <a:t>Additional Tutor Notes</a:t>
            </a:r>
            <a:endParaRPr lang="en-GB" dirty="0"/>
          </a:p>
          <a:p>
            <a:endParaRPr lang="en-GB" dirty="0"/>
          </a:p>
          <a:p>
            <a:pPr>
              <a:defRPr/>
            </a:pPr>
            <a:r>
              <a:rPr lang="en-GB" b="1" dirty="0"/>
              <a:t>Candidate Course Booklet </a:t>
            </a:r>
          </a:p>
          <a:p>
            <a:r>
              <a:rPr lang="en-US" dirty="0"/>
              <a:t>Adapting Physical Education and Sport using the Inclusion Spectrum and STEPS</a:t>
            </a:r>
            <a:r>
              <a:rPr lang="en-GB" dirty="0"/>
              <a:t> (p.14)</a:t>
            </a:r>
          </a:p>
          <a:p>
            <a:endParaRPr lang="en-GB" b="1" dirty="0"/>
          </a:p>
          <a:p>
            <a:r>
              <a:rPr lang="en-GB" sz="1400" b="1" dirty="0"/>
              <a:t>Electronic</a:t>
            </a:r>
            <a:r>
              <a:rPr lang="en-GB" sz="1500" b="1" dirty="0"/>
              <a:t> </a:t>
            </a:r>
            <a:r>
              <a:rPr lang="en-GB" b="1" dirty="0"/>
              <a:t>Candidate Resource</a:t>
            </a:r>
          </a:p>
          <a:p>
            <a:r>
              <a:rPr lang="en-GB" dirty="0"/>
              <a:t>Section 3</a:t>
            </a:r>
          </a:p>
          <a:p>
            <a:endParaRPr lang="en-GB" dirty="0"/>
          </a:p>
          <a:p>
            <a:r>
              <a:rPr lang="en-GB" b="1" dirty="0"/>
              <a:t>Key Points</a:t>
            </a:r>
            <a:endParaRPr lang="en-GB" b="0" dirty="0"/>
          </a:p>
          <a:p>
            <a:pPr marL="169118" indent="-169118">
              <a:buFont typeface="Arial" pitchFamily="34" charset="0"/>
              <a:buChar char="•"/>
            </a:pPr>
            <a:r>
              <a:rPr lang="en-GB" b="0" dirty="0"/>
              <a:t>Explain what we mean by inclusion </a:t>
            </a:r>
            <a:r>
              <a:rPr lang="en-GB" b="0" dirty="0" err="1"/>
              <a:t>ie</a:t>
            </a:r>
            <a:r>
              <a:rPr lang="en-GB" b="0" dirty="0"/>
              <a:t> it often will be accompanied by some adaptations</a:t>
            </a:r>
          </a:p>
          <a:p>
            <a:pPr marL="169118" indent="-169118">
              <a:buFont typeface="Arial" pitchFamily="34" charset="0"/>
              <a:buChar char="•"/>
            </a:pPr>
            <a:r>
              <a:rPr lang="en-GB" b="0" baseline="0" dirty="0"/>
              <a:t>It might take time to work out what the adaptations need to be – TAKE IT!</a:t>
            </a:r>
          </a:p>
          <a:p>
            <a:pPr marL="169118" indent="-169118">
              <a:buFont typeface="Arial" pitchFamily="34" charset="0"/>
              <a:buChar char="•"/>
            </a:pPr>
            <a:r>
              <a:rPr lang="en-GB" b="0" baseline="0" dirty="0"/>
              <a:t>The diagram can help coaches adapt their coaching practice and is a reference point for them</a:t>
            </a:r>
          </a:p>
          <a:p>
            <a:pPr marL="169118" indent="-169118">
              <a:buFont typeface="Arial" pitchFamily="34" charset="0"/>
              <a:buChar char="•"/>
            </a:pPr>
            <a:r>
              <a:rPr lang="en-GB" b="0" baseline="0" dirty="0"/>
              <a:t>Evolving concept – encourage candidates not to let these diagrams distract them</a:t>
            </a:r>
          </a:p>
          <a:p>
            <a:pPr marL="169118" indent="-169118">
              <a:buFont typeface="Arial" pitchFamily="34" charset="0"/>
              <a:buChar char="•"/>
            </a:pPr>
            <a:r>
              <a:rPr lang="en-GB" b="0" baseline="0" dirty="0"/>
              <a:t>Home countries specific models can be inserted</a:t>
            </a:r>
          </a:p>
          <a:p>
            <a:pPr marL="169118" indent="-169118">
              <a:buFont typeface="Arial" pitchFamily="34" charset="0"/>
              <a:buChar char="•"/>
            </a:pPr>
            <a:endParaRPr lang="en-GB" b="0" dirty="0"/>
          </a:p>
          <a:p>
            <a:r>
              <a:rPr lang="en-GB" b="1" dirty="0"/>
              <a:t>Additional</a:t>
            </a:r>
            <a:r>
              <a:rPr lang="en-GB" b="1" baseline="0" dirty="0"/>
              <a:t> Tutor Notes</a:t>
            </a:r>
            <a:endParaRPr lang="en-GB" b="1" dirty="0"/>
          </a:p>
          <a:p>
            <a:endParaRPr lang="en-GB" dirty="0"/>
          </a:p>
        </p:txBody>
      </p:sp>
      <p:sp>
        <p:nvSpPr>
          <p:cNvPr id="4" name="Header Placeholder 3"/>
          <p:cNvSpPr>
            <a:spLocks noGrp="1"/>
          </p:cNvSpPr>
          <p:nvPr>
            <p:ph type="hdr" sz="quarter" idx="10"/>
          </p:nvPr>
        </p:nvSpPr>
        <p:spPr/>
        <p:txBody>
          <a:bodyPr/>
          <a:lstStyle/>
          <a:p>
            <a:r>
              <a:rPr lang="en-GB" b="1"/>
              <a:t>UK Disability Inclusion Training: Coaches and Volunteers</a:t>
            </a:r>
          </a:p>
          <a:p>
            <a:r>
              <a:rPr lang="en-GB" i="1"/>
              <a:t>April 2012</a:t>
            </a:r>
            <a:endParaRPr lang="en-GB" i="1" dirty="0"/>
          </a:p>
        </p:txBody>
      </p:sp>
      <p:sp>
        <p:nvSpPr>
          <p:cNvPr id="5" name="Footer Placeholder 4"/>
          <p:cNvSpPr>
            <a:spLocks noGrp="1"/>
          </p:cNvSpPr>
          <p:nvPr>
            <p:ph type="ftr" sz="quarter" idx="11"/>
          </p:nvPr>
        </p:nvSpPr>
        <p:spPr/>
        <p:txBody>
          <a:bodyPr/>
          <a:lstStyle/>
          <a:p>
            <a:fld id="{7089022E-724C-499D-B38B-86CA1AB22F4A}" type="slidenum">
              <a:rPr lang="en-GB" smtClean="0"/>
              <a:pPr/>
              <a:t>5</a:t>
            </a:fld>
            <a:endParaRPr lang="en-GB" dirty="0"/>
          </a:p>
        </p:txBody>
      </p:sp>
    </p:spTree>
    <p:extLst>
      <p:ext uri="{BB962C8B-B14F-4D97-AF65-F5344CB8AC3E}">
        <p14:creationId xmlns:p14="http://schemas.microsoft.com/office/powerpoint/2010/main" val="2023550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Rot="1" noChangeAspect="1" noChangeArrowheads="1" noTextEdit="1"/>
          </p:cNvSpPr>
          <p:nvPr>
            <p:ph type="sldImg"/>
          </p:nvPr>
        </p:nvSpPr>
        <p:spPr>
          <a:xfrm>
            <a:off x="2017713" y="420688"/>
            <a:ext cx="3022600" cy="2266950"/>
          </a:xfrm>
          <a:prstGeom prst="rect">
            <a:avLst/>
          </a:prstGeom>
          <a:ln/>
        </p:spPr>
      </p:sp>
      <p:sp>
        <p:nvSpPr>
          <p:cNvPr id="2" name="Notes Placeholder 1"/>
          <p:cNvSpPr>
            <a:spLocks noGrp="1"/>
          </p:cNvSpPr>
          <p:nvPr>
            <p:ph type="body" idx="1"/>
          </p:nvPr>
        </p:nvSpPr>
        <p:spPr>
          <a:xfrm>
            <a:off x="370479" y="2972751"/>
            <a:ext cx="6197397" cy="6168517"/>
          </a:xfrm>
          <a:prstGeom prst="rect">
            <a:avLst/>
          </a:prstGeom>
        </p:spPr>
        <p:txBody>
          <a:bodyPr/>
          <a:lstStyle/>
          <a:p>
            <a:pPr defTabSz="901964" eaLnBrk="0" fontAlgn="base" hangingPunct="0">
              <a:spcBef>
                <a:spcPct val="30000"/>
              </a:spcBef>
              <a:spcAft>
                <a:spcPct val="0"/>
              </a:spcAft>
              <a:defRPr/>
            </a:pPr>
            <a:r>
              <a:rPr lang="en-GB" b="1" dirty="0"/>
              <a:t>Time Allocation</a:t>
            </a:r>
          </a:p>
          <a:p>
            <a:pPr defTabSz="901964" eaLnBrk="0" fontAlgn="base" hangingPunct="0">
              <a:spcBef>
                <a:spcPct val="30000"/>
              </a:spcBef>
              <a:spcAft>
                <a:spcPct val="0"/>
              </a:spcAft>
              <a:defRPr/>
            </a:pPr>
            <a:r>
              <a:rPr lang="en-GB" dirty="0"/>
              <a:t>3 min</a:t>
            </a:r>
          </a:p>
          <a:p>
            <a:pPr>
              <a:defRPr/>
            </a:pPr>
            <a:endParaRPr lang="en-GB" dirty="0"/>
          </a:p>
          <a:p>
            <a:pPr>
              <a:defRPr/>
            </a:pPr>
            <a:r>
              <a:rPr lang="en-GB" b="1" dirty="0"/>
              <a:t>Candidate Course Booklet </a:t>
            </a:r>
          </a:p>
          <a:p>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b="1" dirty="0"/>
          </a:p>
          <a:p>
            <a:pPr defTabSz="901964" eaLnBrk="0" fontAlgn="base" hangingPunct="0">
              <a:spcBef>
                <a:spcPct val="30000"/>
              </a:spcBef>
              <a:spcAft>
                <a:spcPct val="0"/>
              </a:spcAft>
              <a:defRPr/>
            </a:pPr>
            <a:r>
              <a:rPr lang="en-GB" b="1" dirty="0"/>
              <a:t>Key Points</a:t>
            </a:r>
          </a:p>
          <a:p>
            <a:pPr marL="169118" indent="-169118" defTabSz="901964" eaLnBrk="0" fontAlgn="base" hangingPunct="0">
              <a:spcBef>
                <a:spcPct val="30000"/>
              </a:spcBef>
              <a:spcAft>
                <a:spcPct val="0"/>
              </a:spcAft>
              <a:buFont typeface="Arial" pitchFamily="34" charset="0"/>
              <a:buChar char="•"/>
              <a:defRPr/>
            </a:pPr>
            <a:r>
              <a:rPr lang="en-GB" dirty="0"/>
              <a:t>This is where the disability and the activity do not impact all on each other</a:t>
            </a:r>
          </a:p>
          <a:p>
            <a:pPr marL="169118" indent="-169118" defTabSz="901964" eaLnBrk="0" fontAlgn="base" hangingPunct="0">
              <a:spcBef>
                <a:spcPct val="30000"/>
              </a:spcBef>
              <a:spcAft>
                <a:spcPct val="0"/>
              </a:spcAft>
              <a:buFont typeface="Arial" pitchFamily="34" charset="0"/>
              <a:buChar char="•"/>
              <a:defRPr/>
            </a:pPr>
            <a:r>
              <a:rPr lang="en-GB" dirty="0"/>
              <a:t>This is the scenario which requires no changes or modifications at all</a:t>
            </a:r>
          </a:p>
          <a:p>
            <a:pPr marL="169118" indent="-169118" eaLnBrk="0" hangingPunct="0">
              <a:spcBef>
                <a:spcPct val="30000"/>
              </a:spcBef>
              <a:buFont typeface="Arial" pitchFamily="34" charset="0"/>
              <a:buChar char="•"/>
              <a:defRPr/>
            </a:pPr>
            <a:r>
              <a:rPr lang="en-GB" dirty="0"/>
              <a:t>Can they think of other examples, especially in their own environment</a:t>
            </a:r>
          </a:p>
          <a:p>
            <a:pPr marL="169118" indent="-169118" eaLnBrk="0" hangingPunct="0">
              <a:spcBef>
                <a:spcPct val="30000"/>
              </a:spcBef>
              <a:buFont typeface="Arial" pitchFamily="34" charset="0"/>
              <a:buChar char="•"/>
              <a:defRPr/>
            </a:pPr>
            <a:r>
              <a:rPr lang="en-GB" dirty="0"/>
              <a:t>List on their To Do List</a:t>
            </a:r>
          </a:p>
          <a:p>
            <a:pPr eaLnBrk="0" hangingPunct="0">
              <a:spcBef>
                <a:spcPct val="30000"/>
              </a:spcBef>
              <a:defRPr/>
            </a:pPr>
            <a:endParaRPr lang="en-GB" dirty="0"/>
          </a:p>
          <a:p>
            <a:pPr defTabSz="901964" eaLnBrk="0" fontAlgn="base" hangingPunct="0">
              <a:spcBef>
                <a:spcPct val="30000"/>
              </a:spcBef>
              <a:spcAft>
                <a:spcPct val="0"/>
              </a:spcAft>
              <a:defRPr/>
            </a:pPr>
            <a:r>
              <a:rPr lang="en-GB" b="1" dirty="0"/>
              <a:t>Additional Tutor Notes</a:t>
            </a:r>
          </a:p>
          <a:p>
            <a:pPr eaLnBrk="0" hangingPunct="0">
              <a:spcBef>
                <a:spcPct val="30000"/>
              </a:spcBef>
              <a:defRPr/>
            </a:pPr>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6</a:t>
            </a:fld>
            <a:endParaRPr lang="en-GB" dirty="0"/>
          </a:p>
        </p:txBody>
      </p:sp>
    </p:spTree>
    <p:extLst>
      <p:ext uri="{BB962C8B-B14F-4D97-AF65-F5344CB8AC3E}">
        <p14:creationId xmlns:p14="http://schemas.microsoft.com/office/powerpoint/2010/main" val="2602615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Rot="1" noChangeAspect="1" noChangeArrowheads="1" noTextEdit="1"/>
          </p:cNvSpPr>
          <p:nvPr>
            <p:ph type="sldImg"/>
          </p:nvPr>
        </p:nvSpPr>
        <p:spPr>
          <a:xfrm>
            <a:off x="1731963" y="277813"/>
            <a:ext cx="3154362" cy="2365375"/>
          </a:xfrm>
          <a:prstGeom prst="rect">
            <a:avLst/>
          </a:prstGeom>
          <a:ln/>
        </p:spPr>
      </p:sp>
      <p:sp>
        <p:nvSpPr>
          <p:cNvPr id="2" name="Notes Placeholder 1"/>
          <p:cNvSpPr>
            <a:spLocks noGrp="1"/>
          </p:cNvSpPr>
          <p:nvPr>
            <p:ph type="body" idx="1"/>
          </p:nvPr>
        </p:nvSpPr>
        <p:spPr>
          <a:xfrm>
            <a:off x="228009" y="2901851"/>
            <a:ext cx="6268631" cy="6310322"/>
          </a:xfrm>
          <a:prstGeom prst="rect">
            <a:avLst/>
          </a:prstGeom>
        </p:spPr>
        <p:txBody>
          <a:bodyPr>
            <a:normAutofit/>
          </a:bodyPr>
          <a:lstStyle/>
          <a:p>
            <a:pPr defTabSz="901964" eaLnBrk="0" fontAlgn="base" hangingPunct="0">
              <a:spcBef>
                <a:spcPct val="30000"/>
              </a:spcBef>
              <a:spcAft>
                <a:spcPct val="0"/>
              </a:spcAft>
              <a:defRPr/>
            </a:pPr>
            <a:r>
              <a:rPr lang="en-GB" b="1" dirty="0"/>
              <a:t>Time Allocation</a:t>
            </a:r>
          </a:p>
          <a:p>
            <a:pPr defTabSz="901964" eaLnBrk="0" fontAlgn="base" hangingPunct="0">
              <a:spcBef>
                <a:spcPct val="30000"/>
              </a:spcBef>
              <a:spcAft>
                <a:spcPct val="0"/>
              </a:spcAft>
              <a:defRPr/>
            </a:pPr>
            <a:r>
              <a:rPr lang="en-GB" dirty="0"/>
              <a:t>5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Where the disability does impact on the activity however with changes to rules, equipment etc, the person can participate as anyone else would</a:t>
            </a:r>
          </a:p>
          <a:p>
            <a:pPr marL="169118" indent="-169118" eaLnBrk="0" hangingPunct="0">
              <a:spcBef>
                <a:spcPct val="30000"/>
              </a:spcBef>
              <a:buFont typeface="Arial" pitchFamily="34" charset="0"/>
              <a:buChar char="•"/>
              <a:defRPr/>
            </a:pPr>
            <a:r>
              <a:rPr lang="en-GB" dirty="0"/>
              <a:t>The disabled person can equally participate along side non disabled people if these alterations are made</a:t>
            </a:r>
          </a:p>
          <a:p>
            <a:pPr marL="169118" indent="-169118" eaLnBrk="0" hangingPunct="0">
              <a:spcBef>
                <a:spcPct val="30000"/>
              </a:spcBef>
              <a:buFont typeface="Arial" pitchFamily="34" charset="0"/>
              <a:buChar char="•"/>
              <a:defRPr/>
            </a:pPr>
            <a:r>
              <a:rPr lang="en-GB" dirty="0"/>
              <a:t>Keep modifications/adaptations to only those which are essential – don’t ‘over’ modify or adapt</a:t>
            </a:r>
          </a:p>
          <a:p>
            <a:pPr marL="169118" indent="-169118" eaLnBrk="0" hangingPunct="0">
              <a:spcBef>
                <a:spcPct val="30000"/>
              </a:spcBef>
              <a:buFont typeface="Arial" pitchFamily="34" charset="0"/>
              <a:buChar char="•"/>
              <a:defRPr/>
            </a:pPr>
            <a:r>
              <a:rPr lang="en-GB" dirty="0"/>
              <a:t>Keep to the principles and ethos of the sport</a:t>
            </a:r>
          </a:p>
          <a:p>
            <a:pPr marL="169118" indent="-169118" eaLnBrk="0" hangingPunct="0">
              <a:spcBef>
                <a:spcPct val="30000"/>
              </a:spcBef>
              <a:buFont typeface="Arial" pitchFamily="34" charset="0"/>
              <a:buChar char="•"/>
              <a:defRPr/>
            </a:pPr>
            <a:r>
              <a:rPr lang="en-GB" dirty="0"/>
              <a:t>What examples can they think of  in their own environment– list on To Do List</a:t>
            </a:r>
          </a:p>
          <a:p>
            <a:pPr eaLnBrk="0" hangingPunct="0">
              <a:spcBef>
                <a:spcPct val="30000"/>
              </a:spcBef>
              <a:defRPr/>
            </a:pPr>
            <a:endParaRPr lang="en-GB" dirty="0"/>
          </a:p>
          <a:p>
            <a:pPr defTabSz="901964" eaLnBrk="0" fontAlgn="base" hangingPunct="0">
              <a:spcBef>
                <a:spcPct val="30000"/>
              </a:spcBef>
              <a:spcAft>
                <a:spcPct val="0"/>
              </a:spcAft>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7</a:t>
            </a:fld>
            <a:endParaRPr lang="en-GB" dirty="0"/>
          </a:p>
        </p:txBody>
      </p:sp>
    </p:spTree>
    <p:extLst>
      <p:ext uri="{BB962C8B-B14F-4D97-AF65-F5344CB8AC3E}">
        <p14:creationId xmlns:p14="http://schemas.microsoft.com/office/powerpoint/2010/main" val="227389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Rot="1" noChangeAspect="1" noChangeArrowheads="1" noTextEdit="1"/>
          </p:cNvSpPr>
          <p:nvPr>
            <p:ph type="sldImg"/>
          </p:nvPr>
        </p:nvSpPr>
        <p:spPr>
          <a:xfrm>
            <a:off x="1662113" y="420688"/>
            <a:ext cx="3433762" cy="2574925"/>
          </a:xfrm>
          <a:prstGeom prst="rect">
            <a:avLst/>
          </a:prstGeom>
          <a:ln/>
        </p:spPr>
      </p:sp>
      <p:sp>
        <p:nvSpPr>
          <p:cNvPr id="2" name="Notes Placeholder 1"/>
          <p:cNvSpPr>
            <a:spLocks noGrp="1"/>
          </p:cNvSpPr>
          <p:nvPr>
            <p:ph type="body" idx="1"/>
          </p:nvPr>
        </p:nvSpPr>
        <p:spPr>
          <a:xfrm rot="21600000">
            <a:off x="228009" y="3327265"/>
            <a:ext cx="6268631" cy="5884907"/>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6 min</a:t>
            </a:r>
          </a:p>
          <a:p>
            <a:pPr>
              <a:defRPr/>
            </a:pPr>
            <a:endParaRPr lang="en-GB" b="1"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Be clear about what Parallel means and why and when it can be used</a:t>
            </a:r>
          </a:p>
          <a:p>
            <a:pPr marL="169118" indent="-169118" eaLnBrk="0" hangingPunct="0">
              <a:spcBef>
                <a:spcPct val="30000"/>
              </a:spcBef>
              <a:buFont typeface="Arial" pitchFamily="34" charset="0"/>
              <a:buChar char="•"/>
              <a:defRPr/>
            </a:pPr>
            <a:r>
              <a:rPr lang="en-GB" b="0" dirty="0"/>
              <a:t>Parallel is about grouping people by similar ability  -  Open and Modified can have players grouped regardless of ability</a:t>
            </a:r>
          </a:p>
          <a:p>
            <a:pPr marL="169118" indent="-169118" eaLnBrk="0" hangingPunct="0">
              <a:spcBef>
                <a:spcPct val="30000"/>
              </a:spcBef>
              <a:buFont typeface="Arial" pitchFamily="34" charset="0"/>
              <a:buChar char="•"/>
              <a:defRPr/>
            </a:pPr>
            <a:r>
              <a:rPr lang="en-GB" dirty="0"/>
              <a:t>People may understand better by mentioning ‘differentiation’ and using example of teacher dividing up a class according to ability levels</a:t>
            </a:r>
          </a:p>
          <a:p>
            <a:pPr marL="169118" indent="-169118" eaLnBrk="0" hangingPunct="0">
              <a:spcBef>
                <a:spcPct val="30000"/>
              </a:spcBef>
              <a:buFont typeface="Arial" pitchFamily="34" charset="0"/>
              <a:buChar char="•"/>
              <a:defRPr/>
            </a:pPr>
            <a:r>
              <a:rPr lang="en-GB" dirty="0"/>
              <a:t>This is perfectly acceptable as long as the aims and outcomes are similar to non disabled people</a:t>
            </a:r>
          </a:p>
          <a:p>
            <a:pPr marL="169118" indent="-169118" eaLnBrk="0" hangingPunct="0">
              <a:spcBef>
                <a:spcPct val="30000"/>
              </a:spcBef>
              <a:buFont typeface="Arial" pitchFamily="34" charset="0"/>
              <a:buChar char="•"/>
              <a:defRPr/>
            </a:pPr>
            <a:r>
              <a:rPr lang="en-GB" dirty="0"/>
              <a:t>Give a couple of examples to ensure understanding</a:t>
            </a:r>
          </a:p>
          <a:p>
            <a:pPr marL="169118" indent="-169118" eaLnBrk="0" hangingPunct="0">
              <a:spcBef>
                <a:spcPct val="30000"/>
              </a:spcBef>
              <a:buFont typeface="Arial" pitchFamily="34" charset="0"/>
              <a:buChar char="•"/>
              <a:defRPr/>
            </a:pPr>
            <a:r>
              <a:rPr lang="en-GB" dirty="0"/>
              <a:t>Ask group to come up with some examples within their own environment – list on To Do List</a:t>
            </a:r>
          </a:p>
          <a:p>
            <a:pPr marL="169118" indent="-169118" eaLnBrk="0" hangingPunct="0">
              <a:spcBef>
                <a:spcPct val="30000"/>
              </a:spcBef>
              <a:buFont typeface="Arial" pitchFamily="34" charset="0"/>
              <a:buChar char="•"/>
              <a:defRPr/>
            </a:pPr>
            <a:endParaRPr lang="en-GB" dirty="0"/>
          </a:p>
          <a:p>
            <a:pPr eaLnBrk="0" hangingPunct="0">
              <a:spcBef>
                <a:spcPct val="30000"/>
              </a:spcBef>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8</a:t>
            </a:fld>
            <a:endParaRPr lang="en-GB" dirty="0"/>
          </a:p>
        </p:txBody>
      </p:sp>
    </p:spTree>
    <p:extLst>
      <p:ext uri="{BB962C8B-B14F-4D97-AF65-F5344CB8AC3E}">
        <p14:creationId xmlns:p14="http://schemas.microsoft.com/office/powerpoint/2010/main" val="12626367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Rot="1" noChangeAspect="1" noChangeArrowheads="1" noTextEdit="1"/>
          </p:cNvSpPr>
          <p:nvPr>
            <p:ph type="sldImg"/>
          </p:nvPr>
        </p:nvSpPr>
        <p:spPr>
          <a:xfrm>
            <a:off x="1803400" y="561975"/>
            <a:ext cx="3360738" cy="2520950"/>
          </a:xfrm>
          <a:prstGeom prst="rect">
            <a:avLst/>
          </a:prstGeom>
          <a:ln/>
        </p:spPr>
      </p:sp>
      <p:sp>
        <p:nvSpPr>
          <p:cNvPr id="2" name="Notes Placeholder 1"/>
          <p:cNvSpPr>
            <a:spLocks noGrp="1"/>
          </p:cNvSpPr>
          <p:nvPr>
            <p:ph type="body" idx="1"/>
          </p:nvPr>
        </p:nvSpPr>
        <p:spPr>
          <a:xfrm>
            <a:off x="228010" y="3469069"/>
            <a:ext cx="6339865" cy="5814004"/>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4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marL="169118" indent="-169118">
              <a:defRPr/>
            </a:pPr>
            <a:r>
              <a:rPr lang="en-GB" dirty="0"/>
              <a:t>N/A</a:t>
            </a:r>
          </a:p>
          <a:p>
            <a:pPr marL="169118" indent="-169118">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It is key to mention that this form of inclusion is acceptable when all other forms of inclusion have been deemed to be inappropriate</a:t>
            </a:r>
          </a:p>
          <a:p>
            <a:pPr marL="169118" indent="-169118">
              <a:buFont typeface="Arial" pitchFamily="34" charset="0"/>
              <a:buChar char="•"/>
              <a:defRPr/>
            </a:pPr>
            <a:r>
              <a:rPr lang="en-GB" b="0" dirty="0"/>
              <a:t>Take the ‘myth’ out of separate activity and refer to Scottish Disability Sport model SIM </a:t>
            </a:r>
            <a:r>
              <a:rPr lang="en-GB" b="0" baseline="0" dirty="0"/>
              <a:t>definition – </a:t>
            </a:r>
            <a:r>
              <a:rPr lang="en-GB" b="0" baseline="0" dirty="0">
                <a:solidFill>
                  <a:srgbClr val="FF0000"/>
                </a:solidFill>
              </a:rPr>
              <a:t>discreet rather than separate </a:t>
            </a:r>
            <a:r>
              <a:rPr lang="en-GB" b="0" baseline="0" dirty="0"/>
              <a:t>activity</a:t>
            </a:r>
            <a:endParaRPr lang="en-GB" dirty="0"/>
          </a:p>
          <a:p>
            <a:pPr marL="169118" indent="-169118" eaLnBrk="0" hangingPunct="0">
              <a:spcBef>
                <a:spcPct val="30000"/>
              </a:spcBef>
              <a:buFont typeface="Arial" pitchFamily="34" charset="0"/>
              <a:buChar char="•"/>
              <a:defRPr/>
            </a:pPr>
            <a:r>
              <a:rPr lang="en-GB" dirty="0"/>
              <a:t>Health and Safety can be a consideration but only as in above point</a:t>
            </a:r>
          </a:p>
          <a:p>
            <a:pPr marL="169118" indent="-169118" eaLnBrk="0" hangingPunct="0">
              <a:spcBef>
                <a:spcPct val="30000"/>
              </a:spcBef>
              <a:buFont typeface="Arial" pitchFamily="34" charset="0"/>
              <a:buChar char="•"/>
              <a:defRPr/>
            </a:pPr>
            <a:r>
              <a:rPr lang="en-GB" dirty="0"/>
              <a:t>Mention Disability Sport activity and how this can be used for reverse integration  </a:t>
            </a:r>
          </a:p>
          <a:p>
            <a:pPr marL="620100" lvl="1" indent="-169118" eaLnBrk="0" hangingPunct="0">
              <a:spcBef>
                <a:spcPct val="30000"/>
              </a:spcBef>
              <a:buFont typeface="Arial" pitchFamily="34" charset="0"/>
              <a:buChar char="•"/>
              <a:defRPr/>
            </a:pPr>
            <a:r>
              <a:rPr lang="en-GB" dirty="0"/>
              <a:t>Goal Ball</a:t>
            </a:r>
          </a:p>
          <a:p>
            <a:pPr marL="620100" lvl="1" indent="-169118" eaLnBrk="0" hangingPunct="0">
              <a:spcBef>
                <a:spcPct val="30000"/>
              </a:spcBef>
              <a:buFont typeface="Arial" pitchFamily="34" charset="0"/>
              <a:buChar char="•"/>
              <a:defRPr/>
            </a:pPr>
            <a:r>
              <a:rPr lang="en-GB" dirty="0"/>
              <a:t>Sitting Volleyball</a:t>
            </a:r>
          </a:p>
          <a:p>
            <a:pPr marL="620100" lvl="1" indent="-169118" eaLnBrk="0" hangingPunct="0">
              <a:spcBef>
                <a:spcPct val="30000"/>
              </a:spcBef>
              <a:buFont typeface="Arial" pitchFamily="34" charset="0"/>
              <a:buChar char="•"/>
              <a:defRPr/>
            </a:pPr>
            <a:r>
              <a:rPr lang="en-GB" dirty="0"/>
              <a:t>Boccia</a:t>
            </a:r>
          </a:p>
          <a:p>
            <a:pPr marL="620100" lvl="1" indent="-169118" eaLnBrk="0" hangingPunct="0">
              <a:spcBef>
                <a:spcPct val="30000"/>
              </a:spcBef>
              <a:buFont typeface="Arial" pitchFamily="34" charset="0"/>
              <a:buChar char="•"/>
              <a:defRPr/>
            </a:pPr>
            <a:r>
              <a:rPr lang="en-GB" dirty="0"/>
              <a:t>Wheelchair Rugby/Basketball</a:t>
            </a:r>
          </a:p>
          <a:p>
            <a:pPr marL="169118" indent="-169118">
              <a:defRPr/>
            </a:pPr>
            <a:endParaRPr lang="en-GB" b="1" dirty="0"/>
          </a:p>
          <a:p>
            <a:pPr defTabSz="901964" eaLnBrk="0" fontAlgn="base" hangingPunct="0">
              <a:spcBef>
                <a:spcPct val="30000"/>
              </a:spcBef>
              <a:spcAft>
                <a:spcPct val="0"/>
              </a:spcAft>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9</a:t>
            </a:fld>
            <a:endParaRPr lang="en-GB" dirty="0"/>
          </a:p>
        </p:txBody>
      </p:sp>
    </p:spTree>
    <p:extLst>
      <p:ext uri="{BB962C8B-B14F-4D97-AF65-F5344CB8AC3E}">
        <p14:creationId xmlns:p14="http://schemas.microsoft.com/office/powerpoint/2010/main" val="4133383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2"/>
          <p:cNvSpPr>
            <a:spLocks noGrp="1" noRot="1" noChangeAspect="1" noChangeArrowheads="1" noTextEdit="1"/>
          </p:cNvSpPr>
          <p:nvPr>
            <p:ph type="sldImg"/>
          </p:nvPr>
        </p:nvSpPr>
        <p:spPr>
          <a:xfrm>
            <a:off x="1941513" y="914400"/>
            <a:ext cx="2992437" cy="2243138"/>
          </a:xfrm>
          <a:prstGeom prst="rect">
            <a:avLst/>
          </a:prstGeom>
          <a:ln/>
        </p:spPr>
      </p:sp>
      <p:sp>
        <p:nvSpPr>
          <p:cNvPr id="2" name="Notes Placeholder 1"/>
          <p:cNvSpPr>
            <a:spLocks noGrp="1"/>
          </p:cNvSpPr>
          <p:nvPr>
            <p:ph type="body" idx="1"/>
          </p:nvPr>
        </p:nvSpPr>
        <p:spPr>
          <a:xfrm>
            <a:off x="299244" y="3327265"/>
            <a:ext cx="6197397" cy="5884907"/>
          </a:xfrm>
          <a:prstGeom prst="rect">
            <a:avLst/>
          </a:prstGeom>
        </p:spPr>
        <p:txBody>
          <a:bodyPr>
            <a:normAutofit/>
          </a:bodyPr>
          <a:lstStyle/>
          <a:p>
            <a:pPr defTabSz="901964" eaLnBrk="0" fontAlgn="base" hangingPunct="0">
              <a:spcBef>
                <a:spcPct val="30000"/>
              </a:spcBef>
              <a:spcAft>
                <a:spcPct val="0"/>
              </a:spcAft>
              <a:defRPr/>
            </a:pPr>
            <a:r>
              <a:rPr lang="en-GB" b="1" dirty="0">
                <a:solidFill>
                  <a:srgbClr val="000000"/>
                </a:solidFill>
                <a:cs typeface="Arial" charset="0"/>
              </a:rPr>
              <a:t>Time Allocation</a:t>
            </a:r>
          </a:p>
          <a:p>
            <a:pPr defTabSz="901964" eaLnBrk="0" fontAlgn="base" hangingPunct="0">
              <a:spcBef>
                <a:spcPct val="30000"/>
              </a:spcBef>
              <a:spcAft>
                <a:spcPct val="0"/>
              </a:spcAft>
              <a:defRPr/>
            </a:pPr>
            <a:r>
              <a:rPr lang="en-GB" dirty="0">
                <a:solidFill>
                  <a:srgbClr val="000000"/>
                </a:solidFill>
                <a:cs typeface="Arial" charset="0"/>
              </a:rPr>
              <a:t>5 min</a:t>
            </a:r>
          </a:p>
          <a:p>
            <a:pPr defTabSz="901964" eaLnBrk="0" fontAlgn="base" hangingPunct="0">
              <a:spcBef>
                <a:spcPct val="30000"/>
              </a:spcBef>
              <a:spcAft>
                <a:spcPct val="0"/>
              </a:spcAft>
              <a:defRPr/>
            </a:pPr>
            <a:endParaRPr lang="en-GB" b="1" dirty="0">
              <a:solidFill>
                <a:srgbClr val="000000"/>
              </a:solidFill>
              <a:cs typeface="Arial" charset="0"/>
            </a:endParaRPr>
          </a:p>
          <a:p>
            <a:pPr defTabSz="901964" eaLnBrk="0" fontAlgn="base" hangingPunct="0">
              <a:spcBef>
                <a:spcPct val="30000"/>
              </a:spcBef>
              <a:spcAft>
                <a:spcPct val="0"/>
              </a:spcAft>
              <a:defRPr/>
            </a:pPr>
            <a:r>
              <a:rPr lang="en-GB" b="1" dirty="0">
                <a:solidFill>
                  <a:srgbClr val="000000"/>
                </a:solidFill>
                <a:cs typeface="Arial" charset="0"/>
              </a:rPr>
              <a:t>Tutor Resources</a:t>
            </a:r>
          </a:p>
          <a:p>
            <a:pPr defTabSz="901964" eaLnBrk="0" fontAlgn="base" hangingPunct="0">
              <a:spcBef>
                <a:spcPct val="30000"/>
              </a:spcBef>
              <a:spcAft>
                <a:spcPct val="0"/>
              </a:spcAft>
              <a:defRPr/>
            </a:pPr>
            <a:r>
              <a:rPr lang="en-GB" dirty="0">
                <a:solidFill>
                  <a:srgbClr val="000000"/>
                </a:solidFill>
                <a:cs typeface="Arial" charset="0"/>
              </a:rPr>
              <a:t>Key Points</a:t>
            </a:r>
          </a:p>
          <a:p>
            <a:pPr defTabSz="901964" eaLnBrk="0" fontAlgn="base" hangingPunct="0">
              <a:spcBef>
                <a:spcPct val="30000"/>
              </a:spcBef>
              <a:spcAft>
                <a:spcPct val="0"/>
              </a:spcAft>
              <a:defRPr/>
            </a:pPr>
            <a:r>
              <a:rPr lang="en-GB" dirty="0">
                <a:solidFill>
                  <a:srgbClr val="000000"/>
                </a:solidFill>
                <a:cs typeface="Arial" charset="0"/>
              </a:rPr>
              <a:t>Additional Tutor Notes</a:t>
            </a:r>
          </a:p>
          <a:p>
            <a:pPr defTabSz="901964" eaLnBrk="0" fontAlgn="base" hangingPunct="0">
              <a:spcBef>
                <a:spcPct val="30000"/>
              </a:spcBef>
              <a:spcAft>
                <a:spcPct val="0"/>
              </a:spcAft>
              <a:defRPr/>
            </a:pPr>
            <a:endParaRPr lang="en-GB" dirty="0">
              <a:solidFill>
                <a:srgbClr val="000000"/>
              </a:solidFill>
              <a:cs typeface="Arial" charset="0"/>
            </a:endParaRPr>
          </a:p>
          <a:p>
            <a:pPr>
              <a:defRPr/>
            </a:pPr>
            <a:r>
              <a:rPr lang="en-GB" b="1" dirty="0"/>
              <a:t>Candidate Course Booklet </a:t>
            </a:r>
          </a:p>
          <a:p>
            <a:r>
              <a:rPr lang="en-GB" dirty="0"/>
              <a:t>p.17-18</a:t>
            </a:r>
          </a:p>
          <a:p>
            <a:pPr defTabSz="901964" eaLnBrk="0" fontAlgn="base" hangingPunct="0">
              <a:spcBef>
                <a:spcPct val="30000"/>
              </a:spcBef>
              <a:spcAft>
                <a:spcPct val="0"/>
              </a:spcAft>
              <a:defRPr/>
            </a:pPr>
            <a:endParaRPr lang="en-GB" b="1" dirty="0">
              <a:solidFill>
                <a:srgbClr val="000000"/>
              </a:solidFill>
              <a:cs typeface="Arial" charset="0"/>
            </a:endParaRPr>
          </a:p>
          <a:p>
            <a:pPr lvl="0">
              <a:defRPr/>
            </a:pPr>
            <a:r>
              <a:rPr lang="en-GB" b="1" dirty="0"/>
              <a:t>Electronic</a:t>
            </a:r>
            <a:r>
              <a:rPr lang="en-GB" sz="1400" b="1" dirty="0"/>
              <a:t> </a:t>
            </a:r>
            <a:r>
              <a:rPr lang="en-GB" b="1" dirty="0">
                <a:solidFill>
                  <a:srgbClr val="000000"/>
                </a:solidFill>
                <a:cs typeface="Arial" charset="0"/>
              </a:rPr>
              <a:t>Candidate Resource</a:t>
            </a:r>
          </a:p>
          <a:p>
            <a:pPr defTabSz="901964" eaLnBrk="0" fontAlgn="base" hangingPunct="0">
              <a:spcBef>
                <a:spcPct val="30000"/>
              </a:spcBef>
              <a:spcAft>
                <a:spcPct val="0"/>
              </a:spcAft>
              <a:defRPr/>
            </a:pPr>
            <a:r>
              <a:rPr lang="en-GB" dirty="0">
                <a:solidFill>
                  <a:srgbClr val="000000"/>
                </a:solidFill>
                <a:cs typeface="Arial" charset="0"/>
              </a:rPr>
              <a:t>Section 3</a:t>
            </a:r>
          </a:p>
          <a:p>
            <a:pPr defTabSz="901964" eaLnBrk="0" fontAlgn="base" hangingPunct="0">
              <a:spcBef>
                <a:spcPct val="30000"/>
              </a:spcBef>
              <a:spcAft>
                <a:spcPct val="0"/>
              </a:spcAft>
              <a:defRPr/>
            </a:pPr>
            <a:endParaRPr lang="en-GB" dirty="0">
              <a:solidFill>
                <a:srgbClr val="000000"/>
              </a:solidFill>
              <a:cs typeface="Arial" charset="0"/>
            </a:endParaRPr>
          </a:p>
          <a:p>
            <a:pPr defTabSz="901964" eaLnBrk="0" fontAlgn="base" hangingPunct="0">
              <a:spcBef>
                <a:spcPct val="30000"/>
              </a:spcBef>
              <a:spcAft>
                <a:spcPct val="0"/>
              </a:spcAft>
              <a:defRPr/>
            </a:pPr>
            <a:r>
              <a:rPr lang="en-GB" b="1" dirty="0">
                <a:solidFill>
                  <a:srgbClr val="000000"/>
                </a:solidFill>
                <a:cs typeface="Arial" charset="0"/>
              </a:rPr>
              <a:t>Key Points</a:t>
            </a:r>
            <a:endParaRPr lang="en-GB" dirty="0">
              <a:solidFill>
                <a:srgbClr val="000000"/>
              </a:solidFill>
              <a:cs typeface="Arial" charset="0"/>
            </a:endParaRPr>
          </a:p>
          <a:p>
            <a:pPr marL="169118" indent="-169118" eaLnBrk="0" hangingPunct="0">
              <a:spcBef>
                <a:spcPct val="30000"/>
              </a:spcBef>
              <a:buFont typeface="Arial" pitchFamily="34" charset="0"/>
              <a:buChar char="•"/>
              <a:defRPr/>
            </a:pPr>
            <a:r>
              <a:rPr lang="en-GB" b="0" dirty="0"/>
              <a:t>One</a:t>
            </a:r>
            <a:r>
              <a:rPr lang="en-GB" b="0" baseline="0" dirty="0"/>
              <a:t> or more of the STEPS often change  when developing </a:t>
            </a:r>
            <a:r>
              <a:rPr lang="en-GB" b="0" dirty="0"/>
              <a:t> MODIFIED, PARALLEL and SEPARATE activities </a:t>
            </a:r>
          </a:p>
          <a:p>
            <a:pPr marL="169118" indent="-169118" eaLnBrk="0" hangingPunct="0">
              <a:spcBef>
                <a:spcPct val="30000"/>
              </a:spcBef>
              <a:buFont typeface="Arial" pitchFamily="34" charset="0"/>
              <a:buChar char="•"/>
              <a:defRPr/>
            </a:pPr>
            <a:r>
              <a:rPr lang="en-GB" b="0" dirty="0"/>
              <a:t>Ask them to give examples of how they have used STEPS quite naturally within their own environments</a:t>
            </a:r>
          </a:p>
          <a:p>
            <a:pPr marL="169118" indent="-169118" eaLnBrk="0" hangingPunct="0">
              <a:spcBef>
                <a:spcPct val="30000"/>
              </a:spcBef>
              <a:buFont typeface="Arial" pitchFamily="34" charset="0"/>
              <a:buChar char="•"/>
              <a:defRPr/>
            </a:pPr>
            <a:r>
              <a:rPr lang="en-GB" b="0" dirty="0"/>
              <a:t>Add to candidate</a:t>
            </a:r>
            <a:r>
              <a:rPr lang="en-GB" b="0" baseline="0" dirty="0"/>
              <a:t> </a:t>
            </a:r>
            <a:r>
              <a:rPr lang="en-GB" b="0" dirty="0"/>
              <a:t>To  Do List</a:t>
            </a:r>
          </a:p>
          <a:p>
            <a:pPr defTabSz="901964" eaLnBrk="0" fontAlgn="base" hangingPunct="0">
              <a:spcBef>
                <a:spcPct val="30000"/>
              </a:spcBef>
              <a:spcAft>
                <a:spcPct val="0"/>
              </a:spcAft>
              <a:defRPr/>
            </a:pPr>
            <a:endParaRPr lang="en-GB" dirty="0">
              <a:solidFill>
                <a:srgbClr val="000000"/>
              </a:solidFill>
              <a:cs typeface="Arial" charset="0"/>
            </a:endParaRPr>
          </a:p>
          <a:p>
            <a:pPr defTabSz="901964" eaLnBrk="0" fontAlgn="base" hangingPunct="0">
              <a:spcBef>
                <a:spcPct val="30000"/>
              </a:spcBef>
              <a:spcAft>
                <a:spcPct val="0"/>
              </a:spcAft>
              <a:defRPr/>
            </a:pPr>
            <a:r>
              <a:rPr lang="en-GB" b="1" dirty="0">
                <a:solidFill>
                  <a:srgbClr val="000000"/>
                </a:solidFill>
                <a:cs typeface="Arial" charset="0"/>
              </a:rPr>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10</a:t>
            </a:fld>
            <a:endParaRPr lang="en-GB" dirty="0"/>
          </a:p>
        </p:txBody>
      </p:sp>
    </p:spTree>
    <p:extLst>
      <p:ext uri="{BB962C8B-B14F-4D97-AF65-F5344CB8AC3E}">
        <p14:creationId xmlns:p14="http://schemas.microsoft.com/office/powerpoint/2010/main" val="1592764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2"/>
          <p:cNvSpPr>
            <a:spLocks noGrp="1" noRot="1" noChangeAspect="1" noChangeArrowheads="1" noTextEdit="1"/>
          </p:cNvSpPr>
          <p:nvPr>
            <p:ph type="sldImg"/>
          </p:nvPr>
        </p:nvSpPr>
        <p:spPr>
          <a:xfrm>
            <a:off x="1519238" y="561975"/>
            <a:ext cx="3402012" cy="2551113"/>
          </a:xfrm>
          <a:prstGeom prst="rect">
            <a:avLst/>
          </a:prstGeom>
          <a:ln/>
        </p:spPr>
      </p:sp>
      <p:sp>
        <p:nvSpPr>
          <p:cNvPr id="2" name="Notes Placeholder 1"/>
          <p:cNvSpPr>
            <a:spLocks noGrp="1"/>
          </p:cNvSpPr>
          <p:nvPr>
            <p:ph type="body" idx="1"/>
          </p:nvPr>
        </p:nvSpPr>
        <p:spPr>
          <a:xfrm>
            <a:off x="228009" y="3823582"/>
            <a:ext cx="6197397" cy="5459491"/>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6 min</a:t>
            </a:r>
          </a:p>
          <a:p>
            <a:pPr eaLnBrk="0" hangingPunct="0">
              <a:spcBef>
                <a:spcPct val="30000"/>
              </a:spcBef>
            </a:pPr>
            <a:endParaRPr lang="en-GB" dirty="0"/>
          </a:p>
          <a:p>
            <a:pPr>
              <a:defRPr/>
            </a:pPr>
            <a:r>
              <a:rPr lang="en-GB" b="1" dirty="0"/>
              <a:t>Candidate Course Booklet </a:t>
            </a:r>
          </a:p>
          <a:p>
            <a:pPr eaLnBrk="0" hangingPunct="0">
              <a:spcBef>
                <a:spcPct val="30000"/>
              </a:spcBef>
            </a:pPr>
            <a:r>
              <a:rPr lang="en-GB" dirty="0"/>
              <a:t>N/A</a:t>
            </a:r>
          </a:p>
          <a:p>
            <a:endParaRPr lang="en-GB" b="1" dirty="0"/>
          </a:p>
          <a:p>
            <a:r>
              <a:rPr lang="en-GB" b="1" dirty="0"/>
              <a:t>Electronic</a:t>
            </a:r>
            <a:r>
              <a:rPr lang="en-GB" sz="1400" b="1" dirty="0"/>
              <a:t> </a:t>
            </a:r>
            <a:r>
              <a:rPr lang="en-GB" b="1" dirty="0"/>
              <a:t>Candidate Resource</a:t>
            </a:r>
          </a:p>
          <a:p>
            <a:r>
              <a:rPr lang="en-GB" dirty="0"/>
              <a:t>Section 2, Appendix 1</a:t>
            </a:r>
          </a:p>
          <a:p>
            <a:endParaRPr lang="en-GB" b="1" dirty="0"/>
          </a:p>
          <a:p>
            <a:r>
              <a:rPr lang="en-GB" b="1" dirty="0"/>
              <a:t>Tutor Resources </a:t>
            </a:r>
          </a:p>
          <a:p>
            <a:r>
              <a:rPr lang="en-GB" dirty="0"/>
              <a:t>Tutor Guidance: General impairment groups and Coaching points</a:t>
            </a:r>
          </a:p>
          <a:p>
            <a:pPr eaLnBrk="0" hangingPunct="0">
              <a:spcBef>
                <a:spcPct val="30000"/>
              </a:spcBef>
            </a:pPr>
            <a:endParaRPr lang="en-GB" dirty="0"/>
          </a:p>
          <a:p>
            <a:pPr eaLnBrk="0" hangingPunct="0">
              <a:spcBef>
                <a:spcPct val="30000"/>
              </a:spcBef>
            </a:pPr>
            <a:r>
              <a:rPr lang="en-GB" b="1" dirty="0"/>
              <a:t>Key Points </a:t>
            </a:r>
          </a:p>
          <a:p>
            <a:pPr marL="169118" indent="-169118" eaLnBrk="0" hangingPunct="0">
              <a:spcBef>
                <a:spcPct val="30000"/>
              </a:spcBef>
              <a:buFont typeface="Arial" pitchFamily="34" charset="0"/>
              <a:buChar char="•"/>
            </a:pPr>
            <a:r>
              <a:rPr lang="en-GB" dirty="0"/>
              <a:t>List the type(s) of disability for each of the three categories</a:t>
            </a:r>
          </a:p>
          <a:p>
            <a:pPr eaLnBrk="0" hangingPunct="0">
              <a:spcBef>
                <a:spcPct val="30000"/>
              </a:spcBef>
            </a:pPr>
            <a:endParaRPr lang="en-GB" dirty="0"/>
          </a:p>
          <a:p>
            <a:pPr eaLnBrk="0" hangingPunct="0">
              <a:spcBef>
                <a:spcPct val="30000"/>
              </a:spcBef>
            </a:pPr>
            <a:r>
              <a:rPr lang="en-GB" b="1" dirty="0"/>
              <a:t>Activity</a:t>
            </a:r>
          </a:p>
          <a:p>
            <a:pPr eaLnBrk="0" hangingPunct="0">
              <a:spcBef>
                <a:spcPct val="30000"/>
              </a:spcBef>
            </a:pPr>
            <a:r>
              <a:rPr lang="en-GB" dirty="0"/>
              <a:t>Split into groups </a:t>
            </a:r>
          </a:p>
          <a:p>
            <a:pPr eaLnBrk="0" hangingPunct="0">
              <a:spcBef>
                <a:spcPct val="30000"/>
              </a:spcBef>
            </a:pPr>
            <a:r>
              <a:rPr lang="en-GB" dirty="0"/>
              <a:t>Ask them to work through the worksheet together. </a:t>
            </a:r>
          </a:p>
          <a:p>
            <a:pPr eaLnBrk="0" hangingPunct="0">
              <a:spcBef>
                <a:spcPct val="30000"/>
              </a:spcBef>
            </a:pPr>
            <a:r>
              <a:rPr lang="en-GB" dirty="0"/>
              <a:t>Read out some different types of disability and ask them to list which family they belong to.</a:t>
            </a:r>
          </a:p>
          <a:p>
            <a:pPr eaLnBrk="0" hangingPunct="0">
              <a:spcBef>
                <a:spcPct val="30000"/>
              </a:spcBef>
            </a:pPr>
            <a:r>
              <a:rPr lang="en-GB" dirty="0"/>
              <a:t>Use this exercise before showing next three slides</a:t>
            </a:r>
          </a:p>
          <a:p>
            <a:pPr eaLnBrk="0" hangingPunct="0">
              <a:spcBef>
                <a:spcPct val="30000"/>
              </a:spcBef>
            </a:pPr>
            <a:endParaRPr lang="en-GB" dirty="0"/>
          </a:p>
          <a:p>
            <a:pPr eaLnBrk="0" hangingPunct="0">
              <a:spcBef>
                <a:spcPct val="30000"/>
              </a:spcBef>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11</a:t>
            </a:fld>
            <a:endParaRPr lang="en-GB" dirty="0"/>
          </a:p>
        </p:txBody>
      </p:sp>
    </p:spTree>
    <p:extLst>
      <p:ext uri="{BB962C8B-B14F-4D97-AF65-F5344CB8AC3E}">
        <p14:creationId xmlns:p14="http://schemas.microsoft.com/office/powerpoint/2010/main" val="2753932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xfrm>
            <a:off x="1801813" y="277813"/>
            <a:ext cx="3438525" cy="2578100"/>
          </a:xfrm>
          <a:prstGeom prst="rect">
            <a:avLst/>
          </a:prstGeom>
          <a:ln/>
        </p:spPr>
      </p:sp>
      <p:sp>
        <p:nvSpPr>
          <p:cNvPr id="3" name="Notes Placeholder 2"/>
          <p:cNvSpPr>
            <a:spLocks noGrp="1"/>
          </p:cNvSpPr>
          <p:nvPr>
            <p:ph type="body" idx="1"/>
          </p:nvPr>
        </p:nvSpPr>
        <p:spPr>
          <a:xfrm>
            <a:off x="299244" y="3043655"/>
            <a:ext cx="6126162" cy="6310322"/>
          </a:xfrm>
          <a:prstGeom prst="rect">
            <a:avLst/>
          </a:prstGeom>
        </p:spPr>
        <p:txBody>
          <a:bodyPr/>
          <a:lstStyle/>
          <a:p>
            <a:pPr eaLnBrk="0" hangingPunct="0">
              <a:spcBef>
                <a:spcPct val="30000"/>
              </a:spcBef>
              <a:defRPr/>
            </a:pPr>
            <a:r>
              <a:rPr lang="en-GB" b="1" dirty="0"/>
              <a:t>Time Allocation</a:t>
            </a:r>
          </a:p>
          <a:p>
            <a:pPr eaLnBrk="0" hangingPunct="0">
              <a:spcBef>
                <a:spcPct val="30000"/>
              </a:spcBef>
              <a:defRPr/>
            </a:pPr>
            <a:r>
              <a:rPr lang="en-GB" dirty="0"/>
              <a:t>1 min</a:t>
            </a:r>
          </a:p>
          <a:p>
            <a:pPr eaLnBrk="0" hangingPunct="0">
              <a:spcBef>
                <a:spcPct val="30000"/>
              </a:spcBef>
              <a:defRPr/>
            </a:pPr>
            <a:endParaRPr lang="en-GB" dirty="0"/>
          </a:p>
          <a:p>
            <a:pPr>
              <a:defRPr/>
            </a:pPr>
            <a:r>
              <a:rPr lang="en-GB" b="1" dirty="0"/>
              <a:t>Candidate Course Booklet </a:t>
            </a:r>
          </a:p>
          <a:p>
            <a:pPr eaLnBrk="0" hangingPunct="0">
              <a:spcBef>
                <a:spcPct val="30000"/>
              </a:spcBef>
              <a:defRPr/>
            </a:pPr>
            <a:r>
              <a:rPr lang="en-GB" dirty="0"/>
              <a:t>N/A</a:t>
            </a:r>
          </a:p>
          <a:p>
            <a:pPr eaLnBrk="0" hangingPunct="0">
              <a:spcBef>
                <a:spcPct val="30000"/>
              </a:spcBef>
              <a:defRPr/>
            </a:pPr>
            <a:endParaRPr lang="en-GB" b="1" dirty="0"/>
          </a:p>
          <a:p>
            <a:pPr>
              <a:defRPr/>
            </a:pPr>
            <a:r>
              <a:rPr lang="en-GB" b="1" dirty="0"/>
              <a:t>Electronic</a:t>
            </a:r>
            <a:r>
              <a:rPr lang="en-GB" sz="1400" b="1" dirty="0"/>
              <a:t> </a:t>
            </a:r>
            <a:r>
              <a:rPr lang="en-GB" b="1" dirty="0"/>
              <a:t>Candidate Resource</a:t>
            </a:r>
          </a:p>
          <a:p>
            <a:pPr eaLnBrk="0" hangingPunct="0">
              <a:spcBef>
                <a:spcPct val="30000"/>
              </a:spcBef>
              <a:defRPr/>
            </a:pPr>
            <a:r>
              <a:rPr lang="en-GB" dirty="0"/>
              <a:t>Section 2 Appendix 1</a:t>
            </a:r>
          </a:p>
          <a:p>
            <a:pPr>
              <a:defRPr/>
            </a:pPr>
            <a:endParaRPr lang="en-GB" b="1" dirty="0"/>
          </a:p>
          <a:p>
            <a:pPr>
              <a:defRPr/>
            </a:pPr>
            <a:r>
              <a:rPr lang="en-GB" b="1" dirty="0"/>
              <a:t>Tutor Resources</a:t>
            </a:r>
          </a:p>
          <a:p>
            <a:pPr>
              <a:defRPr/>
            </a:pPr>
            <a:r>
              <a:rPr lang="en-GB" dirty="0"/>
              <a:t>Key Notes </a:t>
            </a:r>
          </a:p>
          <a:p>
            <a:pPr>
              <a:defRPr/>
            </a:pPr>
            <a:r>
              <a:rPr lang="en-GB" dirty="0"/>
              <a:t>Additional Tutor Notes</a:t>
            </a:r>
          </a:p>
          <a:p>
            <a:pPr eaLnBrk="0" hangingPunct="0">
              <a:spcBef>
                <a:spcPct val="30000"/>
              </a:spcBef>
              <a:defRPr/>
            </a:pPr>
            <a:endParaRPr lang="en-GB" dirty="0"/>
          </a:p>
          <a:p>
            <a:pPr eaLnBrk="0" hangingPunct="0">
              <a:spcBef>
                <a:spcPct val="30000"/>
              </a:spcBef>
              <a:defRPr/>
            </a:pPr>
            <a:r>
              <a:rPr lang="en-GB" b="1" dirty="0"/>
              <a:t>Key Notes</a:t>
            </a:r>
          </a:p>
          <a:p>
            <a:pPr marL="169118" indent="-169118" eaLnBrk="0" hangingPunct="0">
              <a:spcBef>
                <a:spcPct val="30000"/>
              </a:spcBef>
              <a:buFont typeface="Arial" pitchFamily="34" charset="0"/>
              <a:buChar char="•"/>
              <a:defRPr/>
            </a:pPr>
            <a:r>
              <a:rPr lang="en-GB" dirty="0"/>
              <a:t>No two people will be functionally the same, even if they have the same disability</a:t>
            </a:r>
          </a:p>
          <a:p>
            <a:pPr marL="169118" indent="-169118" eaLnBrk="0" hangingPunct="0">
              <a:spcBef>
                <a:spcPct val="30000"/>
              </a:spcBef>
              <a:buFont typeface="Arial" pitchFamily="34" charset="0"/>
              <a:buChar char="•"/>
              <a:defRPr/>
            </a:pPr>
            <a:r>
              <a:rPr lang="en-GB" dirty="0"/>
              <a:t>Treat people as individuals</a:t>
            </a:r>
          </a:p>
          <a:p>
            <a:pPr marL="169118" indent="-169118" eaLnBrk="0" hangingPunct="0">
              <a:spcBef>
                <a:spcPct val="30000"/>
              </a:spcBef>
              <a:buFont typeface="Arial" pitchFamily="34" charset="0"/>
              <a:buChar char="•"/>
              <a:defRPr/>
            </a:pPr>
            <a:r>
              <a:rPr lang="en-GB" dirty="0"/>
              <a:t>It is ok to ask appropriate questions to ensure a session is safe/fun/ enjoyable</a:t>
            </a:r>
          </a:p>
          <a:p>
            <a:pPr marL="169118" indent="-169118">
              <a:buFont typeface="Arial" pitchFamily="34" charset="0"/>
              <a:buChar char="•"/>
              <a:defRPr/>
            </a:pPr>
            <a:r>
              <a:rPr lang="en-GB" dirty="0"/>
              <a:t>Any decision on the best way to include a person will depend on their functional ability and the activity</a:t>
            </a:r>
          </a:p>
          <a:p>
            <a:pPr marL="169118" indent="-169118" eaLnBrk="0" hangingPunct="0">
              <a:spcBef>
                <a:spcPct val="30000"/>
              </a:spcBef>
              <a:buFont typeface="Arial" pitchFamily="34" charset="0"/>
              <a:buChar char="•"/>
              <a:defRPr/>
            </a:pPr>
            <a:r>
              <a:rPr lang="en-GB" dirty="0"/>
              <a:t>Some people with congenital conditions may have dormant abilities that they simply have not had the opportunity to develop </a:t>
            </a:r>
          </a:p>
          <a:p>
            <a:pPr marL="169118" indent="-169118" eaLnBrk="0" hangingPunct="0">
              <a:spcBef>
                <a:spcPct val="30000"/>
              </a:spcBef>
              <a:buFont typeface="Arial" pitchFamily="34" charset="0"/>
              <a:buChar char="•"/>
              <a:defRPr/>
            </a:pPr>
            <a:endParaRPr lang="en-GB" dirty="0"/>
          </a:p>
          <a:p>
            <a:pPr eaLnBrk="0" hangingPunct="0">
              <a:spcBef>
                <a:spcPct val="30000"/>
              </a:spcBef>
              <a:defRPr/>
            </a:pPr>
            <a:r>
              <a:rPr lang="en-GB" b="1" dirty="0"/>
              <a:t>Additional Tutor Notes</a:t>
            </a:r>
          </a:p>
          <a:p>
            <a:pPr marL="169118" indent="-169118" eaLnBrk="0" hangingPunct="0">
              <a:spcBef>
                <a:spcPct val="30000"/>
              </a:spcBef>
              <a:buFont typeface="Arial" pitchFamily="34" charset="0"/>
              <a:buChar char="•"/>
              <a:defRPr/>
            </a:pPr>
            <a:endParaRPr lang="en-GB" b="1" dirty="0"/>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eaLnBrk="0" hangingPunct="0">
              <a:spcBef>
                <a:spcPct val="30000"/>
              </a:spcBef>
              <a:defRPr/>
            </a:pPr>
            <a:endParaRPr lang="en-GB" dirty="0">
              <a:solidFill>
                <a:srgbClr val="000046"/>
              </a:solidFill>
            </a:endParaRPr>
          </a:p>
          <a:p>
            <a:pPr>
              <a:defRPr/>
            </a:pPr>
            <a:endParaRPr lang="en-GB" dirty="0"/>
          </a:p>
          <a:p>
            <a:pPr>
              <a:defRPr/>
            </a:pPr>
            <a:endParaRPr lang="en-GB" dirty="0"/>
          </a:p>
          <a:p>
            <a:pPr eaLnBrk="0" hangingPunct="0">
              <a:spcBef>
                <a:spcPct val="30000"/>
              </a:spcBef>
              <a:defRPr/>
            </a:pPr>
            <a:endParaRPr lang="en-GB" dirty="0">
              <a:solidFill>
                <a:srgbClr val="FF0000"/>
              </a:solidFill>
            </a:endParaRPr>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12</a:t>
            </a:fld>
            <a:endParaRPr lang="en-GB" dirty="0"/>
          </a:p>
        </p:txBody>
      </p:sp>
    </p:spTree>
    <p:extLst>
      <p:ext uri="{BB962C8B-B14F-4D97-AF65-F5344CB8AC3E}">
        <p14:creationId xmlns:p14="http://schemas.microsoft.com/office/powerpoint/2010/main" val="1061994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noTextEdit="1"/>
          </p:cNvSpPr>
          <p:nvPr>
            <p:ph type="sldImg"/>
          </p:nvPr>
        </p:nvSpPr>
        <p:spPr>
          <a:xfrm>
            <a:off x="1728788" y="490538"/>
            <a:ext cx="3328987" cy="2495550"/>
          </a:xfrm>
          <a:prstGeom prst="rect">
            <a:avLst/>
          </a:prstGeom>
          <a:ln/>
        </p:spPr>
      </p:sp>
      <p:sp>
        <p:nvSpPr>
          <p:cNvPr id="100354" name="Slide Number Placeholder 3"/>
          <p:cNvSpPr txBox="1">
            <a:spLocks noGrp="1"/>
          </p:cNvSpPr>
          <p:nvPr/>
        </p:nvSpPr>
        <p:spPr bwMode="auto">
          <a:xfrm>
            <a:off x="3809903" y="9283417"/>
            <a:ext cx="2913178" cy="489258"/>
          </a:xfrm>
          <a:prstGeom prst="rect">
            <a:avLst/>
          </a:prstGeom>
          <a:noFill/>
          <a:ln w="9525">
            <a:noFill/>
            <a:miter lim="800000"/>
            <a:headEnd/>
            <a:tailEnd/>
          </a:ln>
        </p:spPr>
        <p:txBody>
          <a:bodyPr lIns="94243" tIns="47120" rIns="94243" bIns="47120" anchor="b"/>
          <a:lstStyle/>
          <a:p>
            <a:pPr algn="r" defTabSz="941112"/>
            <a:fld id="{E9B7C6DB-9823-4B56-A8FD-AF81F4CFAD17}" type="slidenum">
              <a:rPr lang="en-US" sz="1200"/>
              <a:pPr algn="r" defTabSz="941112"/>
              <a:t>13</a:t>
            </a:fld>
            <a:endParaRPr lang="en-US" sz="1200"/>
          </a:p>
        </p:txBody>
      </p:sp>
      <p:sp>
        <p:nvSpPr>
          <p:cNvPr id="2" name="Notes Placeholder 1"/>
          <p:cNvSpPr>
            <a:spLocks noGrp="1"/>
          </p:cNvSpPr>
          <p:nvPr>
            <p:ph type="body" idx="1"/>
          </p:nvPr>
        </p:nvSpPr>
        <p:spPr>
          <a:xfrm>
            <a:off x="299244" y="3043654"/>
            <a:ext cx="6126162" cy="6381224"/>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2 min</a:t>
            </a:r>
          </a:p>
          <a:p>
            <a:pPr>
              <a:defRPr/>
            </a:pPr>
            <a:endParaRPr lang="en-GB" b="1"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eaLnBrk="0" hangingPunct="0">
              <a:spcBef>
                <a:spcPct val="30000"/>
              </a:spcBef>
            </a:pPr>
            <a:endParaRPr lang="en-GB" dirty="0"/>
          </a:p>
          <a:p>
            <a:pPr eaLnBrk="0" hangingPunct="0">
              <a:spcBef>
                <a:spcPct val="30000"/>
              </a:spcBef>
            </a:pPr>
            <a:r>
              <a:rPr lang="en-GB" b="1" dirty="0"/>
              <a:t>Tutor Resources</a:t>
            </a:r>
          </a:p>
          <a:p>
            <a:r>
              <a:rPr lang="en-GB" dirty="0"/>
              <a:t>Tutor Guidance: General impairment groups and Coaching points</a:t>
            </a:r>
          </a:p>
          <a:p>
            <a:pPr>
              <a:defRPr/>
            </a:pPr>
            <a:endParaRPr lang="en-GB" dirty="0"/>
          </a:p>
          <a:p>
            <a:pPr eaLnBrk="0" hangingPunct="0">
              <a:spcBef>
                <a:spcPct val="30000"/>
              </a:spcBef>
            </a:pPr>
            <a:r>
              <a:rPr lang="en-GB" b="1" dirty="0"/>
              <a:t>Key Points</a:t>
            </a:r>
          </a:p>
          <a:p>
            <a:pPr marL="169118" indent="-169118" eaLnBrk="0" hangingPunct="0">
              <a:spcBef>
                <a:spcPct val="30000"/>
              </a:spcBef>
              <a:buFont typeface="Arial" pitchFamily="34" charset="0"/>
              <a:buChar char="•"/>
            </a:pPr>
            <a:r>
              <a:rPr lang="en-GB" dirty="0"/>
              <a:t>Think about what adaptations might be needed when working with each participants with different disabilities – needed for answering worksheet 5</a:t>
            </a:r>
          </a:p>
          <a:p>
            <a:pPr marL="169118" indent="-169118" eaLnBrk="0" hangingPunct="0">
              <a:spcBef>
                <a:spcPct val="30000"/>
              </a:spcBef>
              <a:buFont typeface="Arial" pitchFamily="34" charset="0"/>
              <a:buChar char="•"/>
            </a:pPr>
            <a:r>
              <a:rPr lang="en-GB" dirty="0"/>
              <a:t>Point out that not all disabled people use wheelchairs</a:t>
            </a:r>
          </a:p>
          <a:p>
            <a:pPr marL="169118" indent="-169118" defTabSz="901964" eaLnBrk="0" fontAlgn="base" hangingPunct="0">
              <a:spcBef>
                <a:spcPct val="30000"/>
              </a:spcBef>
              <a:spcAft>
                <a:spcPct val="0"/>
              </a:spcAft>
              <a:buFont typeface="Arial" pitchFamily="34" charset="0"/>
              <a:buChar char="•"/>
              <a:defRPr/>
            </a:pPr>
            <a:r>
              <a:rPr lang="en-GB" dirty="0"/>
              <a:t>Level of functional ability will determine the best method of inclusion</a:t>
            </a:r>
          </a:p>
          <a:p>
            <a:pPr marL="169118" indent="-169118" eaLnBrk="0" hangingPunct="0">
              <a:spcBef>
                <a:spcPct val="30000"/>
              </a:spcBef>
              <a:buFont typeface="Arial" pitchFamily="34" charset="0"/>
              <a:buChar char="•"/>
            </a:pPr>
            <a:r>
              <a:rPr lang="en-GB" dirty="0"/>
              <a:t>Make the point that even though people may have the same type of disability they could be functionally affected differently</a:t>
            </a:r>
          </a:p>
          <a:p>
            <a:pPr marL="169118" indent="-169118" eaLnBrk="0" hangingPunct="0">
              <a:spcBef>
                <a:spcPct val="30000"/>
              </a:spcBef>
              <a:buFont typeface="Arial" pitchFamily="34" charset="0"/>
              <a:buChar char="•"/>
            </a:pPr>
            <a:r>
              <a:rPr lang="en-GB" dirty="0"/>
              <a:t>Use of modified rules and adapted equipment</a:t>
            </a:r>
          </a:p>
          <a:p>
            <a:pPr eaLnBrk="0" hangingPunct="0">
              <a:spcBef>
                <a:spcPct val="30000"/>
              </a:spcBef>
            </a:pPr>
            <a:endParaRPr lang="en-GB" dirty="0"/>
          </a:p>
          <a:p>
            <a:pPr eaLnBrk="0" hangingPunct="0">
              <a:spcBef>
                <a:spcPct val="30000"/>
              </a:spcBef>
            </a:pPr>
            <a:r>
              <a:rPr lang="en-GB" b="1" dirty="0"/>
              <a:t>Activity</a:t>
            </a:r>
          </a:p>
          <a:p>
            <a:pPr eaLnBrk="0" hangingPunct="0">
              <a:spcBef>
                <a:spcPct val="30000"/>
              </a:spcBef>
            </a:pPr>
            <a:r>
              <a:rPr lang="en-GB" dirty="0"/>
              <a:t>Divide into pairs. Ask them to list on their sheets some of the considerations   they may need to think about.</a:t>
            </a:r>
          </a:p>
          <a:p>
            <a:pPr eaLnBrk="0" hangingPunct="0">
              <a:spcBef>
                <a:spcPct val="30000"/>
              </a:spcBef>
            </a:pPr>
            <a:r>
              <a:rPr lang="en-GB" dirty="0"/>
              <a:t>Refer to last worksheet</a:t>
            </a:r>
          </a:p>
          <a:p>
            <a:pPr eaLnBrk="0" hangingPunct="0">
              <a:spcBef>
                <a:spcPct val="30000"/>
              </a:spcBef>
            </a:pPr>
            <a:r>
              <a:rPr lang="en-GB" dirty="0"/>
              <a:t>Moving through this slide and the next two ask them to list some of the considerations they would need to make within their sports environment</a:t>
            </a:r>
          </a:p>
          <a:p>
            <a:pPr eaLnBrk="0" hangingPunct="0">
              <a:spcBef>
                <a:spcPct val="30000"/>
              </a:spcBef>
            </a:pPr>
            <a:endParaRPr lang="en-GB" dirty="0"/>
          </a:p>
          <a:p>
            <a:r>
              <a:rPr lang="en-GB" b="1" dirty="0"/>
              <a:t>Additional</a:t>
            </a:r>
            <a:r>
              <a:rPr lang="en-GB" b="1" baseline="0" dirty="0"/>
              <a:t> Tutor Notes</a:t>
            </a:r>
            <a:endParaRPr lang="en-GB" b="1" dirty="0"/>
          </a:p>
          <a:p>
            <a:endParaRPr lang="en-GB" dirty="0"/>
          </a:p>
          <a:p>
            <a:endParaRPr lang="en-GB" dirty="0"/>
          </a:p>
          <a:p>
            <a:endParaRPr lang="en-GB" dirty="0"/>
          </a:p>
          <a:p>
            <a:endParaRPr lang="en-GB" dirty="0"/>
          </a:p>
          <a:p>
            <a:endParaRPr lang="en-GB" dirty="0"/>
          </a:p>
        </p:txBody>
      </p:sp>
      <p:sp>
        <p:nvSpPr>
          <p:cNvPr id="8" name="Header Placeholder 7"/>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9" name="Footer Placeholder 8"/>
          <p:cNvSpPr>
            <a:spLocks noGrp="1"/>
          </p:cNvSpPr>
          <p:nvPr>
            <p:ph type="ftr" sz="quarter" idx="12"/>
          </p:nvPr>
        </p:nvSpPr>
        <p:spPr/>
        <p:txBody>
          <a:bodyPr/>
          <a:lstStyle/>
          <a:p>
            <a:fld id="{7089022E-724C-499D-B38B-86CA1AB22F4A}" type="slidenum">
              <a:rPr lang="en-GB" smtClean="0"/>
              <a:pPr/>
              <a:t>13</a:t>
            </a:fld>
            <a:endParaRPr lang="en-GB" dirty="0"/>
          </a:p>
        </p:txBody>
      </p:sp>
    </p:spTree>
    <p:extLst>
      <p:ext uri="{BB962C8B-B14F-4D97-AF65-F5344CB8AC3E}">
        <p14:creationId xmlns:p14="http://schemas.microsoft.com/office/powerpoint/2010/main" val="1624704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Slide Image Placeholder 1"/>
          <p:cNvSpPr>
            <a:spLocks noGrp="1" noRot="1" noChangeAspect="1" noTextEdit="1"/>
          </p:cNvSpPr>
          <p:nvPr>
            <p:ph type="sldImg"/>
          </p:nvPr>
        </p:nvSpPr>
        <p:spPr>
          <a:xfrm>
            <a:off x="1735138" y="350838"/>
            <a:ext cx="3394075" cy="2546350"/>
          </a:xfrm>
          <a:prstGeom prst="rect">
            <a:avLst/>
          </a:prstGeom>
          <a:ln/>
        </p:spPr>
      </p:sp>
      <p:sp>
        <p:nvSpPr>
          <p:cNvPr id="2" name="Notes Placeholder 1"/>
          <p:cNvSpPr>
            <a:spLocks noGrp="1"/>
          </p:cNvSpPr>
          <p:nvPr>
            <p:ph type="body" idx="1"/>
          </p:nvPr>
        </p:nvSpPr>
        <p:spPr>
          <a:xfrm>
            <a:off x="299244" y="3256362"/>
            <a:ext cx="6197397" cy="6027055"/>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2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r>
              <a:rPr lang="en-GB" dirty="0"/>
              <a:t>Tutor Guidance: General impairment groups and Coaching points</a:t>
            </a:r>
          </a:p>
          <a:p>
            <a:pPr>
              <a:defRPr/>
            </a:pPr>
            <a:endParaRPr lang="en-GB" b="1" dirty="0"/>
          </a:p>
          <a:p>
            <a:pPr>
              <a:defRPr/>
            </a:pPr>
            <a:r>
              <a:rPr lang="en-GB" b="1" dirty="0"/>
              <a:t>Key Points </a:t>
            </a:r>
            <a:endParaRPr lang="en-GB" dirty="0"/>
          </a:p>
          <a:p>
            <a:pPr marL="169118" indent="-169118">
              <a:buFont typeface="Arial" pitchFamily="34" charset="0"/>
              <a:buChar char="•"/>
            </a:pPr>
            <a:r>
              <a:rPr lang="en-GB" dirty="0"/>
              <a:t>Learning Disability relates to cognitive function</a:t>
            </a:r>
          </a:p>
          <a:p>
            <a:pPr marL="169118" indent="-169118">
              <a:buFont typeface="Arial" pitchFamily="34" charset="0"/>
              <a:buChar char="•"/>
            </a:pPr>
            <a:r>
              <a:rPr lang="en-GB" dirty="0"/>
              <a:t>Conditions such as Dyslexia can be classed as a Learning ‘difficulty’ i.e. when the correct teaching methods are in place, learning can proceed at a ‘normal’ rate</a:t>
            </a:r>
          </a:p>
          <a:p>
            <a:pPr marL="169118" indent="-169118">
              <a:buFont typeface="Arial" pitchFamily="34" charset="0"/>
              <a:buChar char="•"/>
            </a:pPr>
            <a:r>
              <a:rPr lang="en-GB" dirty="0"/>
              <a:t>True learning disability means the rate of learning will always be at a slower pace and the person will have an IQ of 75 or below.  There may be cognitive delay – which links to the point at which information or instruction is given, and the point at which a response is then made.  The extent of cognitive delay varies from one individual to the next, but it is important to recognise the extent of it in your athletes so that you can allow appropriate time for information and instruction to be processed.</a:t>
            </a:r>
          </a:p>
          <a:p>
            <a:pPr marL="169118" indent="-169118">
              <a:buFont typeface="Arial" pitchFamily="34" charset="0"/>
              <a:buChar char="•"/>
            </a:pPr>
            <a:r>
              <a:rPr lang="en-GB" dirty="0"/>
              <a:t>Adapt the volume, frequency , style and speed of communication</a:t>
            </a:r>
          </a:p>
          <a:p>
            <a:pPr marL="169118" indent="-169118">
              <a:buFont typeface="Arial" pitchFamily="34" charset="0"/>
              <a:buChar char="•"/>
            </a:pPr>
            <a:r>
              <a:rPr lang="en-GB" dirty="0"/>
              <a:t>Regularly reinforce of key points </a:t>
            </a:r>
          </a:p>
          <a:p>
            <a:pPr marL="169118" indent="-169118">
              <a:buFont typeface="Arial" pitchFamily="34" charset="0"/>
              <a:buChar char="•"/>
            </a:pPr>
            <a:r>
              <a:rPr lang="en-GB" dirty="0"/>
              <a:t>Use alternatives – consider demonstration and other visual cues</a:t>
            </a:r>
          </a:p>
          <a:p>
            <a:pPr marL="169118" indent="-169118">
              <a:buFont typeface="Arial" pitchFamily="34" charset="0"/>
              <a:buChar char="•"/>
            </a:pPr>
            <a:r>
              <a:rPr lang="en-GB" dirty="0"/>
              <a:t>Bear in mind that someone with a learning disability might respond well to colour (as long as they aren't colour blind)</a:t>
            </a:r>
          </a:p>
          <a:p>
            <a:pPr marL="169118" indent="-169118">
              <a:defRPr/>
            </a:pPr>
            <a:endParaRPr lang="en-GB" dirty="0"/>
          </a:p>
          <a:p>
            <a:pPr>
              <a:defRPr/>
            </a:pPr>
            <a:r>
              <a:rPr lang="en-GB" b="1" dirty="0"/>
              <a:t>Additional Tutor Notes</a:t>
            </a:r>
            <a:endParaRPr lang="en-GB" dirty="0"/>
          </a:p>
        </p:txBody>
      </p:sp>
      <p:sp>
        <p:nvSpPr>
          <p:cNvPr id="8" name="Header Placeholder 7"/>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9" name="Footer Placeholder 8"/>
          <p:cNvSpPr>
            <a:spLocks noGrp="1"/>
          </p:cNvSpPr>
          <p:nvPr>
            <p:ph type="ftr" sz="quarter" idx="12"/>
          </p:nvPr>
        </p:nvSpPr>
        <p:spPr/>
        <p:txBody>
          <a:bodyPr/>
          <a:lstStyle/>
          <a:p>
            <a:fld id="{7089022E-724C-499D-B38B-86CA1AB22F4A}" type="slidenum">
              <a:rPr lang="en-GB" smtClean="0"/>
              <a:pPr/>
              <a:t>14</a:t>
            </a:fld>
            <a:endParaRPr lang="en-GB" dirty="0"/>
          </a:p>
        </p:txBody>
      </p:sp>
    </p:spTree>
    <p:extLst>
      <p:ext uri="{BB962C8B-B14F-4D97-AF65-F5344CB8AC3E}">
        <p14:creationId xmlns:p14="http://schemas.microsoft.com/office/powerpoint/2010/main" val="4133174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2"/>
          <p:cNvSpPr>
            <a:spLocks noGrp="1" noRot="1" noChangeAspect="1" noChangeArrowheads="1" noTextEdit="1"/>
          </p:cNvSpPr>
          <p:nvPr>
            <p:ph type="sldImg"/>
          </p:nvPr>
        </p:nvSpPr>
        <p:spPr>
          <a:xfrm>
            <a:off x="1663700" y="350838"/>
            <a:ext cx="3471863" cy="2603500"/>
          </a:xfrm>
          <a:prstGeom prst="rect">
            <a:avLst/>
          </a:prstGeom>
          <a:ln/>
        </p:spPr>
      </p:sp>
      <p:sp>
        <p:nvSpPr>
          <p:cNvPr id="2" name="Notes Placeholder 1"/>
          <p:cNvSpPr>
            <a:spLocks noGrp="1"/>
          </p:cNvSpPr>
          <p:nvPr>
            <p:ph type="body" idx="1"/>
          </p:nvPr>
        </p:nvSpPr>
        <p:spPr>
          <a:xfrm>
            <a:off x="299244" y="3185460"/>
            <a:ext cx="6197397" cy="6239419"/>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2 min &amp; 5 min Worksheet 5</a:t>
            </a:r>
            <a:endParaRPr lang="en-GB" b="1"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r>
              <a:rPr lang="en-GB" dirty="0"/>
              <a:t>Tutor Guidance: General impairment groups and Coaching points</a:t>
            </a:r>
          </a:p>
          <a:p>
            <a:pPr>
              <a:defRPr/>
            </a:pPr>
            <a:endParaRPr lang="en-GB" dirty="0"/>
          </a:p>
          <a:p>
            <a:pPr eaLnBrk="0" hangingPunct="0">
              <a:spcBef>
                <a:spcPct val="30000"/>
              </a:spcBef>
            </a:pPr>
            <a:r>
              <a:rPr lang="en-GB" b="1" dirty="0"/>
              <a:t>Key Points</a:t>
            </a:r>
          </a:p>
          <a:p>
            <a:pPr marL="169118" indent="-169118" eaLnBrk="0" hangingPunct="0">
              <a:spcBef>
                <a:spcPct val="30000"/>
              </a:spcBef>
              <a:buFont typeface="Arial" pitchFamily="34" charset="0"/>
              <a:buChar char="•"/>
            </a:pPr>
            <a:r>
              <a:rPr lang="en-GB" dirty="0"/>
              <a:t>Visual Impairment – can take a variety of forms</a:t>
            </a:r>
            <a:endParaRPr lang="en-GB" b="1" dirty="0"/>
          </a:p>
          <a:p>
            <a:pPr marL="169118" indent="-169118" eaLnBrk="0" hangingPunct="0">
              <a:spcBef>
                <a:spcPct val="30000"/>
              </a:spcBef>
              <a:buFont typeface="Arial" pitchFamily="34" charset="0"/>
              <a:buChar char="•"/>
            </a:pPr>
            <a:r>
              <a:rPr lang="en-GB" dirty="0"/>
              <a:t>Does person require any added assistance</a:t>
            </a:r>
          </a:p>
          <a:p>
            <a:pPr marL="169118" indent="-169118" eaLnBrk="0" hangingPunct="0">
              <a:spcBef>
                <a:spcPct val="30000"/>
              </a:spcBef>
              <a:buFont typeface="Arial" pitchFamily="34" charset="0"/>
              <a:buChar char="•"/>
            </a:pPr>
            <a:r>
              <a:rPr lang="en-GB" dirty="0"/>
              <a:t>Environmental considerations ie light , noise </a:t>
            </a:r>
          </a:p>
          <a:p>
            <a:pPr marL="169118" indent="-169118" eaLnBrk="0" hangingPunct="0">
              <a:spcBef>
                <a:spcPct val="30000"/>
              </a:spcBef>
              <a:buFont typeface="Arial" pitchFamily="34" charset="0"/>
              <a:buChar char="•"/>
            </a:pPr>
            <a:r>
              <a:rPr lang="en-GB" dirty="0"/>
              <a:t>Type of equipment being used ie brightly coloured, sound identifiable</a:t>
            </a:r>
          </a:p>
          <a:p>
            <a:pPr marL="169118" indent="-169118" eaLnBrk="0" hangingPunct="0">
              <a:spcBef>
                <a:spcPct val="30000"/>
              </a:spcBef>
              <a:buFont typeface="Arial" pitchFamily="34" charset="0"/>
              <a:buChar char="•"/>
            </a:pPr>
            <a:r>
              <a:rPr lang="en-GB" dirty="0"/>
              <a:t>Manual Assistance / orientation (with permission)</a:t>
            </a:r>
          </a:p>
          <a:p>
            <a:pPr marL="169118" indent="-169118" eaLnBrk="0" hangingPunct="0">
              <a:spcBef>
                <a:spcPct val="30000"/>
              </a:spcBef>
            </a:pPr>
            <a:endParaRPr lang="en-GB" dirty="0"/>
          </a:p>
          <a:p>
            <a:pPr marL="169118" indent="-169118" eaLnBrk="0" hangingPunct="0">
              <a:spcBef>
                <a:spcPct val="30000"/>
              </a:spcBef>
              <a:buFont typeface="Arial" pitchFamily="34" charset="0"/>
              <a:buChar char="•"/>
            </a:pPr>
            <a:r>
              <a:rPr lang="en-GB" dirty="0"/>
              <a:t>Hearing Impairment – spectrum</a:t>
            </a:r>
          </a:p>
          <a:p>
            <a:pPr marL="169118" indent="-169118" eaLnBrk="0" hangingPunct="0">
              <a:spcBef>
                <a:spcPct val="30000"/>
              </a:spcBef>
              <a:buFont typeface="Arial" pitchFamily="34" charset="0"/>
              <a:buChar char="•"/>
            </a:pPr>
            <a:r>
              <a:rPr lang="en-GB" dirty="0"/>
              <a:t>Environmental considerations ie hearing aid loop system, </a:t>
            </a:r>
          </a:p>
          <a:p>
            <a:pPr marL="169118" indent="-169118" eaLnBrk="0" hangingPunct="0">
              <a:spcBef>
                <a:spcPct val="30000"/>
              </a:spcBef>
              <a:buFont typeface="Arial" pitchFamily="34" charset="0"/>
              <a:buChar char="•"/>
            </a:pPr>
            <a:r>
              <a:rPr lang="en-GB" dirty="0"/>
              <a:t>Communication considerations - noise</a:t>
            </a:r>
          </a:p>
          <a:p>
            <a:pPr marL="169118" indent="-169118">
              <a:buFont typeface="Arial" pitchFamily="34" charset="0"/>
              <a:buChar char="•"/>
            </a:pPr>
            <a:r>
              <a:rPr lang="en-GB" dirty="0"/>
              <a:t>Any other considerations sign language / lip reading (coach should speak normally)</a:t>
            </a:r>
          </a:p>
          <a:p>
            <a:pPr marL="169118" indent="-169118">
              <a:buFont typeface="Arial" pitchFamily="34" charset="0"/>
              <a:buChar char="•"/>
            </a:pPr>
            <a:endParaRPr lang="en-GB" dirty="0"/>
          </a:p>
          <a:p>
            <a:r>
              <a:rPr lang="en-GB" b="1" dirty="0"/>
              <a:t>Activity </a:t>
            </a:r>
          </a:p>
          <a:p>
            <a:pPr marL="169118" indent="-169118">
              <a:buFont typeface="Arial" pitchFamily="34" charset="0"/>
              <a:buChar char="•"/>
            </a:pPr>
            <a:r>
              <a:rPr lang="en-GB" dirty="0"/>
              <a:t>Complete Worksheet</a:t>
            </a:r>
            <a:r>
              <a:rPr lang="en-GB" baseline="0" dirty="0"/>
              <a:t> 5</a:t>
            </a:r>
          </a:p>
          <a:p>
            <a:pPr marL="169118" indent="-169118">
              <a:defRPr/>
            </a:pPr>
            <a:endParaRPr lang="en-GB" dirty="0"/>
          </a:p>
          <a:p>
            <a:pPr>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15</a:t>
            </a:fld>
            <a:endParaRPr lang="en-GB" dirty="0"/>
          </a:p>
        </p:txBody>
      </p:sp>
    </p:spTree>
    <p:extLst>
      <p:ext uri="{BB962C8B-B14F-4D97-AF65-F5344CB8AC3E}">
        <p14:creationId xmlns:p14="http://schemas.microsoft.com/office/powerpoint/2010/main" val="42091969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3"/>
          <p:cNvSpPr txBox="1">
            <a:spLocks noGrp="1" noChangeArrowheads="1"/>
          </p:cNvSpPr>
          <p:nvPr/>
        </p:nvSpPr>
        <p:spPr bwMode="auto">
          <a:xfrm>
            <a:off x="3809903" y="1"/>
            <a:ext cx="2913178" cy="489259"/>
          </a:xfrm>
          <a:prstGeom prst="rect">
            <a:avLst/>
          </a:prstGeom>
          <a:noFill/>
          <a:ln w="9525">
            <a:noFill/>
            <a:miter lim="800000"/>
            <a:headEnd/>
            <a:tailEnd/>
          </a:ln>
        </p:spPr>
        <p:txBody>
          <a:bodyPr lIns="94232" tIns="47116" rIns="94232" bIns="47116"/>
          <a:lstStyle/>
          <a:p>
            <a:pPr algn="r" defTabSz="941112"/>
            <a:endParaRPr lang="en-GB" sz="1200"/>
          </a:p>
        </p:txBody>
      </p:sp>
      <p:sp>
        <p:nvSpPr>
          <p:cNvPr id="108547" name="Rectangle 2"/>
          <p:cNvSpPr>
            <a:spLocks noGrp="1" noRot="1" noChangeAspect="1" noChangeArrowheads="1" noTextEdit="1"/>
          </p:cNvSpPr>
          <p:nvPr>
            <p:ph type="sldImg"/>
          </p:nvPr>
        </p:nvSpPr>
        <p:spPr>
          <a:xfrm>
            <a:off x="1658938" y="420688"/>
            <a:ext cx="3538537" cy="2652712"/>
          </a:xfrm>
          <a:prstGeom prst="rect">
            <a:avLst/>
          </a:prstGeom>
          <a:ln/>
        </p:spPr>
      </p:sp>
      <p:sp>
        <p:nvSpPr>
          <p:cNvPr id="3" name="Notes Placeholder 2"/>
          <p:cNvSpPr>
            <a:spLocks noGrp="1"/>
          </p:cNvSpPr>
          <p:nvPr>
            <p:ph type="body" idx="1"/>
          </p:nvPr>
        </p:nvSpPr>
        <p:spPr>
          <a:xfrm>
            <a:off x="299243" y="3114557"/>
            <a:ext cx="6268631" cy="6381224"/>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5 min</a:t>
            </a:r>
          </a:p>
          <a:p>
            <a:pPr eaLnBrk="0" hangingPunct="0">
              <a:defRPr/>
            </a:pPr>
            <a:endParaRPr lang="en-GB" sz="1000" dirty="0"/>
          </a:p>
          <a:p>
            <a:pPr eaLnBrk="0" hangingPunct="0">
              <a:spcBef>
                <a:spcPct val="30000"/>
              </a:spcBef>
              <a:defRPr/>
            </a:pPr>
            <a:r>
              <a:rPr lang="en-GB" b="1" dirty="0"/>
              <a:t>Candidate Work Book</a:t>
            </a:r>
          </a:p>
          <a:p>
            <a:pPr eaLnBrk="0" hangingPunct="0">
              <a:spcBef>
                <a:spcPct val="30000"/>
              </a:spcBef>
              <a:defRPr/>
            </a:pPr>
            <a:r>
              <a:rPr lang="en-GB" dirty="0"/>
              <a:t>N/A</a:t>
            </a:r>
          </a:p>
          <a:p>
            <a:pPr eaLnBrk="0" hangingPunct="0">
              <a:defRPr/>
            </a:pPr>
            <a:endParaRPr lang="en-GB" dirty="0"/>
          </a:p>
          <a:p>
            <a:pPr>
              <a:defRPr/>
            </a:pPr>
            <a:r>
              <a:rPr lang="en-GB" b="1" dirty="0"/>
              <a:t>Electronic</a:t>
            </a:r>
            <a:r>
              <a:rPr lang="en-GB" sz="1400" b="1" dirty="0"/>
              <a:t> </a:t>
            </a:r>
            <a:r>
              <a:rPr lang="en-GB" b="1" dirty="0"/>
              <a:t>Candidate Resource</a:t>
            </a:r>
          </a:p>
          <a:p>
            <a:pPr>
              <a:defRPr/>
            </a:pPr>
            <a:r>
              <a:rPr lang="en-GB" dirty="0"/>
              <a:t>Section 2, Appendix 2</a:t>
            </a:r>
          </a:p>
          <a:p>
            <a:pPr>
              <a:defRPr/>
            </a:pPr>
            <a:endParaRPr lang="en-GB" b="1" dirty="0"/>
          </a:p>
          <a:p>
            <a:pPr>
              <a:defRPr/>
            </a:pPr>
            <a:r>
              <a:rPr lang="en-GB" b="1" dirty="0"/>
              <a:t>Tutor Resources</a:t>
            </a:r>
          </a:p>
          <a:p>
            <a:pPr>
              <a:defRPr/>
            </a:pPr>
            <a:r>
              <a:rPr lang="en-GB" dirty="0"/>
              <a:t>N/A</a:t>
            </a:r>
          </a:p>
          <a:p>
            <a:pPr eaLnBrk="0" hangingPunct="0">
              <a:defRPr/>
            </a:pPr>
            <a:endParaRPr lang="en-GB" dirty="0"/>
          </a:p>
          <a:p>
            <a:pPr eaLnBrk="0" hangingPunct="0">
              <a:spcBef>
                <a:spcPct val="30000"/>
              </a:spcBef>
              <a:defRPr/>
            </a:pPr>
            <a:r>
              <a:rPr lang="en-GB" b="1" dirty="0"/>
              <a:t>Key Points</a:t>
            </a:r>
          </a:p>
          <a:p>
            <a:pPr eaLnBrk="0" hangingPunct="0">
              <a:spcBef>
                <a:spcPct val="30000"/>
              </a:spcBef>
              <a:defRPr/>
            </a:pPr>
            <a:r>
              <a:rPr lang="en-GB" dirty="0"/>
              <a:t>Challenges can be both real or perceived and held by either the participant and/or the sport</a:t>
            </a:r>
            <a:endParaRPr lang="en-GB" b="0" dirty="0"/>
          </a:p>
          <a:p>
            <a:endParaRPr lang="en-GB" dirty="0"/>
          </a:p>
          <a:p>
            <a:endParaRPr lang="en-GB" dirty="0"/>
          </a:p>
        </p:txBody>
      </p:sp>
      <p:sp>
        <p:nvSpPr>
          <p:cNvPr id="8" name="Header Placeholder 7"/>
          <p:cNvSpPr>
            <a:spLocks noGrp="1"/>
          </p:cNvSpPr>
          <p:nvPr>
            <p:ph type="hdr" sz="quarter" idx="11"/>
          </p:nvPr>
        </p:nvSpPr>
        <p:spPr/>
        <p:txBody>
          <a:bodyPr/>
          <a:lstStyle/>
          <a:p>
            <a:r>
              <a:rPr lang="en-GB" b="1" dirty="0"/>
              <a:t>UK Disability Inclusion Training: Coaches and Volunteers</a:t>
            </a:r>
          </a:p>
          <a:p>
            <a:r>
              <a:rPr lang="en-GB" i="1" dirty="0"/>
              <a:t>April 2012</a:t>
            </a:r>
          </a:p>
        </p:txBody>
      </p:sp>
      <p:sp>
        <p:nvSpPr>
          <p:cNvPr id="9" name="Footer Placeholder 8"/>
          <p:cNvSpPr>
            <a:spLocks noGrp="1"/>
          </p:cNvSpPr>
          <p:nvPr>
            <p:ph type="ftr" sz="quarter" idx="12"/>
          </p:nvPr>
        </p:nvSpPr>
        <p:spPr/>
        <p:txBody>
          <a:bodyPr/>
          <a:lstStyle/>
          <a:p>
            <a:fld id="{7089022E-724C-499D-B38B-86CA1AB22F4A}" type="slidenum">
              <a:rPr lang="en-GB" smtClean="0"/>
              <a:pPr/>
              <a:t>22</a:t>
            </a:fld>
            <a:endParaRPr lang="en-GB" dirty="0"/>
          </a:p>
        </p:txBody>
      </p:sp>
      <p:graphicFrame>
        <p:nvGraphicFramePr>
          <p:cNvPr id="10" name="Table 9"/>
          <p:cNvGraphicFramePr>
            <a:graphicFrameLocks noGrp="1"/>
          </p:cNvGraphicFramePr>
          <p:nvPr/>
        </p:nvGraphicFramePr>
        <p:xfrm>
          <a:off x="370478" y="6272599"/>
          <a:ext cx="5983693" cy="3123247"/>
        </p:xfrm>
        <a:graphic>
          <a:graphicData uri="http://schemas.openxmlformats.org/drawingml/2006/table">
            <a:tbl>
              <a:tblPr bandRow="1">
                <a:tableStyleId>{5C22544A-7EE6-4342-B048-85BDC9FD1C3A}</a:tableStyleId>
              </a:tblPr>
              <a:tblGrid>
                <a:gridCol w="1282220">
                  <a:extLst>
                    <a:ext uri="{9D8B030D-6E8A-4147-A177-3AD203B41FA5}">
                      <a16:colId xmlns:a16="http://schemas.microsoft.com/office/drawing/2014/main" val="20000"/>
                    </a:ext>
                  </a:extLst>
                </a:gridCol>
                <a:gridCol w="213703">
                  <a:extLst>
                    <a:ext uri="{9D8B030D-6E8A-4147-A177-3AD203B41FA5}">
                      <a16:colId xmlns:a16="http://schemas.microsoft.com/office/drawing/2014/main" val="20001"/>
                    </a:ext>
                  </a:extLst>
                </a:gridCol>
                <a:gridCol w="4487770">
                  <a:extLst>
                    <a:ext uri="{9D8B030D-6E8A-4147-A177-3AD203B41FA5}">
                      <a16:colId xmlns:a16="http://schemas.microsoft.com/office/drawing/2014/main" val="20002"/>
                    </a:ext>
                  </a:extLst>
                </a:gridCol>
              </a:tblGrid>
              <a:tr h="810210">
                <a:tc>
                  <a:txBody>
                    <a:bodyPr/>
                    <a:lstStyle/>
                    <a:p>
                      <a:r>
                        <a:rPr lang="en-GB" sz="1200" b="0" dirty="0">
                          <a:solidFill>
                            <a:srgbClr val="FF0000"/>
                          </a:solidFill>
                        </a:rPr>
                        <a:t>Attitudinal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Ignorance, fear, offensive or patronising statements</a:t>
                      </a:r>
                    </a:p>
                    <a:p>
                      <a:r>
                        <a:rPr lang="en-GB" sz="1200" b="0" dirty="0"/>
                        <a:t>Safety</a:t>
                      </a:r>
                      <a:r>
                        <a:rPr lang="en-GB" sz="1200" b="0" baseline="0" dirty="0"/>
                        <a:t> and risk assessment  - might be an additional concern for swim teachers . No different than for non-disability swimming  - focus on need and plan accordingly.</a:t>
                      </a:r>
                      <a:endParaRPr lang="en-GB" sz="1200" dirty="0"/>
                    </a:p>
                  </a:txBody>
                  <a:tcPr marL="90458" marR="90458" marT="45018" marB="45018"/>
                </a:tc>
                <a:extLst>
                  <a:ext uri="{0D108BD9-81ED-4DB2-BD59-A6C34878D82A}">
                    <a16:rowId xmlns:a16="http://schemas.microsoft.com/office/drawing/2014/main" val="10000"/>
                  </a:ext>
                </a:extLst>
              </a:tr>
              <a:tr h="354897">
                <a:tc>
                  <a:txBody>
                    <a:bodyPr/>
                    <a:lstStyle/>
                    <a:p>
                      <a:r>
                        <a:rPr lang="en-GB" sz="1200" b="0" dirty="0">
                          <a:solidFill>
                            <a:srgbClr val="FF0000"/>
                          </a:solidFill>
                        </a:rPr>
                        <a:t>Communication</a:t>
                      </a:r>
                      <a:r>
                        <a:rPr lang="en-GB" sz="1200" b="0" dirty="0"/>
                        <a:t>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Inappropriate communication type/style, Ineffective communication</a:t>
                      </a:r>
                      <a:endParaRPr lang="en-GB" sz="1200" dirty="0"/>
                    </a:p>
                  </a:txBody>
                  <a:tcPr marL="90458" marR="90458" marT="45018" marB="45018"/>
                </a:tc>
                <a:extLst>
                  <a:ext uri="{0D108BD9-81ED-4DB2-BD59-A6C34878D82A}">
                    <a16:rowId xmlns:a16="http://schemas.microsoft.com/office/drawing/2014/main" val="10001"/>
                  </a:ext>
                </a:extLst>
              </a:tr>
              <a:tr h="450123">
                <a:tc>
                  <a:txBody>
                    <a:bodyPr/>
                    <a:lstStyle/>
                    <a:p>
                      <a:r>
                        <a:rPr lang="en-GB" sz="1200" b="0" dirty="0">
                          <a:solidFill>
                            <a:srgbClr val="FF0000"/>
                          </a:solidFill>
                        </a:rPr>
                        <a:t>Opportunity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solidFill>
                            <a:schemeClr val="tx1"/>
                          </a:solidFill>
                        </a:rPr>
                        <a:t>I</a:t>
                      </a:r>
                      <a:r>
                        <a:rPr lang="en-GB" sz="1200" b="0" dirty="0"/>
                        <a:t>nappropriate (format), poor information, coaches, lack of willingness to include</a:t>
                      </a:r>
                      <a:endParaRPr lang="en-GB" sz="1200" dirty="0"/>
                    </a:p>
                  </a:txBody>
                  <a:tcPr marL="90458" marR="90458" marT="45018" marB="45018"/>
                </a:tc>
                <a:extLst>
                  <a:ext uri="{0D108BD9-81ED-4DB2-BD59-A6C34878D82A}">
                    <a16:rowId xmlns:a16="http://schemas.microsoft.com/office/drawing/2014/main" val="10002"/>
                  </a:ext>
                </a:extLst>
              </a:tr>
              <a:tr h="354897">
                <a:tc>
                  <a:txBody>
                    <a:bodyPr/>
                    <a:lstStyle/>
                    <a:p>
                      <a:r>
                        <a:rPr lang="en-GB" sz="1200" b="0" dirty="0">
                          <a:solidFill>
                            <a:srgbClr val="FF0000"/>
                          </a:solidFill>
                        </a:rPr>
                        <a:t>Support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Lack of</a:t>
                      </a:r>
                      <a:r>
                        <a:rPr lang="en-GB" sz="1200" b="0" baseline="0" dirty="0"/>
                        <a:t> or</a:t>
                      </a:r>
                      <a:r>
                        <a:rPr lang="en-GB" sz="1200" b="0" dirty="0"/>
                        <a:t> unwillingness  to support the person participate</a:t>
                      </a:r>
                      <a:endParaRPr lang="en-GB" sz="1200" dirty="0"/>
                    </a:p>
                  </a:txBody>
                  <a:tcPr marL="90458" marR="90458" marT="45018" marB="45018"/>
                </a:tc>
                <a:extLst>
                  <a:ext uri="{0D108BD9-81ED-4DB2-BD59-A6C34878D82A}">
                    <a16:rowId xmlns:a16="http://schemas.microsoft.com/office/drawing/2014/main" val="10003"/>
                  </a:ext>
                </a:extLst>
              </a:tr>
              <a:tr h="354897">
                <a:tc>
                  <a:txBody>
                    <a:bodyPr/>
                    <a:lstStyle/>
                    <a:p>
                      <a:r>
                        <a:rPr lang="en-GB" sz="1200" b="0" dirty="0">
                          <a:solidFill>
                            <a:srgbClr val="FF0000"/>
                          </a:solidFill>
                        </a:rPr>
                        <a:t>Costs</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solidFill>
                            <a:srgbClr val="FF0000"/>
                          </a:solidFill>
                        </a:rPr>
                        <a:t>Specialist</a:t>
                      </a:r>
                      <a:r>
                        <a:rPr lang="en-GB" sz="1200" b="0" baseline="0" dirty="0">
                          <a:solidFill>
                            <a:srgbClr val="FF0000"/>
                          </a:solidFill>
                        </a:rPr>
                        <a:t> </a:t>
                      </a:r>
                      <a:r>
                        <a:rPr lang="en-GB" sz="1200" b="0" dirty="0">
                          <a:solidFill>
                            <a:srgbClr val="FF0000"/>
                          </a:solidFill>
                        </a:rPr>
                        <a:t>equipment, transport</a:t>
                      </a:r>
                      <a:endParaRPr lang="en-GB" sz="1200" dirty="0"/>
                    </a:p>
                  </a:txBody>
                  <a:tcPr marL="90458" marR="90458" marT="45018" marB="45018"/>
                </a:tc>
                <a:extLst>
                  <a:ext uri="{0D108BD9-81ED-4DB2-BD59-A6C34878D82A}">
                    <a16:rowId xmlns:a16="http://schemas.microsoft.com/office/drawing/2014/main" val="10004"/>
                  </a:ext>
                </a:extLst>
              </a:tr>
              <a:tr h="354897">
                <a:tc>
                  <a:txBody>
                    <a:bodyPr/>
                    <a:lstStyle/>
                    <a:p>
                      <a:r>
                        <a:rPr lang="en-GB" sz="1200" b="0" dirty="0">
                          <a:solidFill>
                            <a:srgbClr val="FF0000"/>
                          </a:solidFill>
                        </a:rPr>
                        <a:t>Physical Access</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Where to go to rectify situation, misuse by others </a:t>
                      </a:r>
                      <a:r>
                        <a:rPr lang="en-GB" sz="1200" b="0" dirty="0" err="1"/>
                        <a:t>ie</a:t>
                      </a:r>
                      <a:r>
                        <a:rPr lang="en-GB" sz="1200" b="0" dirty="0"/>
                        <a:t> parking spaces</a:t>
                      </a:r>
                      <a:endParaRPr lang="en-GB" sz="1200" dirty="0"/>
                    </a:p>
                  </a:txBody>
                  <a:tcPr marL="90458" marR="90458" marT="45018" marB="45018"/>
                </a:tc>
                <a:extLst>
                  <a:ext uri="{0D108BD9-81ED-4DB2-BD59-A6C34878D82A}">
                    <a16:rowId xmlns:a16="http://schemas.microsoft.com/office/drawing/2014/main" val="10005"/>
                  </a:ext>
                </a:extLst>
              </a:tr>
              <a:tr h="450123">
                <a:tc>
                  <a:txBody>
                    <a:bodyPr/>
                    <a:lstStyle/>
                    <a:p>
                      <a:r>
                        <a:rPr lang="en-GB" sz="1200" b="0" dirty="0">
                          <a:solidFill>
                            <a:srgbClr val="FF0000"/>
                          </a:solidFill>
                        </a:rPr>
                        <a:t>Media and Marketing</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Inappropriate coverage by media, patronising approach, poor marketing, lack of support to advertise and market</a:t>
                      </a:r>
                      <a:endParaRPr lang="en-GB" sz="1200" dirty="0"/>
                    </a:p>
                  </a:txBody>
                  <a:tcPr marL="90458" marR="90458" marT="45018" marB="45018"/>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51682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2"/>
          <p:cNvSpPr>
            <a:spLocks noGrp="1" noRot="1" noChangeAspect="1" noChangeArrowheads="1" noTextEdit="1"/>
          </p:cNvSpPr>
          <p:nvPr>
            <p:ph type="sldImg"/>
          </p:nvPr>
        </p:nvSpPr>
        <p:spPr>
          <a:xfrm>
            <a:off x="1839913" y="460375"/>
            <a:ext cx="3255962" cy="2441575"/>
          </a:xfrm>
          <a:prstGeom prst="rect">
            <a:avLst/>
          </a:prstGeom>
          <a:ln/>
        </p:spPr>
      </p:sp>
      <p:sp>
        <p:nvSpPr>
          <p:cNvPr id="2" name="Notes Placeholder 1"/>
          <p:cNvSpPr>
            <a:spLocks noGrp="1"/>
          </p:cNvSpPr>
          <p:nvPr>
            <p:ph type="body" idx="1"/>
          </p:nvPr>
        </p:nvSpPr>
        <p:spPr>
          <a:xfrm>
            <a:off x="299244" y="3256362"/>
            <a:ext cx="6197397" cy="6026711"/>
          </a:xfrm>
          <a:prstGeom prst="rect">
            <a:avLst/>
          </a:prstGeom>
        </p:spPr>
        <p:txBody>
          <a:bodyPr>
            <a:noAutofit/>
          </a:bodyPr>
          <a:lstStyle/>
          <a:p>
            <a:pPr>
              <a:defRPr/>
            </a:pPr>
            <a:r>
              <a:rPr lang="en-GB" b="1" dirty="0"/>
              <a:t>Time Allocation</a:t>
            </a:r>
          </a:p>
          <a:p>
            <a:pPr>
              <a:defRPr/>
            </a:pPr>
            <a:r>
              <a:rPr lang="en-GB" b="0" dirty="0"/>
              <a:t>5</a:t>
            </a:r>
            <a:r>
              <a:rPr lang="en-GB" b="0" baseline="0" dirty="0"/>
              <a:t> min</a:t>
            </a:r>
            <a:endParaRPr lang="en-GB" b="0"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4</a:t>
            </a:r>
          </a:p>
          <a:p>
            <a:pPr>
              <a:defRPr/>
            </a:pPr>
            <a:endParaRPr lang="en-GB" b="1" dirty="0"/>
          </a:p>
          <a:p>
            <a:pPr>
              <a:defRPr/>
            </a:pPr>
            <a:r>
              <a:rPr lang="en-GB" b="1" dirty="0"/>
              <a:t>Key Points</a:t>
            </a:r>
          </a:p>
          <a:p>
            <a:pPr marL="169118" indent="-169118">
              <a:buFont typeface="Arial" pitchFamily="34" charset="0"/>
              <a:buChar char="•"/>
              <a:defRPr/>
            </a:pPr>
            <a:r>
              <a:rPr lang="en-GB" b="0" dirty="0"/>
              <a:t>Disabled and non-disabled people learn as individuals – everyone has their own learning preferences , and there are not a standard or unique </a:t>
            </a:r>
            <a:r>
              <a:rPr lang="en-GB" dirty="0"/>
              <a:t>set of preferences which relate only to disabled people, or only to non-disabled people.  Do not make assumptions that because someone has a specific impairment, that they will not receive or give information in certain ways.</a:t>
            </a:r>
          </a:p>
          <a:p>
            <a:pPr marL="169118" indent="-169118">
              <a:buFont typeface="Arial" pitchFamily="34" charset="0"/>
              <a:buChar char="•"/>
              <a:defRPr/>
            </a:pPr>
            <a:r>
              <a:rPr lang="en-GB" b="0" dirty="0"/>
              <a:t>When we communicate with someone and they appear not to understand</a:t>
            </a:r>
            <a:r>
              <a:rPr lang="en-GB" b="0" baseline="0" dirty="0"/>
              <a:t> – </a:t>
            </a:r>
            <a:r>
              <a:rPr lang="en-GB" b="1" baseline="0" dirty="0"/>
              <a:t>who </a:t>
            </a:r>
            <a:r>
              <a:rPr lang="en-GB" b="0" baseline="0" dirty="0"/>
              <a:t>in our minds do </a:t>
            </a:r>
            <a:r>
              <a:rPr lang="en-GB" b="1" baseline="0" dirty="0">
                <a:solidFill>
                  <a:schemeClr val="tx1"/>
                </a:solidFill>
              </a:rPr>
              <a:t>we blame</a:t>
            </a:r>
            <a:r>
              <a:rPr lang="en-GB" b="0" baseline="0" dirty="0"/>
              <a:t>?</a:t>
            </a:r>
            <a:endParaRPr lang="en-GB" b="0" dirty="0"/>
          </a:p>
          <a:p>
            <a:pPr marL="169118" indent="-169118" eaLnBrk="0" hangingPunct="0">
              <a:spcBef>
                <a:spcPct val="30000"/>
              </a:spcBef>
              <a:buFont typeface="Arial" pitchFamily="34" charset="0"/>
              <a:buChar char="•"/>
              <a:defRPr/>
            </a:pPr>
            <a:r>
              <a:rPr lang="en-GB" dirty="0"/>
              <a:t>Emphasise the importance of effective and appropriate communication and why</a:t>
            </a:r>
            <a:r>
              <a:rPr lang="en-GB" baseline="0" dirty="0"/>
              <a:t> this may take time to develop</a:t>
            </a:r>
            <a:endParaRPr lang="en-GB" dirty="0"/>
          </a:p>
          <a:p>
            <a:pPr marL="169118" indent="-169118" eaLnBrk="0" hangingPunct="0">
              <a:spcBef>
                <a:spcPct val="30000"/>
              </a:spcBef>
              <a:buFont typeface="Arial" pitchFamily="34" charset="0"/>
              <a:buChar char="•"/>
              <a:defRPr/>
            </a:pPr>
            <a:r>
              <a:rPr lang="en-GB" dirty="0"/>
              <a:t>Different styles and types of communication</a:t>
            </a:r>
          </a:p>
          <a:p>
            <a:pPr marL="169118" indent="-169118" eaLnBrk="0" hangingPunct="0">
              <a:spcBef>
                <a:spcPct val="30000"/>
              </a:spcBef>
              <a:buFont typeface="Arial" pitchFamily="34" charset="0"/>
              <a:buChar char="•"/>
              <a:defRPr/>
            </a:pPr>
            <a:r>
              <a:rPr lang="en-GB" dirty="0"/>
              <a:t>Give examples of different learning styles, i.e. visual learner as opposed to aural learner – who would different styles be suitable for?</a:t>
            </a:r>
          </a:p>
          <a:p>
            <a:pPr marL="169118" indent="-169118" eaLnBrk="0" hangingPunct="0">
              <a:spcBef>
                <a:spcPct val="30000"/>
              </a:spcBef>
              <a:buFont typeface="Arial" pitchFamily="34" charset="0"/>
              <a:buChar char="•"/>
              <a:defRPr/>
            </a:pPr>
            <a:r>
              <a:rPr lang="en-GB" b="0" dirty="0"/>
              <a:t>How do we check for understanding? Interpretation of information is also crucial</a:t>
            </a:r>
          </a:p>
          <a:p>
            <a:pPr marL="169118" indent="-169118" eaLnBrk="0" hangingPunct="0">
              <a:spcBef>
                <a:spcPct val="30000"/>
              </a:spcBef>
              <a:buFont typeface="Arial" pitchFamily="34" charset="0"/>
              <a:buChar char="•"/>
              <a:defRPr/>
            </a:pPr>
            <a:r>
              <a:rPr lang="en-GB" b="0" dirty="0"/>
              <a:t>Use of other people to assist</a:t>
            </a:r>
          </a:p>
          <a:p>
            <a:pPr marL="169118" indent="-169118">
              <a:buFont typeface="Arial" pitchFamily="34" charset="0"/>
              <a:buChar char="•"/>
              <a:defRPr/>
            </a:pPr>
            <a:r>
              <a:rPr lang="en-GB" b="0" dirty="0"/>
              <a:t>Individuals with a</a:t>
            </a:r>
            <a:r>
              <a:rPr lang="en-GB" b="0" baseline="0" dirty="0"/>
              <a:t> </a:t>
            </a:r>
            <a:r>
              <a:rPr lang="en-GB" b="0" dirty="0"/>
              <a:t>sensory or learning disability will have preferred ways of communicating. You need to take time to understand what</a:t>
            </a:r>
            <a:r>
              <a:rPr lang="en-GB" b="0" baseline="0" dirty="0"/>
              <a:t> is their preferred way of learning. </a:t>
            </a:r>
            <a:endParaRPr lang="en-GB" b="0"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23</a:t>
            </a:fld>
            <a:endParaRPr lang="en-GB" dirty="0"/>
          </a:p>
        </p:txBody>
      </p:sp>
    </p:spTree>
    <p:extLst>
      <p:ext uri="{BB962C8B-B14F-4D97-AF65-F5344CB8AC3E}">
        <p14:creationId xmlns:p14="http://schemas.microsoft.com/office/powerpoint/2010/main" val="31402873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xfrm>
            <a:off x="1658938" y="420688"/>
            <a:ext cx="3365500" cy="2524125"/>
          </a:xfrm>
          <a:prstGeom prst="rect">
            <a:avLst/>
          </a:prstGeom>
          <a:ln/>
        </p:spPr>
      </p:sp>
      <p:sp>
        <p:nvSpPr>
          <p:cNvPr id="3" name="Notes Placeholder 2"/>
          <p:cNvSpPr>
            <a:spLocks noGrp="1"/>
          </p:cNvSpPr>
          <p:nvPr>
            <p:ph type="body" idx="1"/>
          </p:nvPr>
        </p:nvSpPr>
        <p:spPr>
          <a:xfrm rot="21600000">
            <a:off x="299244" y="3398168"/>
            <a:ext cx="6126162" cy="5743101"/>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4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pPr>
              <a:defRPr/>
            </a:pPr>
            <a:r>
              <a:rPr lang="en-GB" dirty="0"/>
              <a:t>N/A</a:t>
            </a:r>
          </a:p>
          <a:p>
            <a:pPr>
              <a:defRPr/>
            </a:pPr>
            <a:endParaRPr lang="en-GB" dirty="0"/>
          </a:p>
          <a:p>
            <a:pPr>
              <a:defRPr/>
            </a:pPr>
            <a:r>
              <a:rPr lang="en-GB" b="1" dirty="0"/>
              <a:t>Key Points </a:t>
            </a:r>
            <a:endParaRPr lang="en-GB" dirty="0"/>
          </a:p>
          <a:p>
            <a:pPr marL="169118" indent="-169118">
              <a:buFont typeface="Arial" pitchFamily="34" charset="0"/>
              <a:buChar char="•"/>
              <a:defRPr/>
            </a:pPr>
            <a:r>
              <a:rPr lang="en-GB" dirty="0"/>
              <a:t>Effective open and honest communication is key in helping to address these challenges</a:t>
            </a:r>
          </a:p>
          <a:p>
            <a:pPr marL="169118" indent="-169118">
              <a:buFont typeface="Arial" pitchFamily="34" charset="0"/>
              <a:buChar char="•"/>
              <a:defRPr/>
            </a:pPr>
            <a:r>
              <a:rPr lang="en-GB" dirty="0"/>
              <a:t>Managing the expectations that the sport and the participant have of each other is crucial</a:t>
            </a:r>
          </a:p>
          <a:p>
            <a:pPr marL="169118" indent="-169118">
              <a:buFont typeface="Arial" pitchFamily="34" charset="0"/>
              <a:buChar char="•"/>
              <a:defRPr/>
            </a:pPr>
            <a:r>
              <a:rPr lang="en-GB" dirty="0"/>
              <a:t>Understanding the participant will necessarily take time – so take it</a:t>
            </a:r>
            <a:endParaRPr lang="en-GB" b="1" dirty="0"/>
          </a:p>
          <a:p>
            <a:pPr marL="169118" indent="-169118">
              <a:buFont typeface="Arial" pitchFamily="34" charset="0"/>
              <a:buChar char="•"/>
              <a:defRPr/>
            </a:pPr>
            <a:r>
              <a:rPr lang="en-GB" dirty="0"/>
              <a:t>Understanding the participant can take place </a:t>
            </a:r>
            <a:r>
              <a:rPr lang="en-GB" b="1" dirty="0"/>
              <a:t>with the help of the participant</a:t>
            </a:r>
          </a:p>
          <a:p>
            <a:pPr marL="169118" indent="-169118">
              <a:defRPr/>
            </a:pPr>
            <a:endParaRPr lang="en-GB" b="1" dirty="0"/>
          </a:p>
          <a:p>
            <a:pPr>
              <a:defRPr/>
            </a:pPr>
            <a:r>
              <a:rPr lang="en-GB" b="1" dirty="0"/>
              <a:t>Activity</a:t>
            </a:r>
          </a:p>
          <a:p>
            <a:pPr marL="169118" indent="-169118">
              <a:buFont typeface="Arial" pitchFamily="34" charset="0"/>
              <a:buChar char="•"/>
              <a:defRPr/>
            </a:pPr>
            <a:endParaRPr lang="en-GB" dirty="0"/>
          </a:p>
          <a:p>
            <a:pPr>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24</a:t>
            </a:fld>
            <a:endParaRPr lang="en-GB" dirty="0"/>
          </a:p>
        </p:txBody>
      </p:sp>
    </p:spTree>
    <p:extLst>
      <p:ext uri="{BB962C8B-B14F-4D97-AF65-F5344CB8AC3E}">
        <p14:creationId xmlns:p14="http://schemas.microsoft.com/office/powerpoint/2010/main" val="22858825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xfrm>
            <a:off x="1660525" y="561975"/>
            <a:ext cx="3506788" cy="2628900"/>
          </a:xfrm>
          <a:prstGeom prst="rect">
            <a:avLst/>
          </a:prstGeom>
          <a:ln/>
        </p:spPr>
      </p:sp>
      <p:sp>
        <p:nvSpPr>
          <p:cNvPr id="2" name="Notes Placeholder 1"/>
          <p:cNvSpPr>
            <a:spLocks noGrp="1"/>
          </p:cNvSpPr>
          <p:nvPr>
            <p:ph type="body" idx="1"/>
          </p:nvPr>
        </p:nvSpPr>
        <p:spPr>
          <a:xfrm>
            <a:off x="156776" y="3327264"/>
            <a:ext cx="6482334" cy="6168517"/>
          </a:xfrm>
          <a:prstGeom prst="rect">
            <a:avLst/>
          </a:prstGeom>
        </p:spPr>
        <p:txBody>
          <a:bodyPr>
            <a:noAutofit/>
          </a:bodyPr>
          <a:lstStyle/>
          <a:p>
            <a:pPr eaLnBrk="0" hangingPunct="0">
              <a:spcBef>
                <a:spcPct val="30000"/>
              </a:spcBef>
              <a:defRPr/>
            </a:pPr>
            <a:r>
              <a:rPr lang="en-GB" b="1" dirty="0"/>
              <a:t>Time Allocation</a:t>
            </a:r>
          </a:p>
          <a:p>
            <a:pPr eaLnBrk="0" hangingPunct="0">
              <a:spcBef>
                <a:spcPct val="30000"/>
              </a:spcBef>
              <a:defRPr/>
            </a:pPr>
            <a:r>
              <a:rPr lang="en-GB" b="0" dirty="0"/>
              <a:t>5 mins</a:t>
            </a:r>
          </a:p>
          <a:p>
            <a:pPr eaLnBrk="0" hangingPunct="0">
              <a:spcBef>
                <a:spcPct val="30000"/>
              </a:spcBef>
              <a:defRPr/>
            </a:pPr>
            <a:endParaRPr lang="en-GB" b="0" dirty="0"/>
          </a:p>
          <a:p>
            <a:pPr eaLnBrk="0" hangingPunct="0">
              <a:spcBef>
                <a:spcPct val="30000"/>
              </a:spcBef>
              <a:defRPr/>
            </a:pPr>
            <a:r>
              <a:rPr lang="en-GB" b="1" dirty="0"/>
              <a:t>Tutor Resources</a:t>
            </a:r>
          </a:p>
          <a:p>
            <a:pPr>
              <a:defRPr/>
            </a:pPr>
            <a:r>
              <a:rPr lang="en-GB" b="0" dirty="0"/>
              <a:t>Post It Notes; </a:t>
            </a:r>
            <a:r>
              <a:rPr lang="en-GB" dirty="0"/>
              <a:t>Flip Chart Sheet</a:t>
            </a:r>
            <a:endParaRPr lang="en-GB" b="0" dirty="0"/>
          </a:p>
          <a:p>
            <a:pPr eaLnBrk="0" hangingPunct="0">
              <a:spcBef>
                <a:spcPct val="30000"/>
              </a:spcBef>
              <a:defRPr/>
            </a:pPr>
            <a:endParaRPr lang="en-GB" dirty="0"/>
          </a:p>
          <a:p>
            <a:pPr defTabSz="901964" eaLnBrk="0" fontAlgn="base" hangingPunct="0">
              <a:spcBef>
                <a:spcPct val="30000"/>
              </a:spcBef>
              <a:spcAft>
                <a:spcPct val="0"/>
              </a:spcAft>
              <a:defRPr/>
            </a:pPr>
            <a:r>
              <a:rPr lang="en-GB" b="1" dirty="0"/>
              <a:t>Candidate Course Booklet </a:t>
            </a:r>
          </a:p>
          <a:p>
            <a:pPr eaLnBrk="0" hangingPunct="0">
              <a:spcBef>
                <a:spcPct val="30000"/>
              </a:spcBef>
              <a:defRPr/>
            </a:pPr>
            <a:r>
              <a:rPr lang="en-GB" dirty="0"/>
              <a:t>Disability Sport Facts and Figures (pp.3-7)</a:t>
            </a:r>
          </a:p>
          <a:p>
            <a:pPr eaLnBrk="0" hangingPunct="0">
              <a:spcBef>
                <a:spcPct val="30000"/>
              </a:spcBef>
              <a:defRPr/>
            </a:pPr>
            <a:endParaRPr lang="en-GB" b="1" dirty="0"/>
          </a:p>
          <a:p>
            <a:pPr>
              <a:defRPr/>
            </a:pPr>
            <a:r>
              <a:rPr lang="en-GB" b="1" dirty="0"/>
              <a:t>Electronic Candidate Resource</a:t>
            </a:r>
          </a:p>
          <a:p>
            <a:pPr eaLnBrk="0" hangingPunct="0">
              <a:spcBef>
                <a:spcPct val="30000"/>
              </a:spcBef>
              <a:defRPr/>
            </a:pPr>
            <a:r>
              <a:rPr lang="en-GB" dirty="0"/>
              <a:t>N/A</a:t>
            </a:r>
          </a:p>
          <a:p>
            <a:pPr eaLnBrk="0" hangingPunct="0">
              <a:spcBef>
                <a:spcPct val="30000"/>
              </a:spcBef>
              <a:defRPr/>
            </a:pPr>
            <a:endParaRPr lang="en-GB" dirty="0"/>
          </a:p>
          <a:p>
            <a:pPr eaLnBrk="0" hangingPunct="0">
              <a:spcBef>
                <a:spcPct val="30000"/>
              </a:spcBef>
              <a:defRPr/>
            </a:pPr>
            <a:r>
              <a:rPr lang="en-GB" b="1" dirty="0"/>
              <a:t>Activity</a:t>
            </a:r>
          </a:p>
          <a:p>
            <a:pPr eaLnBrk="0" hangingPunct="0">
              <a:spcBef>
                <a:spcPct val="30000"/>
              </a:spcBef>
              <a:defRPr/>
            </a:pPr>
            <a:r>
              <a:rPr lang="en-GB" dirty="0"/>
              <a:t>Car parking activity – ask group if there is any other information they would like to achieve or questions they would like to have answered during the workshop.  If some identified are not relevant – then pick that up at this point and ask them for some contact details so that you can send information on to them relevant to their question.</a:t>
            </a:r>
          </a:p>
          <a:p>
            <a:pPr eaLnBrk="0" hangingPunct="0">
              <a:spcBef>
                <a:spcPct val="30000"/>
              </a:spcBef>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Emphasise that you will, in the main, be looking for what people can; rather than what they can’t do</a:t>
            </a:r>
          </a:p>
          <a:p>
            <a:pPr marL="169118" indent="-169118" eaLnBrk="0" hangingPunct="0">
              <a:spcBef>
                <a:spcPct val="30000"/>
              </a:spcBef>
              <a:buFont typeface="Arial" pitchFamily="34" charset="0"/>
              <a:buChar char="•"/>
              <a:defRPr/>
            </a:pPr>
            <a:r>
              <a:rPr lang="en-GB" dirty="0"/>
              <a:t>Built over time but starts with a genuine willingness to want to include disabled people</a:t>
            </a:r>
          </a:p>
          <a:p>
            <a:pPr marL="169118" indent="-169118" eaLnBrk="0" hangingPunct="0">
              <a:spcBef>
                <a:spcPct val="30000"/>
              </a:spcBef>
              <a:buFont typeface="Arial" pitchFamily="34" charset="0"/>
              <a:buChar char="•"/>
              <a:defRPr/>
            </a:pPr>
            <a:r>
              <a:rPr lang="en-GB" dirty="0"/>
              <a:t>Disabled person or person with a disability reflect home nation’s position</a:t>
            </a:r>
          </a:p>
          <a:p>
            <a:pPr marL="169118" indent="-169118" eaLnBrk="0" hangingPunct="0">
              <a:spcBef>
                <a:spcPct val="30000"/>
              </a:spcBef>
              <a:buFont typeface="Arial" pitchFamily="34" charset="0"/>
              <a:buChar char="•"/>
              <a:defRPr/>
            </a:pPr>
            <a:r>
              <a:rPr lang="en-GB" dirty="0"/>
              <a:t>Inclusion is not difficult, a variety of different models exist and work</a:t>
            </a:r>
          </a:p>
          <a:p>
            <a:pPr marL="169118" indent="-169118" eaLnBrk="0" hangingPunct="0">
              <a:spcBef>
                <a:spcPct val="30000"/>
              </a:spcBef>
              <a:buFont typeface="Arial" pitchFamily="34" charset="0"/>
              <a:buChar char="•"/>
              <a:defRPr/>
            </a:pPr>
            <a:r>
              <a:rPr lang="en-GB" dirty="0"/>
              <a:t>Understand why barriers exist – before trying to remove them – empathy &amp; insight</a:t>
            </a:r>
          </a:p>
          <a:p>
            <a:pPr marL="169118" indent="-169118" eaLnBrk="0" hangingPunct="0">
              <a:spcBef>
                <a:spcPct val="30000"/>
              </a:spcBef>
              <a:buFont typeface="Arial" pitchFamily="34" charset="0"/>
              <a:buChar char="•"/>
              <a:defRPr/>
            </a:pPr>
            <a:r>
              <a:rPr lang="en-GB" dirty="0"/>
              <a:t>There are people and organisations that can help candidates once they complete the course – they are not alone</a:t>
            </a:r>
          </a:p>
          <a:p>
            <a:endParaRPr lang="en-GB" dirty="0"/>
          </a:p>
          <a:p>
            <a:endParaRPr lang="en-GB" dirty="0"/>
          </a:p>
          <a:p>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25</a:t>
            </a:fld>
            <a:endParaRPr lang="en-GB" dirty="0"/>
          </a:p>
        </p:txBody>
      </p:sp>
    </p:spTree>
    <p:extLst>
      <p:ext uri="{BB962C8B-B14F-4D97-AF65-F5344CB8AC3E}">
        <p14:creationId xmlns:p14="http://schemas.microsoft.com/office/powerpoint/2010/main" val="1643011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jpe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Rounded Rectangle 11"/>
          <p:cNvSpPr/>
          <p:nvPr userDrawn="1"/>
        </p:nvSpPr>
        <p:spPr>
          <a:xfrm>
            <a:off x="278192" y="1476394"/>
            <a:ext cx="8663182" cy="1054536"/>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p:cNvSpPr txBox="1"/>
          <p:nvPr userDrawn="1"/>
        </p:nvSpPr>
        <p:spPr>
          <a:xfrm>
            <a:off x="467544" y="2708920"/>
            <a:ext cx="8280920" cy="369332"/>
          </a:xfrm>
          <a:prstGeom prst="rect">
            <a:avLst/>
          </a:prstGeom>
          <a:noFill/>
        </p:spPr>
        <p:txBody>
          <a:bodyPr wrap="square" rtlCol="0">
            <a:spAutoFit/>
          </a:bodyPr>
          <a:lstStyle/>
          <a:p>
            <a:endParaRPr lang="en-GB" dirty="0"/>
          </a:p>
        </p:txBody>
      </p:sp>
      <p:sp>
        <p:nvSpPr>
          <p:cNvPr id="15" name="Subtitle 2"/>
          <p:cNvSpPr>
            <a:spLocks noGrp="1"/>
          </p:cNvSpPr>
          <p:nvPr>
            <p:ph type="subTitle" idx="1"/>
          </p:nvPr>
        </p:nvSpPr>
        <p:spPr>
          <a:xfrm>
            <a:off x="323528" y="2708920"/>
            <a:ext cx="8568952" cy="3240360"/>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17" name="Title 1"/>
          <p:cNvSpPr>
            <a:spLocks noGrp="1"/>
          </p:cNvSpPr>
          <p:nvPr>
            <p:ph type="title"/>
          </p:nvPr>
        </p:nvSpPr>
        <p:spPr>
          <a:xfrm>
            <a:off x="467544" y="1556792"/>
            <a:ext cx="8229600" cy="864096"/>
          </a:xfrm>
          <a:prstGeom prst="rect">
            <a:avLst/>
          </a:prstGeom>
        </p:spPr>
        <p:txBody>
          <a:bodyPr/>
          <a:lstStyle>
            <a:lvl1pPr>
              <a:defRPr>
                <a:solidFill>
                  <a:srgbClr val="FF0000"/>
                </a:solidFill>
              </a:defRPr>
            </a:lvl1pPr>
          </a:lstStyle>
          <a:p>
            <a:r>
              <a:rPr lang="en-US" dirty="0"/>
              <a:t>Click to edit Master title style</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10" name="Rounded Rectangle 9"/>
          <p:cNvSpPr/>
          <p:nvPr userDrawn="1"/>
        </p:nvSpPr>
        <p:spPr>
          <a:xfrm>
            <a:off x="278192" y="1476393"/>
            <a:ext cx="8663182" cy="4472887"/>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5" name="Group 14"/>
          <p:cNvGrpSpPr/>
          <p:nvPr userDrawn="1"/>
        </p:nvGrpSpPr>
        <p:grpSpPr>
          <a:xfrm>
            <a:off x="251520" y="260648"/>
            <a:ext cx="8696281" cy="1224000"/>
            <a:chOff x="251520" y="260648"/>
            <a:chExt cx="8696281" cy="1224000"/>
          </a:xfrm>
        </p:grpSpPr>
        <p:pic>
          <p:nvPicPr>
            <p:cNvPr id="12" name="Picture 11" descr="DSW Master col.eps"/>
            <p:cNvPicPr>
              <a:picLocks noChangeAspect="1"/>
            </p:cNvPicPr>
            <p:nvPr userDrawn="1"/>
          </p:nvPicPr>
          <p:blipFill>
            <a:blip r:embed="rId2" cstate="print"/>
            <a:stretch>
              <a:fillRect/>
            </a:stretch>
          </p:blipFill>
          <p:spPr>
            <a:xfrm>
              <a:off x="1763688" y="476672"/>
              <a:ext cx="2237775" cy="684000"/>
            </a:xfrm>
            <a:prstGeom prst="rect">
              <a:avLst/>
            </a:prstGeom>
          </p:spPr>
        </p:pic>
        <p:pic>
          <p:nvPicPr>
            <p:cNvPr id="14" name="Picture 13" descr="SDS logo blue.eps"/>
            <p:cNvPicPr>
              <a:picLocks noChangeAspect="1"/>
            </p:cNvPicPr>
            <p:nvPr userDrawn="1"/>
          </p:nvPicPr>
          <p:blipFill>
            <a:blip r:embed="rId3" cstate="print"/>
            <a:stretch>
              <a:fillRect/>
            </a:stretch>
          </p:blipFill>
          <p:spPr>
            <a:xfrm>
              <a:off x="4427984" y="404664"/>
              <a:ext cx="1846764" cy="828000"/>
            </a:xfrm>
            <a:prstGeom prst="rect">
              <a:avLst/>
            </a:prstGeom>
          </p:spPr>
        </p:pic>
        <p:pic>
          <p:nvPicPr>
            <p:cNvPr id="8" name="Picture 2" descr="nofio logo"/>
            <p:cNvPicPr>
              <a:picLocks noChangeAspect="1" noChangeArrowheads="1"/>
            </p:cNvPicPr>
            <p:nvPr userDrawn="1"/>
          </p:nvPicPr>
          <p:blipFill>
            <a:blip r:embed="rId4" cstate="print"/>
            <a:srcRect/>
            <a:stretch>
              <a:fillRect/>
            </a:stretch>
          </p:blipFill>
          <p:spPr bwMode="auto">
            <a:xfrm>
              <a:off x="251520" y="260648"/>
              <a:ext cx="1372421" cy="1224000"/>
            </a:xfrm>
            <a:prstGeom prst="rect">
              <a:avLst/>
            </a:prstGeom>
            <a:noFill/>
            <a:ln w="9525">
              <a:noFill/>
              <a:miter lim="800000"/>
              <a:headEnd/>
              <a:tailEnd/>
            </a:ln>
          </p:spPr>
        </p:pic>
        <p:pic>
          <p:nvPicPr>
            <p:cNvPr id="9" name="Picture 8" descr="DSNI_LogoLS.jpg"/>
            <p:cNvPicPr>
              <a:picLocks noChangeAspect="1"/>
            </p:cNvPicPr>
            <p:nvPr userDrawn="1"/>
          </p:nvPicPr>
          <p:blipFill>
            <a:blip r:embed="rId5" cstate="print"/>
            <a:stretch>
              <a:fillRect/>
            </a:stretch>
          </p:blipFill>
          <p:spPr>
            <a:xfrm>
              <a:off x="6588224" y="404664"/>
              <a:ext cx="2359577" cy="828000"/>
            </a:xfrm>
            <a:prstGeom prst="rect">
              <a:avLst/>
            </a:prstGeom>
          </p:spPr>
        </p:pic>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ounded Rectangle 6"/>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ounded Rectangle 7"/>
          <p:cNvSpPr/>
          <p:nvPr userDrawn="1"/>
        </p:nvSpPr>
        <p:spPr>
          <a:xfrm>
            <a:off x="323528" y="1484784"/>
            <a:ext cx="8663182" cy="4392488"/>
          </a:xfrm>
          <a:prstGeom prst="roundRect">
            <a:avLst/>
          </a:prstGeom>
          <a:solidFill>
            <a:srgbClr val="FF6600"/>
          </a:solidFill>
          <a:ln w="38100" cap="rnd" cmpd="sng" algn="ctr">
            <a:solidFill>
              <a:schemeClr val="bg2"/>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6" name="Title 1"/>
          <p:cNvSpPr>
            <a:spLocks noGrp="1"/>
          </p:cNvSpPr>
          <p:nvPr>
            <p:ph type="title"/>
          </p:nvPr>
        </p:nvSpPr>
        <p:spPr>
          <a:xfrm>
            <a:off x="467544" y="404664"/>
            <a:ext cx="8229600" cy="850106"/>
          </a:xfrm>
          <a:prstGeom prst="rect">
            <a:avLst/>
          </a:prstGeom>
        </p:spPr>
        <p:txBody>
          <a:bodyPr/>
          <a:lstStyle>
            <a:lvl1pPr>
              <a:defRPr>
                <a:solidFill>
                  <a:srgbClr val="FF0000"/>
                </a:solidFill>
              </a:defRPr>
            </a:lvl1pPr>
          </a:lstStyle>
          <a:p>
            <a:r>
              <a:rPr lang="en-US"/>
              <a:t>Click to edit Master title style</a:t>
            </a:r>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6"/>
            <a:ext cx="403244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499992" y="1412776"/>
            <a:ext cx="421416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7"/>
            <a:ext cx="403244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499992" y="1412777"/>
            <a:ext cx="421416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ounded Rectangle 5"/>
          <p:cNvSpPr/>
          <p:nvPr userDrawn="1"/>
        </p:nvSpPr>
        <p:spPr>
          <a:xfrm>
            <a:off x="278192" y="4149080"/>
            <a:ext cx="8663182" cy="1800200"/>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Subtitle 2"/>
          <p:cNvSpPr>
            <a:spLocks noGrp="1"/>
          </p:cNvSpPr>
          <p:nvPr>
            <p:ph type="subTitle" idx="10"/>
          </p:nvPr>
        </p:nvSpPr>
        <p:spPr>
          <a:xfrm>
            <a:off x="395536" y="4293096"/>
            <a:ext cx="8352928" cy="151216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Rounded Rectangle 11"/>
          <p:cNvSpPr/>
          <p:nvPr userDrawn="1"/>
        </p:nvSpPr>
        <p:spPr>
          <a:xfrm>
            <a:off x="251520" y="332656"/>
            <a:ext cx="8663182" cy="1054536"/>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p:cNvSpPr txBox="1"/>
          <p:nvPr userDrawn="1"/>
        </p:nvSpPr>
        <p:spPr>
          <a:xfrm>
            <a:off x="467544" y="2708920"/>
            <a:ext cx="8280920" cy="369332"/>
          </a:xfrm>
          <a:prstGeom prst="rect">
            <a:avLst/>
          </a:prstGeom>
          <a:noFill/>
        </p:spPr>
        <p:txBody>
          <a:bodyPr wrap="square" rtlCol="0">
            <a:spAutoFit/>
          </a:bodyPr>
          <a:lstStyle/>
          <a:p>
            <a:endParaRPr lang="en-GB" dirty="0"/>
          </a:p>
        </p:txBody>
      </p:sp>
      <p:sp>
        <p:nvSpPr>
          <p:cNvPr id="15" name="Subtitle 2"/>
          <p:cNvSpPr>
            <a:spLocks noGrp="1"/>
          </p:cNvSpPr>
          <p:nvPr>
            <p:ph type="subTitle" idx="1"/>
          </p:nvPr>
        </p:nvSpPr>
        <p:spPr>
          <a:xfrm>
            <a:off x="323528" y="1484784"/>
            <a:ext cx="8568952" cy="446449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17" name="Title 1"/>
          <p:cNvSpPr>
            <a:spLocks noGrp="1"/>
          </p:cNvSpPr>
          <p:nvPr>
            <p:ph type="title"/>
          </p:nvPr>
        </p:nvSpPr>
        <p:spPr>
          <a:xfrm>
            <a:off x="467544" y="404664"/>
            <a:ext cx="8229600" cy="864096"/>
          </a:xfrm>
          <a:prstGeom prst="rect">
            <a:avLst/>
          </a:prstGeom>
        </p:spPr>
        <p:txBody>
          <a:bodyPr/>
          <a:lstStyle>
            <a:lvl1pPr>
              <a:defRPr>
                <a:solidFill>
                  <a:srgbClr val="FF0000"/>
                </a:solidFill>
              </a:defRPr>
            </a:lvl1pPr>
          </a:lstStyle>
          <a:p>
            <a:r>
              <a:rPr lang="en-US" dirty="0"/>
              <a:t>Click to edit Master title style</a:t>
            </a:r>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10" name="Rounded Rectangle 9"/>
          <p:cNvSpPr/>
          <p:nvPr userDrawn="1"/>
        </p:nvSpPr>
        <p:spPr>
          <a:xfrm>
            <a:off x="278192" y="1476393"/>
            <a:ext cx="8663182" cy="4472887"/>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ounded Rectangle 6"/>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ounded Rectangle 7"/>
          <p:cNvSpPr/>
          <p:nvPr userDrawn="1"/>
        </p:nvSpPr>
        <p:spPr>
          <a:xfrm>
            <a:off x="323528" y="1484784"/>
            <a:ext cx="8663182" cy="4392488"/>
          </a:xfrm>
          <a:prstGeom prst="roundRect">
            <a:avLst/>
          </a:prstGeom>
          <a:solidFill>
            <a:srgbClr val="FF6600"/>
          </a:solidFill>
          <a:ln w="38100" cap="rnd" cmpd="sng" algn="ctr">
            <a:solidFill>
              <a:schemeClr val="bg2"/>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6" name="Title 1"/>
          <p:cNvSpPr>
            <a:spLocks noGrp="1"/>
          </p:cNvSpPr>
          <p:nvPr>
            <p:ph type="title"/>
          </p:nvPr>
        </p:nvSpPr>
        <p:spPr>
          <a:xfrm>
            <a:off x="467544" y="404664"/>
            <a:ext cx="8229600" cy="850106"/>
          </a:xfrm>
          <a:prstGeom prst="rect">
            <a:avLst/>
          </a:prstGeom>
        </p:spPr>
        <p:txBody>
          <a:bodyPr/>
          <a:lstStyle>
            <a:lvl1pPr>
              <a:defRPr>
                <a:solidFill>
                  <a:srgbClr val="FF0000"/>
                </a:solidFill>
              </a:defRPr>
            </a:lvl1pPr>
          </a:lstStyle>
          <a:p>
            <a:r>
              <a:rPr lang="en-US"/>
              <a:t>Click to edit Master title style</a:t>
            </a:r>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6"/>
            <a:ext cx="403244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499992" y="1412776"/>
            <a:ext cx="421416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7"/>
            <a:ext cx="403244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499992" y="1412777"/>
            <a:ext cx="421416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ounded Rectangle 5"/>
          <p:cNvSpPr/>
          <p:nvPr userDrawn="1"/>
        </p:nvSpPr>
        <p:spPr>
          <a:xfrm>
            <a:off x="278192" y="4149080"/>
            <a:ext cx="8663182" cy="1800200"/>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Subtitle 2"/>
          <p:cNvSpPr>
            <a:spLocks noGrp="1"/>
          </p:cNvSpPr>
          <p:nvPr>
            <p:ph type="subTitle" idx="10"/>
          </p:nvPr>
        </p:nvSpPr>
        <p:spPr>
          <a:xfrm>
            <a:off x="395536" y="4293096"/>
            <a:ext cx="8352928" cy="151216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image" Target="../media/image5.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3.png"/><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1.png"/><Relationship Id="rId4" Type="http://schemas.openxmlformats.org/officeDocument/2006/relationships/slideLayout" Target="../slideLayouts/slideLayout11.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Picture 7" descr="green base line kids.eps"/>
          <p:cNvPicPr>
            <a:picLocks noChangeAspect="1"/>
          </p:cNvPicPr>
          <p:nvPr/>
        </p:nvPicPr>
        <p:blipFill>
          <a:blip r:embed="rId9" cstate="print"/>
          <a:stretch>
            <a:fillRect/>
          </a:stretch>
        </p:blipFill>
        <p:spPr>
          <a:xfrm>
            <a:off x="0" y="6003716"/>
            <a:ext cx="9144000" cy="854284"/>
          </a:xfrm>
          <a:prstGeom prst="rect">
            <a:avLst/>
          </a:prstGeom>
        </p:spPr>
      </p:pic>
      <p:grpSp>
        <p:nvGrpSpPr>
          <p:cNvPr id="4" name="Group 3"/>
          <p:cNvGrpSpPr/>
          <p:nvPr userDrawn="1"/>
        </p:nvGrpSpPr>
        <p:grpSpPr>
          <a:xfrm>
            <a:off x="251520" y="260648"/>
            <a:ext cx="8696281" cy="1224000"/>
            <a:chOff x="251520" y="260648"/>
            <a:chExt cx="8696281" cy="1224000"/>
          </a:xfrm>
        </p:grpSpPr>
        <p:pic>
          <p:nvPicPr>
            <p:cNvPr id="5" name="Picture 4" descr="DSW Master col.eps"/>
            <p:cNvPicPr>
              <a:picLocks noChangeAspect="1"/>
            </p:cNvPicPr>
            <p:nvPr userDrawn="1"/>
          </p:nvPicPr>
          <p:blipFill>
            <a:blip r:embed="rId10" cstate="print"/>
            <a:stretch>
              <a:fillRect/>
            </a:stretch>
          </p:blipFill>
          <p:spPr>
            <a:xfrm>
              <a:off x="1763688" y="476672"/>
              <a:ext cx="2237775" cy="684000"/>
            </a:xfrm>
            <a:prstGeom prst="rect">
              <a:avLst/>
            </a:prstGeom>
          </p:spPr>
        </p:pic>
        <p:pic>
          <p:nvPicPr>
            <p:cNvPr id="6" name="Picture 5" descr="SDS logo blue.eps"/>
            <p:cNvPicPr>
              <a:picLocks noChangeAspect="1"/>
            </p:cNvPicPr>
            <p:nvPr userDrawn="1"/>
          </p:nvPicPr>
          <p:blipFill>
            <a:blip r:embed="rId11" cstate="print"/>
            <a:stretch>
              <a:fillRect/>
            </a:stretch>
          </p:blipFill>
          <p:spPr>
            <a:xfrm>
              <a:off x="4427984" y="404664"/>
              <a:ext cx="1846764" cy="828000"/>
            </a:xfrm>
            <a:prstGeom prst="rect">
              <a:avLst/>
            </a:prstGeom>
          </p:spPr>
        </p:pic>
        <p:pic>
          <p:nvPicPr>
            <p:cNvPr id="7" name="Picture 2" descr="nofio logo"/>
            <p:cNvPicPr>
              <a:picLocks noChangeAspect="1" noChangeArrowheads="1"/>
            </p:cNvPicPr>
            <p:nvPr userDrawn="1"/>
          </p:nvPicPr>
          <p:blipFill>
            <a:blip r:embed="rId12" cstate="print"/>
            <a:srcRect/>
            <a:stretch>
              <a:fillRect/>
            </a:stretch>
          </p:blipFill>
          <p:spPr bwMode="auto">
            <a:xfrm>
              <a:off x="251520" y="260648"/>
              <a:ext cx="1372421" cy="1224000"/>
            </a:xfrm>
            <a:prstGeom prst="rect">
              <a:avLst/>
            </a:prstGeom>
            <a:noFill/>
            <a:ln w="9525">
              <a:noFill/>
              <a:miter lim="800000"/>
              <a:headEnd/>
              <a:tailEnd/>
            </a:ln>
          </p:spPr>
        </p:pic>
        <p:pic>
          <p:nvPicPr>
            <p:cNvPr id="9" name="Picture 8" descr="DSNI_LogoLS.jpg"/>
            <p:cNvPicPr>
              <a:picLocks noChangeAspect="1"/>
            </p:cNvPicPr>
            <p:nvPr userDrawn="1"/>
          </p:nvPicPr>
          <p:blipFill>
            <a:blip r:embed="rId13" cstate="print"/>
            <a:stretch>
              <a:fillRect/>
            </a:stretch>
          </p:blipFill>
          <p:spPr>
            <a:xfrm>
              <a:off x="6588224" y="404664"/>
              <a:ext cx="2359577" cy="828000"/>
            </a:xfrm>
            <a:prstGeom prst="rect">
              <a:avLst/>
            </a:prstGeom>
          </p:spPr>
        </p:pic>
      </p:grpSp>
    </p:spTree>
  </p:cSld>
  <p:clrMap bg1="lt1" tx1="dk1" bg2="lt2" tx2="dk2" accent1="accent1" accent2="accent2" accent3="accent3" accent4="accent4" accent5="accent5" accent6="accent6" hlink="hlink" folHlink="folHlink"/>
  <p:sldLayoutIdLst>
    <p:sldLayoutId id="2147483650" r:id="rId1"/>
    <p:sldLayoutId id="2147483649" r:id="rId2"/>
    <p:sldLayoutId id="2147483651" r:id="rId3"/>
    <p:sldLayoutId id="2147483655" r:id="rId4"/>
    <p:sldLayoutId id="2147483656" r:id="rId5"/>
    <p:sldLayoutId id="2147483658" r:id="rId6"/>
    <p:sldLayoutId id="2147483659" r:id="rId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rgbClr val="FF0000"/>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FF0000"/>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FF0000"/>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Picture 7" descr="green base line kids.eps"/>
          <p:cNvPicPr>
            <a:picLocks noChangeAspect="1"/>
          </p:cNvPicPr>
          <p:nvPr/>
        </p:nvPicPr>
        <p:blipFill>
          <a:blip r:embed="rId10" cstate="print"/>
          <a:stretch>
            <a:fillRect/>
          </a:stretch>
        </p:blipFill>
        <p:spPr>
          <a:xfrm>
            <a:off x="0" y="6003716"/>
            <a:ext cx="9144000" cy="854284"/>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rgbClr val="FF0000"/>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FF0000"/>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FF0000"/>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OdQb-pDVZ5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type="subTitle" idx="1"/>
          </p:nvPr>
        </p:nvSpPr>
        <p:spPr>
          <a:xfrm>
            <a:off x="539552" y="5013176"/>
            <a:ext cx="8136904" cy="792088"/>
          </a:xfrm>
        </p:spPr>
        <p:txBody>
          <a:bodyPr>
            <a:normAutofit/>
          </a:bodyPr>
          <a:lstStyle/>
          <a:p>
            <a:pPr marL="0" indent="0" algn="ctr" eaLnBrk="1" hangingPunct="1">
              <a:lnSpc>
                <a:spcPct val="90000"/>
              </a:lnSpc>
              <a:buFontTx/>
              <a:buNone/>
            </a:pPr>
            <a:r>
              <a:rPr lang="en-US" sz="2400" dirty="0"/>
              <a:t>Coaching children with disabilities </a:t>
            </a:r>
          </a:p>
          <a:p>
            <a:pPr marL="0" indent="0" algn="ctr">
              <a:lnSpc>
                <a:spcPct val="90000"/>
              </a:lnSpc>
              <a:buNone/>
            </a:pPr>
            <a:endParaRPr lang="en-US" sz="2400" dirty="0"/>
          </a:p>
        </p:txBody>
      </p:sp>
      <p:sp>
        <p:nvSpPr>
          <p:cNvPr id="39937" name="Rectangle 2"/>
          <p:cNvSpPr>
            <a:spLocks noGrp="1" noChangeArrowheads="1"/>
          </p:cNvSpPr>
          <p:nvPr>
            <p:ph type="title" idx="4294967295"/>
          </p:nvPr>
        </p:nvSpPr>
        <p:spPr>
          <a:xfrm>
            <a:off x="539552" y="1772816"/>
            <a:ext cx="8229600" cy="3023790"/>
          </a:xfrm>
          <a:prstGeom prst="rect">
            <a:avLst/>
          </a:prstGeom>
        </p:spPr>
        <p:txBody>
          <a:bodyPr anchor="ctr"/>
          <a:lstStyle/>
          <a:p>
            <a:pPr eaLnBrk="1" hangingPunct="1"/>
            <a:r>
              <a:rPr lang="en-GB" sz="6600" dirty="0">
                <a:solidFill>
                  <a:srgbClr val="FF0000"/>
                </a:solidFill>
              </a:rPr>
              <a:t>UK Disability Inclusion Training</a:t>
            </a:r>
            <a:endParaRPr lang="en-US" sz="6600"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endParaRPr lang="en-GB" dirty="0"/>
          </a:p>
          <a:p>
            <a:pPr marL="0" indent="0">
              <a:buNone/>
            </a:pPr>
            <a:r>
              <a:rPr lang="en-GB" dirty="0">
                <a:hlinkClick r:id="rId3"/>
              </a:rPr>
              <a:t>https://www.youtube.com/watch?v=OdQb-pDVZ5M</a:t>
            </a:r>
            <a:endParaRPr lang="en-GB" dirty="0"/>
          </a:p>
          <a:p>
            <a:pPr marL="0" indent="0">
              <a:buNone/>
            </a:pPr>
            <a:endParaRPr lang="en-GB" dirty="0"/>
          </a:p>
        </p:txBody>
      </p:sp>
    </p:spTree>
    <p:extLst>
      <p:ext uri="{BB962C8B-B14F-4D97-AF65-F5344CB8AC3E}">
        <p14:creationId xmlns:p14="http://schemas.microsoft.com/office/powerpoint/2010/main" val="1223828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1"/>
          </p:nvPr>
        </p:nvSpPr>
        <p:spPr/>
        <p:txBody>
          <a:bodyPr>
            <a:normAutofit/>
          </a:bodyPr>
          <a:lstStyle/>
          <a:p>
            <a:pPr>
              <a:defRPr/>
            </a:pPr>
            <a:r>
              <a:rPr lang="en-GB" sz="2800" dirty="0"/>
              <a:t>Who has coached children with disabilities</a:t>
            </a:r>
          </a:p>
          <a:p>
            <a:pPr>
              <a:defRPr/>
            </a:pPr>
            <a:r>
              <a:rPr lang="en-GB" sz="2800" dirty="0"/>
              <a:t>Think of specific examples</a:t>
            </a:r>
          </a:p>
          <a:p>
            <a:pPr>
              <a:defRPr/>
            </a:pPr>
            <a:r>
              <a:rPr lang="en-GB" sz="2800" dirty="0"/>
              <a:t>What was it like?</a:t>
            </a:r>
          </a:p>
          <a:p>
            <a:pPr>
              <a:defRPr/>
            </a:pPr>
            <a:r>
              <a:rPr lang="en-GB" sz="2800" dirty="0"/>
              <a:t>What did you do differently?</a:t>
            </a:r>
          </a:p>
          <a:p>
            <a:pPr>
              <a:defRPr/>
            </a:pPr>
            <a:r>
              <a:rPr lang="en-GB" sz="2800" dirty="0"/>
              <a:t>What could you have done to improve the session?</a:t>
            </a:r>
          </a:p>
          <a:p>
            <a:pPr>
              <a:defRPr/>
            </a:pPr>
            <a:endParaRPr lang="en-GB" sz="2800" dirty="0"/>
          </a:p>
          <a:p>
            <a:pPr>
              <a:defRPr/>
            </a:pPr>
            <a:r>
              <a:rPr lang="en-GB" sz="2800" dirty="0"/>
              <a:t>Raise hand if you have experience</a:t>
            </a:r>
            <a:endParaRPr lang="en-US" sz="2800" dirty="0"/>
          </a:p>
          <a:p>
            <a:pPr>
              <a:defRPr/>
            </a:pPr>
            <a:endParaRPr lang="en-GB" sz="2800" dirty="0"/>
          </a:p>
        </p:txBody>
      </p:sp>
      <p:sp>
        <p:nvSpPr>
          <p:cNvPr id="44033" name="Rectangle 2"/>
          <p:cNvSpPr>
            <a:spLocks noGrp="1" noChangeArrowheads="1"/>
          </p:cNvSpPr>
          <p:nvPr>
            <p:ph type="title"/>
          </p:nvPr>
        </p:nvSpPr>
        <p:spPr/>
        <p:txBody>
          <a:bodyPr/>
          <a:lstStyle/>
          <a:p>
            <a:r>
              <a:rPr lang="en-GB" dirty="0"/>
              <a:t>Coaching children with disabilities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2"/>
          <p:cNvSpPr>
            <a:spLocks noGrp="1"/>
          </p:cNvSpPr>
          <p:nvPr>
            <p:ph type="subTitle" idx="1"/>
          </p:nvPr>
        </p:nvSpPr>
        <p:spPr/>
        <p:txBody>
          <a:bodyPr anchor="ctr">
            <a:normAutofit/>
          </a:bodyPr>
          <a:lstStyle/>
          <a:p>
            <a:pPr marL="0" indent="0" algn="ctr">
              <a:buFontTx/>
              <a:buNone/>
            </a:pPr>
            <a:r>
              <a:rPr lang="en-GB" sz="4800" dirty="0"/>
              <a:t>Why do children, young people and adults with a physical, sensory or learning disability participate in sport?</a:t>
            </a:r>
          </a:p>
        </p:txBody>
      </p:sp>
      <p:sp>
        <p:nvSpPr>
          <p:cNvPr id="52225" name="Title 1"/>
          <p:cNvSpPr>
            <a:spLocks noGrp="1"/>
          </p:cNvSpPr>
          <p:nvPr>
            <p:ph type="title"/>
          </p:nvPr>
        </p:nvSpPr>
        <p:spPr/>
        <p:txBody>
          <a:bodyPr/>
          <a:lstStyle/>
          <a:p>
            <a:r>
              <a:rPr lang="en-GB" dirty="0"/>
              <a:t>Perceptions &amp; Experiences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iona.Reid\AppData\Local\Microsoft\Windows\Temporary Internet Files\Content.Outlook\NMO7465H\SDS Sports inclusion model.jpg"/>
          <p:cNvPicPr>
            <a:picLocks noChangeAspect="1" noChangeArrowheads="1"/>
          </p:cNvPicPr>
          <p:nvPr/>
        </p:nvPicPr>
        <p:blipFill>
          <a:blip r:embed="rId3" cstate="print"/>
          <a:srcRect/>
          <a:stretch>
            <a:fillRect/>
          </a:stretch>
        </p:blipFill>
        <p:spPr bwMode="auto">
          <a:xfrm>
            <a:off x="507201" y="1412776"/>
            <a:ext cx="8169255" cy="5040560"/>
          </a:xfrm>
          <a:prstGeom prst="ellipse">
            <a:avLst/>
          </a:prstGeom>
          <a:ln>
            <a:noFill/>
          </a:ln>
          <a:effectLst>
            <a:softEdge rad="112500"/>
          </a:effectLst>
        </p:spPr>
      </p:pic>
      <p:sp>
        <p:nvSpPr>
          <p:cNvPr id="4" name="Title 3"/>
          <p:cNvSpPr>
            <a:spLocks noGrp="1"/>
          </p:cNvSpPr>
          <p:nvPr>
            <p:ph type="title"/>
          </p:nvPr>
        </p:nvSpPr>
        <p:spPr/>
        <p:txBody>
          <a:bodyPr/>
          <a:lstStyle/>
          <a:p>
            <a:pPr algn="l"/>
            <a:r>
              <a:rPr lang="en-GB" dirty="0">
                <a:solidFill>
                  <a:srgbClr val="FF0000"/>
                </a:solidFill>
                <a:latin typeface="+mn-lt"/>
                <a:cs typeface="Calibri" pitchFamily="34" charset="0"/>
              </a:rPr>
              <a:t>Sports Inclusion Model</a:t>
            </a:r>
            <a:br>
              <a:rPr lang="en-GB" dirty="0">
                <a:solidFill>
                  <a:srgbClr val="FF0000"/>
                </a:solidFill>
                <a:latin typeface="+mn-lt"/>
                <a:cs typeface="Calibri" pitchFamily="34" charset="0"/>
              </a:rPr>
            </a:br>
            <a:r>
              <a:rPr lang="en-GB" sz="2000" dirty="0">
                <a:solidFill>
                  <a:srgbClr val="FF0000"/>
                </a:solidFill>
                <a:latin typeface="+mn-lt"/>
                <a:cs typeface="Calibri" pitchFamily="34" charset="0"/>
              </a:rPr>
              <a:t>(reproduced with permission from Scottish Disability Sport, 2012)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nchor="ctr"/>
          <a:lstStyle/>
          <a:p>
            <a:pPr algn="l"/>
            <a:r>
              <a:rPr lang="en-GB" sz="4000" dirty="0">
                <a:solidFill>
                  <a:srgbClr val="FF0000"/>
                </a:solidFill>
              </a:rPr>
              <a:t>Open Activity</a:t>
            </a:r>
            <a:r>
              <a:rPr lang="en-GB" sz="3200" dirty="0">
                <a:solidFill>
                  <a:srgbClr val="FF0000"/>
                </a:solidFill>
              </a:rPr>
              <a:t>: Requires no alteration</a:t>
            </a:r>
            <a:endParaRPr lang="en-US" sz="3200" dirty="0">
              <a:solidFill>
                <a:srgbClr val="FF0000"/>
              </a:solidFill>
            </a:endParaRPr>
          </a:p>
        </p:txBody>
      </p:sp>
      <p:grpSp>
        <p:nvGrpSpPr>
          <p:cNvPr id="9" name="Group 8"/>
          <p:cNvGrpSpPr/>
          <p:nvPr/>
        </p:nvGrpSpPr>
        <p:grpSpPr>
          <a:xfrm>
            <a:off x="285750" y="1700213"/>
            <a:ext cx="8462714" cy="4856162"/>
            <a:chOff x="285750" y="1700213"/>
            <a:chExt cx="7143750" cy="4856162"/>
          </a:xfrm>
        </p:grpSpPr>
        <p:pic>
          <p:nvPicPr>
            <p:cNvPr id="6" name="Picture 7" descr="Amputee Footballer - Open.jpg"/>
            <p:cNvPicPr>
              <a:picLocks noChangeAspect="1"/>
            </p:cNvPicPr>
            <p:nvPr/>
          </p:nvPicPr>
          <p:blipFill>
            <a:blip r:embed="rId3" cstate="print"/>
            <a:srcRect/>
            <a:stretch>
              <a:fillRect/>
            </a:stretch>
          </p:blipFill>
          <p:spPr bwMode="auto">
            <a:xfrm>
              <a:off x="285750" y="1714500"/>
              <a:ext cx="3136900" cy="4786313"/>
            </a:xfrm>
            <a:prstGeom prst="rect">
              <a:avLst/>
            </a:prstGeom>
            <a:noFill/>
            <a:ln w="9525">
              <a:noFill/>
              <a:miter lim="800000"/>
              <a:headEnd/>
              <a:tailEnd/>
            </a:ln>
          </p:spPr>
        </p:pic>
        <p:pic>
          <p:nvPicPr>
            <p:cNvPr id="7" name="Picture 8" descr="Archery - Open.jpg"/>
            <p:cNvPicPr>
              <a:picLocks noChangeAspect="1"/>
            </p:cNvPicPr>
            <p:nvPr/>
          </p:nvPicPr>
          <p:blipFill>
            <a:blip r:embed="rId4" cstate="print"/>
            <a:srcRect/>
            <a:stretch>
              <a:fillRect/>
            </a:stretch>
          </p:blipFill>
          <p:spPr bwMode="auto">
            <a:xfrm>
              <a:off x="3643313" y="4071938"/>
              <a:ext cx="3786187" cy="2484437"/>
            </a:xfrm>
            <a:prstGeom prst="rect">
              <a:avLst/>
            </a:prstGeom>
            <a:noFill/>
            <a:ln w="9525">
              <a:noFill/>
              <a:miter lim="800000"/>
              <a:headEnd/>
              <a:tailEnd/>
            </a:ln>
          </p:spPr>
        </p:pic>
        <p:pic>
          <p:nvPicPr>
            <p:cNvPr id="8" name="Picture 9" descr="Natalie du Toit 2.jpg"/>
            <p:cNvPicPr>
              <a:picLocks noChangeAspect="1"/>
            </p:cNvPicPr>
            <p:nvPr/>
          </p:nvPicPr>
          <p:blipFill>
            <a:blip r:embed="rId5" cstate="print"/>
            <a:srcRect/>
            <a:stretch>
              <a:fillRect/>
            </a:stretch>
          </p:blipFill>
          <p:spPr bwMode="auto">
            <a:xfrm>
              <a:off x="3708400" y="1700213"/>
              <a:ext cx="3600450" cy="2160587"/>
            </a:xfrm>
            <a:prstGeom prst="rect">
              <a:avLst/>
            </a:prstGeom>
            <a:noFill/>
            <a:ln w="9525">
              <a:noFill/>
              <a:miter lim="800000"/>
              <a:headEnd/>
              <a:tailEnd/>
            </a:ln>
          </p:spPr>
        </p:pic>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nchor="ctr"/>
          <a:lstStyle/>
          <a:p>
            <a:pPr algn="l"/>
            <a:r>
              <a:rPr lang="en-GB" sz="4000" dirty="0">
                <a:solidFill>
                  <a:srgbClr val="FF0000"/>
                </a:solidFill>
              </a:rPr>
              <a:t>Modified Activity: </a:t>
            </a:r>
            <a:r>
              <a:rPr lang="en-GB" sz="2800" dirty="0">
                <a:solidFill>
                  <a:srgbClr val="FF0000"/>
                </a:solidFill>
              </a:rPr>
              <a:t>Uses adaptation and modification</a:t>
            </a:r>
            <a:endParaRPr lang="en-US" sz="4000" dirty="0">
              <a:solidFill>
                <a:srgbClr val="FF0000"/>
              </a:solidFill>
            </a:endParaRPr>
          </a:p>
        </p:txBody>
      </p:sp>
      <p:pic>
        <p:nvPicPr>
          <p:cNvPr id="5" name="Picture 8" descr="Wheelchair Curling - Modified.jpg"/>
          <p:cNvPicPr>
            <a:picLocks noChangeAspect="1"/>
          </p:cNvPicPr>
          <p:nvPr/>
        </p:nvPicPr>
        <p:blipFill>
          <a:blip r:embed="rId3" cstate="print"/>
          <a:srcRect/>
          <a:stretch>
            <a:fillRect/>
          </a:stretch>
        </p:blipFill>
        <p:spPr bwMode="auto">
          <a:xfrm>
            <a:off x="395536" y="1556792"/>
            <a:ext cx="3880373" cy="4656449"/>
          </a:xfrm>
          <a:prstGeom prst="rect">
            <a:avLst/>
          </a:prstGeom>
          <a:noFill/>
          <a:ln w="9525">
            <a:noFill/>
            <a:miter lim="800000"/>
            <a:headEnd/>
            <a:tailEnd/>
          </a:ln>
        </p:spPr>
      </p:pic>
      <p:pic>
        <p:nvPicPr>
          <p:cNvPr id="6" name="Picture 1" descr="Blind swimming.jpg"/>
          <p:cNvPicPr>
            <a:picLocks noChangeAspect="1"/>
          </p:cNvPicPr>
          <p:nvPr/>
        </p:nvPicPr>
        <p:blipFill>
          <a:blip r:embed="rId4" cstate="print"/>
          <a:srcRect/>
          <a:stretch>
            <a:fillRect/>
          </a:stretch>
        </p:blipFill>
        <p:spPr bwMode="auto">
          <a:xfrm>
            <a:off x="4355976" y="2492896"/>
            <a:ext cx="4460784" cy="2766791"/>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a:prstGeom prst="rect">
            <a:avLst/>
          </a:prstGeom>
        </p:spPr>
        <p:txBody>
          <a:bodyPr anchor="ctr"/>
          <a:lstStyle/>
          <a:p>
            <a:pPr algn="l"/>
            <a:r>
              <a:rPr lang="en-GB" sz="4000" dirty="0">
                <a:solidFill>
                  <a:srgbClr val="FF0000"/>
                </a:solidFill>
              </a:rPr>
              <a:t>Parallel Activity: </a:t>
            </a:r>
            <a:r>
              <a:rPr lang="en-GB" sz="3200" dirty="0">
                <a:solidFill>
                  <a:srgbClr val="FF0000"/>
                </a:solidFill>
              </a:rPr>
              <a:t>Uses differentiation</a:t>
            </a:r>
            <a:endParaRPr lang="en-US" sz="4000" dirty="0">
              <a:solidFill>
                <a:srgbClr val="FF0000"/>
              </a:solidFill>
            </a:endParaRPr>
          </a:p>
        </p:txBody>
      </p:sp>
      <p:pic>
        <p:nvPicPr>
          <p:cNvPr id="5" name="Picture 9" descr="Wheelchair Racing - Parallel.BMP"/>
          <p:cNvPicPr>
            <a:picLocks noChangeAspect="1"/>
          </p:cNvPicPr>
          <p:nvPr/>
        </p:nvPicPr>
        <p:blipFill>
          <a:blip r:embed="rId3" cstate="print"/>
          <a:srcRect/>
          <a:stretch>
            <a:fillRect/>
          </a:stretch>
        </p:blipFill>
        <p:spPr bwMode="auto">
          <a:xfrm>
            <a:off x="3563888" y="2852936"/>
            <a:ext cx="4813696" cy="3599575"/>
          </a:xfrm>
          <a:prstGeom prst="rect">
            <a:avLst/>
          </a:prstGeom>
          <a:noFill/>
          <a:ln w="9525">
            <a:noFill/>
            <a:miter lim="800000"/>
            <a:headEnd/>
            <a:tailEnd/>
          </a:ln>
        </p:spPr>
      </p:pic>
      <p:pic>
        <p:nvPicPr>
          <p:cNvPr id="6" name="Picture 10" descr="amputee swimming.jpg"/>
          <p:cNvPicPr>
            <a:picLocks noChangeAspect="1"/>
          </p:cNvPicPr>
          <p:nvPr/>
        </p:nvPicPr>
        <p:blipFill>
          <a:blip r:embed="rId4" cstate="print"/>
          <a:srcRect/>
          <a:stretch>
            <a:fillRect/>
          </a:stretch>
        </p:blipFill>
        <p:spPr bwMode="auto">
          <a:xfrm>
            <a:off x="673049" y="1195585"/>
            <a:ext cx="4043505" cy="325370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nchor="ctr"/>
          <a:lstStyle/>
          <a:p>
            <a:pPr algn="l"/>
            <a:r>
              <a:rPr lang="en-GB" sz="4000" dirty="0">
                <a:solidFill>
                  <a:srgbClr val="FF0000"/>
                </a:solidFill>
              </a:rPr>
              <a:t>Specific Activity: </a:t>
            </a:r>
            <a:r>
              <a:rPr lang="en-GB" sz="3200" dirty="0">
                <a:solidFill>
                  <a:srgbClr val="FF0000"/>
                </a:solidFill>
              </a:rPr>
              <a:t>Targeted sport for particular groups</a:t>
            </a:r>
            <a:endParaRPr lang="en-US" sz="3200" dirty="0">
              <a:solidFill>
                <a:srgbClr val="FF0000"/>
              </a:solidFill>
            </a:endParaRPr>
          </a:p>
        </p:txBody>
      </p:sp>
      <p:pic>
        <p:nvPicPr>
          <p:cNvPr id="84995" name="Picture 6"/>
          <p:cNvPicPr>
            <a:picLocks noChangeAspect="1" noChangeArrowheads="1"/>
          </p:cNvPicPr>
          <p:nvPr/>
        </p:nvPicPr>
        <p:blipFill>
          <a:blip r:embed="rId3" cstate="print"/>
          <a:srcRect/>
          <a:stretch>
            <a:fillRect/>
          </a:stretch>
        </p:blipFill>
        <p:spPr bwMode="auto">
          <a:xfrm>
            <a:off x="5004048" y="1412776"/>
            <a:ext cx="3592647" cy="5040560"/>
          </a:xfrm>
          <a:prstGeom prst="rect">
            <a:avLst/>
          </a:prstGeom>
          <a:noFill/>
          <a:ln w="9525">
            <a:noFill/>
            <a:miter lim="800000"/>
            <a:headEnd/>
            <a:tailEnd/>
          </a:ln>
        </p:spPr>
      </p:pic>
      <p:pic>
        <p:nvPicPr>
          <p:cNvPr id="6" name="Picture 8" descr="community swimming.jpg"/>
          <p:cNvPicPr>
            <a:picLocks noChangeAspect="1"/>
          </p:cNvPicPr>
          <p:nvPr/>
        </p:nvPicPr>
        <p:blipFill>
          <a:blip r:embed="rId4" cstate="print"/>
          <a:srcRect/>
          <a:stretch>
            <a:fillRect/>
          </a:stretch>
        </p:blipFill>
        <p:spPr bwMode="auto">
          <a:xfrm>
            <a:off x="539552" y="1484784"/>
            <a:ext cx="3744094" cy="4928666"/>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3"/>
          <p:cNvSpPr>
            <a:spLocks noGrp="1" noChangeArrowheads="1"/>
          </p:cNvSpPr>
          <p:nvPr>
            <p:ph type="subTitle" idx="1"/>
          </p:nvPr>
        </p:nvSpPr>
        <p:spPr>
          <a:xfrm>
            <a:off x="1259632" y="1484784"/>
            <a:ext cx="7056784" cy="4464496"/>
          </a:xfrm>
        </p:spPr>
        <p:txBody>
          <a:bodyPr anchor="ctr">
            <a:noAutofit/>
          </a:bodyPr>
          <a:lstStyle/>
          <a:p>
            <a:pPr>
              <a:buFontTx/>
              <a:buNone/>
            </a:pPr>
            <a:r>
              <a:rPr lang="en-GB" sz="5400" dirty="0"/>
              <a:t>S</a:t>
            </a:r>
            <a:r>
              <a:rPr lang="en-GB" sz="4400" dirty="0"/>
              <a:t> pace</a:t>
            </a:r>
          </a:p>
          <a:p>
            <a:pPr>
              <a:buFontTx/>
              <a:buNone/>
            </a:pPr>
            <a:r>
              <a:rPr lang="en-GB" sz="5400" dirty="0"/>
              <a:t>T</a:t>
            </a:r>
            <a:r>
              <a:rPr lang="en-GB" sz="4400" dirty="0"/>
              <a:t> ask</a:t>
            </a:r>
          </a:p>
          <a:p>
            <a:pPr>
              <a:buFontTx/>
              <a:buNone/>
            </a:pPr>
            <a:r>
              <a:rPr lang="en-GB" sz="5400" dirty="0"/>
              <a:t>E</a:t>
            </a:r>
            <a:r>
              <a:rPr lang="en-GB" sz="4400" dirty="0"/>
              <a:t> quipment</a:t>
            </a:r>
          </a:p>
          <a:p>
            <a:pPr>
              <a:buFontTx/>
              <a:buNone/>
            </a:pPr>
            <a:r>
              <a:rPr lang="en-GB" sz="5400" dirty="0"/>
              <a:t>P</a:t>
            </a:r>
            <a:r>
              <a:rPr lang="en-GB" sz="4400" dirty="0"/>
              <a:t> </a:t>
            </a:r>
            <a:r>
              <a:rPr lang="en-GB" sz="4400" dirty="0" err="1"/>
              <a:t>eople</a:t>
            </a:r>
            <a:endParaRPr lang="en-GB" sz="4400" dirty="0"/>
          </a:p>
        </p:txBody>
      </p:sp>
      <p:sp>
        <p:nvSpPr>
          <p:cNvPr id="87041" name="Rectangle 2"/>
          <p:cNvSpPr>
            <a:spLocks noGrp="1" noChangeArrowheads="1"/>
          </p:cNvSpPr>
          <p:nvPr>
            <p:ph type="title"/>
          </p:nvPr>
        </p:nvSpPr>
        <p:spPr/>
        <p:txBody>
          <a:bodyPr/>
          <a:lstStyle/>
          <a:p>
            <a:r>
              <a:rPr lang="en-GB" dirty="0"/>
              <a:t>STEP</a:t>
            </a:r>
            <a:endParaRPr lang="en-US" dirty="0"/>
          </a:p>
        </p:txBody>
      </p:sp>
    </p:spTree>
    <p:extLst>
      <p:ext uri="{BB962C8B-B14F-4D97-AF65-F5344CB8AC3E}">
        <p14:creationId xmlns:p14="http://schemas.microsoft.com/office/powerpoint/2010/main" val="436312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3"/>
          <p:cNvSpPr>
            <a:spLocks noGrp="1" noChangeArrowheads="1"/>
          </p:cNvSpPr>
          <p:nvPr>
            <p:ph type="subTitle" idx="1"/>
          </p:nvPr>
        </p:nvSpPr>
        <p:spPr>
          <a:xfrm>
            <a:off x="323528" y="1484784"/>
            <a:ext cx="4320480" cy="4968552"/>
          </a:xfrm>
        </p:spPr>
        <p:txBody>
          <a:bodyPr>
            <a:noAutofit/>
          </a:bodyPr>
          <a:lstStyle/>
          <a:p>
            <a:pPr marL="0" indent="0">
              <a:spcBef>
                <a:spcPts val="600"/>
              </a:spcBef>
              <a:buFontTx/>
              <a:buNone/>
              <a:defRPr/>
            </a:pPr>
            <a:r>
              <a:rPr lang="en-GB" sz="3200" b="1" dirty="0"/>
              <a:t>Physical</a:t>
            </a:r>
            <a:endParaRPr lang="en-GB" b="1" dirty="0"/>
          </a:p>
          <a:p>
            <a:pPr>
              <a:spcBef>
                <a:spcPts val="600"/>
              </a:spcBef>
              <a:defRPr/>
            </a:pPr>
            <a:r>
              <a:rPr lang="en-GB" dirty="0"/>
              <a:t>who are ambulant with a physical impairment</a:t>
            </a:r>
          </a:p>
          <a:p>
            <a:pPr>
              <a:spcBef>
                <a:spcPts val="600"/>
              </a:spcBef>
              <a:defRPr/>
            </a:pPr>
            <a:r>
              <a:rPr lang="en-GB" dirty="0"/>
              <a:t>who use a wheelchair for sports</a:t>
            </a:r>
          </a:p>
          <a:p>
            <a:pPr>
              <a:spcBef>
                <a:spcPts val="600"/>
              </a:spcBef>
              <a:buNone/>
              <a:defRPr/>
            </a:pPr>
            <a:endParaRPr lang="en-GB" sz="600" dirty="0"/>
          </a:p>
          <a:p>
            <a:pPr marL="0" indent="0">
              <a:buFontTx/>
              <a:buNone/>
              <a:defRPr/>
            </a:pPr>
            <a:r>
              <a:rPr lang="en-GB" sz="3200" b="1" dirty="0"/>
              <a:t>Learning </a:t>
            </a:r>
            <a:endParaRPr lang="en-GB" b="1" dirty="0"/>
          </a:p>
          <a:p>
            <a:pPr>
              <a:defRPr/>
            </a:pPr>
            <a:r>
              <a:rPr lang="en-GB" dirty="0"/>
              <a:t>who have learning disability</a:t>
            </a:r>
          </a:p>
          <a:p>
            <a:pPr>
              <a:defRPr/>
            </a:pPr>
            <a:endParaRPr lang="en-GB" dirty="0"/>
          </a:p>
          <a:p>
            <a:pPr marL="0" indent="0">
              <a:buFontTx/>
              <a:buNone/>
              <a:defRPr/>
            </a:pPr>
            <a:endParaRPr lang="en-GB" dirty="0"/>
          </a:p>
          <a:p>
            <a:pPr marL="0" indent="0">
              <a:buFontTx/>
              <a:buNone/>
              <a:defRPr/>
            </a:pPr>
            <a:endParaRPr lang="en-GB" dirty="0"/>
          </a:p>
          <a:p>
            <a:pPr lvl="1">
              <a:defRPr/>
            </a:pPr>
            <a:endParaRPr lang="en-GB" sz="2800" dirty="0"/>
          </a:p>
        </p:txBody>
      </p:sp>
      <p:sp>
        <p:nvSpPr>
          <p:cNvPr id="97282" name="Rectangle 6"/>
          <p:cNvSpPr>
            <a:spLocks noGrp="1" noChangeArrowheads="1"/>
          </p:cNvSpPr>
          <p:nvPr>
            <p:ph type="title"/>
          </p:nvPr>
        </p:nvSpPr>
        <p:spPr/>
        <p:txBody>
          <a:bodyPr/>
          <a:lstStyle/>
          <a:p>
            <a:r>
              <a:rPr lang="en-GB" dirty="0">
                <a:solidFill>
                  <a:srgbClr val="FF0000"/>
                </a:solidFill>
              </a:rPr>
              <a:t>Categories in Disability Sport</a:t>
            </a:r>
            <a:endParaRPr lang="en-US" dirty="0">
              <a:solidFill>
                <a:srgbClr val="FF0000"/>
              </a:solidFill>
            </a:endParaRPr>
          </a:p>
        </p:txBody>
      </p:sp>
      <p:sp>
        <p:nvSpPr>
          <p:cNvPr id="4" name="Content Placeholder 3"/>
          <p:cNvSpPr>
            <a:spLocks noGrp="1"/>
          </p:cNvSpPr>
          <p:nvPr>
            <p:ph sz="half" idx="4294967295"/>
          </p:nvPr>
        </p:nvSpPr>
        <p:spPr>
          <a:xfrm>
            <a:off x="5040313" y="1557338"/>
            <a:ext cx="4103687" cy="4924425"/>
          </a:xfrm>
        </p:spPr>
        <p:txBody>
          <a:bodyPr>
            <a:normAutofit/>
          </a:bodyPr>
          <a:lstStyle/>
          <a:p>
            <a:pPr marL="0" indent="0">
              <a:buFontTx/>
              <a:buNone/>
              <a:defRPr/>
            </a:pPr>
            <a:r>
              <a:rPr lang="en-GB" sz="3200" b="1" dirty="0"/>
              <a:t>Sensory</a:t>
            </a:r>
            <a:endParaRPr lang="en-GB" b="1" dirty="0"/>
          </a:p>
          <a:p>
            <a:pPr>
              <a:defRPr/>
            </a:pPr>
            <a:r>
              <a:rPr lang="en-GB" dirty="0"/>
              <a:t>who are blind or partially sighted</a:t>
            </a:r>
          </a:p>
          <a:p>
            <a:pPr>
              <a:spcBef>
                <a:spcPts val="600"/>
              </a:spcBef>
              <a:defRPr/>
            </a:pPr>
            <a:r>
              <a:rPr lang="en-GB" dirty="0"/>
              <a:t>who are deaf or hard of hearing</a:t>
            </a:r>
          </a:p>
          <a:p>
            <a:pPr>
              <a:spcBef>
                <a:spcPts val="600"/>
              </a:spcBef>
              <a:defRPr/>
            </a:pPr>
            <a:endParaRPr lang="en-GB" dirty="0"/>
          </a:p>
          <a:p>
            <a:pPr marL="0" indent="0">
              <a:spcBef>
                <a:spcPts val="600"/>
              </a:spcBef>
              <a:buNone/>
              <a:defRPr/>
            </a:pPr>
            <a:r>
              <a:rPr lang="en-GB" sz="3200" b="1" dirty="0"/>
              <a:t>Non - Disabled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3"/>
          <p:cNvSpPr>
            <a:spLocks noGrp="1" noChangeArrowheads="1"/>
          </p:cNvSpPr>
          <p:nvPr>
            <p:ph type="subTitle" idx="1"/>
          </p:nvPr>
        </p:nvSpPr>
        <p:spPr/>
        <p:txBody>
          <a:bodyPr/>
          <a:lstStyle/>
          <a:p>
            <a:pPr>
              <a:buFontTx/>
              <a:buNone/>
            </a:pPr>
            <a:endParaRPr lang="en-GB" sz="2400" dirty="0"/>
          </a:p>
          <a:p>
            <a:pPr>
              <a:buFontTx/>
              <a:buNone/>
            </a:pPr>
            <a:endParaRPr lang="en-GB" sz="2400" dirty="0"/>
          </a:p>
          <a:p>
            <a:pPr>
              <a:buFontTx/>
              <a:buNone/>
            </a:pPr>
            <a:r>
              <a:rPr lang="en-GB" sz="6000" b="1" dirty="0"/>
              <a:t>Minimal</a:t>
            </a:r>
            <a:r>
              <a:rPr lang="en-GB" sz="2800" b="1" dirty="0"/>
              <a:t>		 		 </a:t>
            </a:r>
            <a:r>
              <a:rPr lang="en-GB" sz="6000" b="1" dirty="0"/>
              <a:t>Severe</a:t>
            </a:r>
          </a:p>
          <a:p>
            <a:pPr>
              <a:buFontTx/>
              <a:buNone/>
            </a:pPr>
            <a:endParaRPr lang="en-GB" sz="2400" dirty="0"/>
          </a:p>
          <a:p>
            <a:pPr>
              <a:buFontTx/>
              <a:buNone/>
            </a:pPr>
            <a:r>
              <a:rPr lang="en-GB" sz="4400" b="1" dirty="0"/>
              <a:t>Congenital    	or    	Acquired</a:t>
            </a:r>
            <a:endParaRPr lang="en-US" sz="2800" b="1" dirty="0"/>
          </a:p>
          <a:p>
            <a:pPr>
              <a:buFontTx/>
              <a:buNone/>
            </a:pPr>
            <a:endParaRPr lang="en-GB" sz="2800" b="1" dirty="0"/>
          </a:p>
        </p:txBody>
      </p:sp>
      <p:sp>
        <p:nvSpPr>
          <p:cNvPr id="93185" name="Rectangle 2"/>
          <p:cNvSpPr>
            <a:spLocks noGrp="1" noChangeArrowheads="1"/>
          </p:cNvSpPr>
          <p:nvPr>
            <p:ph type="title"/>
          </p:nvPr>
        </p:nvSpPr>
        <p:spPr/>
        <p:txBody>
          <a:bodyPr/>
          <a:lstStyle/>
          <a:p>
            <a:pPr eaLnBrk="1" hangingPunct="1"/>
            <a:r>
              <a:rPr lang="en-GB"/>
              <a:t> Impairment Considerations</a:t>
            </a:r>
            <a:endParaRPr lang="en-US"/>
          </a:p>
        </p:txBody>
      </p:sp>
      <p:sp>
        <p:nvSpPr>
          <p:cNvPr id="4" name="Left-Right Arrow 3"/>
          <p:cNvSpPr/>
          <p:nvPr/>
        </p:nvSpPr>
        <p:spPr>
          <a:xfrm>
            <a:off x="3707904" y="2780928"/>
            <a:ext cx="1216025" cy="484188"/>
          </a:xfrm>
          <a:prstGeom prst="leftRightArrow">
            <a:avLst/>
          </a:prstGeom>
          <a:solidFill>
            <a:schemeClr val="accent6">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8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9"/>
          <p:cNvSpPr>
            <a:spLocks noGrp="1"/>
          </p:cNvSpPr>
          <p:nvPr>
            <p:ph type="subTitle" idx="1"/>
          </p:nvPr>
        </p:nvSpPr>
        <p:spPr/>
        <p:txBody>
          <a:bodyPr anchor="ctr">
            <a:normAutofit/>
          </a:bodyPr>
          <a:lstStyle/>
          <a:p>
            <a:endParaRPr lang="en-GB" sz="3600" b="1" dirty="0"/>
          </a:p>
          <a:p>
            <a:r>
              <a:rPr lang="en-GB" sz="3600" b="1" dirty="0"/>
              <a:t>may</a:t>
            </a:r>
            <a:r>
              <a:rPr lang="en-GB" sz="3600" dirty="0"/>
              <a:t> be ambulant, a wheelchair user, or use a wheelchair for sport</a:t>
            </a:r>
          </a:p>
        </p:txBody>
      </p:sp>
      <p:sp>
        <p:nvSpPr>
          <p:cNvPr id="99329" name="Title 1"/>
          <p:cNvSpPr>
            <a:spLocks noGrp="1"/>
          </p:cNvSpPr>
          <p:nvPr>
            <p:ph type="title"/>
          </p:nvPr>
        </p:nvSpPr>
        <p:spPr>
          <a:prstGeom prst="rect">
            <a:avLst/>
          </a:prstGeom>
        </p:spPr>
        <p:txBody>
          <a:bodyPr/>
          <a:lstStyle/>
          <a:p>
            <a:r>
              <a:rPr lang="en-GB" dirty="0"/>
              <a:t>Physical</a:t>
            </a:r>
            <a:endParaRPr lang="en-GB" sz="4000" dirty="0"/>
          </a:p>
        </p:txBody>
      </p:sp>
      <p:sp>
        <p:nvSpPr>
          <p:cNvPr id="99331" name="Content Placeholder 2"/>
          <p:cNvSpPr>
            <a:spLocks noGrp="1"/>
          </p:cNvSpPr>
          <p:nvPr>
            <p:ph sz="half" idx="4294967295"/>
          </p:nvPr>
        </p:nvSpPr>
        <p:spPr>
          <a:xfrm>
            <a:off x="395536" y="1412875"/>
            <a:ext cx="3636714" cy="2520950"/>
          </a:xfrm>
        </p:spPr>
        <p:txBody>
          <a:bodyPr>
            <a:noAutofit/>
          </a:bodyPr>
          <a:lstStyle/>
          <a:p>
            <a:pPr>
              <a:spcBef>
                <a:spcPct val="50000"/>
              </a:spcBef>
            </a:pPr>
            <a:r>
              <a:rPr lang="en-GB" sz="3200" dirty="0"/>
              <a:t>Cerebral Palsy</a:t>
            </a:r>
          </a:p>
          <a:p>
            <a:pPr>
              <a:spcBef>
                <a:spcPct val="50000"/>
              </a:spcBef>
            </a:pPr>
            <a:r>
              <a:rPr lang="en-GB" sz="3200" dirty="0"/>
              <a:t>Amputation</a:t>
            </a:r>
          </a:p>
        </p:txBody>
      </p:sp>
      <p:sp>
        <p:nvSpPr>
          <p:cNvPr id="6" name="Content Placeholder 5"/>
          <p:cNvSpPr>
            <a:spLocks noGrp="1"/>
          </p:cNvSpPr>
          <p:nvPr>
            <p:ph sz="half" idx="4294967295"/>
          </p:nvPr>
        </p:nvSpPr>
        <p:spPr>
          <a:xfrm>
            <a:off x="4930775" y="1412875"/>
            <a:ext cx="3889697" cy="2520950"/>
          </a:xfrm>
        </p:spPr>
        <p:txBody>
          <a:bodyPr>
            <a:normAutofit/>
          </a:bodyPr>
          <a:lstStyle/>
          <a:p>
            <a:pPr>
              <a:spcBef>
                <a:spcPct val="50000"/>
              </a:spcBef>
            </a:pPr>
            <a:r>
              <a:rPr lang="en-GB" sz="3200" dirty="0"/>
              <a:t>Spinal Injury </a:t>
            </a:r>
          </a:p>
          <a:p>
            <a:pPr>
              <a:spcBef>
                <a:spcPct val="50000"/>
              </a:spcBef>
            </a:pPr>
            <a:r>
              <a:rPr lang="en-GB" sz="3200" dirty="0"/>
              <a:t>Dwarfism / Restricted Growth</a:t>
            </a:r>
          </a:p>
        </p:txBody>
      </p:sp>
      <p:sp>
        <p:nvSpPr>
          <p:cNvPr id="12" name="TextBox 11"/>
          <p:cNvSpPr txBox="1"/>
          <p:nvPr/>
        </p:nvSpPr>
        <p:spPr>
          <a:xfrm>
            <a:off x="467544" y="5085184"/>
            <a:ext cx="7128792" cy="584775"/>
          </a:xfrm>
          <a:prstGeom prst="rect">
            <a:avLst/>
          </a:prstGeom>
          <a:noFill/>
        </p:spPr>
        <p:txBody>
          <a:bodyPr wrap="square" rtlCol="0">
            <a:spAutoFit/>
          </a:bodyPr>
          <a:lstStyle/>
          <a:p>
            <a:pPr>
              <a:spcBef>
                <a:spcPct val="50000"/>
              </a:spcBef>
              <a:buFontTx/>
              <a:buNone/>
            </a:pPr>
            <a:r>
              <a:rPr lang="en-GB" sz="3200" i="1" dirty="0">
                <a:solidFill>
                  <a:srgbClr val="FF0000"/>
                </a:solidFill>
              </a:rPr>
              <a:t>What are the practical implications?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1"/>
          </p:nvPr>
        </p:nvSpPr>
        <p:spPr>
          <a:xfrm>
            <a:off x="251520" y="1556792"/>
            <a:ext cx="8568952" cy="4464496"/>
          </a:xfrm>
        </p:spPr>
        <p:txBody>
          <a:bodyPr anchor="ctr">
            <a:normAutofit/>
          </a:bodyPr>
          <a:lstStyle/>
          <a:p>
            <a:endParaRPr lang="en-GB" dirty="0"/>
          </a:p>
          <a:p>
            <a:pPr marL="0" indent="0">
              <a:buNone/>
            </a:pPr>
            <a:r>
              <a:rPr lang="en-GB" b="1" dirty="0"/>
              <a:t>NB:  No sporting pathway exists specifically for those on the Autistic Spectrum.  Autism is NOT necessarily a Learning Disability</a:t>
            </a:r>
          </a:p>
        </p:txBody>
      </p:sp>
      <p:sp>
        <p:nvSpPr>
          <p:cNvPr id="101378" name="Title 1"/>
          <p:cNvSpPr>
            <a:spLocks noGrp="1"/>
          </p:cNvSpPr>
          <p:nvPr>
            <p:ph type="title"/>
          </p:nvPr>
        </p:nvSpPr>
        <p:spPr>
          <a:prstGeom prst="rect">
            <a:avLst/>
          </a:prstGeom>
        </p:spPr>
        <p:txBody>
          <a:bodyPr/>
          <a:lstStyle/>
          <a:p>
            <a:r>
              <a:rPr lang="en-GB" dirty="0"/>
              <a:t>Learning</a:t>
            </a:r>
            <a:endParaRPr lang="en-GB" sz="4000" dirty="0"/>
          </a:p>
        </p:txBody>
      </p:sp>
      <p:sp>
        <p:nvSpPr>
          <p:cNvPr id="101379" name="Content Placeholder 2"/>
          <p:cNvSpPr>
            <a:spLocks noGrp="1"/>
          </p:cNvSpPr>
          <p:nvPr>
            <p:ph sz="half" idx="4294967295"/>
          </p:nvPr>
        </p:nvSpPr>
        <p:spPr>
          <a:xfrm>
            <a:off x="251520" y="1700808"/>
            <a:ext cx="8569325" cy="4104456"/>
          </a:xfrm>
        </p:spPr>
        <p:txBody>
          <a:bodyPr>
            <a:noAutofit/>
          </a:bodyPr>
          <a:lstStyle/>
          <a:p>
            <a:pPr>
              <a:spcBef>
                <a:spcPct val="50000"/>
              </a:spcBef>
            </a:pPr>
            <a:r>
              <a:rPr lang="en-GB" sz="3200" dirty="0"/>
              <a:t>Intelligence Quotient (IQ) of less than 75</a:t>
            </a:r>
          </a:p>
          <a:p>
            <a:pPr>
              <a:spcBef>
                <a:spcPct val="50000"/>
              </a:spcBef>
              <a:buFontTx/>
              <a:buNone/>
            </a:pPr>
            <a:r>
              <a:rPr lang="en-GB" sz="3200" dirty="0"/>
              <a:t>	e.g. Down’s Syndrome, William’s Syndrome</a:t>
            </a:r>
            <a:endParaRPr lang="en-GB" sz="3200" dirty="0">
              <a:solidFill>
                <a:srgbClr val="000066"/>
              </a:solidFill>
            </a:endParaRPr>
          </a:p>
          <a:p>
            <a:pPr>
              <a:spcBef>
                <a:spcPct val="50000"/>
              </a:spcBef>
              <a:buFontTx/>
              <a:buNone/>
            </a:pPr>
            <a:endParaRPr lang="en-GB" sz="1600" dirty="0"/>
          </a:p>
          <a:p>
            <a:pPr>
              <a:spcBef>
                <a:spcPct val="50000"/>
              </a:spcBef>
              <a:buFontTx/>
              <a:buNone/>
            </a:pPr>
            <a:endParaRPr lang="en-GB" sz="3200" i="1" dirty="0"/>
          </a:p>
          <a:p>
            <a:pPr>
              <a:spcBef>
                <a:spcPct val="50000"/>
              </a:spcBef>
              <a:buFontTx/>
              <a:buNone/>
            </a:pPr>
            <a:endParaRPr lang="en-GB" i="1" dirty="0"/>
          </a:p>
          <a:p>
            <a:pPr>
              <a:spcBef>
                <a:spcPct val="50000"/>
              </a:spcBef>
              <a:buFontTx/>
              <a:buNone/>
            </a:pPr>
            <a:endParaRPr lang="en-GB" sz="1800" i="1" dirty="0"/>
          </a:p>
          <a:p>
            <a:pPr>
              <a:spcBef>
                <a:spcPct val="50000"/>
              </a:spcBef>
              <a:buFontTx/>
              <a:buNone/>
            </a:pPr>
            <a:r>
              <a:rPr lang="en-GB" sz="3200" i="1" dirty="0"/>
              <a:t>What are the practical implications?</a:t>
            </a:r>
          </a:p>
          <a:p>
            <a:pPr>
              <a:spcBef>
                <a:spcPct val="50000"/>
              </a:spcBef>
              <a:buFontTx/>
              <a:buNone/>
            </a:pPr>
            <a:endParaRPr lang="en-GB"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3"/>
          <p:cNvSpPr>
            <a:spLocks noGrp="1" noChangeArrowheads="1"/>
          </p:cNvSpPr>
          <p:nvPr>
            <p:ph type="subTitle" idx="1"/>
          </p:nvPr>
        </p:nvSpPr>
        <p:spPr>
          <a:xfrm>
            <a:off x="323528" y="1916832"/>
            <a:ext cx="8568952" cy="4464496"/>
          </a:xfrm>
        </p:spPr>
        <p:txBody>
          <a:bodyPr>
            <a:normAutofit fontScale="62500" lnSpcReduction="20000"/>
          </a:bodyPr>
          <a:lstStyle/>
          <a:p>
            <a:pPr>
              <a:spcBef>
                <a:spcPct val="50000"/>
              </a:spcBef>
              <a:buNone/>
              <a:tabLst>
                <a:tab pos="1343025" algn="l"/>
                <a:tab pos="4124325" algn="l"/>
              </a:tabLst>
            </a:pPr>
            <a:r>
              <a:rPr lang="en-GB" sz="5100" b="1" dirty="0"/>
              <a:t>Visual</a:t>
            </a:r>
            <a:r>
              <a:rPr lang="en-GB" sz="5100" dirty="0"/>
              <a:t> </a:t>
            </a:r>
            <a:r>
              <a:rPr lang="en-GB" sz="2800" dirty="0"/>
              <a:t>		</a:t>
            </a:r>
            <a:r>
              <a:rPr lang="en-GB" sz="2400" dirty="0"/>
              <a:t>		</a:t>
            </a:r>
          </a:p>
          <a:p>
            <a:pPr>
              <a:spcBef>
                <a:spcPct val="50000"/>
              </a:spcBef>
              <a:buNone/>
              <a:tabLst>
                <a:tab pos="1343025" algn="l"/>
                <a:tab pos="4124325" algn="l"/>
              </a:tabLst>
            </a:pPr>
            <a:r>
              <a:rPr lang="en-GB" sz="4500" dirty="0"/>
              <a:t>	</a:t>
            </a:r>
            <a:r>
              <a:rPr lang="en-GB" sz="5100" dirty="0"/>
              <a:t>Blind 				Partially Sighted</a:t>
            </a:r>
            <a:endParaRPr lang="en-GB" sz="4500" dirty="0"/>
          </a:p>
          <a:p>
            <a:pPr>
              <a:spcBef>
                <a:spcPct val="50000"/>
              </a:spcBef>
              <a:buNone/>
              <a:tabLst>
                <a:tab pos="1343025" algn="l"/>
                <a:tab pos="4124325" algn="l"/>
              </a:tabLst>
            </a:pPr>
            <a:endParaRPr lang="en-GB" sz="1400" dirty="0"/>
          </a:p>
          <a:p>
            <a:pPr>
              <a:spcBef>
                <a:spcPct val="50000"/>
              </a:spcBef>
              <a:buNone/>
              <a:tabLst>
                <a:tab pos="1343025" algn="l"/>
                <a:tab pos="4124325" algn="l"/>
              </a:tabLst>
            </a:pPr>
            <a:r>
              <a:rPr lang="en-GB" sz="5100" b="1" dirty="0"/>
              <a:t>Hearing </a:t>
            </a:r>
            <a:endParaRPr lang="en-GB" sz="2800" b="1" dirty="0"/>
          </a:p>
          <a:p>
            <a:pPr>
              <a:spcBef>
                <a:spcPct val="50000"/>
              </a:spcBef>
              <a:buNone/>
              <a:tabLst>
                <a:tab pos="1343025" algn="l"/>
                <a:tab pos="4124325" algn="l"/>
              </a:tabLst>
            </a:pPr>
            <a:r>
              <a:rPr lang="en-GB" sz="5100" dirty="0"/>
              <a:t>	Profoundly deaf 			Hard of Hearing</a:t>
            </a:r>
          </a:p>
          <a:p>
            <a:pPr>
              <a:spcBef>
                <a:spcPct val="50000"/>
              </a:spcBef>
              <a:buNone/>
              <a:tabLst>
                <a:tab pos="1343025" algn="l"/>
                <a:tab pos="4124325" algn="l"/>
              </a:tabLst>
            </a:pPr>
            <a:endParaRPr lang="en-GB" sz="5100" dirty="0"/>
          </a:p>
          <a:p>
            <a:pPr>
              <a:spcBef>
                <a:spcPct val="50000"/>
              </a:spcBef>
              <a:buNone/>
              <a:tabLst>
                <a:tab pos="1343025" algn="l"/>
                <a:tab pos="4124325" algn="l"/>
              </a:tabLst>
            </a:pPr>
            <a:r>
              <a:rPr lang="en-GB" sz="5100" dirty="0"/>
              <a:t>Think about what you do as a coach</a:t>
            </a:r>
          </a:p>
          <a:p>
            <a:pPr>
              <a:spcBef>
                <a:spcPct val="50000"/>
              </a:spcBef>
              <a:buFontTx/>
              <a:buNone/>
              <a:tabLst>
                <a:tab pos="1343025" algn="l"/>
                <a:tab pos="4124325" algn="l"/>
              </a:tabLst>
            </a:pPr>
            <a:endParaRPr lang="en-GB" sz="2200" dirty="0"/>
          </a:p>
          <a:p>
            <a:pPr>
              <a:spcBef>
                <a:spcPct val="50000"/>
              </a:spcBef>
              <a:buFontTx/>
              <a:buNone/>
              <a:tabLst>
                <a:tab pos="1343025" algn="l"/>
                <a:tab pos="4124325" algn="l"/>
              </a:tabLst>
            </a:pPr>
            <a:endParaRPr lang="en-GB" i="1" dirty="0"/>
          </a:p>
        </p:txBody>
      </p:sp>
      <p:sp>
        <p:nvSpPr>
          <p:cNvPr id="6" name="Title 5"/>
          <p:cNvSpPr>
            <a:spLocks noGrp="1"/>
          </p:cNvSpPr>
          <p:nvPr>
            <p:ph type="title"/>
          </p:nvPr>
        </p:nvSpPr>
        <p:spPr/>
        <p:txBody>
          <a:bodyPr/>
          <a:lstStyle/>
          <a:p>
            <a:r>
              <a:rPr lang="en-GB" dirty="0"/>
              <a:t>Sensory</a:t>
            </a:r>
          </a:p>
        </p:txBody>
      </p:sp>
      <p:sp>
        <p:nvSpPr>
          <p:cNvPr id="103427" name="Line 5"/>
          <p:cNvSpPr>
            <a:spLocks noChangeShapeType="1"/>
          </p:cNvSpPr>
          <p:nvPr/>
        </p:nvSpPr>
        <p:spPr bwMode="auto">
          <a:xfrm>
            <a:off x="2051050" y="2924175"/>
            <a:ext cx="3671888" cy="0"/>
          </a:xfrm>
          <a:prstGeom prst="line">
            <a:avLst/>
          </a:prstGeom>
          <a:noFill/>
          <a:ln w="57150">
            <a:solidFill>
              <a:schemeClr val="bg1"/>
            </a:solidFill>
            <a:round/>
            <a:headEnd type="oval" w="med" len="med"/>
            <a:tailEnd type="oval" w="med" len="med"/>
          </a:ln>
        </p:spPr>
        <p:txBody>
          <a:bodyPr/>
          <a:lstStyle/>
          <a:p>
            <a:endParaRPr lang="en-US"/>
          </a:p>
        </p:txBody>
      </p:sp>
      <p:cxnSp>
        <p:nvCxnSpPr>
          <p:cNvPr id="10" name="Straight Arrow Connector 9"/>
          <p:cNvCxnSpPr/>
          <p:nvPr/>
        </p:nvCxnSpPr>
        <p:spPr>
          <a:xfrm>
            <a:off x="3563888" y="4221088"/>
            <a:ext cx="2232248" cy="0"/>
          </a:xfrm>
          <a:prstGeom prst="straightConnector1">
            <a:avLst/>
          </a:prstGeom>
          <a:ln>
            <a:headEnd type="oval"/>
            <a:tailEnd type="oval"/>
          </a:ln>
        </p:spPr>
        <p:style>
          <a:lnRef idx="3">
            <a:schemeClr val="accent3"/>
          </a:lnRef>
          <a:fillRef idx="0">
            <a:schemeClr val="accent3"/>
          </a:fillRef>
          <a:effectRef idx="2">
            <a:schemeClr val="accent3"/>
          </a:effectRef>
          <a:fontRef idx="minor">
            <a:schemeClr val="tx1"/>
          </a:fontRef>
        </p:style>
      </p:cxnSp>
      <p:cxnSp>
        <p:nvCxnSpPr>
          <p:cNvPr id="11" name="Straight Arrow Connector 10"/>
          <p:cNvCxnSpPr/>
          <p:nvPr/>
        </p:nvCxnSpPr>
        <p:spPr>
          <a:xfrm>
            <a:off x="1691680" y="2780928"/>
            <a:ext cx="4032448" cy="0"/>
          </a:xfrm>
          <a:prstGeom prst="straightConnector1">
            <a:avLst/>
          </a:prstGeom>
          <a:ln>
            <a:headEnd type="oval"/>
            <a:tailEnd type="oval"/>
          </a:ln>
        </p:spPr>
        <p:style>
          <a:lnRef idx="3">
            <a:schemeClr val="accent3"/>
          </a:lnRef>
          <a:fillRef idx="0">
            <a:schemeClr val="accent3"/>
          </a:fillRef>
          <a:effectRef idx="2">
            <a:schemeClr val="accent3"/>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a:p>
            <a:pPr lvl="1"/>
            <a:r>
              <a:rPr lang="en-GB" sz="4400" b="1" dirty="0"/>
              <a:t>Group task:</a:t>
            </a:r>
          </a:p>
          <a:p>
            <a:pPr lvl="1"/>
            <a:r>
              <a:rPr lang="en-GB" sz="4400" b="1" dirty="0"/>
              <a:t>Think of what you could change / alter using the STEP principle to include all in the scenarios</a:t>
            </a:r>
          </a:p>
        </p:txBody>
      </p:sp>
    </p:spTree>
    <p:extLst>
      <p:ext uri="{BB962C8B-B14F-4D97-AF65-F5344CB8AC3E}">
        <p14:creationId xmlns:p14="http://schemas.microsoft.com/office/powerpoint/2010/main" val="2398380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endParaRPr lang="en-GB" dirty="0"/>
          </a:p>
          <a:p>
            <a:pPr lvl="1"/>
            <a:r>
              <a:rPr lang="en-GB" sz="4400" b="1" dirty="0"/>
              <a:t>1- A participant playing dodgeball with a double, below knee amputation</a:t>
            </a:r>
          </a:p>
        </p:txBody>
      </p:sp>
    </p:spTree>
    <p:extLst>
      <p:ext uri="{BB962C8B-B14F-4D97-AF65-F5344CB8AC3E}">
        <p14:creationId xmlns:p14="http://schemas.microsoft.com/office/powerpoint/2010/main" val="307147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sz="4000" b="1" dirty="0"/>
          </a:p>
          <a:p>
            <a:pPr lvl="1"/>
            <a:r>
              <a:rPr lang="en-GB" sz="4000" b="1" dirty="0"/>
              <a:t>2- A Participant with a visual impairment learning to do an underarm throw into a target</a:t>
            </a:r>
          </a:p>
        </p:txBody>
      </p:sp>
    </p:spTree>
    <p:extLst>
      <p:ext uri="{BB962C8B-B14F-4D97-AF65-F5344CB8AC3E}">
        <p14:creationId xmlns:p14="http://schemas.microsoft.com/office/powerpoint/2010/main" val="1856651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dirty="0"/>
          </a:p>
          <a:p>
            <a:pPr lvl="1"/>
            <a:r>
              <a:rPr lang="en-GB" sz="4400" b="1" dirty="0"/>
              <a:t>3-A Participant with learning difficulties learning to play an overhead clear in badminton</a:t>
            </a:r>
          </a:p>
        </p:txBody>
      </p:sp>
    </p:spTree>
    <p:extLst>
      <p:ext uri="{BB962C8B-B14F-4D97-AF65-F5344CB8AC3E}">
        <p14:creationId xmlns:p14="http://schemas.microsoft.com/office/powerpoint/2010/main" val="3617635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dirty="0"/>
          </a:p>
          <a:p>
            <a:pPr lvl="1"/>
            <a:r>
              <a:rPr lang="en-GB" sz="4000" b="1" dirty="0"/>
              <a:t>4- A participant with down syndrome playing a game of football within a class of 30 pupils</a:t>
            </a:r>
          </a:p>
        </p:txBody>
      </p:sp>
    </p:spTree>
    <p:extLst>
      <p:ext uri="{BB962C8B-B14F-4D97-AF65-F5344CB8AC3E}">
        <p14:creationId xmlns:p14="http://schemas.microsoft.com/office/powerpoint/2010/main" val="224407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dirty="0"/>
          </a:p>
          <a:p>
            <a:pPr lvl="1"/>
            <a:r>
              <a:rPr lang="en-GB" sz="4000" b="1" dirty="0"/>
              <a:t>5- Participant with Cerebral Palsy playing </a:t>
            </a:r>
            <a:r>
              <a:rPr lang="en-GB" sz="4000" b="1" dirty="0" err="1"/>
              <a:t>Boccia</a:t>
            </a:r>
            <a:endParaRPr lang="en-GB" sz="4000" b="1" dirty="0"/>
          </a:p>
        </p:txBody>
      </p:sp>
    </p:spTree>
    <p:extLst>
      <p:ext uri="{BB962C8B-B14F-4D97-AF65-F5344CB8AC3E}">
        <p14:creationId xmlns:p14="http://schemas.microsoft.com/office/powerpoint/2010/main" val="2748783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5" name="Rectangle 3"/>
          <p:cNvSpPr>
            <a:spLocks noGrp="1" noChangeArrowheads="1"/>
          </p:cNvSpPr>
          <p:nvPr>
            <p:ph type="subTitle" idx="1"/>
          </p:nvPr>
        </p:nvSpPr>
        <p:spPr>
          <a:xfrm>
            <a:off x="323528" y="1484784"/>
            <a:ext cx="8568952" cy="5112568"/>
          </a:xfrm>
        </p:spPr>
        <p:txBody>
          <a:bodyPr>
            <a:noAutofit/>
          </a:bodyPr>
          <a:lstStyle/>
          <a:p>
            <a:pPr>
              <a:spcBef>
                <a:spcPts val="600"/>
              </a:spcBef>
              <a:defRPr/>
            </a:pPr>
            <a:r>
              <a:rPr lang="en-GB" dirty="0"/>
              <a:t>Attitudinal:  Negative Perceptions &amp; Attitude</a:t>
            </a:r>
          </a:p>
          <a:p>
            <a:pPr marL="722313" indent="-368300">
              <a:spcBef>
                <a:spcPts val="600"/>
              </a:spcBef>
              <a:defRPr/>
            </a:pPr>
            <a:r>
              <a:rPr lang="en-GB" sz="2800" dirty="0"/>
              <a:t>Safety and Risk Assessment</a:t>
            </a:r>
          </a:p>
          <a:p>
            <a:pPr>
              <a:spcBef>
                <a:spcPts val="600"/>
              </a:spcBef>
              <a:defRPr/>
            </a:pPr>
            <a:r>
              <a:rPr lang="en-GB" dirty="0"/>
              <a:t>Communication</a:t>
            </a:r>
          </a:p>
          <a:p>
            <a:pPr>
              <a:spcBef>
                <a:spcPts val="600"/>
              </a:spcBef>
              <a:defRPr/>
            </a:pPr>
            <a:r>
              <a:rPr lang="en-GB" dirty="0"/>
              <a:t>Opportunity</a:t>
            </a:r>
          </a:p>
          <a:p>
            <a:pPr>
              <a:spcBef>
                <a:spcPts val="600"/>
              </a:spcBef>
              <a:defRPr/>
            </a:pPr>
            <a:r>
              <a:rPr lang="en-GB" dirty="0"/>
              <a:t>Support from significant others</a:t>
            </a:r>
          </a:p>
          <a:p>
            <a:pPr>
              <a:spcBef>
                <a:spcPts val="600"/>
              </a:spcBef>
              <a:defRPr/>
            </a:pPr>
            <a:r>
              <a:rPr lang="en-GB" dirty="0"/>
              <a:t>Costs, equip, transport</a:t>
            </a:r>
          </a:p>
          <a:p>
            <a:pPr>
              <a:spcBef>
                <a:spcPts val="600"/>
              </a:spcBef>
              <a:defRPr/>
            </a:pPr>
            <a:r>
              <a:rPr lang="en-GB" dirty="0"/>
              <a:t>Physical Access</a:t>
            </a:r>
          </a:p>
          <a:p>
            <a:pPr>
              <a:spcBef>
                <a:spcPts val="600"/>
              </a:spcBef>
              <a:defRPr/>
            </a:pPr>
            <a:r>
              <a:rPr lang="en-GB" dirty="0"/>
              <a:t>Media Representation and Marketing</a:t>
            </a:r>
          </a:p>
          <a:p>
            <a:pPr>
              <a:spcBef>
                <a:spcPts val="600"/>
              </a:spcBef>
              <a:defRPr/>
            </a:pPr>
            <a:r>
              <a:rPr lang="en-GB" dirty="0"/>
              <a:t>Negative experience</a:t>
            </a:r>
          </a:p>
          <a:p>
            <a:pPr>
              <a:lnSpc>
                <a:spcPct val="80000"/>
              </a:lnSpc>
              <a:spcBef>
                <a:spcPts val="600"/>
              </a:spcBef>
              <a:defRPr/>
            </a:pPr>
            <a:endParaRPr lang="en-GB" dirty="0"/>
          </a:p>
        </p:txBody>
      </p:sp>
      <p:sp>
        <p:nvSpPr>
          <p:cNvPr id="107521" name="Rectangle 2"/>
          <p:cNvSpPr>
            <a:spLocks noGrp="1" noChangeArrowheads="1"/>
          </p:cNvSpPr>
          <p:nvPr>
            <p:ph type="title"/>
          </p:nvPr>
        </p:nvSpPr>
        <p:spPr>
          <a:prstGeom prst="rect">
            <a:avLst/>
          </a:prstGeom>
        </p:spPr>
        <p:txBody>
          <a:bodyPr/>
          <a:lstStyle/>
          <a:p>
            <a:r>
              <a:rPr lang="en-GB" sz="4000"/>
              <a:t>Potential Challenges to Participation</a:t>
            </a:r>
            <a:endParaRPr lang="en-US" sz="4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59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59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59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595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59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595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59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595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3" name="Rectangle 3"/>
          <p:cNvSpPr>
            <a:spLocks noGrp="1" noChangeArrowheads="1"/>
          </p:cNvSpPr>
          <p:nvPr>
            <p:ph type="subTitle" idx="1"/>
          </p:nvPr>
        </p:nvSpPr>
        <p:spPr/>
        <p:txBody>
          <a:bodyPr>
            <a:normAutofit/>
          </a:bodyPr>
          <a:lstStyle/>
          <a:p>
            <a:pPr eaLnBrk="1" hangingPunct="1">
              <a:lnSpc>
                <a:spcPct val="90000"/>
              </a:lnSpc>
            </a:pPr>
            <a:r>
              <a:rPr lang="en-GB" dirty="0"/>
              <a:t>The way we </a:t>
            </a:r>
            <a:r>
              <a:rPr lang="en-GB" i="1" dirty="0"/>
              <a:t>transfer</a:t>
            </a:r>
            <a:r>
              <a:rPr lang="en-GB" dirty="0"/>
              <a:t> information is very important – what message is being sent through what we say?</a:t>
            </a:r>
          </a:p>
          <a:p>
            <a:pPr eaLnBrk="1" hangingPunct="1">
              <a:lnSpc>
                <a:spcPct val="90000"/>
              </a:lnSpc>
            </a:pPr>
            <a:r>
              <a:rPr lang="en-GB" dirty="0"/>
              <a:t>Every individual takes in information differently</a:t>
            </a:r>
          </a:p>
          <a:p>
            <a:pPr eaLnBrk="1" hangingPunct="1">
              <a:lnSpc>
                <a:spcPct val="90000"/>
              </a:lnSpc>
            </a:pPr>
            <a:r>
              <a:rPr lang="en-GB" dirty="0"/>
              <a:t>We need to tailor our delivery style to suit the needs of the learners</a:t>
            </a:r>
          </a:p>
          <a:p>
            <a:pPr eaLnBrk="1" hangingPunct="1">
              <a:lnSpc>
                <a:spcPct val="90000"/>
              </a:lnSpc>
            </a:pPr>
            <a:r>
              <a:rPr lang="en-GB" dirty="0"/>
              <a:t>Interpretation</a:t>
            </a:r>
          </a:p>
          <a:p>
            <a:pPr eaLnBrk="1" hangingPunct="1">
              <a:lnSpc>
                <a:spcPct val="90000"/>
              </a:lnSpc>
            </a:pPr>
            <a:r>
              <a:rPr lang="en-GB" dirty="0"/>
              <a:t>Communication is about:</a:t>
            </a:r>
            <a:endParaRPr lang="en-US" dirty="0"/>
          </a:p>
        </p:txBody>
      </p:sp>
      <p:sp>
        <p:nvSpPr>
          <p:cNvPr id="113665" name="Rectangle 2"/>
          <p:cNvSpPr>
            <a:spLocks noGrp="1" noChangeArrowheads="1"/>
          </p:cNvSpPr>
          <p:nvPr>
            <p:ph type="title"/>
          </p:nvPr>
        </p:nvSpPr>
        <p:spPr>
          <a:prstGeom prst="rect">
            <a:avLst/>
          </a:prstGeom>
        </p:spPr>
        <p:txBody>
          <a:bodyPr/>
          <a:lstStyle/>
          <a:p>
            <a:pPr eaLnBrk="1" hangingPunct="1"/>
            <a:r>
              <a:rPr lang="en-GB" dirty="0"/>
              <a:t>Communication</a:t>
            </a:r>
            <a:endParaRPr lang="en-US" dirty="0"/>
          </a:p>
        </p:txBody>
      </p:sp>
      <p:sp>
        <p:nvSpPr>
          <p:cNvPr id="113674" name="Text Box 5"/>
          <p:cNvSpPr txBox="1">
            <a:spLocks noChangeArrowheads="1"/>
          </p:cNvSpPr>
          <p:nvPr/>
        </p:nvSpPr>
        <p:spPr bwMode="auto">
          <a:xfrm>
            <a:off x="972047" y="5576245"/>
            <a:ext cx="2303462" cy="369332"/>
          </a:xfrm>
          <a:prstGeom prst="rect">
            <a:avLst/>
          </a:prstGeom>
          <a:solidFill>
            <a:srgbClr val="FF0000"/>
          </a:solidFill>
          <a:ln w="9525">
            <a:noFill/>
            <a:miter lim="800000"/>
            <a:headEnd/>
            <a:tailEnd/>
          </a:ln>
        </p:spPr>
        <p:txBody>
          <a:bodyPr wrap="square" anchor="ctr">
            <a:spAutoFit/>
          </a:bodyPr>
          <a:lstStyle/>
          <a:p>
            <a:pPr algn="ctr">
              <a:spcBef>
                <a:spcPct val="50000"/>
              </a:spcBef>
            </a:pPr>
            <a:r>
              <a:rPr lang="en-GB" dirty="0">
                <a:solidFill>
                  <a:schemeClr val="bg1"/>
                </a:solidFill>
              </a:rPr>
              <a:t>Giving Information</a:t>
            </a:r>
            <a:endParaRPr lang="en-US" dirty="0">
              <a:solidFill>
                <a:schemeClr val="bg1"/>
              </a:solidFill>
            </a:endParaRPr>
          </a:p>
        </p:txBody>
      </p:sp>
      <p:sp>
        <p:nvSpPr>
          <p:cNvPr id="113675" name="Text Box 6"/>
          <p:cNvSpPr txBox="1">
            <a:spLocks noChangeArrowheads="1"/>
          </p:cNvSpPr>
          <p:nvPr/>
        </p:nvSpPr>
        <p:spPr bwMode="auto">
          <a:xfrm>
            <a:off x="5940152" y="5373593"/>
            <a:ext cx="2303462" cy="369332"/>
          </a:xfrm>
          <a:prstGeom prst="rect">
            <a:avLst/>
          </a:prstGeom>
          <a:solidFill>
            <a:srgbClr val="FF0000"/>
          </a:solidFill>
          <a:ln w="9525">
            <a:noFill/>
            <a:miter lim="800000"/>
            <a:headEnd/>
            <a:tailEnd/>
          </a:ln>
        </p:spPr>
        <p:txBody>
          <a:bodyPr anchor="ctr">
            <a:spAutoFit/>
          </a:bodyPr>
          <a:lstStyle/>
          <a:p>
            <a:pPr algn="ctr">
              <a:spcBef>
                <a:spcPct val="50000"/>
              </a:spcBef>
            </a:pPr>
            <a:r>
              <a:rPr lang="en-GB" dirty="0">
                <a:solidFill>
                  <a:schemeClr val="bg1"/>
                </a:solidFill>
              </a:rPr>
              <a:t>Receiving Information</a:t>
            </a:r>
            <a:endParaRPr lang="en-US" dirty="0">
              <a:solidFill>
                <a:schemeClr val="bg1"/>
              </a:solidFill>
            </a:endParaRPr>
          </a:p>
        </p:txBody>
      </p:sp>
      <p:sp>
        <p:nvSpPr>
          <p:cNvPr id="113676" name="AutoShape 7"/>
          <p:cNvSpPr>
            <a:spLocks noChangeArrowheads="1"/>
          </p:cNvSpPr>
          <p:nvPr/>
        </p:nvSpPr>
        <p:spPr bwMode="auto">
          <a:xfrm>
            <a:off x="3779912" y="5566699"/>
            <a:ext cx="1368425" cy="576263"/>
          </a:xfrm>
          <a:prstGeom prst="leftRightArrow">
            <a:avLst>
              <a:gd name="adj1" fmla="val 50000"/>
              <a:gd name="adj2" fmla="val 47493"/>
            </a:avLst>
          </a:prstGeom>
          <a:solidFill>
            <a:srgbClr val="FF0000"/>
          </a:solidFill>
          <a:ln w="57150">
            <a:solidFill>
              <a:srgbClr val="FF0000"/>
            </a:solidFill>
            <a:miter lim="800000"/>
            <a:headEnd/>
            <a:tailEnd/>
          </a:ln>
        </p:spPr>
        <p:txBody>
          <a:bodyPr wrap="none" anchor="ctr"/>
          <a:lstStyle/>
          <a:p>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3"/>
          <p:cNvSpPr>
            <a:spLocks noGrp="1" noChangeArrowheads="1"/>
          </p:cNvSpPr>
          <p:nvPr>
            <p:ph type="subTitle" idx="1"/>
          </p:nvPr>
        </p:nvSpPr>
        <p:spPr/>
        <p:txBody>
          <a:bodyPr>
            <a:normAutofit/>
          </a:bodyPr>
          <a:lstStyle/>
          <a:p>
            <a:pPr marL="609600" indent="-609600">
              <a:buFontTx/>
              <a:buAutoNum type="arabicPeriod"/>
            </a:pPr>
            <a:r>
              <a:rPr lang="en-GB" sz="2400" b="1" dirty="0"/>
              <a:t>Be proactive rather than reactive </a:t>
            </a:r>
          </a:p>
          <a:p>
            <a:pPr marL="990600" lvl="1" indent="-533400" algn="l">
              <a:buFontTx/>
              <a:buChar char="•"/>
            </a:pPr>
            <a:r>
              <a:rPr lang="en-GB" sz="2400" dirty="0">
                <a:solidFill>
                  <a:srgbClr val="FF0000"/>
                </a:solidFill>
              </a:rPr>
              <a:t>Talk to the people involved</a:t>
            </a:r>
          </a:p>
          <a:p>
            <a:pPr marL="990600" lvl="1" indent="-533400" algn="l">
              <a:buFontTx/>
              <a:buChar char="•"/>
            </a:pPr>
            <a:r>
              <a:rPr lang="en-GB" sz="2400" dirty="0">
                <a:solidFill>
                  <a:srgbClr val="FF0000"/>
                </a:solidFill>
              </a:rPr>
              <a:t>Anticipate potential challenges</a:t>
            </a:r>
          </a:p>
          <a:p>
            <a:pPr marL="609600" indent="-609600">
              <a:buFontTx/>
              <a:buAutoNum type="arabicPeriod"/>
            </a:pPr>
            <a:r>
              <a:rPr lang="en-GB" sz="2400" b="1" dirty="0"/>
              <a:t>Be aware of your environment</a:t>
            </a:r>
          </a:p>
          <a:p>
            <a:pPr marL="990600" lvl="1" indent="-533400" algn="l">
              <a:buFontTx/>
              <a:buChar char="•"/>
            </a:pPr>
            <a:r>
              <a:rPr lang="en-GB" sz="2400" dirty="0">
                <a:solidFill>
                  <a:srgbClr val="FF0000"/>
                </a:solidFill>
              </a:rPr>
              <a:t>Be realistic but constructive</a:t>
            </a:r>
          </a:p>
          <a:p>
            <a:pPr marL="609600" indent="-609600">
              <a:buFontTx/>
              <a:buAutoNum type="arabicPeriod"/>
            </a:pPr>
            <a:r>
              <a:rPr lang="en-GB" sz="2400" b="1" dirty="0"/>
              <a:t>YOU are important</a:t>
            </a:r>
          </a:p>
          <a:p>
            <a:pPr marL="990600" lvl="1" indent="-533400" algn="l">
              <a:buFontTx/>
              <a:buChar char="•"/>
            </a:pPr>
            <a:r>
              <a:rPr lang="en-GB" sz="2400" dirty="0">
                <a:solidFill>
                  <a:srgbClr val="FF0000"/>
                </a:solidFill>
              </a:rPr>
              <a:t>Remember  you CAN make a difference </a:t>
            </a:r>
          </a:p>
          <a:p>
            <a:pPr marL="990600" lvl="1" indent="-533400" algn="l">
              <a:buFontTx/>
              <a:buChar char="•"/>
            </a:pPr>
            <a:r>
              <a:rPr lang="en-GB" sz="2400" dirty="0">
                <a:solidFill>
                  <a:srgbClr val="FF0000"/>
                </a:solidFill>
              </a:rPr>
              <a:t>Changes can easily be made</a:t>
            </a:r>
          </a:p>
          <a:p>
            <a:pPr marL="990600" lvl="1" indent="-533400" algn="l">
              <a:buFontTx/>
              <a:buChar char="•"/>
            </a:pPr>
            <a:r>
              <a:rPr lang="en-US" sz="2400" dirty="0">
                <a:solidFill>
                  <a:srgbClr val="FF0000"/>
                </a:solidFill>
              </a:rPr>
              <a:t>Small changes can have large impacts</a:t>
            </a:r>
          </a:p>
        </p:txBody>
      </p:sp>
      <p:sp>
        <p:nvSpPr>
          <p:cNvPr id="109569" name="Rectangle 2"/>
          <p:cNvSpPr>
            <a:spLocks noGrp="1" noChangeArrowheads="1"/>
          </p:cNvSpPr>
          <p:nvPr>
            <p:ph type="title"/>
          </p:nvPr>
        </p:nvSpPr>
        <p:spPr/>
        <p:txBody>
          <a:bodyPr/>
          <a:lstStyle/>
          <a:p>
            <a:r>
              <a:rPr lang="en-GB" dirty="0"/>
              <a:t> Key Messages</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1"/>
          </p:nvPr>
        </p:nvSpPr>
        <p:spPr/>
        <p:txBody>
          <a:bodyPr>
            <a:normAutofit/>
          </a:bodyPr>
          <a:lstStyle/>
          <a:p>
            <a:pPr>
              <a:defRPr/>
            </a:pPr>
            <a:r>
              <a:rPr lang="en-GB" sz="2800" dirty="0"/>
              <a:t>Focus on ability rather than disability</a:t>
            </a:r>
          </a:p>
          <a:p>
            <a:pPr>
              <a:defRPr/>
            </a:pPr>
            <a:r>
              <a:rPr lang="en-GB" sz="2800" dirty="0"/>
              <a:t>Plan sessions to suit all involved</a:t>
            </a:r>
          </a:p>
          <a:p>
            <a:pPr>
              <a:defRPr/>
            </a:pPr>
            <a:r>
              <a:rPr lang="en-GB" sz="2800" dirty="0"/>
              <a:t>Communicate appropriately and effectively</a:t>
            </a:r>
          </a:p>
          <a:p>
            <a:pPr>
              <a:defRPr/>
            </a:pPr>
            <a:r>
              <a:rPr lang="en-GB" sz="2800" dirty="0"/>
              <a:t>Support the inclusion of disabled people in sports and activities that may be outside of your session</a:t>
            </a:r>
          </a:p>
          <a:p>
            <a:pPr>
              <a:defRPr/>
            </a:pPr>
            <a:r>
              <a:rPr lang="en-GB" sz="2800" dirty="0"/>
              <a:t>Understand how to challenge real and perceived barriers relevant to sports participation</a:t>
            </a:r>
          </a:p>
        </p:txBody>
      </p:sp>
      <p:sp>
        <p:nvSpPr>
          <p:cNvPr id="44033" name="Rectangle 2"/>
          <p:cNvSpPr>
            <a:spLocks noGrp="1" noChangeArrowheads="1"/>
          </p:cNvSpPr>
          <p:nvPr>
            <p:ph type="title"/>
          </p:nvPr>
        </p:nvSpPr>
        <p:spPr/>
        <p:txBody>
          <a:bodyPr/>
          <a:lstStyle/>
          <a:p>
            <a:r>
              <a:rPr lang="en-GB" dirty="0"/>
              <a:t>Coaching children with disabilities</a:t>
            </a:r>
            <a:endParaRPr lang="en-US" dirty="0"/>
          </a:p>
        </p:txBody>
      </p:sp>
    </p:spTree>
    <p:extLst>
      <p:ext uri="{BB962C8B-B14F-4D97-AF65-F5344CB8AC3E}">
        <p14:creationId xmlns:p14="http://schemas.microsoft.com/office/powerpoint/2010/main" val="222295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178323F-2836-AD2E-8FFC-F83FA776DC24}"/>
              </a:ext>
            </a:extLst>
          </p:cNvPr>
          <p:cNvSpPr>
            <a:spLocks noGrp="1"/>
          </p:cNvSpPr>
          <p:nvPr>
            <p:ph type="subTitle" idx="1"/>
          </p:nvPr>
        </p:nvSpPr>
        <p:spPr/>
        <p:txBody>
          <a:bodyPr>
            <a:normAutofit lnSpcReduction="10000"/>
          </a:bodyPr>
          <a:lstStyle/>
          <a:p>
            <a:r>
              <a:rPr lang="en-GB" dirty="0"/>
              <a:t>Search for a journal article discussing disability sport</a:t>
            </a:r>
          </a:p>
          <a:p>
            <a:r>
              <a:rPr lang="en-GB" dirty="0"/>
              <a:t>Present back your findings and give your own opinion supporting or challenging the research</a:t>
            </a:r>
          </a:p>
          <a:p>
            <a:r>
              <a:rPr lang="en-GB" dirty="0"/>
              <a:t>What should you do next with this information to improve your practice / improve opportunities?</a:t>
            </a:r>
          </a:p>
        </p:txBody>
      </p:sp>
      <p:sp>
        <p:nvSpPr>
          <p:cNvPr id="3" name="Rectangle 2">
            <a:extLst>
              <a:ext uri="{FF2B5EF4-FFF2-40B4-BE49-F238E27FC236}">
                <a16:creationId xmlns:a16="http://schemas.microsoft.com/office/drawing/2014/main" id="{011E88E0-2A80-952C-02E7-EB9BF10AB64A}"/>
              </a:ext>
            </a:extLst>
          </p:cNvPr>
          <p:cNvSpPr txBox="1">
            <a:spLocks noChangeArrowheads="1"/>
          </p:cNvSpPr>
          <p:nvPr/>
        </p:nvSpPr>
        <p:spPr>
          <a:xfrm>
            <a:off x="467544" y="40466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Student Task</a:t>
            </a:r>
            <a:endParaRPr lang="en-US" dirty="0"/>
          </a:p>
        </p:txBody>
      </p:sp>
    </p:spTree>
    <p:extLst>
      <p:ext uri="{BB962C8B-B14F-4D97-AF65-F5344CB8AC3E}">
        <p14:creationId xmlns:p14="http://schemas.microsoft.com/office/powerpoint/2010/main" val="1300896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7A0BA-1CBD-1712-F7C4-F1B34EEC02EA}"/>
              </a:ext>
            </a:extLst>
          </p:cNvPr>
          <p:cNvSpPr>
            <a:spLocks noGrp="1"/>
          </p:cNvSpPr>
          <p:nvPr>
            <p:ph type="title"/>
          </p:nvPr>
        </p:nvSpPr>
        <p:spPr>
          <a:xfrm>
            <a:off x="457200" y="517561"/>
            <a:ext cx="8229600" cy="1143000"/>
          </a:xfrm>
        </p:spPr>
        <p:txBody>
          <a:bodyPr/>
          <a:lstStyle/>
          <a:p>
            <a:r>
              <a:rPr lang="en-US" dirty="0"/>
              <a:t>A2	</a:t>
            </a:r>
          </a:p>
        </p:txBody>
      </p:sp>
      <p:sp>
        <p:nvSpPr>
          <p:cNvPr id="3" name="Content Placeholder 2">
            <a:extLst>
              <a:ext uri="{FF2B5EF4-FFF2-40B4-BE49-F238E27FC236}">
                <a16:creationId xmlns:a16="http://schemas.microsoft.com/office/drawing/2014/main" id="{37094AC4-2B9B-3117-CE05-501B81D1177C}"/>
              </a:ext>
            </a:extLst>
          </p:cNvPr>
          <p:cNvSpPr>
            <a:spLocks noGrp="1"/>
          </p:cNvSpPr>
          <p:nvPr>
            <p:ph idx="1"/>
          </p:nvPr>
        </p:nvSpPr>
        <p:spPr>
          <a:xfrm>
            <a:off x="323528" y="1660561"/>
            <a:ext cx="8568952" cy="4679878"/>
          </a:xfrm>
        </p:spPr>
        <p:txBody>
          <a:bodyPr>
            <a:normAutofit fontScale="62500" lnSpcReduction="20000"/>
          </a:bodyPr>
          <a:lstStyle/>
          <a:p>
            <a:pPr marL="0" indent="0" algn="just" rtl="0" fontAlgn="base">
              <a:buNone/>
            </a:pPr>
            <a:r>
              <a:rPr lang="en-GB" sz="2600" b="1" i="0" dirty="0">
                <a:solidFill>
                  <a:srgbClr val="000000"/>
                </a:solidFill>
                <a:effectLst/>
                <a:latin typeface="ArialMT"/>
              </a:rPr>
              <a:t>Task 1</a:t>
            </a:r>
            <a:r>
              <a:rPr lang="en-GB" sz="2600" b="0" i="0" dirty="0">
                <a:solidFill>
                  <a:srgbClr val="000000"/>
                </a:solidFill>
                <a:effectLst/>
                <a:latin typeface="ArialMT"/>
              </a:rPr>
              <a:t>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There is a gender imbalance in sports and physical activity participation, critically analyse the possible reasons for this imbalance and give recommendations in order to increase participation. (1000 Words).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Weighting 50%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 </a:t>
            </a:r>
            <a:endParaRPr lang="en-GB" sz="2600" b="0" i="0" dirty="0">
              <a:solidFill>
                <a:srgbClr val="000000"/>
              </a:solidFill>
              <a:effectLst/>
              <a:latin typeface="Segoe UI" panose="020B0502040204020203" pitchFamily="34" charset="0"/>
            </a:endParaRPr>
          </a:p>
          <a:p>
            <a:pPr marL="0" indent="0" algn="just" rtl="0" fontAlgn="base">
              <a:buNone/>
            </a:pPr>
            <a:endParaRPr lang="en-GB" sz="2600" b="0" i="0" dirty="0">
              <a:solidFill>
                <a:srgbClr val="000000"/>
              </a:solidFill>
              <a:effectLst/>
              <a:latin typeface="Segoe UI" panose="020B0502040204020203" pitchFamily="34" charset="0"/>
            </a:endParaRPr>
          </a:p>
          <a:p>
            <a:pPr marL="0" indent="0" algn="just" rtl="0" fontAlgn="base">
              <a:buNone/>
            </a:pPr>
            <a:r>
              <a:rPr lang="en-GB" sz="2600" b="1" i="0" dirty="0">
                <a:solidFill>
                  <a:srgbClr val="000000"/>
                </a:solidFill>
                <a:effectLst/>
                <a:latin typeface="ArialMT"/>
              </a:rPr>
              <a:t>Task 2</a:t>
            </a:r>
            <a:r>
              <a:rPr lang="en-GB" sz="2600" b="0" i="0" dirty="0">
                <a:solidFill>
                  <a:srgbClr val="000000"/>
                </a:solidFill>
                <a:effectLst/>
                <a:latin typeface="ArialMT"/>
              </a:rPr>
              <a:t>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There has been strong evidence suggesting children and young people with disabilities face more barriers to sports participation. Carry out research to support or challenge this statement and highlight the key barriers that children with disabilities face and the possible solutions. (1000 words).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 </a:t>
            </a:r>
            <a:endParaRPr lang="en-GB" sz="2600" b="0" i="0" dirty="0">
              <a:solidFill>
                <a:srgbClr val="000000"/>
              </a:solidFill>
              <a:effectLst/>
              <a:latin typeface="Segoe UI" panose="020B0502040204020203" pitchFamily="34" charset="0"/>
            </a:endParaRPr>
          </a:p>
          <a:p>
            <a:pPr marL="0" indent="0" algn="just" rtl="0" fontAlgn="base">
              <a:buNone/>
            </a:pPr>
            <a:r>
              <a:rPr lang="en-GB" sz="2600" b="0" i="0" dirty="0">
                <a:solidFill>
                  <a:srgbClr val="000000"/>
                </a:solidFill>
                <a:effectLst/>
                <a:latin typeface="ArialMT"/>
              </a:rPr>
              <a:t>Weighting 50% </a:t>
            </a:r>
            <a:endParaRPr lang="en-GB" sz="2600" b="0" i="0" dirty="0">
              <a:solidFill>
                <a:srgbClr val="000000"/>
              </a:solidFill>
              <a:effectLst/>
              <a:latin typeface="Segoe UI" panose="020B0502040204020203" pitchFamily="34" charset="0"/>
            </a:endParaRPr>
          </a:p>
          <a:p>
            <a:pPr marL="0" indent="0" algn="l" rtl="0" fontAlgn="base">
              <a:buNone/>
            </a:pPr>
            <a:r>
              <a:rPr lang="en-GB" sz="2600" b="0" i="0" dirty="0">
                <a:solidFill>
                  <a:srgbClr val="000000"/>
                </a:solidFill>
                <a:effectLst/>
                <a:latin typeface="ArialMT"/>
              </a:rPr>
              <a:t> </a:t>
            </a:r>
            <a:endParaRPr lang="en-GB" sz="2600" b="0" i="0" dirty="0">
              <a:solidFill>
                <a:srgbClr val="000000"/>
              </a:solidFill>
              <a:effectLst/>
              <a:latin typeface="Segoe UI" panose="020B0502040204020203" pitchFamily="34" charset="0"/>
            </a:endParaRPr>
          </a:p>
          <a:p>
            <a:pPr marL="0" indent="0" algn="l" rtl="0" fontAlgn="base">
              <a:buNone/>
            </a:pPr>
            <a:r>
              <a:rPr lang="en-GB" sz="2600" b="0" i="0" dirty="0">
                <a:solidFill>
                  <a:srgbClr val="000000"/>
                </a:solidFill>
                <a:effectLst/>
                <a:latin typeface="ArialMT"/>
              </a:rPr>
              <a:t> </a:t>
            </a:r>
            <a:endParaRPr lang="en-GB" sz="2600" dirty="0">
              <a:latin typeface="ArialMT"/>
              <a:ea typeface="Times New Roman" panose="02020603050405020304" pitchFamily="18" charset="0"/>
            </a:endParaRPr>
          </a:p>
          <a:p>
            <a:pPr marL="0" indent="0" algn="just">
              <a:buNone/>
            </a:pPr>
            <a:r>
              <a:rPr lang="en-GB" sz="2600" dirty="0">
                <a:effectLst/>
                <a:latin typeface="ArialMT"/>
                <a:ea typeface="Times New Roman" panose="02020603050405020304" pitchFamily="18" charset="0"/>
              </a:rPr>
              <a:t>Weighting 50% - Hand in date – 10</a:t>
            </a:r>
            <a:r>
              <a:rPr lang="en-GB" sz="2600" baseline="30000" dirty="0">
                <a:effectLst/>
                <a:latin typeface="ArialMT"/>
                <a:ea typeface="Times New Roman" panose="02020603050405020304" pitchFamily="18" charset="0"/>
              </a:rPr>
              <a:t>th</a:t>
            </a:r>
            <a:r>
              <a:rPr lang="en-GB" sz="2600" dirty="0">
                <a:effectLst/>
                <a:latin typeface="ArialMT"/>
                <a:ea typeface="Times New Roman" panose="02020603050405020304" pitchFamily="18" charset="0"/>
              </a:rPr>
              <a:t> January 23:59</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717825686"/>
      </p:ext>
    </p:extLst>
  </p:cSld>
  <p:clrMapOvr>
    <a:masterClrMapping/>
  </p:clrMapOvr>
</p:sld>
</file>

<file path=ppt/theme/theme1.xml><?xml version="1.0" encoding="utf-8"?>
<a:theme xmlns:a="http://schemas.openxmlformats.org/drawingml/2006/main" name="UK DIT (C&amp;V) Wales April 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UK DIT (C&amp;V) Wales April 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35a58e6-9f95-4161-a30d-a0bf2b54da0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8D07B11-F652-4BC1-AFB8-FE59FE6E8095}">
  <ds:schemaRefs>
    <ds:schemaRef ds:uri="http://schemas.openxmlformats.org/package/2006/metadata/core-properties"/>
    <ds:schemaRef ds:uri="75da08c6-bc3b-4dbf-a82b-e760d15ae57b"/>
    <ds:schemaRef ds:uri="http://purl.org/dc/elements/1.1/"/>
    <ds:schemaRef ds:uri="http://schemas.microsoft.com/office/2006/documentManagement/types"/>
    <ds:schemaRef ds:uri="http://schemas.microsoft.com/office/2006/metadata/properties"/>
    <ds:schemaRef ds:uri="http://schemas.microsoft.com/office/infopath/2007/PartnerControls"/>
    <ds:schemaRef ds:uri="635a58e6-9f95-4161-a30d-a0bf2b54da0d"/>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11E9AE8F-510E-4DDE-9918-A9DA03D65D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5a58e6-9f95-4161-a30d-a0bf2b54da0d"/>
    <ds:schemaRef ds:uri="75da08c6-bc3b-4dbf-a82b-e760d15ae5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33F5A3-E9D3-45BB-A66F-3B0FA5CAC68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UK DIT (C&amp;V) Wales April 2013</Template>
  <TotalTime>0</TotalTime>
  <Words>3319</Words>
  <Application>Microsoft Office PowerPoint</Application>
  <PresentationFormat>On-screen Show (4:3)</PresentationFormat>
  <Paragraphs>628</Paragraphs>
  <Slides>27</Slides>
  <Notes>19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27</vt:i4>
      </vt:variant>
    </vt:vector>
  </HeadingPairs>
  <TitlesOfParts>
    <vt:vector size="35" baseType="lpstr">
      <vt:lpstr>ArialMT</vt:lpstr>
      <vt:lpstr>Arial</vt:lpstr>
      <vt:lpstr>Calibri</vt:lpstr>
      <vt:lpstr>Segoe UI</vt:lpstr>
      <vt:lpstr>Times New Roman</vt:lpstr>
      <vt:lpstr>Trebuchet MS</vt:lpstr>
      <vt:lpstr>UK DIT (C&amp;V) Wales April 2013</vt:lpstr>
      <vt:lpstr>1_UK DIT (C&amp;V) Wales April 2013</vt:lpstr>
      <vt:lpstr>UK Disability Inclusion Training</vt:lpstr>
      <vt:lpstr>PowerPoint Presentation</vt:lpstr>
      <vt:lpstr>Coaching children with disabilities</vt:lpstr>
      <vt:lpstr>Perceptions &amp; Experiences</vt:lpstr>
      <vt:lpstr>Sports Inclusion Model (reproduced with permission from Scottish Disability Sport, 2012)</vt:lpstr>
      <vt:lpstr>Open Activity: Requires no alteration</vt:lpstr>
      <vt:lpstr>Modified Activity: Uses adaptation and modification</vt:lpstr>
      <vt:lpstr>Parallel Activity: Uses differentiation</vt:lpstr>
      <vt:lpstr>Specific Activity: Targeted sport for particular groups</vt:lpstr>
      <vt:lpstr>STEP</vt:lpstr>
      <vt:lpstr>Categories in Disability Sport</vt:lpstr>
      <vt:lpstr> Impairment Considerations</vt:lpstr>
      <vt:lpstr>Physical</vt:lpstr>
      <vt:lpstr>Learning</vt:lpstr>
      <vt:lpstr>Sensory</vt:lpstr>
      <vt:lpstr>PowerPoint Presentation</vt:lpstr>
      <vt:lpstr>PowerPoint Presentation</vt:lpstr>
      <vt:lpstr>PowerPoint Presentation</vt:lpstr>
      <vt:lpstr>PowerPoint Presentation</vt:lpstr>
      <vt:lpstr>PowerPoint Presentation</vt:lpstr>
      <vt:lpstr>PowerPoint Presentation</vt:lpstr>
      <vt:lpstr>Potential Challenges to Participation</vt:lpstr>
      <vt:lpstr>Communication</vt:lpstr>
      <vt:lpstr> Key Messages</vt:lpstr>
      <vt:lpstr>Coaching children with disabilities</vt:lpstr>
      <vt:lpstr>PowerPoint Presentation</vt:lpstr>
      <vt:lpstr>A2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Disability Inclusion Training: Coaches and Volunteers</dc:title>
  <dc:creator>Fiona Reid</dc:creator>
  <cp:lastModifiedBy>Mark Napieralla</cp:lastModifiedBy>
  <cp:revision>97</cp:revision>
  <cp:lastPrinted>2018-03-12T15:10:06Z</cp:lastPrinted>
  <dcterms:created xsi:type="dcterms:W3CDTF">2013-04-17T15:22:49Z</dcterms:created>
  <dcterms:modified xsi:type="dcterms:W3CDTF">2024-11-21T20:27:03Z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