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22"/>
  </p:notesMasterIdLst>
  <p:sldIdLst>
    <p:sldId id="256" r:id="rId2"/>
    <p:sldId id="257" r:id="rId3"/>
    <p:sldId id="258" r:id="rId4"/>
    <p:sldId id="259" r:id="rId5"/>
    <p:sldId id="260" r:id="rId6"/>
    <p:sldId id="261" r:id="rId7"/>
    <p:sldId id="272" r:id="rId8"/>
    <p:sldId id="262" r:id="rId9"/>
    <p:sldId id="271" r:id="rId10"/>
    <p:sldId id="263" r:id="rId11"/>
    <p:sldId id="273" r:id="rId12"/>
    <p:sldId id="264" r:id="rId13"/>
    <p:sldId id="265" r:id="rId14"/>
    <p:sldId id="266" r:id="rId15"/>
    <p:sldId id="267" r:id="rId16"/>
    <p:sldId id="275" r:id="rId17"/>
    <p:sldId id="268" r:id="rId18"/>
    <p:sldId id="270" r:id="rId19"/>
    <p:sldId id="269" r:id="rId20"/>
    <p:sldId id="274"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125" autoAdjust="0"/>
    <p:restoredTop sz="84006" autoAdjust="0"/>
  </p:normalViewPr>
  <p:slideViewPr>
    <p:cSldViewPr snapToGrid="0">
      <p:cViewPr varScale="1">
        <p:scale>
          <a:sx n="92" d="100"/>
          <a:sy n="92" d="100"/>
        </p:scale>
        <p:origin x="392" y="1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4280FEB-5661-4A2B-BE17-921396552A0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E4C3BD8F-833C-4034-AA39-341855593921}">
      <dgm:prSet/>
      <dgm:spPr/>
      <dgm:t>
        <a:bodyPr/>
        <a:lstStyle/>
        <a:p>
          <a:r>
            <a:rPr lang="en-US"/>
            <a:t>Bvlgari hotel &amp; resorts is the chosen hotel company for the presentation. </a:t>
          </a:r>
        </a:p>
      </dgm:t>
    </dgm:pt>
    <dgm:pt modelId="{9852E1F6-CB2E-4D08-A3F9-DDF7633BCF79}" type="parTrans" cxnId="{2DEB3C84-D41C-4A2B-9908-679CA3B6DCFB}">
      <dgm:prSet/>
      <dgm:spPr/>
      <dgm:t>
        <a:bodyPr/>
        <a:lstStyle/>
        <a:p>
          <a:endParaRPr lang="en-US"/>
        </a:p>
      </dgm:t>
    </dgm:pt>
    <dgm:pt modelId="{1E9F1A90-9034-4B65-B0D1-D6EDBFDB7A81}" type="sibTrans" cxnId="{2DEB3C84-D41C-4A2B-9908-679CA3B6DCFB}">
      <dgm:prSet/>
      <dgm:spPr/>
      <dgm:t>
        <a:bodyPr/>
        <a:lstStyle/>
        <a:p>
          <a:endParaRPr lang="en-US"/>
        </a:p>
      </dgm:t>
    </dgm:pt>
    <dgm:pt modelId="{5A6D8449-A488-4D36-B36B-2BEC02F2B500}">
      <dgm:prSet/>
      <dgm:spPr/>
      <dgm:t>
        <a:bodyPr/>
        <a:lstStyle/>
        <a:p>
          <a:r>
            <a:rPr lang="en-US" dirty="0"/>
            <a:t>The hotel is owned by Marriott International. </a:t>
          </a:r>
        </a:p>
      </dgm:t>
    </dgm:pt>
    <dgm:pt modelId="{FB3EA78F-F3F1-4FC9-B521-89553882C4A8}" type="parTrans" cxnId="{E27FE1A4-DF1B-4E02-B7E1-C86AF6290018}">
      <dgm:prSet/>
      <dgm:spPr/>
      <dgm:t>
        <a:bodyPr/>
        <a:lstStyle/>
        <a:p>
          <a:endParaRPr lang="en-US"/>
        </a:p>
      </dgm:t>
    </dgm:pt>
    <dgm:pt modelId="{D9011380-B21B-43A4-A861-8D5B6DD1B0A3}" type="sibTrans" cxnId="{E27FE1A4-DF1B-4E02-B7E1-C86AF6290018}">
      <dgm:prSet/>
      <dgm:spPr/>
      <dgm:t>
        <a:bodyPr/>
        <a:lstStyle/>
        <a:p>
          <a:endParaRPr lang="en-US"/>
        </a:p>
      </dgm:t>
    </dgm:pt>
    <dgm:pt modelId="{23F4AC09-4F22-4AE6-8B11-863A6D0C5A63}">
      <dgm:prSet/>
      <dgm:spPr/>
      <dgm:t>
        <a:bodyPr/>
        <a:lstStyle/>
        <a:p>
          <a:r>
            <a:rPr lang="en-US"/>
            <a:t>Marriott international is an american multinational company that has a total of 31 brands around 138 countries (marriott international, 2023). </a:t>
          </a:r>
        </a:p>
      </dgm:t>
    </dgm:pt>
    <dgm:pt modelId="{4CEB0DA1-4796-4FC8-80E9-A392017253E3}" type="parTrans" cxnId="{ADF0F80E-6575-4E46-8848-23DAC75C6F6C}">
      <dgm:prSet/>
      <dgm:spPr/>
      <dgm:t>
        <a:bodyPr/>
        <a:lstStyle/>
        <a:p>
          <a:endParaRPr lang="en-US"/>
        </a:p>
      </dgm:t>
    </dgm:pt>
    <dgm:pt modelId="{68F76A5C-27B4-4E96-9913-778A74A44FE3}" type="sibTrans" cxnId="{ADF0F80E-6575-4E46-8848-23DAC75C6F6C}">
      <dgm:prSet/>
      <dgm:spPr/>
      <dgm:t>
        <a:bodyPr/>
        <a:lstStyle/>
        <a:p>
          <a:endParaRPr lang="en-US"/>
        </a:p>
      </dgm:t>
    </dgm:pt>
    <dgm:pt modelId="{3BCD52ED-6B0D-4A0E-AB68-E894A53CDB5F}">
      <dgm:prSet/>
      <dgm:spPr/>
      <dgm:t>
        <a:bodyPr/>
        <a:lstStyle/>
        <a:p>
          <a:r>
            <a:rPr lang="en-US"/>
            <a:t>The aim of the presentation is to discuss the role and importance of quality services, hospitality and guest services in bvlgari hotel &amp; resorts. </a:t>
          </a:r>
        </a:p>
      </dgm:t>
    </dgm:pt>
    <dgm:pt modelId="{F80D770F-1FCA-4637-AD7B-E9A47596C5C8}" type="parTrans" cxnId="{E074E928-3190-42C8-ABBA-E4DCF961540A}">
      <dgm:prSet/>
      <dgm:spPr/>
      <dgm:t>
        <a:bodyPr/>
        <a:lstStyle/>
        <a:p>
          <a:endParaRPr lang="en-US"/>
        </a:p>
      </dgm:t>
    </dgm:pt>
    <dgm:pt modelId="{2CA03489-FDE5-4E99-826B-12A2AACD4583}" type="sibTrans" cxnId="{E074E928-3190-42C8-ABBA-E4DCF961540A}">
      <dgm:prSet/>
      <dgm:spPr/>
      <dgm:t>
        <a:bodyPr/>
        <a:lstStyle/>
        <a:p>
          <a:endParaRPr lang="en-US"/>
        </a:p>
      </dgm:t>
    </dgm:pt>
    <dgm:pt modelId="{77B99551-6FC8-5645-8819-128DD4FF534F}" type="pres">
      <dgm:prSet presAssocID="{84280FEB-5661-4A2B-BE17-921396552A07}" presName="linear" presStyleCnt="0">
        <dgm:presLayoutVars>
          <dgm:animLvl val="lvl"/>
          <dgm:resizeHandles val="exact"/>
        </dgm:presLayoutVars>
      </dgm:prSet>
      <dgm:spPr/>
    </dgm:pt>
    <dgm:pt modelId="{12DDD59A-823B-2241-BF86-A837B3EA6EA2}" type="pres">
      <dgm:prSet presAssocID="{E4C3BD8F-833C-4034-AA39-341855593921}" presName="parentText" presStyleLbl="node1" presStyleIdx="0" presStyleCnt="4">
        <dgm:presLayoutVars>
          <dgm:chMax val="0"/>
          <dgm:bulletEnabled val="1"/>
        </dgm:presLayoutVars>
      </dgm:prSet>
      <dgm:spPr/>
    </dgm:pt>
    <dgm:pt modelId="{5FD380E6-F4EC-BF43-928E-FA0A891DB3FC}" type="pres">
      <dgm:prSet presAssocID="{1E9F1A90-9034-4B65-B0D1-D6EDBFDB7A81}" presName="spacer" presStyleCnt="0"/>
      <dgm:spPr/>
    </dgm:pt>
    <dgm:pt modelId="{27CCD211-B2D7-B243-B43F-1FEA7A948868}" type="pres">
      <dgm:prSet presAssocID="{5A6D8449-A488-4D36-B36B-2BEC02F2B500}" presName="parentText" presStyleLbl="node1" presStyleIdx="1" presStyleCnt="4">
        <dgm:presLayoutVars>
          <dgm:chMax val="0"/>
          <dgm:bulletEnabled val="1"/>
        </dgm:presLayoutVars>
      </dgm:prSet>
      <dgm:spPr/>
    </dgm:pt>
    <dgm:pt modelId="{7054A564-FD8E-FE42-9B13-0B1447DE62B7}" type="pres">
      <dgm:prSet presAssocID="{D9011380-B21B-43A4-A861-8D5B6DD1B0A3}" presName="spacer" presStyleCnt="0"/>
      <dgm:spPr/>
    </dgm:pt>
    <dgm:pt modelId="{B8EB846D-8B37-6B42-B80B-E1CE49FE4974}" type="pres">
      <dgm:prSet presAssocID="{23F4AC09-4F22-4AE6-8B11-863A6D0C5A63}" presName="parentText" presStyleLbl="node1" presStyleIdx="2" presStyleCnt="4">
        <dgm:presLayoutVars>
          <dgm:chMax val="0"/>
          <dgm:bulletEnabled val="1"/>
        </dgm:presLayoutVars>
      </dgm:prSet>
      <dgm:spPr/>
    </dgm:pt>
    <dgm:pt modelId="{E3238DF7-8584-074B-A2F1-8AA258AD8198}" type="pres">
      <dgm:prSet presAssocID="{68F76A5C-27B4-4E96-9913-778A74A44FE3}" presName="spacer" presStyleCnt="0"/>
      <dgm:spPr/>
    </dgm:pt>
    <dgm:pt modelId="{41534C4B-F97B-7444-9CC9-980EC0A4F0C2}" type="pres">
      <dgm:prSet presAssocID="{3BCD52ED-6B0D-4A0E-AB68-E894A53CDB5F}" presName="parentText" presStyleLbl="node1" presStyleIdx="3" presStyleCnt="4">
        <dgm:presLayoutVars>
          <dgm:chMax val="0"/>
          <dgm:bulletEnabled val="1"/>
        </dgm:presLayoutVars>
      </dgm:prSet>
      <dgm:spPr/>
    </dgm:pt>
  </dgm:ptLst>
  <dgm:cxnLst>
    <dgm:cxn modelId="{ADF0F80E-6575-4E46-8848-23DAC75C6F6C}" srcId="{84280FEB-5661-4A2B-BE17-921396552A07}" destId="{23F4AC09-4F22-4AE6-8B11-863A6D0C5A63}" srcOrd="2" destOrd="0" parTransId="{4CEB0DA1-4796-4FC8-80E9-A392017253E3}" sibTransId="{68F76A5C-27B4-4E96-9913-778A74A44FE3}"/>
    <dgm:cxn modelId="{E074E928-3190-42C8-ABBA-E4DCF961540A}" srcId="{84280FEB-5661-4A2B-BE17-921396552A07}" destId="{3BCD52ED-6B0D-4A0E-AB68-E894A53CDB5F}" srcOrd="3" destOrd="0" parTransId="{F80D770F-1FCA-4637-AD7B-E9A47596C5C8}" sibTransId="{2CA03489-FDE5-4E99-826B-12A2AACD4583}"/>
    <dgm:cxn modelId="{C0677E77-7412-5947-A1B3-9072FFB13B82}" type="presOf" srcId="{84280FEB-5661-4A2B-BE17-921396552A07}" destId="{77B99551-6FC8-5645-8819-128DD4FF534F}" srcOrd="0" destOrd="0" presId="urn:microsoft.com/office/officeart/2005/8/layout/vList2"/>
    <dgm:cxn modelId="{B8323382-6190-7A4C-93B4-BB3B425FA0EC}" type="presOf" srcId="{23F4AC09-4F22-4AE6-8B11-863A6D0C5A63}" destId="{B8EB846D-8B37-6B42-B80B-E1CE49FE4974}" srcOrd="0" destOrd="0" presId="urn:microsoft.com/office/officeart/2005/8/layout/vList2"/>
    <dgm:cxn modelId="{2DEB3C84-D41C-4A2B-9908-679CA3B6DCFB}" srcId="{84280FEB-5661-4A2B-BE17-921396552A07}" destId="{E4C3BD8F-833C-4034-AA39-341855593921}" srcOrd="0" destOrd="0" parTransId="{9852E1F6-CB2E-4D08-A3F9-DDF7633BCF79}" sibTransId="{1E9F1A90-9034-4B65-B0D1-D6EDBFDB7A81}"/>
    <dgm:cxn modelId="{91F2999D-3FF6-5745-B64F-1B9B57026DFB}" type="presOf" srcId="{5A6D8449-A488-4D36-B36B-2BEC02F2B500}" destId="{27CCD211-B2D7-B243-B43F-1FEA7A948868}" srcOrd="0" destOrd="0" presId="urn:microsoft.com/office/officeart/2005/8/layout/vList2"/>
    <dgm:cxn modelId="{E27FE1A4-DF1B-4E02-B7E1-C86AF6290018}" srcId="{84280FEB-5661-4A2B-BE17-921396552A07}" destId="{5A6D8449-A488-4D36-B36B-2BEC02F2B500}" srcOrd="1" destOrd="0" parTransId="{FB3EA78F-F3F1-4FC9-B521-89553882C4A8}" sibTransId="{D9011380-B21B-43A4-A861-8D5B6DD1B0A3}"/>
    <dgm:cxn modelId="{57F13FC8-A7D6-FC48-A81A-19FE677AD360}" type="presOf" srcId="{E4C3BD8F-833C-4034-AA39-341855593921}" destId="{12DDD59A-823B-2241-BF86-A837B3EA6EA2}" srcOrd="0" destOrd="0" presId="urn:microsoft.com/office/officeart/2005/8/layout/vList2"/>
    <dgm:cxn modelId="{BBF998F5-3E34-6343-BDD7-45DFD4A66BF2}" type="presOf" srcId="{3BCD52ED-6B0D-4A0E-AB68-E894A53CDB5F}" destId="{41534C4B-F97B-7444-9CC9-980EC0A4F0C2}" srcOrd="0" destOrd="0" presId="urn:microsoft.com/office/officeart/2005/8/layout/vList2"/>
    <dgm:cxn modelId="{A3BB8762-EA30-2A49-A9FE-F017B6E9745A}" type="presParOf" srcId="{77B99551-6FC8-5645-8819-128DD4FF534F}" destId="{12DDD59A-823B-2241-BF86-A837B3EA6EA2}" srcOrd="0" destOrd="0" presId="urn:microsoft.com/office/officeart/2005/8/layout/vList2"/>
    <dgm:cxn modelId="{A6F44F3D-B6AF-6844-8F39-85D10006229E}" type="presParOf" srcId="{77B99551-6FC8-5645-8819-128DD4FF534F}" destId="{5FD380E6-F4EC-BF43-928E-FA0A891DB3FC}" srcOrd="1" destOrd="0" presId="urn:microsoft.com/office/officeart/2005/8/layout/vList2"/>
    <dgm:cxn modelId="{DB1D9567-B746-B746-951A-32094FA7EFEA}" type="presParOf" srcId="{77B99551-6FC8-5645-8819-128DD4FF534F}" destId="{27CCD211-B2D7-B243-B43F-1FEA7A948868}" srcOrd="2" destOrd="0" presId="urn:microsoft.com/office/officeart/2005/8/layout/vList2"/>
    <dgm:cxn modelId="{7FA2BB39-DA42-B744-9986-F2A0B324C125}" type="presParOf" srcId="{77B99551-6FC8-5645-8819-128DD4FF534F}" destId="{7054A564-FD8E-FE42-9B13-0B1447DE62B7}" srcOrd="3" destOrd="0" presId="urn:microsoft.com/office/officeart/2005/8/layout/vList2"/>
    <dgm:cxn modelId="{D368A929-05C5-B647-AEF7-9B1683AD763E}" type="presParOf" srcId="{77B99551-6FC8-5645-8819-128DD4FF534F}" destId="{B8EB846D-8B37-6B42-B80B-E1CE49FE4974}" srcOrd="4" destOrd="0" presId="urn:microsoft.com/office/officeart/2005/8/layout/vList2"/>
    <dgm:cxn modelId="{008ECE94-B383-274F-96D5-35B317A7BF44}" type="presParOf" srcId="{77B99551-6FC8-5645-8819-128DD4FF534F}" destId="{E3238DF7-8584-074B-A2F1-8AA258AD8198}" srcOrd="5" destOrd="0" presId="urn:microsoft.com/office/officeart/2005/8/layout/vList2"/>
    <dgm:cxn modelId="{D6AFA555-52D0-174A-A13E-4885D71BF9C3}" type="presParOf" srcId="{77B99551-6FC8-5645-8819-128DD4FF534F}" destId="{41534C4B-F97B-7444-9CC9-980EC0A4F0C2}"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24F0528-026F-45D1-B5CB-629FE4A1E3E6}"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279F4629-F262-42C4-B3E5-4E8268102577}">
      <dgm:prSet/>
      <dgm:spPr/>
      <dgm:t>
        <a:bodyPr/>
        <a:lstStyle/>
        <a:p>
          <a:r>
            <a:rPr lang="en-US"/>
            <a:t>Bvlgari Hotels &amp; Resorts, owned by Marriott International, in popular as a luxury collection founded in the year 2004 (Bvlgari Hotel &amp; Resorts, 2023).</a:t>
          </a:r>
        </a:p>
      </dgm:t>
    </dgm:pt>
    <dgm:pt modelId="{FB8723D1-DC9A-4DB9-A7E8-0840DE27012E}" type="parTrans" cxnId="{703C88F0-1E50-4103-935B-773C11F44512}">
      <dgm:prSet/>
      <dgm:spPr/>
      <dgm:t>
        <a:bodyPr/>
        <a:lstStyle/>
        <a:p>
          <a:endParaRPr lang="en-US"/>
        </a:p>
      </dgm:t>
    </dgm:pt>
    <dgm:pt modelId="{EB43D5D4-AE7D-40B7-9E0F-F517D1CEBCB0}" type="sibTrans" cxnId="{703C88F0-1E50-4103-935B-773C11F44512}">
      <dgm:prSet/>
      <dgm:spPr/>
      <dgm:t>
        <a:bodyPr/>
        <a:lstStyle/>
        <a:p>
          <a:endParaRPr lang="en-US"/>
        </a:p>
      </dgm:t>
    </dgm:pt>
    <dgm:pt modelId="{FA4553F7-425D-4C11-9B0F-7C2FF154BCCB}">
      <dgm:prSet/>
      <dgm:spPr/>
      <dgm:t>
        <a:bodyPr/>
        <a:lstStyle/>
        <a:p>
          <a:r>
            <a:rPr lang="en-US"/>
            <a:t>Bvlgari Hotel &amp; Resorts is situated in Knightsbridge at the edge of Hyde Park (Bvlgari Hotel London, 2023).</a:t>
          </a:r>
        </a:p>
      </dgm:t>
    </dgm:pt>
    <dgm:pt modelId="{BD405640-D571-45B7-9BAE-8CEF15F885B8}" type="parTrans" cxnId="{2B9D983C-3689-4069-9891-32C106DA013F}">
      <dgm:prSet/>
      <dgm:spPr/>
      <dgm:t>
        <a:bodyPr/>
        <a:lstStyle/>
        <a:p>
          <a:endParaRPr lang="en-US"/>
        </a:p>
      </dgm:t>
    </dgm:pt>
    <dgm:pt modelId="{9C84E2F9-D013-4A41-9AAF-EA6CF54D99F0}" type="sibTrans" cxnId="{2B9D983C-3689-4069-9891-32C106DA013F}">
      <dgm:prSet/>
      <dgm:spPr/>
      <dgm:t>
        <a:bodyPr/>
        <a:lstStyle/>
        <a:p>
          <a:endParaRPr lang="en-US"/>
        </a:p>
      </dgm:t>
    </dgm:pt>
    <dgm:pt modelId="{BEEEF951-F0C8-44E1-8096-0D6E0027E51B}">
      <dgm:prSet/>
      <dgm:spPr/>
      <dgm:t>
        <a:bodyPr/>
        <a:lstStyle/>
        <a:p>
          <a:r>
            <a:rPr lang="en-US"/>
            <a:t>The hotel offers high-standard and individual tailored services to guests, like; a full gymnasium, exclusive spas etc (Amatulli et al., 2017). </a:t>
          </a:r>
        </a:p>
      </dgm:t>
    </dgm:pt>
    <dgm:pt modelId="{F15AD635-4534-4ECD-A1C0-583D0A976D08}" type="parTrans" cxnId="{78A66809-7FAA-4191-92C3-54535CA54CDC}">
      <dgm:prSet/>
      <dgm:spPr/>
      <dgm:t>
        <a:bodyPr/>
        <a:lstStyle/>
        <a:p>
          <a:endParaRPr lang="en-US"/>
        </a:p>
      </dgm:t>
    </dgm:pt>
    <dgm:pt modelId="{802DEA99-28D8-4C1E-A4C8-65BB27A50514}" type="sibTrans" cxnId="{78A66809-7FAA-4191-92C3-54535CA54CDC}">
      <dgm:prSet/>
      <dgm:spPr/>
      <dgm:t>
        <a:bodyPr/>
        <a:lstStyle/>
        <a:p>
          <a:endParaRPr lang="en-US"/>
        </a:p>
      </dgm:t>
    </dgm:pt>
    <dgm:pt modelId="{1A229E1F-2BF4-3E48-B25A-B701357A7B7C}" type="pres">
      <dgm:prSet presAssocID="{524F0528-026F-45D1-B5CB-629FE4A1E3E6}" presName="hierChild1" presStyleCnt="0">
        <dgm:presLayoutVars>
          <dgm:chPref val="1"/>
          <dgm:dir/>
          <dgm:animOne val="branch"/>
          <dgm:animLvl val="lvl"/>
          <dgm:resizeHandles/>
        </dgm:presLayoutVars>
      </dgm:prSet>
      <dgm:spPr/>
    </dgm:pt>
    <dgm:pt modelId="{3D0561CE-2D56-7240-9569-773D6B45D79A}" type="pres">
      <dgm:prSet presAssocID="{279F4629-F262-42C4-B3E5-4E8268102577}" presName="hierRoot1" presStyleCnt="0"/>
      <dgm:spPr/>
    </dgm:pt>
    <dgm:pt modelId="{26E670F3-D125-DD45-9D7B-3DEC9F26913B}" type="pres">
      <dgm:prSet presAssocID="{279F4629-F262-42C4-B3E5-4E8268102577}" presName="composite" presStyleCnt="0"/>
      <dgm:spPr/>
    </dgm:pt>
    <dgm:pt modelId="{8C23E960-6947-3F43-93C3-70E227E6BE6A}" type="pres">
      <dgm:prSet presAssocID="{279F4629-F262-42C4-B3E5-4E8268102577}" presName="background" presStyleLbl="node0" presStyleIdx="0" presStyleCnt="3"/>
      <dgm:spPr/>
    </dgm:pt>
    <dgm:pt modelId="{4CB603B8-A7F2-944C-BE50-509C62230FA5}" type="pres">
      <dgm:prSet presAssocID="{279F4629-F262-42C4-B3E5-4E8268102577}" presName="text" presStyleLbl="fgAcc0" presStyleIdx="0" presStyleCnt="3">
        <dgm:presLayoutVars>
          <dgm:chPref val="3"/>
        </dgm:presLayoutVars>
      </dgm:prSet>
      <dgm:spPr/>
    </dgm:pt>
    <dgm:pt modelId="{6DE541A3-EC55-5849-9259-7BEE4B48FA95}" type="pres">
      <dgm:prSet presAssocID="{279F4629-F262-42C4-B3E5-4E8268102577}" presName="hierChild2" presStyleCnt="0"/>
      <dgm:spPr/>
    </dgm:pt>
    <dgm:pt modelId="{557ACBEB-5C4C-554F-87B4-C73BB08A172F}" type="pres">
      <dgm:prSet presAssocID="{FA4553F7-425D-4C11-9B0F-7C2FF154BCCB}" presName="hierRoot1" presStyleCnt="0"/>
      <dgm:spPr/>
    </dgm:pt>
    <dgm:pt modelId="{2C574AF9-AB21-2E43-B45A-D97A1F068118}" type="pres">
      <dgm:prSet presAssocID="{FA4553F7-425D-4C11-9B0F-7C2FF154BCCB}" presName="composite" presStyleCnt="0"/>
      <dgm:spPr/>
    </dgm:pt>
    <dgm:pt modelId="{2CDB2A59-D715-5C4A-8E4E-67C5BAF3E03A}" type="pres">
      <dgm:prSet presAssocID="{FA4553F7-425D-4C11-9B0F-7C2FF154BCCB}" presName="background" presStyleLbl="node0" presStyleIdx="1" presStyleCnt="3"/>
      <dgm:spPr/>
    </dgm:pt>
    <dgm:pt modelId="{0CA5B193-CA9C-E74D-93C3-9C96A41CAEEB}" type="pres">
      <dgm:prSet presAssocID="{FA4553F7-425D-4C11-9B0F-7C2FF154BCCB}" presName="text" presStyleLbl="fgAcc0" presStyleIdx="1" presStyleCnt="3">
        <dgm:presLayoutVars>
          <dgm:chPref val="3"/>
        </dgm:presLayoutVars>
      </dgm:prSet>
      <dgm:spPr/>
    </dgm:pt>
    <dgm:pt modelId="{53B984A5-6436-6049-AE92-DA7E3457750E}" type="pres">
      <dgm:prSet presAssocID="{FA4553F7-425D-4C11-9B0F-7C2FF154BCCB}" presName="hierChild2" presStyleCnt="0"/>
      <dgm:spPr/>
    </dgm:pt>
    <dgm:pt modelId="{56D7CA8E-FC91-2C4F-9B41-13D4BF1C981D}" type="pres">
      <dgm:prSet presAssocID="{BEEEF951-F0C8-44E1-8096-0D6E0027E51B}" presName="hierRoot1" presStyleCnt="0"/>
      <dgm:spPr/>
    </dgm:pt>
    <dgm:pt modelId="{FBE554A0-9F4C-7440-AE38-EFCD8984A9FD}" type="pres">
      <dgm:prSet presAssocID="{BEEEF951-F0C8-44E1-8096-0D6E0027E51B}" presName="composite" presStyleCnt="0"/>
      <dgm:spPr/>
    </dgm:pt>
    <dgm:pt modelId="{89CE0ED1-C50C-BC47-8977-46D1CB2CC464}" type="pres">
      <dgm:prSet presAssocID="{BEEEF951-F0C8-44E1-8096-0D6E0027E51B}" presName="background" presStyleLbl="node0" presStyleIdx="2" presStyleCnt="3"/>
      <dgm:spPr/>
    </dgm:pt>
    <dgm:pt modelId="{98BBC969-5815-8F4F-81C1-D4DAE48B6807}" type="pres">
      <dgm:prSet presAssocID="{BEEEF951-F0C8-44E1-8096-0D6E0027E51B}" presName="text" presStyleLbl="fgAcc0" presStyleIdx="2" presStyleCnt="3">
        <dgm:presLayoutVars>
          <dgm:chPref val="3"/>
        </dgm:presLayoutVars>
      </dgm:prSet>
      <dgm:spPr/>
    </dgm:pt>
    <dgm:pt modelId="{22982E94-4672-D146-9418-894CC6A8B1BB}" type="pres">
      <dgm:prSet presAssocID="{BEEEF951-F0C8-44E1-8096-0D6E0027E51B}" presName="hierChild2" presStyleCnt="0"/>
      <dgm:spPr/>
    </dgm:pt>
  </dgm:ptLst>
  <dgm:cxnLst>
    <dgm:cxn modelId="{78A66809-7FAA-4191-92C3-54535CA54CDC}" srcId="{524F0528-026F-45D1-B5CB-629FE4A1E3E6}" destId="{BEEEF951-F0C8-44E1-8096-0D6E0027E51B}" srcOrd="2" destOrd="0" parTransId="{F15AD635-4534-4ECD-A1C0-583D0A976D08}" sibTransId="{802DEA99-28D8-4C1E-A4C8-65BB27A50514}"/>
    <dgm:cxn modelId="{9401A81A-D0C9-CD4C-95DD-FDA8022CAE15}" type="presOf" srcId="{524F0528-026F-45D1-B5CB-629FE4A1E3E6}" destId="{1A229E1F-2BF4-3E48-B25A-B701357A7B7C}" srcOrd="0" destOrd="0" presId="urn:microsoft.com/office/officeart/2005/8/layout/hierarchy1"/>
    <dgm:cxn modelId="{2B9D983C-3689-4069-9891-32C106DA013F}" srcId="{524F0528-026F-45D1-B5CB-629FE4A1E3E6}" destId="{FA4553F7-425D-4C11-9B0F-7C2FF154BCCB}" srcOrd="1" destOrd="0" parTransId="{BD405640-D571-45B7-9BAE-8CEF15F885B8}" sibTransId="{9C84E2F9-D013-4A41-9AAF-EA6CF54D99F0}"/>
    <dgm:cxn modelId="{60D0A756-75B8-7141-970F-7E35F75DFD92}" type="presOf" srcId="{279F4629-F262-42C4-B3E5-4E8268102577}" destId="{4CB603B8-A7F2-944C-BE50-509C62230FA5}" srcOrd="0" destOrd="0" presId="urn:microsoft.com/office/officeart/2005/8/layout/hierarchy1"/>
    <dgm:cxn modelId="{5E5483C0-58AE-8A43-BC36-4CF85534649E}" type="presOf" srcId="{BEEEF951-F0C8-44E1-8096-0D6E0027E51B}" destId="{98BBC969-5815-8F4F-81C1-D4DAE48B6807}" srcOrd="0" destOrd="0" presId="urn:microsoft.com/office/officeart/2005/8/layout/hierarchy1"/>
    <dgm:cxn modelId="{703C88F0-1E50-4103-935B-773C11F44512}" srcId="{524F0528-026F-45D1-B5CB-629FE4A1E3E6}" destId="{279F4629-F262-42C4-B3E5-4E8268102577}" srcOrd="0" destOrd="0" parTransId="{FB8723D1-DC9A-4DB9-A7E8-0840DE27012E}" sibTransId="{EB43D5D4-AE7D-40B7-9E0F-F517D1CEBCB0}"/>
    <dgm:cxn modelId="{02558BF3-941A-C54E-8A1D-BADB73C76CBC}" type="presOf" srcId="{FA4553F7-425D-4C11-9B0F-7C2FF154BCCB}" destId="{0CA5B193-CA9C-E74D-93C3-9C96A41CAEEB}" srcOrd="0" destOrd="0" presId="urn:microsoft.com/office/officeart/2005/8/layout/hierarchy1"/>
    <dgm:cxn modelId="{C5191DB6-BF11-254C-A7D2-B234E6C656B4}" type="presParOf" srcId="{1A229E1F-2BF4-3E48-B25A-B701357A7B7C}" destId="{3D0561CE-2D56-7240-9569-773D6B45D79A}" srcOrd="0" destOrd="0" presId="urn:microsoft.com/office/officeart/2005/8/layout/hierarchy1"/>
    <dgm:cxn modelId="{D42204E3-666D-5240-BE63-EF906803139A}" type="presParOf" srcId="{3D0561CE-2D56-7240-9569-773D6B45D79A}" destId="{26E670F3-D125-DD45-9D7B-3DEC9F26913B}" srcOrd="0" destOrd="0" presId="urn:microsoft.com/office/officeart/2005/8/layout/hierarchy1"/>
    <dgm:cxn modelId="{DFA677E3-96CE-BB42-A7C3-D26E0FDE7FFA}" type="presParOf" srcId="{26E670F3-D125-DD45-9D7B-3DEC9F26913B}" destId="{8C23E960-6947-3F43-93C3-70E227E6BE6A}" srcOrd="0" destOrd="0" presId="urn:microsoft.com/office/officeart/2005/8/layout/hierarchy1"/>
    <dgm:cxn modelId="{1425E615-2B2D-EB4B-AA8F-0F50CB744E4B}" type="presParOf" srcId="{26E670F3-D125-DD45-9D7B-3DEC9F26913B}" destId="{4CB603B8-A7F2-944C-BE50-509C62230FA5}" srcOrd="1" destOrd="0" presId="urn:microsoft.com/office/officeart/2005/8/layout/hierarchy1"/>
    <dgm:cxn modelId="{9E6F531D-6867-4040-AB42-07BB2B5EB5C8}" type="presParOf" srcId="{3D0561CE-2D56-7240-9569-773D6B45D79A}" destId="{6DE541A3-EC55-5849-9259-7BEE4B48FA95}" srcOrd="1" destOrd="0" presId="urn:microsoft.com/office/officeart/2005/8/layout/hierarchy1"/>
    <dgm:cxn modelId="{CFBE248E-24E7-8745-BF5D-8AD2304A9FDB}" type="presParOf" srcId="{1A229E1F-2BF4-3E48-B25A-B701357A7B7C}" destId="{557ACBEB-5C4C-554F-87B4-C73BB08A172F}" srcOrd="1" destOrd="0" presId="urn:microsoft.com/office/officeart/2005/8/layout/hierarchy1"/>
    <dgm:cxn modelId="{F98ACEC0-1243-EF4B-A67C-8DB963314A67}" type="presParOf" srcId="{557ACBEB-5C4C-554F-87B4-C73BB08A172F}" destId="{2C574AF9-AB21-2E43-B45A-D97A1F068118}" srcOrd="0" destOrd="0" presId="urn:microsoft.com/office/officeart/2005/8/layout/hierarchy1"/>
    <dgm:cxn modelId="{F561A2FA-0871-7043-93CC-F2A4C6B9EE86}" type="presParOf" srcId="{2C574AF9-AB21-2E43-B45A-D97A1F068118}" destId="{2CDB2A59-D715-5C4A-8E4E-67C5BAF3E03A}" srcOrd="0" destOrd="0" presId="urn:microsoft.com/office/officeart/2005/8/layout/hierarchy1"/>
    <dgm:cxn modelId="{5BE249B8-250A-EC42-9AF9-361608729AB0}" type="presParOf" srcId="{2C574AF9-AB21-2E43-B45A-D97A1F068118}" destId="{0CA5B193-CA9C-E74D-93C3-9C96A41CAEEB}" srcOrd="1" destOrd="0" presId="urn:microsoft.com/office/officeart/2005/8/layout/hierarchy1"/>
    <dgm:cxn modelId="{3F648219-CE59-334C-A9A1-A775803D5579}" type="presParOf" srcId="{557ACBEB-5C4C-554F-87B4-C73BB08A172F}" destId="{53B984A5-6436-6049-AE92-DA7E3457750E}" srcOrd="1" destOrd="0" presId="urn:microsoft.com/office/officeart/2005/8/layout/hierarchy1"/>
    <dgm:cxn modelId="{73707D31-40F8-1541-8EF3-23B53C6C8C06}" type="presParOf" srcId="{1A229E1F-2BF4-3E48-B25A-B701357A7B7C}" destId="{56D7CA8E-FC91-2C4F-9B41-13D4BF1C981D}" srcOrd="2" destOrd="0" presId="urn:microsoft.com/office/officeart/2005/8/layout/hierarchy1"/>
    <dgm:cxn modelId="{194B893C-5178-A044-88BA-FB1FA3953B2B}" type="presParOf" srcId="{56D7CA8E-FC91-2C4F-9B41-13D4BF1C981D}" destId="{FBE554A0-9F4C-7440-AE38-EFCD8984A9FD}" srcOrd="0" destOrd="0" presId="urn:microsoft.com/office/officeart/2005/8/layout/hierarchy1"/>
    <dgm:cxn modelId="{DF2D8B7D-D55C-6047-961B-6843454B628D}" type="presParOf" srcId="{FBE554A0-9F4C-7440-AE38-EFCD8984A9FD}" destId="{89CE0ED1-C50C-BC47-8977-46D1CB2CC464}" srcOrd="0" destOrd="0" presId="urn:microsoft.com/office/officeart/2005/8/layout/hierarchy1"/>
    <dgm:cxn modelId="{6B7758E1-FDB1-C24F-A7EE-3CEAE2FE912F}" type="presParOf" srcId="{FBE554A0-9F4C-7440-AE38-EFCD8984A9FD}" destId="{98BBC969-5815-8F4F-81C1-D4DAE48B6807}" srcOrd="1" destOrd="0" presId="urn:microsoft.com/office/officeart/2005/8/layout/hierarchy1"/>
    <dgm:cxn modelId="{C956D5BA-48CB-0148-A7D5-92AD5A0F5130}" type="presParOf" srcId="{56D7CA8E-FC91-2C4F-9B41-13D4BF1C981D}" destId="{22982E94-4672-D146-9418-894CC6A8B1BB}"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EC225D1-79A3-4425-B2CB-310B76B73E91}"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7A573D00-1D18-44C3-BEFC-3ACBF16BDEE4}">
      <dgm:prSet/>
      <dgm:spPr/>
      <dgm:t>
        <a:bodyPr/>
        <a:lstStyle/>
        <a:p>
          <a:r>
            <a:rPr lang="en-US" b="1" baseline="0" dirty="0" err="1"/>
            <a:t>Bvlgari</a:t>
          </a:r>
          <a:r>
            <a:rPr lang="en-US" b="1" baseline="0" dirty="0"/>
            <a:t> Hotel &amp; Resorts facilitates customers with its flawless services like;</a:t>
          </a:r>
          <a:endParaRPr lang="en-US" dirty="0"/>
        </a:p>
      </dgm:t>
    </dgm:pt>
    <dgm:pt modelId="{4AD04527-40CC-4C5C-B2AA-C0924B44321F}" type="parTrans" cxnId="{0673C78E-7CD7-4024-9630-DCE83461A0A7}">
      <dgm:prSet/>
      <dgm:spPr/>
      <dgm:t>
        <a:bodyPr/>
        <a:lstStyle/>
        <a:p>
          <a:endParaRPr lang="en-US"/>
        </a:p>
      </dgm:t>
    </dgm:pt>
    <dgm:pt modelId="{9EE1B8FC-CFC5-445D-B4B4-BC4909E2CE03}" type="sibTrans" cxnId="{0673C78E-7CD7-4024-9630-DCE83461A0A7}">
      <dgm:prSet/>
      <dgm:spPr/>
      <dgm:t>
        <a:bodyPr/>
        <a:lstStyle/>
        <a:p>
          <a:endParaRPr lang="en-US"/>
        </a:p>
      </dgm:t>
    </dgm:pt>
    <dgm:pt modelId="{A4A878EC-7076-4CC7-A127-D40F49CED4DD}">
      <dgm:prSet/>
      <dgm:spPr/>
      <dgm:t>
        <a:bodyPr/>
        <a:lstStyle/>
        <a:p>
          <a:r>
            <a:rPr lang="en-US" baseline="0"/>
            <a:t>Dining</a:t>
          </a:r>
          <a:endParaRPr lang="en-US"/>
        </a:p>
      </dgm:t>
    </dgm:pt>
    <dgm:pt modelId="{5178B069-5C11-4AB9-A6AD-DE25A9543964}" type="parTrans" cxnId="{684EA3AD-AAB0-418D-8AEF-D75D89334DC9}">
      <dgm:prSet/>
      <dgm:spPr/>
      <dgm:t>
        <a:bodyPr/>
        <a:lstStyle/>
        <a:p>
          <a:endParaRPr lang="en-US"/>
        </a:p>
      </dgm:t>
    </dgm:pt>
    <dgm:pt modelId="{D1677605-8FFA-4A97-BA96-6629936549F6}" type="sibTrans" cxnId="{684EA3AD-AAB0-418D-8AEF-D75D89334DC9}">
      <dgm:prSet/>
      <dgm:spPr/>
      <dgm:t>
        <a:bodyPr/>
        <a:lstStyle/>
        <a:p>
          <a:endParaRPr lang="en-US"/>
        </a:p>
      </dgm:t>
    </dgm:pt>
    <dgm:pt modelId="{3A03517B-F69B-4F82-A955-397E4757EF1F}">
      <dgm:prSet/>
      <dgm:spPr/>
      <dgm:t>
        <a:bodyPr/>
        <a:lstStyle/>
        <a:p>
          <a:r>
            <a:rPr lang="en-US" baseline="0"/>
            <a:t>A warm welcome from the arrival of guests to the valet parking (George, 2021). </a:t>
          </a:r>
          <a:endParaRPr lang="en-US"/>
        </a:p>
      </dgm:t>
    </dgm:pt>
    <dgm:pt modelId="{A0AAE90E-07A7-40B3-A1C6-39607163975C}" type="parTrans" cxnId="{B8EF340C-8084-4484-B3CF-DE962EAC0770}">
      <dgm:prSet/>
      <dgm:spPr/>
      <dgm:t>
        <a:bodyPr/>
        <a:lstStyle/>
        <a:p>
          <a:endParaRPr lang="en-US"/>
        </a:p>
      </dgm:t>
    </dgm:pt>
    <dgm:pt modelId="{F4FE95FF-10AF-4577-BC59-99881FD46C36}" type="sibTrans" cxnId="{B8EF340C-8084-4484-B3CF-DE962EAC0770}">
      <dgm:prSet/>
      <dgm:spPr/>
      <dgm:t>
        <a:bodyPr/>
        <a:lstStyle/>
        <a:p>
          <a:endParaRPr lang="en-US"/>
        </a:p>
      </dgm:t>
    </dgm:pt>
    <dgm:pt modelId="{4ECDBF38-074C-496D-9984-A72E8A87F363}">
      <dgm:prSet/>
      <dgm:spPr/>
      <dgm:t>
        <a:bodyPr/>
        <a:lstStyle/>
        <a:p>
          <a:r>
            <a:rPr lang="en-US" baseline="0"/>
            <a:t>Exclusive spa treatments</a:t>
          </a:r>
          <a:endParaRPr lang="en-US"/>
        </a:p>
      </dgm:t>
    </dgm:pt>
    <dgm:pt modelId="{6470F8CD-CE6D-4D94-9907-B75F6973CDA2}" type="parTrans" cxnId="{68DAE85F-C3A5-4631-AB8E-3A93C3BCA31F}">
      <dgm:prSet/>
      <dgm:spPr/>
      <dgm:t>
        <a:bodyPr/>
        <a:lstStyle/>
        <a:p>
          <a:endParaRPr lang="en-US"/>
        </a:p>
      </dgm:t>
    </dgm:pt>
    <dgm:pt modelId="{BDB2FF66-6675-4B6D-9E47-6E6DE4962C5F}" type="sibTrans" cxnId="{68DAE85F-C3A5-4631-AB8E-3A93C3BCA31F}">
      <dgm:prSet/>
      <dgm:spPr/>
      <dgm:t>
        <a:bodyPr/>
        <a:lstStyle/>
        <a:p>
          <a:endParaRPr lang="en-US"/>
        </a:p>
      </dgm:t>
    </dgm:pt>
    <dgm:pt modelId="{C1011691-19FA-4E5E-BCD7-D0C566D6C870}">
      <dgm:prSet/>
      <dgm:spPr/>
      <dgm:t>
        <a:bodyPr/>
        <a:lstStyle/>
        <a:p>
          <a:r>
            <a:rPr lang="en-US" baseline="0"/>
            <a:t>Discrete security (</a:t>
          </a:r>
          <a:r>
            <a:rPr lang="it-IT" baseline="0"/>
            <a:t>Bvlgari Hotel London, 2023 d)</a:t>
          </a:r>
          <a:endParaRPr lang="en-US"/>
        </a:p>
      </dgm:t>
    </dgm:pt>
    <dgm:pt modelId="{772E6B6D-1252-4009-B331-A8F71B18D0D8}" type="parTrans" cxnId="{4A587372-B9CB-47BA-81DB-CCB693636B25}">
      <dgm:prSet/>
      <dgm:spPr/>
      <dgm:t>
        <a:bodyPr/>
        <a:lstStyle/>
        <a:p>
          <a:endParaRPr lang="en-US"/>
        </a:p>
      </dgm:t>
    </dgm:pt>
    <dgm:pt modelId="{8A609C61-5E5D-4C76-8A52-31E3373BD37B}" type="sibTrans" cxnId="{4A587372-B9CB-47BA-81DB-CCB693636B25}">
      <dgm:prSet/>
      <dgm:spPr/>
      <dgm:t>
        <a:bodyPr/>
        <a:lstStyle/>
        <a:p>
          <a:endParaRPr lang="en-US"/>
        </a:p>
      </dgm:t>
    </dgm:pt>
    <dgm:pt modelId="{1A71C6C5-0283-4A20-B45E-59FBF6F5A06B}">
      <dgm:prSet/>
      <dgm:spPr/>
      <dgm:t>
        <a:bodyPr/>
        <a:lstStyle/>
        <a:p>
          <a:r>
            <a:rPr lang="en-US" baseline="0"/>
            <a:t>Expert concierge with cultural and social knowledge of London</a:t>
          </a:r>
          <a:endParaRPr lang="en-US"/>
        </a:p>
      </dgm:t>
    </dgm:pt>
    <dgm:pt modelId="{8EFBE1E7-2C21-4ABE-8B55-DAB312565563}" type="parTrans" cxnId="{C8143E76-396A-4FB5-8970-5830E183ADE7}">
      <dgm:prSet/>
      <dgm:spPr/>
      <dgm:t>
        <a:bodyPr/>
        <a:lstStyle/>
        <a:p>
          <a:endParaRPr lang="en-US"/>
        </a:p>
      </dgm:t>
    </dgm:pt>
    <dgm:pt modelId="{B5B3F441-DC66-4C48-BB3B-E6FBDE5ABA23}" type="sibTrans" cxnId="{C8143E76-396A-4FB5-8970-5830E183ADE7}">
      <dgm:prSet/>
      <dgm:spPr/>
      <dgm:t>
        <a:bodyPr/>
        <a:lstStyle/>
        <a:p>
          <a:endParaRPr lang="en-US"/>
        </a:p>
      </dgm:t>
    </dgm:pt>
    <dgm:pt modelId="{C27E81C1-52D7-4BA7-B1A2-DAE14E05277E}">
      <dgm:prSet/>
      <dgm:spPr/>
      <dgm:t>
        <a:bodyPr/>
        <a:lstStyle/>
        <a:p>
          <a:r>
            <a:rPr lang="en-US" baseline="0"/>
            <a:t>Exclusive restaurants</a:t>
          </a:r>
          <a:endParaRPr lang="en-US"/>
        </a:p>
      </dgm:t>
    </dgm:pt>
    <dgm:pt modelId="{4F6B7930-3350-4B52-8B77-D58516C770E7}" type="parTrans" cxnId="{6CC3E956-EDFD-4FC6-8242-82BF8A56A88D}">
      <dgm:prSet/>
      <dgm:spPr/>
      <dgm:t>
        <a:bodyPr/>
        <a:lstStyle/>
        <a:p>
          <a:endParaRPr lang="en-US"/>
        </a:p>
      </dgm:t>
    </dgm:pt>
    <dgm:pt modelId="{BD241396-F692-4CB8-9454-27C133253508}" type="sibTrans" cxnId="{6CC3E956-EDFD-4FC6-8242-82BF8A56A88D}">
      <dgm:prSet/>
      <dgm:spPr/>
      <dgm:t>
        <a:bodyPr/>
        <a:lstStyle/>
        <a:p>
          <a:endParaRPr lang="en-US"/>
        </a:p>
      </dgm:t>
    </dgm:pt>
    <dgm:pt modelId="{9DBDAFAC-E6B9-48A5-904F-B25CCB952936}">
      <dgm:prSet/>
      <dgm:spPr/>
      <dgm:t>
        <a:bodyPr/>
        <a:lstStyle/>
        <a:p>
          <a:r>
            <a:rPr lang="en-US" baseline="0"/>
            <a:t>Events </a:t>
          </a:r>
          <a:endParaRPr lang="en-US"/>
        </a:p>
      </dgm:t>
    </dgm:pt>
    <dgm:pt modelId="{7D74D80E-FEAB-4997-9440-693C466F18B6}" type="parTrans" cxnId="{6D1A8E60-B1D9-4E1E-B0C4-0E64C0399BE7}">
      <dgm:prSet/>
      <dgm:spPr/>
      <dgm:t>
        <a:bodyPr/>
        <a:lstStyle/>
        <a:p>
          <a:endParaRPr lang="en-US"/>
        </a:p>
      </dgm:t>
    </dgm:pt>
    <dgm:pt modelId="{875FCBC4-B4B5-4276-BAC7-AAD58CF4728D}" type="sibTrans" cxnId="{6D1A8E60-B1D9-4E1E-B0C4-0E64C0399BE7}">
      <dgm:prSet/>
      <dgm:spPr/>
      <dgm:t>
        <a:bodyPr/>
        <a:lstStyle/>
        <a:p>
          <a:endParaRPr lang="en-US"/>
        </a:p>
      </dgm:t>
    </dgm:pt>
    <dgm:pt modelId="{D85FFBF4-FA74-420E-BEB4-454C9D6A74A6}">
      <dgm:prSet/>
      <dgm:spPr/>
      <dgm:t>
        <a:bodyPr/>
        <a:lstStyle/>
        <a:p>
          <a:r>
            <a:rPr lang="en-US" baseline="0" dirty="0"/>
            <a:t>Exhibitions</a:t>
          </a:r>
          <a:endParaRPr lang="en-US" dirty="0"/>
        </a:p>
      </dgm:t>
    </dgm:pt>
    <dgm:pt modelId="{D67D8658-210C-407E-936D-A1CED554D054}" type="parTrans" cxnId="{70167479-9921-40D0-A771-31B0D3FEB76E}">
      <dgm:prSet/>
      <dgm:spPr/>
      <dgm:t>
        <a:bodyPr/>
        <a:lstStyle/>
        <a:p>
          <a:endParaRPr lang="en-US"/>
        </a:p>
      </dgm:t>
    </dgm:pt>
    <dgm:pt modelId="{6DF8CE34-D287-41F3-B428-B6885CEDD976}" type="sibTrans" cxnId="{70167479-9921-40D0-A771-31B0D3FEB76E}">
      <dgm:prSet/>
      <dgm:spPr/>
      <dgm:t>
        <a:bodyPr/>
        <a:lstStyle/>
        <a:p>
          <a:endParaRPr lang="en-US"/>
        </a:p>
      </dgm:t>
    </dgm:pt>
    <dgm:pt modelId="{27B5EFCB-04B7-3B46-BBA7-DADEA408E7FF}" type="pres">
      <dgm:prSet presAssocID="{1EC225D1-79A3-4425-B2CB-310B76B73E91}" presName="vert0" presStyleCnt="0">
        <dgm:presLayoutVars>
          <dgm:dir/>
          <dgm:animOne val="branch"/>
          <dgm:animLvl val="lvl"/>
        </dgm:presLayoutVars>
      </dgm:prSet>
      <dgm:spPr/>
    </dgm:pt>
    <dgm:pt modelId="{0DB6D112-7DE2-9E44-B3F5-14C9A0DDD01D}" type="pres">
      <dgm:prSet presAssocID="{7A573D00-1D18-44C3-BEFC-3ACBF16BDEE4}" presName="thickLine" presStyleLbl="alignNode1" presStyleIdx="0" presStyleCnt="9"/>
      <dgm:spPr/>
    </dgm:pt>
    <dgm:pt modelId="{D97B47C4-BB91-5348-BA01-623F72D26102}" type="pres">
      <dgm:prSet presAssocID="{7A573D00-1D18-44C3-BEFC-3ACBF16BDEE4}" presName="horz1" presStyleCnt="0"/>
      <dgm:spPr/>
    </dgm:pt>
    <dgm:pt modelId="{BFF70A23-5D49-7040-ABE0-6200E8D2EFBF}" type="pres">
      <dgm:prSet presAssocID="{7A573D00-1D18-44C3-BEFC-3ACBF16BDEE4}" presName="tx1" presStyleLbl="revTx" presStyleIdx="0" presStyleCnt="9"/>
      <dgm:spPr/>
    </dgm:pt>
    <dgm:pt modelId="{A983A81A-82F0-E843-AB04-ABD108C822D3}" type="pres">
      <dgm:prSet presAssocID="{7A573D00-1D18-44C3-BEFC-3ACBF16BDEE4}" presName="vert1" presStyleCnt="0"/>
      <dgm:spPr/>
    </dgm:pt>
    <dgm:pt modelId="{40C33DD7-FC96-A84C-815D-7E744FF3DD83}" type="pres">
      <dgm:prSet presAssocID="{A4A878EC-7076-4CC7-A127-D40F49CED4DD}" presName="thickLine" presStyleLbl="alignNode1" presStyleIdx="1" presStyleCnt="9"/>
      <dgm:spPr/>
    </dgm:pt>
    <dgm:pt modelId="{4EB40993-3189-754F-A896-33C7C1ED2501}" type="pres">
      <dgm:prSet presAssocID="{A4A878EC-7076-4CC7-A127-D40F49CED4DD}" presName="horz1" presStyleCnt="0"/>
      <dgm:spPr/>
    </dgm:pt>
    <dgm:pt modelId="{67570C95-B411-6341-A176-9481E17F81AA}" type="pres">
      <dgm:prSet presAssocID="{A4A878EC-7076-4CC7-A127-D40F49CED4DD}" presName="tx1" presStyleLbl="revTx" presStyleIdx="1" presStyleCnt="9"/>
      <dgm:spPr/>
    </dgm:pt>
    <dgm:pt modelId="{BA8AE253-17EF-284E-BF5F-6468D307D65F}" type="pres">
      <dgm:prSet presAssocID="{A4A878EC-7076-4CC7-A127-D40F49CED4DD}" presName="vert1" presStyleCnt="0"/>
      <dgm:spPr/>
    </dgm:pt>
    <dgm:pt modelId="{3E5DFD95-925F-3743-8DD7-BA5984DC3E62}" type="pres">
      <dgm:prSet presAssocID="{3A03517B-F69B-4F82-A955-397E4757EF1F}" presName="thickLine" presStyleLbl="alignNode1" presStyleIdx="2" presStyleCnt="9"/>
      <dgm:spPr/>
    </dgm:pt>
    <dgm:pt modelId="{407C2347-806E-9945-B6CF-6C684A55D219}" type="pres">
      <dgm:prSet presAssocID="{3A03517B-F69B-4F82-A955-397E4757EF1F}" presName="horz1" presStyleCnt="0"/>
      <dgm:spPr/>
    </dgm:pt>
    <dgm:pt modelId="{23AFB187-08D2-0446-BE94-E02E51187A44}" type="pres">
      <dgm:prSet presAssocID="{3A03517B-F69B-4F82-A955-397E4757EF1F}" presName="tx1" presStyleLbl="revTx" presStyleIdx="2" presStyleCnt="9"/>
      <dgm:spPr/>
    </dgm:pt>
    <dgm:pt modelId="{F94B9066-9E6B-CE40-8284-873D1B390282}" type="pres">
      <dgm:prSet presAssocID="{3A03517B-F69B-4F82-A955-397E4757EF1F}" presName="vert1" presStyleCnt="0"/>
      <dgm:spPr/>
    </dgm:pt>
    <dgm:pt modelId="{FB771528-71BD-5248-BE61-16DEA8C0E6E0}" type="pres">
      <dgm:prSet presAssocID="{4ECDBF38-074C-496D-9984-A72E8A87F363}" presName="thickLine" presStyleLbl="alignNode1" presStyleIdx="3" presStyleCnt="9"/>
      <dgm:spPr/>
    </dgm:pt>
    <dgm:pt modelId="{B9E80DAE-51BC-4643-B98B-0DB8FF3E8EE9}" type="pres">
      <dgm:prSet presAssocID="{4ECDBF38-074C-496D-9984-A72E8A87F363}" presName="horz1" presStyleCnt="0"/>
      <dgm:spPr/>
    </dgm:pt>
    <dgm:pt modelId="{AEB774DC-20E4-7040-B8B5-E2E4083ED3E4}" type="pres">
      <dgm:prSet presAssocID="{4ECDBF38-074C-496D-9984-A72E8A87F363}" presName="tx1" presStyleLbl="revTx" presStyleIdx="3" presStyleCnt="9"/>
      <dgm:spPr/>
    </dgm:pt>
    <dgm:pt modelId="{6BE71FDE-5580-2F4B-ACCD-4CAFDC1ADCFA}" type="pres">
      <dgm:prSet presAssocID="{4ECDBF38-074C-496D-9984-A72E8A87F363}" presName="vert1" presStyleCnt="0"/>
      <dgm:spPr/>
    </dgm:pt>
    <dgm:pt modelId="{2608647A-EF7B-8C45-BE27-50A380E7EF19}" type="pres">
      <dgm:prSet presAssocID="{C1011691-19FA-4E5E-BCD7-D0C566D6C870}" presName="thickLine" presStyleLbl="alignNode1" presStyleIdx="4" presStyleCnt="9"/>
      <dgm:spPr/>
    </dgm:pt>
    <dgm:pt modelId="{E1458CA1-3F11-8248-AA0B-AE458E84C342}" type="pres">
      <dgm:prSet presAssocID="{C1011691-19FA-4E5E-BCD7-D0C566D6C870}" presName="horz1" presStyleCnt="0"/>
      <dgm:spPr/>
    </dgm:pt>
    <dgm:pt modelId="{D3A381BB-B7E0-A84C-B7D4-1116921589C0}" type="pres">
      <dgm:prSet presAssocID="{C1011691-19FA-4E5E-BCD7-D0C566D6C870}" presName="tx1" presStyleLbl="revTx" presStyleIdx="4" presStyleCnt="9"/>
      <dgm:spPr/>
    </dgm:pt>
    <dgm:pt modelId="{FE6D72AA-FF6B-0842-944C-B6A4D60EA70F}" type="pres">
      <dgm:prSet presAssocID="{C1011691-19FA-4E5E-BCD7-D0C566D6C870}" presName="vert1" presStyleCnt="0"/>
      <dgm:spPr/>
    </dgm:pt>
    <dgm:pt modelId="{BEA9CE4F-B04C-DD45-B1B6-8E8806064250}" type="pres">
      <dgm:prSet presAssocID="{1A71C6C5-0283-4A20-B45E-59FBF6F5A06B}" presName="thickLine" presStyleLbl="alignNode1" presStyleIdx="5" presStyleCnt="9"/>
      <dgm:spPr/>
    </dgm:pt>
    <dgm:pt modelId="{22260C75-1CCB-414E-8B3E-6A57FCE82865}" type="pres">
      <dgm:prSet presAssocID="{1A71C6C5-0283-4A20-B45E-59FBF6F5A06B}" presName="horz1" presStyleCnt="0"/>
      <dgm:spPr/>
    </dgm:pt>
    <dgm:pt modelId="{886485C2-9DC5-5F45-9300-6CA0C0131D0D}" type="pres">
      <dgm:prSet presAssocID="{1A71C6C5-0283-4A20-B45E-59FBF6F5A06B}" presName="tx1" presStyleLbl="revTx" presStyleIdx="5" presStyleCnt="9"/>
      <dgm:spPr/>
    </dgm:pt>
    <dgm:pt modelId="{DE723BBF-279B-3241-950A-F8AED7DB0A35}" type="pres">
      <dgm:prSet presAssocID="{1A71C6C5-0283-4A20-B45E-59FBF6F5A06B}" presName="vert1" presStyleCnt="0"/>
      <dgm:spPr/>
    </dgm:pt>
    <dgm:pt modelId="{BAD556E5-151B-2543-A99D-F4E7839ABBFD}" type="pres">
      <dgm:prSet presAssocID="{C27E81C1-52D7-4BA7-B1A2-DAE14E05277E}" presName="thickLine" presStyleLbl="alignNode1" presStyleIdx="6" presStyleCnt="9"/>
      <dgm:spPr/>
    </dgm:pt>
    <dgm:pt modelId="{1635C2F8-CC72-A249-96F0-7606473C0563}" type="pres">
      <dgm:prSet presAssocID="{C27E81C1-52D7-4BA7-B1A2-DAE14E05277E}" presName="horz1" presStyleCnt="0"/>
      <dgm:spPr/>
    </dgm:pt>
    <dgm:pt modelId="{EBD0A12B-BD12-7948-AB2C-C86634663C2B}" type="pres">
      <dgm:prSet presAssocID="{C27E81C1-52D7-4BA7-B1A2-DAE14E05277E}" presName="tx1" presStyleLbl="revTx" presStyleIdx="6" presStyleCnt="9"/>
      <dgm:spPr/>
    </dgm:pt>
    <dgm:pt modelId="{31F1DA74-9DAA-4843-8417-02D999587831}" type="pres">
      <dgm:prSet presAssocID="{C27E81C1-52D7-4BA7-B1A2-DAE14E05277E}" presName="vert1" presStyleCnt="0"/>
      <dgm:spPr/>
    </dgm:pt>
    <dgm:pt modelId="{36439A97-F065-A74A-8EDF-E7B525E76921}" type="pres">
      <dgm:prSet presAssocID="{9DBDAFAC-E6B9-48A5-904F-B25CCB952936}" presName="thickLine" presStyleLbl="alignNode1" presStyleIdx="7" presStyleCnt="9"/>
      <dgm:spPr/>
    </dgm:pt>
    <dgm:pt modelId="{33D946DF-C4DC-254F-946E-5E9395F1A561}" type="pres">
      <dgm:prSet presAssocID="{9DBDAFAC-E6B9-48A5-904F-B25CCB952936}" presName="horz1" presStyleCnt="0"/>
      <dgm:spPr/>
    </dgm:pt>
    <dgm:pt modelId="{6045511A-D079-9D47-B8BD-E29B30E8C2C9}" type="pres">
      <dgm:prSet presAssocID="{9DBDAFAC-E6B9-48A5-904F-B25CCB952936}" presName="tx1" presStyleLbl="revTx" presStyleIdx="7" presStyleCnt="9"/>
      <dgm:spPr/>
    </dgm:pt>
    <dgm:pt modelId="{9FF6FF57-3184-3747-8659-15A784D3B628}" type="pres">
      <dgm:prSet presAssocID="{9DBDAFAC-E6B9-48A5-904F-B25CCB952936}" presName="vert1" presStyleCnt="0"/>
      <dgm:spPr/>
    </dgm:pt>
    <dgm:pt modelId="{859BCA51-1963-0349-BAED-3826CFED9829}" type="pres">
      <dgm:prSet presAssocID="{D85FFBF4-FA74-420E-BEB4-454C9D6A74A6}" presName="thickLine" presStyleLbl="alignNode1" presStyleIdx="8" presStyleCnt="9"/>
      <dgm:spPr/>
    </dgm:pt>
    <dgm:pt modelId="{0879A330-BF88-6246-888B-0F429B64DAB4}" type="pres">
      <dgm:prSet presAssocID="{D85FFBF4-FA74-420E-BEB4-454C9D6A74A6}" presName="horz1" presStyleCnt="0"/>
      <dgm:spPr/>
    </dgm:pt>
    <dgm:pt modelId="{3E4B7E4E-E572-8440-8A4A-83EF39C64925}" type="pres">
      <dgm:prSet presAssocID="{D85FFBF4-FA74-420E-BEB4-454C9D6A74A6}" presName="tx1" presStyleLbl="revTx" presStyleIdx="8" presStyleCnt="9"/>
      <dgm:spPr/>
    </dgm:pt>
    <dgm:pt modelId="{4E020647-6775-8045-9A86-3ABB258ECF87}" type="pres">
      <dgm:prSet presAssocID="{D85FFBF4-FA74-420E-BEB4-454C9D6A74A6}" presName="vert1" presStyleCnt="0"/>
      <dgm:spPr/>
    </dgm:pt>
  </dgm:ptLst>
  <dgm:cxnLst>
    <dgm:cxn modelId="{B8EF340C-8084-4484-B3CF-DE962EAC0770}" srcId="{1EC225D1-79A3-4425-B2CB-310B76B73E91}" destId="{3A03517B-F69B-4F82-A955-397E4757EF1F}" srcOrd="2" destOrd="0" parTransId="{A0AAE90E-07A7-40B3-A1C6-39607163975C}" sibTransId="{F4FE95FF-10AF-4577-BC59-99881FD46C36}"/>
    <dgm:cxn modelId="{41421F15-83FB-7841-99AA-4D3AA0BA5DC0}" type="presOf" srcId="{C27E81C1-52D7-4BA7-B1A2-DAE14E05277E}" destId="{EBD0A12B-BD12-7948-AB2C-C86634663C2B}" srcOrd="0" destOrd="0" presId="urn:microsoft.com/office/officeart/2008/layout/LinedList"/>
    <dgm:cxn modelId="{3CBDB735-71B7-8F4E-A6B1-E0E0634303AB}" type="presOf" srcId="{9DBDAFAC-E6B9-48A5-904F-B25CCB952936}" destId="{6045511A-D079-9D47-B8BD-E29B30E8C2C9}" srcOrd="0" destOrd="0" presId="urn:microsoft.com/office/officeart/2008/layout/LinedList"/>
    <dgm:cxn modelId="{EF7DD336-6087-4A40-AFBD-099406875067}" type="presOf" srcId="{D85FFBF4-FA74-420E-BEB4-454C9D6A74A6}" destId="{3E4B7E4E-E572-8440-8A4A-83EF39C64925}" srcOrd="0" destOrd="0" presId="urn:microsoft.com/office/officeart/2008/layout/LinedList"/>
    <dgm:cxn modelId="{8DF68737-4D77-964E-8CA1-7A6754567E42}" type="presOf" srcId="{3A03517B-F69B-4F82-A955-397E4757EF1F}" destId="{23AFB187-08D2-0446-BE94-E02E51187A44}" srcOrd="0" destOrd="0" presId="urn:microsoft.com/office/officeart/2008/layout/LinedList"/>
    <dgm:cxn modelId="{2707B74E-B02B-FA41-8896-728DED18CA58}" type="presOf" srcId="{4ECDBF38-074C-496D-9984-A72E8A87F363}" destId="{AEB774DC-20E4-7040-B8B5-E2E4083ED3E4}" srcOrd="0" destOrd="0" presId="urn:microsoft.com/office/officeart/2008/layout/LinedList"/>
    <dgm:cxn modelId="{6CC3E956-EDFD-4FC6-8242-82BF8A56A88D}" srcId="{1EC225D1-79A3-4425-B2CB-310B76B73E91}" destId="{C27E81C1-52D7-4BA7-B1A2-DAE14E05277E}" srcOrd="6" destOrd="0" parTransId="{4F6B7930-3350-4B52-8B77-D58516C770E7}" sibTransId="{BD241396-F692-4CB8-9454-27C133253508}"/>
    <dgm:cxn modelId="{884C4959-7351-F64D-AB7C-811FC21A8FCD}" type="presOf" srcId="{1A71C6C5-0283-4A20-B45E-59FBF6F5A06B}" destId="{886485C2-9DC5-5F45-9300-6CA0C0131D0D}" srcOrd="0" destOrd="0" presId="urn:microsoft.com/office/officeart/2008/layout/LinedList"/>
    <dgm:cxn modelId="{4CF8FF5E-D61B-0B42-BC85-D1E7CBAC2133}" type="presOf" srcId="{C1011691-19FA-4E5E-BCD7-D0C566D6C870}" destId="{D3A381BB-B7E0-A84C-B7D4-1116921589C0}" srcOrd="0" destOrd="0" presId="urn:microsoft.com/office/officeart/2008/layout/LinedList"/>
    <dgm:cxn modelId="{68DAE85F-C3A5-4631-AB8E-3A93C3BCA31F}" srcId="{1EC225D1-79A3-4425-B2CB-310B76B73E91}" destId="{4ECDBF38-074C-496D-9984-A72E8A87F363}" srcOrd="3" destOrd="0" parTransId="{6470F8CD-CE6D-4D94-9907-B75F6973CDA2}" sibTransId="{BDB2FF66-6675-4B6D-9E47-6E6DE4962C5F}"/>
    <dgm:cxn modelId="{6D1A8E60-B1D9-4E1E-B0C4-0E64C0399BE7}" srcId="{1EC225D1-79A3-4425-B2CB-310B76B73E91}" destId="{9DBDAFAC-E6B9-48A5-904F-B25CCB952936}" srcOrd="7" destOrd="0" parTransId="{7D74D80E-FEAB-4997-9440-693C466F18B6}" sibTransId="{875FCBC4-B4B5-4276-BAC7-AAD58CF4728D}"/>
    <dgm:cxn modelId="{4A587372-B9CB-47BA-81DB-CCB693636B25}" srcId="{1EC225D1-79A3-4425-B2CB-310B76B73E91}" destId="{C1011691-19FA-4E5E-BCD7-D0C566D6C870}" srcOrd="4" destOrd="0" parTransId="{772E6B6D-1252-4009-B331-A8F71B18D0D8}" sibTransId="{8A609C61-5E5D-4C76-8A52-31E3373BD37B}"/>
    <dgm:cxn modelId="{C8143E76-396A-4FB5-8970-5830E183ADE7}" srcId="{1EC225D1-79A3-4425-B2CB-310B76B73E91}" destId="{1A71C6C5-0283-4A20-B45E-59FBF6F5A06B}" srcOrd="5" destOrd="0" parTransId="{8EFBE1E7-2C21-4ABE-8B55-DAB312565563}" sibTransId="{B5B3F441-DC66-4C48-BB3B-E6FBDE5ABA23}"/>
    <dgm:cxn modelId="{70167479-9921-40D0-A771-31B0D3FEB76E}" srcId="{1EC225D1-79A3-4425-B2CB-310B76B73E91}" destId="{D85FFBF4-FA74-420E-BEB4-454C9D6A74A6}" srcOrd="8" destOrd="0" parTransId="{D67D8658-210C-407E-936D-A1CED554D054}" sibTransId="{6DF8CE34-D287-41F3-B428-B6885CEDD976}"/>
    <dgm:cxn modelId="{0673C78E-7CD7-4024-9630-DCE83461A0A7}" srcId="{1EC225D1-79A3-4425-B2CB-310B76B73E91}" destId="{7A573D00-1D18-44C3-BEFC-3ACBF16BDEE4}" srcOrd="0" destOrd="0" parTransId="{4AD04527-40CC-4C5C-B2AA-C0924B44321F}" sibTransId="{9EE1B8FC-CFC5-445D-B4B4-BC4909E2CE03}"/>
    <dgm:cxn modelId="{99171CA8-6964-7243-A468-FE983E36327B}" type="presOf" srcId="{1EC225D1-79A3-4425-B2CB-310B76B73E91}" destId="{27B5EFCB-04B7-3B46-BBA7-DADEA408E7FF}" srcOrd="0" destOrd="0" presId="urn:microsoft.com/office/officeart/2008/layout/LinedList"/>
    <dgm:cxn modelId="{684EA3AD-AAB0-418D-8AEF-D75D89334DC9}" srcId="{1EC225D1-79A3-4425-B2CB-310B76B73E91}" destId="{A4A878EC-7076-4CC7-A127-D40F49CED4DD}" srcOrd="1" destOrd="0" parTransId="{5178B069-5C11-4AB9-A6AD-DE25A9543964}" sibTransId="{D1677605-8FFA-4A97-BA96-6629936549F6}"/>
    <dgm:cxn modelId="{773245CD-DAE1-7340-B9A6-9C147872955E}" type="presOf" srcId="{7A573D00-1D18-44C3-BEFC-3ACBF16BDEE4}" destId="{BFF70A23-5D49-7040-ABE0-6200E8D2EFBF}" srcOrd="0" destOrd="0" presId="urn:microsoft.com/office/officeart/2008/layout/LinedList"/>
    <dgm:cxn modelId="{E6EC9DE7-5280-3E40-8708-ABE21BB64049}" type="presOf" srcId="{A4A878EC-7076-4CC7-A127-D40F49CED4DD}" destId="{67570C95-B411-6341-A176-9481E17F81AA}" srcOrd="0" destOrd="0" presId="urn:microsoft.com/office/officeart/2008/layout/LinedList"/>
    <dgm:cxn modelId="{BDA57878-F081-8D41-B3D6-271AB35DBA92}" type="presParOf" srcId="{27B5EFCB-04B7-3B46-BBA7-DADEA408E7FF}" destId="{0DB6D112-7DE2-9E44-B3F5-14C9A0DDD01D}" srcOrd="0" destOrd="0" presId="urn:microsoft.com/office/officeart/2008/layout/LinedList"/>
    <dgm:cxn modelId="{19731BBD-5809-0E4E-9E7D-B36AD8B31979}" type="presParOf" srcId="{27B5EFCB-04B7-3B46-BBA7-DADEA408E7FF}" destId="{D97B47C4-BB91-5348-BA01-623F72D26102}" srcOrd="1" destOrd="0" presId="urn:microsoft.com/office/officeart/2008/layout/LinedList"/>
    <dgm:cxn modelId="{2CFEDDC6-CA66-A244-B863-465E0B9C2AB3}" type="presParOf" srcId="{D97B47C4-BB91-5348-BA01-623F72D26102}" destId="{BFF70A23-5D49-7040-ABE0-6200E8D2EFBF}" srcOrd="0" destOrd="0" presId="urn:microsoft.com/office/officeart/2008/layout/LinedList"/>
    <dgm:cxn modelId="{37EE1D1E-F4ED-284B-98EE-0B4A695164C6}" type="presParOf" srcId="{D97B47C4-BB91-5348-BA01-623F72D26102}" destId="{A983A81A-82F0-E843-AB04-ABD108C822D3}" srcOrd="1" destOrd="0" presId="urn:microsoft.com/office/officeart/2008/layout/LinedList"/>
    <dgm:cxn modelId="{F1F0173D-63E5-8D41-94F2-445177EF360C}" type="presParOf" srcId="{27B5EFCB-04B7-3B46-BBA7-DADEA408E7FF}" destId="{40C33DD7-FC96-A84C-815D-7E744FF3DD83}" srcOrd="2" destOrd="0" presId="urn:microsoft.com/office/officeart/2008/layout/LinedList"/>
    <dgm:cxn modelId="{872DAA77-D174-CE46-B820-435EF221400B}" type="presParOf" srcId="{27B5EFCB-04B7-3B46-BBA7-DADEA408E7FF}" destId="{4EB40993-3189-754F-A896-33C7C1ED2501}" srcOrd="3" destOrd="0" presId="urn:microsoft.com/office/officeart/2008/layout/LinedList"/>
    <dgm:cxn modelId="{2B8D2844-067D-754D-930B-24E3FE7A6E95}" type="presParOf" srcId="{4EB40993-3189-754F-A896-33C7C1ED2501}" destId="{67570C95-B411-6341-A176-9481E17F81AA}" srcOrd="0" destOrd="0" presId="urn:microsoft.com/office/officeart/2008/layout/LinedList"/>
    <dgm:cxn modelId="{F8918943-7BD6-AF40-BF05-306D1356D331}" type="presParOf" srcId="{4EB40993-3189-754F-A896-33C7C1ED2501}" destId="{BA8AE253-17EF-284E-BF5F-6468D307D65F}" srcOrd="1" destOrd="0" presId="urn:microsoft.com/office/officeart/2008/layout/LinedList"/>
    <dgm:cxn modelId="{3253F1E9-0F1A-4643-93CC-B0020A043A81}" type="presParOf" srcId="{27B5EFCB-04B7-3B46-BBA7-DADEA408E7FF}" destId="{3E5DFD95-925F-3743-8DD7-BA5984DC3E62}" srcOrd="4" destOrd="0" presId="urn:microsoft.com/office/officeart/2008/layout/LinedList"/>
    <dgm:cxn modelId="{EB7AE04F-4B43-EE41-A7B8-C34E812F8049}" type="presParOf" srcId="{27B5EFCB-04B7-3B46-BBA7-DADEA408E7FF}" destId="{407C2347-806E-9945-B6CF-6C684A55D219}" srcOrd="5" destOrd="0" presId="urn:microsoft.com/office/officeart/2008/layout/LinedList"/>
    <dgm:cxn modelId="{9A156E9E-5DB8-CA48-8BBE-45DE99A6B272}" type="presParOf" srcId="{407C2347-806E-9945-B6CF-6C684A55D219}" destId="{23AFB187-08D2-0446-BE94-E02E51187A44}" srcOrd="0" destOrd="0" presId="urn:microsoft.com/office/officeart/2008/layout/LinedList"/>
    <dgm:cxn modelId="{27737F30-E219-FF4F-AA0C-C696C0E3E7A9}" type="presParOf" srcId="{407C2347-806E-9945-B6CF-6C684A55D219}" destId="{F94B9066-9E6B-CE40-8284-873D1B390282}" srcOrd="1" destOrd="0" presId="urn:microsoft.com/office/officeart/2008/layout/LinedList"/>
    <dgm:cxn modelId="{7582660C-1CA8-DF4C-B78E-A1EDF3F4E837}" type="presParOf" srcId="{27B5EFCB-04B7-3B46-BBA7-DADEA408E7FF}" destId="{FB771528-71BD-5248-BE61-16DEA8C0E6E0}" srcOrd="6" destOrd="0" presId="urn:microsoft.com/office/officeart/2008/layout/LinedList"/>
    <dgm:cxn modelId="{577EA072-3B8C-9141-8A3D-618B104F40E0}" type="presParOf" srcId="{27B5EFCB-04B7-3B46-BBA7-DADEA408E7FF}" destId="{B9E80DAE-51BC-4643-B98B-0DB8FF3E8EE9}" srcOrd="7" destOrd="0" presId="urn:microsoft.com/office/officeart/2008/layout/LinedList"/>
    <dgm:cxn modelId="{3046C6BD-4EBE-8745-B336-9D3E3C73D34C}" type="presParOf" srcId="{B9E80DAE-51BC-4643-B98B-0DB8FF3E8EE9}" destId="{AEB774DC-20E4-7040-B8B5-E2E4083ED3E4}" srcOrd="0" destOrd="0" presId="urn:microsoft.com/office/officeart/2008/layout/LinedList"/>
    <dgm:cxn modelId="{C120F899-6429-7A48-A2C4-932FA8764A1F}" type="presParOf" srcId="{B9E80DAE-51BC-4643-B98B-0DB8FF3E8EE9}" destId="{6BE71FDE-5580-2F4B-ACCD-4CAFDC1ADCFA}" srcOrd="1" destOrd="0" presId="urn:microsoft.com/office/officeart/2008/layout/LinedList"/>
    <dgm:cxn modelId="{73D169A9-46B8-7148-B2AC-0852208ED11C}" type="presParOf" srcId="{27B5EFCB-04B7-3B46-BBA7-DADEA408E7FF}" destId="{2608647A-EF7B-8C45-BE27-50A380E7EF19}" srcOrd="8" destOrd="0" presId="urn:microsoft.com/office/officeart/2008/layout/LinedList"/>
    <dgm:cxn modelId="{67801EB2-6989-C146-8D76-8850F553BC81}" type="presParOf" srcId="{27B5EFCB-04B7-3B46-BBA7-DADEA408E7FF}" destId="{E1458CA1-3F11-8248-AA0B-AE458E84C342}" srcOrd="9" destOrd="0" presId="urn:microsoft.com/office/officeart/2008/layout/LinedList"/>
    <dgm:cxn modelId="{B6C63B4B-AFDA-BA42-BC0E-9F60AFBB9E69}" type="presParOf" srcId="{E1458CA1-3F11-8248-AA0B-AE458E84C342}" destId="{D3A381BB-B7E0-A84C-B7D4-1116921589C0}" srcOrd="0" destOrd="0" presId="urn:microsoft.com/office/officeart/2008/layout/LinedList"/>
    <dgm:cxn modelId="{0F200F51-BC98-9741-9DC5-3BF6A3562D8B}" type="presParOf" srcId="{E1458CA1-3F11-8248-AA0B-AE458E84C342}" destId="{FE6D72AA-FF6B-0842-944C-B6A4D60EA70F}" srcOrd="1" destOrd="0" presId="urn:microsoft.com/office/officeart/2008/layout/LinedList"/>
    <dgm:cxn modelId="{BAB99F7A-433C-AF49-82B3-80CAB9AEAA5F}" type="presParOf" srcId="{27B5EFCB-04B7-3B46-BBA7-DADEA408E7FF}" destId="{BEA9CE4F-B04C-DD45-B1B6-8E8806064250}" srcOrd="10" destOrd="0" presId="urn:microsoft.com/office/officeart/2008/layout/LinedList"/>
    <dgm:cxn modelId="{1FA30142-F629-E347-9638-62732B90320C}" type="presParOf" srcId="{27B5EFCB-04B7-3B46-BBA7-DADEA408E7FF}" destId="{22260C75-1CCB-414E-8B3E-6A57FCE82865}" srcOrd="11" destOrd="0" presId="urn:microsoft.com/office/officeart/2008/layout/LinedList"/>
    <dgm:cxn modelId="{9EC4D326-D40C-0546-97B8-B5353137B76C}" type="presParOf" srcId="{22260C75-1CCB-414E-8B3E-6A57FCE82865}" destId="{886485C2-9DC5-5F45-9300-6CA0C0131D0D}" srcOrd="0" destOrd="0" presId="urn:microsoft.com/office/officeart/2008/layout/LinedList"/>
    <dgm:cxn modelId="{05C4D60A-2DC7-644D-8096-7EA0DFF4BF5A}" type="presParOf" srcId="{22260C75-1CCB-414E-8B3E-6A57FCE82865}" destId="{DE723BBF-279B-3241-950A-F8AED7DB0A35}" srcOrd="1" destOrd="0" presId="urn:microsoft.com/office/officeart/2008/layout/LinedList"/>
    <dgm:cxn modelId="{35FD2536-B24E-E84F-9EE4-0DB242184DFE}" type="presParOf" srcId="{27B5EFCB-04B7-3B46-BBA7-DADEA408E7FF}" destId="{BAD556E5-151B-2543-A99D-F4E7839ABBFD}" srcOrd="12" destOrd="0" presId="urn:microsoft.com/office/officeart/2008/layout/LinedList"/>
    <dgm:cxn modelId="{DE53DC47-6051-2742-B642-BC28ECC04B8C}" type="presParOf" srcId="{27B5EFCB-04B7-3B46-BBA7-DADEA408E7FF}" destId="{1635C2F8-CC72-A249-96F0-7606473C0563}" srcOrd="13" destOrd="0" presId="urn:microsoft.com/office/officeart/2008/layout/LinedList"/>
    <dgm:cxn modelId="{0F873FD3-4660-A540-A407-5BB89CC9A1A4}" type="presParOf" srcId="{1635C2F8-CC72-A249-96F0-7606473C0563}" destId="{EBD0A12B-BD12-7948-AB2C-C86634663C2B}" srcOrd="0" destOrd="0" presId="urn:microsoft.com/office/officeart/2008/layout/LinedList"/>
    <dgm:cxn modelId="{55CA1B81-197C-7E4B-8681-37C812748CF9}" type="presParOf" srcId="{1635C2F8-CC72-A249-96F0-7606473C0563}" destId="{31F1DA74-9DAA-4843-8417-02D999587831}" srcOrd="1" destOrd="0" presId="urn:microsoft.com/office/officeart/2008/layout/LinedList"/>
    <dgm:cxn modelId="{05424188-CAF2-3446-B5D6-C263830C7C6F}" type="presParOf" srcId="{27B5EFCB-04B7-3B46-BBA7-DADEA408E7FF}" destId="{36439A97-F065-A74A-8EDF-E7B525E76921}" srcOrd="14" destOrd="0" presId="urn:microsoft.com/office/officeart/2008/layout/LinedList"/>
    <dgm:cxn modelId="{E0402554-8514-084B-9EF8-092853B49396}" type="presParOf" srcId="{27B5EFCB-04B7-3B46-BBA7-DADEA408E7FF}" destId="{33D946DF-C4DC-254F-946E-5E9395F1A561}" srcOrd="15" destOrd="0" presId="urn:microsoft.com/office/officeart/2008/layout/LinedList"/>
    <dgm:cxn modelId="{6985DE2A-A4DA-4846-9E09-0AC21607D562}" type="presParOf" srcId="{33D946DF-C4DC-254F-946E-5E9395F1A561}" destId="{6045511A-D079-9D47-B8BD-E29B30E8C2C9}" srcOrd="0" destOrd="0" presId="urn:microsoft.com/office/officeart/2008/layout/LinedList"/>
    <dgm:cxn modelId="{9B6D5B1C-C86D-1C4D-B78D-F089E6F7EEDD}" type="presParOf" srcId="{33D946DF-C4DC-254F-946E-5E9395F1A561}" destId="{9FF6FF57-3184-3747-8659-15A784D3B628}" srcOrd="1" destOrd="0" presId="urn:microsoft.com/office/officeart/2008/layout/LinedList"/>
    <dgm:cxn modelId="{CE57DB68-8D58-8145-A5A2-4391297AA533}" type="presParOf" srcId="{27B5EFCB-04B7-3B46-BBA7-DADEA408E7FF}" destId="{859BCA51-1963-0349-BAED-3826CFED9829}" srcOrd="16" destOrd="0" presId="urn:microsoft.com/office/officeart/2008/layout/LinedList"/>
    <dgm:cxn modelId="{8ED26DA0-7301-7748-B949-36BB6B0DAD2E}" type="presParOf" srcId="{27B5EFCB-04B7-3B46-BBA7-DADEA408E7FF}" destId="{0879A330-BF88-6246-888B-0F429B64DAB4}" srcOrd="17" destOrd="0" presId="urn:microsoft.com/office/officeart/2008/layout/LinedList"/>
    <dgm:cxn modelId="{A88F7BFA-F7EE-C340-81DB-4D62A616A54B}" type="presParOf" srcId="{0879A330-BF88-6246-888B-0F429B64DAB4}" destId="{3E4B7E4E-E572-8440-8A4A-83EF39C64925}" srcOrd="0" destOrd="0" presId="urn:microsoft.com/office/officeart/2008/layout/LinedList"/>
    <dgm:cxn modelId="{8B10A6FE-1B95-374F-AB81-8BB36CBA535A}" type="presParOf" srcId="{0879A330-BF88-6246-888B-0F429B64DAB4}" destId="{4E020647-6775-8045-9A86-3ABB258ECF87}" srcOrd="1" destOrd="0" presId="urn:microsoft.com/office/officeart/2008/layout/Lined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9E205C2-5735-4168-88BD-2D15E0E830A7}" type="doc">
      <dgm:prSet loTypeId="urn:microsoft.com/office/officeart/2005/8/layout/arrow5" loCatId="relationship" qsTypeId="urn:microsoft.com/office/officeart/2005/8/quickstyle/simple1" qsCatId="simple" csTypeId="urn:microsoft.com/office/officeart/2005/8/colors/accent1_2" csCatId="accent1" phldr="1"/>
      <dgm:spPr/>
      <dgm:t>
        <a:bodyPr/>
        <a:lstStyle/>
        <a:p>
          <a:endParaRPr lang="en-US"/>
        </a:p>
      </dgm:t>
    </dgm:pt>
    <dgm:pt modelId="{4D972A17-3B86-4D3D-9601-88CD3F338EC5}">
      <dgm:prSet/>
      <dgm:spPr/>
      <dgm:t>
        <a:bodyPr/>
        <a:lstStyle/>
        <a:p>
          <a:r>
            <a:rPr lang="en-US" baseline="0"/>
            <a:t>The Ballroom: Design with the latest classy technology and lighting, specialized Bose loudspeaker, high-speed WiFi (Annual Report, 2022). </a:t>
          </a:r>
          <a:endParaRPr lang="en-US"/>
        </a:p>
      </dgm:t>
    </dgm:pt>
    <dgm:pt modelId="{14A9CAF5-F03C-4921-BEC2-8B62790DF361}" type="parTrans" cxnId="{080B5AE5-152E-4D0B-951A-17A25C6377BC}">
      <dgm:prSet/>
      <dgm:spPr/>
      <dgm:t>
        <a:bodyPr/>
        <a:lstStyle/>
        <a:p>
          <a:endParaRPr lang="en-US"/>
        </a:p>
      </dgm:t>
    </dgm:pt>
    <dgm:pt modelId="{A04A800D-8C4F-4D89-A58E-8D4F622A3E45}" type="sibTrans" cxnId="{080B5AE5-152E-4D0B-951A-17A25C6377BC}">
      <dgm:prSet/>
      <dgm:spPr/>
      <dgm:t>
        <a:bodyPr/>
        <a:lstStyle/>
        <a:p>
          <a:endParaRPr lang="en-US"/>
        </a:p>
      </dgm:t>
    </dgm:pt>
    <dgm:pt modelId="{29FCD912-C46C-4F5A-ACA6-091682988DD9}">
      <dgm:prSet custT="1"/>
      <dgm:spPr/>
      <dgm:t>
        <a:bodyPr/>
        <a:lstStyle/>
        <a:p>
          <a:r>
            <a:rPr lang="en-US" sz="2400" baseline="0" dirty="0">
              <a:solidFill>
                <a:srgbClr val="FF0000"/>
              </a:solidFill>
            </a:rPr>
            <a:t>The services and facilities for guests include</a:t>
          </a:r>
          <a:endParaRPr lang="en-US" sz="2400" dirty="0">
            <a:solidFill>
              <a:srgbClr val="FF0000"/>
            </a:solidFill>
          </a:endParaRPr>
        </a:p>
      </dgm:t>
    </dgm:pt>
    <dgm:pt modelId="{6610D4B7-7598-4476-A5FF-615A64F3C1A6}" type="parTrans" cxnId="{B54B7B84-FE88-487C-BF36-290F5DD885BE}">
      <dgm:prSet/>
      <dgm:spPr/>
      <dgm:t>
        <a:bodyPr/>
        <a:lstStyle/>
        <a:p>
          <a:endParaRPr lang="en-US"/>
        </a:p>
      </dgm:t>
    </dgm:pt>
    <dgm:pt modelId="{07E610C5-FB83-49F8-A45A-9096A78C5D06}" type="sibTrans" cxnId="{B54B7B84-FE88-487C-BF36-290F5DD885BE}">
      <dgm:prSet/>
      <dgm:spPr/>
      <dgm:t>
        <a:bodyPr/>
        <a:lstStyle/>
        <a:p>
          <a:endParaRPr lang="en-US"/>
        </a:p>
      </dgm:t>
    </dgm:pt>
    <dgm:pt modelId="{894970BC-D589-42C5-8876-B7C7215CF149}">
      <dgm:prSet/>
      <dgm:spPr/>
      <dgm:t>
        <a:bodyPr/>
        <a:lstStyle/>
        <a:p>
          <a:r>
            <a:rPr lang="en-US" baseline="0"/>
            <a:t>Elite room and suits</a:t>
          </a:r>
          <a:endParaRPr lang="en-US"/>
        </a:p>
      </dgm:t>
    </dgm:pt>
    <dgm:pt modelId="{8F1353C5-9F66-4990-8D8D-3495E48594B2}" type="parTrans" cxnId="{4E9B22D7-2A4D-4287-96E3-779C233D0E25}">
      <dgm:prSet/>
      <dgm:spPr/>
      <dgm:t>
        <a:bodyPr/>
        <a:lstStyle/>
        <a:p>
          <a:endParaRPr lang="en-US"/>
        </a:p>
      </dgm:t>
    </dgm:pt>
    <dgm:pt modelId="{86579087-2A3D-4BAE-B19A-A730D2A0999A}" type="sibTrans" cxnId="{4E9B22D7-2A4D-4287-96E3-779C233D0E25}">
      <dgm:prSet/>
      <dgm:spPr/>
      <dgm:t>
        <a:bodyPr/>
        <a:lstStyle/>
        <a:p>
          <a:endParaRPr lang="en-US"/>
        </a:p>
      </dgm:t>
    </dgm:pt>
    <dgm:pt modelId="{5EA8EB39-8A7C-4C98-99EE-0319ED5AD23A}">
      <dgm:prSet/>
      <dgm:spPr/>
      <dgm:t>
        <a:bodyPr/>
        <a:lstStyle/>
        <a:p>
          <a:r>
            <a:rPr lang="en-US" baseline="0"/>
            <a:t>A ballroom</a:t>
          </a:r>
          <a:endParaRPr lang="en-US"/>
        </a:p>
      </dgm:t>
    </dgm:pt>
    <dgm:pt modelId="{52BA2260-FFB8-4A34-A21A-C39BFC94E93B}" type="parTrans" cxnId="{8E71DCC1-87FB-4592-B79D-52021EE3D46A}">
      <dgm:prSet/>
      <dgm:spPr/>
      <dgm:t>
        <a:bodyPr/>
        <a:lstStyle/>
        <a:p>
          <a:endParaRPr lang="en-US"/>
        </a:p>
      </dgm:t>
    </dgm:pt>
    <dgm:pt modelId="{A1C0C42E-CDDA-4139-9DF3-9EFF6BD95ED5}" type="sibTrans" cxnId="{8E71DCC1-87FB-4592-B79D-52021EE3D46A}">
      <dgm:prSet/>
      <dgm:spPr/>
      <dgm:t>
        <a:bodyPr/>
        <a:lstStyle/>
        <a:p>
          <a:endParaRPr lang="en-US"/>
        </a:p>
      </dgm:t>
    </dgm:pt>
    <dgm:pt modelId="{52C2829A-8EAE-4983-99F5-73D41EDE0B47}">
      <dgm:prSet/>
      <dgm:spPr/>
      <dgm:t>
        <a:bodyPr/>
        <a:lstStyle/>
        <a:p>
          <a:r>
            <a:rPr lang="en-US" baseline="0"/>
            <a:t>Gymnasium and physical training centre (Bvlgari Hotel London, 2023 b). </a:t>
          </a:r>
          <a:endParaRPr lang="en-US"/>
        </a:p>
      </dgm:t>
    </dgm:pt>
    <dgm:pt modelId="{1345DEA9-5504-40F5-8B7F-5C43D3372A36}" type="parTrans" cxnId="{80F4DE7B-61E0-4667-AE90-8B209FA0DE24}">
      <dgm:prSet/>
      <dgm:spPr/>
      <dgm:t>
        <a:bodyPr/>
        <a:lstStyle/>
        <a:p>
          <a:endParaRPr lang="en-US"/>
        </a:p>
      </dgm:t>
    </dgm:pt>
    <dgm:pt modelId="{89973A0B-2431-4567-A9D8-8D18FD92323B}" type="sibTrans" cxnId="{80F4DE7B-61E0-4667-AE90-8B209FA0DE24}">
      <dgm:prSet/>
      <dgm:spPr/>
      <dgm:t>
        <a:bodyPr/>
        <a:lstStyle/>
        <a:p>
          <a:endParaRPr lang="en-US"/>
        </a:p>
      </dgm:t>
    </dgm:pt>
    <dgm:pt modelId="{4E080FF5-4DA8-1D47-8A1A-AAA1C158078E}" type="pres">
      <dgm:prSet presAssocID="{19E205C2-5735-4168-88BD-2D15E0E830A7}" presName="diagram" presStyleCnt="0">
        <dgm:presLayoutVars>
          <dgm:dir/>
          <dgm:resizeHandles val="exact"/>
        </dgm:presLayoutVars>
      </dgm:prSet>
      <dgm:spPr/>
    </dgm:pt>
    <dgm:pt modelId="{C073A219-38A5-6645-BDC8-DD224BA83D2C}" type="pres">
      <dgm:prSet presAssocID="{4D972A17-3B86-4D3D-9601-88CD3F338EC5}" presName="arrow" presStyleLbl="node1" presStyleIdx="0" presStyleCnt="5">
        <dgm:presLayoutVars>
          <dgm:bulletEnabled val="1"/>
        </dgm:presLayoutVars>
      </dgm:prSet>
      <dgm:spPr/>
    </dgm:pt>
    <dgm:pt modelId="{7659C96D-1605-DA49-8727-50395262C927}" type="pres">
      <dgm:prSet presAssocID="{29FCD912-C46C-4F5A-ACA6-091682988DD9}" presName="arrow" presStyleLbl="node1" presStyleIdx="1" presStyleCnt="5" custScaleY="170948" custRadScaleRad="164690" custRadScaleInc="821">
        <dgm:presLayoutVars>
          <dgm:bulletEnabled val="1"/>
        </dgm:presLayoutVars>
      </dgm:prSet>
      <dgm:spPr/>
    </dgm:pt>
    <dgm:pt modelId="{221BB484-3158-3C43-A7D1-3A94A3C133BF}" type="pres">
      <dgm:prSet presAssocID="{894970BC-D589-42C5-8876-B7C7215CF149}" presName="arrow" presStyleLbl="node1" presStyleIdx="2" presStyleCnt="5">
        <dgm:presLayoutVars>
          <dgm:bulletEnabled val="1"/>
        </dgm:presLayoutVars>
      </dgm:prSet>
      <dgm:spPr/>
    </dgm:pt>
    <dgm:pt modelId="{6B527D66-AE46-EB48-9FF2-67EB288DD3E4}" type="pres">
      <dgm:prSet presAssocID="{5EA8EB39-8A7C-4C98-99EE-0319ED5AD23A}" presName="arrow" presStyleLbl="node1" presStyleIdx="3" presStyleCnt="5">
        <dgm:presLayoutVars>
          <dgm:bulletEnabled val="1"/>
        </dgm:presLayoutVars>
      </dgm:prSet>
      <dgm:spPr/>
    </dgm:pt>
    <dgm:pt modelId="{C54D5CA2-4F51-8640-BC14-2E5E439867E1}" type="pres">
      <dgm:prSet presAssocID="{52C2829A-8EAE-4983-99F5-73D41EDE0B47}" presName="arrow" presStyleLbl="node1" presStyleIdx="4" presStyleCnt="5">
        <dgm:presLayoutVars>
          <dgm:bulletEnabled val="1"/>
        </dgm:presLayoutVars>
      </dgm:prSet>
      <dgm:spPr/>
    </dgm:pt>
  </dgm:ptLst>
  <dgm:cxnLst>
    <dgm:cxn modelId="{10824302-0261-D34B-9DB4-94DD4E2C24D8}" type="presOf" srcId="{52C2829A-8EAE-4983-99F5-73D41EDE0B47}" destId="{C54D5CA2-4F51-8640-BC14-2E5E439867E1}" srcOrd="0" destOrd="0" presId="urn:microsoft.com/office/officeart/2005/8/layout/arrow5"/>
    <dgm:cxn modelId="{48275B76-C425-BA49-887A-326FA1A7C31A}" type="presOf" srcId="{894970BC-D589-42C5-8876-B7C7215CF149}" destId="{221BB484-3158-3C43-A7D1-3A94A3C133BF}" srcOrd="0" destOrd="0" presId="urn:microsoft.com/office/officeart/2005/8/layout/arrow5"/>
    <dgm:cxn modelId="{80F4DE7B-61E0-4667-AE90-8B209FA0DE24}" srcId="{19E205C2-5735-4168-88BD-2D15E0E830A7}" destId="{52C2829A-8EAE-4983-99F5-73D41EDE0B47}" srcOrd="4" destOrd="0" parTransId="{1345DEA9-5504-40F5-8B7F-5C43D3372A36}" sibTransId="{89973A0B-2431-4567-A9D8-8D18FD92323B}"/>
    <dgm:cxn modelId="{B54B7B84-FE88-487C-BF36-290F5DD885BE}" srcId="{19E205C2-5735-4168-88BD-2D15E0E830A7}" destId="{29FCD912-C46C-4F5A-ACA6-091682988DD9}" srcOrd="1" destOrd="0" parTransId="{6610D4B7-7598-4476-A5FF-615A64F3C1A6}" sibTransId="{07E610C5-FB83-49F8-A45A-9096A78C5D06}"/>
    <dgm:cxn modelId="{8CC11087-C3AE-914F-A468-44BBDED786B4}" type="presOf" srcId="{19E205C2-5735-4168-88BD-2D15E0E830A7}" destId="{4E080FF5-4DA8-1D47-8A1A-AAA1C158078E}" srcOrd="0" destOrd="0" presId="urn:microsoft.com/office/officeart/2005/8/layout/arrow5"/>
    <dgm:cxn modelId="{AC1D978D-9C93-9C40-B019-65DA0B618110}" type="presOf" srcId="{5EA8EB39-8A7C-4C98-99EE-0319ED5AD23A}" destId="{6B527D66-AE46-EB48-9FF2-67EB288DD3E4}" srcOrd="0" destOrd="0" presId="urn:microsoft.com/office/officeart/2005/8/layout/arrow5"/>
    <dgm:cxn modelId="{AF02438F-BCE3-5341-92C2-122A30EE57EB}" type="presOf" srcId="{4D972A17-3B86-4D3D-9601-88CD3F338EC5}" destId="{C073A219-38A5-6645-BDC8-DD224BA83D2C}" srcOrd="0" destOrd="0" presId="urn:microsoft.com/office/officeart/2005/8/layout/arrow5"/>
    <dgm:cxn modelId="{8044D4AF-19D0-0A4F-ACDF-EDCC41487DCA}" type="presOf" srcId="{29FCD912-C46C-4F5A-ACA6-091682988DD9}" destId="{7659C96D-1605-DA49-8727-50395262C927}" srcOrd="0" destOrd="0" presId="urn:microsoft.com/office/officeart/2005/8/layout/arrow5"/>
    <dgm:cxn modelId="{8E71DCC1-87FB-4592-B79D-52021EE3D46A}" srcId="{19E205C2-5735-4168-88BD-2D15E0E830A7}" destId="{5EA8EB39-8A7C-4C98-99EE-0319ED5AD23A}" srcOrd="3" destOrd="0" parTransId="{52BA2260-FFB8-4A34-A21A-C39BFC94E93B}" sibTransId="{A1C0C42E-CDDA-4139-9DF3-9EFF6BD95ED5}"/>
    <dgm:cxn modelId="{4E9B22D7-2A4D-4287-96E3-779C233D0E25}" srcId="{19E205C2-5735-4168-88BD-2D15E0E830A7}" destId="{894970BC-D589-42C5-8876-B7C7215CF149}" srcOrd="2" destOrd="0" parTransId="{8F1353C5-9F66-4990-8D8D-3495E48594B2}" sibTransId="{86579087-2A3D-4BAE-B19A-A730D2A0999A}"/>
    <dgm:cxn modelId="{080B5AE5-152E-4D0B-951A-17A25C6377BC}" srcId="{19E205C2-5735-4168-88BD-2D15E0E830A7}" destId="{4D972A17-3B86-4D3D-9601-88CD3F338EC5}" srcOrd="0" destOrd="0" parTransId="{14A9CAF5-F03C-4921-BEC2-8B62790DF361}" sibTransId="{A04A800D-8C4F-4D89-A58E-8D4F622A3E45}"/>
    <dgm:cxn modelId="{D4C4E0D7-2A83-434D-8FC2-BE7A32B21D9D}" type="presParOf" srcId="{4E080FF5-4DA8-1D47-8A1A-AAA1C158078E}" destId="{C073A219-38A5-6645-BDC8-DD224BA83D2C}" srcOrd="0" destOrd="0" presId="urn:microsoft.com/office/officeart/2005/8/layout/arrow5"/>
    <dgm:cxn modelId="{AC589934-FC9B-C545-94B5-AA9CDC59796E}" type="presParOf" srcId="{4E080FF5-4DA8-1D47-8A1A-AAA1C158078E}" destId="{7659C96D-1605-DA49-8727-50395262C927}" srcOrd="1" destOrd="0" presId="urn:microsoft.com/office/officeart/2005/8/layout/arrow5"/>
    <dgm:cxn modelId="{65D2D179-5861-144A-BB2B-7C49FDFC14B4}" type="presParOf" srcId="{4E080FF5-4DA8-1D47-8A1A-AAA1C158078E}" destId="{221BB484-3158-3C43-A7D1-3A94A3C133BF}" srcOrd="2" destOrd="0" presId="urn:microsoft.com/office/officeart/2005/8/layout/arrow5"/>
    <dgm:cxn modelId="{43DA5AC5-B58F-2E45-879A-19612B5C81B7}" type="presParOf" srcId="{4E080FF5-4DA8-1D47-8A1A-AAA1C158078E}" destId="{6B527D66-AE46-EB48-9FF2-67EB288DD3E4}" srcOrd="3" destOrd="0" presId="urn:microsoft.com/office/officeart/2005/8/layout/arrow5"/>
    <dgm:cxn modelId="{6582928F-5B36-2D4A-8C93-F1FDA79B1DD3}" type="presParOf" srcId="{4E080FF5-4DA8-1D47-8A1A-AAA1C158078E}" destId="{C54D5CA2-4F51-8640-BC14-2E5E439867E1}" srcOrd="4" destOrd="0" presId="urn:microsoft.com/office/officeart/2005/8/layout/arrow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DDD59A-823B-2241-BF86-A837B3EA6EA2}">
      <dsp:nvSpPr>
        <dsp:cNvPr id="0" name=""/>
        <dsp:cNvSpPr/>
      </dsp:nvSpPr>
      <dsp:spPr>
        <a:xfrm>
          <a:off x="0" y="32698"/>
          <a:ext cx="7277726" cy="1196909"/>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a:t>Bvlgari hotel &amp; resorts is the chosen hotel company for the presentation. </a:t>
          </a:r>
        </a:p>
      </dsp:txBody>
      <dsp:txXfrm>
        <a:off x="58428" y="91126"/>
        <a:ext cx="7160870" cy="1080053"/>
      </dsp:txXfrm>
    </dsp:sp>
    <dsp:sp modelId="{27CCD211-B2D7-B243-B43F-1FEA7A948868}">
      <dsp:nvSpPr>
        <dsp:cNvPr id="0" name=""/>
        <dsp:cNvSpPr/>
      </dsp:nvSpPr>
      <dsp:spPr>
        <a:xfrm>
          <a:off x="0" y="1298728"/>
          <a:ext cx="7277726" cy="1196909"/>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t>The hotel is owned by Marriott International. </a:t>
          </a:r>
        </a:p>
      </dsp:txBody>
      <dsp:txXfrm>
        <a:off x="58428" y="1357156"/>
        <a:ext cx="7160870" cy="1080053"/>
      </dsp:txXfrm>
    </dsp:sp>
    <dsp:sp modelId="{B8EB846D-8B37-6B42-B80B-E1CE49FE4974}">
      <dsp:nvSpPr>
        <dsp:cNvPr id="0" name=""/>
        <dsp:cNvSpPr/>
      </dsp:nvSpPr>
      <dsp:spPr>
        <a:xfrm>
          <a:off x="0" y="2564758"/>
          <a:ext cx="7277726" cy="1196909"/>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a:t>Marriott international is an american multinational company that has a total of 31 brands around 138 countries (marriott international, 2023). </a:t>
          </a:r>
        </a:p>
      </dsp:txBody>
      <dsp:txXfrm>
        <a:off x="58428" y="2623186"/>
        <a:ext cx="7160870" cy="1080053"/>
      </dsp:txXfrm>
    </dsp:sp>
    <dsp:sp modelId="{41534C4B-F97B-7444-9CC9-980EC0A4F0C2}">
      <dsp:nvSpPr>
        <dsp:cNvPr id="0" name=""/>
        <dsp:cNvSpPr/>
      </dsp:nvSpPr>
      <dsp:spPr>
        <a:xfrm>
          <a:off x="0" y="3830788"/>
          <a:ext cx="7277726" cy="1196909"/>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a:t>The aim of the presentation is to discuss the role and importance of quality services, hospitality and guest services in bvlgari hotel &amp; resorts. </a:t>
          </a:r>
        </a:p>
      </dsp:txBody>
      <dsp:txXfrm>
        <a:off x="58428" y="3889216"/>
        <a:ext cx="7160870" cy="108005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23E960-6947-3F43-93C3-70E227E6BE6A}">
      <dsp:nvSpPr>
        <dsp:cNvPr id="0" name=""/>
        <dsp:cNvSpPr/>
      </dsp:nvSpPr>
      <dsp:spPr>
        <a:xfrm>
          <a:off x="224670" y="1783"/>
          <a:ext cx="3243686" cy="2059741"/>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CB603B8-A7F2-944C-BE50-509C62230FA5}">
      <dsp:nvSpPr>
        <dsp:cNvPr id="0" name=""/>
        <dsp:cNvSpPr/>
      </dsp:nvSpPr>
      <dsp:spPr>
        <a:xfrm>
          <a:off x="585080" y="344173"/>
          <a:ext cx="3243686" cy="2059741"/>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a:t>Bvlgari Hotels &amp; Resorts, owned by Marriott International, in popular as a luxury collection founded in the year 2004 (Bvlgari Hotel &amp; Resorts, 2023).</a:t>
          </a:r>
        </a:p>
      </dsp:txBody>
      <dsp:txXfrm>
        <a:off x="645408" y="404501"/>
        <a:ext cx="3123030" cy="1939085"/>
      </dsp:txXfrm>
    </dsp:sp>
    <dsp:sp modelId="{2CDB2A59-D715-5C4A-8E4E-67C5BAF3E03A}">
      <dsp:nvSpPr>
        <dsp:cNvPr id="0" name=""/>
        <dsp:cNvSpPr/>
      </dsp:nvSpPr>
      <dsp:spPr>
        <a:xfrm>
          <a:off x="4189176" y="1783"/>
          <a:ext cx="3243686" cy="2059741"/>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CA5B193-CA9C-E74D-93C3-9C96A41CAEEB}">
      <dsp:nvSpPr>
        <dsp:cNvPr id="0" name=""/>
        <dsp:cNvSpPr/>
      </dsp:nvSpPr>
      <dsp:spPr>
        <a:xfrm>
          <a:off x="4549586" y="344173"/>
          <a:ext cx="3243686" cy="2059741"/>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a:t>Bvlgari Hotel &amp; Resorts is situated in Knightsbridge at the edge of Hyde Park (Bvlgari Hotel London, 2023).</a:t>
          </a:r>
        </a:p>
      </dsp:txBody>
      <dsp:txXfrm>
        <a:off x="4609914" y="404501"/>
        <a:ext cx="3123030" cy="1939085"/>
      </dsp:txXfrm>
    </dsp:sp>
    <dsp:sp modelId="{89CE0ED1-C50C-BC47-8977-46D1CB2CC464}">
      <dsp:nvSpPr>
        <dsp:cNvPr id="0" name=""/>
        <dsp:cNvSpPr/>
      </dsp:nvSpPr>
      <dsp:spPr>
        <a:xfrm>
          <a:off x="8153682" y="1783"/>
          <a:ext cx="3243686" cy="2059741"/>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8BBC969-5815-8F4F-81C1-D4DAE48B6807}">
      <dsp:nvSpPr>
        <dsp:cNvPr id="0" name=""/>
        <dsp:cNvSpPr/>
      </dsp:nvSpPr>
      <dsp:spPr>
        <a:xfrm>
          <a:off x="8514092" y="344173"/>
          <a:ext cx="3243686" cy="2059741"/>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a:t>The hotel offers high-standard and individual tailored services to guests, like; a full gymnasium, exclusive spas etc (Amatulli et al., 2017). </a:t>
          </a:r>
        </a:p>
      </dsp:txBody>
      <dsp:txXfrm>
        <a:off x="8574420" y="404501"/>
        <a:ext cx="3123030" cy="193908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B6D112-7DE2-9E44-B3F5-14C9A0DDD01D}">
      <dsp:nvSpPr>
        <dsp:cNvPr id="0" name=""/>
        <dsp:cNvSpPr/>
      </dsp:nvSpPr>
      <dsp:spPr>
        <a:xfrm>
          <a:off x="0" y="732"/>
          <a:ext cx="3352128"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FF70A23-5D49-7040-ABE0-6200E8D2EFBF}">
      <dsp:nvSpPr>
        <dsp:cNvPr id="0" name=""/>
        <dsp:cNvSpPr/>
      </dsp:nvSpPr>
      <dsp:spPr>
        <a:xfrm>
          <a:off x="0" y="732"/>
          <a:ext cx="3352128" cy="6663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b="1" kern="1200" baseline="0" dirty="0" err="1"/>
            <a:t>Bvlgari</a:t>
          </a:r>
          <a:r>
            <a:rPr lang="en-US" sz="1400" b="1" kern="1200" baseline="0" dirty="0"/>
            <a:t> Hotel &amp; Resorts facilitates customers with its flawless services like;</a:t>
          </a:r>
          <a:endParaRPr lang="en-US" sz="1400" kern="1200" dirty="0"/>
        </a:p>
      </dsp:txBody>
      <dsp:txXfrm>
        <a:off x="0" y="732"/>
        <a:ext cx="3352128" cy="666395"/>
      </dsp:txXfrm>
    </dsp:sp>
    <dsp:sp modelId="{40C33DD7-FC96-A84C-815D-7E744FF3DD83}">
      <dsp:nvSpPr>
        <dsp:cNvPr id="0" name=""/>
        <dsp:cNvSpPr/>
      </dsp:nvSpPr>
      <dsp:spPr>
        <a:xfrm>
          <a:off x="0" y="667127"/>
          <a:ext cx="3352128"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7570C95-B411-6341-A176-9481E17F81AA}">
      <dsp:nvSpPr>
        <dsp:cNvPr id="0" name=""/>
        <dsp:cNvSpPr/>
      </dsp:nvSpPr>
      <dsp:spPr>
        <a:xfrm>
          <a:off x="0" y="667127"/>
          <a:ext cx="3352128" cy="6663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baseline="0"/>
            <a:t>Dining</a:t>
          </a:r>
          <a:endParaRPr lang="en-US" sz="1400" kern="1200"/>
        </a:p>
      </dsp:txBody>
      <dsp:txXfrm>
        <a:off x="0" y="667127"/>
        <a:ext cx="3352128" cy="666395"/>
      </dsp:txXfrm>
    </dsp:sp>
    <dsp:sp modelId="{3E5DFD95-925F-3743-8DD7-BA5984DC3E62}">
      <dsp:nvSpPr>
        <dsp:cNvPr id="0" name=""/>
        <dsp:cNvSpPr/>
      </dsp:nvSpPr>
      <dsp:spPr>
        <a:xfrm>
          <a:off x="0" y="1333522"/>
          <a:ext cx="3352128"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3AFB187-08D2-0446-BE94-E02E51187A44}">
      <dsp:nvSpPr>
        <dsp:cNvPr id="0" name=""/>
        <dsp:cNvSpPr/>
      </dsp:nvSpPr>
      <dsp:spPr>
        <a:xfrm>
          <a:off x="0" y="1333522"/>
          <a:ext cx="3352128" cy="6663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baseline="0"/>
            <a:t>A warm welcome from the arrival of guests to the valet parking (George, 2021). </a:t>
          </a:r>
          <a:endParaRPr lang="en-US" sz="1400" kern="1200"/>
        </a:p>
      </dsp:txBody>
      <dsp:txXfrm>
        <a:off x="0" y="1333522"/>
        <a:ext cx="3352128" cy="666395"/>
      </dsp:txXfrm>
    </dsp:sp>
    <dsp:sp modelId="{FB771528-71BD-5248-BE61-16DEA8C0E6E0}">
      <dsp:nvSpPr>
        <dsp:cNvPr id="0" name=""/>
        <dsp:cNvSpPr/>
      </dsp:nvSpPr>
      <dsp:spPr>
        <a:xfrm>
          <a:off x="0" y="1999917"/>
          <a:ext cx="3352128"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EB774DC-20E4-7040-B8B5-E2E4083ED3E4}">
      <dsp:nvSpPr>
        <dsp:cNvPr id="0" name=""/>
        <dsp:cNvSpPr/>
      </dsp:nvSpPr>
      <dsp:spPr>
        <a:xfrm>
          <a:off x="0" y="1999917"/>
          <a:ext cx="3352128" cy="6663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baseline="0"/>
            <a:t>Exclusive spa treatments</a:t>
          </a:r>
          <a:endParaRPr lang="en-US" sz="1400" kern="1200"/>
        </a:p>
      </dsp:txBody>
      <dsp:txXfrm>
        <a:off x="0" y="1999917"/>
        <a:ext cx="3352128" cy="666395"/>
      </dsp:txXfrm>
    </dsp:sp>
    <dsp:sp modelId="{2608647A-EF7B-8C45-BE27-50A380E7EF19}">
      <dsp:nvSpPr>
        <dsp:cNvPr id="0" name=""/>
        <dsp:cNvSpPr/>
      </dsp:nvSpPr>
      <dsp:spPr>
        <a:xfrm>
          <a:off x="0" y="2666312"/>
          <a:ext cx="3352128"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3A381BB-B7E0-A84C-B7D4-1116921589C0}">
      <dsp:nvSpPr>
        <dsp:cNvPr id="0" name=""/>
        <dsp:cNvSpPr/>
      </dsp:nvSpPr>
      <dsp:spPr>
        <a:xfrm>
          <a:off x="0" y="2666312"/>
          <a:ext cx="3352128" cy="6663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baseline="0"/>
            <a:t>Discrete security (</a:t>
          </a:r>
          <a:r>
            <a:rPr lang="it-IT" sz="1400" kern="1200" baseline="0"/>
            <a:t>Bvlgari Hotel London, 2023 d)</a:t>
          </a:r>
          <a:endParaRPr lang="en-US" sz="1400" kern="1200"/>
        </a:p>
      </dsp:txBody>
      <dsp:txXfrm>
        <a:off x="0" y="2666312"/>
        <a:ext cx="3352128" cy="666395"/>
      </dsp:txXfrm>
    </dsp:sp>
    <dsp:sp modelId="{BEA9CE4F-B04C-DD45-B1B6-8E8806064250}">
      <dsp:nvSpPr>
        <dsp:cNvPr id="0" name=""/>
        <dsp:cNvSpPr/>
      </dsp:nvSpPr>
      <dsp:spPr>
        <a:xfrm>
          <a:off x="0" y="3332707"/>
          <a:ext cx="3352128"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86485C2-9DC5-5F45-9300-6CA0C0131D0D}">
      <dsp:nvSpPr>
        <dsp:cNvPr id="0" name=""/>
        <dsp:cNvSpPr/>
      </dsp:nvSpPr>
      <dsp:spPr>
        <a:xfrm>
          <a:off x="0" y="3332707"/>
          <a:ext cx="3352128" cy="6663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baseline="0"/>
            <a:t>Expert concierge with cultural and social knowledge of London</a:t>
          </a:r>
          <a:endParaRPr lang="en-US" sz="1400" kern="1200"/>
        </a:p>
      </dsp:txBody>
      <dsp:txXfrm>
        <a:off x="0" y="3332707"/>
        <a:ext cx="3352128" cy="666395"/>
      </dsp:txXfrm>
    </dsp:sp>
    <dsp:sp modelId="{BAD556E5-151B-2543-A99D-F4E7839ABBFD}">
      <dsp:nvSpPr>
        <dsp:cNvPr id="0" name=""/>
        <dsp:cNvSpPr/>
      </dsp:nvSpPr>
      <dsp:spPr>
        <a:xfrm>
          <a:off x="0" y="3999102"/>
          <a:ext cx="3352128"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BD0A12B-BD12-7948-AB2C-C86634663C2B}">
      <dsp:nvSpPr>
        <dsp:cNvPr id="0" name=""/>
        <dsp:cNvSpPr/>
      </dsp:nvSpPr>
      <dsp:spPr>
        <a:xfrm>
          <a:off x="0" y="3999102"/>
          <a:ext cx="3352128" cy="6663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baseline="0"/>
            <a:t>Exclusive restaurants</a:t>
          </a:r>
          <a:endParaRPr lang="en-US" sz="1400" kern="1200"/>
        </a:p>
      </dsp:txBody>
      <dsp:txXfrm>
        <a:off x="0" y="3999102"/>
        <a:ext cx="3352128" cy="666395"/>
      </dsp:txXfrm>
    </dsp:sp>
    <dsp:sp modelId="{36439A97-F065-A74A-8EDF-E7B525E76921}">
      <dsp:nvSpPr>
        <dsp:cNvPr id="0" name=""/>
        <dsp:cNvSpPr/>
      </dsp:nvSpPr>
      <dsp:spPr>
        <a:xfrm>
          <a:off x="0" y="4665497"/>
          <a:ext cx="3352128"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045511A-D079-9D47-B8BD-E29B30E8C2C9}">
      <dsp:nvSpPr>
        <dsp:cNvPr id="0" name=""/>
        <dsp:cNvSpPr/>
      </dsp:nvSpPr>
      <dsp:spPr>
        <a:xfrm>
          <a:off x="0" y="4665497"/>
          <a:ext cx="3352128" cy="6663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baseline="0"/>
            <a:t>Events </a:t>
          </a:r>
          <a:endParaRPr lang="en-US" sz="1400" kern="1200"/>
        </a:p>
      </dsp:txBody>
      <dsp:txXfrm>
        <a:off x="0" y="4665497"/>
        <a:ext cx="3352128" cy="666395"/>
      </dsp:txXfrm>
    </dsp:sp>
    <dsp:sp modelId="{859BCA51-1963-0349-BAED-3826CFED9829}">
      <dsp:nvSpPr>
        <dsp:cNvPr id="0" name=""/>
        <dsp:cNvSpPr/>
      </dsp:nvSpPr>
      <dsp:spPr>
        <a:xfrm>
          <a:off x="0" y="5331892"/>
          <a:ext cx="3352128"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E4B7E4E-E572-8440-8A4A-83EF39C64925}">
      <dsp:nvSpPr>
        <dsp:cNvPr id="0" name=""/>
        <dsp:cNvSpPr/>
      </dsp:nvSpPr>
      <dsp:spPr>
        <a:xfrm>
          <a:off x="0" y="5331892"/>
          <a:ext cx="3352128" cy="6663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baseline="0" dirty="0"/>
            <a:t>Exhibitions</a:t>
          </a:r>
          <a:endParaRPr lang="en-US" sz="1400" kern="1200" dirty="0"/>
        </a:p>
      </dsp:txBody>
      <dsp:txXfrm>
        <a:off x="0" y="5331892"/>
        <a:ext cx="3352128" cy="66639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73A219-38A5-6645-BDC8-DD224BA83D2C}">
      <dsp:nvSpPr>
        <dsp:cNvPr id="0" name=""/>
        <dsp:cNvSpPr/>
      </dsp:nvSpPr>
      <dsp:spPr>
        <a:xfrm>
          <a:off x="2605236" y="206"/>
          <a:ext cx="2199977" cy="2199977"/>
        </a:xfrm>
        <a:prstGeom prst="downArrow">
          <a:avLst>
            <a:gd name="adj1" fmla="val 50000"/>
            <a:gd name="adj2" fmla="val 35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US" sz="1200" kern="1200" baseline="0"/>
            <a:t>The Ballroom: Design with the latest classy technology and lighting, specialized Bose loudspeaker, high-speed WiFi (Annual Report, 2022). </a:t>
          </a:r>
          <a:endParaRPr lang="en-US" sz="1200" kern="1200"/>
        </a:p>
      </dsp:txBody>
      <dsp:txXfrm>
        <a:off x="3155230" y="206"/>
        <a:ext cx="1099989" cy="1814981"/>
      </dsp:txXfrm>
    </dsp:sp>
    <dsp:sp modelId="{7659C96D-1605-DA49-8727-50395262C927}">
      <dsp:nvSpPr>
        <dsp:cNvPr id="0" name=""/>
        <dsp:cNvSpPr/>
      </dsp:nvSpPr>
      <dsp:spPr>
        <a:xfrm rot="4320000">
          <a:off x="4862001" y="205317"/>
          <a:ext cx="2199977" cy="3760817"/>
        </a:xfrm>
        <a:prstGeom prst="downArrow">
          <a:avLst>
            <a:gd name="adj1" fmla="val 50000"/>
            <a:gd name="adj2" fmla="val 35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baseline="0" dirty="0">
              <a:solidFill>
                <a:srgbClr val="FF0000"/>
              </a:solidFill>
            </a:rPr>
            <a:t>The services and facilities for guests include</a:t>
          </a:r>
          <a:endParaRPr lang="en-US" sz="2400" kern="1200" dirty="0">
            <a:solidFill>
              <a:srgbClr val="FF0000"/>
            </a:solidFill>
          </a:endParaRPr>
        </a:p>
      </dsp:txBody>
      <dsp:txXfrm rot="-5400000">
        <a:off x="4457155" y="1476246"/>
        <a:ext cx="3375821" cy="1099989"/>
      </dsp:txXfrm>
    </dsp:sp>
    <dsp:sp modelId="{221BB484-3158-3C43-A7D1-3A94A3C133BF}">
      <dsp:nvSpPr>
        <dsp:cNvPr id="0" name=""/>
        <dsp:cNvSpPr/>
      </dsp:nvSpPr>
      <dsp:spPr>
        <a:xfrm rot="8640000">
          <a:off x="3747202" y="3514816"/>
          <a:ext cx="2199977" cy="2199977"/>
        </a:xfrm>
        <a:prstGeom prst="downArrow">
          <a:avLst>
            <a:gd name="adj1" fmla="val 50000"/>
            <a:gd name="adj2" fmla="val 35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US" sz="1200" kern="1200" baseline="0"/>
            <a:t>Elite room and suits</a:t>
          </a:r>
          <a:endParaRPr lang="en-US" sz="1200" kern="1200"/>
        </a:p>
      </dsp:txBody>
      <dsp:txXfrm rot="10800000">
        <a:off x="4410343" y="3863048"/>
        <a:ext cx="1099989" cy="1814981"/>
      </dsp:txXfrm>
    </dsp:sp>
    <dsp:sp modelId="{6B527D66-AE46-EB48-9FF2-67EB288DD3E4}">
      <dsp:nvSpPr>
        <dsp:cNvPr id="0" name=""/>
        <dsp:cNvSpPr/>
      </dsp:nvSpPr>
      <dsp:spPr>
        <a:xfrm rot="12960000">
          <a:off x="1463270" y="3514816"/>
          <a:ext cx="2199977" cy="2199977"/>
        </a:xfrm>
        <a:prstGeom prst="downArrow">
          <a:avLst>
            <a:gd name="adj1" fmla="val 50000"/>
            <a:gd name="adj2" fmla="val 35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US" sz="1200" kern="1200" baseline="0"/>
            <a:t>A ballroom</a:t>
          </a:r>
          <a:endParaRPr lang="en-US" sz="1200" kern="1200"/>
        </a:p>
      </dsp:txBody>
      <dsp:txXfrm rot="10800000">
        <a:off x="1900117" y="3863048"/>
        <a:ext cx="1099989" cy="1814981"/>
      </dsp:txXfrm>
    </dsp:sp>
    <dsp:sp modelId="{C54D5CA2-4F51-8640-BC14-2E5E439867E1}">
      <dsp:nvSpPr>
        <dsp:cNvPr id="0" name=""/>
        <dsp:cNvSpPr/>
      </dsp:nvSpPr>
      <dsp:spPr>
        <a:xfrm rot="17280000">
          <a:off x="757496" y="1342667"/>
          <a:ext cx="2199977" cy="2199977"/>
        </a:xfrm>
        <a:prstGeom prst="downArrow">
          <a:avLst>
            <a:gd name="adj1" fmla="val 50000"/>
            <a:gd name="adj2" fmla="val 35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US" sz="1200" kern="1200" baseline="0"/>
            <a:t>Gymnasium and physical training centre (Bvlgari Hotel London, 2023 b). </a:t>
          </a:r>
          <a:endParaRPr lang="en-US" sz="1200" kern="1200"/>
        </a:p>
      </dsp:txBody>
      <dsp:txXfrm rot="5400000">
        <a:off x="766918" y="1833176"/>
        <a:ext cx="1814981" cy="1099989"/>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989F23-5874-4302-95F3-F2609CC660CB}" type="datetimeFigureOut">
              <a:rPr lang="en-GB" smtClean="0"/>
              <a:t>23/05/2023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5F0421B-7D4E-46BB-93E9-1ADABC4DEA8A}" type="slidenum">
              <a:rPr lang="en-GB" smtClean="0"/>
              <a:t>‹#›</a:t>
            </a:fld>
            <a:endParaRPr lang="en-GB"/>
          </a:p>
        </p:txBody>
      </p:sp>
    </p:spTree>
    <p:extLst>
      <p:ext uri="{BB962C8B-B14F-4D97-AF65-F5344CB8AC3E}">
        <p14:creationId xmlns:p14="http://schemas.microsoft.com/office/powerpoint/2010/main" val="25890523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err="1">
                <a:solidFill>
                  <a:schemeClr val="tx1"/>
                </a:solidFill>
                <a:effectLst/>
                <a:latin typeface="+mn-lt"/>
                <a:ea typeface="+mn-ea"/>
                <a:cs typeface="+mn-cs"/>
              </a:rPr>
              <a:t>Bvlgari</a:t>
            </a:r>
            <a:r>
              <a:rPr lang="en-US" sz="1200" kern="1200" dirty="0">
                <a:solidFill>
                  <a:schemeClr val="tx1"/>
                </a:solidFill>
                <a:effectLst/>
                <a:latin typeface="+mn-lt"/>
                <a:ea typeface="+mn-ea"/>
                <a:cs typeface="+mn-cs"/>
              </a:rPr>
              <a:t> Hotel &amp; Resorts is the chosen hotel company for the presentation. The hotel is owned by Marriott International. The presentation mainly aims to discuss the importance of quality services and guest services within the selected hotel that is </a:t>
            </a:r>
            <a:r>
              <a:rPr lang="en-US" sz="1200" kern="1200" dirty="0" err="1">
                <a:solidFill>
                  <a:schemeClr val="tx1"/>
                </a:solidFill>
                <a:effectLst/>
                <a:latin typeface="+mn-lt"/>
                <a:ea typeface="+mn-ea"/>
                <a:cs typeface="+mn-cs"/>
              </a:rPr>
              <a:t>Bvlgari</a:t>
            </a:r>
            <a:r>
              <a:rPr lang="en-US" sz="1200" kern="1200" dirty="0">
                <a:solidFill>
                  <a:schemeClr val="tx1"/>
                </a:solidFill>
                <a:effectLst/>
                <a:latin typeface="+mn-lt"/>
                <a:ea typeface="+mn-ea"/>
                <a:cs typeface="+mn-cs"/>
              </a:rPr>
              <a:t> Hotel &amp; Resorts. The hotel brand is owned by an American company Marriott International. </a:t>
            </a:r>
          </a:p>
          <a:p>
            <a:endParaRPr lang="en-GB" dirty="0"/>
          </a:p>
        </p:txBody>
      </p:sp>
      <p:sp>
        <p:nvSpPr>
          <p:cNvPr id="4" name="Slide Number Placeholder 3"/>
          <p:cNvSpPr>
            <a:spLocks noGrp="1"/>
          </p:cNvSpPr>
          <p:nvPr>
            <p:ph type="sldNum" sz="quarter" idx="10"/>
          </p:nvPr>
        </p:nvSpPr>
        <p:spPr/>
        <p:txBody>
          <a:bodyPr/>
          <a:lstStyle/>
          <a:p>
            <a:fld id="{65F0421B-7D4E-46BB-93E9-1ADABC4DEA8A}" type="slidenum">
              <a:rPr lang="en-GB" smtClean="0"/>
              <a:t>3</a:t>
            </a:fld>
            <a:endParaRPr lang="en-GB"/>
          </a:p>
        </p:txBody>
      </p:sp>
    </p:spTree>
    <p:extLst>
      <p:ext uri="{BB962C8B-B14F-4D97-AF65-F5344CB8AC3E}">
        <p14:creationId xmlns:p14="http://schemas.microsoft.com/office/powerpoint/2010/main" val="32333207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brand selected for the presentation is associated with Marriott International. </a:t>
            </a:r>
            <a:r>
              <a:rPr lang="en-US" sz="1200" kern="1200" dirty="0" err="1">
                <a:solidFill>
                  <a:schemeClr val="tx1"/>
                </a:solidFill>
                <a:effectLst/>
                <a:latin typeface="+mn-lt"/>
                <a:ea typeface="+mn-ea"/>
                <a:cs typeface="+mn-cs"/>
              </a:rPr>
              <a:t>Bvlgari</a:t>
            </a:r>
            <a:r>
              <a:rPr lang="en-US" sz="1200" kern="1200" dirty="0">
                <a:solidFill>
                  <a:schemeClr val="tx1"/>
                </a:solidFill>
                <a:effectLst/>
                <a:latin typeface="+mn-lt"/>
                <a:ea typeface="+mn-ea"/>
                <a:cs typeface="+mn-cs"/>
              </a:rPr>
              <a:t> Hotels &amp; Resorts are the main consideration of this presentation. The presentation discussed the importance of hospitality and determined how the hotel meets guest expectations.   </a:t>
            </a:r>
          </a:p>
          <a:p>
            <a:endParaRPr lang="en-GB" dirty="0"/>
          </a:p>
        </p:txBody>
      </p:sp>
      <p:sp>
        <p:nvSpPr>
          <p:cNvPr id="4" name="Slide Number Placeholder 3"/>
          <p:cNvSpPr>
            <a:spLocks noGrp="1"/>
          </p:cNvSpPr>
          <p:nvPr>
            <p:ph type="sldNum" sz="quarter" idx="10"/>
          </p:nvPr>
        </p:nvSpPr>
        <p:spPr/>
        <p:txBody>
          <a:bodyPr/>
          <a:lstStyle/>
          <a:p>
            <a:fld id="{65F0421B-7D4E-46BB-93E9-1ADABC4DEA8A}" type="slidenum">
              <a:rPr lang="en-GB" smtClean="0"/>
              <a:t>4</a:t>
            </a:fld>
            <a:endParaRPr lang="en-GB"/>
          </a:p>
        </p:txBody>
      </p:sp>
    </p:spTree>
    <p:extLst>
      <p:ext uri="{BB962C8B-B14F-4D97-AF65-F5344CB8AC3E}">
        <p14:creationId xmlns:p14="http://schemas.microsoft.com/office/powerpoint/2010/main" val="14861216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err="1">
                <a:solidFill>
                  <a:schemeClr val="tx1"/>
                </a:solidFill>
                <a:effectLst/>
                <a:latin typeface="+mn-lt"/>
                <a:ea typeface="+mn-ea"/>
                <a:cs typeface="+mn-cs"/>
              </a:rPr>
              <a:t>Bvlgari</a:t>
            </a:r>
            <a:r>
              <a:rPr lang="en-US" sz="1200" kern="1200" dirty="0">
                <a:solidFill>
                  <a:schemeClr val="tx1"/>
                </a:solidFill>
                <a:effectLst/>
                <a:latin typeface="+mn-lt"/>
                <a:ea typeface="+mn-ea"/>
                <a:cs typeface="+mn-cs"/>
              </a:rPr>
              <a:t> Hotel &amp; Resorts is designed with elegant modern architecture along with legendary flair that is perfectly matched for high-class and elite customers. </a:t>
            </a:r>
            <a:r>
              <a:rPr lang="en-US" sz="1200" kern="1200" dirty="0" err="1">
                <a:solidFill>
                  <a:schemeClr val="tx1"/>
                </a:solidFill>
                <a:effectLst/>
                <a:latin typeface="+mn-lt"/>
                <a:ea typeface="+mn-ea"/>
                <a:cs typeface="+mn-cs"/>
              </a:rPr>
              <a:t>Bvlgari</a:t>
            </a:r>
            <a:r>
              <a:rPr lang="en-US" sz="1200" kern="1200" dirty="0">
                <a:solidFill>
                  <a:schemeClr val="tx1"/>
                </a:solidFill>
                <a:effectLst/>
                <a:latin typeface="+mn-lt"/>
                <a:ea typeface="+mn-ea"/>
                <a:cs typeface="+mn-cs"/>
              </a:rPr>
              <a:t> London Hotel is reachable for everything London offers, including; attractive sites such as Buckingham Palace, Big Ben the galleries, London Eye, and many more.  </a:t>
            </a:r>
          </a:p>
          <a:p>
            <a:endParaRPr lang="en-GB" dirty="0"/>
          </a:p>
        </p:txBody>
      </p:sp>
      <p:sp>
        <p:nvSpPr>
          <p:cNvPr id="4" name="Slide Number Placeholder 3"/>
          <p:cNvSpPr>
            <a:spLocks noGrp="1"/>
          </p:cNvSpPr>
          <p:nvPr>
            <p:ph type="sldNum" sz="quarter" idx="10"/>
          </p:nvPr>
        </p:nvSpPr>
        <p:spPr/>
        <p:txBody>
          <a:bodyPr/>
          <a:lstStyle/>
          <a:p>
            <a:fld id="{65F0421B-7D4E-46BB-93E9-1ADABC4DEA8A}" type="slidenum">
              <a:rPr lang="en-GB" smtClean="0"/>
              <a:t>5</a:t>
            </a:fld>
            <a:endParaRPr lang="en-GB"/>
          </a:p>
        </p:txBody>
      </p:sp>
    </p:spTree>
    <p:extLst>
      <p:ext uri="{BB962C8B-B14F-4D97-AF65-F5344CB8AC3E}">
        <p14:creationId xmlns:p14="http://schemas.microsoft.com/office/powerpoint/2010/main" val="37587767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Being a luxury hotel, </a:t>
            </a:r>
            <a:r>
              <a:rPr lang="en-US" sz="1200" kern="1200" dirty="0" err="1">
                <a:solidFill>
                  <a:schemeClr val="tx1"/>
                </a:solidFill>
                <a:effectLst/>
                <a:latin typeface="+mn-lt"/>
                <a:ea typeface="+mn-ea"/>
                <a:cs typeface="+mn-cs"/>
              </a:rPr>
              <a:t>Bvlgari</a:t>
            </a:r>
            <a:r>
              <a:rPr lang="en-US" sz="1200" kern="1200" dirty="0">
                <a:solidFill>
                  <a:schemeClr val="tx1"/>
                </a:solidFill>
                <a:effectLst/>
                <a:latin typeface="+mn-lt"/>
                <a:ea typeface="+mn-ea"/>
                <a:cs typeface="+mn-cs"/>
              </a:rPr>
              <a:t> targets upper-class society. The main target consumers of Bulgari Hotel are celebrities, corporate executives, tourists and business tycoons (</a:t>
            </a:r>
            <a:r>
              <a:rPr lang="en-US" sz="1200" kern="1200" dirty="0" err="1">
                <a:solidFill>
                  <a:schemeClr val="tx1"/>
                </a:solidFill>
                <a:effectLst/>
                <a:latin typeface="+mn-lt"/>
                <a:ea typeface="+mn-ea"/>
                <a:cs typeface="+mn-cs"/>
              </a:rPr>
              <a:t>Bvlgari</a:t>
            </a:r>
            <a:r>
              <a:rPr lang="en-US" sz="1200" kern="1200" dirty="0">
                <a:solidFill>
                  <a:schemeClr val="tx1"/>
                </a:solidFill>
                <a:effectLst/>
                <a:latin typeface="+mn-lt"/>
                <a:ea typeface="+mn-ea"/>
                <a:cs typeface="+mn-cs"/>
              </a:rPr>
              <a:t> Hotel London, 2023). </a:t>
            </a:r>
          </a:p>
        </p:txBody>
      </p:sp>
      <p:sp>
        <p:nvSpPr>
          <p:cNvPr id="4" name="Slide Number Placeholder 3"/>
          <p:cNvSpPr>
            <a:spLocks noGrp="1"/>
          </p:cNvSpPr>
          <p:nvPr>
            <p:ph type="sldNum" sz="quarter" idx="10"/>
          </p:nvPr>
        </p:nvSpPr>
        <p:spPr/>
        <p:txBody>
          <a:bodyPr/>
          <a:lstStyle/>
          <a:p>
            <a:fld id="{65F0421B-7D4E-46BB-93E9-1ADABC4DEA8A}" type="slidenum">
              <a:rPr lang="en-GB" smtClean="0"/>
              <a:t>6</a:t>
            </a:fld>
            <a:endParaRPr lang="en-GB"/>
          </a:p>
        </p:txBody>
      </p:sp>
    </p:spTree>
    <p:extLst>
      <p:ext uri="{BB962C8B-B14F-4D97-AF65-F5344CB8AC3E}">
        <p14:creationId xmlns:p14="http://schemas.microsoft.com/office/powerpoint/2010/main" val="21886308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Number 5-6</a:t>
            </a:r>
          </a:p>
        </p:txBody>
      </p:sp>
      <p:sp>
        <p:nvSpPr>
          <p:cNvPr id="4" name="Slide Number Placeholder 3"/>
          <p:cNvSpPr>
            <a:spLocks noGrp="1"/>
          </p:cNvSpPr>
          <p:nvPr>
            <p:ph type="sldNum" sz="quarter" idx="5"/>
          </p:nvPr>
        </p:nvSpPr>
        <p:spPr/>
        <p:txBody>
          <a:bodyPr/>
          <a:lstStyle/>
          <a:p>
            <a:fld id="{65F0421B-7D4E-46BB-93E9-1ADABC4DEA8A}" type="slidenum">
              <a:rPr lang="en-GB" smtClean="0"/>
              <a:t>7</a:t>
            </a:fld>
            <a:endParaRPr lang="en-GB"/>
          </a:p>
        </p:txBody>
      </p:sp>
    </p:spTree>
    <p:extLst>
      <p:ext uri="{BB962C8B-B14F-4D97-AF65-F5344CB8AC3E}">
        <p14:creationId xmlns:p14="http://schemas.microsoft.com/office/powerpoint/2010/main" val="21664214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Bulgari Hotel &amp; Resorts is a luxury place that offers proportioned rooms and exclusive suits that are combined with unrivalled facilities. The brand facilitates customers with the knowledge of London culture and society (</a:t>
            </a:r>
            <a:r>
              <a:rPr lang="en-US" sz="1200" kern="1200" dirty="0" err="1">
                <a:solidFill>
                  <a:schemeClr val="tx1"/>
                </a:solidFill>
                <a:effectLst/>
                <a:latin typeface="+mn-lt"/>
                <a:ea typeface="+mn-ea"/>
                <a:cs typeface="+mn-cs"/>
              </a:rPr>
              <a:t>Bvlgari</a:t>
            </a:r>
            <a:r>
              <a:rPr lang="en-US" sz="1200" kern="1200" dirty="0">
                <a:solidFill>
                  <a:schemeClr val="tx1"/>
                </a:solidFill>
                <a:effectLst/>
                <a:latin typeface="+mn-lt"/>
                <a:ea typeface="+mn-ea"/>
                <a:cs typeface="+mn-cs"/>
              </a:rPr>
              <a:t> Hotel London, 2023 d).  </a:t>
            </a:r>
          </a:p>
        </p:txBody>
      </p:sp>
      <p:sp>
        <p:nvSpPr>
          <p:cNvPr id="4" name="Slide Number Placeholder 3"/>
          <p:cNvSpPr>
            <a:spLocks noGrp="1"/>
          </p:cNvSpPr>
          <p:nvPr>
            <p:ph type="sldNum" sz="quarter" idx="10"/>
          </p:nvPr>
        </p:nvSpPr>
        <p:spPr/>
        <p:txBody>
          <a:bodyPr/>
          <a:lstStyle/>
          <a:p>
            <a:fld id="{65F0421B-7D4E-46BB-93E9-1ADABC4DEA8A}" type="slidenum">
              <a:rPr lang="en-GB" smtClean="0"/>
              <a:t>8</a:t>
            </a:fld>
            <a:endParaRPr lang="en-GB"/>
          </a:p>
        </p:txBody>
      </p:sp>
    </p:spTree>
    <p:extLst>
      <p:ext uri="{BB962C8B-B14F-4D97-AF65-F5344CB8AC3E}">
        <p14:creationId xmlns:p14="http://schemas.microsoft.com/office/powerpoint/2010/main" val="29126321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5F0421B-7D4E-46BB-93E9-1ADABC4DEA8A}" type="slidenum">
              <a:rPr lang="en-GB" smtClean="0"/>
              <a:t>9</a:t>
            </a:fld>
            <a:endParaRPr lang="en-GB"/>
          </a:p>
        </p:txBody>
      </p:sp>
    </p:spTree>
    <p:extLst>
      <p:ext uri="{BB962C8B-B14F-4D97-AF65-F5344CB8AC3E}">
        <p14:creationId xmlns:p14="http://schemas.microsoft.com/office/powerpoint/2010/main" val="27482214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Ballroom: Design with the latest classy technology and lighting, specialized Bose loudspeaker, high-speed </a:t>
            </a:r>
            <a:r>
              <a:rPr lang="en-US" sz="1200" kern="1200" dirty="0" err="1">
                <a:solidFill>
                  <a:schemeClr val="tx1"/>
                </a:solidFill>
                <a:effectLst/>
                <a:latin typeface="+mn-lt"/>
                <a:ea typeface="+mn-ea"/>
                <a:cs typeface="+mn-cs"/>
              </a:rPr>
              <a:t>WiFi</a:t>
            </a:r>
            <a:r>
              <a:rPr lang="en-US" sz="1200" kern="1200" dirty="0">
                <a:solidFill>
                  <a:schemeClr val="tx1"/>
                </a:solidFill>
                <a:effectLst/>
                <a:latin typeface="+mn-lt"/>
                <a:ea typeface="+mn-ea"/>
                <a:cs typeface="+mn-cs"/>
              </a:rPr>
              <a:t>, ambient music system, ceiling lined with white gold mosaic, glass and mirrors, 150 guests for lunch and dinner as well as 280 guests for a reception (</a:t>
            </a:r>
            <a:r>
              <a:rPr lang="en-US" sz="1200" kern="1200" dirty="0" err="1">
                <a:solidFill>
                  <a:schemeClr val="tx1"/>
                </a:solidFill>
                <a:effectLst/>
                <a:latin typeface="+mn-lt"/>
                <a:ea typeface="+mn-ea"/>
                <a:cs typeface="+mn-cs"/>
              </a:rPr>
              <a:t>Bvlgari</a:t>
            </a:r>
            <a:r>
              <a:rPr lang="en-US" sz="1200" kern="1200" dirty="0">
                <a:solidFill>
                  <a:schemeClr val="tx1"/>
                </a:solidFill>
                <a:effectLst/>
                <a:latin typeface="+mn-lt"/>
                <a:ea typeface="+mn-ea"/>
                <a:cs typeface="+mn-cs"/>
              </a:rPr>
              <a:t> Hotel London, 2023).</a:t>
            </a:r>
          </a:p>
        </p:txBody>
      </p:sp>
      <p:sp>
        <p:nvSpPr>
          <p:cNvPr id="4" name="Slide Number Placeholder 3"/>
          <p:cNvSpPr>
            <a:spLocks noGrp="1"/>
          </p:cNvSpPr>
          <p:nvPr>
            <p:ph type="sldNum" sz="quarter" idx="10"/>
          </p:nvPr>
        </p:nvSpPr>
        <p:spPr/>
        <p:txBody>
          <a:bodyPr/>
          <a:lstStyle/>
          <a:p>
            <a:fld id="{65F0421B-7D4E-46BB-93E9-1ADABC4DEA8A}" type="slidenum">
              <a:rPr lang="en-GB" smtClean="0"/>
              <a:t>10</a:t>
            </a:fld>
            <a:endParaRPr lang="en-GB"/>
          </a:p>
        </p:txBody>
      </p:sp>
    </p:spTree>
    <p:extLst>
      <p:ext uri="{BB962C8B-B14F-4D97-AF65-F5344CB8AC3E}">
        <p14:creationId xmlns:p14="http://schemas.microsoft.com/office/powerpoint/2010/main" val="18263924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services and facilities for guests include an elite room and suits, a ballroom, gymnasium and physical training </a:t>
            </a:r>
            <a:r>
              <a:rPr lang="en-US" sz="1200" kern="1200" dirty="0" err="1">
                <a:solidFill>
                  <a:schemeClr val="tx1"/>
                </a:solidFill>
                <a:effectLst/>
                <a:latin typeface="+mn-lt"/>
                <a:ea typeface="+mn-ea"/>
                <a:cs typeface="+mn-cs"/>
              </a:rPr>
              <a:t>centre</a:t>
            </a:r>
            <a:r>
              <a:rPr lang="en-US" sz="1200" kern="1200" dirty="0">
                <a:solidFill>
                  <a:schemeClr val="tx1"/>
                </a:solidFill>
                <a:effectLst/>
                <a:latin typeface="+mn-lt"/>
                <a:ea typeface="+mn-ea"/>
                <a:cs typeface="+mn-cs"/>
              </a:rPr>
              <a:t>, fitness rooms, screening rooms, a cigar shop and sampling room, private cinema and a stunning ballroom (</a:t>
            </a:r>
            <a:r>
              <a:rPr lang="en-US" sz="1200" kern="1200" dirty="0" err="1">
                <a:solidFill>
                  <a:schemeClr val="tx1"/>
                </a:solidFill>
                <a:effectLst/>
                <a:latin typeface="+mn-lt"/>
                <a:ea typeface="+mn-ea"/>
                <a:cs typeface="+mn-cs"/>
              </a:rPr>
              <a:t>Bvlgari</a:t>
            </a:r>
            <a:r>
              <a:rPr lang="en-US" sz="1200" kern="1200" dirty="0">
                <a:solidFill>
                  <a:schemeClr val="tx1"/>
                </a:solidFill>
                <a:effectLst/>
                <a:latin typeface="+mn-lt"/>
                <a:ea typeface="+mn-ea"/>
                <a:cs typeface="+mn-cs"/>
              </a:rPr>
              <a:t> Hotel London, 2023 b). In </a:t>
            </a:r>
            <a:r>
              <a:rPr lang="en-US" sz="1200" kern="1200" dirty="0" err="1">
                <a:solidFill>
                  <a:schemeClr val="tx1"/>
                </a:solidFill>
                <a:effectLst/>
                <a:latin typeface="+mn-lt"/>
                <a:ea typeface="+mn-ea"/>
                <a:cs typeface="+mn-cs"/>
              </a:rPr>
              <a:t>Bvlgari</a:t>
            </a:r>
            <a:r>
              <a:rPr lang="en-US" sz="1200" kern="1200" dirty="0">
                <a:solidFill>
                  <a:schemeClr val="tx1"/>
                </a:solidFill>
                <a:effectLst/>
                <a:latin typeface="+mn-lt"/>
                <a:ea typeface="+mn-ea"/>
                <a:cs typeface="+mn-cs"/>
              </a:rPr>
              <a:t>, the staff is highly trained to ensure flawless services that include luxurious, exceptional, and discrete services.</a:t>
            </a:r>
          </a:p>
        </p:txBody>
      </p:sp>
      <p:sp>
        <p:nvSpPr>
          <p:cNvPr id="4" name="Slide Number Placeholder 3"/>
          <p:cNvSpPr>
            <a:spLocks noGrp="1"/>
          </p:cNvSpPr>
          <p:nvPr>
            <p:ph type="sldNum" sz="quarter" idx="10"/>
          </p:nvPr>
        </p:nvSpPr>
        <p:spPr/>
        <p:txBody>
          <a:bodyPr/>
          <a:lstStyle/>
          <a:p>
            <a:fld id="{65F0421B-7D4E-46BB-93E9-1ADABC4DEA8A}" type="slidenum">
              <a:rPr lang="en-GB" smtClean="0"/>
              <a:t>12</a:t>
            </a:fld>
            <a:endParaRPr lang="en-GB"/>
          </a:p>
        </p:txBody>
      </p:sp>
    </p:spTree>
    <p:extLst>
      <p:ext uri="{BB962C8B-B14F-4D97-AF65-F5344CB8AC3E}">
        <p14:creationId xmlns:p14="http://schemas.microsoft.com/office/powerpoint/2010/main" val="42650455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To attract guests, </a:t>
            </a:r>
            <a:r>
              <a:rPr lang="en-US" sz="1200" kern="1200" dirty="0" err="1">
                <a:solidFill>
                  <a:schemeClr val="tx1"/>
                </a:solidFill>
                <a:effectLst/>
                <a:latin typeface="+mn-lt"/>
                <a:ea typeface="+mn-ea"/>
                <a:cs typeface="+mn-cs"/>
              </a:rPr>
              <a:t>Bvlgari</a:t>
            </a:r>
            <a:r>
              <a:rPr lang="en-US" sz="1200" kern="1200" dirty="0">
                <a:solidFill>
                  <a:schemeClr val="tx1"/>
                </a:solidFill>
                <a:effectLst/>
                <a:latin typeface="+mn-lt"/>
                <a:ea typeface="+mn-ea"/>
                <a:cs typeface="+mn-cs"/>
              </a:rPr>
              <a:t> pet club makers launch attractive pet amenities includes; blankets, beds, tents, bowls, dog brush, carriers, and water bottles. </a:t>
            </a: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65F0421B-7D4E-46BB-93E9-1ADABC4DEA8A}" type="slidenum">
              <a:rPr lang="en-GB" smtClean="0"/>
              <a:t>13</a:t>
            </a:fld>
            <a:endParaRPr lang="en-GB"/>
          </a:p>
        </p:txBody>
      </p:sp>
    </p:spTree>
    <p:extLst>
      <p:ext uri="{BB962C8B-B14F-4D97-AF65-F5344CB8AC3E}">
        <p14:creationId xmlns:p14="http://schemas.microsoft.com/office/powerpoint/2010/main" val="14680024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err="1">
                <a:solidFill>
                  <a:schemeClr val="tx1"/>
                </a:solidFill>
                <a:effectLst/>
                <a:latin typeface="+mn-lt"/>
                <a:ea typeface="+mn-ea"/>
                <a:cs typeface="+mn-cs"/>
              </a:rPr>
              <a:t>Bvlgari</a:t>
            </a:r>
            <a:r>
              <a:rPr lang="en-US" sz="1200" kern="1200" dirty="0">
                <a:solidFill>
                  <a:schemeClr val="tx1"/>
                </a:solidFill>
                <a:effectLst/>
                <a:latin typeface="+mn-lt"/>
                <a:ea typeface="+mn-ea"/>
                <a:cs typeface="+mn-cs"/>
              </a:rPr>
              <a:t> Hotel &amp; Restaurants focus on offering guests a warm welcome and kind services. To meet guest expectations, the hotel give different gift and discounts to customers in the area, including; Bulgari Spa, Bulgari Dining, and Bulgari Cigar Lounge (</a:t>
            </a:r>
            <a:r>
              <a:rPr lang="en-US" sz="1200" kern="1200" dirty="0" err="1">
                <a:solidFill>
                  <a:schemeClr val="tx1"/>
                </a:solidFill>
                <a:effectLst/>
                <a:latin typeface="+mn-lt"/>
                <a:ea typeface="+mn-ea"/>
                <a:cs typeface="+mn-cs"/>
              </a:rPr>
              <a:t>Bvlgari</a:t>
            </a:r>
            <a:r>
              <a:rPr lang="en-US" sz="1200" kern="1200" dirty="0">
                <a:solidFill>
                  <a:schemeClr val="tx1"/>
                </a:solidFill>
                <a:effectLst/>
                <a:latin typeface="+mn-lt"/>
                <a:ea typeface="+mn-ea"/>
                <a:cs typeface="+mn-cs"/>
              </a:rPr>
              <a:t> Hotel London, 2023 g). </a:t>
            </a:r>
          </a:p>
          <a:p>
            <a:r>
              <a:rPr lang="en-US" sz="1200" kern="1200" dirty="0">
                <a:solidFill>
                  <a:schemeClr val="tx1"/>
                </a:solidFill>
                <a:effectLst/>
                <a:latin typeface="+mn-lt"/>
                <a:ea typeface="+mn-ea"/>
                <a:cs typeface="+mn-cs"/>
              </a:rPr>
              <a:t>For business tycoons, the hotel offers exclusive discounts and gifts such as Whiskey and Cigar pairs in the private lounge, Luxury Spa Day, The Diamond Experience and Cellular High-tech Exclusive Lifting (</a:t>
            </a:r>
            <a:r>
              <a:rPr lang="en-US" sz="1200" kern="1200" dirty="0" err="1">
                <a:solidFill>
                  <a:schemeClr val="tx1"/>
                </a:solidFill>
                <a:effectLst/>
                <a:latin typeface="+mn-lt"/>
                <a:ea typeface="+mn-ea"/>
                <a:cs typeface="+mn-cs"/>
              </a:rPr>
              <a:t>Bvlgari</a:t>
            </a:r>
            <a:r>
              <a:rPr lang="en-US" sz="1200" kern="1200" dirty="0">
                <a:solidFill>
                  <a:schemeClr val="tx1"/>
                </a:solidFill>
                <a:effectLst/>
                <a:latin typeface="+mn-lt"/>
                <a:ea typeface="+mn-ea"/>
                <a:cs typeface="+mn-cs"/>
              </a:rPr>
              <a:t> Hotel London, 2023 f).</a:t>
            </a:r>
            <a:r>
              <a:rPr lang="en-US" dirty="0">
                <a:effectLst/>
              </a:rPr>
              <a:t> </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65F0421B-7D4E-46BB-93E9-1ADABC4DEA8A}" type="slidenum">
              <a:rPr lang="en-GB" smtClean="0"/>
              <a:t>14</a:t>
            </a:fld>
            <a:endParaRPr lang="en-GB"/>
          </a:p>
        </p:txBody>
      </p:sp>
    </p:spTree>
    <p:extLst>
      <p:ext uri="{BB962C8B-B14F-4D97-AF65-F5344CB8AC3E}">
        <p14:creationId xmlns:p14="http://schemas.microsoft.com/office/powerpoint/2010/main" val="38432110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hotel works on </a:t>
            </a:r>
            <a:r>
              <a:rPr lang="en-US" sz="1200" i="1" kern="1200" dirty="0">
                <a:solidFill>
                  <a:schemeClr val="tx1"/>
                </a:solidFill>
                <a:effectLst/>
                <a:latin typeface="+mn-lt"/>
                <a:ea typeface="+mn-ea"/>
                <a:cs typeface="+mn-cs"/>
              </a:rPr>
              <a:t>the My Wish for You Campaign</a:t>
            </a:r>
            <a:r>
              <a:rPr lang="en-US" sz="1200" kern="1200" dirty="0">
                <a:solidFill>
                  <a:schemeClr val="tx1"/>
                </a:solidFill>
                <a:effectLst/>
                <a:latin typeface="+mn-lt"/>
                <a:ea typeface="+mn-ea"/>
                <a:cs typeface="+mn-cs"/>
              </a:rPr>
              <a:t>, which mainly aims to save children and fulfil their dreams and hopes (</a:t>
            </a:r>
            <a:r>
              <a:rPr lang="en-US" sz="1200" kern="1200" dirty="0" err="1">
                <a:solidFill>
                  <a:schemeClr val="tx1"/>
                </a:solidFill>
                <a:effectLst/>
                <a:latin typeface="+mn-lt"/>
                <a:ea typeface="+mn-ea"/>
                <a:cs typeface="+mn-cs"/>
              </a:rPr>
              <a:t>Bvlgari</a:t>
            </a:r>
            <a:r>
              <a:rPr lang="en-US" sz="1200" kern="1200" dirty="0">
                <a:solidFill>
                  <a:schemeClr val="tx1"/>
                </a:solidFill>
                <a:effectLst/>
                <a:latin typeface="+mn-lt"/>
                <a:ea typeface="+mn-ea"/>
                <a:cs typeface="+mn-cs"/>
              </a:rPr>
              <a:t> Hotel London, 2023 </a:t>
            </a:r>
            <a:r>
              <a:rPr lang="en-US" sz="1200" kern="1200" dirty="0" err="1">
                <a:solidFill>
                  <a:schemeClr val="tx1"/>
                </a:solidFill>
                <a:effectLst/>
                <a:latin typeface="+mn-lt"/>
                <a:ea typeface="+mn-ea"/>
                <a:cs typeface="+mn-cs"/>
              </a:rPr>
              <a:t>i</a:t>
            </a:r>
            <a:r>
              <a:rPr lang="en-US" sz="1200" kern="1200" dirty="0">
                <a:solidFill>
                  <a:schemeClr val="tx1"/>
                </a:solidFill>
                <a:effectLst/>
                <a:latin typeface="+mn-lt"/>
                <a:ea typeface="+mn-ea"/>
                <a:cs typeface="+mn-cs"/>
              </a:rPr>
              <a:t>).  </a:t>
            </a: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65F0421B-7D4E-46BB-93E9-1ADABC4DEA8A}" type="slidenum">
              <a:rPr lang="en-GB" smtClean="0"/>
              <a:t>15</a:t>
            </a:fld>
            <a:endParaRPr lang="en-GB"/>
          </a:p>
        </p:txBody>
      </p:sp>
    </p:spTree>
    <p:extLst>
      <p:ext uri="{BB962C8B-B14F-4D97-AF65-F5344CB8AC3E}">
        <p14:creationId xmlns:p14="http://schemas.microsoft.com/office/powerpoint/2010/main" val="5098824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5F0421B-7D4E-46BB-93E9-1ADABC4DEA8A}" type="slidenum">
              <a:rPr lang="en-GB" smtClean="0"/>
              <a:t>16</a:t>
            </a:fld>
            <a:endParaRPr lang="en-GB"/>
          </a:p>
        </p:txBody>
      </p:sp>
    </p:spTree>
    <p:extLst>
      <p:ext uri="{BB962C8B-B14F-4D97-AF65-F5344CB8AC3E}">
        <p14:creationId xmlns:p14="http://schemas.microsoft.com/office/powerpoint/2010/main" val="2595021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presentation discussed the role and importance of quality services at </a:t>
            </a:r>
            <a:r>
              <a:rPr lang="en-US" sz="1200" kern="1200" dirty="0" err="1">
                <a:solidFill>
                  <a:schemeClr val="tx1"/>
                </a:solidFill>
                <a:effectLst/>
                <a:latin typeface="+mn-lt"/>
                <a:ea typeface="+mn-ea"/>
                <a:cs typeface="+mn-cs"/>
              </a:rPr>
              <a:t>Bvlgari</a:t>
            </a:r>
            <a:r>
              <a:rPr lang="en-US" sz="1200" kern="1200" dirty="0">
                <a:solidFill>
                  <a:schemeClr val="tx1"/>
                </a:solidFill>
                <a:effectLst/>
                <a:latin typeface="+mn-lt"/>
                <a:ea typeface="+mn-ea"/>
                <a:cs typeface="+mn-cs"/>
              </a:rPr>
              <a:t> Hotel &amp; Resorts. </a:t>
            </a:r>
            <a:r>
              <a:rPr lang="en-US" sz="1200" kern="1200" dirty="0" err="1">
                <a:solidFill>
                  <a:schemeClr val="tx1"/>
                </a:solidFill>
                <a:effectLst/>
                <a:latin typeface="+mn-lt"/>
                <a:ea typeface="+mn-ea"/>
                <a:cs typeface="+mn-cs"/>
              </a:rPr>
              <a:t>Bvlgari</a:t>
            </a:r>
            <a:r>
              <a:rPr lang="en-US" sz="1200" kern="1200" dirty="0">
                <a:solidFill>
                  <a:schemeClr val="tx1"/>
                </a:solidFill>
                <a:effectLst/>
                <a:latin typeface="+mn-lt"/>
                <a:ea typeface="+mn-ea"/>
                <a:cs typeface="+mn-cs"/>
              </a:rPr>
              <a:t> is in the category of 5-star hotels. The hotel is located in the calm and attractive location of the city of London. Since 2012, </a:t>
            </a:r>
            <a:r>
              <a:rPr lang="en-US" sz="1200" kern="1200" dirty="0" err="1">
                <a:solidFill>
                  <a:schemeClr val="tx1"/>
                </a:solidFill>
                <a:effectLst/>
                <a:latin typeface="+mn-lt"/>
                <a:ea typeface="+mn-ea"/>
                <a:cs typeface="+mn-cs"/>
              </a:rPr>
              <a:t>Bvlgari</a:t>
            </a:r>
            <a:r>
              <a:rPr lang="en-US" sz="1200" kern="1200" dirty="0">
                <a:solidFill>
                  <a:schemeClr val="tx1"/>
                </a:solidFill>
                <a:effectLst/>
                <a:latin typeface="+mn-lt"/>
                <a:ea typeface="+mn-ea"/>
                <a:cs typeface="+mn-cs"/>
              </a:rPr>
              <a:t> set new standards for the luxury hotel industry in the UK. </a:t>
            </a: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65F0421B-7D4E-46BB-93E9-1ADABC4DEA8A}" type="slidenum">
              <a:rPr lang="en-GB" smtClean="0"/>
              <a:t>17</a:t>
            </a:fld>
            <a:endParaRPr lang="en-GB"/>
          </a:p>
        </p:txBody>
      </p:sp>
    </p:spTree>
    <p:extLst>
      <p:ext uri="{BB962C8B-B14F-4D97-AF65-F5344CB8AC3E}">
        <p14:creationId xmlns:p14="http://schemas.microsoft.com/office/powerpoint/2010/main" val="411714884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65F0421B-7D4E-46BB-93E9-1ADABC4DEA8A}" type="slidenum">
              <a:rPr lang="en-GB" smtClean="0"/>
              <a:t>18</a:t>
            </a:fld>
            <a:endParaRPr lang="en-GB"/>
          </a:p>
        </p:txBody>
      </p:sp>
    </p:spTree>
    <p:extLst>
      <p:ext uri="{BB962C8B-B14F-4D97-AF65-F5344CB8AC3E}">
        <p14:creationId xmlns:p14="http://schemas.microsoft.com/office/powerpoint/2010/main" val="336702521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65F0421B-7D4E-46BB-93E9-1ADABC4DEA8A}" type="slidenum">
              <a:rPr lang="en-GB" smtClean="0"/>
              <a:t>19</a:t>
            </a:fld>
            <a:endParaRPr lang="en-GB"/>
          </a:p>
        </p:txBody>
      </p:sp>
    </p:spTree>
    <p:extLst>
      <p:ext uri="{BB962C8B-B14F-4D97-AF65-F5344CB8AC3E}">
        <p14:creationId xmlns:p14="http://schemas.microsoft.com/office/powerpoint/2010/main" val="1100158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5F0421B-7D4E-46BB-93E9-1ADABC4DEA8A}" type="slidenum">
              <a:rPr lang="en-GB" smtClean="0"/>
              <a:t>20</a:t>
            </a:fld>
            <a:endParaRPr lang="en-GB"/>
          </a:p>
        </p:txBody>
      </p:sp>
    </p:spTree>
    <p:extLst>
      <p:ext uri="{BB962C8B-B14F-4D97-AF65-F5344CB8AC3E}">
        <p14:creationId xmlns:p14="http://schemas.microsoft.com/office/powerpoint/2010/main" val="365211287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430139F-9254-4F2E-A274-7BB7F1784B43}" type="datetimeFigureOut">
              <a:rPr lang="en-GB" smtClean="0"/>
              <a:t>23/05/2023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74298B-1F07-44FB-A309-CAD1D7588D58}" type="slidenum">
              <a:rPr lang="en-GB" smtClean="0"/>
              <a:t>‹#›</a:t>
            </a:fld>
            <a:endParaRPr lang="en-GB"/>
          </a:p>
        </p:txBody>
      </p:sp>
    </p:spTree>
    <p:extLst>
      <p:ext uri="{BB962C8B-B14F-4D97-AF65-F5344CB8AC3E}">
        <p14:creationId xmlns:p14="http://schemas.microsoft.com/office/powerpoint/2010/main" val="1865748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430139F-9254-4F2E-A274-7BB7F1784B43}" type="datetimeFigureOut">
              <a:rPr lang="en-GB" smtClean="0"/>
              <a:t>23/05/2023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74298B-1F07-44FB-A309-CAD1D7588D58}" type="slidenum">
              <a:rPr lang="en-GB" smtClean="0"/>
              <a:t>‹#›</a:t>
            </a:fld>
            <a:endParaRPr lang="en-GB"/>
          </a:p>
        </p:txBody>
      </p:sp>
    </p:spTree>
    <p:extLst>
      <p:ext uri="{BB962C8B-B14F-4D97-AF65-F5344CB8AC3E}">
        <p14:creationId xmlns:p14="http://schemas.microsoft.com/office/powerpoint/2010/main" val="12036389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430139F-9254-4F2E-A274-7BB7F1784B43}" type="datetimeFigureOut">
              <a:rPr lang="en-GB" smtClean="0"/>
              <a:t>23/05/2023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74298B-1F07-44FB-A309-CAD1D7588D58}" type="slidenum">
              <a:rPr lang="en-GB" smtClean="0"/>
              <a:t>‹#›</a:t>
            </a:fld>
            <a:endParaRPr lang="en-GB"/>
          </a:p>
        </p:txBody>
      </p:sp>
    </p:spTree>
    <p:extLst>
      <p:ext uri="{BB962C8B-B14F-4D97-AF65-F5344CB8AC3E}">
        <p14:creationId xmlns:p14="http://schemas.microsoft.com/office/powerpoint/2010/main" val="26048160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430139F-9254-4F2E-A274-7BB7F1784B43}" type="datetimeFigureOut">
              <a:rPr lang="en-GB" smtClean="0"/>
              <a:t>23/05/2023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C74298B-1F07-44FB-A309-CAD1D7588D58}" type="slidenum">
              <a:rPr lang="en-GB" smtClean="0"/>
              <a:t>‹#›</a:t>
            </a:fld>
            <a:endParaRPr lang="en-GB"/>
          </a:p>
        </p:txBody>
      </p:sp>
    </p:spTree>
    <p:extLst>
      <p:ext uri="{BB962C8B-B14F-4D97-AF65-F5344CB8AC3E}">
        <p14:creationId xmlns:p14="http://schemas.microsoft.com/office/powerpoint/2010/main" val="24624859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430139F-9254-4F2E-A274-7BB7F1784B43}" type="datetimeFigureOut">
              <a:rPr lang="en-GB" smtClean="0"/>
              <a:t>23/05/2023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C74298B-1F07-44FB-A309-CAD1D7588D58}" type="slidenum">
              <a:rPr lang="en-GB" smtClean="0"/>
              <a:t>‹#›</a:t>
            </a:fld>
            <a:endParaRPr lang="en-GB"/>
          </a:p>
        </p:txBody>
      </p:sp>
    </p:spTree>
    <p:extLst>
      <p:ext uri="{BB962C8B-B14F-4D97-AF65-F5344CB8AC3E}">
        <p14:creationId xmlns:p14="http://schemas.microsoft.com/office/powerpoint/2010/main" val="26712237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430139F-9254-4F2E-A274-7BB7F1784B43}" type="datetimeFigureOut">
              <a:rPr lang="en-GB" smtClean="0"/>
              <a:t>23/05/2023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C74298B-1F07-44FB-A309-CAD1D7588D58}" type="slidenum">
              <a:rPr lang="en-GB" smtClean="0"/>
              <a:t>‹#›</a:t>
            </a:fld>
            <a:endParaRPr lang="en-GB"/>
          </a:p>
        </p:txBody>
      </p:sp>
    </p:spTree>
    <p:extLst>
      <p:ext uri="{BB962C8B-B14F-4D97-AF65-F5344CB8AC3E}">
        <p14:creationId xmlns:p14="http://schemas.microsoft.com/office/powerpoint/2010/main" val="38411210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4430139F-9254-4F2E-A274-7BB7F1784B43}" type="datetimeFigureOut">
              <a:rPr lang="en-GB" smtClean="0"/>
              <a:t>23/05/2023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C74298B-1F07-44FB-A309-CAD1D7588D58}" type="slidenum">
              <a:rPr lang="en-GB" smtClean="0"/>
              <a:t>‹#›</a:t>
            </a:fld>
            <a:endParaRPr lang="en-GB"/>
          </a:p>
        </p:txBody>
      </p:sp>
    </p:spTree>
    <p:extLst>
      <p:ext uri="{BB962C8B-B14F-4D97-AF65-F5344CB8AC3E}">
        <p14:creationId xmlns:p14="http://schemas.microsoft.com/office/powerpoint/2010/main" val="1994578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430139F-9254-4F2E-A274-7BB7F1784B43}" type="datetimeFigureOut">
              <a:rPr lang="en-GB" smtClean="0"/>
              <a:t>23/05/2023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C74298B-1F07-44FB-A309-CAD1D7588D58}" type="slidenum">
              <a:rPr lang="en-GB" smtClean="0"/>
              <a:t>‹#›</a:t>
            </a:fld>
            <a:endParaRPr lang="en-GB"/>
          </a:p>
        </p:txBody>
      </p:sp>
    </p:spTree>
    <p:extLst>
      <p:ext uri="{BB962C8B-B14F-4D97-AF65-F5344CB8AC3E}">
        <p14:creationId xmlns:p14="http://schemas.microsoft.com/office/powerpoint/2010/main" val="38007898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430139F-9254-4F2E-A274-7BB7F1784B43}" type="datetimeFigureOut">
              <a:rPr lang="en-GB" smtClean="0"/>
              <a:t>23/05/2023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C74298B-1F07-44FB-A309-CAD1D7588D58}" type="slidenum">
              <a:rPr lang="en-GB" smtClean="0"/>
              <a:t>‹#›</a:t>
            </a:fld>
            <a:endParaRPr lang="en-GB"/>
          </a:p>
        </p:txBody>
      </p:sp>
    </p:spTree>
    <p:extLst>
      <p:ext uri="{BB962C8B-B14F-4D97-AF65-F5344CB8AC3E}">
        <p14:creationId xmlns:p14="http://schemas.microsoft.com/office/powerpoint/2010/main" val="10338954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430139F-9254-4F2E-A274-7BB7F1784B43}" type="datetimeFigureOut">
              <a:rPr lang="en-GB" smtClean="0"/>
              <a:t>23/05/2023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C74298B-1F07-44FB-A309-CAD1D7588D58}" type="slidenum">
              <a:rPr lang="en-GB" smtClean="0"/>
              <a:t>‹#›</a:t>
            </a:fld>
            <a:endParaRPr lang="en-GB"/>
          </a:p>
        </p:txBody>
      </p:sp>
    </p:spTree>
    <p:extLst>
      <p:ext uri="{BB962C8B-B14F-4D97-AF65-F5344CB8AC3E}">
        <p14:creationId xmlns:p14="http://schemas.microsoft.com/office/powerpoint/2010/main" val="16810423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430139F-9254-4F2E-A274-7BB7F1784B43}" type="datetimeFigureOut">
              <a:rPr lang="en-GB" smtClean="0"/>
              <a:t>23/05/2023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C74298B-1F07-44FB-A309-CAD1D7588D58}" type="slidenum">
              <a:rPr lang="en-GB" smtClean="0"/>
              <a:t>‹#›</a:t>
            </a:fld>
            <a:endParaRPr lang="en-GB"/>
          </a:p>
        </p:txBody>
      </p:sp>
    </p:spTree>
    <p:extLst>
      <p:ext uri="{BB962C8B-B14F-4D97-AF65-F5344CB8AC3E}">
        <p14:creationId xmlns:p14="http://schemas.microsoft.com/office/powerpoint/2010/main" val="153347990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430139F-9254-4F2E-A274-7BB7F1784B43}" type="datetimeFigureOut">
              <a:rPr lang="en-GB" smtClean="0"/>
              <a:t>23/05/2023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C74298B-1F07-44FB-A309-CAD1D7588D58}" type="slidenum">
              <a:rPr lang="en-GB" smtClean="0"/>
              <a:t>‹#›</a:t>
            </a:fld>
            <a:endParaRPr lang="en-GB"/>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8180743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430139F-9254-4F2E-A274-7BB7F1784B43}" type="datetimeFigureOut">
              <a:rPr lang="en-GB" smtClean="0"/>
              <a:t>23/05/2023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C74298B-1F07-44FB-A309-CAD1D7588D58}" type="slidenum">
              <a:rPr lang="en-GB" smtClean="0"/>
              <a:t>‹#›</a:t>
            </a:fld>
            <a:endParaRPr lang="en-GB"/>
          </a:p>
        </p:txBody>
      </p:sp>
    </p:spTree>
    <p:extLst>
      <p:ext uri="{BB962C8B-B14F-4D97-AF65-F5344CB8AC3E}">
        <p14:creationId xmlns:p14="http://schemas.microsoft.com/office/powerpoint/2010/main" val="404352649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430139F-9254-4F2E-A274-7BB7F1784B43}" type="datetimeFigureOut">
              <a:rPr lang="en-GB" smtClean="0"/>
              <a:t>23/05/2023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C74298B-1F07-44FB-A309-CAD1D7588D58}" type="slidenum">
              <a:rPr lang="en-GB" smtClean="0"/>
              <a:t>‹#›</a:t>
            </a:fld>
            <a:endParaRPr lang="en-GB"/>
          </a:p>
        </p:txBody>
      </p:sp>
    </p:spTree>
    <p:extLst>
      <p:ext uri="{BB962C8B-B14F-4D97-AF65-F5344CB8AC3E}">
        <p14:creationId xmlns:p14="http://schemas.microsoft.com/office/powerpoint/2010/main" val="276421815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430139F-9254-4F2E-A274-7BB7F1784B43}" type="datetimeFigureOut">
              <a:rPr lang="en-GB" smtClean="0"/>
              <a:t>23/05/2023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C74298B-1F07-44FB-A309-CAD1D7588D58}" type="slidenum">
              <a:rPr lang="en-GB" smtClean="0"/>
              <a:t>‹#›</a:t>
            </a:fld>
            <a:endParaRPr lang="en-GB"/>
          </a:p>
        </p:txBody>
      </p:sp>
    </p:spTree>
    <p:extLst>
      <p:ext uri="{BB962C8B-B14F-4D97-AF65-F5344CB8AC3E}">
        <p14:creationId xmlns:p14="http://schemas.microsoft.com/office/powerpoint/2010/main" val="25694988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430139F-9254-4F2E-A274-7BB7F1784B43}" type="datetimeFigureOut">
              <a:rPr lang="en-GB" smtClean="0"/>
              <a:t>23/05/2023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74298B-1F07-44FB-A309-CAD1D7588D58}" type="slidenum">
              <a:rPr lang="en-GB" smtClean="0"/>
              <a:t>‹#›</a:t>
            </a:fld>
            <a:endParaRPr lang="en-GB"/>
          </a:p>
        </p:txBody>
      </p:sp>
    </p:spTree>
    <p:extLst>
      <p:ext uri="{BB962C8B-B14F-4D97-AF65-F5344CB8AC3E}">
        <p14:creationId xmlns:p14="http://schemas.microsoft.com/office/powerpoint/2010/main" val="915021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430139F-9254-4F2E-A274-7BB7F1784B43}" type="datetimeFigureOut">
              <a:rPr lang="en-GB" smtClean="0"/>
              <a:t>23/05/2023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74298B-1F07-44FB-A309-CAD1D7588D58}" type="slidenum">
              <a:rPr lang="en-GB" smtClean="0"/>
              <a:t>‹#›</a:t>
            </a:fld>
            <a:endParaRPr lang="en-GB"/>
          </a:p>
        </p:txBody>
      </p:sp>
    </p:spTree>
    <p:extLst>
      <p:ext uri="{BB962C8B-B14F-4D97-AF65-F5344CB8AC3E}">
        <p14:creationId xmlns:p14="http://schemas.microsoft.com/office/powerpoint/2010/main" val="39974480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4430139F-9254-4F2E-A274-7BB7F1784B43}" type="datetimeFigureOut">
              <a:rPr lang="en-GB" smtClean="0"/>
              <a:t>23/05/2023</a:t>
            </a:fld>
            <a:endParaRPr lang="en-GB"/>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GB"/>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6C74298B-1F07-44FB-A309-CAD1D7588D58}" type="slidenum">
              <a:rPr lang="en-GB" smtClean="0"/>
              <a:t>‹#›</a:t>
            </a:fld>
            <a:endParaRPr lang="en-GB"/>
          </a:p>
        </p:txBody>
      </p:sp>
    </p:spTree>
    <p:extLst>
      <p:ext uri="{BB962C8B-B14F-4D97-AF65-F5344CB8AC3E}">
        <p14:creationId xmlns:p14="http://schemas.microsoft.com/office/powerpoint/2010/main" val="415338183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 Id="rId9"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8" Type="http://schemas.openxmlformats.org/officeDocument/2006/relationships/diagramLayout" Target="../diagrams/layout3.xml"/><Relationship Id="rId3" Type="http://schemas.openxmlformats.org/officeDocument/2006/relationships/image" Target="../media/image1.png"/><Relationship Id="rId7" Type="http://schemas.openxmlformats.org/officeDocument/2006/relationships/diagramData" Target="../diagrams/data3.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3.png"/><Relationship Id="rId11" Type="http://schemas.microsoft.com/office/2007/relationships/diagramDrawing" Target="../diagrams/drawing3.xml"/><Relationship Id="rId5" Type="http://schemas.openxmlformats.org/officeDocument/2006/relationships/image" Target="../media/image16.png"/><Relationship Id="rId10" Type="http://schemas.openxmlformats.org/officeDocument/2006/relationships/diagramColors" Target="../diagrams/colors3.xml"/><Relationship Id="rId4" Type="http://schemas.openxmlformats.org/officeDocument/2006/relationships/image" Target="../media/image15.png"/><Relationship Id="rId9"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8.pn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10" Type="http://schemas.openxmlformats.org/officeDocument/2006/relationships/image" Target="../media/image22.jpg"/><Relationship Id="rId4" Type="http://schemas.openxmlformats.org/officeDocument/2006/relationships/diagramLayout" Target="../diagrams/layout4.xml"/><Relationship Id="rId9" Type="http://schemas.openxmlformats.org/officeDocument/2006/relationships/image" Target="../media/image21.png"/></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4.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8.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openxmlformats.org/officeDocument/2006/relationships/hyperlink" Target="https://www.bulgarihotels.com/en_US/london" TargetMode="External"/><Relationship Id="rId3" Type="http://schemas.openxmlformats.org/officeDocument/2006/relationships/image" Target="../media/image29.jpeg"/><Relationship Id="rId7" Type="http://schemas.openxmlformats.org/officeDocument/2006/relationships/hyperlink" Target="https://www.bloomberg.com/profile/company/0307842D:NA#xj4y7vzkg"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hyperlink" Target="https://www.booking.com/hotel/gb/bulgari-hotels.en-gb.html" TargetMode="External"/><Relationship Id="rId11" Type="http://schemas.openxmlformats.org/officeDocument/2006/relationships/hyperlink" Target="https://www.bulgarihotels.com/en_US/london/spa-and-fitness/the-bulgari-spa" TargetMode="External"/><Relationship Id="rId5" Type="http://schemas.openxmlformats.org/officeDocument/2006/relationships/hyperlink" Target="https://files.investis.com/bulgarigroup/anintrep/ar2009.pdf" TargetMode="External"/><Relationship Id="rId10" Type="http://schemas.openxmlformats.org/officeDocument/2006/relationships/hyperlink" Target="https://www.bulgarihotels.com/dam/jcr:0c01b395-57ce-4a33-b45b-dd6d4b03b511/BvlgariHotelLondonBrochure-2022.pdf" TargetMode="External"/><Relationship Id="rId4" Type="http://schemas.openxmlformats.org/officeDocument/2006/relationships/image" Target="../media/image3.png"/><Relationship Id="rId9" Type="http://schemas.openxmlformats.org/officeDocument/2006/relationships/hyperlink" Target="https://www.bulgarihotels.com/en_US/london/whats-on" TargetMode="External"/></Relationships>
</file>

<file path=ppt/slides/_rels/slide20.xml.rels><?xml version="1.0" encoding="UTF-8" standalone="yes"?>
<Relationships xmlns="http://schemas.openxmlformats.org/package/2006/relationships"><Relationship Id="rId8" Type="http://schemas.openxmlformats.org/officeDocument/2006/relationships/hyperlink" Target="https://www.bulgarihotels.com/en_US/london/the-hotel/overview" TargetMode="External"/><Relationship Id="rId3" Type="http://schemas.openxmlformats.org/officeDocument/2006/relationships/hyperlink" Target="https://www.bulgarihotels.com/en_US/london/meetings-and-events/ballroom" TargetMode="External"/><Relationship Id="rId7" Type="http://schemas.openxmlformats.org/officeDocument/2006/relationships/hyperlink" Target="https://www.bulgarihotels.com/en_US/london/whats-on/article/london/at-the-hotel/Bulgari-and-Save-the-Children-Unveil-New--My-Wish-for-You--Campaign" TargetMode="External"/><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hyperlink" Target="https://www.bulgarihotels.com/en_US/london/whats-on/article/london/at-the-hotel/The-Bulgari-Pet-club-makes-it-easy-to-travel-together" TargetMode="External"/><Relationship Id="rId5" Type="http://schemas.openxmlformats.org/officeDocument/2006/relationships/hyperlink" Target="https://bulgarihotellondon.giftvouchers.uk.com/edward-sahakian-cigar-lounge/" TargetMode="External"/><Relationship Id="rId4" Type="http://schemas.openxmlformats.org/officeDocument/2006/relationships/hyperlink" Target="https://bulgarihotellondon.giftvouchers.uk.com/tags/gifts-for-her/" TargetMode="External"/><Relationship Id="rId9" Type="http://schemas.openxmlformats.org/officeDocument/2006/relationships/hyperlink" Target="https://news.marriott.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B40FCD49-2060-48B9-8212-8A5F1DF472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picture containing building, screenshot, street, black and white&#10;&#10;Description automatically generated">
            <a:extLst>
              <a:ext uri="{FF2B5EF4-FFF2-40B4-BE49-F238E27FC236}">
                <a16:creationId xmlns:a16="http://schemas.microsoft.com/office/drawing/2014/main" id="{61C5AB2A-D8C9-EFCD-5E69-56BD8F62D648}"/>
              </a:ext>
            </a:extLst>
          </p:cNvPr>
          <p:cNvPicPr>
            <a:picLocks noChangeAspect="1"/>
          </p:cNvPicPr>
          <p:nvPr/>
        </p:nvPicPr>
        <p:blipFill rotWithShape="1">
          <a:blip r:embed="rId2">
            <a:alphaModFix amt="35000"/>
            <a:extLst>
              <a:ext uri="{28A0092B-C50C-407E-A947-70E740481C1C}">
                <a14:useLocalDpi xmlns:a14="http://schemas.microsoft.com/office/drawing/2010/main" val="0"/>
              </a:ext>
            </a:extLst>
          </a:blip>
          <a:srcRect t="20507" b="23244"/>
          <a:stretch/>
        </p:blipFill>
        <p:spPr>
          <a:xfrm>
            <a:off x="20" y="10"/>
            <a:ext cx="12191980" cy="6857990"/>
          </a:xfrm>
          <a:prstGeom prst="rect">
            <a:avLst/>
          </a:prstGeom>
        </p:spPr>
      </p:pic>
      <p:pic>
        <p:nvPicPr>
          <p:cNvPr id="14" name="Picture 13">
            <a:extLst>
              <a:ext uri="{FF2B5EF4-FFF2-40B4-BE49-F238E27FC236}">
                <a16:creationId xmlns:a16="http://schemas.microsoft.com/office/drawing/2014/main" id="{83A45DCD-B5FB-4A86-88D2-91088C7FFC5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ormAutofit/>
          </a:bodyPr>
          <a:lstStyle/>
          <a:p>
            <a:r>
              <a:rPr lang="en-GB" err="1"/>
              <a:t>Bvulgari</a:t>
            </a:r>
            <a:r>
              <a:rPr lang="en-GB"/>
              <a:t> Hotel </a:t>
            </a:r>
          </a:p>
        </p:txBody>
      </p:sp>
      <p:sp>
        <p:nvSpPr>
          <p:cNvPr id="3" name="Subtitle 2"/>
          <p:cNvSpPr>
            <a:spLocks noGrp="1"/>
          </p:cNvSpPr>
          <p:nvPr>
            <p:ph type="subTitle" idx="1"/>
          </p:nvPr>
        </p:nvSpPr>
        <p:spPr>
          <a:xfrm>
            <a:off x="1751012" y="3886200"/>
            <a:ext cx="8689976" cy="1371599"/>
          </a:xfrm>
        </p:spPr>
        <p:txBody>
          <a:bodyPr>
            <a:normAutofit/>
          </a:bodyPr>
          <a:lstStyle/>
          <a:p>
            <a:r>
              <a:rPr lang="en-GB">
                <a:solidFill>
                  <a:schemeClr val="tx1">
                    <a:lumMod val="65000"/>
                    <a:lumOff val="35000"/>
                  </a:schemeClr>
                </a:solidFill>
                <a:latin typeface="Times New Roman" panose="02020603050405020304" pitchFamily="18" charset="0"/>
                <a:cs typeface="Times New Roman" panose="02020603050405020304" pitchFamily="18" charset="0"/>
              </a:rPr>
              <a:t>Ioana mirela bumbu </a:t>
            </a:r>
          </a:p>
        </p:txBody>
      </p:sp>
    </p:spTree>
    <p:extLst>
      <p:ext uri="{BB962C8B-B14F-4D97-AF65-F5344CB8AC3E}">
        <p14:creationId xmlns:p14="http://schemas.microsoft.com/office/powerpoint/2010/main" val="2457300243"/>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iterate>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00"/>
                                        <p:tgtEl>
                                          <p:spTgt spid="3">
                                            <p:txEl>
                                              <p:pRg st="0" end="0"/>
                                            </p:txEl>
                                          </p:spTgt>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pic>
        <p:nvPicPr>
          <p:cNvPr id="9" name="Picture 2">
            <a:extLst>
              <a:ext uri="{FF2B5EF4-FFF2-40B4-BE49-F238E27FC236}">
                <a16:creationId xmlns:a16="http://schemas.microsoft.com/office/drawing/2014/main" id="{22790EC5-ACA7-4536-8066-B60199F3C6D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CAD20AEA-7CAF-4A83-BE2E-EAF010B8B7F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3" name="Rectangle 12">
            <a:extLst>
              <a:ext uri="{FF2B5EF4-FFF2-40B4-BE49-F238E27FC236}">
                <a16:creationId xmlns:a16="http://schemas.microsoft.com/office/drawing/2014/main" id="{2255CADE-DCE0-447F-B290-2AE78E5E55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22279" r="5783" b="-1"/>
          <a:stretch/>
        </p:blipFill>
        <p:spPr>
          <a:xfrm>
            <a:off x="8860" y="10"/>
            <a:ext cx="6924201" cy="6857990"/>
          </a:xfrm>
          <a:prstGeom prst="rect">
            <a:avLst/>
          </a:prstGeom>
        </p:spPr>
      </p:pic>
      <p:sp>
        <p:nvSpPr>
          <p:cNvPr id="15" name="Rectangle 14">
            <a:extLst>
              <a:ext uri="{FF2B5EF4-FFF2-40B4-BE49-F238E27FC236}">
                <a16:creationId xmlns:a16="http://schemas.microsoft.com/office/drawing/2014/main" id="{4245587C-701C-48A1-9B6B-10C3DF81A8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933061" y="-2"/>
            <a:ext cx="81313" cy="6858002"/>
          </a:xfrm>
          <a:prstGeom prst="rect">
            <a:avLst/>
          </a:prstGeom>
          <a:gradFill flip="none" rotWithShape="1">
            <a:gsLst>
              <a:gs pos="84000">
                <a:srgbClr val="B5B5B5"/>
              </a:gs>
              <a:gs pos="60159">
                <a:srgbClr val="D5D5D5"/>
              </a:gs>
              <a:gs pos="50447">
                <a:srgbClr val="E6E6E6"/>
              </a:gs>
              <a:gs pos="44260">
                <a:srgbClr val="D5D5D5"/>
              </a:gs>
              <a:gs pos="15928">
                <a:srgbClr val="B5B5B5"/>
              </a:gs>
              <a:gs pos="7000">
                <a:srgbClr val="8A8A8A"/>
              </a:gs>
              <a:gs pos="0">
                <a:srgbClr val="BBBBBB"/>
              </a:gs>
              <a:gs pos="93000">
                <a:srgbClr val="8A8A8A"/>
              </a:gs>
              <a:gs pos="100000">
                <a:srgbClr val="BBBBBB"/>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2E5CF545-7AAF-4A13-8871-089E929E850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7570382" y="1358901"/>
            <a:ext cx="3707844" cy="2730498"/>
          </a:xfrm>
        </p:spPr>
        <p:txBody>
          <a:bodyPr vert="horz" lIns="91440" tIns="45720" rIns="91440" bIns="45720" rtlCol="0" anchor="b">
            <a:normAutofit/>
          </a:bodyPr>
          <a:lstStyle/>
          <a:p>
            <a:r>
              <a:rPr lang="en-US" sz="2300" b="1"/>
              <a:t>The Role And Importance Of Quality</a:t>
            </a:r>
            <a:br>
              <a:rPr lang="en-US" sz="2300" b="1"/>
            </a:br>
            <a:r>
              <a:rPr lang="en-US" sz="2300" b="1"/>
              <a:t>Service, Hospitality, And Guest</a:t>
            </a:r>
            <a:br>
              <a:rPr lang="en-US" sz="2300" b="1"/>
            </a:br>
            <a:r>
              <a:rPr lang="en-US" sz="2300" b="1"/>
              <a:t>Services Within The Hotel Industry</a:t>
            </a:r>
            <a:br>
              <a:rPr lang="en-US" sz="2300" b="1"/>
            </a:br>
            <a:r>
              <a:rPr lang="en-US" sz="2300" b="1" i="1"/>
              <a:t>Bvlgari Hotel &amp; Resorts </a:t>
            </a:r>
          </a:p>
        </p:txBody>
      </p:sp>
    </p:spTree>
    <p:extLst>
      <p:ext uri="{BB962C8B-B14F-4D97-AF65-F5344CB8AC3E}">
        <p14:creationId xmlns:p14="http://schemas.microsoft.com/office/powerpoint/2010/main" val="414534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175" y="29977"/>
            <a:ext cx="10364451" cy="1227323"/>
          </a:xfrm>
        </p:spPr>
        <p:txBody>
          <a:bodyPr/>
          <a:lstStyle/>
          <a:p>
            <a:r>
              <a:rPr lang="en-GB" b="1" cap="none" dirty="0">
                <a:latin typeface="Times New Roman" panose="02020603050405020304" pitchFamily="18" charset="0"/>
                <a:cs typeface="Times New Roman" panose="02020603050405020304" pitchFamily="18" charset="0"/>
              </a:rPr>
              <a:t>Introduction</a:t>
            </a:r>
          </a:p>
        </p:txBody>
      </p:sp>
      <p:graphicFrame>
        <p:nvGraphicFramePr>
          <p:cNvPr id="11" name="Content Placeholder 2">
            <a:extLst>
              <a:ext uri="{FF2B5EF4-FFF2-40B4-BE49-F238E27FC236}">
                <a16:creationId xmlns:a16="http://schemas.microsoft.com/office/drawing/2014/main" id="{81CE4825-53C8-2089-D52C-69DFD26BC1B4}"/>
              </a:ext>
            </a:extLst>
          </p:cNvPr>
          <p:cNvGraphicFramePr>
            <a:graphicFrameLocks noGrp="1"/>
          </p:cNvGraphicFramePr>
          <p:nvPr>
            <p:ph sz="quarter" idx="13"/>
            <p:extLst>
              <p:ext uri="{D42A27DB-BD31-4B8C-83A1-F6EECF244321}">
                <p14:modId xmlns:p14="http://schemas.microsoft.com/office/powerpoint/2010/main" val="2446467233"/>
              </p:ext>
            </p:extLst>
          </p:nvPr>
        </p:nvGraphicFramePr>
        <p:xfrm>
          <a:off x="589924" y="1626154"/>
          <a:ext cx="7277726" cy="506039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Picture 3"/>
          <p:cNvPicPr/>
          <p:nvPr/>
        </p:nvPicPr>
        <p:blipFill>
          <a:blip r:embed="rId8"/>
          <a:stretch>
            <a:fillRect/>
          </a:stretch>
        </p:blipFill>
        <p:spPr>
          <a:xfrm>
            <a:off x="8265160" y="1766887"/>
            <a:ext cx="3336290" cy="1814513"/>
          </a:xfrm>
          <a:prstGeom prst="rect">
            <a:avLst/>
          </a:prstGeom>
        </p:spPr>
      </p:pic>
      <p:pic>
        <p:nvPicPr>
          <p:cNvPr id="5" name="Picture 4"/>
          <p:cNvPicPr/>
          <p:nvPr/>
        </p:nvPicPr>
        <p:blipFill>
          <a:blip r:embed="rId9"/>
          <a:stretch>
            <a:fillRect/>
          </a:stretch>
        </p:blipFill>
        <p:spPr>
          <a:xfrm>
            <a:off x="8020050" y="4336097"/>
            <a:ext cx="3826510" cy="1988503"/>
          </a:xfrm>
          <a:prstGeom prst="rect">
            <a:avLst/>
          </a:prstGeom>
        </p:spPr>
      </p:pic>
      <p:sp>
        <p:nvSpPr>
          <p:cNvPr id="6" name="Rectangle 5"/>
          <p:cNvSpPr/>
          <p:nvPr/>
        </p:nvSpPr>
        <p:spPr>
          <a:xfrm>
            <a:off x="8447988" y="3581400"/>
            <a:ext cx="3550972" cy="369332"/>
          </a:xfrm>
          <a:prstGeom prst="rect">
            <a:avLst/>
          </a:prstGeom>
        </p:spPr>
        <p:txBody>
          <a:bodyPr wrap="none">
            <a:spAutoFit/>
          </a:bodyPr>
          <a:lstStyle/>
          <a:p>
            <a:r>
              <a:rPr lang="en-US" cap="none" dirty="0">
                <a:latin typeface="Times New Roman" panose="02020603050405020304" pitchFamily="18" charset="0"/>
                <a:cs typeface="Times New Roman" panose="02020603050405020304" pitchFamily="18" charset="0"/>
              </a:rPr>
              <a:t>Source: </a:t>
            </a:r>
            <a:r>
              <a:rPr lang="en-US" cap="none" dirty="0" err="1">
                <a:latin typeface="Times New Roman" panose="02020603050405020304" pitchFamily="18" charset="0"/>
                <a:cs typeface="Times New Roman" panose="02020603050405020304" pitchFamily="18" charset="0"/>
              </a:rPr>
              <a:t>marriott</a:t>
            </a:r>
            <a:r>
              <a:rPr lang="en-US" cap="none" dirty="0">
                <a:latin typeface="Times New Roman" panose="02020603050405020304" pitchFamily="18" charset="0"/>
                <a:cs typeface="Times New Roman" panose="02020603050405020304" pitchFamily="18" charset="0"/>
              </a:rPr>
              <a:t> international, 2023</a:t>
            </a:r>
            <a:endParaRPr lang="en-GB" dirty="0"/>
          </a:p>
        </p:txBody>
      </p:sp>
      <p:sp>
        <p:nvSpPr>
          <p:cNvPr id="7" name="Rectangle 6"/>
          <p:cNvSpPr/>
          <p:nvPr/>
        </p:nvSpPr>
        <p:spPr>
          <a:xfrm>
            <a:off x="8071167" y="6359683"/>
            <a:ext cx="3775393" cy="369332"/>
          </a:xfrm>
          <a:prstGeom prst="rect">
            <a:avLst/>
          </a:prstGeom>
        </p:spPr>
        <p:txBody>
          <a:bodyPr wrap="none">
            <a:spAutoFit/>
          </a:bodyPr>
          <a:lstStyle/>
          <a:p>
            <a:r>
              <a:rPr lang="en-US" cap="none" dirty="0">
                <a:latin typeface="Times New Roman" panose="02020603050405020304" pitchFamily="18" charset="0"/>
                <a:cs typeface="Times New Roman" panose="02020603050405020304" pitchFamily="18" charset="0"/>
              </a:rPr>
              <a:t>Source: </a:t>
            </a:r>
            <a:r>
              <a:rPr lang="en-US" cap="none" dirty="0" err="1">
                <a:latin typeface="Times New Roman" panose="02020603050405020304" pitchFamily="18" charset="0"/>
                <a:cs typeface="Times New Roman" panose="02020603050405020304" pitchFamily="18" charset="0"/>
              </a:rPr>
              <a:t>Bvlgari</a:t>
            </a:r>
            <a:r>
              <a:rPr lang="en-US" cap="none" dirty="0">
                <a:latin typeface="Times New Roman" panose="02020603050405020304" pitchFamily="18" charset="0"/>
                <a:cs typeface="Times New Roman" panose="02020603050405020304" pitchFamily="18" charset="0"/>
              </a:rPr>
              <a:t> Hotel &amp; Resorts, 2023</a:t>
            </a:r>
            <a:endParaRPr lang="en-GB" dirty="0"/>
          </a:p>
        </p:txBody>
      </p:sp>
    </p:spTree>
    <p:extLst>
      <p:ext uri="{BB962C8B-B14F-4D97-AF65-F5344CB8AC3E}">
        <p14:creationId xmlns:p14="http://schemas.microsoft.com/office/powerpoint/2010/main" val="32674455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4D4DD4CF-9732-4771-98FE-77886DC915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rotWithShape="1">
          <a:blip r:embed="rId3"/>
          <a:srcRect t="15155" r="1" b="8281"/>
          <a:stretch/>
        </p:blipFill>
        <p:spPr>
          <a:xfrm>
            <a:off x="1" y="10"/>
            <a:ext cx="7479157" cy="6857990"/>
          </a:xfrm>
          <a:prstGeom prst="rect">
            <a:avLst/>
          </a:prstGeom>
        </p:spPr>
      </p:pic>
      <p:sp>
        <p:nvSpPr>
          <p:cNvPr id="13" name="Rectangle 12">
            <a:extLst>
              <a:ext uri="{FF2B5EF4-FFF2-40B4-BE49-F238E27FC236}">
                <a16:creationId xmlns:a16="http://schemas.microsoft.com/office/drawing/2014/main" id="{A2861A9C-C970-4FFE-B67C-222B6F5732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79161" y="-2"/>
            <a:ext cx="81313" cy="6858002"/>
          </a:xfrm>
          <a:prstGeom prst="rect">
            <a:avLst/>
          </a:prstGeom>
          <a:gradFill flip="none" rotWithShape="1">
            <a:gsLst>
              <a:gs pos="84000">
                <a:srgbClr val="B5B5B5"/>
              </a:gs>
              <a:gs pos="60159">
                <a:srgbClr val="D5D5D5"/>
              </a:gs>
              <a:gs pos="50447">
                <a:srgbClr val="E6E6E6"/>
              </a:gs>
              <a:gs pos="44260">
                <a:srgbClr val="D5D5D5"/>
              </a:gs>
              <a:gs pos="15928">
                <a:srgbClr val="B5B5B5"/>
              </a:gs>
              <a:gs pos="7000">
                <a:srgbClr val="8A8A8A"/>
              </a:gs>
              <a:gs pos="0">
                <a:srgbClr val="BBBBBB"/>
              </a:gs>
              <a:gs pos="93000">
                <a:srgbClr val="8A8A8A"/>
              </a:gs>
              <a:gs pos="100000">
                <a:srgbClr val="BBBBBB"/>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D2FDF82E-EBD8-4EC5-AD10-CD9E70EE85C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8196408" y="640831"/>
            <a:ext cx="3352128" cy="1573863"/>
          </a:xfrm>
        </p:spPr>
        <p:txBody>
          <a:bodyPr>
            <a:normAutofit/>
          </a:bodyPr>
          <a:lstStyle/>
          <a:p>
            <a:pPr algn="l"/>
            <a:r>
              <a:rPr lang="en-GB" b="1" cap="none" dirty="0">
                <a:latin typeface="Times New Roman" panose="02020603050405020304" pitchFamily="18" charset="0"/>
                <a:cs typeface="Times New Roman" panose="02020603050405020304" pitchFamily="18" charset="0"/>
              </a:rPr>
              <a:t>Executive Summary </a:t>
            </a:r>
            <a:endParaRPr lang="en-GB" b="1" cap="none">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quarter" idx="13"/>
          </p:nvPr>
        </p:nvSpPr>
        <p:spPr>
          <a:xfrm>
            <a:off x="8196408" y="2367092"/>
            <a:ext cx="3352128" cy="3881309"/>
          </a:xfrm>
        </p:spPr>
        <p:txBody>
          <a:bodyPr>
            <a:normAutofit/>
          </a:bodyPr>
          <a:lstStyle/>
          <a:p>
            <a:pPr>
              <a:lnSpc>
                <a:spcPct val="110000"/>
              </a:lnSpc>
            </a:pPr>
            <a:r>
              <a:rPr lang="en-US" sz="1700" cap="none">
                <a:latin typeface="Times New Roman" panose="02020603050405020304" pitchFamily="18" charset="0"/>
                <a:cs typeface="Times New Roman" panose="02020603050405020304" pitchFamily="18" charset="0"/>
              </a:rPr>
              <a:t>The presentation focuses on highlighting the role and importance of the chosen hotel brand.</a:t>
            </a:r>
          </a:p>
          <a:p>
            <a:pPr>
              <a:lnSpc>
                <a:spcPct val="110000"/>
              </a:lnSpc>
            </a:pPr>
            <a:r>
              <a:rPr lang="en-US" sz="1700" cap="none">
                <a:latin typeface="Times New Roman" panose="02020603050405020304" pitchFamily="18" charset="0"/>
                <a:cs typeface="Times New Roman" panose="02020603050405020304" pitchFamily="18" charset="0"/>
              </a:rPr>
              <a:t>The presentation outlined the nature, scope, and importance of guest services in the hotel brand.s</a:t>
            </a:r>
          </a:p>
          <a:p>
            <a:pPr>
              <a:lnSpc>
                <a:spcPct val="110000"/>
              </a:lnSpc>
            </a:pPr>
            <a:r>
              <a:rPr lang="en-US" sz="1700" cap="none">
                <a:latin typeface="Times New Roman" panose="02020603050405020304" pitchFamily="18" charset="0"/>
                <a:cs typeface="Times New Roman" panose="02020603050405020304" pitchFamily="18" charset="0"/>
              </a:rPr>
              <a:t>The hotel offers luxury spas and top-class restaurant services. </a:t>
            </a:r>
          </a:p>
          <a:p>
            <a:pPr>
              <a:lnSpc>
                <a:spcPct val="110000"/>
              </a:lnSpc>
            </a:pPr>
            <a:r>
              <a:rPr lang="en-US" sz="1700" cap="none">
                <a:latin typeface="Times New Roman" panose="02020603050405020304" pitchFamily="18" charset="0"/>
                <a:cs typeface="Times New Roman" panose="02020603050405020304" pitchFamily="18" charset="0"/>
              </a:rPr>
              <a:t>The hotel mainly target business class society.</a:t>
            </a:r>
          </a:p>
          <a:p>
            <a:pPr>
              <a:lnSpc>
                <a:spcPct val="110000"/>
              </a:lnSpc>
            </a:pPr>
            <a:endParaRPr lang="en-US" sz="1700" cap="none">
              <a:latin typeface="Times New Roman" panose="02020603050405020304" pitchFamily="18" charset="0"/>
              <a:cs typeface="Times New Roman" panose="02020603050405020304" pitchFamily="18" charset="0"/>
            </a:endParaRPr>
          </a:p>
          <a:p>
            <a:pPr>
              <a:lnSpc>
                <a:spcPct val="110000"/>
              </a:lnSpc>
            </a:pPr>
            <a:endParaRPr lang="en-US" sz="1700" cap="none">
              <a:latin typeface="Times New Roman" panose="02020603050405020304" pitchFamily="18" charset="0"/>
              <a:cs typeface="Times New Roman" panose="02020603050405020304" pitchFamily="18" charset="0"/>
            </a:endParaRPr>
          </a:p>
          <a:p>
            <a:pPr>
              <a:lnSpc>
                <a:spcPct val="110000"/>
              </a:lnSpc>
            </a:pPr>
            <a:endParaRPr lang="en-GB" sz="1700"/>
          </a:p>
        </p:txBody>
      </p:sp>
    </p:spTree>
    <p:extLst>
      <p:ext uri="{BB962C8B-B14F-4D97-AF65-F5344CB8AC3E}">
        <p14:creationId xmlns:p14="http://schemas.microsoft.com/office/powerpoint/2010/main" val="14350447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175" y="29977"/>
            <a:ext cx="10364451" cy="1227323"/>
          </a:xfrm>
        </p:spPr>
        <p:txBody>
          <a:bodyPr/>
          <a:lstStyle/>
          <a:p>
            <a:r>
              <a:rPr lang="en-GB" b="1" cap="none" dirty="0">
                <a:latin typeface="Times New Roman" panose="02020603050405020304" pitchFamily="18" charset="0"/>
                <a:cs typeface="Times New Roman" panose="02020603050405020304" pitchFamily="18" charset="0"/>
              </a:rPr>
              <a:t>Main Body</a:t>
            </a:r>
          </a:p>
        </p:txBody>
      </p:sp>
      <p:graphicFrame>
        <p:nvGraphicFramePr>
          <p:cNvPr id="10" name="Content Placeholder 2">
            <a:extLst>
              <a:ext uri="{FF2B5EF4-FFF2-40B4-BE49-F238E27FC236}">
                <a16:creationId xmlns:a16="http://schemas.microsoft.com/office/drawing/2014/main" id="{F5E0F3B6-B0EB-B08A-46F5-89546BBF602A}"/>
              </a:ext>
            </a:extLst>
          </p:cNvPr>
          <p:cNvGraphicFramePr>
            <a:graphicFrameLocks noGrp="1"/>
          </p:cNvGraphicFramePr>
          <p:nvPr>
            <p:ph sz="quarter" idx="13"/>
          </p:nvPr>
        </p:nvGraphicFramePr>
        <p:xfrm>
          <a:off x="209550" y="1257300"/>
          <a:ext cx="11982450" cy="240569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Picture 4"/>
          <p:cNvPicPr/>
          <p:nvPr/>
        </p:nvPicPr>
        <p:blipFill>
          <a:blip r:embed="rId8"/>
          <a:stretch>
            <a:fillRect/>
          </a:stretch>
        </p:blipFill>
        <p:spPr>
          <a:xfrm>
            <a:off x="495300" y="3950254"/>
            <a:ext cx="4552950" cy="2224405"/>
          </a:xfrm>
          <a:prstGeom prst="rect">
            <a:avLst/>
          </a:prstGeom>
        </p:spPr>
      </p:pic>
      <p:pic>
        <p:nvPicPr>
          <p:cNvPr id="7" name="Picture 6"/>
          <p:cNvPicPr/>
          <p:nvPr/>
        </p:nvPicPr>
        <p:blipFill>
          <a:blip r:embed="rId9"/>
          <a:stretch>
            <a:fillRect/>
          </a:stretch>
        </p:blipFill>
        <p:spPr>
          <a:xfrm>
            <a:off x="5906126" y="3950254"/>
            <a:ext cx="5524500" cy="2405698"/>
          </a:xfrm>
          <a:prstGeom prst="rect">
            <a:avLst/>
          </a:prstGeom>
        </p:spPr>
      </p:pic>
      <p:sp>
        <p:nvSpPr>
          <p:cNvPr id="4" name="Rectangle 3"/>
          <p:cNvSpPr/>
          <p:nvPr/>
        </p:nvSpPr>
        <p:spPr>
          <a:xfrm>
            <a:off x="958644" y="6206447"/>
            <a:ext cx="3775393" cy="369332"/>
          </a:xfrm>
          <a:prstGeom prst="rect">
            <a:avLst/>
          </a:prstGeom>
        </p:spPr>
        <p:txBody>
          <a:bodyPr wrap="none">
            <a:spAutoFit/>
          </a:bodyPr>
          <a:lstStyle/>
          <a:p>
            <a:r>
              <a:rPr lang="en-US" cap="none" dirty="0">
                <a:latin typeface="Times New Roman" panose="02020603050405020304" pitchFamily="18" charset="0"/>
                <a:cs typeface="Times New Roman" panose="02020603050405020304" pitchFamily="18" charset="0"/>
              </a:rPr>
              <a:t>Source: </a:t>
            </a:r>
            <a:r>
              <a:rPr lang="en-US" cap="none" dirty="0" err="1">
                <a:latin typeface="Times New Roman" panose="02020603050405020304" pitchFamily="18" charset="0"/>
                <a:cs typeface="Times New Roman" panose="02020603050405020304" pitchFamily="18" charset="0"/>
              </a:rPr>
              <a:t>Bvlgari</a:t>
            </a:r>
            <a:r>
              <a:rPr lang="en-US" cap="none" dirty="0">
                <a:latin typeface="Times New Roman" panose="02020603050405020304" pitchFamily="18" charset="0"/>
                <a:cs typeface="Times New Roman" panose="02020603050405020304" pitchFamily="18" charset="0"/>
              </a:rPr>
              <a:t> Hotel &amp; Resorts, 2023</a:t>
            </a:r>
            <a:endParaRPr lang="en-GB" dirty="0"/>
          </a:p>
        </p:txBody>
      </p:sp>
      <p:sp>
        <p:nvSpPr>
          <p:cNvPr id="8" name="Rectangle 7"/>
          <p:cNvSpPr/>
          <p:nvPr/>
        </p:nvSpPr>
        <p:spPr>
          <a:xfrm>
            <a:off x="7092744" y="6355952"/>
            <a:ext cx="3775393" cy="369332"/>
          </a:xfrm>
          <a:prstGeom prst="rect">
            <a:avLst/>
          </a:prstGeom>
        </p:spPr>
        <p:txBody>
          <a:bodyPr wrap="none">
            <a:spAutoFit/>
          </a:bodyPr>
          <a:lstStyle/>
          <a:p>
            <a:r>
              <a:rPr lang="en-US" cap="none" dirty="0">
                <a:latin typeface="Times New Roman" panose="02020603050405020304" pitchFamily="18" charset="0"/>
                <a:cs typeface="Times New Roman" panose="02020603050405020304" pitchFamily="18" charset="0"/>
              </a:rPr>
              <a:t>Source: </a:t>
            </a:r>
            <a:r>
              <a:rPr lang="en-US" cap="none" dirty="0" err="1">
                <a:latin typeface="Times New Roman" panose="02020603050405020304" pitchFamily="18" charset="0"/>
                <a:cs typeface="Times New Roman" panose="02020603050405020304" pitchFamily="18" charset="0"/>
              </a:rPr>
              <a:t>Bvlgari</a:t>
            </a:r>
            <a:r>
              <a:rPr lang="en-US" cap="none" dirty="0">
                <a:latin typeface="Times New Roman" panose="02020603050405020304" pitchFamily="18" charset="0"/>
                <a:cs typeface="Times New Roman" panose="02020603050405020304" pitchFamily="18" charset="0"/>
              </a:rPr>
              <a:t> Hotel &amp; Resorts, 2023</a:t>
            </a:r>
            <a:endParaRPr lang="en-GB" dirty="0"/>
          </a:p>
        </p:txBody>
      </p:sp>
    </p:spTree>
    <p:extLst>
      <p:ext uri="{BB962C8B-B14F-4D97-AF65-F5344CB8AC3E}">
        <p14:creationId xmlns:p14="http://schemas.microsoft.com/office/powerpoint/2010/main" val="31408603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209550" y="1435654"/>
            <a:ext cx="10344150" cy="5003246"/>
          </a:xfrm>
        </p:spPr>
        <p:txBody>
          <a:bodyPr>
            <a:normAutofit/>
          </a:bodyPr>
          <a:lstStyle/>
          <a:p>
            <a:pPr algn="just">
              <a:lnSpc>
                <a:spcPct val="200000"/>
              </a:lnSpc>
            </a:pPr>
            <a:r>
              <a:rPr lang="en-US" b="1" cap="none" dirty="0">
                <a:latin typeface="Times New Roman" panose="02020603050405020304" pitchFamily="18" charset="0"/>
                <a:cs typeface="Times New Roman" panose="02020603050405020304" pitchFamily="18" charset="0"/>
              </a:rPr>
              <a:t>The main consumers of </a:t>
            </a:r>
            <a:r>
              <a:rPr lang="en-US" b="1" cap="none" dirty="0" err="1">
                <a:latin typeface="Times New Roman" panose="02020603050405020304" pitchFamily="18" charset="0"/>
                <a:cs typeface="Times New Roman" panose="02020603050405020304" pitchFamily="18" charset="0"/>
              </a:rPr>
              <a:t>Bvlgari</a:t>
            </a:r>
            <a:r>
              <a:rPr lang="en-US" b="1" cap="none" dirty="0">
                <a:latin typeface="Times New Roman" panose="02020603050405020304" pitchFamily="18" charset="0"/>
                <a:cs typeface="Times New Roman" panose="02020603050405020304" pitchFamily="18" charset="0"/>
              </a:rPr>
              <a:t> Hotel &amp; Resorts are; </a:t>
            </a:r>
          </a:p>
          <a:p>
            <a:pPr algn="just">
              <a:lnSpc>
                <a:spcPct val="200000"/>
              </a:lnSpc>
              <a:buFont typeface="Wingdings" panose="05000000000000000000" pitchFamily="2" charset="2"/>
              <a:buChar char="q"/>
            </a:pPr>
            <a:r>
              <a:rPr lang="en-US" cap="none" dirty="0">
                <a:latin typeface="Times New Roman" panose="02020603050405020304" pitchFamily="18" charset="0"/>
                <a:cs typeface="Times New Roman" panose="02020603050405020304" pitchFamily="18" charset="0"/>
              </a:rPr>
              <a:t>Corporate executives</a:t>
            </a:r>
          </a:p>
          <a:p>
            <a:pPr algn="just">
              <a:lnSpc>
                <a:spcPct val="200000"/>
              </a:lnSpc>
              <a:buFont typeface="Wingdings" panose="05000000000000000000" pitchFamily="2" charset="2"/>
              <a:buChar char="q"/>
            </a:pPr>
            <a:r>
              <a:rPr lang="en-US" cap="none" dirty="0">
                <a:latin typeface="Times New Roman" panose="02020603050405020304" pitchFamily="18" charset="0"/>
                <a:cs typeface="Times New Roman" panose="02020603050405020304" pitchFamily="18" charset="0"/>
              </a:rPr>
              <a:t>Celebrities</a:t>
            </a:r>
          </a:p>
          <a:p>
            <a:pPr algn="just">
              <a:lnSpc>
                <a:spcPct val="200000"/>
              </a:lnSpc>
              <a:buFont typeface="Wingdings" panose="05000000000000000000" pitchFamily="2" charset="2"/>
              <a:buChar char="q"/>
            </a:pPr>
            <a:r>
              <a:rPr lang="en-US" cap="none" dirty="0">
                <a:latin typeface="Times New Roman" panose="02020603050405020304" pitchFamily="18" charset="0"/>
                <a:cs typeface="Times New Roman" panose="02020603050405020304" pitchFamily="18" charset="0"/>
              </a:rPr>
              <a:t>Business tycoons (</a:t>
            </a:r>
            <a:r>
              <a:rPr lang="en-US" cap="none" dirty="0" err="1">
                <a:latin typeface="Times New Roman" panose="02020603050405020304" pitchFamily="18" charset="0"/>
                <a:cs typeface="Times New Roman" panose="02020603050405020304" pitchFamily="18" charset="0"/>
              </a:rPr>
              <a:t>Bvlgari</a:t>
            </a:r>
            <a:r>
              <a:rPr lang="en-US" cap="none" dirty="0">
                <a:latin typeface="Times New Roman" panose="02020603050405020304" pitchFamily="18" charset="0"/>
                <a:cs typeface="Times New Roman" panose="02020603050405020304" pitchFamily="18" charset="0"/>
              </a:rPr>
              <a:t> Hotel London, 2023) </a:t>
            </a:r>
          </a:p>
          <a:p>
            <a:pPr algn="just">
              <a:lnSpc>
                <a:spcPct val="200000"/>
              </a:lnSpc>
              <a:buFont typeface="Wingdings" panose="05000000000000000000" pitchFamily="2" charset="2"/>
              <a:buChar char="q"/>
            </a:pPr>
            <a:r>
              <a:rPr lang="en-US" cap="none" dirty="0">
                <a:latin typeface="Times New Roman" panose="02020603050405020304" pitchFamily="18" charset="0"/>
                <a:cs typeface="Times New Roman" panose="02020603050405020304" pitchFamily="18" charset="0"/>
              </a:rPr>
              <a:t>Tourists</a:t>
            </a:r>
          </a:p>
          <a:p>
            <a:endParaRPr lang="en-GB" dirty="0"/>
          </a:p>
        </p:txBody>
      </p:sp>
      <p:pic>
        <p:nvPicPr>
          <p:cNvPr id="4" name="Picture 3"/>
          <p:cNvPicPr>
            <a:picLocks noChangeAspect="1"/>
          </p:cNvPicPr>
          <p:nvPr/>
        </p:nvPicPr>
        <p:blipFill>
          <a:blip r:embed="rId3"/>
          <a:stretch>
            <a:fillRect/>
          </a:stretch>
        </p:blipFill>
        <p:spPr>
          <a:xfrm>
            <a:off x="6915776" y="952500"/>
            <a:ext cx="3637924" cy="2401292"/>
          </a:xfrm>
          <a:prstGeom prst="rect">
            <a:avLst/>
          </a:prstGeom>
        </p:spPr>
      </p:pic>
      <p:pic>
        <p:nvPicPr>
          <p:cNvPr id="6" name="Picture 5"/>
          <p:cNvPicPr>
            <a:picLocks noChangeAspect="1"/>
          </p:cNvPicPr>
          <p:nvPr/>
        </p:nvPicPr>
        <p:blipFill>
          <a:blip r:embed="rId4"/>
          <a:stretch>
            <a:fillRect/>
          </a:stretch>
        </p:blipFill>
        <p:spPr>
          <a:xfrm>
            <a:off x="8339763" y="3721365"/>
            <a:ext cx="3629025" cy="2895889"/>
          </a:xfrm>
          <a:prstGeom prst="rect">
            <a:avLst/>
          </a:prstGeom>
        </p:spPr>
      </p:pic>
      <p:pic>
        <p:nvPicPr>
          <p:cNvPr id="8" name="Picture 7"/>
          <p:cNvPicPr>
            <a:picLocks noChangeAspect="1"/>
          </p:cNvPicPr>
          <p:nvPr/>
        </p:nvPicPr>
        <p:blipFill>
          <a:blip r:embed="rId5"/>
          <a:stretch>
            <a:fillRect/>
          </a:stretch>
        </p:blipFill>
        <p:spPr>
          <a:xfrm>
            <a:off x="3133725" y="4295559"/>
            <a:ext cx="3476625" cy="2301699"/>
          </a:xfrm>
          <a:prstGeom prst="rect">
            <a:avLst/>
          </a:prstGeom>
        </p:spPr>
      </p:pic>
      <p:sp>
        <p:nvSpPr>
          <p:cNvPr id="9" name="Rectangle 8"/>
          <p:cNvSpPr/>
          <p:nvPr/>
        </p:nvSpPr>
        <p:spPr>
          <a:xfrm>
            <a:off x="6915776" y="3119804"/>
            <a:ext cx="3829050" cy="646331"/>
          </a:xfrm>
          <a:prstGeom prst="rect">
            <a:avLst/>
          </a:prstGeom>
        </p:spPr>
        <p:txBody>
          <a:bodyPr wrap="square">
            <a:spAutoFit/>
          </a:bodyPr>
          <a:lstStyle/>
          <a:p>
            <a:pPr algn="just">
              <a:lnSpc>
                <a:spcPct val="200000"/>
              </a:lnSpc>
            </a:pPr>
            <a:r>
              <a:rPr lang="en-US" cap="none" dirty="0">
                <a:latin typeface="Times New Roman" panose="02020603050405020304" pitchFamily="18" charset="0"/>
                <a:cs typeface="Times New Roman" panose="02020603050405020304" pitchFamily="18" charset="0"/>
              </a:rPr>
              <a:t>(Source: </a:t>
            </a:r>
            <a:r>
              <a:rPr lang="en-US" cap="none" dirty="0" err="1">
                <a:latin typeface="Times New Roman" panose="02020603050405020304" pitchFamily="18" charset="0"/>
                <a:cs typeface="Times New Roman" panose="02020603050405020304" pitchFamily="18" charset="0"/>
              </a:rPr>
              <a:t>Bvlgari</a:t>
            </a:r>
            <a:r>
              <a:rPr lang="en-US" cap="none" dirty="0">
                <a:latin typeface="Times New Roman" panose="02020603050405020304" pitchFamily="18" charset="0"/>
                <a:cs typeface="Times New Roman" panose="02020603050405020304" pitchFamily="18" charset="0"/>
              </a:rPr>
              <a:t> Hotel London, 2023) </a:t>
            </a:r>
          </a:p>
        </p:txBody>
      </p:sp>
      <p:sp>
        <p:nvSpPr>
          <p:cNvPr id="10" name="Rectangle 9"/>
          <p:cNvSpPr/>
          <p:nvPr/>
        </p:nvSpPr>
        <p:spPr>
          <a:xfrm>
            <a:off x="8362950" y="6294088"/>
            <a:ext cx="3829050" cy="646331"/>
          </a:xfrm>
          <a:prstGeom prst="rect">
            <a:avLst/>
          </a:prstGeom>
        </p:spPr>
        <p:txBody>
          <a:bodyPr wrap="square">
            <a:spAutoFit/>
          </a:bodyPr>
          <a:lstStyle/>
          <a:p>
            <a:pPr algn="just">
              <a:lnSpc>
                <a:spcPct val="200000"/>
              </a:lnSpc>
            </a:pPr>
            <a:r>
              <a:rPr lang="en-US" cap="none" dirty="0">
                <a:latin typeface="Times New Roman" panose="02020603050405020304" pitchFamily="18" charset="0"/>
                <a:cs typeface="Times New Roman" panose="02020603050405020304" pitchFamily="18" charset="0"/>
              </a:rPr>
              <a:t>(Source: </a:t>
            </a:r>
            <a:r>
              <a:rPr lang="en-US" cap="none" dirty="0" err="1">
                <a:latin typeface="Times New Roman" panose="02020603050405020304" pitchFamily="18" charset="0"/>
                <a:cs typeface="Times New Roman" panose="02020603050405020304" pitchFamily="18" charset="0"/>
              </a:rPr>
              <a:t>Bvlgari</a:t>
            </a:r>
            <a:r>
              <a:rPr lang="en-US" cap="none" dirty="0">
                <a:latin typeface="Times New Roman" panose="02020603050405020304" pitchFamily="18" charset="0"/>
                <a:cs typeface="Times New Roman" panose="02020603050405020304" pitchFamily="18" charset="0"/>
              </a:rPr>
              <a:t> Hotel London, 2023) </a:t>
            </a:r>
          </a:p>
        </p:txBody>
      </p:sp>
      <p:sp>
        <p:nvSpPr>
          <p:cNvPr id="11" name="Rectangle 10"/>
          <p:cNvSpPr/>
          <p:nvPr/>
        </p:nvSpPr>
        <p:spPr>
          <a:xfrm>
            <a:off x="3133725" y="6274092"/>
            <a:ext cx="3829050" cy="646331"/>
          </a:xfrm>
          <a:prstGeom prst="rect">
            <a:avLst/>
          </a:prstGeom>
        </p:spPr>
        <p:txBody>
          <a:bodyPr wrap="square">
            <a:spAutoFit/>
          </a:bodyPr>
          <a:lstStyle/>
          <a:p>
            <a:pPr algn="just">
              <a:lnSpc>
                <a:spcPct val="200000"/>
              </a:lnSpc>
            </a:pPr>
            <a:r>
              <a:rPr lang="en-US" cap="none" dirty="0">
                <a:latin typeface="Times New Roman" panose="02020603050405020304" pitchFamily="18" charset="0"/>
                <a:cs typeface="Times New Roman" panose="02020603050405020304" pitchFamily="18" charset="0"/>
              </a:rPr>
              <a:t>(Source: </a:t>
            </a:r>
            <a:r>
              <a:rPr lang="en-US" cap="none" dirty="0" err="1">
                <a:latin typeface="Times New Roman" panose="02020603050405020304" pitchFamily="18" charset="0"/>
                <a:cs typeface="Times New Roman" panose="02020603050405020304" pitchFamily="18" charset="0"/>
              </a:rPr>
              <a:t>Bvlgari</a:t>
            </a:r>
            <a:r>
              <a:rPr lang="en-US" cap="none" dirty="0">
                <a:latin typeface="Times New Roman" panose="02020603050405020304" pitchFamily="18" charset="0"/>
                <a:cs typeface="Times New Roman" panose="02020603050405020304" pitchFamily="18" charset="0"/>
              </a:rPr>
              <a:t> Hotel London, 2023) </a:t>
            </a:r>
          </a:p>
        </p:txBody>
      </p:sp>
    </p:spTree>
    <p:extLst>
      <p:ext uri="{BB962C8B-B14F-4D97-AF65-F5344CB8AC3E}">
        <p14:creationId xmlns:p14="http://schemas.microsoft.com/office/powerpoint/2010/main" val="9604379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DDDE267B-E820-4910-868D-BA40CFB936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6800" y="-9523"/>
            <a:ext cx="10058400" cy="6867522"/>
          </a:xfrm>
          <a:custGeom>
            <a:avLst/>
            <a:gdLst>
              <a:gd name="connsiteX0" fmla="*/ 1263465 w 10058400"/>
              <a:gd name="connsiteY0" fmla="*/ 0 h 6867522"/>
              <a:gd name="connsiteX1" fmla="*/ 8794935 w 10058400"/>
              <a:gd name="connsiteY1" fmla="*/ 0 h 6867522"/>
              <a:gd name="connsiteX2" fmla="*/ 8909975 w 10058400"/>
              <a:gd name="connsiteY2" fmla="*/ 132807 h 6867522"/>
              <a:gd name="connsiteX3" fmla="*/ 10058400 w 10058400"/>
              <a:gd name="connsiteY3" fmla="*/ 3331845 h 6867522"/>
              <a:gd name="connsiteX4" fmla="*/ 8751905 w 10058400"/>
              <a:gd name="connsiteY4" fmla="*/ 6713366 h 6867522"/>
              <a:gd name="connsiteX5" fmla="*/ 8604930 w 10058400"/>
              <a:gd name="connsiteY5" fmla="*/ 6867522 h 6867522"/>
              <a:gd name="connsiteX6" fmla="*/ 1453470 w 10058400"/>
              <a:gd name="connsiteY6" fmla="*/ 6867522 h 6867522"/>
              <a:gd name="connsiteX7" fmla="*/ 1306495 w 10058400"/>
              <a:gd name="connsiteY7" fmla="*/ 6713366 h 6867522"/>
              <a:gd name="connsiteX8" fmla="*/ 0 w 10058400"/>
              <a:gd name="connsiteY8" fmla="*/ 3331845 h 6867522"/>
              <a:gd name="connsiteX9" fmla="*/ 1148425 w 10058400"/>
              <a:gd name="connsiteY9" fmla="*/ 132807 h 6867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58400" h="6867522">
                <a:moveTo>
                  <a:pt x="1263465" y="0"/>
                </a:moveTo>
                <a:lnTo>
                  <a:pt x="8794935" y="0"/>
                </a:lnTo>
                <a:lnTo>
                  <a:pt x="8909975" y="132807"/>
                </a:lnTo>
                <a:cubicBezTo>
                  <a:pt x="9627420" y="1002149"/>
                  <a:pt x="10058400" y="2116667"/>
                  <a:pt x="10058400" y="3331845"/>
                </a:cubicBezTo>
                <a:cubicBezTo>
                  <a:pt x="10058400" y="4633822"/>
                  <a:pt x="9563653" y="5820244"/>
                  <a:pt x="8751905" y="6713366"/>
                </a:cubicBezTo>
                <a:lnTo>
                  <a:pt x="8604930" y="6867522"/>
                </a:lnTo>
                <a:lnTo>
                  <a:pt x="1453470" y="6867522"/>
                </a:lnTo>
                <a:lnTo>
                  <a:pt x="1306495" y="6713366"/>
                </a:lnTo>
                <a:cubicBezTo>
                  <a:pt x="494747" y="5820244"/>
                  <a:pt x="0" y="4633822"/>
                  <a:pt x="0" y="3331845"/>
                </a:cubicBezTo>
                <a:cubicBezTo>
                  <a:pt x="0" y="2116667"/>
                  <a:pt x="430980" y="1002149"/>
                  <a:pt x="1148425" y="132807"/>
                </a:cubicBezTo>
                <a:close/>
              </a:path>
            </a:pathLst>
          </a:custGeom>
          <a:solidFill>
            <a:srgbClr val="FFFFFF"/>
          </a:solidFill>
          <a:ln>
            <a:noFill/>
          </a:ln>
          <a:scene3d>
            <a:camera prst="orthographicFront"/>
            <a:lightRig rig="threePt" dir="t">
              <a:rot lat="0" lon="0" rev="2700000"/>
            </a:lightRig>
          </a:scene3d>
          <a:sp3d contourW="6350">
            <a:bevelT h="38100"/>
            <a:contourClr>
              <a:srgbClr val="C0C0C0"/>
            </a:contourClr>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10" name="Picture 9">
            <a:extLst>
              <a:ext uri="{FF2B5EF4-FFF2-40B4-BE49-F238E27FC236}">
                <a16:creationId xmlns:a16="http://schemas.microsoft.com/office/drawing/2014/main" id="{FF3E25D7-C2F8-445D-AA42-C1163028DA6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descr="A picture containing text, screenshot, diagram, line&#10;&#10;Description automatically generated">
            <a:extLst>
              <a:ext uri="{FF2B5EF4-FFF2-40B4-BE49-F238E27FC236}">
                <a16:creationId xmlns:a16="http://schemas.microsoft.com/office/drawing/2014/main" id="{63A9D47C-ABC6-0556-3174-82C947E6784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71184" y="385425"/>
            <a:ext cx="7791827" cy="6077625"/>
          </a:xfrm>
          <a:prstGeom prst="rect">
            <a:avLst/>
          </a:prstGeom>
        </p:spPr>
      </p:pic>
    </p:spTree>
    <p:extLst>
      <p:ext uri="{BB962C8B-B14F-4D97-AF65-F5344CB8AC3E}">
        <p14:creationId xmlns:p14="http://schemas.microsoft.com/office/powerpoint/2010/main" val="4881811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CE194D91-9FD4-4CB4-AD8E-C842798FF2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2">
            <a:extLst>
              <a:ext uri="{FF2B5EF4-FFF2-40B4-BE49-F238E27FC236}">
                <a16:creationId xmlns:a16="http://schemas.microsoft.com/office/drawing/2014/main" id="{287B275B-62BF-40C0-95BA-606F0ACCA83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7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p:nvPr/>
        </p:nvPicPr>
        <p:blipFill rotWithShape="1">
          <a:blip r:embed="rId4"/>
          <a:srcRect t="29061" r="1" b="4494"/>
          <a:stretch/>
        </p:blipFill>
        <p:spPr>
          <a:xfrm>
            <a:off x="1" y="10"/>
            <a:ext cx="7479157" cy="3428987"/>
          </a:xfrm>
          <a:prstGeom prst="rect">
            <a:avLst/>
          </a:prstGeom>
        </p:spPr>
      </p:pic>
      <p:pic>
        <p:nvPicPr>
          <p:cNvPr id="9" name="Picture 8"/>
          <p:cNvPicPr/>
          <p:nvPr/>
        </p:nvPicPr>
        <p:blipFill rotWithShape="1">
          <a:blip r:embed="rId5"/>
          <a:srcRect t="10063" r="1" b="16874"/>
          <a:stretch/>
        </p:blipFill>
        <p:spPr>
          <a:xfrm>
            <a:off x="1" y="3428998"/>
            <a:ext cx="7479157" cy="3429001"/>
          </a:xfrm>
          <a:prstGeom prst="rect">
            <a:avLst/>
          </a:prstGeom>
        </p:spPr>
      </p:pic>
      <p:cxnSp>
        <p:nvCxnSpPr>
          <p:cNvPr id="18" name="Straight Connector 17">
            <a:extLst>
              <a:ext uri="{FF2B5EF4-FFF2-40B4-BE49-F238E27FC236}">
                <a16:creationId xmlns:a16="http://schemas.microsoft.com/office/drawing/2014/main" id="{2DDE8805-3EA4-4406-A843-10FB62D154C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8020" y="3429000"/>
            <a:ext cx="7421138" cy="1"/>
          </a:xfrm>
          <a:prstGeom prst="line">
            <a:avLst/>
          </a:prstGeom>
          <a:ln w="82550" cap="sq">
            <a:solidFill>
              <a:srgbClr val="D9D9D9"/>
            </a:solidFill>
            <a:miter lim="800000"/>
          </a:ln>
          <a:scene3d>
            <a:camera prst="orthographicFront"/>
            <a:lightRig rig="threePt" dir="t">
              <a:rot lat="0" lon="0" rev="2700000"/>
            </a:lightRig>
          </a:scene3d>
          <a:sp3d contourW="6350">
            <a:bevelT h="38100"/>
            <a:contourClr>
              <a:srgbClr val="BFBFBF"/>
            </a:contourClr>
          </a:sp3d>
        </p:spPr>
        <p:style>
          <a:lnRef idx="1">
            <a:schemeClr val="accent1"/>
          </a:lnRef>
          <a:fillRef idx="0">
            <a:schemeClr val="accent1"/>
          </a:fillRef>
          <a:effectRef idx="0">
            <a:schemeClr val="accent1"/>
          </a:effectRef>
          <a:fontRef idx="minor">
            <a:schemeClr val="tx1"/>
          </a:fontRef>
        </p:style>
      </p:cxnSp>
      <p:sp>
        <p:nvSpPr>
          <p:cNvPr id="20" name="Rectangle 19">
            <a:extLst>
              <a:ext uri="{FF2B5EF4-FFF2-40B4-BE49-F238E27FC236}">
                <a16:creationId xmlns:a16="http://schemas.microsoft.com/office/drawing/2014/main" id="{0F72099E-AFE3-450F-AC2A-7A52DE3546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79161" y="-2"/>
            <a:ext cx="81313" cy="6858002"/>
          </a:xfrm>
          <a:prstGeom prst="rect">
            <a:avLst/>
          </a:prstGeom>
          <a:gradFill flip="none" rotWithShape="1">
            <a:gsLst>
              <a:gs pos="84000">
                <a:srgbClr val="B5B5B5"/>
              </a:gs>
              <a:gs pos="60159">
                <a:srgbClr val="D5D5D5"/>
              </a:gs>
              <a:gs pos="50447">
                <a:srgbClr val="E6E6E6"/>
              </a:gs>
              <a:gs pos="44260">
                <a:srgbClr val="D5D5D5"/>
              </a:gs>
              <a:gs pos="15928">
                <a:srgbClr val="B5B5B5"/>
              </a:gs>
              <a:gs pos="7000">
                <a:srgbClr val="8A8A8A"/>
              </a:gs>
              <a:gs pos="0">
                <a:srgbClr val="BBBBBB"/>
              </a:gs>
              <a:gs pos="93000">
                <a:srgbClr val="8A8A8A"/>
              </a:gs>
              <a:gs pos="100000">
                <a:srgbClr val="BBBBBB"/>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Picture 21">
            <a:extLst>
              <a:ext uri="{FF2B5EF4-FFF2-40B4-BE49-F238E27FC236}">
                <a16:creationId xmlns:a16="http://schemas.microsoft.com/office/drawing/2014/main" id="{F2BC5777-6C9B-4A78-9BA6-92FA4E86BD8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6">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aphicFrame>
        <p:nvGraphicFramePr>
          <p:cNvPr id="26" name="Content Placeholder 2">
            <a:extLst>
              <a:ext uri="{FF2B5EF4-FFF2-40B4-BE49-F238E27FC236}">
                <a16:creationId xmlns:a16="http://schemas.microsoft.com/office/drawing/2014/main" id="{BE8098F8-BB6C-3E4C-EE3E-6DB877453A90}"/>
              </a:ext>
            </a:extLst>
          </p:cNvPr>
          <p:cNvGraphicFramePr>
            <a:graphicFrameLocks noGrp="1"/>
          </p:cNvGraphicFramePr>
          <p:nvPr>
            <p:ph sz="quarter" idx="13"/>
            <p:extLst>
              <p:ext uri="{D42A27DB-BD31-4B8C-83A1-F6EECF244321}">
                <p14:modId xmlns:p14="http://schemas.microsoft.com/office/powerpoint/2010/main" val="3752286500"/>
              </p:ext>
            </p:extLst>
          </p:nvPr>
        </p:nvGraphicFramePr>
        <p:xfrm>
          <a:off x="8196408" y="249382"/>
          <a:ext cx="3352128" cy="599902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5" name="Rectangle 4"/>
          <p:cNvSpPr/>
          <p:nvPr/>
        </p:nvSpPr>
        <p:spPr>
          <a:xfrm>
            <a:off x="8060607" y="6617254"/>
            <a:ext cx="3890809" cy="369332"/>
          </a:xfrm>
          <a:prstGeom prst="rect">
            <a:avLst/>
          </a:prstGeom>
        </p:spPr>
        <p:txBody>
          <a:bodyPr wrap="none">
            <a:spAutoFit/>
          </a:bodyPr>
          <a:lstStyle/>
          <a:p>
            <a:pPr>
              <a:spcAft>
                <a:spcPts val="600"/>
              </a:spcAft>
            </a:pPr>
            <a:r>
              <a:rPr lang="it-IT" cap="none" dirty="0">
                <a:latin typeface="Times New Roman" panose="02020603050405020304" pitchFamily="18" charset="0"/>
                <a:cs typeface="Times New Roman" panose="02020603050405020304" pitchFamily="18" charset="0"/>
              </a:rPr>
              <a:t>(Source: Bvlgari Hotel London, 2023 d)</a:t>
            </a:r>
            <a:endParaRPr lang="en-GB"/>
          </a:p>
        </p:txBody>
      </p:sp>
    </p:spTree>
    <p:extLst>
      <p:ext uri="{BB962C8B-B14F-4D97-AF65-F5344CB8AC3E}">
        <p14:creationId xmlns:p14="http://schemas.microsoft.com/office/powerpoint/2010/main" val="24830306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464BFF-4D11-87B1-8BCE-B56EED00106D}"/>
              </a:ext>
            </a:extLst>
          </p:cNvPr>
          <p:cNvSpPr>
            <a:spLocks noGrp="1"/>
          </p:cNvSpPr>
          <p:nvPr>
            <p:ph type="ctrTitle"/>
          </p:nvPr>
        </p:nvSpPr>
        <p:spPr>
          <a:xfrm>
            <a:off x="1279957" y="187037"/>
            <a:ext cx="8689976" cy="838198"/>
          </a:xfrm>
        </p:spPr>
        <p:txBody>
          <a:bodyPr/>
          <a:lstStyle/>
          <a:p>
            <a:r>
              <a:rPr lang="en-US" dirty="0"/>
              <a:t>Perception map </a:t>
            </a:r>
          </a:p>
        </p:txBody>
      </p:sp>
      <p:pic>
        <p:nvPicPr>
          <p:cNvPr id="5" name="Picture 4" descr="A picture containing text, screenshot, line, diagram&#10;&#10;Description automatically generated">
            <a:extLst>
              <a:ext uri="{FF2B5EF4-FFF2-40B4-BE49-F238E27FC236}">
                <a16:creationId xmlns:a16="http://schemas.microsoft.com/office/drawing/2014/main" id="{9C10CA76-2803-4E15-96B3-85C4D28E2FC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79957" y="1301284"/>
            <a:ext cx="9109277" cy="5369679"/>
          </a:xfrm>
          <a:prstGeom prst="rect">
            <a:avLst/>
          </a:prstGeom>
        </p:spPr>
      </p:pic>
    </p:spTree>
    <p:extLst>
      <p:ext uri="{BB962C8B-B14F-4D97-AF65-F5344CB8AC3E}">
        <p14:creationId xmlns:p14="http://schemas.microsoft.com/office/powerpoint/2010/main" val="6157883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6" name="Picture 2">
            <a:extLst>
              <a:ext uri="{FF2B5EF4-FFF2-40B4-BE49-F238E27FC236}">
                <a16:creationId xmlns:a16="http://schemas.microsoft.com/office/drawing/2014/main" id="{B1981535-B5AA-4E0C-ACE5-925CC19B20F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BF97D060-AA7E-4411-BA62-28BD1EBD55D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20" name="Rectangle 19">
            <a:extLst>
              <a:ext uri="{FF2B5EF4-FFF2-40B4-BE49-F238E27FC236}">
                <a16:creationId xmlns:a16="http://schemas.microsoft.com/office/drawing/2014/main" id="{57E607C4-A0A1-44FA-981D-EA3B813963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Picture 21">
            <a:extLst>
              <a:ext uri="{FF2B5EF4-FFF2-40B4-BE49-F238E27FC236}">
                <a16:creationId xmlns:a16="http://schemas.microsoft.com/office/drawing/2014/main" id="{08D97526-B9D9-4257-B6A9-9D798897492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ontent Placeholder 2"/>
          <p:cNvSpPr>
            <a:spLocks noGrp="1"/>
          </p:cNvSpPr>
          <p:nvPr>
            <p:ph sz="quarter" idx="13"/>
          </p:nvPr>
        </p:nvSpPr>
        <p:spPr>
          <a:xfrm>
            <a:off x="643467" y="893815"/>
            <a:ext cx="6918445" cy="4777775"/>
          </a:xfrm>
        </p:spPr>
        <p:txBody>
          <a:bodyPr>
            <a:noAutofit/>
          </a:bodyPr>
          <a:lstStyle/>
          <a:p>
            <a:pPr marL="212598" indent="-212598" algn="just" defTabSz="850392">
              <a:lnSpc>
                <a:spcPct val="200000"/>
              </a:lnSpc>
              <a:spcBef>
                <a:spcPts val="930"/>
              </a:spcBef>
            </a:pPr>
            <a:r>
              <a:rPr lang="en-US" sz="1860" kern="1200" cap="none" baseline="0">
                <a:solidFill>
                  <a:schemeClr val="tx1"/>
                </a:solidFill>
                <a:effectLst/>
                <a:latin typeface="Times New Roman" panose="02020603050405020304" pitchFamily="18" charset="0"/>
                <a:ea typeface="+mn-ea"/>
                <a:cs typeface="Times New Roman" panose="02020603050405020304" pitchFamily="18" charset="0"/>
              </a:rPr>
              <a:t>Rooms and suites: 160 to 220 square meters </a:t>
            </a:r>
            <a:r>
              <a:rPr lang="en-US" sz="1860" kern="1200" cap="none" baseline="0" err="1">
                <a:solidFill>
                  <a:schemeClr val="tx1"/>
                </a:solidFill>
                <a:effectLst/>
                <a:latin typeface="Times New Roman" panose="02020603050405020304" pitchFamily="18" charset="0"/>
                <a:ea typeface="+mn-ea"/>
                <a:cs typeface="Times New Roman" panose="02020603050405020304" pitchFamily="18" charset="0"/>
              </a:rPr>
              <a:t>Bvlgari</a:t>
            </a:r>
            <a:r>
              <a:rPr lang="en-US" sz="1860" kern="1200" cap="none" baseline="0">
                <a:solidFill>
                  <a:schemeClr val="tx1"/>
                </a:solidFill>
                <a:effectLst/>
                <a:latin typeface="Times New Roman" panose="02020603050405020304" pitchFamily="18" charset="0"/>
                <a:ea typeface="+mn-ea"/>
                <a:cs typeface="Times New Roman" panose="02020603050405020304" pitchFamily="18" charset="0"/>
              </a:rPr>
              <a:t> Suites, 85 light-filled suites, furnished with exquisite marbles, fine quality wood, along with </a:t>
            </a:r>
            <a:r>
              <a:rPr lang="en-US" sz="1860" kern="1200" cap="none" baseline="0" err="1">
                <a:solidFill>
                  <a:schemeClr val="tx1"/>
                </a:solidFill>
                <a:effectLst/>
                <a:latin typeface="Times New Roman" panose="02020603050405020304" pitchFamily="18" charset="0"/>
                <a:ea typeface="+mn-ea"/>
                <a:cs typeface="Times New Roman" panose="02020603050405020304" pitchFamily="18" charset="0"/>
              </a:rPr>
              <a:t>Sapele</a:t>
            </a:r>
            <a:r>
              <a:rPr lang="en-US" sz="1860" kern="1200" cap="none" baseline="0">
                <a:solidFill>
                  <a:schemeClr val="tx1"/>
                </a:solidFill>
                <a:effectLst/>
                <a:latin typeface="Times New Roman" panose="02020603050405020304" pitchFamily="18" charset="0"/>
                <a:ea typeface="+mn-ea"/>
                <a:cs typeface="Times New Roman" panose="02020603050405020304" pitchFamily="18" charset="0"/>
              </a:rPr>
              <a:t> Mahogany wood panels (Bloomberg, 2023).</a:t>
            </a:r>
          </a:p>
          <a:p>
            <a:pPr marL="212598" indent="-212598" algn="just" defTabSz="850392">
              <a:lnSpc>
                <a:spcPct val="200000"/>
              </a:lnSpc>
              <a:spcBef>
                <a:spcPts val="930"/>
              </a:spcBef>
            </a:pPr>
            <a:r>
              <a:rPr lang="en-US" sz="1860" kern="1200" cap="none" baseline="0">
                <a:solidFill>
                  <a:schemeClr val="tx1"/>
                </a:solidFill>
                <a:effectLst/>
                <a:latin typeface="Times New Roman" panose="02020603050405020304" pitchFamily="18" charset="0"/>
                <a:ea typeface="+mn-ea"/>
                <a:cs typeface="Times New Roman" panose="02020603050405020304" pitchFamily="18" charset="0"/>
              </a:rPr>
              <a:t>Private Cinema: 47-seat cinema along with screening room, HD vision and sound, 300 classic films and news, 4K resolution in the 3D lobby (</a:t>
            </a:r>
            <a:r>
              <a:rPr lang="en-US" sz="1860" kern="1200" cap="none" baseline="0" err="1">
                <a:solidFill>
                  <a:schemeClr val="tx1"/>
                </a:solidFill>
                <a:effectLst/>
                <a:latin typeface="Times New Roman" panose="02020603050405020304" pitchFamily="18" charset="0"/>
                <a:ea typeface="+mn-ea"/>
                <a:cs typeface="Times New Roman" panose="02020603050405020304" pitchFamily="18" charset="0"/>
              </a:rPr>
              <a:t>Bvlgari</a:t>
            </a:r>
            <a:r>
              <a:rPr lang="en-US" sz="1860" kern="1200" cap="none" baseline="0">
                <a:solidFill>
                  <a:schemeClr val="tx1"/>
                </a:solidFill>
                <a:effectLst/>
                <a:latin typeface="Times New Roman" panose="02020603050405020304" pitchFamily="18" charset="0"/>
                <a:ea typeface="+mn-ea"/>
                <a:cs typeface="Times New Roman" panose="02020603050405020304" pitchFamily="18" charset="0"/>
              </a:rPr>
              <a:t> Hotel London, 2023 b). </a:t>
            </a:r>
            <a:endParaRPr lang="en-US" cap="none">
              <a:latin typeface="Times New Roman" panose="02020603050405020304" pitchFamily="18" charset="0"/>
              <a:cs typeface="Times New Roman" panose="02020603050405020304" pitchFamily="18" charset="0"/>
            </a:endParaRPr>
          </a:p>
        </p:txBody>
      </p:sp>
      <p:pic>
        <p:nvPicPr>
          <p:cNvPr id="6" name="Picture 5"/>
          <p:cNvPicPr/>
          <p:nvPr/>
        </p:nvPicPr>
        <p:blipFill>
          <a:blip r:embed="rId5"/>
          <a:stretch>
            <a:fillRect/>
          </a:stretch>
        </p:blipFill>
        <p:spPr>
          <a:xfrm>
            <a:off x="7972140" y="3211044"/>
            <a:ext cx="3520302" cy="2460545"/>
          </a:xfrm>
          <a:prstGeom prst="rect">
            <a:avLst/>
          </a:prstGeom>
        </p:spPr>
      </p:pic>
      <p:pic>
        <p:nvPicPr>
          <p:cNvPr id="10" name="Picture 9"/>
          <p:cNvPicPr/>
          <p:nvPr/>
        </p:nvPicPr>
        <p:blipFill>
          <a:blip r:embed="rId6"/>
          <a:stretch>
            <a:fillRect/>
          </a:stretch>
        </p:blipFill>
        <p:spPr>
          <a:xfrm>
            <a:off x="7972140" y="832135"/>
            <a:ext cx="3441437" cy="1996390"/>
          </a:xfrm>
          <a:prstGeom prst="rect">
            <a:avLst/>
          </a:prstGeom>
        </p:spPr>
      </p:pic>
      <p:sp>
        <p:nvSpPr>
          <p:cNvPr id="4" name="Rectangle 3"/>
          <p:cNvSpPr/>
          <p:nvPr/>
        </p:nvSpPr>
        <p:spPr>
          <a:xfrm>
            <a:off x="7916048" y="2760952"/>
            <a:ext cx="3624710" cy="349968"/>
          </a:xfrm>
          <a:prstGeom prst="rect">
            <a:avLst/>
          </a:prstGeom>
        </p:spPr>
        <p:txBody>
          <a:bodyPr wrap="none">
            <a:spAutoFit/>
          </a:bodyPr>
          <a:lstStyle/>
          <a:p>
            <a:pPr defTabSz="850392">
              <a:spcAft>
                <a:spcPts val="600"/>
              </a:spcAft>
            </a:pPr>
            <a:r>
              <a:rPr lang="en-US" sz="1674" kern="1200">
                <a:solidFill>
                  <a:schemeClr val="tx1"/>
                </a:solidFill>
                <a:latin typeface="Times New Roman" panose="02020603050405020304" pitchFamily="18" charset="0"/>
                <a:ea typeface="+mn-ea"/>
                <a:cs typeface="Times New Roman" panose="02020603050405020304" pitchFamily="18" charset="0"/>
              </a:rPr>
              <a:t>(Source: </a:t>
            </a:r>
            <a:r>
              <a:rPr lang="en-US" sz="1674" kern="1200" err="1">
                <a:solidFill>
                  <a:schemeClr val="tx1"/>
                </a:solidFill>
                <a:latin typeface="Times New Roman" panose="02020603050405020304" pitchFamily="18" charset="0"/>
                <a:ea typeface="+mn-ea"/>
                <a:cs typeface="Times New Roman" panose="02020603050405020304" pitchFamily="18" charset="0"/>
              </a:rPr>
              <a:t>Bvlgari</a:t>
            </a:r>
            <a:r>
              <a:rPr lang="en-US" sz="1674" kern="1200">
                <a:solidFill>
                  <a:schemeClr val="tx1"/>
                </a:solidFill>
                <a:latin typeface="Times New Roman" panose="02020603050405020304" pitchFamily="18" charset="0"/>
                <a:ea typeface="+mn-ea"/>
                <a:cs typeface="Times New Roman" panose="02020603050405020304" pitchFamily="18" charset="0"/>
              </a:rPr>
              <a:t> Hotel London, 2023 b)</a:t>
            </a:r>
            <a:endParaRPr lang="en-GB"/>
          </a:p>
        </p:txBody>
      </p:sp>
      <p:sp>
        <p:nvSpPr>
          <p:cNvPr id="11" name="Rectangle 10"/>
          <p:cNvSpPr/>
          <p:nvPr/>
        </p:nvSpPr>
        <p:spPr>
          <a:xfrm>
            <a:off x="7781093" y="5681052"/>
            <a:ext cx="3624710" cy="349968"/>
          </a:xfrm>
          <a:prstGeom prst="rect">
            <a:avLst/>
          </a:prstGeom>
        </p:spPr>
        <p:txBody>
          <a:bodyPr wrap="none">
            <a:spAutoFit/>
          </a:bodyPr>
          <a:lstStyle/>
          <a:p>
            <a:pPr defTabSz="850392">
              <a:spcAft>
                <a:spcPts val="600"/>
              </a:spcAft>
            </a:pPr>
            <a:r>
              <a:rPr lang="en-US" sz="1674" kern="1200">
                <a:solidFill>
                  <a:schemeClr val="tx1"/>
                </a:solidFill>
                <a:latin typeface="Times New Roman" panose="02020603050405020304" pitchFamily="18" charset="0"/>
                <a:ea typeface="+mn-ea"/>
                <a:cs typeface="Times New Roman" panose="02020603050405020304" pitchFamily="18" charset="0"/>
              </a:rPr>
              <a:t>(Source: </a:t>
            </a:r>
            <a:r>
              <a:rPr lang="en-US" sz="1674" kern="1200" err="1">
                <a:solidFill>
                  <a:schemeClr val="tx1"/>
                </a:solidFill>
                <a:latin typeface="Times New Roman" panose="02020603050405020304" pitchFamily="18" charset="0"/>
                <a:ea typeface="+mn-ea"/>
                <a:cs typeface="Times New Roman" panose="02020603050405020304" pitchFamily="18" charset="0"/>
              </a:rPr>
              <a:t>Bvlgari</a:t>
            </a:r>
            <a:r>
              <a:rPr lang="en-US" sz="1674" kern="1200">
                <a:solidFill>
                  <a:schemeClr val="tx1"/>
                </a:solidFill>
                <a:latin typeface="Times New Roman" panose="02020603050405020304" pitchFamily="18" charset="0"/>
                <a:ea typeface="+mn-ea"/>
                <a:cs typeface="Times New Roman" panose="02020603050405020304" pitchFamily="18" charset="0"/>
              </a:rPr>
              <a:t> Hotel London, 2023 b)</a:t>
            </a:r>
            <a:endParaRPr lang="en-GB"/>
          </a:p>
        </p:txBody>
      </p:sp>
    </p:spTree>
    <p:extLst>
      <p:ext uri="{BB962C8B-B14F-4D97-AF65-F5344CB8AC3E}">
        <p14:creationId xmlns:p14="http://schemas.microsoft.com/office/powerpoint/2010/main" val="4242027921"/>
      </p:ext>
    </p:extLst>
  </p:cSld>
  <p:clrMapOvr>
    <a:overrideClrMapping bg1="dk1" tx1="lt1" bg2="dk2" tx2="lt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7E607C4-A0A1-44FA-981D-EA3B813963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picture containing text, font, screenshot, line&#10;&#10;Description automatically generated">
            <a:extLst>
              <a:ext uri="{FF2B5EF4-FFF2-40B4-BE49-F238E27FC236}">
                <a16:creationId xmlns:a16="http://schemas.microsoft.com/office/drawing/2014/main" id="{40FAB006-FE27-6862-C75F-57E3E1F4DA8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3467" y="2420281"/>
            <a:ext cx="10905066" cy="2017436"/>
          </a:xfrm>
          <a:prstGeom prst="rect">
            <a:avLst/>
          </a:prstGeom>
        </p:spPr>
      </p:pic>
      <p:pic>
        <p:nvPicPr>
          <p:cNvPr id="10" name="Picture 9">
            <a:extLst>
              <a:ext uri="{FF2B5EF4-FFF2-40B4-BE49-F238E27FC236}">
                <a16:creationId xmlns:a16="http://schemas.microsoft.com/office/drawing/2014/main" id="{08D97526-B9D9-4257-B6A9-9D798897492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3AA19BC0-8768-D836-6713-BA0CE1E44939}"/>
              </a:ext>
            </a:extLst>
          </p:cNvPr>
          <p:cNvSpPr txBox="1"/>
          <p:nvPr/>
        </p:nvSpPr>
        <p:spPr>
          <a:xfrm>
            <a:off x="7976682" y="5463192"/>
            <a:ext cx="2316853" cy="369332"/>
          </a:xfrm>
          <a:prstGeom prst="rect">
            <a:avLst/>
          </a:prstGeom>
          <a:noFill/>
        </p:spPr>
        <p:txBody>
          <a:bodyPr wrap="none" rtlCol="0">
            <a:spAutoFit/>
          </a:bodyPr>
          <a:lstStyle/>
          <a:p>
            <a:r>
              <a:rPr lang="en-US" dirty="0"/>
              <a:t>(Source: Booking,2023)</a:t>
            </a:r>
          </a:p>
        </p:txBody>
      </p:sp>
    </p:spTree>
    <p:extLst>
      <p:ext uri="{BB962C8B-B14F-4D97-AF65-F5344CB8AC3E}">
        <p14:creationId xmlns:p14="http://schemas.microsoft.com/office/powerpoint/2010/main" val="2535663555"/>
      </p:ext>
    </p:extLst>
  </p:cSld>
  <p:clrMapOvr>
    <a:overrideClrMapping bg1="dk1" tx1="lt1" bg2="dk2" tx2="lt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Content Placeholder 2">
            <a:extLst>
              <a:ext uri="{FF2B5EF4-FFF2-40B4-BE49-F238E27FC236}">
                <a16:creationId xmlns:a16="http://schemas.microsoft.com/office/drawing/2014/main" id="{F24C9975-BA7D-07B8-E8BC-9E11FE615E8C}"/>
              </a:ext>
            </a:extLst>
          </p:cNvPr>
          <p:cNvGraphicFramePr>
            <a:graphicFrameLocks noGrp="1"/>
          </p:cNvGraphicFramePr>
          <p:nvPr>
            <p:ph sz="quarter" idx="13"/>
            <p:extLst>
              <p:ext uri="{D42A27DB-BD31-4B8C-83A1-F6EECF244321}">
                <p14:modId xmlns:p14="http://schemas.microsoft.com/office/powerpoint/2010/main" val="4104806992"/>
              </p:ext>
            </p:extLst>
          </p:nvPr>
        </p:nvGraphicFramePr>
        <p:xfrm>
          <a:off x="153026" y="1143000"/>
          <a:ext cx="7410450" cy="5715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Picture 6"/>
          <p:cNvPicPr/>
          <p:nvPr/>
        </p:nvPicPr>
        <p:blipFill>
          <a:blip r:embed="rId8"/>
          <a:stretch>
            <a:fillRect/>
          </a:stretch>
        </p:blipFill>
        <p:spPr>
          <a:xfrm>
            <a:off x="8059402" y="643638"/>
            <a:ext cx="3867150" cy="2932113"/>
          </a:xfrm>
          <a:prstGeom prst="rect">
            <a:avLst/>
          </a:prstGeom>
        </p:spPr>
      </p:pic>
      <p:pic>
        <p:nvPicPr>
          <p:cNvPr id="8" name="Picture 7"/>
          <p:cNvPicPr/>
          <p:nvPr/>
        </p:nvPicPr>
        <p:blipFill>
          <a:blip r:embed="rId9"/>
          <a:stretch>
            <a:fillRect/>
          </a:stretch>
        </p:blipFill>
        <p:spPr>
          <a:xfrm>
            <a:off x="8059402" y="3994427"/>
            <a:ext cx="3867150" cy="2558773"/>
          </a:xfrm>
          <a:prstGeom prst="rect">
            <a:avLst/>
          </a:prstGeom>
        </p:spPr>
      </p:pic>
      <p:sp>
        <p:nvSpPr>
          <p:cNvPr id="4" name="Rectangle 3"/>
          <p:cNvSpPr/>
          <p:nvPr/>
        </p:nvSpPr>
        <p:spPr>
          <a:xfrm>
            <a:off x="8059402" y="3575751"/>
            <a:ext cx="3717684" cy="369332"/>
          </a:xfrm>
          <a:prstGeom prst="rect">
            <a:avLst/>
          </a:prstGeom>
        </p:spPr>
        <p:txBody>
          <a:bodyPr wrap="none">
            <a:spAutoFit/>
          </a:bodyPr>
          <a:lstStyle/>
          <a:p>
            <a:r>
              <a:rPr lang="en-US" cap="none" dirty="0">
                <a:latin typeface="Times New Roman" panose="02020603050405020304" pitchFamily="18" charset="0"/>
                <a:cs typeface="Times New Roman" panose="02020603050405020304" pitchFamily="18" charset="0"/>
              </a:rPr>
              <a:t>(Source: </a:t>
            </a:r>
            <a:r>
              <a:rPr lang="en-US" cap="none" dirty="0" err="1">
                <a:latin typeface="Times New Roman" panose="02020603050405020304" pitchFamily="18" charset="0"/>
                <a:cs typeface="Times New Roman" panose="02020603050405020304" pitchFamily="18" charset="0"/>
              </a:rPr>
              <a:t>Bvlgari</a:t>
            </a:r>
            <a:r>
              <a:rPr lang="en-US" cap="none" dirty="0">
                <a:latin typeface="Times New Roman" panose="02020603050405020304" pitchFamily="18" charset="0"/>
                <a:cs typeface="Times New Roman" panose="02020603050405020304" pitchFamily="18" charset="0"/>
              </a:rPr>
              <a:t> Hotel London, 2023)</a:t>
            </a:r>
            <a:endParaRPr lang="en-GB" dirty="0"/>
          </a:p>
        </p:txBody>
      </p:sp>
      <p:sp>
        <p:nvSpPr>
          <p:cNvPr id="5" name="Rectangle 4"/>
          <p:cNvSpPr/>
          <p:nvPr/>
        </p:nvSpPr>
        <p:spPr>
          <a:xfrm>
            <a:off x="8208868" y="6507864"/>
            <a:ext cx="3717684" cy="369332"/>
          </a:xfrm>
          <a:prstGeom prst="rect">
            <a:avLst/>
          </a:prstGeom>
        </p:spPr>
        <p:txBody>
          <a:bodyPr wrap="none">
            <a:spAutoFit/>
          </a:bodyPr>
          <a:lstStyle/>
          <a:p>
            <a:r>
              <a:rPr lang="en-US" cap="none" dirty="0">
                <a:latin typeface="Times New Roman" panose="02020603050405020304" pitchFamily="18" charset="0"/>
                <a:cs typeface="Times New Roman" panose="02020603050405020304" pitchFamily="18" charset="0"/>
              </a:rPr>
              <a:t>(Source: </a:t>
            </a:r>
            <a:r>
              <a:rPr lang="en-US" cap="none" dirty="0" err="1">
                <a:latin typeface="Times New Roman" panose="02020603050405020304" pitchFamily="18" charset="0"/>
                <a:cs typeface="Times New Roman" panose="02020603050405020304" pitchFamily="18" charset="0"/>
              </a:rPr>
              <a:t>Bvlgari</a:t>
            </a:r>
            <a:r>
              <a:rPr lang="en-US" cap="none" dirty="0">
                <a:latin typeface="Times New Roman" panose="02020603050405020304" pitchFamily="18" charset="0"/>
                <a:cs typeface="Times New Roman" panose="02020603050405020304" pitchFamily="18" charset="0"/>
              </a:rPr>
              <a:t> Hotel London, 2023)</a:t>
            </a:r>
            <a:endParaRPr lang="en-GB" dirty="0"/>
          </a:p>
        </p:txBody>
      </p:sp>
      <p:pic>
        <p:nvPicPr>
          <p:cNvPr id="14" name="Picture 13" descr="A close-up of a sign&#10;&#10;Description automatically generated with medium confidence">
            <a:extLst>
              <a:ext uri="{FF2B5EF4-FFF2-40B4-BE49-F238E27FC236}">
                <a16:creationId xmlns:a16="http://schemas.microsoft.com/office/drawing/2014/main" id="{305CD94F-05E8-5C5E-D4DB-09CEA5FFA41B}"/>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066473" y="3345572"/>
            <a:ext cx="1297709" cy="1297709"/>
          </a:xfrm>
          <a:prstGeom prst="rect">
            <a:avLst/>
          </a:prstGeom>
        </p:spPr>
      </p:pic>
    </p:spTree>
    <p:extLst>
      <p:ext uri="{BB962C8B-B14F-4D97-AF65-F5344CB8AC3E}">
        <p14:creationId xmlns:p14="http://schemas.microsoft.com/office/powerpoint/2010/main" val="37645625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A9435717-1DD6-47B0-B805-DB1FDC871F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p:cNvPicPr/>
          <p:nvPr/>
        </p:nvPicPr>
        <p:blipFill rotWithShape="1">
          <a:blip r:embed="rId3">
            <a:alphaModFix amt="35000"/>
          </a:blip>
          <a:srcRect l="6954" r="43047"/>
          <a:stretch/>
        </p:blipFill>
        <p:spPr>
          <a:xfrm>
            <a:off x="-2" y="10"/>
            <a:ext cx="6095995" cy="6857990"/>
          </a:xfrm>
          <a:prstGeom prst="rect">
            <a:avLst/>
          </a:prstGeom>
        </p:spPr>
      </p:pic>
      <p:pic>
        <p:nvPicPr>
          <p:cNvPr id="9" name="Picture 8"/>
          <p:cNvPicPr/>
          <p:nvPr/>
        </p:nvPicPr>
        <p:blipFill rotWithShape="1">
          <a:blip r:embed="rId4">
            <a:alphaModFix amt="35000"/>
          </a:blip>
          <a:srcRect l="37463" r="18759"/>
          <a:stretch/>
        </p:blipFill>
        <p:spPr>
          <a:xfrm>
            <a:off x="6095993" y="10"/>
            <a:ext cx="6096007" cy="6857990"/>
          </a:xfrm>
          <a:prstGeom prst="rect">
            <a:avLst/>
          </a:prstGeom>
        </p:spPr>
      </p:pic>
      <p:pic>
        <p:nvPicPr>
          <p:cNvPr id="16" name="Picture 15">
            <a:extLst>
              <a:ext uri="{FF2B5EF4-FFF2-40B4-BE49-F238E27FC236}">
                <a16:creationId xmlns:a16="http://schemas.microsoft.com/office/drawing/2014/main" id="{D1DCB244-E58E-4233-9133-6240626E6A7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5">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ontent Placeholder 2"/>
          <p:cNvSpPr>
            <a:spLocks noGrp="1"/>
          </p:cNvSpPr>
          <p:nvPr>
            <p:ph sz="quarter" idx="13"/>
          </p:nvPr>
        </p:nvSpPr>
        <p:spPr>
          <a:xfrm>
            <a:off x="913774" y="2367092"/>
            <a:ext cx="10363826" cy="3424107"/>
          </a:xfrm>
        </p:spPr>
        <p:txBody>
          <a:bodyPr>
            <a:normAutofit/>
          </a:bodyPr>
          <a:lstStyle/>
          <a:p>
            <a:pPr>
              <a:lnSpc>
                <a:spcPct val="110000"/>
              </a:lnSpc>
            </a:pPr>
            <a:r>
              <a:rPr lang="en-US" sz="1700" b="1" cap="none">
                <a:solidFill>
                  <a:srgbClr val="FFFFFF"/>
                </a:solidFill>
                <a:latin typeface="Times New Roman" panose="02020603050405020304" pitchFamily="18" charset="0"/>
                <a:cs typeface="Times New Roman" panose="02020603050405020304" pitchFamily="18" charset="0"/>
              </a:rPr>
              <a:t>To facilitate guests, the hotel specifically focuses on different services like</a:t>
            </a:r>
            <a:r>
              <a:rPr lang="en-US" sz="1700" cap="none">
                <a:solidFill>
                  <a:srgbClr val="FFFFFF"/>
                </a:solidFill>
                <a:latin typeface="Times New Roman" panose="02020603050405020304" pitchFamily="18" charset="0"/>
                <a:cs typeface="Times New Roman" panose="02020603050405020304" pitchFamily="18" charset="0"/>
              </a:rPr>
              <a:t>; </a:t>
            </a:r>
          </a:p>
          <a:p>
            <a:pPr>
              <a:lnSpc>
                <a:spcPct val="110000"/>
              </a:lnSpc>
              <a:buFont typeface="Wingdings" panose="05000000000000000000" pitchFamily="2" charset="2"/>
              <a:buChar char="q"/>
            </a:pPr>
            <a:r>
              <a:rPr lang="en-US" sz="1700" cap="none">
                <a:solidFill>
                  <a:srgbClr val="FFFFFF"/>
                </a:solidFill>
                <a:latin typeface="Times New Roman" panose="02020603050405020304" pitchFamily="18" charset="0"/>
                <a:cs typeface="Times New Roman" panose="02020603050405020304" pitchFamily="18" charset="0"/>
              </a:rPr>
              <a:t>The Sunday reset experience</a:t>
            </a:r>
          </a:p>
          <a:p>
            <a:pPr>
              <a:lnSpc>
                <a:spcPct val="110000"/>
              </a:lnSpc>
              <a:buFont typeface="Wingdings" panose="05000000000000000000" pitchFamily="2" charset="2"/>
              <a:buChar char="q"/>
            </a:pPr>
            <a:r>
              <a:rPr lang="en-US" sz="1700" cap="none">
                <a:solidFill>
                  <a:srgbClr val="FFFFFF"/>
                </a:solidFill>
                <a:latin typeface="Times New Roman" panose="02020603050405020304" pitchFamily="18" charset="0"/>
                <a:cs typeface="Times New Roman" panose="02020603050405020304" pitchFamily="18" charset="0"/>
              </a:rPr>
              <a:t>Half price rooms for family</a:t>
            </a:r>
          </a:p>
          <a:p>
            <a:pPr>
              <a:lnSpc>
                <a:spcPct val="110000"/>
              </a:lnSpc>
              <a:buFont typeface="Wingdings" panose="05000000000000000000" pitchFamily="2" charset="2"/>
              <a:buChar char="q"/>
            </a:pPr>
            <a:r>
              <a:rPr lang="en-US" sz="1700" cap="none">
                <a:solidFill>
                  <a:srgbClr val="FFFFFF"/>
                </a:solidFill>
                <a:latin typeface="Times New Roman" panose="02020603050405020304" pitchFamily="18" charset="0"/>
                <a:cs typeface="Times New Roman" panose="02020603050405020304" pitchFamily="18" charset="0"/>
              </a:rPr>
              <a:t>A gem of a weekend</a:t>
            </a:r>
          </a:p>
          <a:p>
            <a:pPr>
              <a:lnSpc>
                <a:spcPct val="110000"/>
              </a:lnSpc>
              <a:buFont typeface="Wingdings" panose="05000000000000000000" pitchFamily="2" charset="2"/>
              <a:buChar char="q"/>
            </a:pPr>
            <a:r>
              <a:rPr lang="en-US" sz="1700" cap="none">
                <a:solidFill>
                  <a:srgbClr val="FFFFFF"/>
                </a:solidFill>
                <a:latin typeface="Times New Roman" panose="02020603050405020304" pitchFamily="18" charset="0"/>
                <a:cs typeface="Times New Roman" panose="02020603050405020304" pitchFamily="18" charset="0"/>
              </a:rPr>
              <a:t>A Bvlgari gem</a:t>
            </a:r>
          </a:p>
          <a:p>
            <a:pPr>
              <a:lnSpc>
                <a:spcPct val="110000"/>
              </a:lnSpc>
              <a:buFont typeface="Wingdings" panose="05000000000000000000" pitchFamily="2" charset="2"/>
              <a:buChar char="q"/>
            </a:pPr>
            <a:r>
              <a:rPr lang="en-US" sz="1700" cap="none">
                <a:solidFill>
                  <a:srgbClr val="FFFFFF"/>
                </a:solidFill>
                <a:latin typeface="Times New Roman" panose="02020603050405020304" pitchFamily="18" charset="0"/>
                <a:cs typeface="Times New Roman" panose="02020603050405020304" pitchFamily="18" charset="0"/>
              </a:rPr>
              <a:t>Destination Knightsbridge</a:t>
            </a:r>
          </a:p>
          <a:p>
            <a:pPr>
              <a:lnSpc>
                <a:spcPct val="110000"/>
              </a:lnSpc>
              <a:buFont typeface="Wingdings" panose="05000000000000000000" pitchFamily="2" charset="2"/>
              <a:buChar char="q"/>
            </a:pPr>
            <a:r>
              <a:rPr lang="en-US" sz="1700" cap="none">
                <a:solidFill>
                  <a:srgbClr val="FFFFFF"/>
                </a:solidFill>
                <a:latin typeface="Times New Roman" panose="02020603050405020304" pitchFamily="18" charset="0"/>
                <a:cs typeface="Times New Roman" panose="02020603050405020304" pitchFamily="18" charset="0"/>
              </a:rPr>
              <a:t>London charm, Italian style.</a:t>
            </a:r>
          </a:p>
          <a:p>
            <a:pPr>
              <a:lnSpc>
                <a:spcPct val="110000"/>
              </a:lnSpc>
              <a:buFont typeface="Wingdings" panose="05000000000000000000" pitchFamily="2" charset="2"/>
              <a:buChar char="q"/>
            </a:pPr>
            <a:r>
              <a:rPr lang="en-US" sz="1700" cap="none">
                <a:solidFill>
                  <a:srgbClr val="FFFFFF"/>
                </a:solidFill>
                <a:latin typeface="Times New Roman" panose="02020603050405020304" pitchFamily="18" charset="0"/>
                <a:cs typeface="Times New Roman" panose="02020603050405020304" pitchFamily="18" charset="0"/>
              </a:rPr>
              <a:t>Pet services </a:t>
            </a:r>
          </a:p>
        </p:txBody>
      </p:sp>
      <p:sp>
        <p:nvSpPr>
          <p:cNvPr id="4" name="Rectangle 3"/>
          <p:cNvSpPr/>
          <p:nvPr/>
        </p:nvSpPr>
        <p:spPr>
          <a:xfrm>
            <a:off x="6095993" y="6172201"/>
            <a:ext cx="6096007" cy="685799"/>
          </a:xfrm>
          <a:prstGeom prst="rect">
            <a:avLst/>
          </a:prstGeom>
          <a:solidFill>
            <a:srgbClr val="000000">
              <a:alpha val="50000"/>
            </a:srgbClr>
          </a:solidFill>
          <a:ln>
            <a:noFill/>
          </a:ln>
        </p:spPr>
        <p:txBody>
          <a:bodyPr wrap="square">
            <a:noAutofit/>
          </a:bodyPr>
          <a:lstStyle/>
          <a:p>
            <a:pPr algn="ctr">
              <a:spcAft>
                <a:spcPts val="600"/>
              </a:spcAft>
            </a:pPr>
            <a:r>
              <a:rPr lang="en-US" sz="1300" cap="none">
                <a:solidFill>
                  <a:srgbClr val="FFFFFF"/>
                </a:solidFill>
              </a:rPr>
              <a:t>(Source: </a:t>
            </a:r>
            <a:r>
              <a:rPr lang="en-US" sz="1300" cap="none" err="1">
                <a:solidFill>
                  <a:srgbClr val="FFFFFF"/>
                </a:solidFill>
              </a:rPr>
              <a:t>Bvlgari</a:t>
            </a:r>
            <a:r>
              <a:rPr lang="en-US" sz="1300" cap="none">
                <a:solidFill>
                  <a:srgbClr val="FFFFFF"/>
                </a:solidFill>
              </a:rPr>
              <a:t> Hotel London, 2023)</a:t>
            </a:r>
            <a:endParaRPr lang="en-GB" sz="1300">
              <a:solidFill>
                <a:srgbClr val="FFFFFF"/>
              </a:solidFill>
            </a:endParaRPr>
          </a:p>
        </p:txBody>
      </p:sp>
    </p:spTree>
    <p:extLst>
      <p:ext uri="{BB962C8B-B14F-4D97-AF65-F5344CB8AC3E}">
        <p14:creationId xmlns:p14="http://schemas.microsoft.com/office/powerpoint/2010/main" val="1937372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5" name="Picture 2">
            <a:extLst>
              <a:ext uri="{FF2B5EF4-FFF2-40B4-BE49-F238E27FC236}">
                <a16:creationId xmlns:a16="http://schemas.microsoft.com/office/drawing/2014/main" id="{B1981535-B5AA-4E0C-ACE5-925CC19B20F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a:extLst>
              <a:ext uri="{FF2B5EF4-FFF2-40B4-BE49-F238E27FC236}">
                <a16:creationId xmlns:a16="http://schemas.microsoft.com/office/drawing/2014/main" id="{BF97D060-AA7E-4411-BA62-28BD1EBD55D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9" name="Rectangle 18">
            <a:extLst>
              <a:ext uri="{FF2B5EF4-FFF2-40B4-BE49-F238E27FC236}">
                <a16:creationId xmlns:a16="http://schemas.microsoft.com/office/drawing/2014/main" id="{57E607C4-A0A1-44FA-981D-EA3B813963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08D97526-B9D9-4257-B6A9-9D798897492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ontent Placeholder 2"/>
          <p:cNvSpPr>
            <a:spLocks noGrp="1"/>
          </p:cNvSpPr>
          <p:nvPr>
            <p:ph sz="quarter" idx="13"/>
          </p:nvPr>
        </p:nvSpPr>
        <p:spPr>
          <a:xfrm>
            <a:off x="643467" y="886097"/>
            <a:ext cx="7810560" cy="5051197"/>
          </a:xfrm>
        </p:spPr>
        <p:txBody>
          <a:bodyPr>
            <a:noAutofit/>
          </a:bodyPr>
          <a:lstStyle/>
          <a:p>
            <a:pPr marL="208026" indent="-208026" algn="just" defTabSz="832104">
              <a:lnSpc>
                <a:spcPct val="200000"/>
              </a:lnSpc>
              <a:spcBef>
                <a:spcPts val="910"/>
              </a:spcBef>
            </a:pPr>
            <a:r>
              <a:rPr lang="en-US" sz="1820" kern="1200" cap="none" baseline="0">
                <a:solidFill>
                  <a:schemeClr val="tx1"/>
                </a:solidFill>
                <a:effectLst/>
                <a:latin typeface="Times New Roman" panose="02020603050405020304" pitchFamily="18" charset="0"/>
                <a:ea typeface="+mn-ea"/>
                <a:cs typeface="Times New Roman" panose="02020603050405020304" pitchFamily="18" charset="0"/>
              </a:rPr>
              <a:t>To attract pet lovers, the Bulgari Pet Club offer special services for pets along with all the necessities and accessories (</a:t>
            </a:r>
            <a:r>
              <a:rPr lang="en-US" sz="1820" kern="1200" cap="none" baseline="0" err="1">
                <a:solidFill>
                  <a:schemeClr val="tx1"/>
                </a:solidFill>
                <a:effectLst/>
                <a:latin typeface="Times New Roman" panose="02020603050405020304" pitchFamily="18" charset="0"/>
                <a:ea typeface="+mn-ea"/>
                <a:cs typeface="Times New Roman" panose="02020603050405020304" pitchFamily="18" charset="0"/>
              </a:rPr>
              <a:t>Bvlgari</a:t>
            </a:r>
            <a:r>
              <a:rPr lang="en-US" sz="1820" kern="1200" cap="none" baseline="0">
                <a:solidFill>
                  <a:schemeClr val="tx1"/>
                </a:solidFill>
                <a:effectLst/>
                <a:latin typeface="Times New Roman" panose="02020603050405020304" pitchFamily="18" charset="0"/>
                <a:ea typeface="+mn-ea"/>
                <a:cs typeface="Times New Roman" panose="02020603050405020304" pitchFamily="18" charset="0"/>
              </a:rPr>
              <a:t> Hotel London, 2023 h).</a:t>
            </a:r>
          </a:p>
          <a:p>
            <a:pPr marL="208026" indent="-208026" algn="just" defTabSz="832104">
              <a:lnSpc>
                <a:spcPct val="200000"/>
              </a:lnSpc>
              <a:spcBef>
                <a:spcPts val="910"/>
              </a:spcBef>
            </a:pPr>
            <a:r>
              <a:rPr lang="en-US" sz="1820" kern="1200" cap="none" baseline="0">
                <a:solidFill>
                  <a:schemeClr val="tx1"/>
                </a:solidFill>
                <a:effectLst/>
                <a:latin typeface="Times New Roman" panose="02020603050405020304" pitchFamily="18" charset="0"/>
                <a:ea typeface="+mn-ea"/>
                <a:cs typeface="Times New Roman" panose="02020603050405020304" pitchFamily="18" charset="0"/>
              </a:rPr>
              <a:t>For business tycoons, the hotel offers exclusive discounts and gifts such as </a:t>
            </a:r>
          </a:p>
          <a:p>
            <a:pPr marL="208026" indent="-208026" algn="just" defTabSz="832104">
              <a:lnSpc>
                <a:spcPct val="200000"/>
              </a:lnSpc>
              <a:spcBef>
                <a:spcPts val="910"/>
              </a:spcBef>
              <a:buFont typeface="Wingdings" panose="05000000000000000000" pitchFamily="2" charset="2"/>
              <a:buChar char="q"/>
            </a:pPr>
            <a:r>
              <a:rPr lang="en-US" sz="1820" kern="1200" cap="none" baseline="0">
                <a:solidFill>
                  <a:schemeClr val="tx1"/>
                </a:solidFill>
                <a:effectLst/>
                <a:latin typeface="Times New Roman" panose="02020603050405020304" pitchFamily="18" charset="0"/>
                <a:ea typeface="+mn-ea"/>
                <a:cs typeface="Times New Roman" panose="02020603050405020304" pitchFamily="18" charset="0"/>
              </a:rPr>
              <a:t>Whiskey and Cigar pairs in the private lounge</a:t>
            </a:r>
          </a:p>
          <a:p>
            <a:pPr marL="208026" indent="-208026" algn="just" defTabSz="832104">
              <a:lnSpc>
                <a:spcPct val="200000"/>
              </a:lnSpc>
              <a:spcBef>
                <a:spcPts val="910"/>
              </a:spcBef>
              <a:buFont typeface="Wingdings" panose="05000000000000000000" pitchFamily="2" charset="2"/>
              <a:buChar char="q"/>
            </a:pPr>
            <a:r>
              <a:rPr lang="en-US" sz="1820" kern="1200" cap="none" baseline="0">
                <a:solidFill>
                  <a:schemeClr val="tx1"/>
                </a:solidFill>
                <a:effectLst/>
                <a:latin typeface="Times New Roman" panose="02020603050405020304" pitchFamily="18" charset="0"/>
                <a:ea typeface="+mn-ea"/>
                <a:cs typeface="Times New Roman" panose="02020603050405020304" pitchFamily="18" charset="0"/>
              </a:rPr>
              <a:t>Luxury Spa Day</a:t>
            </a:r>
          </a:p>
          <a:p>
            <a:pPr marL="208026" indent="-208026" algn="just" defTabSz="832104">
              <a:lnSpc>
                <a:spcPct val="200000"/>
              </a:lnSpc>
              <a:spcBef>
                <a:spcPts val="910"/>
              </a:spcBef>
              <a:buFont typeface="Wingdings" panose="05000000000000000000" pitchFamily="2" charset="2"/>
              <a:buChar char="q"/>
            </a:pPr>
            <a:r>
              <a:rPr lang="en-US" sz="1820" kern="1200" cap="none" baseline="0">
                <a:solidFill>
                  <a:schemeClr val="tx1"/>
                </a:solidFill>
                <a:effectLst/>
                <a:latin typeface="Times New Roman" panose="02020603050405020304" pitchFamily="18" charset="0"/>
                <a:ea typeface="+mn-ea"/>
                <a:cs typeface="Times New Roman" panose="02020603050405020304" pitchFamily="18" charset="0"/>
              </a:rPr>
              <a:t>The Diamond Experience and Cellular High-tech Exclusive Lifting (</a:t>
            </a:r>
            <a:r>
              <a:rPr lang="en-US" sz="1820" kern="1200" cap="none" baseline="0" err="1">
                <a:solidFill>
                  <a:schemeClr val="tx1"/>
                </a:solidFill>
                <a:effectLst/>
                <a:latin typeface="Times New Roman" panose="02020603050405020304" pitchFamily="18" charset="0"/>
                <a:ea typeface="+mn-ea"/>
                <a:cs typeface="Times New Roman" panose="02020603050405020304" pitchFamily="18" charset="0"/>
              </a:rPr>
              <a:t>Bvlgari</a:t>
            </a:r>
            <a:r>
              <a:rPr lang="en-US" sz="1820" kern="1200" cap="none" baseline="0">
                <a:solidFill>
                  <a:schemeClr val="tx1"/>
                </a:solidFill>
                <a:effectLst/>
                <a:latin typeface="Times New Roman" panose="02020603050405020304" pitchFamily="18" charset="0"/>
                <a:ea typeface="+mn-ea"/>
                <a:cs typeface="Times New Roman" panose="02020603050405020304" pitchFamily="18" charset="0"/>
              </a:rPr>
              <a:t> Hotel London, 2023 f).</a:t>
            </a:r>
            <a:endParaRPr lang="en-US" cap="none">
              <a:latin typeface="Times New Roman" panose="02020603050405020304" pitchFamily="18" charset="0"/>
              <a:cs typeface="Times New Roman" panose="02020603050405020304" pitchFamily="18" charset="0"/>
            </a:endParaRPr>
          </a:p>
        </p:txBody>
      </p:sp>
      <p:pic>
        <p:nvPicPr>
          <p:cNvPr id="7" name="Picture 6"/>
          <p:cNvPicPr/>
          <p:nvPr/>
        </p:nvPicPr>
        <p:blipFill>
          <a:blip r:embed="rId5"/>
          <a:stretch>
            <a:fillRect/>
          </a:stretch>
        </p:blipFill>
        <p:spPr>
          <a:xfrm>
            <a:off x="8003288" y="1532396"/>
            <a:ext cx="3384253" cy="1731756"/>
          </a:xfrm>
          <a:prstGeom prst="rect">
            <a:avLst/>
          </a:prstGeom>
        </p:spPr>
      </p:pic>
      <p:pic>
        <p:nvPicPr>
          <p:cNvPr id="8" name="Picture 7"/>
          <p:cNvPicPr/>
          <p:nvPr/>
        </p:nvPicPr>
        <p:blipFill>
          <a:blip r:embed="rId6"/>
          <a:stretch>
            <a:fillRect/>
          </a:stretch>
        </p:blipFill>
        <p:spPr>
          <a:xfrm>
            <a:off x="8458366" y="3548390"/>
            <a:ext cx="2929174" cy="2104666"/>
          </a:xfrm>
          <a:prstGeom prst="rect">
            <a:avLst/>
          </a:prstGeom>
        </p:spPr>
      </p:pic>
      <p:sp>
        <p:nvSpPr>
          <p:cNvPr id="4" name="Rectangle 3"/>
          <p:cNvSpPr/>
          <p:nvPr/>
        </p:nvSpPr>
        <p:spPr>
          <a:xfrm>
            <a:off x="8003288" y="3272722"/>
            <a:ext cx="3568606" cy="344390"/>
          </a:xfrm>
          <a:prstGeom prst="rect">
            <a:avLst/>
          </a:prstGeom>
        </p:spPr>
        <p:txBody>
          <a:bodyPr wrap="none">
            <a:spAutoFit/>
          </a:bodyPr>
          <a:lstStyle/>
          <a:p>
            <a:pPr defTabSz="832104">
              <a:spcAft>
                <a:spcPts val="600"/>
              </a:spcAft>
            </a:pPr>
            <a:r>
              <a:rPr lang="en-US" sz="1638" kern="1200">
                <a:solidFill>
                  <a:schemeClr val="tx1"/>
                </a:solidFill>
                <a:latin typeface="Times New Roman" panose="02020603050405020304" pitchFamily="18" charset="0"/>
                <a:ea typeface="+mn-ea"/>
                <a:cs typeface="Times New Roman" panose="02020603050405020304" pitchFamily="18" charset="0"/>
              </a:rPr>
              <a:t>(Source: </a:t>
            </a:r>
            <a:r>
              <a:rPr lang="en-US" sz="1638" kern="1200" err="1">
                <a:solidFill>
                  <a:schemeClr val="tx1"/>
                </a:solidFill>
                <a:latin typeface="Times New Roman" panose="02020603050405020304" pitchFamily="18" charset="0"/>
                <a:ea typeface="+mn-ea"/>
                <a:cs typeface="Times New Roman" panose="02020603050405020304" pitchFamily="18" charset="0"/>
              </a:rPr>
              <a:t>Bvlgari</a:t>
            </a:r>
            <a:r>
              <a:rPr lang="en-US" sz="1638" kern="1200">
                <a:solidFill>
                  <a:schemeClr val="tx1"/>
                </a:solidFill>
                <a:latin typeface="Times New Roman" panose="02020603050405020304" pitchFamily="18" charset="0"/>
                <a:ea typeface="+mn-ea"/>
                <a:cs typeface="Times New Roman" panose="02020603050405020304" pitchFamily="18" charset="0"/>
              </a:rPr>
              <a:t> Hotel London, 2023 h)</a:t>
            </a:r>
            <a:endParaRPr lang="en-GB"/>
          </a:p>
        </p:txBody>
      </p:sp>
      <p:sp>
        <p:nvSpPr>
          <p:cNvPr id="10" name="Rectangle 9"/>
          <p:cNvSpPr/>
          <p:nvPr/>
        </p:nvSpPr>
        <p:spPr>
          <a:xfrm>
            <a:off x="8003288" y="5635371"/>
            <a:ext cx="3568606" cy="344390"/>
          </a:xfrm>
          <a:prstGeom prst="rect">
            <a:avLst/>
          </a:prstGeom>
        </p:spPr>
        <p:txBody>
          <a:bodyPr wrap="none">
            <a:spAutoFit/>
          </a:bodyPr>
          <a:lstStyle/>
          <a:p>
            <a:pPr defTabSz="832104">
              <a:spcAft>
                <a:spcPts val="600"/>
              </a:spcAft>
            </a:pPr>
            <a:r>
              <a:rPr lang="en-US" sz="1638" kern="1200">
                <a:solidFill>
                  <a:schemeClr val="tx1"/>
                </a:solidFill>
                <a:latin typeface="Times New Roman" panose="02020603050405020304" pitchFamily="18" charset="0"/>
                <a:ea typeface="+mn-ea"/>
                <a:cs typeface="Times New Roman" panose="02020603050405020304" pitchFamily="18" charset="0"/>
              </a:rPr>
              <a:t>(Source: </a:t>
            </a:r>
            <a:r>
              <a:rPr lang="en-US" sz="1638" kern="1200" err="1">
                <a:solidFill>
                  <a:schemeClr val="tx1"/>
                </a:solidFill>
                <a:latin typeface="Times New Roman" panose="02020603050405020304" pitchFamily="18" charset="0"/>
                <a:ea typeface="+mn-ea"/>
                <a:cs typeface="Times New Roman" panose="02020603050405020304" pitchFamily="18" charset="0"/>
              </a:rPr>
              <a:t>Bvlgari</a:t>
            </a:r>
            <a:r>
              <a:rPr lang="en-US" sz="1638" kern="1200">
                <a:solidFill>
                  <a:schemeClr val="tx1"/>
                </a:solidFill>
                <a:latin typeface="Times New Roman" panose="02020603050405020304" pitchFamily="18" charset="0"/>
                <a:ea typeface="+mn-ea"/>
                <a:cs typeface="Times New Roman" panose="02020603050405020304" pitchFamily="18" charset="0"/>
              </a:rPr>
              <a:t> Hotel London, 2023 h)</a:t>
            </a:r>
            <a:endParaRPr lang="en-GB"/>
          </a:p>
        </p:txBody>
      </p:sp>
    </p:spTree>
    <p:extLst>
      <p:ext uri="{BB962C8B-B14F-4D97-AF65-F5344CB8AC3E}">
        <p14:creationId xmlns:p14="http://schemas.microsoft.com/office/powerpoint/2010/main" val="1422566505"/>
      </p:ext>
    </p:extLst>
  </p:cSld>
  <p:clrMapOvr>
    <a:overrideClrMapping bg1="dk1" tx1="lt1" bg2="dk2" tx2="lt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p:cNvPicPr/>
          <p:nvPr/>
        </p:nvPicPr>
        <p:blipFill rotWithShape="1">
          <a:blip r:embed="rId3"/>
          <a:srcRect l="8445" r="-1" b="-1"/>
          <a:stretch/>
        </p:blipFill>
        <p:spPr>
          <a:xfrm>
            <a:off x="20" y="10"/>
            <a:ext cx="12191980" cy="6857990"/>
          </a:xfrm>
          <a:prstGeom prst="rect">
            <a:avLst/>
          </a:prstGeom>
        </p:spPr>
      </p:pic>
      <p:pic>
        <p:nvPicPr>
          <p:cNvPr id="11" name="Picture 10">
            <a:extLst>
              <a:ext uri="{FF2B5EF4-FFF2-40B4-BE49-F238E27FC236}">
                <a16:creationId xmlns:a16="http://schemas.microsoft.com/office/drawing/2014/main" id="{21CB8282-44AF-40D0-A7E2-03734788DC4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3" name="Rounded Rectangle 8">
            <a:extLst>
              <a:ext uri="{FF2B5EF4-FFF2-40B4-BE49-F238E27FC236}">
                <a16:creationId xmlns:a16="http://schemas.microsoft.com/office/drawing/2014/main" id="{D77CF7D5-36A3-4ED3-AE46-77E42D2AA7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1038226" y="819150"/>
            <a:ext cx="10037605" cy="4972049"/>
          </a:xfrm>
          <a:prstGeom prst="roundRect">
            <a:avLst>
              <a:gd name="adj" fmla="val 4333"/>
            </a:avLst>
          </a:prstGeom>
          <a:solidFill>
            <a:schemeClr val="bg1">
              <a:alpha val="75000"/>
            </a:schemeClr>
          </a:solidFill>
          <a:ln w="82550">
            <a:solidFill>
              <a:srgbClr val="EAEAEA"/>
            </a:solidFill>
          </a:ln>
          <a:scene3d>
            <a:camera prst="orthographicFront"/>
            <a:lightRig rig="threePt" dir="t"/>
          </a:scene3d>
          <a:sp3d contourW="6350">
            <a:bevelT h="38100"/>
            <a:contourClr>
              <a:srgbClr val="C0C0C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sz="quarter" idx="13"/>
          </p:nvPr>
        </p:nvSpPr>
        <p:spPr>
          <a:xfrm>
            <a:off x="1383682" y="2367093"/>
            <a:ext cx="9346692" cy="3090732"/>
          </a:xfrm>
        </p:spPr>
        <p:txBody>
          <a:bodyPr>
            <a:normAutofit/>
          </a:bodyPr>
          <a:lstStyle/>
          <a:p>
            <a:r>
              <a:rPr lang="en-US" cap="none" dirty="0" err="1">
                <a:latin typeface="Times New Roman" panose="02020603050405020304" pitchFamily="18" charset="0"/>
                <a:cs typeface="Times New Roman" panose="02020603050405020304" pitchFamily="18" charset="0"/>
              </a:rPr>
              <a:t>Bvlgari</a:t>
            </a:r>
            <a:r>
              <a:rPr lang="en-US" cap="none" dirty="0">
                <a:latin typeface="Times New Roman" panose="02020603050405020304" pitchFamily="18" charset="0"/>
                <a:cs typeface="Times New Roman" panose="02020603050405020304" pitchFamily="18" charset="0"/>
              </a:rPr>
              <a:t> Hotel &amp; Restaurants focus on offering guests a warm welcome and kind services. The hotel works on the My Wish for You Campaign, which mainly aims to save children and fulfil their dreams and hopes (</a:t>
            </a:r>
            <a:r>
              <a:rPr lang="en-US" cap="none" dirty="0" err="1">
                <a:latin typeface="Times New Roman" panose="02020603050405020304" pitchFamily="18" charset="0"/>
                <a:cs typeface="Times New Roman" panose="02020603050405020304" pitchFamily="18" charset="0"/>
              </a:rPr>
              <a:t>Bvlgari</a:t>
            </a:r>
            <a:r>
              <a:rPr lang="en-US" cap="none" dirty="0">
                <a:latin typeface="Times New Roman" panose="02020603050405020304" pitchFamily="18" charset="0"/>
                <a:cs typeface="Times New Roman" panose="02020603050405020304" pitchFamily="18" charset="0"/>
              </a:rPr>
              <a:t> Hotel London, 2023 </a:t>
            </a:r>
            <a:r>
              <a:rPr lang="en-US" cap="none" dirty="0" err="1">
                <a:latin typeface="Times New Roman" panose="02020603050405020304" pitchFamily="18" charset="0"/>
                <a:cs typeface="Times New Roman" panose="02020603050405020304" pitchFamily="18" charset="0"/>
              </a:rPr>
              <a:t>i</a:t>
            </a:r>
            <a:r>
              <a:rPr lang="en-US" cap="none" dirty="0">
                <a:latin typeface="Times New Roman" panose="02020603050405020304" pitchFamily="18" charset="0"/>
                <a:cs typeface="Times New Roman" panose="02020603050405020304" pitchFamily="18" charset="0"/>
              </a:rPr>
              <a:t>). </a:t>
            </a:r>
            <a:endParaRPr lang="en-US" cap="none">
              <a:latin typeface="Times New Roman" panose="02020603050405020304" pitchFamily="18" charset="0"/>
              <a:cs typeface="Times New Roman" panose="02020603050405020304" pitchFamily="18" charset="0"/>
            </a:endParaRPr>
          </a:p>
        </p:txBody>
      </p:sp>
      <p:sp>
        <p:nvSpPr>
          <p:cNvPr id="4" name="Rectangle 3"/>
          <p:cNvSpPr/>
          <p:nvPr/>
        </p:nvSpPr>
        <p:spPr>
          <a:xfrm>
            <a:off x="20" y="6172201"/>
            <a:ext cx="12191980" cy="685799"/>
          </a:xfrm>
          <a:prstGeom prst="rect">
            <a:avLst/>
          </a:prstGeom>
          <a:solidFill>
            <a:srgbClr val="000000">
              <a:alpha val="50000"/>
            </a:srgbClr>
          </a:solidFill>
          <a:ln>
            <a:noFill/>
          </a:ln>
        </p:spPr>
        <p:txBody>
          <a:bodyPr wrap="square">
            <a:noAutofit/>
          </a:bodyPr>
          <a:lstStyle/>
          <a:p>
            <a:pPr algn="ctr">
              <a:spcAft>
                <a:spcPts val="600"/>
              </a:spcAft>
            </a:pPr>
            <a:r>
              <a:rPr lang="en-US" sz="1300" cap="none">
                <a:solidFill>
                  <a:srgbClr val="FFFFFF"/>
                </a:solidFill>
              </a:rPr>
              <a:t>(Source: </a:t>
            </a:r>
            <a:r>
              <a:rPr lang="en-US" sz="1300" cap="none" err="1">
                <a:solidFill>
                  <a:srgbClr val="FFFFFF"/>
                </a:solidFill>
              </a:rPr>
              <a:t>Bvlgari</a:t>
            </a:r>
            <a:r>
              <a:rPr lang="en-US" sz="1300" cap="none">
                <a:solidFill>
                  <a:srgbClr val="FFFFFF"/>
                </a:solidFill>
              </a:rPr>
              <a:t> Hotel London, 2023 </a:t>
            </a:r>
            <a:r>
              <a:rPr lang="en-US" sz="1300" cap="none" err="1">
                <a:solidFill>
                  <a:srgbClr val="FFFFFF"/>
                </a:solidFill>
              </a:rPr>
              <a:t>i</a:t>
            </a:r>
            <a:r>
              <a:rPr lang="en-US" sz="1300" cap="none">
                <a:solidFill>
                  <a:srgbClr val="FFFFFF"/>
                </a:solidFill>
              </a:rPr>
              <a:t>)</a:t>
            </a:r>
            <a:endParaRPr lang="en-GB" sz="1300">
              <a:solidFill>
                <a:srgbClr val="FFFFFF"/>
              </a:solidFill>
            </a:endParaRPr>
          </a:p>
        </p:txBody>
      </p:sp>
    </p:spTree>
    <p:extLst>
      <p:ext uri="{BB962C8B-B14F-4D97-AF65-F5344CB8AC3E}">
        <p14:creationId xmlns:p14="http://schemas.microsoft.com/office/powerpoint/2010/main" val="2994189066"/>
      </p:ext>
    </p:extLst>
  </p:cSld>
  <p:clrMapOvr>
    <a:overrideClrMapping bg1="dk1" tx1="lt1" bg2="dk2" tx2="lt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C7FE5E-D19D-3A1A-959B-B2853CDC9B65}"/>
              </a:ext>
            </a:extLst>
          </p:cNvPr>
          <p:cNvSpPr>
            <a:spLocks noGrp="1"/>
          </p:cNvSpPr>
          <p:nvPr>
            <p:ph type="title"/>
          </p:nvPr>
        </p:nvSpPr>
        <p:spPr/>
        <p:txBody>
          <a:bodyPr>
            <a:normAutofit fontScale="90000"/>
          </a:bodyPr>
          <a:lstStyle/>
          <a:p>
            <a:r>
              <a:rPr lang="en-US" dirty="0"/>
              <a:t>A Good relation with the customer</a:t>
            </a:r>
            <a:br>
              <a:rPr lang="en-US" dirty="0"/>
            </a:br>
            <a:r>
              <a:rPr lang="en-US" dirty="0"/>
              <a:t>Factors to measure the level of customer service  </a:t>
            </a:r>
            <a:br>
              <a:rPr lang="en-US" dirty="0"/>
            </a:br>
            <a:endParaRPr lang="en-US" dirty="0"/>
          </a:p>
        </p:txBody>
      </p:sp>
      <p:sp>
        <p:nvSpPr>
          <p:cNvPr id="3" name="Text Placeholder 2">
            <a:extLst>
              <a:ext uri="{FF2B5EF4-FFF2-40B4-BE49-F238E27FC236}">
                <a16:creationId xmlns:a16="http://schemas.microsoft.com/office/drawing/2014/main" id="{98845657-031A-3B63-D883-FA3F47EC0B41}"/>
              </a:ext>
            </a:extLst>
          </p:cNvPr>
          <p:cNvSpPr>
            <a:spLocks noGrp="1"/>
          </p:cNvSpPr>
          <p:nvPr>
            <p:ph type="body" idx="1"/>
          </p:nvPr>
        </p:nvSpPr>
        <p:spPr/>
        <p:txBody>
          <a:bodyPr/>
          <a:lstStyle/>
          <a:p>
            <a:r>
              <a:rPr lang="en-US" dirty="0"/>
              <a:t>Intimacy(intensity of the interaction)</a:t>
            </a:r>
          </a:p>
        </p:txBody>
      </p:sp>
      <p:sp>
        <p:nvSpPr>
          <p:cNvPr id="4" name="Content Placeholder 3">
            <a:extLst>
              <a:ext uri="{FF2B5EF4-FFF2-40B4-BE49-F238E27FC236}">
                <a16:creationId xmlns:a16="http://schemas.microsoft.com/office/drawing/2014/main" id="{7D9332A5-3765-F4C7-C68B-B3DC6DC60EF5}"/>
              </a:ext>
            </a:extLst>
          </p:cNvPr>
          <p:cNvSpPr>
            <a:spLocks noGrp="1"/>
          </p:cNvSpPr>
          <p:nvPr>
            <p:ph sz="quarter" idx="13"/>
          </p:nvPr>
        </p:nvSpPr>
        <p:spPr/>
        <p:txBody>
          <a:bodyPr>
            <a:normAutofit fontScale="85000" lnSpcReduction="20000"/>
          </a:bodyPr>
          <a:lstStyle/>
          <a:p>
            <a:r>
              <a:rPr lang="en-US" dirty="0"/>
              <a:t>Quick service restaurant or retail employee simply takes the customer's order and packages the product, so the employee's relationship with the customer is limited. However, a physician or a luxury hotel operator must know every detail about the client to provide the expected level of service; consequently, these interactions involve a high level of intimacy with the customer.</a:t>
            </a:r>
          </a:p>
          <a:p>
            <a:endParaRPr lang="en-US" dirty="0"/>
          </a:p>
        </p:txBody>
      </p:sp>
      <p:sp>
        <p:nvSpPr>
          <p:cNvPr id="5" name="Text Placeholder 4">
            <a:extLst>
              <a:ext uri="{FF2B5EF4-FFF2-40B4-BE49-F238E27FC236}">
                <a16:creationId xmlns:a16="http://schemas.microsoft.com/office/drawing/2014/main" id="{CBCEECB7-4152-9C9C-D352-80B45D5C2204}"/>
              </a:ext>
            </a:extLst>
          </p:cNvPr>
          <p:cNvSpPr>
            <a:spLocks noGrp="1"/>
          </p:cNvSpPr>
          <p:nvPr>
            <p:ph type="body" sz="quarter" idx="3"/>
          </p:nvPr>
        </p:nvSpPr>
        <p:spPr/>
        <p:txBody>
          <a:bodyPr/>
          <a:lstStyle/>
          <a:p>
            <a:r>
              <a:rPr lang="en-US" dirty="0"/>
              <a:t>Duration of time spent with the customer </a:t>
            </a:r>
          </a:p>
        </p:txBody>
      </p:sp>
      <p:sp>
        <p:nvSpPr>
          <p:cNvPr id="6" name="Content Placeholder 5">
            <a:extLst>
              <a:ext uri="{FF2B5EF4-FFF2-40B4-BE49-F238E27FC236}">
                <a16:creationId xmlns:a16="http://schemas.microsoft.com/office/drawing/2014/main" id="{3444C4B8-8E17-35DA-A436-D2E20A74E67D}"/>
              </a:ext>
            </a:extLst>
          </p:cNvPr>
          <p:cNvSpPr>
            <a:spLocks noGrp="1"/>
          </p:cNvSpPr>
          <p:nvPr>
            <p:ph sz="quarter" idx="14"/>
          </p:nvPr>
        </p:nvSpPr>
        <p:spPr/>
        <p:txBody>
          <a:bodyPr>
            <a:normAutofit fontScale="92500"/>
          </a:bodyPr>
          <a:lstStyle/>
          <a:p>
            <a:r>
              <a:rPr lang="en-US" dirty="0"/>
              <a:t>The customer spends a few minutes with the rapid service restaurant or retail employee, while she or he spends approximately thirty minutes with a physician or tax accountant, hours in an </a:t>
            </a:r>
            <a:r>
              <a:rPr lang="en-US" dirty="0" err="1"/>
              <a:t>aeroplane</a:t>
            </a:r>
            <a:r>
              <a:rPr lang="en-US" dirty="0"/>
              <a:t> or full-service restaurant, and possibly days in a luxury hotel.</a:t>
            </a:r>
          </a:p>
          <a:p>
            <a:endParaRPr lang="en-US" dirty="0"/>
          </a:p>
        </p:txBody>
      </p:sp>
      <p:sp>
        <p:nvSpPr>
          <p:cNvPr id="7" name="TextBox 6">
            <a:extLst>
              <a:ext uri="{FF2B5EF4-FFF2-40B4-BE49-F238E27FC236}">
                <a16:creationId xmlns:a16="http://schemas.microsoft.com/office/drawing/2014/main" id="{37B8E452-BFE6-78A3-21F9-6512C36F7EEE}"/>
              </a:ext>
            </a:extLst>
          </p:cNvPr>
          <p:cNvSpPr txBox="1"/>
          <p:nvPr/>
        </p:nvSpPr>
        <p:spPr>
          <a:xfrm>
            <a:off x="5795578" y="6239483"/>
            <a:ext cx="4664604" cy="369332"/>
          </a:xfrm>
          <a:prstGeom prst="rect">
            <a:avLst/>
          </a:prstGeom>
          <a:noFill/>
        </p:spPr>
        <p:txBody>
          <a:bodyPr wrap="square" rtlCol="0">
            <a:spAutoFit/>
          </a:bodyPr>
          <a:lstStyle/>
          <a:p>
            <a:r>
              <a:rPr lang="en-US" dirty="0"/>
              <a:t>(Sources: Tesone,2010)</a:t>
            </a:r>
          </a:p>
        </p:txBody>
      </p:sp>
    </p:spTree>
    <p:extLst>
      <p:ext uri="{BB962C8B-B14F-4D97-AF65-F5344CB8AC3E}">
        <p14:creationId xmlns:p14="http://schemas.microsoft.com/office/powerpoint/2010/main" val="13690645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useBgFill="1">
        <p:nvSpPr>
          <p:cNvPr id="16" name="Rectangle 8">
            <a:extLst>
              <a:ext uri="{FF2B5EF4-FFF2-40B4-BE49-F238E27FC236}">
                <a16:creationId xmlns:a16="http://schemas.microsoft.com/office/drawing/2014/main" id="{4D4DD4CF-9732-4771-98FE-77886DC915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2">
            <a:extLst>
              <a:ext uri="{FF2B5EF4-FFF2-40B4-BE49-F238E27FC236}">
                <a16:creationId xmlns:a16="http://schemas.microsoft.com/office/drawing/2014/main" id="{0917E639-5738-4605-929E-1222198314A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extLst>
              <a:ext uri="{28A0092B-C50C-407E-A947-70E740481C1C}">
                <a14:useLocalDpi xmlns:a14="http://schemas.microsoft.com/office/drawing/2010/main" val="0"/>
              </a:ext>
            </a:extLst>
          </a:blip>
          <a:srcRect/>
          <a:stretch>
            <a:fillRect/>
          </a:stretch>
        </p:blipFill>
        <p:spPr bwMode="auto">
          <a:xfrm>
            <a:off x="-3"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643463" y="640831"/>
            <a:ext cx="3352128" cy="1573863"/>
          </a:xfrm>
        </p:spPr>
        <p:txBody>
          <a:bodyPr>
            <a:normAutofit/>
          </a:bodyPr>
          <a:lstStyle/>
          <a:p>
            <a:pPr algn="l"/>
            <a:r>
              <a:rPr lang="en-GB" b="1" cap="none">
                <a:latin typeface="Times New Roman" panose="02020603050405020304" pitchFamily="18" charset="0"/>
                <a:cs typeface="Times New Roman" panose="02020603050405020304" pitchFamily="18" charset="0"/>
              </a:rPr>
              <a:t>Conclusion </a:t>
            </a:r>
          </a:p>
        </p:txBody>
      </p:sp>
      <p:sp>
        <p:nvSpPr>
          <p:cNvPr id="3" name="Content Placeholder 2"/>
          <p:cNvSpPr>
            <a:spLocks noGrp="1"/>
          </p:cNvSpPr>
          <p:nvPr>
            <p:ph sz="quarter" idx="13"/>
          </p:nvPr>
        </p:nvSpPr>
        <p:spPr>
          <a:xfrm>
            <a:off x="643463" y="2367092"/>
            <a:ext cx="3352128" cy="3881309"/>
          </a:xfrm>
        </p:spPr>
        <p:txBody>
          <a:bodyPr>
            <a:normAutofit/>
          </a:bodyPr>
          <a:lstStyle/>
          <a:p>
            <a:pPr>
              <a:lnSpc>
                <a:spcPct val="110000"/>
              </a:lnSpc>
            </a:pPr>
            <a:r>
              <a:rPr lang="en-US" sz="1700" cap="none">
                <a:latin typeface="Times New Roman" panose="02020603050405020304" pitchFamily="18" charset="0"/>
                <a:cs typeface="Times New Roman" panose="02020603050405020304" pitchFamily="18" charset="0"/>
              </a:rPr>
              <a:t>The presentation discussed the role and importance of quality services at Bvlgari Hotel &amp; Resorts.</a:t>
            </a:r>
          </a:p>
          <a:p>
            <a:pPr>
              <a:lnSpc>
                <a:spcPct val="110000"/>
              </a:lnSpc>
            </a:pPr>
            <a:r>
              <a:rPr lang="en-US" sz="1700" cap="none">
                <a:latin typeface="Times New Roman" panose="02020603050405020304" pitchFamily="18" charset="0"/>
                <a:cs typeface="Times New Roman" panose="02020603050405020304" pitchFamily="18" charset="0"/>
              </a:rPr>
              <a:t>Bvlgari is in the category of 5-star hotels.</a:t>
            </a:r>
          </a:p>
          <a:p>
            <a:pPr>
              <a:lnSpc>
                <a:spcPct val="110000"/>
              </a:lnSpc>
            </a:pPr>
            <a:r>
              <a:rPr lang="en-US" sz="1700" cap="none">
                <a:latin typeface="Times New Roman" panose="02020603050405020304" pitchFamily="18" charset="0"/>
                <a:cs typeface="Times New Roman" panose="02020603050405020304" pitchFamily="18" charset="0"/>
              </a:rPr>
              <a:t>The hotel is located in the calm and attractive location of the city of London.</a:t>
            </a:r>
          </a:p>
          <a:p>
            <a:pPr>
              <a:lnSpc>
                <a:spcPct val="110000"/>
              </a:lnSpc>
            </a:pPr>
            <a:r>
              <a:rPr lang="en-US" sz="1700" cap="none">
                <a:latin typeface="Times New Roman" panose="02020603050405020304" pitchFamily="18" charset="0"/>
                <a:cs typeface="Times New Roman" panose="02020603050405020304" pitchFamily="18" charset="0"/>
              </a:rPr>
              <a:t>Since 2012, Bvlgari set new standards for the luxury hotel industry in the UK. </a:t>
            </a:r>
          </a:p>
        </p:txBody>
      </p:sp>
      <p:sp>
        <p:nvSpPr>
          <p:cNvPr id="18" name="Rectangle 12">
            <a:extLst>
              <a:ext uri="{FF2B5EF4-FFF2-40B4-BE49-F238E27FC236}">
                <a16:creationId xmlns:a16="http://schemas.microsoft.com/office/drawing/2014/main" id="{A2861A9C-C970-4FFE-B67C-222B6F5732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1525" y="-2"/>
            <a:ext cx="81313" cy="6858002"/>
          </a:xfrm>
          <a:prstGeom prst="rect">
            <a:avLst/>
          </a:prstGeom>
          <a:gradFill flip="none" rotWithShape="1">
            <a:gsLst>
              <a:gs pos="84000">
                <a:srgbClr val="B5B5B5"/>
              </a:gs>
              <a:gs pos="60159">
                <a:srgbClr val="D5D5D5"/>
              </a:gs>
              <a:gs pos="50447">
                <a:srgbClr val="E6E6E6"/>
              </a:gs>
              <a:gs pos="44260">
                <a:srgbClr val="D5D5D5"/>
              </a:gs>
              <a:gs pos="15928">
                <a:srgbClr val="B5B5B5"/>
              </a:gs>
              <a:gs pos="7000">
                <a:srgbClr val="8A8A8A"/>
              </a:gs>
              <a:gs pos="0">
                <a:srgbClr val="BBBBBB"/>
              </a:gs>
              <a:gs pos="93000">
                <a:srgbClr val="8A8A8A"/>
              </a:gs>
              <a:gs pos="100000">
                <a:srgbClr val="BBBBBB"/>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4" descr="Elegant velvet chairs in theatre">
            <a:extLst>
              <a:ext uri="{FF2B5EF4-FFF2-40B4-BE49-F238E27FC236}">
                <a16:creationId xmlns:a16="http://schemas.microsoft.com/office/drawing/2014/main" id="{1C900AF9-DCC0-E24F-28CA-25261A578748}"/>
              </a:ext>
            </a:extLst>
          </p:cNvPr>
          <p:cNvPicPr>
            <a:picLocks noChangeAspect="1"/>
          </p:cNvPicPr>
          <p:nvPr/>
        </p:nvPicPr>
        <p:blipFill rotWithShape="1">
          <a:blip r:embed="rId4"/>
          <a:srcRect l="14291" r="12912" b="-1"/>
          <a:stretch/>
        </p:blipFill>
        <p:spPr>
          <a:xfrm>
            <a:off x="4712842" y="10"/>
            <a:ext cx="7479157" cy="6857990"/>
          </a:xfrm>
          <a:prstGeom prst="rect">
            <a:avLst/>
          </a:prstGeom>
        </p:spPr>
      </p:pic>
      <p:pic>
        <p:nvPicPr>
          <p:cNvPr id="15" name="Picture 14">
            <a:extLst>
              <a:ext uri="{FF2B5EF4-FFF2-40B4-BE49-F238E27FC236}">
                <a16:creationId xmlns:a16="http://schemas.microsoft.com/office/drawing/2014/main" id="{D2FDF82E-EBD8-4EC5-AD10-CD9E70EE85C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l="38150"/>
          <a:stretch/>
        </p:blipFill>
        <p:spPr>
          <a:xfrm>
            <a:off x="4651242" y="0"/>
            <a:ext cx="7540758" cy="6858000"/>
          </a:xfrm>
          <a:prstGeom prst="rect">
            <a:avLst/>
          </a:prstGeom>
        </p:spPr>
      </p:pic>
    </p:spTree>
    <p:extLst>
      <p:ext uri="{BB962C8B-B14F-4D97-AF65-F5344CB8AC3E}">
        <p14:creationId xmlns:p14="http://schemas.microsoft.com/office/powerpoint/2010/main" val="18548951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1" y="1200150"/>
            <a:ext cx="10668000" cy="3151373"/>
          </a:xfrm>
        </p:spPr>
        <p:txBody>
          <a:bodyPr>
            <a:normAutofit fontScale="90000"/>
          </a:bodyPr>
          <a:lstStyle/>
          <a:p>
            <a:r>
              <a:rPr lang="en-GB" sz="11500" b="1" cap="none" dirty="0">
                <a:latin typeface="Times New Roman" panose="02020603050405020304" pitchFamily="18" charset="0"/>
                <a:cs typeface="Times New Roman" panose="02020603050405020304" pitchFamily="18" charset="0"/>
              </a:rPr>
              <a:t>Thank You</a:t>
            </a:r>
            <a:br>
              <a:rPr lang="en-GB" sz="11500" b="1" cap="none" dirty="0">
                <a:latin typeface="Times New Roman" panose="02020603050405020304" pitchFamily="18" charset="0"/>
                <a:cs typeface="Times New Roman" panose="02020603050405020304" pitchFamily="18" charset="0"/>
              </a:rPr>
            </a:br>
            <a:r>
              <a:rPr lang="en-GB" sz="11500" b="1" cap="none" dirty="0">
                <a:latin typeface="Times New Roman" panose="02020603050405020304" pitchFamily="18" charset="0"/>
                <a:cs typeface="Times New Roman" panose="02020603050405020304" pitchFamily="18" charset="0"/>
              </a:rPr>
              <a:t>Ioana </a:t>
            </a:r>
            <a:r>
              <a:rPr lang="en-GB" sz="11500" b="1" cap="none" dirty="0" err="1">
                <a:latin typeface="Times New Roman" panose="02020603050405020304" pitchFamily="18" charset="0"/>
                <a:cs typeface="Times New Roman" panose="02020603050405020304" pitchFamily="18" charset="0"/>
              </a:rPr>
              <a:t>Bumbu</a:t>
            </a:r>
            <a:r>
              <a:rPr lang="en-GB" sz="11500" b="1" cap="none"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0174147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useBgFill="1">
        <p:nvSpPr>
          <p:cNvPr id="23" name="Rectangle 17">
            <a:extLst>
              <a:ext uri="{FF2B5EF4-FFF2-40B4-BE49-F238E27FC236}">
                <a16:creationId xmlns:a16="http://schemas.microsoft.com/office/drawing/2014/main" id="{DC3B8C6B-63CA-4384-8059-2036BE5202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alendar on table">
            <a:extLst>
              <a:ext uri="{FF2B5EF4-FFF2-40B4-BE49-F238E27FC236}">
                <a16:creationId xmlns:a16="http://schemas.microsoft.com/office/drawing/2014/main" id="{385A754A-FCD4-E263-6A0A-F70435F5FA2E}"/>
              </a:ext>
            </a:extLst>
          </p:cNvPr>
          <p:cNvPicPr>
            <a:picLocks noChangeAspect="1"/>
          </p:cNvPicPr>
          <p:nvPr/>
        </p:nvPicPr>
        <p:blipFill rotWithShape="1">
          <a:blip r:embed="rId3"/>
          <a:srcRect l="10049" r="50777" b="-1"/>
          <a:stretch/>
        </p:blipFill>
        <p:spPr>
          <a:xfrm>
            <a:off x="20" y="10"/>
            <a:ext cx="4024741" cy="6857990"/>
          </a:xfrm>
          <a:prstGeom prst="rect">
            <a:avLst/>
          </a:prstGeom>
        </p:spPr>
      </p:pic>
      <p:sp>
        <p:nvSpPr>
          <p:cNvPr id="24" name="Rectangle 19">
            <a:extLst>
              <a:ext uri="{FF2B5EF4-FFF2-40B4-BE49-F238E27FC236}">
                <a16:creationId xmlns:a16="http://schemas.microsoft.com/office/drawing/2014/main" id="{C71B03AA-C0EB-4104-84F8-E1AB8BFBEF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24761" y="-2"/>
            <a:ext cx="81313" cy="6858002"/>
          </a:xfrm>
          <a:prstGeom prst="rect">
            <a:avLst/>
          </a:prstGeom>
          <a:gradFill flip="none" rotWithShape="1">
            <a:gsLst>
              <a:gs pos="84000">
                <a:srgbClr val="B5B5B5"/>
              </a:gs>
              <a:gs pos="60159">
                <a:srgbClr val="D5D5D5"/>
              </a:gs>
              <a:gs pos="50447">
                <a:srgbClr val="E6E6E6"/>
              </a:gs>
              <a:gs pos="44260">
                <a:srgbClr val="D5D5D5"/>
              </a:gs>
              <a:gs pos="15928">
                <a:srgbClr val="B5B5B5"/>
              </a:gs>
              <a:gs pos="7000">
                <a:srgbClr val="8A8A8A"/>
              </a:gs>
              <a:gs pos="0">
                <a:srgbClr val="BBBBBB"/>
              </a:gs>
              <a:gs pos="93000">
                <a:srgbClr val="8A8A8A"/>
              </a:gs>
              <a:gs pos="100000">
                <a:srgbClr val="BBBBBB"/>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Picture 21">
            <a:extLst>
              <a:ext uri="{FF2B5EF4-FFF2-40B4-BE49-F238E27FC236}">
                <a16:creationId xmlns:a16="http://schemas.microsoft.com/office/drawing/2014/main" id="{09C2B723-6C2F-49DE-A429-50BDFD1ADB4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4106085" y="-494784"/>
            <a:ext cx="6672886" cy="1113301"/>
          </a:xfrm>
        </p:spPr>
        <p:txBody>
          <a:bodyPr>
            <a:normAutofit/>
          </a:bodyPr>
          <a:lstStyle/>
          <a:p>
            <a:pPr>
              <a:lnSpc>
                <a:spcPct val="110000"/>
              </a:lnSpc>
            </a:pPr>
            <a:r>
              <a:rPr lang="en-GB" b="1" cap="none" dirty="0">
                <a:latin typeface="Times New Roman" panose="02020603050405020304" pitchFamily="18" charset="0"/>
                <a:cs typeface="Times New Roman" panose="02020603050405020304" pitchFamily="18" charset="0"/>
              </a:rPr>
              <a:t>References</a:t>
            </a:r>
          </a:p>
        </p:txBody>
      </p:sp>
      <p:sp>
        <p:nvSpPr>
          <p:cNvPr id="3" name="Content Placeholder 2"/>
          <p:cNvSpPr>
            <a:spLocks noGrp="1"/>
          </p:cNvSpPr>
          <p:nvPr>
            <p:ph sz="quarter" idx="13"/>
          </p:nvPr>
        </p:nvSpPr>
        <p:spPr>
          <a:xfrm>
            <a:off x="290944" y="249936"/>
            <a:ext cx="12191999" cy="6858000"/>
          </a:xfrm>
        </p:spPr>
        <p:txBody>
          <a:bodyPr>
            <a:noAutofit/>
          </a:bodyPr>
          <a:lstStyle/>
          <a:p>
            <a:pPr>
              <a:lnSpc>
                <a:spcPct val="110000"/>
              </a:lnSpc>
            </a:pPr>
            <a:r>
              <a:rPr lang="en-US" sz="1800" dirty="0" err="1">
                <a:latin typeface="Times New Roman" panose="02020603050405020304" pitchFamily="18" charset="0"/>
                <a:cs typeface="Times New Roman" panose="02020603050405020304" pitchFamily="18" charset="0"/>
              </a:rPr>
              <a:t>Amatulli</a:t>
            </a:r>
            <a:r>
              <a:rPr lang="en-US" sz="1800" dirty="0">
                <a:latin typeface="Times New Roman" panose="02020603050405020304" pitchFamily="18" charset="0"/>
                <a:cs typeface="Times New Roman" panose="02020603050405020304" pitchFamily="18" charset="0"/>
              </a:rPr>
              <a:t>, C., De Angelis, M., </a:t>
            </a:r>
            <a:r>
              <a:rPr lang="en-US" sz="1800" dirty="0" err="1">
                <a:latin typeface="Times New Roman" panose="02020603050405020304" pitchFamily="18" charset="0"/>
                <a:cs typeface="Times New Roman" panose="02020603050405020304" pitchFamily="18" charset="0"/>
              </a:rPr>
              <a:t>Costabile</a:t>
            </a:r>
            <a:r>
              <a:rPr lang="en-US" sz="1800" dirty="0">
                <a:latin typeface="Times New Roman" panose="02020603050405020304" pitchFamily="18" charset="0"/>
                <a:cs typeface="Times New Roman" panose="02020603050405020304" pitchFamily="18" charset="0"/>
              </a:rPr>
              <a:t>, M. and Guido, G., 2017. </a:t>
            </a:r>
            <a:r>
              <a:rPr lang="en-US" sz="1800" i="1" dirty="0">
                <a:latin typeface="Times New Roman" panose="02020603050405020304" pitchFamily="18" charset="0"/>
                <a:cs typeface="Times New Roman" panose="02020603050405020304" pitchFamily="18" charset="0"/>
              </a:rPr>
              <a:t>Sustainable luxury brands: Evidence from research and implications for managers</a:t>
            </a:r>
            <a:r>
              <a:rPr lang="en-US" sz="1800" dirty="0">
                <a:latin typeface="Times New Roman" panose="02020603050405020304" pitchFamily="18" charset="0"/>
                <a:cs typeface="Times New Roman" panose="02020603050405020304" pitchFamily="18" charset="0"/>
              </a:rPr>
              <a:t>. Springer.</a:t>
            </a:r>
            <a:br>
              <a:rPr lang="en-US" sz="1800" dirty="0">
                <a:latin typeface="Times New Roman" panose="02020603050405020304" pitchFamily="18" charset="0"/>
                <a:cs typeface="Times New Roman" panose="02020603050405020304" pitchFamily="18" charset="0"/>
              </a:rPr>
            </a:br>
            <a:r>
              <a:rPr lang="en-US" sz="1800" dirty="0">
                <a:latin typeface="Times New Roman" panose="02020603050405020304" pitchFamily="18" charset="0"/>
                <a:cs typeface="Times New Roman" panose="02020603050405020304" pitchFamily="18" charset="0"/>
              </a:rPr>
              <a:t>Annual Report, 2022. </a:t>
            </a:r>
            <a:r>
              <a:rPr lang="en-US" sz="1800" dirty="0" err="1">
                <a:latin typeface="Times New Roman" panose="02020603050405020304" pitchFamily="18" charset="0"/>
                <a:cs typeface="Times New Roman" panose="02020603050405020304" pitchFamily="18" charset="0"/>
              </a:rPr>
              <a:t>Bvlgai</a:t>
            </a:r>
            <a:r>
              <a:rPr lang="en-US" sz="1800" dirty="0">
                <a:latin typeface="Times New Roman" panose="02020603050405020304" pitchFamily="18" charset="0"/>
                <a:cs typeface="Times New Roman" panose="02020603050405020304" pitchFamily="18" charset="0"/>
              </a:rPr>
              <a:t>-Celebrating 125 years. [Online] Available at </a:t>
            </a:r>
            <a:r>
              <a:rPr lang="en-US" sz="1800" u="sng" dirty="0">
                <a:latin typeface="Times New Roman" panose="02020603050405020304" pitchFamily="18" charset="0"/>
                <a:cs typeface="Times New Roman" panose="02020603050405020304" pitchFamily="18" charset="0"/>
                <a:hlinkClick r:id="rId5"/>
              </a:rPr>
              <a:t>https://files.investis.com/bulgarigroup/anintrep/ar2009.pdf</a:t>
            </a:r>
            <a:r>
              <a:rPr lang="en-US" sz="1800" dirty="0">
                <a:latin typeface="Times New Roman" panose="02020603050405020304" pitchFamily="18" charset="0"/>
                <a:cs typeface="Times New Roman" panose="02020603050405020304" pitchFamily="18" charset="0"/>
              </a:rPr>
              <a:t> [Accessed on20</a:t>
            </a:r>
            <a:r>
              <a:rPr lang="en-US" sz="1800" baseline="30000" dirty="0">
                <a:latin typeface="Times New Roman" panose="02020603050405020304" pitchFamily="18" charset="0"/>
                <a:cs typeface="Times New Roman" panose="02020603050405020304" pitchFamily="18" charset="0"/>
              </a:rPr>
              <a:t>th</a:t>
            </a:r>
            <a:r>
              <a:rPr lang="en-US" sz="1800" dirty="0">
                <a:latin typeface="Times New Roman" panose="02020603050405020304" pitchFamily="18" charset="0"/>
                <a:cs typeface="Times New Roman" panose="02020603050405020304" pitchFamily="18" charset="0"/>
              </a:rPr>
              <a:t> May 2023].</a:t>
            </a:r>
          </a:p>
          <a:p>
            <a:pPr>
              <a:lnSpc>
                <a:spcPct val="110000"/>
              </a:lnSpc>
            </a:pPr>
            <a:r>
              <a:rPr lang="en-US" sz="1800" dirty="0" err="1">
                <a:latin typeface="Times New Roman" panose="02020603050405020304" pitchFamily="18" charset="0"/>
                <a:cs typeface="Times New Roman" panose="02020603050405020304" pitchFamily="18" charset="0"/>
              </a:rPr>
              <a:t>Booking.com</a:t>
            </a:r>
            <a:r>
              <a:rPr lang="en-US" sz="1800" dirty="0">
                <a:latin typeface="Times New Roman" panose="02020603050405020304" pitchFamily="18" charset="0"/>
                <a:cs typeface="Times New Roman" panose="02020603050405020304" pitchFamily="18" charset="0"/>
              </a:rPr>
              <a:t>, 2023 Bulgari hotel London [online] available at &lt; </a:t>
            </a:r>
          </a:p>
          <a:p>
            <a:pPr>
              <a:lnSpc>
                <a:spcPct val="110000"/>
              </a:lnSpc>
            </a:pPr>
            <a:r>
              <a:rPr lang="en-US" sz="1800" dirty="0">
                <a:latin typeface="Times New Roman" panose="02020603050405020304" pitchFamily="18" charset="0"/>
                <a:cs typeface="Times New Roman" panose="02020603050405020304" pitchFamily="18" charset="0"/>
                <a:hlinkClick r:id="rId6"/>
              </a:rPr>
              <a:t>https://www.booking.com/hotel/gb/bulgari-hotels.en-gb.html</a:t>
            </a:r>
            <a:r>
              <a:rPr lang="en-US" sz="1800" dirty="0">
                <a:latin typeface="Times New Roman" panose="02020603050405020304" pitchFamily="18" charset="0"/>
                <a:cs typeface="Times New Roman" panose="02020603050405020304" pitchFamily="18" charset="0"/>
              </a:rPr>
              <a:t> &gt; [Accessed on 20</a:t>
            </a:r>
            <a:r>
              <a:rPr lang="en-US" sz="1800" baseline="30000" dirty="0">
                <a:latin typeface="Times New Roman" panose="02020603050405020304" pitchFamily="18" charset="0"/>
                <a:cs typeface="Times New Roman" panose="02020603050405020304" pitchFamily="18" charset="0"/>
              </a:rPr>
              <a:t>th</a:t>
            </a:r>
            <a:r>
              <a:rPr lang="en-US" sz="1800" dirty="0">
                <a:latin typeface="Times New Roman" panose="02020603050405020304" pitchFamily="18" charset="0"/>
                <a:cs typeface="Times New Roman" panose="02020603050405020304" pitchFamily="18" charset="0"/>
              </a:rPr>
              <a:t> May 2023]</a:t>
            </a:r>
            <a:br>
              <a:rPr lang="en-US" sz="1800" dirty="0">
                <a:latin typeface="Times New Roman" panose="02020603050405020304" pitchFamily="18" charset="0"/>
                <a:cs typeface="Times New Roman" panose="02020603050405020304" pitchFamily="18" charset="0"/>
              </a:rPr>
            </a:br>
            <a:r>
              <a:rPr lang="en-US" sz="1800" dirty="0">
                <a:latin typeface="Times New Roman" panose="02020603050405020304" pitchFamily="18" charset="0"/>
                <a:cs typeface="Times New Roman" panose="02020603050405020304" pitchFamily="18" charset="0"/>
              </a:rPr>
              <a:t>Bloomberg, 2023, Bulgari Hotels &amp; Resorts BV. [Online] Available at &lt; </a:t>
            </a:r>
            <a:r>
              <a:rPr lang="en-US" sz="1800" u="sng" dirty="0">
                <a:latin typeface="Times New Roman" panose="02020603050405020304" pitchFamily="18" charset="0"/>
                <a:cs typeface="Times New Roman" panose="02020603050405020304" pitchFamily="18" charset="0"/>
                <a:hlinkClick r:id="rId7"/>
              </a:rPr>
              <a:t>https://www.bloomberg.com/profile/company/0307842D:NA#xj4y7vzkg</a:t>
            </a:r>
            <a:r>
              <a:rPr lang="en-US" sz="1800" dirty="0">
                <a:latin typeface="Times New Roman" panose="02020603050405020304" pitchFamily="18" charset="0"/>
                <a:cs typeface="Times New Roman" panose="02020603050405020304" pitchFamily="18" charset="0"/>
              </a:rPr>
              <a:t>&gt; [Accessed on 20</a:t>
            </a:r>
            <a:r>
              <a:rPr lang="en-US" sz="1800" baseline="30000" dirty="0">
                <a:latin typeface="Times New Roman" panose="02020603050405020304" pitchFamily="18" charset="0"/>
                <a:cs typeface="Times New Roman" panose="02020603050405020304" pitchFamily="18" charset="0"/>
              </a:rPr>
              <a:t>th</a:t>
            </a:r>
            <a:r>
              <a:rPr lang="en-US" sz="1800" dirty="0">
                <a:latin typeface="Times New Roman" panose="02020603050405020304" pitchFamily="18" charset="0"/>
                <a:cs typeface="Times New Roman" panose="02020603050405020304" pitchFamily="18" charset="0"/>
              </a:rPr>
              <a:t> May 2023].</a:t>
            </a:r>
            <a:br>
              <a:rPr lang="en-US" sz="1800" dirty="0">
                <a:latin typeface="Times New Roman" panose="02020603050405020304" pitchFamily="18" charset="0"/>
                <a:cs typeface="Times New Roman" panose="02020603050405020304" pitchFamily="18" charset="0"/>
              </a:rPr>
            </a:br>
            <a:r>
              <a:rPr lang="en-US" sz="1800" dirty="0" err="1">
                <a:latin typeface="Times New Roman" panose="02020603050405020304" pitchFamily="18" charset="0"/>
                <a:cs typeface="Times New Roman" panose="02020603050405020304" pitchFamily="18" charset="0"/>
              </a:rPr>
              <a:t>Bvlgari</a:t>
            </a:r>
            <a:r>
              <a:rPr lang="en-US" sz="1800" dirty="0">
                <a:latin typeface="Times New Roman" panose="02020603050405020304" pitchFamily="18" charset="0"/>
                <a:cs typeface="Times New Roman" panose="02020603050405020304" pitchFamily="18" charset="0"/>
              </a:rPr>
              <a:t> Hotel &amp; Resorts, 2023. About us. [Online] Available at &lt; </a:t>
            </a:r>
            <a:r>
              <a:rPr lang="en-US" sz="1800" u="sng" dirty="0">
                <a:latin typeface="Times New Roman" panose="02020603050405020304" pitchFamily="18" charset="0"/>
                <a:cs typeface="Times New Roman" panose="02020603050405020304" pitchFamily="18" charset="0"/>
                <a:hlinkClick r:id="rId8"/>
              </a:rPr>
              <a:t>https://www.bulgarihotels.com/en_US/london</a:t>
            </a:r>
            <a:r>
              <a:rPr lang="en-US" sz="1800" dirty="0">
                <a:latin typeface="Times New Roman" panose="02020603050405020304" pitchFamily="18" charset="0"/>
                <a:cs typeface="Times New Roman" panose="02020603050405020304" pitchFamily="18" charset="0"/>
              </a:rPr>
              <a:t>&gt; [Accessed on 19</a:t>
            </a:r>
            <a:r>
              <a:rPr lang="en-US" sz="1800" baseline="30000" dirty="0">
                <a:latin typeface="Times New Roman" panose="02020603050405020304" pitchFamily="18" charset="0"/>
                <a:cs typeface="Times New Roman" panose="02020603050405020304" pitchFamily="18" charset="0"/>
              </a:rPr>
              <a:t>th</a:t>
            </a:r>
            <a:r>
              <a:rPr lang="en-US" sz="1800" dirty="0">
                <a:latin typeface="Times New Roman" panose="02020603050405020304" pitchFamily="18" charset="0"/>
                <a:cs typeface="Times New Roman" panose="02020603050405020304" pitchFamily="18" charset="0"/>
              </a:rPr>
              <a:t> May 2023]. </a:t>
            </a:r>
            <a:br>
              <a:rPr lang="en-US" sz="1800" dirty="0">
                <a:latin typeface="Times New Roman" panose="02020603050405020304" pitchFamily="18" charset="0"/>
                <a:cs typeface="Times New Roman" panose="02020603050405020304" pitchFamily="18" charset="0"/>
              </a:rPr>
            </a:br>
            <a:r>
              <a:rPr lang="en-US" sz="1800" dirty="0" err="1">
                <a:latin typeface="Times New Roman" panose="02020603050405020304" pitchFamily="18" charset="0"/>
                <a:cs typeface="Times New Roman" panose="02020603050405020304" pitchFamily="18" charset="0"/>
              </a:rPr>
              <a:t>Bvlgari</a:t>
            </a:r>
            <a:r>
              <a:rPr lang="en-US" sz="1800" dirty="0">
                <a:latin typeface="Times New Roman" panose="02020603050405020304" pitchFamily="18" charset="0"/>
                <a:cs typeface="Times New Roman" panose="02020603050405020304" pitchFamily="18" charset="0"/>
              </a:rPr>
              <a:t> Hotel London, 2023 a. What’s on? [Online] Available at </a:t>
            </a:r>
            <a:r>
              <a:rPr lang="en-US" sz="1800" u="sng" dirty="0">
                <a:latin typeface="Times New Roman" panose="02020603050405020304" pitchFamily="18" charset="0"/>
                <a:cs typeface="Times New Roman" panose="02020603050405020304" pitchFamily="18" charset="0"/>
                <a:hlinkClick r:id="rId9"/>
              </a:rPr>
              <a:t>https://www.bulgarihotels.com/en_US/london/whats-on</a:t>
            </a:r>
            <a:r>
              <a:rPr lang="en-US" sz="1800" dirty="0">
                <a:latin typeface="Times New Roman" panose="02020603050405020304" pitchFamily="18" charset="0"/>
                <a:cs typeface="Times New Roman" panose="02020603050405020304" pitchFamily="18" charset="0"/>
              </a:rPr>
              <a:t> [Accessed on 19</a:t>
            </a:r>
            <a:r>
              <a:rPr lang="en-US" sz="1800" baseline="30000" dirty="0">
                <a:latin typeface="Times New Roman" panose="02020603050405020304" pitchFamily="18" charset="0"/>
                <a:cs typeface="Times New Roman" panose="02020603050405020304" pitchFamily="18" charset="0"/>
              </a:rPr>
              <a:t>th</a:t>
            </a:r>
            <a:r>
              <a:rPr lang="en-US" sz="1800" dirty="0">
                <a:latin typeface="Times New Roman" panose="02020603050405020304" pitchFamily="18" charset="0"/>
                <a:cs typeface="Times New Roman" panose="02020603050405020304" pitchFamily="18" charset="0"/>
              </a:rPr>
              <a:t> May 2023].</a:t>
            </a:r>
            <a:br>
              <a:rPr lang="en-US" sz="1800" dirty="0">
                <a:latin typeface="Times New Roman" panose="02020603050405020304" pitchFamily="18" charset="0"/>
                <a:cs typeface="Times New Roman" panose="02020603050405020304" pitchFamily="18" charset="0"/>
              </a:rPr>
            </a:br>
            <a:r>
              <a:rPr lang="en-US" sz="1800" dirty="0" err="1">
                <a:latin typeface="Times New Roman" panose="02020603050405020304" pitchFamily="18" charset="0"/>
                <a:cs typeface="Times New Roman" panose="02020603050405020304" pitchFamily="18" charset="0"/>
              </a:rPr>
              <a:t>Bvlgari</a:t>
            </a:r>
            <a:r>
              <a:rPr lang="en-US" sz="1800" dirty="0">
                <a:latin typeface="Times New Roman" panose="02020603050405020304" pitchFamily="18" charset="0"/>
                <a:cs typeface="Times New Roman" panose="02020603050405020304" pitchFamily="18" charset="0"/>
              </a:rPr>
              <a:t> Hotel London, 2023 b. Explore the hotel. [Online] Available at </a:t>
            </a:r>
            <a:r>
              <a:rPr lang="en-US" sz="1800" u="sng" dirty="0">
                <a:latin typeface="Times New Roman" panose="02020603050405020304" pitchFamily="18" charset="0"/>
                <a:cs typeface="Times New Roman" panose="02020603050405020304" pitchFamily="18" charset="0"/>
                <a:hlinkClick r:id="rId10"/>
              </a:rPr>
              <a:t>https://www.bulgarihotels.com/dam/jcr:0c01b395-57ce-4a33-b45b-dd6d4b03b511/BvlgariHotelLondonBrochure-2022.pdf</a:t>
            </a:r>
            <a:r>
              <a:rPr lang="en-US" sz="1800" dirty="0">
                <a:latin typeface="Times New Roman" panose="02020603050405020304" pitchFamily="18" charset="0"/>
                <a:cs typeface="Times New Roman" panose="02020603050405020304" pitchFamily="18" charset="0"/>
              </a:rPr>
              <a:t> [Accessed on 19</a:t>
            </a:r>
            <a:r>
              <a:rPr lang="en-US" sz="1800" baseline="30000" dirty="0">
                <a:latin typeface="Times New Roman" panose="02020603050405020304" pitchFamily="18" charset="0"/>
                <a:cs typeface="Times New Roman" panose="02020603050405020304" pitchFamily="18" charset="0"/>
              </a:rPr>
              <a:t>th</a:t>
            </a:r>
            <a:r>
              <a:rPr lang="en-US" sz="1800" dirty="0">
                <a:latin typeface="Times New Roman" panose="02020603050405020304" pitchFamily="18" charset="0"/>
                <a:cs typeface="Times New Roman" panose="02020603050405020304" pitchFamily="18" charset="0"/>
              </a:rPr>
              <a:t> May 2023].</a:t>
            </a:r>
            <a:br>
              <a:rPr lang="en-US" sz="1800" dirty="0">
                <a:latin typeface="Times New Roman" panose="02020603050405020304" pitchFamily="18" charset="0"/>
                <a:cs typeface="Times New Roman" panose="02020603050405020304" pitchFamily="18" charset="0"/>
              </a:rPr>
            </a:br>
            <a:r>
              <a:rPr lang="en-US" sz="1800" dirty="0" err="1">
                <a:latin typeface="Times New Roman" panose="02020603050405020304" pitchFamily="18" charset="0"/>
                <a:cs typeface="Times New Roman" panose="02020603050405020304" pitchFamily="18" charset="0"/>
              </a:rPr>
              <a:t>Bvlgari</a:t>
            </a:r>
            <a:r>
              <a:rPr lang="en-US" sz="1800" dirty="0">
                <a:latin typeface="Times New Roman" panose="02020603050405020304" pitchFamily="18" charset="0"/>
                <a:cs typeface="Times New Roman" panose="02020603050405020304" pitchFamily="18" charset="0"/>
              </a:rPr>
              <a:t> Hotel London, 2023 c. The Bulgari Spa. [Online] Available at </a:t>
            </a:r>
            <a:r>
              <a:rPr lang="en-US" sz="1800" u="sng" dirty="0">
                <a:latin typeface="Times New Roman" panose="02020603050405020304" pitchFamily="18" charset="0"/>
                <a:cs typeface="Times New Roman" panose="02020603050405020304" pitchFamily="18" charset="0"/>
                <a:hlinkClick r:id="rId11"/>
              </a:rPr>
              <a:t>https://www.bulgarihotels.com/en_US/london/spa-and-fitness/the-bulgari-spa</a:t>
            </a:r>
            <a:r>
              <a:rPr lang="en-US" sz="1800" dirty="0">
                <a:latin typeface="Times New Roman" panose="02020603050405020304" pitchFamily="18" charset="0"/>
                <a:cs typeface="Times New Roman" panose="02020603050405020304" pitchFamily="18" charset="0"/>
              </a:rPr>
              <a:t> [Accessed on 19</a:t>
            </a:r>
            <a:r>
              <a:rPr lang="en-US" sz="1800" baseline="30000" dirty="0">
                <a:latin typeface="Times New Roman" panose="02020603050405020304" pitchFamily="18" charset="0"/>
                <a:cs typeface="Times New Roman" panose="02020603050405020304" pitchFamily="18" charset="0"/>
              </a:rPr>
              <a:t>th</a:t>
            </a:r>
            <a:r>
              <a:rPr lang="en-US" sz="1800" dirty="0">
                <a:latin typeface="Times New Roman" panose="02020603050405020304" pitchFamily="18" charset="0"/>
                <a:cs typeface="Times New Roman" panose="02020603050405020304" pitchFamily="18" charset="0"/>
              </a:rPr>
              <a:t> May 2023].</a:t>
            </a:r>
            <a:br>
              <a:rPr lang="en-US" sz="1800" dirty="0">
                <a:latin typeface="Times New Roman" panose="02020603050405020304" pitchFamily="18" charset="0"/>
                <a:cs typeface="Times New Roman" panose="02020603050405020304" pitchFamily="18" charset="0"/>
              </a:rPr>
            </a:br>
            <a:endParaRPr lang="en-US"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801456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EC31D139-FF27-D5F3-4D60-D317F544E56F}"/>
              </a:ext>
            </a:extLst>
          </p:cNvPr>
          <p:cNvSpPr txBox="1"/>
          <p:nvPr/>
        </p:nvSpPr>
        <p:spPr>
          <a:xfrm>
            <a:off x="339436" y="401781"/>
            <a:ext cx="11513127" cy="5632311"/>
          </a:xfrm>
          <a:prstGeom prst="rect">
            <a:avLst/>
          </a:prstGeom>
          <a:noFill/>
        </p:spPr>
        <p:txBody>
          <a:bodyPr wrap="square" rtlCol="0">
            <a:spAutoFit/>
          </a:bodyPr>
          <a:lstStyle/>
          <a:p>
            <a:r>
              <a:rPr lang="en-US" sz="1800" dirty="0" err="1">
                <a:latin typeface="Times New Roman" panose="02020603050405020304" pitchFamily="18" charset="0"/>
                <a:cs typeface="Times New Roman" panose="02020603050405020304" pitchFamily="18" charset="0"/>
              </a:rPr>
              <a:t>Bvlgari</a:t>
            </a:r>
            <a:r>
              <a:rPr lang="en-US" sz="1800" dirty="0">
                <a:latin typeface="Times New Roman" panose="02020603050405020304" pitchFamily="18" charset="0"/>
                <a:cs typeface="Times New Roman" panose="02020603050405020304" pitchFamily="18" charset="0"/>
              </a:rPr>
              <a:t> Hotel London, 2023 e. Ballroom. [Online] Available at </a:t>
            </a:r>
            <a:r>
              <a:rPr lang="en-US" sz="1800" u="sng" dirty="0">
                <a:latin typeface="Times New Roman" panose="02020603050405020304" pitchFamily="18" charset="0"/>
                <a:cs typeface="Times New Roman" panose="02020603050405020304" pitchFamily="18" charset="0"/>
                <a:hlinkClick r:id="rId3"/>
              </a:rPr>
              <a:t>https://www.bulgarihotels.com/en_US/london/meetings-and-events/ballroom</a:t>
            </a:r>
            <a:r>
              <a:rPr lang="en-US" sz="1800" dirty="0">
                <a:latin typeface="Times New Roman" panose="02020603050405020304" pitchFamily="18" charset="0"/>
                <a:cs typeface="Times New Roman" panose="02020603050405020304" pitchFamily="18" charset="0"/>
              </a:rPr>
              <a:t> [Accessed on 19</a:t>
            </a:r>
            <a:r>
              <a:rPr lang="en-US" sz="1800" baseline="30000" dirty="0">
                <a:latin typeface="Times New Roman" panose="02020603050405020304" pitchFamily="18" charset="0"/>
                <a:cs typeface="Times New Roman" panose="02020603050405020304" pitchFamily="18" charset="0"/>
              </a:rPr>
              <a:t>th</a:t>
            </a:r>
            <a:r>
              <a:rPr lang="en-US" sz="1800" dirty="0">
                <a:latin typeface="Times New Roman" panose="02020603050405020304" pitchFamily="18" charset="0"/>
                <a:cs typeface="Times New Roman" panose="02020603050405020304" pitchFamily="18" charset="0"/>
              </a:rPr>
              <a:t> May 2023].</a:t>
            </a:r>
            <a:br>
              <a:rPr lang="en-US" sz="1800" dirty="0">
                <a:latin typeface="Times New Roman" panose="02020603050405020304" pitchFamily="18" charset="0"/>
                <a:cs typeface="Times New Roman" panose="02020603050405020304" pitchFamily="18" charset="0"/>
              </a:rPr>
            </a:br>
            <a:r>
              <a:rPr lang="en-US" sz="1800" dirty="0" err="1">
                <a:latin typeface="Times New Roman" panose="02020603050405020304" pitchFamily="18" charset="0"/>
                <a:cs typeface="Times New Roman" panose="02020603050405020304" pitchFamily="18" charset="0"/>
              </a:rPr>
              <a:t>Bvlgari</a:t>
            </a:r>
            <a:r>
              <a:rPr lang="en-US" sz="1800" dirty="0">
                <a:latin typeface="Times New Roman" panose="02020603050405020304" pitchFamily="18" charset="0"/>
                <a:cs typeface="Times New Roman" panose="02020603050405020304" pitchFamily="18" charset="0"/>
              </a:rPr>
              <a:t> Hotel London, 2023 f. Gifts for Her. [Online] Available at </a:t>
            </a:r>
            <a:r>
              <a:rPr lang="en-US" sz="1800" u="sng" dirty="0">
                <a:latin typeface="Times New Roman" panose="02020603050405020304" pitchFamily="18" charset="0"/>
                <a:cs typeface="Times New Roman" panose="02020603050405020304" pitchFamily="18" charset="0"/>
                <a:hlinkClick r:id="rId4"/>
              </a:rPr>
              <a:t>https://bulgarihotellondon.giftvouchers.uk.com/tags/gifts-for-her/</a:t>
            </a:r>
            <a:r>
              <a:rPr lang="en-US" sz="1800" dirty="0">
                <a:latin typeface="Times New Roman" panose="02020603050405020304" pitchFamily="18" charset="0"/>
                <a:cs typeface="Times New Roman" panose="02020603050405020304" pitchFamily="18" charset="0"/>
              </a:rPr>
              <a:t> [Accessed on 19</a:t>
            </a:r>
            <a:r>
              <a:rPr lang="en-US" sz="1800" baseline="30000" dirty="0">
                <a:latin typeface="Times New Roman" panose="02020603050405020304" pitchFamily="18" charset="0"/>
                <a:cs typeface="Times New Roman" panose="02020603050405020304" pitchFamily="18" charset="0"/>
              </a:rPr>
              <a:t>th</a:t>
            </a:r>
            <a:r>
              <a:rPr lang="en-US" sz="1800" dirty="0">
                <a:latin typeface="Times New Roman" panose="02020603050405020304" pitchFamily="18" charset="0"/>
                <a:cs typeface="Times New Roman" panose="02020603050405020304" pitchFamily="18" charset="0"/>
              </a:rPr>
              <a:t> May 2023].</a:t>
            </a:r>
            <a:br>
              <a:rPr lang="en-US" sz="1800" dirty="0">
                <a:latin typeface="Times New Roman" panose="02020603050405020304" pitchFamily="18" charset="0"/>
                <a:cs typeface="Times New Roman" panose="02020603050405020304" pitchFamily="18" charset="0"/>
              </a:rPr>
            </a:br>
            <a:r>
              <a:rPr lang="en-US" sz="1800" dirty="0" err="1">
                <a:latin typeface="Times New Roman" panose="02020603050405020304" pitchFamily="18" charset="0"/>
                <a:cs typeface="Times New Roman" panose="02020603050405020304" pitchFamily="18" charset="0"/>
              </a:rPr>
              <a:t>Bvlgari</a:t>
            </a:r>
            <a:r>
              <a:rPr lang="en-US" sz="1800" dirty="0">
                <a:latin typeface="Times New Roman" panose="02020603050405020304" pitchFamily="18" charset="0"/>
                <a:cs typeface="Times New Roman" panose="02020603050405020304" pitchFamily="18" charset="0"/>
              </a:rPr>
              <a:t> Hotel London, 2023 g. Edward Sahakian Cigar Lounge. [Online] Available at </a:t>
            </a:r>
            <a:r>
              <a:rPr lang="en-US" sz="1800" u="sng" dirty="0">
                <a:latin typeface="Times New Roman" panose="02020603050405020304" pitchFamily="18" charset="0"/>
                <a:cs typeface="Times New Roman" panose="02020603050405020304" pitchFamily="18" charset="0"/>
                <a:hlinkClick r:id="rId5"/>
              </a:rPr>
              <a:t>https://bulgarihotellondon.giftvouchers.uk.com/edward-sahakian-cigar-lounge/</a:t>
            </a:r>
            <a:r>
              <a:rPr lang="en-US" sz="1800" dirty="0">
                <a:latin typeface="Times New Roman" panose="02020603050405020304" pitchFamily="18" charset="0"/>
                <a:cs typeface="Times New Roman" panose="02020603050405020304" pitchFamily="18" charset="0"/>
              </a:rPr>
              <a:t> [Accessed on 19</a:t>
            </a:r>
            <a:r>
              <a:rPr lang="en-US" sz="1800" baseline="30000" dirty="0">
                <a:latin typeface="Times New Roman" panose="02020603050405020304" pitchFamily="18" charset="0"/>
                <a:cs typeface="Times New Roman" panose="02020603050405020304" pitchFamily="18" charset="0"/>
              </a:rPr>
              <a:t>th</a:t>
            </a:r>
            <a:r>
              <a:rPr lang="en-US" sz="1800" dirty="0">
                <a:latin typeface="Times New Roman" panose="02020603050405020304" pitchFamily="18" charset="0"/>
                <a:cs typeface="Times New Roman" panose="02020603050405020304" pitchFamily="18" charset="0"/>
              </a:rPr>
              <a:t> May 2023].</a:t>
            </a:r>
            <a:br>
              <a:rPr lang="en-US" sz="1800" dirty="0">
                <a:latin typeface="Times New Roman" panose="02020603050405020304" pitchFamily="18" charset="0"/>
                <a:cs typeface="Times New Roman" panose="02020603050405020304" pitchFamily="18" charset="0"/>
              </a:rPr>
            </a:br>
            <a:r>
              <a:rPr lang="en-US" sz="1800" dirty="0" err="1">
                <a:latin typeface="Times New Roman" panose="02020603050405020304" pitchFamily="18" charset="0"/>
                <a:cs typeface="Times New Roman" panose="02020603050405020304" pitchFamily="18" charset="0"/>
              </a:rPr>
              <a:t>Bvlgari</a:t>
            </a:r>
            <a:r>
              <a:rPr lang="en-US" sz="1800" dirty="0">
                <a:latin typeface="Times New Roman" panose="02020603050405020304" pitchFamily="18" charset="0"/>
                <a:cs typeface="Times New Roman" panose="02020603050405020304" pitchFamily="18" charset="0"/>
              </a:rPr>
              <a:t> Hotel London, 2023 h. The Bulgari Pet Club Makes It Easy To Travel Together. [Online] </a:t>
            </a:r>
            <a:r>
              <a:rPr lang="en-US" sz="1800" u="sng" dirty="0">
                <a:latin typeface="Times New Roman" panose="02020603050405020304" pitchFamily="18" charset="0"/>
                <a:cs typeface="Times New Roman" panose="02020603050405020304" pitchFamily="18" charset="0"/>
                <a:hlinkClick r:id="rId6"/>
              </a:rPr>
              <a:t>https://www.bulgarihotels.com/en_US/london/whats-on/article/london/at-the-hotel/The-Bulgari-Pet-club-makes-it-easy-to-travel-together</a:t>
            </a:r>
            <a:r>
              <a:rPr lang="en-US" sz="1800" dirty="0">
                <a:latin typeface="Times New Roman" panose="02020603050405020304" pitchFamily="18" charset="0"/>
                <a:cs typeface="Times New Roman" panose="02020603050405020304" pitchFamily="18" charset="0"/>
              </a:rPr>
              <a:t> [Accessed on 19</a:t>
            </a:r>
            <a:r>
              <a:rPr lang="en-US" sz="1800" baseline="30000" dirty="0">
                <a:latin typeface="Times New Roman" panose="02020603050405020304" pitchFamily="18" charset="0"/>
                <a:cs typeface="Times New Roman" panose="02020603050405020304" pitchFamily="18" charset="0"/>
              </a:rPr>
              <a:t>th</a:t>
            </a:r>
            <a:r>
              <a:rPr lang="en-US" sz="1800" dirty="0">
                <a:latin typeface="Times New Roman" panose="02020603050405020304" pitchFamily="18" charset="0"/>
                <a:cs typeface="Times New Roman" panose="02020603050405020304" pitchFamily="18" charset="0"/>
              </a:rPr>
              <a:t> May 2023].</a:t>
            </a:r>
            <a:br>
              <a:rPr lang="en-US" sz="1800" dirty="0">
                <a:latin typeface="Times New Roman" panose="02020603050405020304" pitchFamily="18" charset="0"/>
                <a:cs typeface="Times New Roman" panose="02020603050405020304" pitchFamily="18" charset="0"/>
              </a:rPr>
            </a:br>
            <a:r>
              <a:rPr lang="en-US" sz="1800" dirty="0" err="1">
                <a:latin typeface="Times New Roman" panose="02020603050405020304" pitchFamily="18" charset="0"/>
                <a:cs typeface="Times New Roman" panose="02020603050405020304" pitchFamily="18" charset="0"/>
              </a:rPr>
              <a:t>Bvlgari</a:t>
            </a:r>
            <a:r>
              <a:rPr lang="en-US" sz="1800" dirty="0">
                <a:latin typeface="Times New Roman" panose="02020603050405020304" pitchFamily="18" charset="0"/>
                <a:cs typeface="Times New Roman" panose="02020603050405020304" pitchFamily="18" charset="0"/>
              </a:rPr>
              <a:t> Hotel London, 2023 </a:t>
            </a:r>
            <a:r>
              <a:rPr lang="en-US" sz="1800" dirty="0" err="1">
                <a:latin typeface="Times New Roman" panose="02020603050405020304" pitchFamily="18" charset="0"/>
                <a:cs typeface="Times New Roman" panose="02020603050405020304" pitchFamily="18" charset="0"/>
              </a:rPr>
              <a:t>i</a:t>
            </a:r>
            <a:r>
              <a:rPr lang="en-US" sz="1800" dirty="0">
                <a:latin typeface="Times New Roman" panose="02020603050405020304" pitchFamily="18" charset="0"/>
                <a:cs typeface="Times New Roman" panose="02020603050405020304" pitchFamily="18" charset="0"/>
              </a:rPr>
              <a:t>. Bulgari And Save The Children Unveil New "My Wish For You" Campaign. [Online] </a:t>
            </a:r>
            <a:r>
              <a:rPr lang="en-US" sz="1800" u="sng" dirty="0">
                <a:latin typeface="Times New Roman" panose="02020603050405020304" pitchFamily="18" charset="0"/>
                <a:cs typeface="Times New Roman" panose="02020603050405020304" pitchFamily="18" charset="0"/>
                <a:hlinkClick r:id="rId7"/>
              </a:rPr>
              <a:t>https://www.bulgarihotels.com/en_US/london/whats-on/article/london/at-the-hotel/Bulgari-and-Save-the-Children-Unveil-New--My-Wish-for-You--Campaign</a:t>
            </a:r>
            <a:r>
              <a:rPr lang="en-US" sz="1800" dirty="0">
                <a:latin typeface="Times New Roman" panose="02020603050405020304" pitchFamily="18" charset="0"/>
                <a:cs typeface="Times New Roman" panose="02020603050405020304" pitchFamily="18" charset="0"/>
              </a:rPr>
              <a:t> [Accessed on 19</a:t>
            </a:r>
            <a:r>
              <a:rPr lang="en-US" sz="1800" baseline="30000" dirty="0">
                <a:latin typeface="Times New Roman" panose="02020603050405020304" pitchFamily="18" charset="0"/>
                <a:cs typeface="Times New Roman" panose="02020603050405020304" pitchFamily="18" charset="0"/>
              </a:rPr>
              <a:t>th</a:t>
            </a:r>
            <a:r>
              <a:rPr lang="en-US" sz="1800" dirty="0">
                <a:latin typeface="Times New Roman" panose="02020603050405020304" pitchFamily="18" charset="0"/>
                <a:cs typeface="Times New Roman" panose="02020603050405020304" pitchFamily="18" charset="0"/>
              </a:rPr>
              <a:t> May 2023].</a:t>
            </a:r>
            <a:br>
              <a:rPr lang="en-US" sz="1800" dirty="0">
                <a:latin typeface="Times New Roman" panose="02020603050405020304" pitchFamily="18" charset="0"/>
                <a:cs typeface="Times New Roman" panose="02020603050405020304" pitchFamily="18" charset="0"/>
              </a:rPr>
            </a:br>
            <a:r>
              <a:rPr lang="en-US" sz="1800" dirty="0" err="1">
                <a:latin typeface="Times New Roman" panose="02020603050405020304" pitchFamily="18" charset="0"/>
                <a:cs typeface="Times New Roman" panose="02020603050405020304" pitchFamily="18" charset="0"/>
              </a:rPr>
              <a:t>Bvlgari</a:t>
            </a:r>
            <a:r>
              <a:rPr lang="en-US" sz="1800" dirty="0">
                <a:latin typeface="Times New Roman" panose="02020603050405020304" pitchFamily="18" charset="0"/>
                <a:cs typeface="Times New Roman" panose="02020603050405020304" pitchFamily="18" charset="0"/>
              </a:rPr>
              <a:t> Hotel London, 2023. Overview of the hotel. [Online] Available at &lt; </a:t>
            </a:r>
            <a:r>
              <a:rPr lang="en-US" sz="1800" u="sng" dirty="0">
                <a:latin typeface="Times New Roman" panose="02020603050405020304" pitchFamily="18" charset="0"/>
                <a:cs typeface="Times New Roman" panose="02020603050405020304" pitchFamily="18" charset="0"/>
                <a:hlinkClick r:id="rId8"/>
              </a:rPr>
              <a:t>https://www.bulgarihotels.com/en_US/london/the-hotel/overview</a:t>
            </a:r>
            <a:r>
              <a:rPr lang="en-US" sz="1800" dirty="0">
                <a:latin typeface="Times New Roman" panose="02020603050405020304" pitchFamily="18" charset="0"/>
                <a:cs typeface="Times New Roman" panose="02020603050405020304" pitchFamily="18" charset="0"/>
              </a:rPr>
              <a:t>&gt; [Accessed on 19</a:t>
            </a:r>
            <a:r>
              <a:rPr lang="en-US" sz="1800" baseline="30000" dirty="0">
                <a:latin typeface="Times New Roman" panose="02020603050405020304" pitchFamily="18" charset="0"/>
                <a:cs typeface="Times New Roman" panose="02020603050405020304" pitchFamily="18" charset="0"/>
              </a:rPr>
              <a:t>th</a:t>
            </a:r>
            <a:r>
              <a:rPr lang="en-US" sz="1800" dirty="0">
                <a:latin typeface="Times New Roman" panose="02020603050405020304" pitchFamily="18" charset="0"/>
                <a:cs typeface="Times New Roman" panose="02020603050405020304" pitchFamily="18" charset="0"/>
              </a:rPr>
              <a:t> May 2023].</a:t>
            </a:r>
            <a:br>
              <a:rPr lang="en-US" sz="1800" dirty="0">
                <a:latin typeface="Times New Roman" panose="02020603050405020304" pitchFamily="18" charset="0"/>
                <a:cs typeface="Times New Roman" panose="02020603050405020304" pitchFamily="18" charset="0"/>
              </a:rPr>
            </a:br>
            <a:r>
              <a:rPr lang="en-US" sz="1800" dirty="0">
                <a:latin typeface="Times New Roman" panose="02020603050405020304" pitchFamily="18" charset="0"/>
                <a:cs typeface="Times New Roman" panose="02020603050405020304" pitchFamily="18" charset="0"/>
              </a:rPr>
              <a:t>George, R., 2021. Tourism and Hospitality Products, Branding, and Pricing. In </a:t>
            </a:r>
            <a:r>
              <a:rPr lang="en-US" sz="1800" i="1" dirty="0">
                <a:latin typeface="Times New Roman" panose="02020603050405020304" pitchFamily="18" charset="0"/>
                <a:cs typeface="Times New Roman" panose="02020603050405020304" pitchFamily="18" charset="0"/>
              </a:rPr>
              <a:t>Marketing Tourism and Hospitality: Concepts and Cases</a:t>
            </a:r>
            <a:r>
              <a:rPr lang="en-US" sz="1800" dirty="0">
                <a:latin typeface="Times New Roman" panose="02020603050405020304" pitchFamily="18" charset="0"/>
                <a:cs typeface="Times New Roman" panose="02020603050405020304" pitchFamily="18" charset="0"/>
              </a:rPr>
              <a:t> (pp. 249-283).</a:t>
            </a:r>
            <a:br>
              <a:rPr lang="en-US" sz="1800" dirty="0">
                <a:latin typeface="Times New Roman" panose="02020603050405020304" pitchFamily="18" charset="0"/>
                <a:cs typeface="Times New Roman" panose="02020603050405020304" pitchFamily="18" charset="0"/>
              </a:rPr>
            </a:br>
            <a:r>
              <a:rPr lang="en-US" sz="1800" dirty="0">
                <a:latin typeface="Times New Roman" panose="02020603050405020304" pitchFamily="18" charset="0"/>
                <a:cs typeface="Times New Roman" panose="02020603050405020304" pitchFamily="18" charset="0"/>
              </a:rPr>
              <a:t>Marriott International, 2023. About us. [Online] Available at &lt; </a:t>
            </a:r>
            <a:r>
              <a:rPr lang="en-US" sz="1800" u="sng" dirty="0">
                <a:latin typeface="Times New Roman" panose="02020603050405020304" pitchFamily="18" charset="0"/>
                <a:cs typeface="Times New Roman" panose="02020603050405020304" pitchFamily="18" charset="0"/>
                <a:hlinkClick r:id="rId9"/>
              </a:rPr>
              <a:t>https://news.marriott.com/</a:t>
            </a:r>
            <a:r>
              <a:rPr lang="en-US" sz="1800" dirty="0">
                <a:latin typeface="Times New Roman" panose="02020603050405020304" pitchFamily="18" charset="0"/>
                <a:cs typeface="Times New Roman" panose="02020603050405020304" pitchFamily="18" charset="0"/>
              </a:rPr>
              <a:t>&gt; [Accessed on 19</a:t>
            </a:r>
            <a:r>
              <a:rPr lang="en-US" sz="1800" baseline="30000" dirty="0">
                <a:latin typeface="Times New Roman" panose="02020603050405020304" pitchFamily="18" charset="0"/>
                <a:cs typeface="Times New Roman" panose="02020603050405020304" pitchFamily="18" charset="0"/>
              </a:rPr>
              <a:t>th</a:t>
            </a:r>
            <a:r>
              <a:rPr lang="en-US" sz="1800" dirty="0">
                <a:latin typeface="Times New Roman" panose="02020603050405020304" pitchFamily="18" charset="0"/>
                <a:cs typeface="Times New Roman" panose="02020603050405020304" pitchFamily="18" charset="0"/>
              </a:rPr>
              <a:t> May 2023]. </a:t>
            </a:r>
          </a:p>
          <a:p>
            <a:r>
              <a:rPr lang="en-US" dirty="0" err="1">
                <a:latin typeface="Times New Roman" panose="02020603050405020304" pitchFamily="18" charset="0"/>
                <a:cs typeface="Times New Roman" panose="02020603050405020304" pitchFamily="18" charset="0"/>
              </a:rPr>
              <a:t>Tesone,V</a:t>
            </a:r>
            <a:r>
              <a:rPr lang="en-US" dirty="0">
                <a:latin typeface="Times New Roman" panose="02020603050405020304" pitchFamily="18" charset="0"/>
                <a:cs typeface="Times New Roman" panose="02020603050405020304" pitchFamily="18" charset="0"/>
              </a:rPr>
              <a:t>., 2014 Principles of Management for the Hospitality </a:t>
            </a:r>
            <a:r>
              <a:rPr lang="en-US" dirty="0" err="1">
                <a:latin typeface="Times New Roman" panose="02020603050405020304" pitchFamily="18" charset="0"/>
                <a:cs typeface="Times New Roman" panose="02020603050405020304" pitchFamily="18" charset="0"/>
              </a:rPr>
              <a:t>Industry,APA</a:t>
            </a:r>
            <a:r>
              <a:rPr lang="en-US" dirty="0">
                <a:latin typeface="Times New Roman" panose="02020603050405020304" pitchFamily="18" charset="0"/>
                <a:cs typeface="Times New Roman" panose="02020603050405020304" pitchFamily="18" charset="0"/>
              </a:rPr>
              <a:t> 7th Edition (American Psychological Assoc.) Butterworth Heineman, Oxford </a:t>
            </a:r>
            <a:br>
              <a:rPr lang="en-US" sz="1800" dirty="0">
                <a:latin typeface="Times New Roman" panose="02020603050405020304" pitchFamily="18" charset="0"/>
                <a:cs typeface="Times New Roman" panose="02020603050405020304" pitchFamily="18" charset="0"/>
              </a:rPr>
            </a:br>
            <a:endParaRPr lang="en-US" dirty="0"/>
          </a:p>
        </p:txBody>
      </p:sp>
    </p:spTree>
    <p:extLst>
      <p:ext uri="{BB962C8B-B14F-4D97-AF65-F5344CB8AC3E}">
        <p14:creationId xmlns:p14="http://schemas.microsoft.com/office/powerpoint/2010/main" val="2861273252"/>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Droplet</Template>
  <TotalTime>410</TotalTime>
  <Words>2206</Words>
  <Application>Microsoft Macintosh PowerPoint</Application>
  <PresentationFormat>Widescreen</PresentationFormat>
  <Paragraphs>119</Paragraphs>
  <Slides>20</Slides>
  <Notes>17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Calibri</vt:lpstr>
      <vt:lpstr>Times New Roman</vt:lpstr>
      <vt:lpstr>Tw Cen MT</vt:lpstr>
      <vt:lpstr>Wingdings</vt:lpstr>
      <vt:lpstr>Droplet</vt:lpstr>
      <vt:lpstr>Bvulgari Hotel </vt:lpstr>
      <vt:lpstr>The Role And Importance Of Quality Service, Hospitality, And Guest Services Within The Hotel Industry Bvlgari Hotel &amp; Resorts </vt:lpstr>
      <vt:lpstr>Introduction</vt:lpstr>
      <vt:lpstr>Executive Summary </vt:lpstr>
      <vt:lpstr>Main Body</vt:lpstr>
      <vt:lpstr>PowerPoint Presentation</vt:lpstr>
      <vt:lpstr>PowerPoint Presentation</vt:lpstr>
      <vt:lpstr>PowerPoint Presentation</vt:lpstr>
      <vt:lpstr>Perception map </vt:lpstr>
      <vt:lpstr>PowerPoint Presentation</vt:lpstr>
      <vt:lpstr>PowerPoint Presentation</vt:lpstr>
      <vt:lpstr>PowerPoint Presentation</vt:lpstr>
      <vt:lpstr>PowerPoint Presentation</vt:lpstr>
      <vt:lpstr>PowerPoint Presentation</vt:lpstr>
      <vt:lpstr>PowerPoint Presentation</vt:lpstr>
      <vt:lpstr>A Good relation with the customer Factors to measure the level of customer service   </vt:lpstr>
      <vt:lpstr>Conclusion </vt:lpstr>
      <vt:lpstr>Thank You Ioana Bumbu </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Office</dc:creator>
  <cp:lastModifiedBy>Ioana Bobos</cp:lastModifiedBy>
  <cp:revision>129</cp:revision>
  <dcterms:created xsi:type="dcterms:W3CDTF">2023-05-19T05:38:08Z</dcterms:created>
  <dcterms:modified xsi:type="dcterms:W3CDTF">2023-05-23T16:24:53Z</dcterms:modified>
</cp:coreProperties>
</file>