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391245-A3B5-4C0B-9C0A-FAD24D20A6CD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53E10F-C716-47DA-BC2A-660E9159FC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81786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>
              <a:ea typeface="ＭＳ Ｐゴシック" pitchFamily="34" charset="-128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BF90A5D3-EFDD-4FE2-A6C7-13FC3A79AA81}" type="slidenum">
              <a:rPr lang="en-US" smtClean="0"/>
              <a:pPr eaLnBrk="1" hangingPunct="1"/>
              <a:t>1</a:t>
            </a:fld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>
              <a:ea typeface="ＭＳ Ｐゴシック" pitchFamily="34" charset="-128"/>
            </a:endParaRP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CFD26EE5-F714-4EEE-B937-7943F6DBA534}" type="slidenum">
              <a:rPr lang="en-US" smtClean="0"/>
              <a:pPr eaLnBrk="1" hangingPunct="1"/>
              <a:t>2</a:t>
            </a:fld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936930" y="693148"/>
            <a:ext cx="4985743" cy="3416022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936930" y="693148"/>
            <a:ext cx="4985743" cy="3416022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936930" y="693148"/>
            <a:ext cx="4985743" cy="3416022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936930" y="693148"/>
            <a:ext cx="4985743" cy="3416022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936930" y="693148"/>
            <a:ext cx="4985743" cy="3416022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936930" y="693148"/>
            <a:ext cx="4985743" cy="3416022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936930" y="693148"/>
            <a:ext cx="4985743" cy="3416022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>
              <a:ea typeface="ＭＳ Ｐゴシック" pitchFamily="34" charset="-128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7729AE86-CDEC-45C6-948F-99B32A28663F}" type="slidenum">
              <a:rPr lang="en-US" smtClean="0"/>
              <a:pPr eaLnBrk="1" hangingPunct="1"/>
              <a:t>13</a:t>
            </a:fld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>
              <a:ea typeface="ＭＳ Ｐゴシック" pitchFamily="34" charset="-128"/>
            </a:endParaRPr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C355CF26-C488-4239-BBB0-0E7B65DA0477}" type="slidenum">
              <a:rPr lang="en-US" smtClean="0"/>
              <a:pPr eaLnBrk="1" hangingPunct="1"/>
              <a:t>14</a:t>
            </a:fld>
            <a:endParaRPr 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>
              <a:ea typeface="ＭＳ Ｐゴシック" pitchFamily="34" charset="-128"/>
            </a:endParaRP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194246E1-3737-4819-81CA-9A3A9D04A9C8}" type="slidenum">
              <a:rPr lang="en-US" smtClean="0"/>
              <a:pPr eaLnBrk="1" hangingPunct="1"/>
              <a:t>17</a:t>
            </a:fld>
            <a:endParaRPr 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>
              <a:ea typeface="ＭＳ Ｐゴシック" pitchFamily="34" charset="-128"/>
            </a:endParaRPr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77796637-1C85-456E-AD1F-68DCEB363F67}" type="slidenum">
              <a:rPr lang="en-US" smtClean="0"/>
              <a:pPr eaLnBrk="1" hangingPunct="1"/>
              <a:t>19</a:t>
            </a:fld>
            <a:endParaRPr 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>
              <a:ea typeface="ＭＳ Ｐゴシック" pitchFamily="34" charset="-128"/>
            </a:endParaRP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1940864E-8D8A-4654-8677-B23931D71E57}" type="slidenum">
              <a:rPr lang="en-US" smtClean="0"/>
              <a:pPr eaLnBrk="1" hangingPunct="1"/>
              <a:t>21</a:t>
            </a:fld>
            <a:endParaRPr 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>
              <a:ea typeface="ＭＳ Ｐゴシック" pitchFamily="34" charset="-128"/>
            </a:endParaRPr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35975938-7680-4E15-A1F9-46161A658E3F}" type="slidenum">
              <a:rPr lang="en-US" smtClean="0"/>
              <a:pPr eaLnBrk="1" hangingPunct="1"/>
              <a:t>24</a:t>
            </a:fld>
            <a:endParaRPr 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>
              <a:ea typeface="ＭＳ Ｐゴシック" pitchFamily="34" charset="-128"/>
            </a:endParaRPr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A6A5DB19-D79B-49D0-8B95-1C881A4D7A48}" type="slidenum">
              <a:rPr lang="en-US" smtClean="0"/>
              <a:pPr eaLnBrk="1" hangingPunct="1"/>
              <a:t>25</a:t>
            </a:fld>
            <a:endParaRPr lang="en-US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>
              <a:ea typeface="ＭＳ Ｐゴシック" pitchFamily="34" charset="-128"/>
            </a:endParaRPr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DE1DF0AF-AF72-492F-B9A1-4DD551FCA67E}" type="slidenum">
              <a:rPr lang="en-US" smtClean="0"/>
              <a:pPr eaLnBrk="1" hangingPunct="1"/>
              <a:t>26</a:t>
            </a:fld>
            <a:endParaRPr lang="en-US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>
              <a:ea typeface="ＭＳ Ｐゴシック" pitchFamily="34" charset="-128"/>
            </a:endParaRPr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AB5E942C-462C-463F-ABF6-08AE023E8CA7}" type="slidenum">
              <a:rPr lang="en-US" smtClean="0"/>
              <a:pPr eaLnBrk="1" hangingPunct="1"/>
              <a:t>27</a:t>
            </a:fld>
            <a:endParaRPr lang="en-U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>
              <a:ea typeface="ＭＳ Ｐゴシック" pitchFamily="34" charset="-128"/>
            </a:endParaRPr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CADA6C37-80E7-495D-8812-FB7A3CBB02EE}" type="slidenum">
              <a:rPr lang="en-US" smtClean="0"/>
              <a:pPr eaLnBrk="1" hangingPunct="1"/>
              <a:t>28</a:t>
            </a:fld>
            <a:endParaRPr lang="en-US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>
              <a:ea typeface="ＭＳ Ｐゴシック" pitchFamily="34" charset="-128"/>
            </a:endParaRPr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920443F3-9188-4D8B-ABC5-44C6D5AB21FC}" type="slidenum">
              <a:rPr lang="en-US" smtClean="0"/>
              <a:pPr eaLnBrk="1" hangingPunct="1"/>
              <a:t>29</a:t>
            </a:fld>
            <a:endParaRPr lang="en-US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>
              <a:ea typeface="ＭＳ Ｐゴシック" pitchFamily="34" charset="-128"/>
            </a:endParaRPr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65B68264-8F5D-4810-AE61-38A47E85363D}" type="slidenum">
              <a:rPr lang="en-US" smtClean="0"/>
              <a:pPr eaLnBrk="1" hangingPunct="1"/>
              <a:t>31</a:t>
            </a:fld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0F979-3519-4C25-B282-1D82DB405D4A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9DE860-718D-46DC-941F-923F50C941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3693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0F979-3519-4C25-B282-1D82DB405D4A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9DE860-718D-46DC-941F-923F50C941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25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0F979-3519-4C25-B282-1D82DB405D4A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9DE860-718D-46DC-941F-923F50C941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9715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0F979-3519-4C25-B282-1D82DB405D4A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9DE860-718D-46DC-941F-923F50C941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872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0F979-3519-4C25-B282-1D82DB405D4A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9DE860-718D-46DC-941F-923F50C941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9391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0F979-3519-4C25-B282-1D82DB405D4A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9DE860-718D-46DC-941F-923F50C941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1701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0F979-3519-4C25-B282-1D82DB405D4A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9DE860-718D-46DC-941F-923F50C941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7227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0F979-3519-4C25-B282-1D82DB405D4A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9DE860-718D-46DC-941F-923F50C941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7432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0F979-3519-4C25-B282-1D82DB405D4A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9DE860-718D-46DC-941F-923F50C941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859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0F979-3519-4C25-B282-1D82DB405D4A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9DE860-718D-46DC-941F-923F50C941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2901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0F979-3519-4C25-B282-1D82DB405D4A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9DE860-718D-46DC-941F-923F50C941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091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70F979-3519-4C25-B282-1D82DB405D4A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9DE860-718D-46DC-941F-923F50C941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5533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>
                <a:ea typeface="ＭＳ Ｐゴシック" pitchFamily="34" charset="-128"/>
              </a:rPr>
              <a:t>Self Efficacy in Sport &amp; Exercise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ea typeface="ＭＳ Ｐゴシック" pitchFamily="34" charset="-128"/>
              </a:rPr>
              <a:t>SHSS-4036 </a:t>
            </a:r>
          </a:p>
          <a:p>
            <a:pPr eaLnBrk="1" hangingPunct="1">
              <a:defRPr/>
            </a:pPr>
            <a:r>
              <a:rPr lang="en-GB" smtClean="0">
                <a:ea typeface="ＭＳ Ｐゴシック" pitchFamily="34" charset="-128"/>
              </a:rPr>
              <a:t>Introduction to Sport Psychology</a:t>
            </a:r>
          </a:p>
          <a:p>
            <a:pPr eaLnBrk="1" hangingPunct="1">
              <a:defRPr/>
            </a:pPr>
            <a:r>
              <a:rPr lang="en-GB" smtClean="0">
                <a:ea typeface="ＭＳ Ｐゴシック" pitchFamily="34" charset="-128"/>
              </a:rPr>
              <a:t>Alison Connaughton</a:t>
            </a:r>
          </a:p>
        </p:txBody>
      </p:sp>
    </p:spTree>
    <p:extLst>
      <p:ext uri="{BB962C8B-B14F-4D97-AF65-F5344CB8AC3E}">
        <p14:creationId xmlns:p14="http://schemas.microsoft.com/office/powerpoint/2010/main" val="920598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ea typeface="ＭＳ Ｐゴシック" pitchFamily="34" charset="-128"/>
              </a:rPr>
              <a:t>Learning Outcomes: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2988" y="1773238"/>
            <a:ext cx="7543800" cy="4114800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dirty="0" smtClean="0">
                <a:ea typeface="ＭＳ Ｐゴシック" pitchFamily="34" charset="-128"/>
              </a:rPr>
              <a:t>By the end of this lecture you should be able to:</a:t>
            </a:r>
          </a:p>
          <a:p>
            <a:pPr lvl="1" eaLnBrk="1" hangingPunct="1">
              <a:defRPr/>
            </a:pPr>
            <a:r>
              <a:rPr lang="en-GB" sz="2400" dirty="0" smtClean="0">
                <a:ea typeface="ＭＳ Ｐゴシック" pitchFamily="34" charset="-128"/>
              </a:rPr>
              <a:t>Define self confidence and self efficacy</a:t>
            </a:r>
          </a:p>
          <a:p>
            <a:pPr lvl="1" eaLnBrk="1" hangingPunct="1">
              <a:defRPr/>
            </a:pPr>
            <a:r>
              <a:rPr lang="en-GB" sz="2400" dirty="0" smtClean="0">
                <a:ea typeface="ＭＳ Ｐゴシック" pitchFamily="34" charset="-128"/>
              </a:rPr>
              <a:t>Discuss </a:t>
            </a:r>
            <a:r>
              <a:rPr lang="en-GB" sz="2400" dirty="0" err="1" smtClean="0">
                <a:ea typeface="ＭＳ Ｐゴシック" pitchFamily="34" charset="-128"/>
              </a:rPr>
              <a:t>Vealey</a:t>
            </a:r>
            <a:r>
              <a:rPr lang="ja-JP" altLang="en-GB" sz="2400" dirty="0" smtClean="0">
                <a:ea typeface="ＭＳ Ｐゴシック" pitchFamily="34" charset="-128"/>
              </a:rPr>
              <a:t>’</a:t>
            </a:r>
            <a:r>
              <a:rPr lang="en-GB" altLang="ja-JP" sz="2400" dirty="0" smtClean="0">
                <a:ea typeface="ＭＳ Ｐゴシック" pitchFamily="34" charset="-128"/>
              </a:rPr>
              <a:t>s model of sport confidence (1986, 2001)</a:t>
            </a:r>
          </a:p>
          <a:p>
            <a:pPr lvl="1" eaLnBrk="1" hangingPunct="1">
              <a:defRPr/>
            </a:pPr>
            <a:r>
              <a:rPr lang="en-GB" sz="2400" dirty="0" smtClean="0">
                <a:ea typeface="ＭＳ Ｐゴシック" pitchFamily="34" charset="-128"/>
              </a:rPr>
              <a:t>Discuss Bandura</a:t>
            </a:r>
            <a:r>
              <a:rPr lang="ja-JP" altLang="en-GB" sz="2400" dirty="0" smtClean="0">
                <a:ea typeface="ＭＳ Ｐゴシック" pitchFamily="34" charset="-128"/>
              </a:rPr>
              <a:t>’</a:t>
            </a:r>
            <a:r>
              <a:rPr lang="en-GB" altLang="ja-JP" sz="2400" dirty="0" smtClean="0">
                <a:ea typeface="ＭＳ Ｐゴシック" pitchFamily="34" charset="-128"/>
              </a:rPr>
              <a:t>s self efficacy theory (1977, 1982)</a:t>
            </a:r>
          </a:p>
          <a:p>
            <a:pPr lvl="1" eaLnBrk="1" hangingPunct="1">
              <a:defRPr/>
            </a:pPr>
            <a:r>
              <a:rPr lang="en-GB" sz="2400" dirty="0" smtClean="0">
                <a:ea typeface="ＭＳ Ｐゴシック" pitchFamily="34" charset="-128"/>
              </a:rPr>
              <a:t>Explain the sources of self efficacy and implications for the sport psychologist</a:t>
            </a:r>
          </a:p>
          <a:p>
            <a:pPr lvl="1" eaLnBrk="1" hangingPunct="1">
              <a:defRPr/>
            </a:pPr>
            <a:r>
              <a:rPr lang="en-GB" sz="2400" dirty="0" smtClean="0">
                <a:ea typeface="ＭＳ Ｐゴシック" pitchFamily="34" charset="-128"/>
              </a:rPr>
              <a:t>Discuss the self confidence &amp; self efficacy performance relationship</a:t>
            </a:r>
          </a:p>
          <a:p>
            <a:pPr eaLnBrk="1" hangingPunct="1">
              <a:defRPr/>
            </a:pPr>
            <a:endParaRPr lang="en-GB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987563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50825" y="333375"/>
            <a:ext cx="8642350" cy="6335713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  <a:defRPr/>
            </a:pPr>
            <a:r>
              <a:rPr lang="en-GB" sz="4000" b="1" smtClean="0">
                <a:ea typeface="ＭＳ Ｐゴシック" pitchFamily="34" charset="-128"/>
              </a:rPr>
              <a:t>Self-Confidence in Sport</a:t>
            </a:r>
            <a:r>
              <a:rPr lang="en-GB" sz="2800" b="1" smtClean="0">
                <a:solidFill>
                  <a:schemeClr val="hlink"/>
                </a:solidFill>
                <a:ea typeface="ＭＳ Ｐゴシック" pitchFamily="34" charset="-128"/>
              </a:rPr>
              <a:t> 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Char char="l"/>
              <a:defRPr/>
            </a:pPr>
            <a:endParaRPr lang="en-GB" sz="2800" b="1" smtClean="0">
              <a:solidFill>
                <a:schemeClr val="hlink"/>
              </a:solidFill>
              <a:ea typeface="ＭＳ Ｐゴシック" pitchFamily="34" charset="-128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Char char="l"/>
              <a:defRPr/>
            </a:pPr>
            <a:r>
              <a:rPr lang="en-GB" sz="2800" smtClean="0">
                <a:ea typeface="ＭＳ Ｐゴシック" pitchFamily="34" charset="-128"/>
              </a:rPr>
              <a:t>The Self Confidence </a:t>
            </a:r>
            <a:r>
              <a:rPr lang="ja-JP" altLang="en-GB" sz="3600" smtClean="0">
                <a:solidFill>
                  <a:schemeClr val="accent1"/>
                </a:solidFill>
                <a:ea typeface="ＭＳ Ｐゴシック" pitchFamily="34" charset="-128"/>
              </a:rPr>
              <a:t>“</a:t>
            </a:r>
            <a:r>
              <a:rPr lang="en-GB" altLang="ja-JP" sz="3600" smtClean="0">
                <a:solidFill>
                  <a:schemeClr val="accent1"/>
                </a:solidFill>
                <a:ea typeface="ＭＳ Ｐゴシック" pitchFamily="34" charset="-128"/>
              </a:rPr>
              <a:t>macro-level</a:t>
            </a:r>
            <a:r>
              <a:rPr lang="ja-JP" altLang="en-GB" sz="3600" smtClean="0">
                <a:solidFill>
                  <a:schemeClr val="accent1"/>
                </a:solidFill>
                <a:ea typeface="ＭＳ Ｐゴシック" pitchFamily="34" charset="-128"/>
              </a:rPr>
              <a:t>”</a:t>
            </a:r>
            <a:r>
              <a:rPr lang="en-GB" altLang="ja-JP" sz="2800" smtClean="0">
                <a:ea typeface="ＭＳ Ｐゴシック" pitchFamily="34" charset="-128"/>
              </a:rPr>
              <a:t> approach (Vealey, 1986)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Char char="l"/>
              <a:defRPr/>
            </a:pPr>
            <a:endParaRPr lang="en-GB" sz="2800" b="1" smtClean="0">
              <a:solidFill>
                <a:schemeClr val="hlink"/>
              </a:solidFill>
              <a:ea typeface="ＭＳ Ｐゴシック" pitchFamily="34" charset="-128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Char char="l"/>
              <a:defRPr/>
            </a:pPr>
            <a:r>
              <a:rPr lang="en-GB" sz="2800" b="1" smtClean="0">
                <a:solidFill>
                  <a:schemeClr val="hlink"/>
                </a:solidFill>
                <a:ea typeface="ＭＳ Ｐゴシック" pitchFamily="34" charset="-128"/>
              </a:rPr>
              <a:t>Self-confidence</a:t>
            </a:r>
            <a:r>
              <a:rPr lang="en-GB" sz="2800" smtClean="0">
                <a:ea typeface="ＭＳ Ｐゴシック" pitchFamily="34" charset="-128"/>
              </a:rPr>
              <a:t>: A more global and stable personality characteristic.</a:t>
            </a:r>
          </a:p>
          <a:p>
            <a:pPr marL="990600" lvl="1" indent="-533400" eaLnBrk="1" hangingPunct="1">
              <a:lnSpc>
                <a:spcPct val="80000"/>
              </a:lnSpc>
              <a:defRPr/>
            </a:pPr>
            <a:r>
              <a:rPr lang="en-GB" sz="2400" smtClean="0">
                <a:ea typeface="ＭＳ Ｐゴシック" pitchFamily="34" charset="-128"/>
              </a:rPr>
              <a:t>e.g., Confident in your daily activities</a:t>
            </a:r>
          </a:p>
          <a:p>
            <a:pPr marL="990600" lvl="1" indent="-533400" eaLnBrk="1" hangingPunct="1">
              <a:lnSpc>
                <a:spcPct val="80000"/>
              </a:lnSpc>
              <a:buFontTx/>
              <a:buNone/>
              <a:defRPr/>
            </a:pPr>
            <a:endParaRPr lang="en-GB" sz="2400" smtClean="0">
              <a:ea typeface="ＭＳ Ｐゴシック" pitchFamily="34" charset="-128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Char char="l"/>
              <a:defRPr/>
            </a:pPr>
            <a:r>
              <a:rPr lang="en-GB" sz="2800" b="1" smtClean="0">
                <a:solidFill>
                  <a:schemeClr val="hlink"/>
                </a:solidFill>
                <a:ea typeface="ＭＳ Ｐゴシック" pitchFamily="34" charset="-128"/>
              </a:rPr>
              <a:t>Sport-confidence</a:t>
            </a:r>
            <a:r>
              <a:rPr lang="en-GB" sz="2800" smtClean="0">
                <a:ea typeface="ＭＳ Ｐゴシック" pitchFamily="34" charset="-128"/>
              </a:rPr>
              <a:t>: The degree of certainty individuals possess about their ability to be successful in sport (Vealey, 1986)</a:t>
            </a:r>
          </a:p>
        </p:txBody>
      </p:sp>
    </p:spTree>
    <p:extLst>
      <p:ext uri="{BB962C8B-B14F-4D97-AF65-F5344CB8AC3E}">
        <p14:creationId xmlns:p14="http://schemas.microsoft.com/office/powerpoint/2010/main" val="2793652381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0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2800" smtClean="0">
                <a:ea typeface="ＭＳ Ｐゴシック" pitchFamily="34" charset="-128"/>
              </a:rPr>
              <a:t>Self Efficacy Theory - </a:t>
            </a:r>
            <a:r>
              <a:rPr lang="ja-JP" altLang="en-GB" sz="2800" smtClean="0">
                <a:solidFill>
                  <a:schemeClr val="accent1"/>
                </a:solidFill>
                <a:ea typeface="ＭＳ Ｐゴシック" pitchFamily="34" charset="-128"/>
              </a:rPr>
              <a:t>“</a:t>
            </a:r>
            <a:r>
              <a:rPr lang="en-GB" altLang="ja-JP" sz="2800" smtClean="0">
                <a:solidFill>
                  <a:schemeClr val="accent1"/>
                </a:solidFill>
                <a:ea typeface="ＭＳ Ｐゴシック" pitchFamily="34" charset="-128"/>
              </a:rPr>
              <a:t>micro-level</a:t>
            </a:r>
            <a:r>
              <a:rPr lang="ja-JP" altLang="en-GB" sz="2800" smtClean="0">
                <a:solidFill>
                  <a:schemeClr val="accent1"/>
                </a:solidFill>
                <a:ea typeface="ＭＳ Ｐゴシック" pitchFamily="34" charset="-128"/>
              </a:rPr>
              <a:t>”</a:t>
            </a:r>
            <a:r>
              <a:rPr lang="en-GB" altLang="ja-JP" sz="2800" smtClean="0">
                <a:ea typeface="ＭＳ Ｐゴシック" pitchFamily="34" charset="-128"/>
              </a:rPr>
              <a:t> approach (Bandura, 1977, 1982)</a:t>
            </a:r>
            <a:endParaRPr lang="en-GB" smtClean="0">
              <a:ea typeface="ＭＳ Ｐゴシック" pitchFamily="34" charset="-128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ea typeface="ＭＳ Ｐゴシック" pitchFamily="34" charset="-128"/>
              </a:rPr>
              <a:t>Investigates perceived ability to perform specific skills </a:t>
            </a:r>
          </a:p>
          <a:p>
            <a:pPr marL="742950" lvl="2" indent="-342900" eaLnBrk="1" hangingPunct="1">
              <a:lnSpc>
                <a:spcPct val="80000"/>
              </a:lnSpc>
              <a:defRPr/>
            </a:pPr>
            <a:r>
              <a:rPr lang="en-GB" sz="2000" dirty="0" smtClean="0">
                <a:ea typeface="ＭＳ Ｐゴシック" pitchFamily="34" charset="-128"/>
              </a:rPr>
              <a:t>E.G. Tiger Woods confident of making a 6 foot putt, possibly not as confident in public speaking (at the moment!!).</a:t>
            </a:r>
            <a:endParaRPr lang="en-GB" dirty="0" smtClean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ea typeface="ＭＳ Ｐゴシック" pitchFamily="34" charset="-128"/>
              </a:rPr>
              <a:t>Based on the assumption that such perceptions of ability can vary greatly for individual skills within the same sport and within a specific competition.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solidFill>
                  <a:schemeClr val="folHlink"/>
                </a:solidFill>
                <a:ea typeface="ＭＳ Ｐゴシック" pitchFamily="34" charset="-128"/>
              </a:rPr>
              <a:t>Self efficacy…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ja-JP" altLang="en-GB" sz="2400" dirty="0" smtClean="0">
                <a:ea typeface="ＭＳ Ｐゴシック" pitchFamily="34" charset="-128"/>
              </a:rPr>
              <a:t>“</a:t>
            </a:r>
            <a:r>
              <a:rPr lang="en-GB" altLang="ja-JP" sz="2400" dirty="0" smtClean="0">
                <a:ea typeface="ＭＳ Ｐゴシック" pitchFamily="34" charset="-128"/>
              </a:rPr>
              <a:t>an individual</a:t>
            </a:r>
            <a:r>
              <a:rPr lang="ja-JP" altLang="en-GB" sz="2400" dirty="0" smtClean="0">
                <a:ea typeface="ＭＳ Ｐゴシック" pitchFamily="34" charset="-128"/>
              </a:rPr>
              <a:t>’</a:t>
            </a:r>
            <a:r>
              <a:rPr lang="en-GB" altLang="ja-JP" sz="2400" dirty="0" smtClean="0">
                <a:ea typeface="ＭＳ Ｐゴシック" pitchFamily="34" charset="-128"/>
              </a:rPr>
              <a:t>s conviction that he or she can successfully execute a behaviour to produce a certain outcome</a:t>
            </a:r>
            <a:r>
              <a:rPr lang="ja-JP" altLang="en-GB" sz="2400" dirty="0" smtClean="0">
                <a:ea typeface="ＭＳ Ｐゴシック" pitchFamily="34" charset="-128"/>
              </a:rPr>
              <a:t>”</a:t>
            </a:r>
            <a:r>
              <a:rPr lang="en-GB" altLang="ja-JP" sz="2400" dirty="0" smtClean="0">
                <a:ea typeface="ＭＳ Ｐゴシック" pitchFamily="34" charset="-128"/>
              </a:rPr>
              <a:t> Bandura, 1977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l"/>
              <a:defRPr/>
            </a:pPr>
            <a:endParaRPr lang="en-GB" sz="2800" b="1" dirty="0" smtClean="0">
              <a:solidFill>
                <a:schemeClr val="hlink"/>
              </a:solidFill>
              <a:ea typeface="ＭＳ Ｐゴシック" pitchFamily="34" charset="-128"/>
            </a:endParaRPr>
          </a:p>
          <a:p>
            <a:pPr>
              <a:defRPr/>
            </a:pPr>
            <a:endParaRPr lang="en-GB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7813223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44463"/>
            <a:ext cx="8748712" cy="6453187"/>
          </a:xfrm>
        </p:spPr>
        <p:txBody>
          <a:bodyPr lIns="90488" tIns="44450" rIns="90488" bIns="44450"/>
          <a:lstStyle/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3600" b="1" dirty="0" smtClean="0">
                <a:solidFill>
                  <a:schemeClr val="hlink"/>
                </a:solidFill>
                <a:ea typeface="+mn-ea"/>
              </a:rPr>
              <a:t>Sport confidence theory </a:t>
            </a:r>
            <a:r>
              <a:rPr lang="en-GB" sz="2400" b="1" dirty="0" smtClean="0">
                <a:solidFill>
                  <a:schemeClr val="hlink"/>
                </a:solidFill>
                <a:ea typeface="+mn-ea"/>
              </a:rPr>
              <a:t>(</a:t>
            </a:r>
            <a:r>
              <a:rPr lang="en-GB" sz="2400" b="1" dirty="0" err="1" smtClean="0">
                <a:solidFill>
                  <a:schemeClr val="hlink"/>
                </a:solidFill>
                <a:ea typeface="+mn-ea"/>
              </a:rPr>
              <a:t>Vealey</a:t>
            </a:r>
            <a:r>
              <a:rPr lang="en-GB" sz="2400" b="1" dirty="0" smtClean="0">
                <a:solidFill>
                  <a:schemeClr val="hlink"/>
                </a:solidFill>
                <a:ea typeface="+mn-ea"/>
              </a:rPr>
              <a:t>, 1986)</a:t>
            </a:r>
            <a:r>
              <a:rPr lang="en-GB" sz="4000" b="1" dirty="0" smtClean="0">
                <a:solidFill>
                  <a:schemeClr val="hlink"/>
                </a:solidFill>
                <a:ea typeface="+mn-ea"/>
              </a:rPr>
              <a:t>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a typeface="+mn-ea"/>
              </a:rPr>
              <a:t>Self-confidence is separated into two constructs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smtClean="0"/>
              <a:t>SC trait - usual belief (or degree of certainty) that athletes possess regarding ability to be successful in sport;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smtClean="0"/>
              <a:t>SC state - beliefs at one particular </a:t>
            </a:r>
            <a:r>
              <a:rPr lang="en-GB" sz="2000" b="1" dirty="0" smtClean="0"/>
              <a:t>time</a:t>
            </a:r>
          </a:p>
          <a:p>
            <a:pPr lvl="1" eaLnBrk="1" hangingPunct="1">
              <a:lnSpc>
                <a:spcPct val="90000"/>
              </a:lnSpc>
              <a:buFontTx/>
              <a:buNone/>
              <a:defRPr/>
            </a:pPr>
            <a:endParaRPr lang="en-GB" sz="24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a typeface="+mn-ea"/>
              </a:rPr>
              <a:t>Competitive orientation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smtClean="0"/>
              <a:t>success means different things to different people</a:t>
            </a:r>
          </a:p>
          <a:p>
            <a:pPr lvl="1" eaLnBrk="1" hangingPunct="1">
              <a:lnSpc>
                <a:spcPct val="90000"/>
              </a:lnSpc>
              <a:buFontTx/>
              <a:buNone/>
              <a:defRPr/>
            </a:pPr>
            <a:endParaRPr lang="en-GB" sz="20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>
                <a:ea typeface="+mn-ea"/>
              </a:rPr>
              <a:t>SC-trait &amp; Competitive orientation interact with the Situation to determine SC-state</a:t>
            </a:r>
            <a:r>
              <a:rPr lang="en-GB" dirty="0" smtClean="0">
                <a:latin typeface="Comic Sans MS" pitchFamily="66" charset="0"/>
                <a:ea typeface="+mn-ea"/>
              </a:rPr>
              <a:t> </a:t>
            </a:r>
            <a:r>
              <a:rPr lang="en-GB" sz="2400" dirty="0" smtClean="0">
                <a:ea typeface="+mn-ea"/>
              </a:rPr>
              <a:t>(SC-state = the most important mediator of behaviour)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dirty="0" smtClean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7752246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3203575" y="765175"/>
            <a:ext cx="2232025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pPr algn="ctr"/>
            <a:r>
              <a:rPr lang="en-GB" b="1">
                <a:latin typeface="Batang" pitchFamily="18" charset="-127"/>
                <a:cs typeface="Arial" pitchFamily="34" charset="0"/>
              </a:rPr>
              <a:t>Objective </a:t>
            </a:r>
          </a:p>
          <a:p>
            <a:pPr algn="ctr"/>
            <a:r>
              <a:rPr lang="en-GB" b="1">
                <a:latin typeface="Batang" pitchFamily="18" charset="-127"/>
                <a:cs typeface="Arial" pitchFamily="34" charset="0"/>
              </a:rPr>
              <a:t>sport situation</a:t>
            </a:r>
          </a:p>
        </p:txBody>
      </p:sp>
      <p:sp>
        <p:nvSpPr>
          <p:cNvPr id="8195" name="Rectangle 3"/>
          <p:cNvSpPr>
            <a:spLocks noChangeArrowheads="1"/>
          </p:cNvSpPr>
          <p:nvPr/>
        </p:nvSpPr>
        <p:spPr bwMode="auto">
          <a:xfrm>
            <a:off x="5940425" y="2060575"/>
            <a:ext cx="2952750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pPr algn="ctr"/>
            <a:r>
              <a:rPr lang="en-GB" b="1">
                <a:latin typeface="Batang" pitchFamily="18" charset="-127"/>
                <a:cs typeface="Arial" pitchFamily="34" charset="0"/>
              </a:rPr>
              <a:t>Competitive orientation</a:t>
            </a:r>
          </a:p>
          <a:p>
            <a:pPr algn="ctr"/>
            <a:r>
              <a:rPr lang="en-GB" b="1">
                <a:latin typeface="Batang" pitchFamily="18" charset="-127"/>
                <a:cs typeface="Arial" pitchFamily="34" charset="0"/>
              </a:rPr>
              <a:t>(performance or outcome)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250825" y="1989138"/>
            <a:ext cx="2232025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pPr algn="ctr"/>
            <a:endParaRPr lang="en-US" b="1">
              <a:latin typeface="Batang" pitchFamily="18" charset="-127"/>
              <a:cs typeface="Arial" pitchFamily="34" charset="0"/>
            </a:endParaRPr>
          </a:p>
        </p:txBody>
      </p:sp>
      <p:sp>
        <p:nvSpPr>
          <p:cNvPr id="8197" name="Rectangle 5"/>
          <p:cNvSpPr>
            <a:spLocks noChangeArrowheads="1"/>
          </p:cNvSpPr>
          <p:nvPr/>
        </p:nvSpPr>
        <p:spPr bwMode="auto">
          <a:xfrm>
            <a:off x="3203575" y="3716338"/>
            <a:ext cx="2232025" cy="649287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pPr algn="ctr"/>
            <a:r>
              <a:rPr lang="en-GB" b="1">
                <a:latin typeface="Batang" pitchFamily="18" charset="-127"/>
                <a:cs typeface="Arial" pitchFamily="34" charset="0"/>
              </a:rPr>
              <a:t>Sport Confidence</a:t>
            </a:r>
          </a:p>
          <a:p>
            <a:pPr algn="ctr"/>
            <a:r>
              <a:rPr lang="en-GB" b="1">
                <a:latin typeface="Batang" pitchFamily="18" charset="-127"/>
                <a:cs typeface="Arial" pitchFamily="34" charset="0"/>
              </a:rPr>
              <a:t>(state)</a:t>
            </a:r>
          </a:p>
        </p:txBody>
      </p:sp>
      <p:sp>
        <p:nvSpPr>
          <p:cNvPr id="8198" name="Rectangle 6"/>
          <p:cNvSpPr>
            <a:spLocks noChangeArrowheads="1"/>
          </p:cNvSpPr>
          <p:nvPr/>
        </p:nvSpPr>
        <p:spPr bwMode="auto">
          <a:xfrm>
            <a:off x="3203575" y="4797425"/>
            <a:ext cx="2232025" cy="576263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pPr algn="ctr"/>
            <a:r>
              <a:rPr lang="en-GB" b="1">
                <a:latin typeface="Batang" pitchFamily="18" charset="-127"/>
                <a:cs typeface="Arial" pitchFamily="34" charset="0"/>
              </a:rPr>
              <a:t>Behavioural </a:t>
            </a:r>
          </a:p>
          <a:p>
            <a:pPr algn="ctr"/>
            <a:r>
              <a:rPr lang="en-GB" b="1">
                <a:latin typeface="Batang" pitchFamily="18" charset="-127"/>
                <a:cs typeface="Arial" pitchFamily="34" charset="0"/>
              </a:rPr>
              <a:t>responses</a:t>
            </a:r>
          </a:p>
        </p:txBody>
      </p:sp>
      <p:sp>
        <p:nvSpPr>
          <p:cNvPr id="8199" name="Rectangle 7"/>
          <p:cNvSpPr>
            <a:spLocks noChangeArrowheads="1"/>
          </p:cNvSpPr>
          <p:nvPr/>
        </p:nvSpPr>
        <p:spPr bwMode="auto">
          <a:xfrm>
            <a:off x="2051050" y="5949950"/>
            <a:ext cx="4897438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pPr algn="ctr"/>
            <a:r>
              <a:rPr lang="en-GB" b="1">
                <a:latin typeface="Batang" pitchFamily="18" charset="-127"/>
                <a:cs typeface="Arial" pitchFamily="34" charset="0"/>
              </a:rPr>
              <a:t>Outcomes </a:t>
            </a:r>
          </a:p>
          <a:p>
            <a:pPr algn="ctr"/>
            <a:r>
              <a:rPr lang="en-GB" sz="1400" b="1">
                <a:latin typeface="Batang" pitchFamily="18" charset="-127"/>
                <a:cs typeface="Arial" pitchFamily="34" charset="0"/>
              </a:rPr>
              <a:t>e.g. attributions, perceptions of success, satisfaction</a:t>
            </a:r>
          </a:p>
        </p:txBody>
      </p:sp>
      <p:sp>
        <p:nvSpPr>
          <p:cNvPr id="8200" name="Oval 8"/>
          <p:cNvSpPr>
            <a:spLocks noChangeArrowheads="1"/>
          </p:cNvSpPr>
          <p:nvPr/>
        </p:nvSpPr>
        <p:spPr bwMode="auto">
          <a:xfrm>
            <a:off x="3708400" y="1916113"/>
            <a:ext cx="1079500" cy="1079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pPr algn="ctr"/>
            <a:r>
              <a:rPr lang="en-GB" sz="4000">
                <a:latin typeface="Eurasia" pitchFamily="2" charset="0"/>
                <a:cs typeface="Arial" pitchFamily="34" charset="0"/>
              </a:rPr>
              <a:t>X</a:t>
            </a:r>
          </a:p>
        </p:txBody>
      </p:sp>
      <p:sp>
        <p:nvSpPr>
          <p:cNvPr id="8201" name="Text Box 9"/>
          <p:cNvSpPr txBox="1">
            <a:spLocks noChangeArrowheads="1"/>
          </p:cNvSpPr>
          <p:nvPr/>
        </p:nvSpPr>
        <p:spPr bwMode="auto">
          <a:xfrm>
            <a:off x="323850" y="1989138"/>
            <a:ext cx="20383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9pPr>
          </a:lstStyle>
          <a:p>
            <a:pPr algn="ctr" eaLnBrk="1" hangingPunct="1"/>
            <a:r>
              <a:rPr lang="en-GB" b="1">
                <a:latin typeface="Batang" pitchFamily="18" charset="-127"/>
                <a:cs typeface="Arial" pitchFamily="34" charset="0"/>
              </a:rPr>
              <a:t>Sport Confidence</a:t>
            </a:r>
          </a:p>
          <a:p>
            <a:pPr algn="ctr" eaLnBrk="1" hangingPunct="1"/>
            <a:r>
              <a:rPr lang="en-GB" b="1">
                <a:latin typeface="Batang" pitchFamily="18" charset="-127"/>
                <a:cs typeface="Arial" pitchFamily="34" charset="0"/>
              </a:rPr>
              <a:t>(trait)</a:t>
            </a:r>
          </a:p>
        </p:txBody>
      </p:sp>
      <p:sp>
        <p:nvSpPr>
          <p:cNvPr id="8202" name="Line 10"/>
          <p:cNvSpPr>
            <a:spLocks noChangeShapeType="1"/>
          </p:cNvSpPr>
          <p:nvPr/>
        </p:nvSpPr>
        <p:spPr bwMode="auto">
          <a:xfrm flipH="1">
            <a:off x="1042988" y="6237288"/>
            <a:ext cx="1008062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8203" name="Line 11"/>
          <p:cNvSpPr>
            <a:spLocks noChangeShapeType="1"/>
          </p:cNvSpPr>
          <p:nvPr/>
        </p:nvSpPr>
        <p:spPr bwMode="auto">
          <a:xfrm flipV="1">
            <a:off x="1042988" y="2708275"/>
            <a:ext cx="0" cy="3529013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 type="none" w="sm" len="sm"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8204" name="Line 12"/>
          <p:cNvSpPr>
            <a:spLocks noChangeShapeType="1"/>
          </p:cNvSpPr>
          <p:nvPr/>
        </p:nvSpPr>
        <p:spPr bwMode="auto">
          <a:xfrm flipV="1">
            <a:off x="7956550" y="2781300"/>
            <a:ext cx="0" cy="3529013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 type="none" w="sm" len="sm"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8205" name="Line 13"/>
          <p:cNvSpPr>
            <a:spLocks noChangeShapeType="1"/>
          </p:cNvSpPr>
          <p:nvPr/>
        </p:nvSpPr>
        <p:spPr bwMode="auto">
          <a:xfrm flipV="1">
            <a:off x="6948488" y="6308725"/>
            <a:ext cx="1008062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8206" name="Line 14"/>
          <p:cNvSpPr>
            <a:spLocks noChangeShapeType="1"/>
          </p:cNvSpPr>
          <p:nvPr/>
        </p:nvSpPr>
        <p:spPr bwMode="auto">
          <a:xfrm flipH="1">
            <a:off x="4211638" y="5445125"/>
            <a:ext cx="0" cy="360363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 type="none" w="sm" len="sm"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8207" name="Line 15"/>
          <p:cNvSpPr>
            <a:spLocks noChangeShapeType="1"/>
          </p:cNvSpPr>
          <p:nvPr/>
        </p:nvSpPr>
        <p:spPr bwMode="auto">
          <a:xfrm flipH="1">
            <a:off x="4211638" y="4437063"/>
            <a:ext cx="0" cy="287337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 type="none" w="sm" len="sm"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8208" name="Line 16"/>
          <p:cNvSpPr>
            <a:spLocks noChangeShapeType="1"/>
          </p:cNvSpPr>
          <p:nvPr/>
        </p:nvSpPr>
        <p:spPr bwMode="auto">
          <a:xfrm flipH="1" flipV="1">
            <a:off x="4211638" y="3068638"/>
            <a:ext cx="0" cy="50482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 type="arrow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8209" name="Line 17"/>
          <p:cNvSpPr>
            <a:spLocks noChangeShapeType="1"/>
          </p:cNvSpPr>
          <p:nvPr/>
        </p:nvSpPr>
        <p:spPr bwMode="auto">
          <a:xfrm flipH="1">
            <a:off x="4284663" y="1412875"/>
            <a:ext cx="0" cy="4318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 type="none" w="sm" len="sm"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8210" name="Line 18"/>
          <p:cNvSpPr>
            <a:spLocks noChangeShapeType="1"/>
          </p:cNvSpPr>
          <p:nvPr/>
        </p:nvSpPr>
        <p:spPr bwMode="auto">
          <a:xfrm>
            <a:off x="2484438" y="2420938"/>
            <a:ext cx="9366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 type="none" w="sm" len="sm"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8211" name="Line 19"/>
          <p:cNvSpPr>
            <a:spLocks noChangeShapeType="1"/>
          </p:cNvSpPr>
          <p:nvPr/>
        </p:nvSpPr>
        <p:spPr bwMode="auto">
          <a:xfrm flipH="1">
            <a:off x="4932363" y="2420938"/>
            <a:ext cx="1008062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 type="none" w="sm" len="sm"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8212" name="Text Box 20"/>
          <p:cNvSpPr txBox="1">
            <a:spLocks noChangeArrowheads="1"/>
          </p:cNvSpPr>
          <p:nvPr/>
        </p:nvSpPr>
        <p:spPr bwMode="auto">
          <a:xfrm>
            <a:off x="87313" y="39688"/>
            <a:ext cx="88773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9pPr>
          </a:lstStyle>
          <a:p>
            <a:pPr algn="ctr" eaLnBrk="1" hangingPunct="1"/>
            <a:r>
              <a:rPr lang="en-GB" b="1">
                <a:solidFill>
                  <a:schemeClr val="hlink"/>
                </a:solidFill>
                <a:latin typeface="Arial" pitchFamily="34" charset="0"/>
                <a:cs typeface="Arial" pitchFamily="34" charset="0"/>
              </a:rPr>
              <a:t>Conceptual model of Sport confidence (</a:t>
            </a:r>
            <a:r>
              <a:rPr lang="en-GB" b="1">
                <a:solidFill>
                  <a:schemeClr val="hlink"/>
                </a:solidFill>
              </a:rPr>
              <a:t>Vealey, 1986)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72922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err="1" smtClean="0">
                <a:solidFill>
                  <a:schemeClr val="hlink"/>
                </a:solidFill>
                <a:ea typeface="+mj-ea"/>
              </a:rPr>
              <a:t>Vealey</a:t>
            </a:r>
            <a:r>
              <a:rPr lang="en-GB" dirty="0" smtClean="0">
                <a:solidFill>
                  <a:schemeClr val="hlink"/>
                </a:solidFill>
                <a:ea typeface="+mj-ea"/>
              </a:rPr>
              <a:t> extended the conceptual framework</a:t>
            </a:r>
            <a:endParaRPr lang="en-GB" dirty="0">
              <a:ea typeface="+mj-e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b="1" dirty="0" smtClean="0">
              <a:solidFill>
                <a:schemeClr val="hlink"/>
              </a:solidFill>
              <a:ea typeface="+mn-ea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ea typeface="+mn-ea"/>
              </a:rPr>
              <a:t>Social cognitive framework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smtClean="0"/>
              <a:t>Organisational culture and athlete characteristics influence sources and levels of sport confidence</a:t>
            </a:r>
          </a:p>
          <a:p>
            <a:pPr lvl="1" eaLnBrk="1" hangingPunct="1">
              <a:lnSpc>
                <a:spcPct val="90000"/>
              </a:lnSpc>
              <a:buFontTx/>
              <a:buNone/>
              <a:defRPr/>
            </a:pPr>
            <a:endParaRPr lang="en-GB" sz="2000" dirty="0" smtClean="0"/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smtClean="0"/>
              <a:t>Situational-specific effects and strategies associated with influencing confidence</a:t>
            </a:r>
          </a:p>
          <a:p>
            <a:pPr>
              <a:defRPr/>
            </a:pPr>
            <a:endParaRPr lang="en-GB" dirty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3375808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ChangeArrowheads="1"/>
          </p:cNvSpPr>
          <p:nvPr/>
        </p:nvSpPr>
        <p:spPr bwMode="auto">
          <a:xfrm>
            <a:off x="5940425" y="1052513"/>
            <a:ext cx="2952750" cy="1368425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pPr algn="ctr"/>
            <a:endParaRPr lang="en-US" b="1">
              <a:latin typeface="Batang" pitchFamily="18" charset="-127"/>
              <a:cs typeface="Arial" pitchFamily="34" charset="0"/>
            </a:endParaRPr>
          </a:p>
        </p:txBody>
      </p:sp>
      <p:sp>
        <p:nvSpPr>
          <p:cNvPr id="10243" name="Rectangle 3"/>
          <p:cNvSpPr>
            <a:spLocks noChangeArrowheads="1"/>
          </p:cNvSpPr>
          <p:nvPr/>
        </p:nvSpPr>
        <p:spPr bwMode="auto">
          <a:xfrm>
            <a:off x="179388" y="981075"/>
            <a:ext cx="2592387" cy="17272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pPr algn="ctr"/>
            <a:endParaRPr lang="en-US" b="1">
              <a:latin typeface="Batang" pitchFamily="18" charset="-127"/>
              <a:cs typeface="Arial" pitchFamily="34" charset="0"/>
            </a:endParaRPr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2124075" y="2786063"/>
            <a:ext cx="4176713" cy="16510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pPr algn="ctr"/>
            <a:r>
              <a:rPr lang="en-GB" b="1">
                <a:latin typeface="Batang" pitchFamily="18" charset="-127"/>
                <a:cs typeface="Arial" pitchFamily="34" charset="0"/>
              </a:rPr>
              <a:t>Sources of sport-confidence </a:t>
            </a:r>
          </a:p>
          <a:p>
            <a:pPr algn="ctr"/>
            <a:endParaRPr lang="en-GB" b="1">
              <a:latin typeface="Batang" pitchFamily="18" charset="-127"/>
              <a:cs typeface="Arial" pitchFamily="34" charset="0"/>
            </a:endParaRPr>
          </a:p>
          <a:p>
            <a:pPr algn="ctr"/>
            <a:endParaRPr lang="en-GB" b="1">
              <a:latin typeface="Batang" pitchFamily="18" charset="-127"/>
              <a:cs typeface="Arial" pitchFamily="34" charset="0"/>
            </a:endParaRPr>
          </a:p>
          <a:p>
            <a:pPr algn="ctr"/>
            <a:endParaRPr lang="en-GB" b="1">
              <a:latin typeface="Batang" pitchFamily="18" charset="-127"/>
              <a:cs typeface="Arial" pitchFamily="34" charset="0"/>
            </a:endParaRPr>
          </a:p>
          <a:p>
            <a:pPr algn="ctr"/>
            <a:r>
              <a:rPr lang="en-GB" b="1">
                <a:latin typeface="Batang" pitchFamily="18" charset="-127"/>
                <a:cs typeface="Arial" pitchFamily="34" charset="0"/>
              </a:rPr>
              <a:t>Sport Confidence</a:t>
            </a:r>
          </a:p>
        </p:txBody>
      </p:sp>
      <p:sp>
        <p:nvSpPr>
          <p:cNvPr id="10245" name="Rectangle 5"/>
          <p:cNvSpPr>
            <a:spLocks noChangeArrowheads="1"/>
          </p:cNvSpPr>
          <p:nvPr/>
        </p:nvSpPr>
        <p:spPr bwMode="auto">
          <a:xfrm>
            <a:off x="1619250" y="5084763"/>
            <a:ext cx="5905500" cy="433387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pPr algn="ctr"/>
            <a:endParaRPr lang="en-US" b="1">
              <a:latin typeface="Batang" pitchFamily="18" charset="-127"/>
              <a:cs typeface="Arial" pitchFamily="34" charset="0"/>
            </a:endParaRPr>
          </a:p>
        </p:txBody>
      </p:sp>
      <p:sp>
        <p:nvSpPr>
          <p:cNvPr id="10246" name="Rectangle 6"/>
          <p:cNvSpPr>
            <a:spLocks noChangeArrowheads="1"/>
          </p:cNvSpPr>
          <p:nvPr/>
        </p:nvSpPr>
        <p:spPr bwMode="auto">
          <a:xfrm>
            <a:off x="2843213" y="6210300"/>
            <a:ext cx="2808287" cy="458788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pPr algn="ctr"/>
            <a:r>
              <a:rPr lang="en-GB" sz="2000" b="1">
                <a:latin typeface="Batang" pitchFamily="18" charset="-127"/>
                <a:cs typeface="Arial" pitchFamily="34" charset="0"/>
              </a:rPr>
              <a:t>PERFORMANCE</a:t>
            </a:r>
          </a:p>
        </p:txBody>
      </p:sp>
      <p:sp>
        <p:nvSpPr>
          <p:cNvPr id="10247" name="Text Box 7"/>
          <p:cNvSpPr txBox="1">
            <a:spLocks noChangeArrowheads="1"/>
          </p:cNvSpPr>
          <p:nvPr/>
        </p:nvSpPr>
        <p:spPr bwMode="auto">
          <a:xfrm>
            <a:off x="323850" y="1125538"/>
            <a:ext cx="2592388" cy="1465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9pPr>
          </a:lstStyle>
          <a:p>
            <a:pPr algn="ctr" eaLnBrk="1" hangingPunct="1"/>
            <a:r>
              <a:rPr lang="en-GB" b="1">
                <a:latin typeface="Arial" pitchFamily="34" charset="0"/>
                <a:cs typeface="Arial" pitchFamily="34" charset="0"/>
              </a:rPr>
              <a:t>Organisational culture</a:t>
            </a:r>
          </a:p>
          <a:p>
            <a:pPr eaLnBrk="1" hangingPunct="1">
              <a:buFontTx/>
              <a:buChar char="•"/>
            </a:pPr>
            <a:r>
              <a:rPr lang="en-GB">
                <a:latin typeface="Arial" pitchFamily="34" charset="0"/>
                <a:cs typeface="Arial" pitchFamily="34" charset="0"/>
              </a:rPr>
              <a:t>Competitive level</a:t>
            </a:r>
          </a:p>
          <a:p>
            <a:pPr eaLnBrk="1" hangingPunct="1">
              <a:buFontTx/>
              <a:buChar char="•"/>
            </a:pPr>
            <a:r>
              <a:rPr lang="en-GB">
                <a:latin typeface="Arial" pitchFamily="34" charset="0"/>
                <a:cs typeface="Arial" pitchFamily="34" charset="0"/>
              </a:rPr>
              <a:t>Motivational climate</a:t>
            </a:r>
          </a:p>
          <a:p>
            <a:pPr eaLnBrk="1" hangingPunct="1">
              <a:buFontTx/>
              <a:buChar char="•"/>
            </a:pPr>
            <a:r>
              <a:rPr lang="en-GB">
                <a:latin typeface="Arial" pitchFamily="34" charset="0"/>
                <a:cs typeface="Arial" pitchFamily="34" charset="0"/>
              </a:rPr>
              <a:t>Goals of programme</a:t>
            </a:r>
          </a:p>
        </p:txBody>
      </p:sp>
      <p:sp>
        <p:nvSpPr>
          <p:cNvPr id="10248" name="Line 8"/>
          <p:cNvSpPr>
            <a:spLocks noChangeShapeType="1"/>
          </p:cNvSpPr>
          <p:nvPr/>
        </p:nvSpPr>
        <p:spPr bwMode="auto">
          <a:xfrm flipH="1">
            <a:off x="1042988" y="5229225"/>
            <a:ext cx="5048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0249" name="Line 9"/>
          <p:cNvSpPr>
            <a:spLocks noChangeShapeType="1"/>
          </p:cNvSpPr>
          <p:nvPr/>
        </p:nvSpPr>
        <p:spPr bwMode="auto">
          <a:xfrm flipV="1">
            <a:off x="1042988" y="3716338"/>
            <a:ext cx="0" cy="1512887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 type="none" w="sm" len="sm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0250" name="Line 10"/>
          <p:cNvSpPr>
            <a:spLocks noChangeShapeType="1"/>
          </p:cNvSpPr>
          <p:nvPr/>
        </p:nvSpPr>
        <p:spPr bwMode="auto">
          <a:xfrm flipH="1" flipV="1">
            <a:off x="8027988" y="2492375"/>
            <a:ext cx="0" cy="2881313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 type="none" w="sm" len="sm"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0251" name="Line 11"/>
          <p:cNvSpPr>
            <a:spLocks noChangeShapeType="1"/>
          </p:cNvSpPr>
          <p:nvPr/>
        </p:nvSpPr>
        <p:spPr bwMode="auto">
          <a:xfrm flipV="1">
            <a:off x="1042988" y="3716338"/>
            <a:ext cx="9366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 type="none" w="sm" len="sm"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0252" name="Text Box 12"/>
          <p:cNvSpPr txBox="1">
            <a:spLocks noChangeArrowheads="1"/>
          </p:cNvSpPr>
          <p:nvPr/>
        </p:nvSpPr>
        <p:spPr bwMode="auto">
          <a:xfrm>
            <a:off x="0" y="260350"/>
            <a:ext cx="91440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9pPr>
          </a:lstStyle>
          <a:p>
            <a:pPr algn="ctr" eaLnBrk="1" hangingPunct="1"/>
            <a:r>
              <a:rPr lang="en-GB" sz="2800" b="1">
                <a:solidFill>
                  <a:schemeClr val="hlink"/>
                </a:solidFill>
                <a:latin typeface="Arial" pitchFamily="34" charset="0"/>
                <a:cs typeface="Arial" pitchFamily="34" charset="0"/>
              </a:rPr>
              <a:t>Conceptual model of Sport-confidence </a:t>
            </a:r>
            <a:r>
              <a:rPr lang="en-GB" b="1">
                <a:solidFill>
                  <a:schemeClr val="hlink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en-GB" b="1">
                <a:solidFill>
                  <a:schemeClr val="hlink"/>
                </a:solidFill>
              </a:rPr>
              <a:t>Vealey, 2001)</a:t>
            </a:r>
            <a:r>
              <a:rPr lang="en-GB"/>
              <a:t> </a:t>
            </a:r>
          </a:p>
        </p:txBody>
      </p:sp>
      <p:sp>
        <p:nvSpPr>
          <p:cNvPr id="10253" name="Text Box 13"/>
          <p:cNvSpPr txBox="1">
            <a:spLocks noChangeArrowheads="1"/>
          </p:cNvSpPr>
          <p:nvPr/>
        </p:nvSpPr>
        <p:spPr bwMode="auto">
          <a:xfrm>
            <a:off x="5940425" y="1073150"/>
            <a:ext cx="3203575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1pPr>
            <a:lvl2pPr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GB" b="1">
                <a:latin typeface="Arial" pitchFamily="34" charset="0"/>
                <a:cs typeface="Arial" pitchFamily="34" charset="0"/>
              </a:rPr>
              <a:t>Athlete characteristics</a:t>
            </a:r>
          </a:p>
          <a:p>
            <a:pPr lvl="1" eaLnBrk="1" hangingPunct="1">
              <a:buFontTx/>
              <a:buChar char="•"/>
            </a:pPr>
            <a:r>
              <a:rPr lang="en-GB">
                <a:latin typeface="Arial" pitchFamily="34" charset="0"/>
                <a:cs typeface="Arial" pitchFamily="34" charset="0"/>
              </a:rPr>
              <a:t>Competitive orientation</a:t>
            </a:r>
          </a:p>
          <a:p>
            <a:pPr lvl="1" eaLnBrk="1" hangingPunct="1">
              <a:buFontTx/>
              <a:buChar char="•"/>
            </a:pPr>
            <a:r>
              <a:rPr lang="en-GB">
                <a:latin typeface="Arial" pitchFamily="34" charset="0"/>
                <a:cs typeface="Arial" pitchFamily="34" charset="0"/>
              </a:rPr>
              <a:t>Attitudes &amp; values</a:t>
            </a:r>
          </a:p>
          <a:p>
            <a:pPr lvl="1" eaLnBrk="1" hangingPunct="1">
              <a:buFontTx/>
              <a:buChar char="•"/>
            </a:pPr>
            <a:r>
              <a:rPr lang="en-GB">
                <a:latin typeface="Arial" pitchFamily="34" charset="0"/>
                <a:cs typeface="Arial" pitchFamily="34" charset="0"/>
              </a:rPr>
              <a:t>Demographic factors</a:t>
            </a:r>
          </a:p>
        </p:txBody>
      </p:sp>
      <p:sp>
        <p:nvSpPr>
          <p:cNvPr id="10254" name="Text Box 14"/>
          <p:cNvSpPr txBox="1">
            <a:spLocks noChangeArrowheads="1"/>
          </p:cNvSpPr>
          <p:nvPr/>
        </p:nvSpPr>
        <p:spPr bwMode="auto">
          <a:xfrm>
            <a:off x="2051050" y="5084763"/>
            <a:ext cx="49085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9pPr>
          </a:lstStyle>
          <a:p>
            <a:pPr algn="ctr" eaLnBrk="1" hangingPunct="1"/>
            <a:r>
              <a:rPr lang="en-GB" b="1">
                <a:latin typeface="Arial" pitchFamily="34" charset="0"/>
                <a:cs typeface="Arial" pitchFamily="34" charset="0"/>
              </a:rPr>
              <a:t>Affect		Behaviour	Cognition</a:t>
            </a:r>
          </a:p>
        </p:txBody>
      </p:sp>
      <p:sp>
        <p:nvSpPr>
          <p:cNvPr id="10255" name="AutoShape 15"/>
          <p:cNvSpPr>
            <a:spLocks noChangeArrowheads="1"/>
          </p:cNvSpPr>
          <p:nvPr/>
        </p:nvSpPr>
        <p:spPr bwMode="auto">
          <a:xfrm>
            <a:off x="3779838" y="3284538"/>
            <a:ext cx="936625" cy="6477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endParaRPr lang="en-US"/>
          </a:p>
        </p:txBody>
      </p:sp>
      <p:sp>
        <p:nvSpPr>
          <p:cNvPr id="10256" name="AutoShape 16"/>
          <p:cNvSpPr>
            <a:spLocks noChangeArrowheads="1"/>
          </p:cNvSpPr>
          <p:nvPr/>
        </p:nvSpPr>
        <p:spPr bwMode="auto">
          <a:xfrm>
            <a:off x="3779838" y="4508500"/>
            <a:ext cx="1008062" cy="504825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endParaRPr lang="en-US"/>
          </a:p>
        </p:txBody>
      </p:sp>
      <p:sp>
        <p:nvSpPr>
          <p:cNvPr id="10257" name="AutoShape 17"/>
          <p:cNvSpPr>
            <a:spLocks noChangeArrowheads="1"/>
          </p:cNvSpPr>
          <p:nvPr/>
        </p:nvSpPr>
        <p:spPr bwMode="auto">
          <a:xfrm>
            <a:off x="3779838" y="5589588"/>
            <a:ext cx="1008062" cy="504825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endParaRPr lang="en-US"/>
          </a:p>
        </p:txBody>
      </p:sp>
      <p:sp>
        <p:nvSpPr>
          <p:cNvPr id="10258" name="Line 18"/>
          <p:cNvSpPr>
            <a:spLocks noChangeShapeType="1"/>
          </p:cNvSpPr>
          <p:nvPr/>
        </p:nvSpPr>
        <p:spPr bwMode="auto">
          <a:xfrm flipV="1">
            <a:off x="7524750" y="5373688"/>
            <a:ext cx="503238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0259" name="Text Box 19"/>
          <p:cNvSpPr txBox="1">
            <a:spLocks noChangeArrowheads="1"/>
          </p:cNvSpPr>
          <p:nvPr/>
        </p:nvSpPr>
        <p:spPr bwMode="auto">
          <a:xfrm>
            <a:off x="179388" y="5876925"/>
            <a:ext cx="1747837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GB">
                <a:latin typeface="Arial" pitchFamily="34" charset="0"/>
                <a:cs typeface="Arial" pitchFamily="34" charset="0"/>
              </a:rPr>
              <a:t>Physical skill &amp; characteristics</a:t>
            </a:r>
          </a:p>
        </p:txBody>
      </p:sp>
      <p:sp>
        <p:nvSpPr>
          <p:cNvPr id="10260" name="Text Box 20"/>
          <p:cNvSpPr txBox="1">
            <a:spLocks noChangeArrowheads="1"/>
          </p:cNvSpPr>
          <p:nvPr/>
        </p:nvSpPr>
        <p:spPr bwMode="auto">
          <a:xfrm>
            <a:off x="6732588" y="5949950"/>
            <a:ext cx="20367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GB">
                <a:latin typeface="Arial" pitchFamily="34" charset="0"/>
                <a:cs typeface="Arial" pitchFamily="34" charset="0"/>
              </a:rPr>
              <a:t>Uncontrollable external factors</a:t>
            </a:r>
          </a:p>
        </p:txBody>
      </p:sp>
      <p:sp>
        <p:nvSpPr>
          <p:cNvPr id="10261" name="AutoShape 21"/>
          <p:cNvSpPr>
            <a:spLocks noChangeArrowheads="1"/>
          </p:cNvSpPr>
          <p:nvPr/>
        </p:nvSpPr>
        <p:spPr bwMode="auto">
          <a:xfrm>
            <a:off x="2051050" y="6237288"/>
            <a:ext cx="576263" cy="360362"/>
          </a:xfrm>
          <a:prstGeom prst="rightArrow">
            <a:avLst>
              <a:gd name="adj1" fmla="val 50000"/>
              <a:gd name="adj2" fmla="val 399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62" name="AutoShape 22"/>
          <p:cNvSpPr>
            <a:spLocks noChangeArrowheads="1"/>
          </p:cNvSpPr>
          <p:nvPr/>
        </p:nvSpPr>
        <p:spPr bwMode="auto">
          <a:xfrm>
            <a:off x="6011863" y="6237288"/>
            <a:ext cx="576262" cy="360362"/>
          </a:xfrm>
          <a:prstGeom prst="leftArrow">
            <a:avLst>
              <a:gd name="adj1" fmla="val 50000"/>
              <a:gd name="adj2" fmla="val 399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63" name="PubHalfFrame"/>
          <p:cNvSpPr>
            <a:spLocks noEditPoints="1" noChangeArrowheads="1"/>
          </p:cNvSpPr>
          <p:nvPr/>
        </p:nvSpPr>
        <p:spPr bwMode="auto">
          <a:xfrm rot="-8032436">
            <a:off x="3310731" y="81757"/>
            <a:ext cx="1906587" cy="2120900"/>
          </a:xfrm>
          <a:custGeom>
            <a:avLst/>
            <a:gdLst>
              <a:gd name="T0" fmla="*/ 2147483647 w 21600"/>
              <a:gd name="T1" fmla="*/ 0 h 21600"/>
              <a:gd name="T2" fmla="*/ 0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0 w 21600"/>
              <a:gd name="T13" fmla="*/ 0 h 21600"/>
              <a:gd name="T14" fmla="*/ 14400 w 21600"/>
              <a:gd name="T15" fmla="*/ 7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0" y="21600"/>
                </a:lnTo>
                <a:lnTo>
                  <a:pt x="7200" y="14400"/>
                </a:lnTo>
                <a:lnTo>
                  <a:pt x="7200" y="7200"/>
                </a:lnTo>
                <a:lnTo>
                  <a:pt x="14400" y="72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752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9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IE" sz="4000" smtClean="0">
                <a:ea typeface="ＭＳ Ｐゴシック" pitchFamily="34" charset="-128"/>
              </a:rPr>
              <a:t>Sources</a:t>
            </a:r>
            <a:r>
              <a:rPr lang="en-GB" sz="4000" smtClean="0">
                <a:ea typeface="ＭＳ Ｐゴシック" pitchFamily="34" charset="-128"/>
              </a:rPr>
              <a:t> of Self-efficacy and Sport-confidence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43438" y="2071688"/>
            <a:ext cx="4176712" cy="432117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IE" sz="2800" b="1" dirty="0" smtClean="0">
                <a:solidFill>
                  <a:schemeClr val="hlink"/>
                </a:solidFill>
                <a:ea typeface="+mn-ea"/>
              </a:rPr>
              <a:t>Four Efficacy expectations (</a:t>
            </a:r>
            <a:r>
              <a:rPr lang="en-IE" sz="2800" b="1" dirty="0" err="1" smtClean="0">
                <a:solidFill>
                  <a:schemeClr val="hlink"/>
                </a:solidFill>
                <a:ea typeface="+mn-ea"/>
              </a:rPr>
              <a:t>Bandura</a:t>
            </a:r>
            <a:r>
              <a:rPr lang="en-IE" sz="2800" b="1" dirty="0" smtClean="0">
                <a:solidFill>
                  <a:schemeClr val="hlink"/>
                </a:solidFill>
                <a:ea typeface="+mn-ea"/>
              </a:rPr>
              <a:t>, 1977).</a:t>
            </a:r>
          </a:p>
          <a:p>
            <a:pPr eaLnBrk="1" hangingPunct="1">
              <a:defRPr/>
            </a:pPr>
            <a:r>
              <a:rPr lang="en-GB" sz="2800" dirty="0" smtClean="0">
                <a:solidFill>
                  <a:schemeClr val="folHlink"/>
                </a:solidFill>
                <a:ea typeface="+mn-ea"/>
              </a:rPr>
              <a:t>Performance Accomplishments</a:t>
            </a:r>
            <a:endParaRPr lang="en-IE" sz="2800" dirty="0" smtClean="0">
              <a:solidFill>
                <a:schemeClr val="folHlink"/>
              </a:solidFill>
              <a:ea typeface="+mn-ea"/>
            </a:endParaRPr>
          </a:p>
          <a:p>
            <a:pPr eaLnBrk="1" hangingPunct="1">
              <a:defRPr/>
            </a:pPr>
            <a:r>
              <a:rPr lang="en-GB" sz="2800" dirty="0" smtClean="0">
                <a:solidFill>
                  <a:schemeClr val="accent1"/>
                </a:solidFill>
                <a:ea typeface="+mn-ea"/>
              </a:rPr>
              <a:t>Vicarious Experience</a:t>
            </a:r>
            <a:endParaRPr lang="en-IE" sz="2800" dirty="0" smtClean="0">
              <a:solidFill>
                <a:schemeClr val="accent1"/>
              </a:solidFill>
              <a:ea typeface="+mn-ea"/>
            </a:endParaRPr>
          </a:p>
          <a:p>
            <a:pPr eaLnBrk="1" hangingPunct="1">
              <a:defRPr/>
            </a:pPr>
            <a:r>
              <a:rPr lang="en-GB" sz="2800" b="1" dirty="0" smtClean="0">
                <a:solidFill>
                  <a:srgbClr val="6600CC"/>
                </a:solidFill>
                <a:ea typeface="+mn-ea"/>
              </a:rPr>
              <a:t>Verbal Persuasion</a:t>
            </a:r>
            <a:endParaRPr lang="en-IE" sz="2800" b="1" dirty="0" smtClean="0">
              <a:solidFill>
                <a:srgbClr val="6600CC"/>
              </a:solidFill>
              <a:ea typeface="+mn-ea"/>
            </a:endParaRPr>
          </a:p>
          <a:p>
            <a:pPr eaLnBrk="1" hangingPunct="1">
              <a:defRPr/>
            </a:pPr>
            <a:r>
              <a:rPr lang="en-GB" sz="2800" dirty="0" smtClean="0">
                <a:ea typeface="+mn-ea"/>
              </a:rPr>
              <a:t>Emotional Arousal</a:t>
            </a:r>
          </a:p>
          <a:p>
            <a:pPr lvl="1" eaLnBrk="1" hangingPunct="1">
              <a:defRPr/>
            </a:pPr>
            <a:endParaRPr lang="en-GB" sz="2400" dirty="0" smtClean="0"/>
          </a:p>
        </p:txBody>
      </p:sp>
      <p:sp>
        <p:nvSpPr>
          <p:cNvPr id="11268" name="Text Box 4"/>
          <p:cNvSpPr txBox="1">
            <a:spLocks noChangeArrowheads="1"/>
          </p:cNvSpPr>
          <p:nvPr/>
        </p:nvSpPr>
        <p:spPr bwMode="auto">
          <a:xfrm>
            <a:off x="357188" y="1928813"/>
            <a:ext cx="4464050" cy="452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GB" sz="2400" b="1">
                <a:solidFill>
                  <a:schemeClr val="hlink"/>
                </a:solidFill>
              </a:rPr>
              <a:t>Nine Sources of Sport Confidence  (Vealey et al., 1998)</a:t>
            </a:r>
          </a:p>
          <a:p>
            <a:pPr eaLnBrk="1" hangingPunct="1">
              <a:buFontTx/>
              <a:buChar char="•"/>
            </a:pPr>
            <a:r>
              <a:rPr lang="en-GB" sz="2400">
                <a:solidFill>
                  <a:schemeClr val="folHlink"/>
                </a:solidFill>
                <a:cs typeface="Arial" pitchFamily="34" charset="0"/>
              </a:rPr>
              <a:t>Mastery</a:t>
            </a:r>
          </a:p>
          <a:p>
            <a:pPr eaLnBrk="1" hangingPunct="1">
              <a:buFontTx/>
              <a:buChar char="•"/>
            </a:pPr>
            <a:r>
              <a:rPr lang="en-GB" sz="2400">
                <a:solidFill>
                  <a:schemeClr val="folHlink"/>
                </a:solidFill>
                <a:cs typeface="Arial" pitchFamily="34" charset="0"/>
              </a:rPr>
              <a:t>Demonstrating ability</a:t>
            </a:r>
          </a:p>
          <a:p>
            <a:pPr eaLnBrk="1" hangingPunct="1">
              <a:buFontTx/>
              <a:buChar char="•"/>
            </a:pPr>
            <a:r>
              <a:rPr lang="en-GB" sz="2400">
                <a:cs typeface="Arial" pitchFamily="34" charset="0"/>
              </a:rPr>
              <a:t>Physical/mental preparation</a:t>
            </a:r>
          </a:p>
          <a:p>
            <a:pPr eaLnBrk="1" hangingPunct="1">
              <a:buFontTx/>
              <a:buChar char="•"/>
            </a:pPr>
            <a:r>
              <a:rPr lang="en-GB" sz="2400">
                <a:cs typeface="Arial" pitchFamily="34" charset="0"/>
              </a:rPr>
              <a:t>Physical self presentation</a:t>
            </a:r>
          </a:p>
          <a:p>
            <a:pPr eaLnBrk="1" hangingPunct="1">
              <a:buFontTx/>
              <a:buChar char="•"/>
            </a:pPr>
            <a:r>
              <a:rPr lang="en-GB" sz="2400">
                <a:cs typeface="Arial" pitchFamily="34" charset="0"/>
              </a:rPr>
              <a:t>Social support </a:t>
            </a:r>
          </a:p>
          <a:p>
            <a:pPr eaLnBrk="1" hangingPunct="1">
              <a:buFontTx/>
              <a:buChar char="•"/>
            </a:pPr>
            <a:r>
              <a:rPr lang="en-GB" sz="2400">
                <a:solidFill>
                  <a:schemeClr val="accent1"/>
                </a:solidFill>
                <a:cs typeface="Arial" pitchFamily="34" charset="0"/>
              </a:rPr>
              <a:t>Vicarious experience</a:t>
            </a:r>
          </a:p>
          <a:p>
            <a:pPr eaLnBrk="1" hangingPunct="1">
              <a:buFontTx/>
              <a:buChar char="•"/>
            </a:pPr>
            <a:r>
              <a:rPr lang="en-GB" sz="2400" b="1">
                <a:solidFill>
                  <a:srgbClr val="6600CC"/>
                </a:solidFill>
                <a:cs typeface="Arial" pitchFamily="34" charset="0"/>
              </a:rPr>
              <a:t>Coach</a:t>
            </a:r>
            <a:r>
              <a:rPr lang="ja-JP" altLang="en-GB" sz="2400" b="1">
                <a:solidFill>
                  <a:srgbClr val="6600CC"/>
                </a:solidFill>
                <a:cs typeface="Arial" pitchFamily="34" charset="0"/>
              </a:rPr>
              <a:t>’</a:t>
            </a:r>
            <a:r>
              <a:rPr lang="en-GB" altLang="ja-JP" sz="2400" b="1">
                <a:solidFill>
                  <a:srgbClr val="6600CC"/>
                </a:solidFill>
                <a:cs typeface="Arial" pitchFamily="34" charset="0"/>
              </a:rPr>
              <a:t>s leadership</a:t>
            </a:r>
            <a:r>
              <a:rPr lang="en-GB" altLang="ja-JP" sz="2400">
                <a:cs typeface="Arial" pitchFamily="34" charset="0"/>
              </a:rPr>
              <a:t> </a:t>
            </a:r>
          </a:p>
          <a:p>
            <a:pPr eaLnBrk="1" hangingPunct="1">
              <a:buFontTx/>
              <a:buChar char="•"/>
            </a:pPr>
            <a:r>
              <a:rPr lang="en-GB" sz="2400">
                <a:cs typeface="Arial" pitchFamily="34" charset="0"/>
              </a:rPr>
              <a:t>Environmental comfort </a:t>
            </a:r>
          </a:p>
          <a:p>
            <a:pPr eaLnBrk="1" hangingPunct="1">
              <a:buFontTx/>
              <a:buChar char="•"/>
            </a:pPr>
            <a:r>
              <a:rPr lang="en-GB" sz="2400">
                <a:cs typeface="Arial" pitchFamily="34" charset="0"/>
              </a:rPr>
              <a:t>Situational favourableness</a:t>
            </a:r>
          </a:p>
        </p:txBody>
      </p:sp>
    </p:spTree>
    <p:extLst>
      <p:ext uri="{BB962C8B-B14F-4D97-AF65-F5344CB8AC3E}">
        <p14:creationId xmlns:p14="http://schemas.microsoft.com/office/powerpoint/2010/main" val="2899166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en-GB" smtClean="0">
                <a:solidFill>
                  <a:srgbClr val="92D050"/>
                </a:solidFill>
                <a:effectLst/>
                <a:ea typeface="ＭＳ Ｐゴシック" pitchFamily="34" charset="-128"/>
              </a:rPr>
              <a:t>Task: Sources of Self Confidence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en-GB" smtClean="0">
                <a:effectLst/>
                <a:ea typeface="ＭＳ Ｐゴシック" pitchFamily="34" charset="-128"/>
              </a:rPr>
              <a:t>Sources of Sport Confidence (SSCQ) Vealey (1998).</a:t>
            </a:r>
          </a:p>
          <a:p>
            <a:r>
              <a:rPr lang="en-GB" smtClean="0">
                <a:effectLst/>
                <a:ea typeface="ＭＳ Ｐゴシック" pitchFamily="34" charset="-128"/>
              </a:rPr>
              <a:t>Complete the questionnaire.</a:t>
            </a:r>
          </a:p>
          <a:p>
            <a:r>
              <a:rPr lang="en-GB" smtClean="0">
                <a:effectLst/>
                <a:ea typeface="ＭＳ Ｐゴシック" pitchFamily="34" charset="-128"/>
              </a:rPr>
              <a:t>Work out an average score for each subscale.</a:t>
            </a:r>
          </a:p>
          <a:p>
            <a:r>
              <a:rPr lang="en-GB" smtClean="0">
                <a:effectLst/>
                <a:ea typeface="ＭＳ Ｐゴシック" pitchFamily="34" charset="-128"/>
              </a:rPr>
              <a:t>Rank your sources of sport confidence in order from highest to lowest (1-9).</a:t>
            </a:r>
          </a:p>
          <a:p>
            <a:endParaRPr lang="en-GB" smtClean="0">
              <a:effectLst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129282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27088" y="0"/>
            <a:ext cx="7993062" cy="6264275"/>
          </a:xfrm>
        </p:spPr>
        <p:txBody>
          <a:bodyPr/>
          <a:lstStyle/>
          <a:p>
            <a:pPr eaLnBrk="1" hangingPunct="1">
              <a:defRPr/>
            </a:pPr>
            <a:endParaRPr lang="en-GB" sz="4400" b="1" dirty="0" smtClean="0">
              <a:solidFill>
                <a:schemeClr val="hlink"/>
              </a:solidFill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sz="4400" b="1" dirty="0" smtClean="0">
                <a:solidFill>
                  <a:schemeClr val="hlink"/>
                </a:solidFill>
                <a:ea typeface="ＭＳ Ｐゴシック" pitchFamily="34" charset="-128"/>
              </a:rPr>
              <a:t>SELF-EFFICACY </a:t>
            </a:r>
            <a:endParaRPr lang="en-GB" sz="2800" dirty="0" smtClean="0">
              <a:ea typeface="ＭＳ Ｐゴシック" pitchFamily="34" charset="-128"/>
            </a:endParaRPr>
          </a:p>
          <a:p>
            <a:pPr eaLnBrk="1" hangingPunct="1">
              <a:defRPr/>
            </a:pPr>
            <a:endParaRPr lang="en-GB" sz="2800" dirty="0" smtClean="0"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sz="2800" dirty="0" smtClean="0">
                <a:ea typeface="ＭＳ Ｐゴシック" pitchFamily="34" charset="-128"/>
              </a:rPr>
              <a:t>Different people with similar skills, </a:t>
            </a:r>
            <a:r>
              <a:rPr lang="en-IE" sz="2800" dirty="0" smtClean="0">
                <a:ea typeface="ＭＳ Ｐゴシック" pitchFamily="34" charset="-128"/>
              </a:rPr>
              <a:t>or t</a:t>
            </a:r>
            <a:r>
              <a:rPr lang="en-GB" sz="2800" dirty="0" smtClean="0">
                <a:ea typeface="ＭＳ Ｐゴシック" pitchFamily="34" charset="-128"/>
              </a:rPr>
              <a:t>he same person under different circumstances, </a:t>
            </a:r>
            <a:endParaRPr lang="en-IE" sz="2800" dirty="0" smtClean="0"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sz="2800" dirty="0" smtClean="0">
                <a:ea typeface="ＭＳ Ｐゴシック" pitchFamily="34" charset="-128"/>
              </a:rPr>
              <a:t>may perform</a:t>
            </a:r>
            <a:r>
              <a:rPr lang="en-IE" sz="2800" dirty="0" smtClean="0">
                <a:ea typeface="ＭＳ Ｐゴシック" pitchFamily="34" charset="-128"/>
              </a:rPr>
              <a:t>:</a:t>
            </a:r>
            <a:r>
              <a:rPr lang="en-GB" sz="2800" dirty="0" smtClean="0">
                <a:ea typeface="ＭＳ Ｐゴシック" pitchFamily="34" charset="-128"/>
              </a:rPr>
              <a:t> </a:t>
            </a:r>
            <a:endParaRPr lang="en-IE" sz="2800" dirty="0" smtClean="0"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IE" sz="2800" dirty="0" smtClean="0">
                <a:ea typeface="ＭＳ Ｐゴシック" pitchFamily="34" charset="-128"/>
              </a:rPr>
              <a:t>	</a:t>
            </a:r>
            <a:r>
              <a:rPr lang="en-GB" sz="2800" dirty="0" smtClean="0">
                <a:ea typeface="ＭＳ Ｐゴシック" pitchFamily="34" charset="-128"/>
              </a:rPr>
              <a:t>poorly, </a:t>
            </a:r>
            <a:endParaRPr lang="en-IE" sz="2800" dirty="0" smtClean="0"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IE" sz="2800" dirty="0" smtClean="0">
                <a:ea typeface="ＭＳ Ｐゴシック" pitchFamily="34" charset="-128"/>
              </a:rPr>
              <a:t>	</a:t>
            </a:r>
            <a:r>
              <a:rPr lang="en-GB" sz="2800" dirty="0" smtClean="0">
                <a:ea typeface="ＭＳ Ｐゴシック" pitchFamily="34" charset="-128"/>
              </a:rPr>
              <a:t>adequately, </a:t>
            </a:r>
            <a:endParaRPr lang="en-IE" sz="2800" dirty="0" smtClean="0"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IE" sz="2800" dirty="0" smtClean="0">
                <a:ea typeface="ＭＳ Ｐゴシック" pitchFamily="34" charset="-128"/>
              </a:rPr>
              <a:t>	</a:t>
            </a:r>
            <a:r>
              <a:rPr lang="en-GB" sz="2800" dirty="0" smtClean="0">
                <a:ea typeface="ＭＳ Ｐゴシック" pitchFamily="34" charset="-128"/>
              </a:rPr>
              <a:t>or extraordinarily, </a:t>
            </a:r>
            <a:endParaRPr lang="en-IE" sz="2800" dirty="0" smtClean="0"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sz="2800" dirty="0" smtClean="0">
                <a:ea typeface="ＭＳ Ｐゴシック" pitchFamily="34" charset="-128"/>
              </a:rPr>
              <a:t>depending on fluctuations in their beliefs of personal efficacy.</a:t>
            </a:r>
          </a:p>
        </p:txBody>
      </p:sp>
    </p:spTree>
    <p:extLst>
      <p:ext uri="{BB962C8B-B14F-4D97-AF65-F5344CB8AC3E}">
        <p14:creationId xmlns:p14="http://schemas.microsoft.com/office/powerpoint/2010/main" val="398106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50825" y="260350"/>
            <a:ext cx="8569325" cy="6408738"/>
          </a:xfrm>
        </p:spPr>
        <p:txBody>
          <a:bodyPr/>
          <a:lstStyle/>
          <a:p>
            <a:pPr eaLnBrk="1" hangingPunct="1">
              <a:defRPr/>
            </a:pPr>
            <a:r>
              <a:rPr lang="en-IE" b="1" dirty="0" smtClean="0">
                <a:solidFill>
                  <a:schemeClr val="hlink"/>
                </a:solidFill>
                <a:ea typeface="+mn-ea"/>
              </a:rPr>
              <a:t>Self Efficacy can be assessed along 3 dimensions</a:t>
            </a:r>
          </a:p>
          <a:p>
            <a:pPr eaLnBrk="1" hangingPunct="1">
              <a:defRPr/>
            </a:pPr>
            <a:r>
              <a:rPr lang="en-GB" sz="2400" dirty="0" smtClean="0">
                <a:solidFill>
                  <a:srgbClr val="92D050"/>
                </a:solidFill>
                <a:ea typeface="+mn-ea"/>
              </a:rPr>
              <a:t>Level</a:t>
            </a:r>
          </a:p>
          <a:p>
            <a:pPr eaLnBrk="1" hangingPunct="1">
              <a:buFont typeface="Wingdings" pitchFamily="2" charset="2"/>
              <a:buChar char="l"/>
              <a:defRPr/>
            </a:pPr>
            <a:r>
              <a:rPr lang="en-GB" sz="2400" dirty="0" smtClean="0">
                <a:latin typeface="Arial" charset="0"/>
                <a:ea typeface="+mn-ea"/>
              </a:rPr>
              <a:t> Reflects expected performance attainment </a:t>
            </a:r>
          </a:p>
          <a:p>
            <a:pPr marL="457200" lvl="1" indent="0" eaLnBrk="1" hangingPunct="1">
              <a:buFontTx/>
              <a:buNone/>
              <a:defRPr/>
            </a:pPr>
            <a:r>
              <a:rPr lang="en-GB" sz="2400" dirty="0" smtClean="0">
                <a:latin typeface="Arial" charset="0"/>
              </a:rPr>
              <a:t>sub-tasks that can be completed (aspects) (pass, tackle, kick)</a:t>
            </a:r>
            <a:endParaRPr lang="en-GB" sz="2400" dirty="0" smtClean="0"/>
          </a:p>
          <a:p>
            <a:pPr eaLnBrk="1" hangingPunct="1">
              <a:defRPr/>
            </a:pPr>
            <a:r>
              <a:rPr lang="en-GB" sz="2400" dirty="0" smtClean="0">
                <a:solidFill>
                  <a:schemeClr val="folHlink"/>
                </a:solidFill>
                <a:effectLst/>
                <a:ea typeface="+mn-ea"/>
              </a:rPr>
              <a:t>Strength</a:t>
            </a:r>
          </a:p>
          <a:p>
            <a:pPr eaLnBrk="1" hangingPunct="1">
              <a:buFont typeface="Wingdings" pitchFamily="2" charset="2"/>
              <a:buChar char="l"/>
              <a:defRPr/>
            </a:pPr>
            <a:r>
              <a:rPr lang="en-GB" sz="2400" dirty="0" smtClean="0">
                <a:latin typeface="Arial" charset="0"/>
                <a:ea typeface="+mn-ea"/>
              </a:rPr>
              <a:t> Certainty with which the individual expects to successfully attain each level (typically a percentage) what they </a:t>
            </a:r>
            <a:r>
              <a:rPr lang="en-GB" sz="2400" b="1" u="sng" dirty="0" smtClean="0">
                <a:latin typeface="Arial" charset="0"/>
                <a:ea typeface="+mn-ea"/>
              </a:rPr>
              <a:t>can do</a:t>
            </a:r>
            <a:r>
              <a:rPr lang="en-IE" sz="2400" dirty="0" smtClean="0">
                <a:latin typeface="Arial" charset="0"/>
                <a:ea typeface="+mn-ea"/>
              </a:rPr>
              <a:t>,</a:t>
            </a:r>
            <a:r>
              <a:rPr lang="en-GB" sz="2400" dirty="0" smtClean="0">
                <a:latin typeface="Arial" charset="0"/>
                <a:ea typeface="+mn-ea"/>
              </a:rPr>
              <a:t> not will do. (80% confident)</a:t>
            </a:r>
          </a:p>
          <a:p>
            <a:pPr eaLnBrk="1" hangingPunct="1">
              <a:defRPr/>
            </a:pPr>
            <a:endParaRPr lang="en-GB" sz="2400" dirty="0" smtClean="0">
              <a:ea typeface="+mn-ea"/>
            </a:endParaRPr>
          </a:p>
          <a:p>
            <a:pPr eaLnBrk="1" hangingPunct="1">
              <a:defRPr/>
            </a:pPr>
            <a:r>
              <a:rPr lang="en-GB" sz="2400" dirty="0" smtClean="0">
                <a:solidFill>
                  <a:srgbClr val="92D050"/>
                </a:solidFill>
                <a:ea typeface="+mn-ea"/>
              </a:rPr>
              <a:t>Generality</a:t>
            </a:r>
          </a:p>
          <a:p>
            <a:pPr eaLnBrk="1" hangingPunct="1">
              <a:buFont typeface="Wingdings" pitchFamily="2" charset="2"/>
              <a:buChar char="l"/>
              <a:defRPr/>
            </a:pPr>
            <a:r>
              <a:rPr lang="en-GB" sz="2400" dirty="0" smtClean="0">
                <a:latin typeface="Arial" charset="0"/>
                <a:ea typeface="+mn-ea"/>
              </a:rPr>
              <a:t> Number of domains in which the individual perceives themselves efficacious (Swimming / Tennis / Dance)</a:t>
            </a:r>
            <a:endParaRPr lang="en-GB" sz="2400" dirty="0" smtClean="0">
              <a:ea typeface="+mn-ea"/>
            </a:endParaRPr>
          </a:p>
          <a:p>
            <a:pPr eaLnBrk="1" hangingPunct="1">
              <a:defRPr/>
            </a:pPr>
            <a:endParaRPr lang="en-GB" dirty="0" smtClean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261001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smtClean="0">
                <a:ea typeface="ＭＳ Ｐゴシック" pitchFamily="34" charset="-128"/>
              </a:rPr>
              <a:t>Mahoney et al. (1987) examined psychological skills in elite, pre-elite and non-elite performers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981200"/>
            <a:ext cx="8077200" cy="45434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000" dirty="0" smtClean="0">
                <a:ea typeface="ＭＳ Ｐゴシック" pitchFamily="34" charset="-128"/>
              </a:rPr>
              <a:t>Psychological skills inventory for sports.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 dirty="0" smtClean="0">
                <a:solidFill>
                  <a:schemeClr val="accent1"/>
                </a:solidFill>
                <a:ea typeface="ＭＳ Ｐゴシック" pitchFamily="34" charset="-128"/>
              </a:rPr>
              <a:t>713 athletes</a:t>
            </a:r>
            <a:r>
              <a:rPr lang="en-GB" sz="2000" dirty="0" smtClean="0">
                <a:ea typeface="ＭＳ Ｐゴシック" pitchFamily="34" charset="-128"/>
              </a:rPr>
              <a:t> from 23 sports (elite – 4th or above in national championships, Olympic or world championship events)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 dirty="0" smtClean="0">
                <a:solidFill>
                  <a:schemeClr val="accent1"/>
                </a:solidFill>
                <a:ea typeface="ＭＳ Ｐゴシック" pitchFamily="34" charset="-128"/>
              </a:rPr>
              <a:t>144 – (pre elite)</a:t>
            </a:r>
            <a:r>
              <a:rPr lang="en-GB" sz="2000" dirty="0" smtClean="0">
                <a:ea typeface="ＭＳ Ｐゴシック" pitchFamily="34" charset="-128"/>
              </a:rPr>
              <a:t> attending special training camps or national events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 dirty="0" smtClean="0">
                <a:solidFill>
                  <a:schemeClr val="accent1"/>
                </a:solidFill>
                <a:ea typeface="ＭＳ Ｐゴシック" pitchFamily="34" charset="-128"/>
              </a:rPr>
              <a:t>446 – (non elite)</a:t>
            </a:r>
            <a:r>
              <a:rPr lang="en-GB" sz="2000" dirty="0" smtClean="0">
                <a:ea typeface="ＭＳ Ｐゴシック" pitchFamily="34" charset="-128"/>
              </a:rPr>
              <a:t> were members of major university athletic teams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 dirty="0" smtClean="0">
                <a:ea typeface="ＭＳ Ｐゴシック" pitchFamily="34" charset="-128"/>
              </a:rPr>
              <a:t>Elite performers higher &amp; more stable levels of SC than non elite.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 dirty="0" smtClean="0">
                <a:ea typeface="ＭＳ Ｐゴシック" pitchFamily="34" charset="-128"/>
              </a:rPr>
              <a:t>No difference between elite and pre-elite.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2000" dirty="0" smtClean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2000" dirty="0" smtClean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 dirty="0" smtClean="0">
                <a:ea typeface="ＭＳ Ｐゴシック" pitchFamily="34" charset="-128"/>
              </a:rPr>
              <a:t>Other studies include: Wrestling (Gould et al., 1981; </a:t>
            </a:r>
            <a:r>
              <a:rPr lang="en-GB" sz="2000" dirty="0" err="1" smtClean="0">
                <a:ea typeface="ＭＳ Ｐゴシック" pitchFamily="34" charset="-128"/>
              </a:rPr>
              <a:t>Highlen</a:t>
            </a:r>
            <a:r>
              <a:rPr lang="en-GB" sz="2000" dirty="0" smtClean="0">
                <a:ea typeface="ＭＳ Ｐゴシック" pitchFamily="34" charset="-128"/>
              </a:rPr>
              <a:t> &amp; Bennett, 1979; Meyers et al., 1979).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 dirty="0" smtClean="0">
                <a:ea typeface="ＭＳ Ｐゴシック" pitchFamily="34" charset="-128"/>
              </a:rPr>
              <a:t>International Rifle Shooting (Doyle et al., 1980)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 dirty="0" smtClean="0">
                <a:ea typeface="ＭＳ Ｐゴシック" pitchFamily="34" charset="-128"/>
              </a:rPr>
              <a:t>Swimming (Jones et al., 1994)</a:t>
            </a:r>
          </a:p>
        </p:txBody>
      </p:sp>
    </p:spTree>
    <p:extLst>
      <p:ext uri="{BB962C8B-B14F-4D97-AF65-F5344CB8AC3E}">
        <p14:creationId xmlns:p14="http://schemas.microsoft.com/office/powerpoint/2010/main" val="38897333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b="0" smtClean="0">
                <a:ea typeface="ＭＳ Ｐゴシック" pitchFamily="34" charset="-128"/>
              </a:rPr>
              <a:t>Self Efficacy, &amp; Sports Performance – Laboratory Studies</a:t>
            </a:r>
            <a:endParaRPr lang="en-GB" sz="2800" smtClean="0">
              <a:ea typeface="ＭＳ Ｐゴシック" pitchFamily="34" charset="-128"/>
            </a:endParaRP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3" y="1700213"/>
            <a:ext cx="7543800" cy="48768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000" dirty="0" smtClean="0">
                <a:ea typeface="ＭＳ Ｐゴシック" pitchFamily="34" charset="-128"/>
              </a:rPr>
              <a:t>Increased Control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 dirty="0" smtClean="0">
                <a:ea typeface="ＭＳ Ｐゴシック" pitchFamily="34" charset="-128"/>
              </a:rPr>
              <a:t>Manipulation of self efficacy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 dirty="0" smtClean="0">
                <a:ea typeface="ＭＳ Ｐゴシック" pitchFamily="34" charset="-128"/>
              </a:rPr>
              <a:t>Examination of the causal relationships between self-efficacy &amp; performance</a:t>
            </a:r>
          </a:p>
          <a:p>
            <a:pPr algn="ctr" eaLnBrk="1" hangingPunct="1">
              <a:lnSpc>
                <a:spcPct val="80000"/>
              </a:lnSpc>
              <a:defRPr/>
            </a:pPr>
            <a:r>
              <a:rPr lang="en-GB" sz="2000" dirty="0" smtClean="0">
                <a:solidFill>
                  <a:schemeClr val="accent1"/>
                </a:solidFill>
                <a:ea typeface="ＭＳ Ｐゴシック" pitchFamily="34" charset="-128"/>
              </a:rPr>
              <a:t>S.E. and performance time increased when they saw the opponent perform poorly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 dirty="0" smtClean="0">
                <a:ea typeface="ＭＳ Ｐゴシック" pitchFamily="34" charset="-128"/>
              </a:rPr>
              <a:t>Practical implications of this???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2000" dirty="0" smtClean="0">
              <a:solidFill>
                <a:schemeClr val="folHlink"/>
              </a:solidFill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229063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57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7772400" cy="1143000"/>
          </a:xfrm>
        </p:spPr>
        <p:txBody>
          <a:bodyPr lIns="90488" tIns="44450" rIns="90488" bIns="44450" anchor="b"/>
          <a:lstStyle/>
          <a:p>
            <a:pPr eaLnBrk="1" hangingPunct="1">
              <a:defRPr/>
            </a:pPr>
            <a:r>
              <a:rPr lang="en-GB" smtClean="0">
                <a:ea typeface="ＭＳ Ｐゴシック" pitchFamily="34" charset="-128"/>
              </a:rPr>
              <a:t>Further support.....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412875"/>
            <a:ext cx="8839200" cy="4724400"/>
          </a:xfrm>
        </p:spPr>
        <p:txBody>
          <a:bodyPr lIns="90488" tIns="44450" rIns="90488" bIns="44450"/>
          <a:lstStyle/>
          <a:p>
            <a:pPr eaLnBrk="1" hangingPunct="1">
              <a:defRPr/>
            </a:pPr>
            <a:r>
              <a:rPr lang="en-GB" sz="2800" dirty="0" smtClean="0">
                <a:ea typeface="ＭＳ Ｐゴシック" pitchFamily="34" charset="-128"/>
              </a:rPr>
              <a:t>When there is a discrepancy between aspirations and achievement </a:t>
            </a:r>
            <a:r>
              <a:rPr lang="en-GB" sz="2000" dirty="0" smtClean="0">
                <a:ea typeface="ＭＳ Ｐゴシック" pitchFamily="34" charset="-128"/>
              </a:rPr>
              <a:t>(Bandura, 1986;</a:t>
            </a:r>
            <a:r>
              <a:rPr lang="en-IE" sz="2000" dirty="0" smtClean="0">
                <a:ea typeface="ＭＳ Ｐゴシック" pitchFamily="34" charset="-128"/>
              </a:rPr>
              <a:t> </a:t>
            </a:r>
            <a:r>
              <a:rPr lang="en-GB" sz="2000" dirty="0" smtClean="0">
                <a:ea typeface="ＭＳ Ｐゴシック" pitchFamily="34" charset="-128"/>
              </a:rPr>
              <a:t>1989)</a:t>
            </a:r>
          </a:p>
          <a:p>
            <a:pPr lvl="1" eaLnBrk="1" hangingPunct="1">
              <a:defRPr/>
            </a:pPr>
            <a:r>
              <a:rPr lang="en-GB" sz="2400" dirty="0" smtClean="0">
                <a:solidFill>
                  <a:schemeClr val="hlink"/>
                </a:solidFill>
                <a:ea typeface="ＭＳ Ｐゴシック" pitchFamily="34" charset="-128"/>
              </a:rPr>
              <a:t>High self-efficacy</a:t>
            </a:r>
            <a:r>
              <a:rPr lang="en-GB" sz="2400" dirty="0" smtClean="0">
                <a:ea typeface="ＭＳ Ｐゴシック" pitchFamily="34" charset="-128"/>
              </a:rPr>
              <a:t> </a:t>
            </a:r>
          </a:p>
          <a:p>
            <a:pPr lvl="2" eaLnBrk="1" hangingPunct="1">
              <a:defRPr/>
            </a:pPr>
            <a:r>
              <a:rPr lang="en-GB" sz="2000" dirty="0" smtClean="0">
                <a:ea typeface="ＭＳ Ｐゴシック" pitchFamily="34" charset="-128"/>
              </a:rPr>
              <a:t>Increase effort and persistence</a:t>
            </a:r>
            <a:endParaRPr lang="en-GB" dirty="0" smtClean="0">
              <a:ea typeface="ＭＳ Ｐゴシック" pitchFamily="34" charset="-128"/>
            </a:endParaRPr>
          </a:p>
          <a:p>
            <a:pPr lvl="1" eaLnBrk="1" hangingPunct="1">
              <a:defRPr/>
            </a:pPr>
            <a:r>
              <a:rPr lang="en-GB" sz="2400" dirty="0" smtClean="0">
                <a:solidFill>
                  <a:schemeClr val="hlink"/>
                </a:solidFill>
                <a:ea typeface="ＭＳ Ｐゴシック" pitchFamily="34" charset="-128"/>
              </a:rPr>
              <a:t>Low self-efficacy</a:t>
            </a:r>
          </a:p>
          <a:p>
            <a:pPr lvl="2" eaLnBrk="1" hangingPunct="1">
              <a:defRPr/>
            </a:pPr>
            <a:r>
              <a:rPr lang="en-GB" sz="2000" dirty="0" smtClean="0">
                <a:ea typeface="ＭＳ Ｐゴシック" pitchFamily="34" charset="-128"/>
              </a:rPr>
              <a:t>Individuals give-up</a:t>
            </a:r>
          </a:p>
          <a:p>
            <a:pPr eaLnBrk="1" hangingPunct="1">
              <a:defRPr/>
            </a:pPr>
            <a:r>
              <a:rPr lang="en-GB" sz="2800" dirty="0" smtClean="0">
                <a:ea typeface="ＭＳ Ｐゴシック" pitchFamily="34" charset="-128"/>
              </a:rPr>
              <a:t>Efficacy beliefs bias causal attributions </a:t>
            </a:r>
            <a:r>
              <a:rPr lang="en-GB" sz="2000" dirty="0" smtClean="0">
                <a:ea typeface="ＭＳ Ｐゴシック" pitchFamily="34" charset="-128"/>
              </a:rPr>
              <a:t>(Collins, 1982)</a:t>
            </a:r>
          </a:p>
          <a:p>
            <a:pPr lvl="1" eaLnBrk="1" hangingPunct="1">
              <a:defRPr/>
            </a:pPr>
            <a:r>
              <a:rPr lang="en-GB" sz="2400" dirty="0" smtClean="0">
                <a:solidFill>
                  <a:schemeClr val="hlink"/>
                </a:solidFill>
                <a:ea typeface="ＭＳ Ｐゴシック" pitchFamily="34" charset="-128"/>
              </a:rPr>
              <a:t>High self-efficacy</a:t>
            </a:r>
            <a:r>
              <a:rPr lang="en-GB" sz="2400" dirty="0" smtClean="0">
                <a:ea typeface="ＭＳ Ｐゴシック" pitchFamily="34" charset="-128"/>
              </a:rPr>
              <a:t> </a:t>
            </a:r>
          </a:p>
          <a:p>
            <a:pPr lvl="2" eaLnBrk="1" hangingPunct="1">
              <a:defRPr/>
            </a:pPr>
            <a:r>
              <a:rPr lang="en-GB" sz="2000" dirty="0" smtClean="0">
                <a:ea typeface="ＭＳ Ｐゴシック" pitchFamily="34" charset="-128"/>
              </a:rPr>
              <a:t>individuals attribute failure to a lack of effort</a:t>
            </a:r>
          </a:p>
          <a:p>
            <a:pPr lvl="1" eaLnBrk="1" hangingPunct="1">
              <a:defRPr/>
            </a:pPr>
            <a:r>
              <a:rPr lang="en-GB" sz="2400" dirty="0" smtClean="0">
                <a:solidFill>
                  <a:schemeClr val="hlink"/>
                </a:solidFill>
                <a:ea typeface="ＭＳ Ｐゴシック" pitchFamily="34" charset="-128"/>
              </a:rPr>
              <a:t>Low self-efficacy</a:t>
            </a:r>
            <a:r>
              <a:rPr lang="en-GB" sz="2400" dirty="0" smtClean="0">
                <a:ea typeface="ＭＳ Ｐゴシック" pitchFamily="34" charset="-128"/>
              </a:rPr>
              <a:t> </a:t>
            </a:r>
          </a:p>
          <a:p>
            <a:pPr lvl="2" eaLnBrk="1" hangingPunct="1">
              <a:defRPr/>
            </a:pPr>
            <a:r>
              <a:rPr lang="en-GB" sz="2000" dirty="0" smtClean="0">
                <a:ea typeface="ＭＳ Ｐゴシック" pitchFamily="34" charset="-128"/>
              </a:rPr>
              <a:t>attribute failure to a lack of ability</a:t>
            </a:r>
          </a:p>
        </p:txBody>
      </p:sp>
    </p:spTree>
    <p:extLst>
      <p:ext uri="{BB962C8B-B14F-4D97-AF65-F5344CB8AC3E}">
        <p14:creationId xmlns:p14="http://schemas.microsoft.com/office/powerpoint/2010/main" val="399955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618" name="Rectangle 2"/>
          <p:cNvSpPr>
            <a:spLocks noGrp="1" noChangeArrowheads="1"/>
          </p:cNvSpPr>
          <p:nvPr>
            <p:ph type="title"/>
          </p:nvPr>
        </p:nvSpPr>
        <p:spPr>
          <a:xfrm>
            <a:off x="857250" y="428625"/>
            <a:ext cx="8134350" cy="1079500"/>
          </a:xfrm>
        </p:spPr>
        <p:txBody>
          <a:bodyPr lIns="90488" tIns="44450" rIns="90488" bIns="44450" anchor="b">
            <a:normAutofit fontScale="90000"/>
          </a:bodyPr>
          <a:lstStyle/>
          <a:p>
            <a:pPr eaLnBrk="1" hangingPunct="1">
              <a:defRPr/>
            </a:pPr>
            <a:r>
              <a:rPr lang="en-GB" smtClean="0">
                <a:ea typeface="ＭＳ Ｐゴシック" pitchFamily="34" charset="-128"/>
              </a:rPr>
              <a:t>Extrapolating to elite performers </a:t>
            </a:r>
            <a:r>
              <a:rPr lang="en-GB" sz="2400" i="1" smtClean="0">
                <a:solidFill>
                  <a:schemeClr val="hlink"/>
                </a:solidFill>
                <a:ea typeface="ＭＳ Ｐゴシック" pitchFamily="34" charset="-128"/>
              </a:rPr>
              <a:t>Assuming high self-efficacy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981200"/>
            <a:ext cx="7967662" cy="4114800"/>
          </a:xfrm>
        </p:spPr>
        <p:txBody>
          <a:bodyPr lIns="90488" tIns="44450" rIns="90488" bIns="44450"/>
          <a:lstStyle/>
          <a:p>
            <a:pPr eaLnBrk="1" hangingPunct="1">
              <a:defRPr/>
            </a:pPr>
            <a:r>
              <a:rPr lang="en-GB" b="1" smtClean="0">
                <a:ea typeface="ＭＳ Ｐゴシック" pitchFamily="34" charset="-128"/>
              </a:rPr>
              <a:t>  Compared to non-elite.....</a:t>
            </a:r>
          </a:p>
          <a:p>
            <a:pPr lvl="1" eaLnBrk="1" hangingPunct="1">
              <a:defRPr/>
            </a:pPr>
            <a:r>
              <a:rPr lang="en-GB" smtClean="0">
                <a:ea typeface="ＭＳ Ｐゴシック" pitchFamily="34" charset="-128"/>
              </a:rPr>
              <a:t>Elite performers would select more difficult goals to which they are highly committed</a:t>
            </a:r>
          </a:p>
          <a:p>
            <a:pPr lvl="1" eaLnBrk="1" hangingPunct="1">
              <a:defRPr/>
            </a:pPr>
            <a:r>
              <a:rPr lang="en-GB" smtClean="0">
                <a:ea typeface="ＭＳ Ｐゴシック" pitchFamily="34" charset="-128"/>
              </a:rPr>
              <a:t>They would increase effort and persistence when goals are not achieved</a:t>
            </a:r>
          </a:p>
          <a:p>
            <a:pPr lvl="1" eaLnBrk="1" hangingPunct="1">
              <a:defRPr/>
            </a:pPr>
            <a:r>
              <a:rPr lang="en-GB" smtClean="0">
                <a:ea typeface="ＭＳ Ｐゴシック" pitchFamily="34" charset="-128"/>
              </a:rPr>
              <a:t>Elite performers would attribute failure to a lack of effort rather than ability</a:t>
            </a:r>
          </a:p>
        </p:txBody>
      </p:sp>
    </p:spTree>
    <p:extLst>
      <p:ext uri="{BB962C8B-B14F-4D97-AF65-F5344CB8AC3E}">
        <p14:creationId xmlns:p14="http://schemas.microsoft.com/office/powerpoint/2010/main" val="198857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ea typeface="ＭＳ Ｐゴシック" pitchFamily="34" charset="-128"/>
              </a:rPr>
              <a:t>Bandura</a:t>
            </a:r>
            <a:r>
              <a:rPr lang="ja-JP" altLang="en-GB" smtClean="0">
                <a:ea typeface="ＭＳ Ｐゴシック" pitchFamily="34" charset="-128"/>
              </a:rPr>
              <a:t>’</a:t>
            </a:r>
            <a:r>
              <a:rPr lang="en-GB" altLang="ja-JP" smtClean="0">
                <a:ea typeface="ＭＳ Ｐゴシック" pitchFamily="34" charset="-128"/>
              </a:rPr>
              <a:t>s Self Efficacy Theory…</a:t>
            </a:r>
            <a:endParaRPr lang="en-GB" smtClean="0">
              <a:ea typeface="ＭＳ Ｐゴシック" pitchFamily="34" charset="-128"/>
            </a:endParaRP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981200"/>
            <a:ext cx="8077200" cy="4687888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ea typeface="+mn-ea"/>
              </a:rPr>
              <a:t>According to the theory, efficacy expectations are predicted by </a:t>
            </a:r>
            <a:r>
              <a:rPr lang="en-GB" dirty="0" smtClean="0">
                <a:solidFill>
                  <a:schemeClr val="folHlink"/>
                </a:solidFill>
                <a:ea typeface="+mn-ea"/>
              </a:rPr>
              <a:t>four</a:t>
            </a:r>
            <a:r>
              <a:rPr lang="en-GB" dirty="0" smtClean="0">
                <a:ea typeface="+mn-ea"/>
              </a:rPr>
              <a:t> factors in descending order of importance / sources of S.E.</a:t>
            </a:r>
          </a:p>
          <a:p>
            <a:pPr lvl="1" algn="ctr" eaLnBrk="1" hangingPunct="1">
              <a:defRPr/>
            </a:pPr>
            <a:r>
              <a:rPr lang="en-GB" dirty="0" smtClean="0">
                <a:solidFill>
                  <a:schemeClr val="accent1"/>
                </a:solidFill>
              </a:rPr>
              <a:t>Performance Accomplishments</a:t>
            </a:r>
          </a:p>
          <a:p>
            <a:pPr lvl="1" algn="ctr" eaLnBrk="1" hangingPunct="1">
              <a:defRPr/>
            </a:pPr>
            <a:r>
              <a:rPr lang="en-GB" dirty="0" smtClean="0">
                <a:solidFill>
                  <a:schemeClr val="accent1"/>
                </a:solidFill>
              </a:rPr>
              <a:t>Vicarious Experience</a:t>
            </a:r>
          </a:p>
          <a:p>
            <a:pPr lvl="1" algn="ctr" eaLnBrk="1" hangingPunct="1">
              <a:defRPr/>
            </a:pPr>
            <a:r>
              <a:rPr lang="en-GB" dirty="0" smtClean="0">
                <a:solidFill>
                  <a:schemeClr val="accent1"/>
                </a:solidFill>
              </a:rPr>
              <a:t>Verbal Persuasion</a:t>
            </a:r>
          </a:p>
          <a:p>
            <a:pPr lvl="1" algn="ctr" eaLnBrk="1" hangingPunct="1">
              <a:defRPr/>
            </a:pPr>
            <a:r>
              <a:rPr lang="en-GB" dirty="0" smtClean="0">
                <a:solidFill>
                  <a:schemeClr val="accent1"/>
                </a:solidFill>
              </a:rPr>
              <a:t>Emotional Arousal</a:t>
            </a:r>
          </a:p>
          <a:p>
            <a:pPr lvl="1" algn="ctr" eaLnBrk="1" hangingPunct="1">
              <a:buFontTx/>
              <a:buNone/>
              <a:defRPr/>
            </a:pPr>
            <a:endParaRPr lang="en-GB" dirty="0" smtClean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27584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sz="6600" b="0" smtClean="0">
                <a:ea typeface="ＭＳ Ｐゴシック" pitchFamily="34" charset="-128"/>
              </a:rPr>
              <a:t>Performance Accomplishments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 eaLnBrk="1" hangingPunct="1">
              <a:lnSpc>
                <a:spcPct val="90000"/>
              </a:lnSpc>
              <a:buFontTx/>
              <a:buNone/>
              <a:defRPr/>
            </a:pPr>
            <a:r>
              <a:rPr lang="en-GB" sz="4800" b="1" dirty="0" smtClean="0">
                <a:ea typeface="ＭＳ Ｐゴシック" pitchFamily="34" charset="-128"/>
              </a:rPr>
              <a:t>- </a:t>
            </a:r>
            <a:r>
              <a:rPr lang="en-GB" sz="2400" b="1" dirty="0" smtClean="0">
                <a:ea typeface="ＭＳ Ｐゴシック" pitchFamily="34" charset="-128"/>
              </a:rPr>
              <a:t>Most powerful / more positive – higher S.E.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a typeface="ＭＳ Ｐゴシック" pitchFamily="34" charset="-128"/>
              </a:rPr>
              <a:t>Will depend on difficulty of task, effort expended, physical guidance received, temporal patterning of </a:t>
            </a:r>
            <a:r>
              <a:rPr lang="en-GB" sz="2800" dirty="0" smtClean="0">
                <a:solidFill>
                  <a:schemeClr val="folHlink"/>
                </a:solidFill>
                <a:ea typeface="ＭＳ Ｐゴシック" pitchFamily="34" charset="-128"/>
              </a:rPr>
              <a:t>success or failure.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a typeface="ＭＳ Ｐゴシック" pitchFamily="34" charset="-128"/>
              </a:rPr>
              <a:t>Success at a difficult task independently early in learning stages / success in simple task with help following experience of early failures (Bandura, 1982, </a:t>
            </a:r>
            <a:r>
              <a:rPr lang="en-GB" sz="2800" dirty="0" err="1" smtClean="0">
                <a:ea typeface="ＭＳ Ｐゴシック" pitchFamily="34" charset="-128"/>
              </a:rPr>
              <a:t>Feltz</a:t>
            </a:r>
            <a:r>
              <a:rPr lang="en-GB" sz="2800" dirty="0" smtClean="0">
                <a:ea typeface="ＭＳ Ｐゴシック" pitchFamily="34" charset="-128"/>
              </a:rPr>
              <a:t>, 1988).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800" dirty="0" smtClean="0">
              <a:ea typeface="ＭＳ Ｐゴシック" pitchFamily="34" charset="-128"/>
            </a:endParaRPr>
          </a:p>
          <a:p>
            <a:pPr>
              <a:lnSpc>
                <a:spcPct val="90000"/>
              </a:lnSpc>
              <a:defRPr/>
            </a:pPr>
            <a:endParaRPr lang="en-GB" sz="2800" dirty="0" smtClean="0">
              <a:effectLst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431836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ea typeface="ＭＳ Ｐゴシック" pitchFamily="34" charset="-128"/>
              </a:rPr>
              <a:t>Vicarious Experience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ea typeface="ＭＳ Ｐゴシック" pitchFamily="34" charset="-128"/>
              </a:rPr>
              <a:t>Seeing </a:t>
            </a:r>
            <a:r>
              <a:rPr lang="en-GB" smtClean="0">
                <a:solidFill>
                  <a:schemeClr val="accent1"/>
                </a:solidFill>
                <a:ea typeface="ＭＳ Ｐゴシック" pitchFamily="34" charset="-128"/>
              </a:rPr>
              <a:t>others</a:t>
            </a:r>
            <a:r>
              <a:rPr lang="en-GB" smtClean="0">
                <a:ea typeface="ＭＳ Ｐゴシック" pitchFamily="34" charset="-128"/>
              </a:rPr>
              <a:t> perform the skill in question</a:t>
            </a:r>
          </a:p>
          <a:p>
            <a:pPr eaLnBrk="1" hangingPunct="1">
              <a:defRPr/>
            </a:pPr>
            <a:r>
              <a:rPr lang="en-GB" smtClean="0">
                <a:ea typeface="ＭＳ Ｐゴシック" pitchFamily="34" charset="-128"/>
              </a:rPr>
              <a:t>Relying on </a:t>
            </a:r>
            <a:r>
              <a:rPr lang="en-GB" smtClean="0">
                <a:solidFill>
                  <a:schemeClr val="accent1"/>
                </a:solidFill>
                <a:ea typeface="ＭＳ Ｐゴシック" pitchFamily="34" charset="-128"/>
              </a:rPr>
              <a:t>others</a:t>
            </a:r>
            <a:r>
              <a:rPr lang="en-GB" smtClean="0">
                <a:ea typeface="ＭＳ Ｐゴシック" pitchFamily="34" charset="-128"/>
              </a:rPr>
              <a:t> to judge </a:t>
            </a:r>
            <a:r>
              <a:rPr lang="en-GB" smtClean="0">
                <a:solidFill>
                  <a:schemeClr val="accent1"/>
                </a:solidFill>
                <a:ea typeface="ＭＳ Ｐゴシック" pitchFamily="34" charset="-128"/>
              </a:rPr>
              <a:t>own</a:t>
            </a:r>
            <a:r>
              <a:rPr lang="en-GB" smtClean="0">
                <a:ea typeface="ＭＳ Ｐゴシック" pitchFamily="34" charset="-128"/>
              </a:rPr>
              <a:t> capabilities – matching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mtClean="0">
              <a:ea typeface="ＭＳ Ｐゴシック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GB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68607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6000" b="0" smtClean="0">
                <a:ea typeface="ＭＳ Ｐゴシック" pitchFamily="34" charset="-128"/>
              </a:rPr>
              <a:t>Verbal Persuasion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>
                <a:ea typeface="ＭＳ Ｐゴシック" pitchFamily="34" charset="-128"/>
              </a:rPr>
              <a:t>Persuasive techniques used by self or others in order to manipulate behaviour.</a:t>
            </a:r>
          </a:p>
          <a:p>
            <a:pPr eaLnBrk="1" hangingPunct="1">
              <a:defRPr/>
            </a:pPr>
            <a:r>
              <a:rPr lang="en-GB" dirty="0" smtClean="0">
                <a:ea typeface="ＭＳ Ｐゴシック" pitchFamily="34" charset="-128"/>
              </a:rPr>
              <a:t>Verbal encouragement and feedback</a:t>
            </a:r>
          </a:p>
          <a:p>
            <a:pPr eaLnBrk="1" hangingPunct="1">
              <a:defRPr/>
            </a:pPr>
            <a:r>
              <a:rPr lang="en-GB" dirty="0" smtClean="0">
                <a:ea typeface="ＭＳ Ｐゴシック" pitchFamily="34" charset="-128"/>
              </a:rPr>
              <a:t>Mediating factor – importance and credibility of the persuader</a:t>
            </a:r>
          </a:p>
          <a:p>
            <a:pPr>
              <a:defRPr/>
            </a:pPr>
            <a:endParaRPr lang="en-GB" dirty="0" smtClean="0">
              <a:effectLst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022322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ea typeface="ＭＳ Ｐゴシック" pitchFamily="34" charset="-128"/>
              </a:rPr>
              <a:t>Emotional Arousal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solidFill>
                  <a:schemeClr val="folHlink"/>
                </a:solidFill>
                <a:ea typeface="ＭＳ Ｐゴシック" pitchFamily="34" charset="-128"/>
              </a:rPr>
              <a:t>Least important predictor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ea typeface="ＭＳ Ｐゴシック" pitchFamily="34" charset="-128"/>
              </a:rPr>
              <a:t>Performers appraisals of their emotional arousal rather than actual physiological states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400" dirty="0" smtClean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ea typeface="ＭＳ Ｐゴシック" pitchFamily="34" charset="-128"/>
              </a:rPr>
              <a:t>It is the performers </a:t>
            </a:r>
            <a:r>
              <a:rPr lang="en-GB" sz="2400" dirty="0" smtClean="0">
                <a:solidFill>
                  <a:schemeClr val="accent1"/>
                </a:solidFill>
                <a:ea typeface="ＭＳ Ｐゴシック" pitchFamily="34" charset="-128"/>
              </a:rPr>
              <a:t>cognitive appraisal / interpretation</a:t>
            </a:r>
            <a:r>
              <a:rPr lang="en-GB" sz="2400" dirty="0" smtClean="0">
                <a:ea typeface="ＭＳ Ｐゴシック" pitchFamily="34" charset="-128"/>
              </a:rPr>
              <a:t> of the physiological response which will contribute to efficacy expectations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400" dirty="0" smtClean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ea typeface="ＭＳ Ｐゴシック" pitchFamily="34" charset="-128"/>
              </a:rPr>
              <a:t>Factors such as fatigue &amp; pain included in this source.</a:t>
            </a:r>
          </a:p>
        </p:txBody>
      </p:sp>
    </p:spTree>
    <p:extLst>
      <p:ext uri="{BB962C8B-B14F-4D97-AF65-F5344CB8AC3E}">
        <p14:creationId xmlns:p14="http://schemas.microsoft.com/office/powerpoint/2010/main" val="31671067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en-US" smtClean="0">
                <a:effectLst/>
                <a:ea typeface="ＭＳ Ｐゴシック" pitchFamily="34" charset="-128"/>
              </a:rPr>
              <a:t>Fostering Collective Efficacy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 smtClean="0">
                <a:effectLst/>
                <a:ea typeface="ＭＳ Ｐゴシック" pitchFamily="34" charset="-128"/>
              </a:rPr>
              <a:t>CE: </a:t>
            </a:r>
            <a:r>
              <a:rPr lang="ja-JP" altLang="en-GB" sz="2400" smtClean="0">
                <a:effectLst/>
                <a:ea typeface="ＭＳ Ｐゴシック" pitchFamily="34" charset="-128"/>
              </a:rPr>
              <a:t>“</a:t>
            </a:r>
            <a:r>
              <a:rPr lang="en-GB" altLang="ja-JP" sz="2400" smtClean="0">
                <a:effectLst/>
                <a:ea typeface="ＭＳ Ｐゴシック" pitchFamily="34" charset="-128"/>
              </a:rPr>
              <a:t>The group</a:t>
            </a:r>
            <a:r>
              <a:rPr lang="ja-JP" altLang="en-GB" sz="2400" smtClean="0">
                <a:effectLst/>
                <a:ea typeface="ＭＳ Ｐゴシック" pitchFamily="34" charset="-128"/>
              </a:rPr>
              <a:t>’</a:t>
            </a:r>
            <a:r>
              <a:rPr lang="en-GB" altLang="ja-JP" sz="2400" smtClean="0">
                <a:effectLst/>
                <a:ea typeface="ＭＳ Ｐゴシック" pitchFamily="34" charset="-128"/>
              </a:rPr>
              <a:t>s shared belief, emerging from an aggregation of the perceptions of individual group members of the group</a:t>
            </a:r>
            <a:r>
              <a:rPr lang="ja-JP" altLang="en-GB" sz="2400" smtClean="0">
                <a:effectLst/>
                <a:ea typeface="ＭＳ Ｐゴシック" pitchFamily="34" charset="-128"/>
              </a:rPr>
              <a:t>’</a:t>
            </a:r>
            <a:r>
              <a:rPr lang="en-GB" altLang="ja-JP" sz="2400" smtClean="0">
                <a:effectLst/>
                <a:ea typeface="ＭＳ Ｐゴシック" pitchFamily="34" charset="-128"/>
              </a:rPr>
              <a:t>s capabilities, in its ability to attain a desired outcome</a:t>
            </a:r>
            <a:r>
              <a:rPr lang="ja-JP" altLang="en-GB" sz="2400" smtClean="0">
                <a:effectLst/>
                <a:ea typeface="ＭＳ Ｐゴシック" pitchFamily="34" charset="-128"/>
              </a:rPr>
              <a:t>”</a:t>
            </a:r>
            <a:endParaRPr lang="en-GB" altLang="ja-JP" sz="2400" smtClean="0">
              <a:effectLst/>
              <a:ea typeface="ＭＳ Ｐゴシック" pitchFamily="34" charset="-128"/>
            </a:endParaRPr>
          </a:p>
          <a:p>
            <a:pPr lvl="1">
              <a:lnSpc>
                <a:spcPct val="90000"/>
              </a:lnSpc>
            </a:pPr>
            <a:r>
              <a:rPr lang="en-GB" sz="2400" smtClean="0">
                <a:effectLst/>
                <a:ea typeface="ＭＳ Ｐゴシック" pitchFamily="34" charset="-128"/>
              </a:rPr>
              <a:t>Bandura (1997)</a:t>
            </a:r>
          </a:p>
          <a:p>
            <a:pPr>
              <a:lnSpc>
                <a:spcPct val="90000"/>
              </a:lnSpc>
            </a:pPr>
            <a:r>
              <a:rPr lang="en-GB" sz="2400" smtClean="0">
                <a:effectLst/>
                <a:ea typeface="ＭＳ Ｐゴシック" pitchFamily="34" charset="-128"/>
              </a:rPr>
              <a:t>CE influences performance through similar mechanisms to self-efficacy (Greenlees </a:t>
            </a:r>
            <a:r>
              <a:rPr lang="en-GB" sz="2400" i="1" smtClean="0">
                <a:effectLst/>
                <a:ea typeface="ＭＳ Ｐゴシック" pitchFamily="34" charset="-128"/>
              </a:rPr>
              <a:t>et al</a:t>
            </a:r>
            <a:r>
              <a:rPr lang="en-GB" sz="2400" smtClean="0">
                <a:effectLst/>
                <a:ea typeface="ＭＳ Ｐゴシック" pitchFamily="34" charset="-128"/>
              </a:rPr>
              <a:t>., 2000)</a:t>
            </a:r>
          </a:p>
          <a:p>
            <a:pPr>
              <a:lnSpc>
                <a:spcPct val="90000"/>
              </a:lnSpc>
            </a:pPr>
            <a:r>
              <a:rPr lang="en-GB" sz="2400" smtClean="0">
                <a:effectLst/>
                <a:ea typeface="ＭＳ Ｐゴシック" pitchFamily="34" charset="-128"/>
              </a:rPr>
              <a:t>Challenge for sport psychologist to foster CE</a:t>
            </a:r>
          </a:p>
          <a:p>
            <a:pPr>
              <a:lnSpc>
                <a:spcPct val="90000"/>
              </a:lnSpc>
            </a:pPr>
            <a:r>
              <a:rPr lang="en-GB" sz="2400" smtClean="0">
                <a:effectLst/>
                <a:ea typeface="ＭＳ Ｐゴシック" pitchFamily="34" charset="-128"/>
              </a:rPr>
              <a:t>Get team to reflect on group capabilities in a structured way</a:t>
            </a:r>
          </a:p>
          <a:p>
            <a:pPr>
              <a:lnSpc>
                <a:spcPct val="90000"/>
              </a:lnSpc>
            </a:pPr>
            <a:endParaRPr lang="en-US" sz="2400" smtClean="0">
              <a:effectLst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2766281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en-US" smtClean="0">
                <a:effectLst/>
                <a:ea typeface="ＭＳ Ｐゴシック" pitchFamily="34" charset="-128"/>
              </a:rPr>
              <a:t>Envelope Exercise…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800" smtClean="0">
                <a:effectLst/>
                <a:ea typeface="ＭＳ Ｐゴシック" pitchFamily="34" charset="-128"/>
              </a:rPr>
              <a:t>One-off strategy</a:t>
            </a:r>
          </a:p>
          <a:p>
            <a:pPr>
              <a:lnSpc>
                <a:spcPct val="90000"/>
              </a:lnSpc>
            </a:pPr>
            <a:r>
              <a:rPr lang="en-GB" sz="2800" smtClean="0">
                <a:effectLst/>
                <a:ea typeface="ＭＳ Ｐゴシック" pitchFamily="34" charset="-128"/>
              </a:rPr>
              <a:t>Each player to anonymously write 1-2 positive statements about every player…. Why you</a:t>
            </a:r>
            <a:r>
              <a:rPr lang="ja-JP" altLang="en-GB" sz="2800" smtClean="0">
                <a:effectLst/>
                <a:ea typeface="ＭＳ Ｐゴシック" pitchFamily="34" charset="-128"/>
              </a:rPr>
              <a:t>’</a:t>
            </a:r>
            <a:r>
              <a:rPr lang="en-GB" altLang="ja-JP" sz="2800" smtClean="0">
                <a:effectLst/>
                <a:ea typeface="ＭＳ Ｐゴシック" pitchFamily="34" charset="-128"/>
              </a:rPr>
              <a:t>re glad they are on the team with you, &amp; how they will increase your team</a:t>
            </a:r>
            <a:r>
              <a:rPr lang="ja-JP" altLang="en-GB" sz="2800" smtClean="0">
                <a:effectLst/>
                <a:ea typeface="ＭＳ Ｐゴシック" pitchFamily="34" charset="-128"/>
              </a:rPr>
              <a:t>’</a:t>
            </a:r>
            <a:r>
              <a:rPr lang="en-GB" altLang="ja-JP" sz="2800" smtClean="0">
                <a:effectLst/>
                <a:ea typeface="ＭＳ Ｐゴシック" pitchFamily="34" charset="-128"/>
              </a:rPr>
              <a:t>s chances of success</a:t>
            </a:r>
          </a:p>
          <a:p>
            <a:pPr>
              <a:lnSpc>
                <a:spcPct val="90000"/>
              </a:lnSpc>
            </a:pPr>
            <a:r>
              <a:rPr lang="en-GB" sz="2800" smtClean="0">
                <a:effectLst/>
                <a:ea typeface="ＭＳ Ｐゴシック" pitchFamily="34" charset="-128"/>
              </a:rPr>
              <a:t>Comments collated and placed in an envelope for each member of the team</a:t>
            </a:r>
          </a:p>
          <a:p>
            <a:pPr>
              <a:lnSpc>
                <a:spcPct val="90000"/>
              </a:lnSpc>
            </a:pPr>
            <a:r>
              <a:rPr lang="en-GB" sz="2800" smtClean="0">
                <a:effectLst/>
                <a:ea typeface="ＭＳ Ｐゴシック" pitchFamily="34" charset="-128"/>
              </a:rPr>
              <a:t>Agreed time for distribution (morning of comp)</a:t>
            </a:r>
          </a:p>
          <a:p>
            <a:pPr>
              <a:lnSpc>
                <a:spcPct val="90000"/>
              </a:lnSpc>
            </a:pPr>
            <a:r>
              <a:rPr lang="en-GB" sz="2800" smtClean="0">
                <a:effectLst/>
                <a:ea typeface="ＭＳ Ｐゴシック" pitchFamily="34" charset="-128"/>
              </a:rPr>
              <a:t>Manipulating SE &amp; CE</a:t>
            </a:r>
          </a:p>
          <a:p>
            <a:pPr>
              <a:lnSpc>
                <a:spcPct val="90000"/>
              </a:lnSpc>
            </a:pPr>
            <a:endParaRPr lang="en-US" sz="2800" smtClean="0">
              <a:effectLst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957906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3200" b="0" dirty="0" smtClean="0">
                <a:ea typeface="+mj-ea"/>
              </a:rPr>
              <a:t>Strategies for Enhancing Self-Confidence: Implications for Sport Psychologist</a:t>
            </a:r>
            <a:endParaRPr lang="en-GB" sz="3200" dirty="0" smtClean="0">
              <a:ea typeface="+mj-ea"/>
            </a:endParaRP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>
                <a:ea typeface="ＭＳ Ｐゴシック" pitchFamily="34" charset="-128"/>
              </a:rPr>
              <a:t>Performance Accomplishments</a:t>
            </a:r>
          </a:p>
          <a:p>
            <a:pPr lvl="1" eaLnBrk="1" hangingPunct="1">
              <a:defRPr/>
            </a:pPr>
            <a:r>
              <a:rPr lang="en-GB" dirty="0" smtClean="0">
                <a:ea typeface="ＭＳ Ｐゴシック" pitchFamily="34" charset="-128"/>
              </a:rPr>
              <a:t>Goal-setting</a:t>
            </a:r>
          </a:p>
          <a:p>
            <a:pPr lvl="1" eaLnBrk="1" hangingPunct="1">
              <a:defRPr/>
            </a:pPr>
            <a:r>
              <a:rPr lang="en-GB" dirty="0" smtClean="0">
                <a:ea typeface="ＭＳ Ｐゴシック" pitchFamily="34" charset="-128"/>
              </a:rPr>
              <a:t>Changing focus of success (Task / ego)</a:t>
            </a:r>
          </a:p>
          <a:p>
            <a:pPr lvl="1" eaLnBrk="1" hangingPunct="1">
              <a:defRPr/>
            </a:pPr>
            <a:r>
              <a:rPr lang="en-GB" dirty="0" smtClean="0">
                <a:ea typeface="ＭＳ Ｐゴシック" pitchFamily="34" charset="-128"/>
              </a:rPr>
              <a:t>Best performance imagery</a:t>
            </a:r>
          </a:p>
          <a:p>
            <a:pPr lvl="1" eaLnBrk="1" hangingPunct="1">
              <a:defRPr/>
            </a:pPr>
            <a:r>
              <a:rPr lang="en-GB" dirty="0" smtClean="0">
                <a:ea typeface="ＭＳ Ｐゴシック" pitchFamily="34" charset="-128"/>
              </a:rPr>
              <a:t>Focus on success rather than failure</a:t>
            </a:r>
          </a:p>
          <a:p>
            <a:pPr lvl="1" eaLnBrk="1" hangingPunct="1">
              <a:defRPr/>
            </a:pPr>
            <a:r>
              <a:rPr lang="en-GB" dirty="0" err="1" smtClean="0">
                <a:ea typeface="ＭＳ Ｐゴシック" pitchFamily="34" charset="-128"/>
              </a:rPr>
              <a:t>Attributional</a:t>
            </a:r>
            <a:r>
              <a:rPr lang="en-GB" dirty="0" smtClean="0">
                <a:ea typeface="ＭＳ Ｐゴシック" pitchFamily="34" charset="-128"/>
              </a:rPr>
              <a:t> re-training (effort / ability</a:t>
            </a:r>
            <a:r>
              <a:rPr lang="en-GB" dirty="0" smtClean="0">
                <a:solidFill>
                  <a:srgbClr val="FFFF66"/>
                </a:solidFill>
                <a:ea typeface="ＭＳ Ｐゴシック" pitchFamily="34" charset="-128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2846740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ea typeface="ＭＳ Ｐゴシック" pitchFamily="34" charset="-128"/>
              </a:rPr>
              <a:t>Vicarious Experience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981200"/>
            <a:ext cx="7543800" cy="46164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ea typeface="ＭＳ Ｐゴシック" pitchFamily="34" charset="-128"/>
              </a:rPr>
              <a:t>Modelling (similar ability)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ea typeface="ＭＳ Ｐゴシック" pitchFamily="34" charset="-128"/>
              </a:rPr>
              <a:t>Video analysis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400" dirty="0" smtClean="0">
              <a:ea typeface="ＭＳ Ｐゴシック" pitchFamily="34" charset="-128"/>
            </a:endParaRPr>
          </a:p>
          <a:p>
            <a:pPr algn="ctr" eaLnBrk="1" hangingPunct="1">
              <a:lnSpc>
                <a:spcPct val="90000"/>
              </a:lnSpc>
              <a:defRPr/>
            </a:pPr>
            <a:r>
              <a:rPr lang="en-GB" sz="2400" b="1" i="1" dirty="0" smtClean="0">
                <a:ea typeface="ＭＳ Ｐゴシック" pitchFamily="34" charset="-128"/>
              </a:rPr>
              <a:t>Verbal Persuasion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ea typeface="ＭＳ Ｐゴシック" pitchFamily="34" charset="-128"/>
              </a:rPr>
              <a:t>Imagery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ea typeface="ＭＳ Ｐゴシック" pitchFamily="34" charset="-128"/>
              </a:rPr>
              <a:t>Positive thought control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ea typeface="ＭＳ Ｐゴシック" pitchFamily="34" charset="-128"/>
              </a:rPr>
              <a:t>Role of the coach and significant others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400" dirty="0" smtClean="0">
              <a:ea typeface="ＭＳ Ｐゴシック" pitchFamily="34" charset="-128"/>
            </a:endParaRPr>
          </a:p>
          <a:p>
            <a:pPr algn="ctr" eaLnBrk="1" hangingPunct="1">
              <a:lnSpc>
                <a:spcPct val="90000"/>
              </a:lnSpc>
              <a:defRPr/>
            </a:pPr>
            <a:r>
              <a:rPr lang="en-GB" sz="2400" b="1" i="1" dirty="0" smtClean="0">
                <a:ea typeface="ＭＳ Ｐゴシック" pitchFamily="34" charset="-128"/>
              </a:rPr>
              <a:t>Emotional Arousal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ea typeface="ＭＳ Ｐゴシック" pitchFamily="34" charset="-128"/>
              </a:rPr>
              <a:t>Anxiety control techniques </a:t>
            </a:r>
            <a:r>
              <a:rPr lang="en-GB" sz="2400" smtClean="0">
                <a:ea typeface="ＭＳ Ｐゴシック" pitchFamily="34" charset="-128"/>
              </a:rPr>
              <a:t>- reduction </a:t>
            </a:r>
            <a:r>
              <a:rPr lang="en-GB" sz="2400" dirty="0" smtClean="0">
                <a:ea typeface="ＭＳ Ｐゴシック" pitchFamily="34" charset="-128"/>
              </a:rPr>
              <a:t>(relaxation)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ea typeface="ＭＳ Ｐゴシック" pitchFamily="34" charset="-128"/>
              </a:rPr>
              <a:t>Reframing anxiety (preparation)</a:t>
            </a:r>
          </a:p>
        </p:txBody>
      </p:sp>
    </p:spTree>
    <p:extLst>
      <p:ext uri="{BB962C8B-B14F-4D97-AF65-F5344CB8AC3E}">
        <p14:creationId xmlns:p14="http://schemas.microsoft.com/office/powerpoint/2010/main" val="2172624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ea typeface="ＭＳ Ｐゴシック" pitchFamily="34" charset="-128"/>
              </a:rPr>
              <a:t>Tasks to complete…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mtClean="0">
                <a:ea typeface="+mn-ea"/>
              </a:rPr>
              <a:t>Organise yourselves into groups of 3 or 4.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US" smtClean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583096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ea typeface="ＭＳ Ｐゴシック" pitchFamily="34" charset="-128"/>
              </a:rPr>
              <a:t>Self Efficacy: Application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844675"/>
            <a:ext cx="7543800" cy="4824413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smtClean="0">
                <a:ea typeface="ＭＳ Ｐゴシック" pitchFamily="34" charset="-128"/>
              </a:rPr>
              <a:t>Morris (1997) explains how self-efficacy can be enhanced through 4 sources.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smtClean="0">
                <a:solidFill>
                  <a:schemeClr val="accent1"/>
                </a:solidFill>
                <a:ea typeface="ＭＳ Ｐゴシック" pitchFamily="34" charset="-128"/>
              </a:rPr>
              <a:t>Performance accomplishments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smtClean="0">
                <a:solidFill>
                  <a:schemeClr val="accent1"/>
                </a:solidFill>
                <a:ea typeface="ＭＳ Ｐゴシック" pitchFamily="34" charset="-128"/>
              </a:rPr>
              <a:t>Vicarious experience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smtClean="0">
                <a:solidFill>
                  <a:schemeClr val="accent1"/>
                </a:solidFill>
                <a:ea typeface="ＭＳ Ｐゴシック" pitchFamily="34" charset="-128"/>
              </a:rPr>
              <a:t>Verbal persuasion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smtClean="0">
                <a:solidFill>
                  <a:schemeClr val="accent1"/>
                </a:solidFill>
                <a:ea typeface="ＭＳ Ｐゴシック" pitchFamily="34" charset="-128"/>
              </a:rPr>
              <a:t>Emotional arousal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smtClean="0">
                <a:ea typeface="ＭＳ Ｐゴシック" pitchFamily="34" charset="-128"/>
              </a:rPr>
              <a:t>Your task is to state how each source of self efficacy could be used as an intervention to increase YOUR levels of self efficacy (one group member) </a:t>
            </a:r>
          </a:p>
        </p:txBody>
      </p:sp>
    </p:spTree>
    <p:extLst>
      <p:ext uri="{BB962C8B-B14F-4D97-AF65-F5344CB8AC3E}">
        <p14:creationId xmlns:p14="http://schemas.microsoft.com/office/powerpoint/2010/main" val="42454672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600" dirty="0" smtClean="0">
                <a:ea typeface="+mj-ea"/>
              </a:rPr>
              <a:t>(You will need 4 examples and apply one intervention to each)</a:t>
            </a:r>
            <a:endParaRPr lang="en-US" sz="3600" dirty="0" smtClean="0">
              <a:ea typeface="+mj-ea"/>
            </a:endParaRP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>
                <a:ea typeface="+mn-ea"/>
              </a:rPr>
              <a:t>What would you do? </a:t>
            </a:r>
          </a:p>
          <a:p>
            <a:pPr eaLnBrk="1" hangingPunct="1">
              <a:defRPr/>
            </a:pPr>
            <a:r>
              <a:rPr lang="en-GB" dirty="0" smtClean="0">
                <a:ea typeface="+mn-ea"/>
              </a:rPr>
              <a:t>Who would be involved? </a:t>
            </a:r>
          </a:p>
          <a:p>
            <a:pPr eaLnBrk="1" hangingPunct="1">
              <a:defRPr/>
            </a:pPr>
            <a:r>
              <a:rPr lang="en-GB" dirty="0" smtClean="0">
                <a:ea typeface="+mn-ea"/>
              </a:rPr>
              <a:t>How would this work? </a:t>
            </a:r>
          </a:p>
          <a:p>
            <a:pPr eaLnBrk="1" hangingPunct="1">
              <a:defRPr/>
            </a:pPr>
            <a:r>
              <a:rPr lang="en-GB" dirty="0" smtClean="0">
                <a:ea typeface="+mn-ea"/>
              </a:rPr>
              <a:t>When would this be done?</a:t>
            </a:r>
          </a:p>
          <a:p>
            <a:pPr eaLnBrk="1" hangingPunct="1">
              <a:defRPr/>
            </a:pPr>
            <a:endParaRPr lang="en-GB" dirty="0" smtClean="0">
              <a:ea typeface="+mn-ea"/>
            </a:endParaRPr>
          </a:p>
          <a:p>
            <a:pPr eaLnBrk="1" hangingPunct="1">
              <a:defRPr/>
            </a:pPr>
            <a:r>
              <a:rPr lang="en-GB" dirty="0" smtClean="0">
                <a:ea typeface="+mn-ea"/>
              </a:rPr>
              <a:t>How would you assess if your intervention had been successful?</a:t>
            </a:r>
          </a:p>
          <a:p>
            <a:pPr eaLnBrk="1" hangingPunct="1">
              <a:defRPr/>
            </a:pPr>
            <a:endParaRPr lang="en-GB" dirty="0" smtClean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578343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u="sng" smtClean="0">
                <a:ea typeface="+mj-ea"/>
              </a:rPr>
              <a:t>Directed Reading</a:t>
            </a:r>
            <a:endParaRPr lang="en-GB" smtClean="0">
              <a:ea typeface="+mj-ea"/>
            </a:endParaRP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mtClean="0">
                <a:ea typeface="+mn-ea"/>
              </a:rPr>
              <a:t>Weinberg, R. &amp; Gould, D</a:t>
            </a:r>
            <a:r>
              <a:rPr lang="en-US" b="1" smtClean="0">
                <a:ea typeface="+mn-ea"/>
              </a:rPr>
              <a:t>.</a:t>
            </a:r>
            <a:r>
              <a:rPr lang="en-US" smtClean="0">
                <a:ea typeface="+mn-ea"/>
              </a:rPr>
              <a:t> (1999). </a:t>
            </a:r>
            <a:r>
              <a:rPr lang="en-US" i="1" smtClean="0">
                <a:ea typeface="+mn-ea"/>
              </a:rPr>
              <a:t>Foundations of Sport and Exercise Psychology.</a:t>
            </a:r>
            <a:r>
              <a:rPr lang="en-US" smtClean="0">
                <a:ea typeface="+mn-ea"/>
              </a:rPr>
              <a:t> </a:t>
            </a:r>
            <a:r>
              <a:rPr lang="en-GB" smtClean="0">
                <a:ea typeface="+mn-ea"/>
              </a:rPr>
              <a:t>Champaign, Illinois: Human Kinetics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mtClean="0">
                <a:ea typeface="+mn-ea"/>
              </a:rPr>
              <a:t>Any other key Sport Psychology texts.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mtClean="0">
                <a:ea typeface="+mn-ea"/>
              </a:rPr>
              <a:t>Examine the types of research that has been conducted on self-efficacy in sport.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mtClean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3970458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>
                <a:ea typeface="+mj-ea"/>
              </a:rPr>
              <a:t>Task 2: Self Efficacy</a:t>
            </a:r>
            <a:br>
              <a:rPr lang="en-GB" dirty="0" smtClean="0">
                <a:ea typeface="+mj-ea"/>
              </a:rPr>
            </a:br>
            <a:r>
              <a:rPr lang="en-GB" i="1" dirty="0" smtClean="0">
                <a:ea typeface="+mj-ea"/>
              </a:rPr>
              <a:t>In groups of 4</a:t>
            </a:r>
            <a:endParaRPr lang="en-GB" dirty="0">
              <a:ea typeface="+mj-e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3" y="1981200"/>
            <a:ext cx="8280400" cy="4114800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sz="2400" smtClean="0">
                <a:ea typeface="ＭＳ Ｐゴシック" pitchFamily="34" charset="-128"/>
              </a:rPr>
              <a:t>Put together a 5 minute powerpoint presentation which does the following:</a:t>
            </a:r>
          </a:p>
          <a:p>
            <a:pPr>
              <a:defRPr/>
            </a:pPr>
            <a:r>
              <a:rPr lang="en-GB" sz="2400" smtClean="0">
                <a:ea typeface="ＭＳ Ｐゴシック" pitchFamily="34" charset="-128"/>
              </a:rPr>
              <a:t>Defines self confidence (SC)</a:t>
            </a:r>
          </a:p>
          <a:p>
            <a:pPr>
              <a:defRPr/>
            </a:pPr>
            <a:r>
              <a:rPr lang="en-GB" sz="2400" smtClean="0">
                <a:ea typeface="ＭＳ Ｐゴシック" pitchFamily="34" charset="-128"/>
              </a:rPr>
              <a:t>Defines self efficacy (SE)</a:t>
            </a:r>
          </a:p>
          <a:p>
            <a:pPr>
              <a:defRPr/>
            </a:pPr>
            <a:r>
              <a:rPr lang="en-GB" sz="2400" smtClean="0">
                <a:ea typeface="ＭＳ Ｐゴシック" pitchFamily="34" charset="-128"/>
              </a:rPr>
              <a:t>Explains why sport psychologists place such importance on increasing SE / SC?</a:t>
            </a:r>
          </a:p>
          <a:p>
            <a:pPr>
              <a:defRPr/>
            </a:pPr>
            <a:r>
              <a:rPr lang="en-GB" sz="2400" smtClean="0">
                <a:ea typeface="ＭＳ Ｐゴシック" pitchFamily="34" charset="-128"/>
              </a:rPr>
              <a:t>Explains the proposed links between S/C with performance?</a:t>
            </a:r>
          </a:p>
          <a:p>
            <a:pPr>
              <a:defRPr/>
            </a:pPr>
            <a:r>
              <a:rPr lang="en-GB" sz="2400" smtClean="0">
                <a:ea typeface="ＭＳ Ｐゴシック" pitchFamily="34" charset="-128"/>
              </a:rPr>
              <a:t>How can SE / SC be measured? P.311 W &amp; Gould (2005)</a:t>
            </a:r>
          </a:p>
          <a:p>
            <a:pPr>
              <a:defRPr/>
            </a:pPr>
            <a:r>
              <a:rPr lang="en-GB" sz="2400" smtClean="0">
                <a:ea typeface="ＭＳ Ｐゴシック" pitchFamily="34" charset="-128"/>
              </a:rPr>
              <a:t>You need to use research examples to support all of the above. Get into the habit of having </a:t>
            </a:r>
            <a:r>
              <a:rPr lang="ja-JP" altLang="en-GB" sz="2400" smtClean="0">
                <a:ea typeface="ＭＳ Ｐゴシック" pitchFamily="34" charset="-128"/>
              </a:rPr>
              <a:t>‘</a:t>
            </a:r>
            <a:r>
              <a:rPr lang="en-GB" altLang="ja-JP" sz="2400" smtClean="0">
                <a:ea typeface="ＭＳ Ｐゴシック" pitchFamily="34" charset="-128"/>
              </a:rPr>
              <a:t>evidence</a:t>
            </a:r>
            <a:r>
              <a:rPr lang="ja-JP" altLang="en-GB" sz="2400" smtClean="0">
                <a:ea typeface="ＭＳ Ｐゴシック" pitchFamily="34" charset="-128"/>
              </a:rPr>
              <a:t>’</a:t>
            </a:r>
            <a:r>
              <a:rPr lang="en-GB" altLang="ja-JP" sz="2400" smtClean="0">
                <a:ea typeface="ＭＳ Ｐゴシック" pitchFamily="34" charset="-128"/>
              </a:rPr>
              <a:t> to justify your ideas.</a:t>
            </a:r>
          </a:p>
          <a:p>
            <a:pPr>
              <a:defRPr/>
            </a:pPr>
            <a:endParaRPr lang="en-GB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18009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ea typeface="ＭＳ Ｐゴシック" pitchFamily="34" charset="-128"/>
              </a:rPr>
              <a:t>Summary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457200" indent="-4572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z="2400" smtClean="0">
                <a:ea typeface="ＭＳ Ｐゴシック" pitchFamily="34" charset="-128"/>
              </a:rPr>
              <a:t>Examination of S.E. and more generalised concept of S.C. in relation to performance.</a:t>
            </a:r>
          </a:p>
          <a:p>
            <a:pPr marL="457200" indent="-4572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z="2400" smtClean="0">
                <a:ea typeface="ＭＳ Ｐゴシック" pitchFamily="34" charset="-128"/>
              </a:rPr>
              <a:t>Correlational studies – more causal information required</a:t>
            </a:r>
          </a:p>
          <a:p>
            <a:pPr marL="457200" indent="-4572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z="2400" smtClean="0">
                <a:ea typeface="ＭＳ Ｐゴシック" pitchFamily="34" charset="-128"/>
              </a:rPr>
              <a:t>Processes and mechanisms underlying confidence and efficacy need more attention</a:t>
            </a:r>
          </a:p>
          <a:p>
            <a:pPr marL="457200" indent="-4572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z="2400" smtClean="0">
                <a:ea typeface="ＭＳ Ｐゴシック" pitchFamily="34" charset="-128"/>
              </a:rPr>
              <a:t>Bandura Four sources of efficacy expectations </a:t>
            </a:r>
          </a:p>
          <a:p>
            <a:pPr marL="457200" indent="-4572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z="2400" smtClean="0">
                <a:ea typeface="ＭＳ Ｐゴシック" pitchFamily="34" charset="-128"/>
              </a:rPr>
              <a:t>Numerous strategies to enhance self confidence – most prominent = goal setting and imagery.</a:t>
            </a:r>
          </a:p>
          <a:p>
            <a:pPr marL="457200" indent="-4572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z="2400" smtClean="0">
                <a:ea typeface="ＭＳ Ｐゴシック" pitchFamily="34" charset="-128"/>
              </a:rPr>
              <a:t>Importance of the coach as confidence enhancer has been specified.</a:t>
            </a:r>
          </a:p>
        </p:txBody>
      </p:sp>
    </p:spTree>
    <p:extLst>
      <p:ext uri="{BB962C8B-B14F-4D97-AF65-F5344CB8AC3E}">
        <p14:creationId xmlns:p14="http://schemas.microsoft.com/office/powerpoint/2010/main" val="2450198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1640</Words>
  <Application>Microsoft Office PowerPoint</Application>
  <PresentationFormat>On-screen Show (4:3)</PresentationFormat>
  <Paragraphs>249</Paragraphs>
  <Slides>31</Slides>
  <Notes>23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Office Theme</vt:lpstr>
      <vt:lpstr>Self Efficacy in Sport &amp; Exercise</vt:lpstr>
      <vt:lpstr>Learning Outcomes:</vt:lpstr>
      <vt:lpstr>PowerPoint Presentation</vt:lpstr>
      <vt:lpstr>Self Efficacy Theory - “micro-level” approach (Bandura, 1977, 1982)</vt:lpstr>
      <vt:lpstr>PowerPoint Presentation</vt:lpstr>
      <vt:lpstr>PowerPoint Presentation</vt:lpstr>
      <vt:lpstr>Vealey extended the conceptual framework</vt:lpstr>
      <vt:lpstr>PowerPoint Presentation</vt:lpstr>
      <vt:lpstr>Sources of Self-efficacy and Sport-confidence</vt:lpstr>
      <vt:lpstr>Task: Sources of Self Confidence</vt:lpstr>
      <vt:lpstr>PowerPoint Presentation</vt:lpstr>
      <vt:lpstr>PowerPoint Presentation</vt:lpstr>
      <vt:lpstr>Mahoney et al. (1987) examined psychological skills in elite, pre-elite and non-elite performers</vt:lpstr>
      <vt:lpstr>Self Efficacy, &amp; Sports Performance – Laboratory Studies</vt:lpstr>
      <vt:lpstr>Further support.....</vt:lpstr>
      <vt:lpstr>Extrapolating to elite performers Assuming high self-efficacy</vt:lpstr>
      <vt:lpstr>Bandura’s Self Efficacy Theory…</vt:lpstr>
      <vt:lpstr>Performance Accomplishments</vt:lpstr>
      <vt:lpstr>Vicarious Experience</vt:lpstr>
      <vt:lpstr>Verbal Persuasion</vt:lpstr>
      <vt:lpstr>Emotional Arousal</vt:lpstr>
      <vt:lpstr>Fostering Collective Efficacy</vt:lpstr>
      <vt:lpstr>Envelope Exercise…</vt:lpstr>
      <vt:lpstr>Strategies for Enhancing Self-Confidence: Implications for Sport Psychologist</vt:lpstr>
      <vt:lpstr>Vicarious Experience</vt:lpstr>
      <vt:lpstr>Tasks to complete…</vt:lpstr>
      <vt:lpstr>Self Efficacy: Application</vt:lpstr>
      <vt:lpstr>(You will need 4 examples and apply one intervention to each)</vt:lpstr>
      <vt:lpstr>Directed Reading</vt:lpstr>
      <vt:lpstr>Task 2: Self Efficacy In groups of 4</vt:lpstr>
      <vt:lpstr>Summary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 Efficacy in Sport &amp; Exercise</dc:title>
  <dc:creator>Administrator</dc:creator>
  <cp:lastModifiedBy>Administrator</cp:lastModifiedBy>
  <cp:revision>1</cp:revision>
  <dcterms:created xsi:type="dcterms:W3CDTF">2015-11-03T15:23:30Z</dcterms:created>
  <dcterms:modified xsi:type="dcterms:W3CDTF">2015-11-03T15:24:45Z</dcterms:modified>
</cp:coreProperties>
</file>