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86A47E-CFCB-403A-9883-9E715F400409}" v="1" dt="2025-10-12T15:41:58.8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72" y="39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Xec Sikander Xeculi" userId="edbac146df7c4d84" providerId="LiveId" clId="{F7001CE4-3845-4772-B403-413591428114}"/>
    <pc:docChg chg="custSel modSld">
      <pc:chgData name="Xec Sikander Xeculi" userId="edbac146df7c4d84" providerId="LiveId" clId="{F7001CE4-3845-4772-B403-413591428114}" dt="2025-10-12T15:47:36.556" v="44" actId="14100"/>
      <pc:docMkLst>
        <pc:docMk/>
      </pc:docMkLst>
      <pc:sldChg chg="addSp delSp mod">
        <pc:chgData name="Xec Sikander Xeculi" userId="edbac146df7c4d84" providerId="LiveId" clId="{F7001CE4-3845-4772-B403-413591428114}" dt="2025-10-12T15:43:58.496" v="22" actId="26606"/>
        <pc:sldMkLst>
          <pc:docMk/>
          <pc:sldMk cId="0" sldId="262"/>
        </pc:sldMkLst>
        <pc:spChg chg="del">
          <ac:chgData name="Xec Sikander Xeculi" userId="edbac146df7c4d84" providerId="LiveId" clId="{F7001CE4-3845-4772-B403-413591428114}" dt="2025-10-12T15:43:58.496" v="22" actId="26606"/>
          <ac:spMkLst>
            <pc:docMk/>
            <pc:sldMk cId="0" sldId="262"/>
            <ac:spMk id="3" creationId="{00000000-0000-0000-0000-000000000000}"/>
          </ac:spMkLst>
        </pc:spChg>
        <pc:graphicFrameChg chg="add">
          <ac:chgData name="Xec Sikander Xeculi" userId="edbac146df7c4d84" providerId="LiveId" clId="{F7001CE4-3845-4772-B403-413591428114}" dt="2025-10-12T15:43:58.496" v="22" actId="26606"/>
          <ac:graphicFrameMkLst>
            <pc:docMk/>
            <pc:sldMk cId="0" sldId="262"/>
            <ac:graphicFrameMk id="19" creationId="{4B0E9246-0653-18CC-4917-0DF455284626}"/>
          </ac:graphicFrameMkLst>
        </pc:graphicFrameChg>
      </pc:sldChg>
      <pc:sldChg chg="modSp mod">
        <pc:chgData name="Xec Sikander Xeculi" userId="edbac146df7c4d84" providerId="LiveId" clId="{F7001CE4-3845-4772-B403-413591428114}" dt="2025-10-12T15:45:20.925" v="25" actId="14100"/>
        <pc:sldMkLst>
          <pc:docMk/>
          <pc:sldMk cId="0" sldId="264"/>
        </pc:sldMkLst>
        <pc:spChg chg="mod">
          <ac:chgData name="Xec Sikander Xeculi" userId="edbac146df7c4d84" providerId="LiveId" clId="{F7001CE4-3845-4772-B403-413591428114}" dt="2025-10-12T15:45:20.925" v="25" actId="14100"/>
          <ac:spMkLst>
            <pc:docMk/>
            <pc:sldMk cId="0" sldId="264"/>
            <ac:spMk id="2" creationId="{00000000-0000-0000-0000-000000000000}"/>
          </ac:spMkLst>
        </pc:spChg>
        <pc:spChg chg="mod">
          <ac:chgData name="Xec Sikander Xeculi" userId="edbac146df7c4d84" providerId="LiveId" clId="{F7001CE4-3845-4772-B403-413591428114}" dt="2025-10-12T15:45:13.364" v="24" actId="313"/>
          <ac:spMkLst>
            <pc:docMk/>
            <pc:sldMk cId="0" sldId="264"/>
            <ac:spMk id="3" creationId="{00000000-0000-0000-0000-000000000000}"/>
          </ac:spMkLst>
        </pc:spChg>
      </pc:sldChg>
      <pc:sldChg chg="addSp delSp modSp mod">
        <pc:chgData name="Xec Sikander Xeculi" userId="edbac146df7c4d84" providerId="LiveId" clId="{F7001CE4-3845-4772-B403-413591428114}" dt="2025-10-12T15:47:36.556" v="44" actId="14100"/>
        <pc:sldMkLst>
          <pc:docMk/>
          <pc:sldMk cId="2612438271" sldId="269"/>
        </pc:sldMkLst>
        <pc:spChg chg="del">
          <ac:chgData name="Xec Sikander Xeculi" userId="edbac146df7c4d84" providerId="LiveId" clId="{F7001CE4-3845-4772-B403-413591428114}" dt="2025-10-12T15:42:54.579" v="21" actId="26606"/>
          <ac:spMkLst>
            <pc:docMk/>
            <pc:sldMk cId="2612438271" sldId="269"/>
            <ac:spMk id="9" creationId="{D3F0684C-8B27-9243-4085-1E7DFA143932}"/>
          </ac:spMkLst>
        </pc:spChg>
        <pc:spChg chg="mod">
          <ac:chgData name="Xec Sikander Xeculi" userId="edbac146df7c4d84" providerId="LiveId" clId="{F7001CE4-3845-4772-B403-413591428114}" dt="2025-10-12T15:46:45.665" v="38" actId="255"/>
          <ac:spMkLst>
            <pc:docMk/>
            <pc:sldMk cId="2612438271" sldId="269"/>
            <ac:spMk id="10" creationId="{2A8ECB35-42A7-6AAB-8195-DC01004F6925}"/>
          </ac:spMkLst>
        </pc:spChg>
        <pc:spChg chg="del">
          <ac:chgData name="Xec Sikander Xeculi" userId="edbac146df7c4d84" providerId="LiveId" clId="{F7001CE4-3845-4772-B403-413591428114}" dt="2025-10-12T15:42:54.579" v="21" actId="26606"/>
          <ac:spMkLst>
            <pc:docMk/>
            <pc:sldMk cId="2612438271" sldId="269"/>
            <ac:spMk id="11" creationId="{92A3A738-FBD8-A90A-5052-38B880E77D3F}"/>
          </ac:spMkLst>
        </pc:spChg>
        <pc:spChg chg="mod">
          <ac:chgData name="Xec Sikander Xeculi" userId="edbac146df7c4d84" providerId="LiveId" clId="{F7001CE4-3845-4772-B403-413591428114}" dt="2025-10-12T15:47:36.556" v="44" actId="14100"/>
          <ac:spMkLst>
            <pc:docMk/>
            <pc:sldMk cId="2612438271" sldId="269"/>
            <ac:spMk id="12" creationId="{14FDAC7A-1C0E-1A5F-1A31-00EC765C4F79}"/>
          </ac:spMkLst>
        </pc:spChg>
        <pc:spChg chg="add">
          <ac:chgData name="Xec Sikander Xeculi" userId="edbac146df7c4d84" providerId="LiveId" clId="{F7001CE4-3845-4772-B403-413591428114}" dt="2025-10-12T15:42:54.579" v="21" actId="26606"/>
          <ac:spMkLst>
            <pc:docMk/>
            <pc:sldMk cId="2612438271" sldId="269"/>
            <ac:spMk id="17" creationId="{04812C46-200A-4DEB-A05E-3ED6C68C2387}"/>
          </ac:spMkLst>
        </pc:spChg>
        <pc:spChg chg="add">
          <ac:chgData name="Xec Sikander Xeculi" userId="edbac146df7c4d84" providerId="LiveId" clId="{F7001CE4-3845-4772-B403-413591428114}" dt="2025-10-12T15:42:54.579" v="21" actId="26606"/>
          <ac:spMkLst>
            <pc:docMk/>
            <pc:sldMk cId="2612438271" sldId="269"/>
            <ac:spMk id="19" creationId="{D1EA859B-E555-4109-94F3-6700E046E008}"/>
          </ac:spMkLst>
        </pc:spChg>
        <pc:picChg chg="add mod ord">
          <ac:chgData name="Xec Sikander Xeculi" userId="edbac146df7c4d84" providerId="LiveId" clId="{F7001CE4-3845-4772-B403-413591428114}" dt="2025-10-12T15:42:54.579" v="21" actId="26606"/>
          <ac:picMkLst>
            <pc:docMk/>
            <pc:sldMk cId="2612438271" sldId="269"/>
            <ac:picMk id="3" creationId="{B502EC58-4FB4-A501-D230-8514236D85A7}"/>
          </ac:picMkLst>
        </pc:picChg>
        <pc:picChg chg="del mod">
          <ac:chgData name="Xec Sikander Xeculi" userId="edbac146df7c4d84" providerId="LiveId" clId="{F7001CE4-3845-4772-B403-413591428114}" dt="2025-10-12T15:42:02.129" v="15" actId="478"/>
          <ac:picMkLst>
            <pc:docMk/>
            <pc:sldMk cId="2612438271" sldId="269"/>
            <ac:picMk id="13" creationId="{1C3F93A2-5B53-ECF2-95E7-2C36D2AA839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53E613-2244-4B0C-A678-21D2BB5E19B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193BFF3-38E4-419E-AF87-92340002983E}">
      <dgm:prSet/>
      <dgm:spPr/>
      <dgm:t>
        <a:bodyPr/>
        <a:lstStyle/>
        <a:p>
          <a:r>
            <a:rPr lang="en-US"/>
            <a:t>Definition: All candidates are asked the same predetermined questions.</a:t>
          </a:r>
        </a:p>
      </dgm:t>
    </dgm:pt>
    <dgm:pt modelId="{C9AC044F-3D90-4446-BAD6-E2D65E777C54}" type="parTrans" cxnId="{3A8BAACF-3EED-4590-9296-3FDE6E524A3A}">
      <dgm:prSet/>
      <dgm:spPr/>
      <dgm:t>
        <a:bodyPr/>
        <a:lstStyle/>
        <a:p>
          <a:endParaRPr lang="en-US"/>
        </a:p>
      </dgm:t>
    </dgm:pt>
    <dgm:pt modelId="{33002636-AD16-45B8-AF3B-842FD1561D0C}" type="sibTrans" cxnId="{3A8BAACF-3EED-4590-9296-3FDE6E524A3A}">
      <dgm:prSet/>
      <dgm:spPr/>
      <dgm:t>
        <a:bodyPr/>
        <a:lstStyle/>
        <a:p>
          <a:endParaRPr lang="en-US"/>
        </a:p>
      </dgm:t>
    </dgm:pt>
    <dgm:pt modelId="{6CAFBE7B-3093-4B91-B5CA-54A386C3EADE}">
      <dgm:prSet/>
      <dgm:spPr/>
      <dgm:t>
        <a:bodyPr/>
        <a:lstStyle/>
        <a:p>
          <a:r>
            <a:rPr lang="en-US"/>
            <a:t>Purpose: Ensure consistency and fairness.</a:t>
          </a:r>
        </a:p>
      </dgm:t>
    </dgm:pt>
    <dgm:pt modelId="{36170FE2-FF03-4F11-B2D0-2E59DFBE1713}" type="parTrans" cxnId="{DE26D607-71FD-4C41-A7ED-C1D5CA387410}">
      <dgm:prSet/>
      <dgm:spPr/>
      <dgm:t>
        <a:bodyPr/>
        <a:lstStyle/>
        <a:p>
          <a:endParaRPr lang="en-US"/>
        </a:p>
      </dgm:t>
    </dgm:pt>
    <dgm:pt modelId="{3B40139B-7877-40CD-A1B5-D58306D4AC20}" type="sibTrans" cxnId="{DE26D607-71FD-4C41-A7ED-C1D5CA387410}">
      <dgm:prSet/>
      <dgm:spPr/>
      <dgm:t>
        <a:bodyPr/>
        <a:lstStyle/>
        <a:p>
          <a:endParaRPr lang="en-US"/>
        </a:p>
      </dgm:t>
    </dgm:pt>
    <dgm:pt modelId="{5857DBE3-15A8-4582-B048-2AEA14A1DD62}">
      <dgm:prSet/>
      <dgm:spPr/>
      <dgm:t>
        <a:bodyPr/>
        <a:lstStyle/>
        <a:p>
          <a:r>
            <a:rPr lang="en-US"/>
            <a:t>Example Question: 'Describe a time you improved warehouse efficiency.</a:t>
          </a:r>
        </a:p>
      </dgm:t>
    </dgm:pt>
    <dgm:pt modelId="{D17DF38E-41ED-45A0-94C6-191C96C9EE8A}" type="parTrans" cxnId="{BF66F171-988A-4E99-8221-9F7E83A8F98E}">
      <dgm:prSet/>
      <dgm:spPr/>
      <dgm:t>
        <a:bodyPr/>
        <a:lstStyle/>
        <a:p>
          <a:endParaRPr lang="en-US"/>
        </a:p>
      </dgm:t>
    </dgm:pt>
    <dgm:pt modelId="{DB89C356-CEE6-43C6-80A8-F77855798F7C}" type="sibTrans" cxnId="{BF66F171-988A-4E99-8221-9F7E83A8F98E}">
      <dgm:prSet/>
      <dgm:spPr/>
      <dgm:t>
        <a:bodyPr/>
        <a:lstStyle/>
        <a:p>
          <a:endParaRPr lang="en-US"/>
        </a:p>
      </dgm:t>
    </dgm:pt>
    <dgm:pt modelId="{1C26F7A0-CD41-4285-9CC6-C9552C2014F9}">
      <dgm:prSet/>
      <dgm:spPr/>
      <dgm:t>
        <a:bodyPr/>
        <a:lstStyle/>
        <a:p>
          <a:r>
            <a:rPr lang="en-US"/>
            <a:t>Advantage: Allows comparison and objective scoring.</a:t>
          </a:r>
        </a:p>
      </dgm:t>
    </dgm:pt>
    <dgm:pt modelId="{05BF6C26-5978-4B2F-A9FD-6C7E18A317C4}" type="parTrans" cxnId="{FAD815E7-D91E-42BA-A710-75A1E5091B39}">
      <dgm:prSet/>
      <dgm:spPr/>
      <dgm:t>
        <a:bodyPr/>
        <a:lstStyle/>
        <a:p>
          <a:endParaRPr lang="en-US"/>
        </a:p>
      </dgm:t>
    </dgm:pt>
    <dgm:pt modelId="{789275D3-CC5F-4A18-B629-6F1C2AE26D66}" type="sibTrans" cxnId="{FAD815E7-D91E-42BA-A710-75A1E5091B39}">
      <dgm:prSet/>
      <dgm:spPr/>
      <dgm:t>
        <a:bodyPr/>
        <a:lstStyle/>
        <a:p>
          <a:endParaRPr lang="en-US"/>
        </a:p>
      </dgm:t>
    </dgm:pt>
    <dgm:pt modelId="{5C897563-F4F7-4A2B-87EB-74FDE9329C9B}" type="pres">
      <dgm:prSet presAssocID="{3D53E613-2244-4B0C-A678-21D2BB5E19BC}" presName="vert0" presStyleCnt="0">
        <dgm:presLayoutVars>
          <dgm:dir/>
          <dgm:animOne val="branch"/>
          <dgm:animLvl val="lvl"/>
        </dgm:presLayoutVars>
      </dgm:prSet>
      <dgm:spPr/>
    </dgm:pt>
    <dgm:pt modelId="{9C8C96DA-F239-4729-A4C9-248A1E2D48F0}" type="pres">
      <dgm:prSet presAssocID="{B193BFF3-38E4-419E-AF87-92340002983E}" presName="thickLine" presStyleLbl="alignNode1" presStyleIdx="0" presStyleCnt="4"/>
      <dgm:spPr/>
    </dgm:pt>
    <dgm:pt modelId="{323F42A6-38E6-4478-BBB0-9849936CAD00}" type="pres">
      <dgm:prSet presAssocID="{B193BFF3-38E4-419E-AF87-92340002983E}" presName="horz1" presStyleCnt="0"/>
      <dgm:spPr/>
    </dgm:pt>
    <dgm:pt modelId="{C131F854-D67F-4C06-9249-D551EDB06D4F}" type="pres">
      <dgm:prSet presAssocID="{B193BFF3-38E4-419E-AF87-92340002983E}" presName="tx1" presStyleLbl="revTx" presStyleIdx="0" presStyleCnt="4"/>
      <dgm:spPr/>
    </dgm:pt>
    <dgm:pt modelId="{139C7B92-EA12-41FF-9CE6-3E52D2C3E3A4}" type="pres">
      <dgm:prSet presAssocID="{B193BFF3-38E4-419E-AF87-92340002983E}" presName="vert1" presStyleCnt="0"/>
      <dgm:spPr/>
    </dgm:pt>
    <dgm:pt modelId="{F6A7D58A-A049-42AF-8E75-297BAF0AD336}" type="pres">
      <dgm:prSet presAssocID="{6CAFBE7B-3093-4B91-B5CA-54A386C3EADE}" presName="thickLine" presStyleLbl="alignNode1" presStyleIdx="1" presStyleCnt="4"/>
      <dgm:spPr/>
    </dgm:pt>
    <dgm:pt modelId="{28F18564-B4D2-4797-823D-2F6F40EBBA15}" type="pres">
      <dgm:prSet presAssocID="{6CAFBE7B-3093-4B91-B5CA-54A386C3EADE}" presName="horz1" presStyleCnt="0"/>
      <dgm:spPr/>
    </dgm:pt>
    <dgm:pt modelId="{8623F929-55A7-4D1C-B0F0-51E29E51CE2B}" type="pres">
      <dgm:prSet presAssocID="{6CAFBE7B-3093-4B91-B5CA-54A386C3EADE}" presName="tx1" presStyleLbl="revTx" presStyleIdx="1" presStyleCnt="4"/>
      <dgm:spPr/>
    </dgm:pt>
    <dgm:pt modelId="{F9A9E3C6-2712-498D-8962-B067ECAEC715}" type="pres">
      <dgm:prSet presAssocID="{6CAFBE7B-3093-4B91-B5CA-54A386C3EADE}" presName="vert1" presStyleCnt="0"/>
      <dgm:spPr/>
    </dgm:pt>
    <dgm:pt modelId="{D57CBCF9-2473-45A5-A22B-CDB24B5998CD}" type="pres">
      <dgm:prSet presAssocID="{5857DBE3-15A8-4582-B048-2AEA14A1DD62}" presName="thickLine" presStyleLbl="alignNode1" presStyleIdx="2" presStyleCnt="4"/>
      <dgm:spPr/>
    </dgm:pt>
    <dgm:pt modelId="{AB78D887-5CF2-4428-B083-BB0FD8E0BC11}" type="pres">
      <dgm:prSet presAssocID="{5857DBE3-15A8-4582-B048-2AEA14A1DD62}" presName="horz1" presStyleCnt="0"/>
      <dgm:spPr/>
    </dgm:pt>
    <dgm:pt modelId="{F01750B2-215D-49B1-81E1-581EA0275EB9}" type="pres">
      <dgm:prSet presAssocID="{5857DBE3-15A8-4582-B048-2AEA14A1DD62}" presName="tx1" presStyleLbl="revTx" presStyleIdx="2" presStyleCnt="4"/>
      <dgm:spPr/>
    </dgm:pt>
    <dgm:pt modelId="{D0961141-6EA8-4785-ACCC-E98A0BEC9B2E}" type="pres">
      <dgm:prSet presAssocID="{5857DBE3-15A8-4582-B048-2AEA14A1DD62}" presName="vert1" presStyleCnt="0"/>
      <dgm:spPr/>
    </dgm:pt>
    <dgm:pt modelId="{34789147-0F01-43B6-9883-7E2C824E877F}" type="pres">
      <dgm:prSet presAssocID="{1C26F7A0-CD41-4285-9CC6-C9552C2014F9}" presName="thickLine" presStyleLbl="alignNode1" presStyleIdx="3" presStyleCnt="4"/>
      <dgm:spPr/>
    </dgm:pt>
    <dgm:pt modelId="{E6141DD2-5658-4E88-A3FD-BAADF5AF914D}" type="pres">
      <dgm:prSet presAssocID="{1C26F7A0-CD41-4285-9CC6-C9552C2014F9}" presName="horz1" presStyleCnt="0"/>
      <dgm:spPr/>
    </dgm:pt>
    <dgm:pt modelId="{A93A63FD-2477-4F40-8E05-F4C283139A22}" type="pres">
      <dgm:prSet presAssocID="{1C26F7A0-CD41-4285-9CC6-C9552C2014F9}" presName="tx1" presStyleLbl="revTx" presStyleIdx="3" presStyleCnt="4"/>
      <dgm:spPr/>
    </dgm:pt>
    <dgm:pt modelId="{34E4E02C-FBB1-498C-9E1A-9DDE22CF4B10}" type="pres">
      <dgm:prSet presAssocID="{1C26F7A0-CD41-4285-9CC6-C9552C2014F9}" presName="vert1" presStyleCnt="0"/>
      <dgm:spPr/>
    </dgm:pt>
  </dgm:ptLst>
  <dgm:cxnLst>
    <dgm:cxn modelId="{DE26D607-71FD-4C41-A7ED-C1D5CA387410}" srcId="{3D53E613-2244-4B0C-A678-21D2BB5E19BC}" destId="{6CAFBE7B-3093-4B91-B5CA-54A386C3EADE}" srcOrd="1" destOrd="0" parTransId="{36170FE2-FF03-4F11-B2D0-2E59DFBE1713}" sibTransId="{3B40139B-7877-40CD-A1B5-D58306D4AC20}"/>
    <dgm:cxn modelId="{BF66F171-988A-4E99-8221-9F7E83A8F98E}" srcId="{3D53E613-2244-4B0C-A678-21D2BB5E19BC}" destId="{5857DBE3-15A8-4582-B048-2AEA14A1DD62}" srcOrd="2" destOrd="0" parTransId="{D17DF38E-41ED-45A0-94C6-191C96C9EE8A}" sibTransId="{DB89C356-CEE6-43C6-80A8-F77855798F7C}"/>
    <dgm:cxn modelId="{4F949073-A4A9-444E-9BA0-E9A10FE083EC}" type="presOf" srcId="{3D53E613-2244-4B0C-A678-21D2BB5E19BC}" destId="{5C897563-F4F7-4A2B-87EB-74FDE9329C9B}" srcOrd="0" destOrd="0" presId="urn:microsoft.com/office/officeart/2008/layout/LinedList"/>
    <dgm:cxn modelId="{3717D353-A08A-465D-AE49-E6F6DE0C85D8}" type="presOf" srcId="{B193BFF3-38E4-419E-AF87-92340002983E}" destId="{C131F854-D67F-4C06-9249-D551EDB06D4F}" srcOrd="0" destOrd="0" presId="urn:microsoft.com/office/officeart/2008/layout/LinedList"/>
    <dgm:cxn modelId="{D484FDA6-8461-4BA9-BE5B-D731AC37EF9C}" type="presOf" srcId="{5857DBE3-15A8-4582-B048-2AEA14A1DD62}" destId="{F01750B2-215D-49B1-81E1-581EA0275EB9}" srcOrd="0" destOrd="0" presId="urn:microsoft.com/office/officeart/2008/layout/LinedList"/>
    <dgm:cxn modelId="{73730BCE-2CB1-48D7-8553-EE7DAC1E5324}" type="presOf" srcId="{6CAFBE7B-3093-4B91-B5CA-54A386C3EADE}" destId="{8623F929-55A7-4D1C-B0F0-51E29E51CE2B}" srcOrd="0" destOrd="0" presId="urn:microsoft.com/office/officeart/2008/layout/LinedList"/>
    <dgm:cxn modelId="{3A8BAACF-3EED-4590-9296-3FDE6E524A3A}" srcId="{3D53E613-2244-4B0C-A678-21D2BB5E19BC}" destId="{B193BFF3-38E4-419E-AF87-92340002983E}" srcOrd="0" destOrd="0" parTransId="{C9AC044F-3D90-4446-BAD6-E2D65E777C54}" sibTransId="{33002636-AD16-45B8-AF3B-842FD1561D0C}"/>
    <dgm:cxn modelId="{74360BE7-9B6A-4DB2-86A3-070603413256}" type="presOf" srcId="{1C26F7A0-CD41-4285-9CC6-C9552C2014F9}" destId="{A93A63FD-2477-4F40-8E05-F4C283139A22}" srcOrd="0" destOrd="0" presId="urn:microsoft.com/office/officeart/2008/layout/LinedList"/>
    <dgm:cxn modelId="{FAD815E7-D91E-42BA-A710-75A1E5091B39}" srcId="{3D53E613-2244-4B0C-A678-21D2BB5E19BC}" destId="{1C26F7A0-CD41-4285-9CC6-C9552C2014F9}" srcOrd="3" destOrd="0" parTransId="{05BF6C26-5978-4B2F-A9FD-6C7E18A317C4}" sibTransId="{789275D3-CC5F-4A18-B629-6F1C2AE26D66}"/>
    <dgm:cxn modelId="{EF91AF0D-1075-4560-9952-FE3114D3A4E3}" type="presParOf" srcId="{5C897563-F4F7-4A2B-87EB-74FDE9329C9B}" destId="{9C8C96DA-F239-4729-A4C9-248A1E2D48F0}" srcOrd="0" destOrd="0" presId="urn:microsoft.com/office/officeart/2008/layout/LinedList"/>
    <dgm:cxn modelId="{FB976403-EB0D-4E77-B5EB-1C867684ED90}" type="presParOf" srcId="{5C897563-F4F7-4A2B-87EB-74FDE9329C9B}" destId="{323F42A6-38E6-4478-BBB0-9849936CAD00}" srcOrd="1" destOrd="0" presId="urn:microsoft.com/office/officeart/2008/layout/LinedList"/>
    <dgm:cxn modelId="{2E74EA34-5342-42B0-B5C3-7C94E3CE26A2}" type="presParOf" srcId="{323F42A6-38E6-4478-BBB0-9849936CAD00}" destId="{C131F854-D67F-4C06-9249-D551EDB06D4F}" srcOrd="0" destOrd="0" presId="urn:microsoft.com/office/officeart/2008/layout/LinedList"/>
    <dgm:cxn modelId="{90FF28A9-30FE-4066-B4D1-9C2875EF6E25}" type="presParOf" srcId="{323F42A6-38E6-4478-BBB0-9849936CAD00}" destId="{139C7B92-EA12-41FF-9CE6-3E52D2C3E3A4}" srcOrd="1" destOrd="0" presId="urn:microsoft.com/office/officeart/2008/layout/LinedList"/>
    <dgm:cxn modelId="{5AC5DCCC-B780-4B68-9D4B-629CD58BCEF7}" type="presParOf" srcId="{5C897563-F4F7-4A2B-87EB-74FDE9329C9B}" destId="{F6A7D58A-A049-42AF-8E75-297BAF0AD336}" srcOrd="2" destOrd="0" presId="urn:microsoft.com/office/officeart/2008/layout/LinedList"/>
    <dgm:cxn modelId="{B16ED9A6-BDE3-4EA5-8185-42835504AD5E}" type="presParOf" srcId="{5C897563-F4F7-4A2B-87EB-74FDE9329C9B}" destId="{28F18564-B4D2-4797-823D-2F6F40EBBA15}" srcOrd="3" destOrd="0" presId="urn:microsoft.com/office/officeart/2008/layout/LinedList"/>
    <dgm:cxn modelId="{66557503-1EC4-4DEC-AEC9-BCC010038092}" type="presParOf" srcId="{28F18564-B4D2-4797-823D-2F6F40EBBA15}" destId="{8623F929-55A7-4D1C-B0F0-51E29E51CE2B}" srcOrd="0" destOrd="0" presId="urn:microsoft.com/office/officeart/2008/layout/LinedList"/>
    <dgm:cxn modelId="{47404AEB-5573-4C80-A0ED-F2848AD3F6BB}" type="presParOf" srcId="{28F18564-B4D2-4797-823D-2F6F40EBBA15}" destId="{F9A9E3C6-2712-498D-8962-B067ECAEC715}" srcOrd="1" destOrd="0" presId="urn:microsoft.com/office/officeart/2008/layout/LinedList"/>
    <dgm:cxn modelId="{1017A868-B77B-4805-A1A4-6A5D31F5BF3A}" type="presParOf" srcId="{5C897563-F4F7-4A2B-87EB-74FDE9329C9B}" destId="{D57CBCF9-2473-45A5-A22B-CDB24B5998CD}" srcOrd="4" destOrd="0" presId="urn:microsoft.com/office/officeart/2008/layout/LinedList"/>
    <dgm:cxn modelId="{A8062071-CD5D-41A2-9477-99081A68EDAE}" type="presParOf" srcId="{5C897563-F4F7-4A2B-87EB-74FDE9329C9B}" destId="{AB78D887-5CF2-4428-B083-BB0FD8E0BC11}" srcOrd="5" destOrd="0" presId="urn:microsoft.com/office/officeart/2008/layout/LinedList"/>
    <dgm:cxn modelId="{B42404A0-3739-4818-846E-A78D07FC14B4}" type="presParOf" srcId="{AB78D887-5CF2-4428-B083-BB0FD8E0BC11}" destId="{F01750B2-215D-49B1-81E1-581EA0275EB9}" srcOrd="0" destOrd="0" presId="urn:microsoft.com/office/officeart/2008/layout/LinedList"/>
    <dgm:cxn modelId="{B5757ADB-34F9-494F-86B4-2F0B1EC83FCD}" type="presParOf" srcId="{AB78D887-5CF2-4428-B083-BB0FD8E0BC11}" destId="{D0961141-6EA8-4785-ACCC-E98A0BEC9B2E}" srcOrd="1" destOrd="0" presId="urn:microsoft.com/office/officeart/2008/layout/LinedList"/>
    <dgm:cxn modelId="{E603B0E2-FB57-428A-A606-64ECCC3D03CF}" type="presParOf" srcId="{5C897563-F4F7-4A2B-87EB-74FDE9329C9B}" destId="{34789147-0F01-43B6-9883-7E2C824E877F}" srcOrd="6" destOrd="0" presId="urn:microsoft.com/office/officeart/2008/layout/LinedList"/>
    <dgm:cxn modelId="{4380CC2B-A8E4-4385-9D05-ACF861D7310D}" type="presParOf" srcId="{5C897563-F4F7-4A2B-87EB-74FDE9329C9B}" destId="{E6141DD2-5658-4E88-A3FD-BAADF5AF914D}" srcOrd="7" destOrd="0" presId="urn:microsoft.com/office/officeart/2008/layout/LinedList"/>
    <dgm:cxn modelId="{BE79B89E-8D55-4AAB-8CC6-ECC5BE45DA1A}" type="presParOf" srcId="{E6141DD2-5658-4E88-A3FD-BAADF5AF914D}" destId="{A93A63FD-2477-4F40-8E05-F4C283139A22}" srcOrd="0" destOrd="0" presId="urn:microsoft.com/office/officeart/2008/layout/LinedList"/>
    <dgm:cxn modelId="{0538615E-74A5-493A-8727-47BA49260E38}" type="presParOf" srcId="{E6141DD2-5658-4E88-A3FD-BAADF5AF914D}" destId="{34E4E02C-FBB1-498C-9E1A-9DDE22CF4B1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8C96DA-F239-4729-A4C9-248A1E2D48F0}">
      <dsp:nvSpPr>
        <dsp:cNvPr id="0" name=""/>
        <dsp:cNvSpPr/>
      </dsp:nvSpPr>
      <dsp:spPr>
        <a:xfrm>
          <a:off x="0" y="0"/>
          <a:ext cx="62243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31F854-D67F-4C06-9249-D551EDB06D4F}">
      <dsp:nvSpPr>
        <dsp:cNvPr id="0" name=""/>
        <dsp:cNvSpPr/>
      </dsp:nvSpPr>
      <dsp:spPr>
        <a:xfrm>
          <a:off x="0" y="0"/>
          <a:ext cx="6224335" cy="1357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Definition: All candidates are asked the same predetermined questions.</a:t>
          </a:r>
        </a:p>
      </dsp:txBody>
      <dsp:txXfrm>
        <a:off x="0" y="0"/>
        <a:ext cx="6224335" cy="1357884"/>
      </dsp:txXfrm>
    </dsp:sp>
    <dsp:sp modelId="{F6A7D58A-A049-42AF-8E75-297BAF0AD336}">
      <dsp:nvSpPr>
        <dsp:cNvPr id="0" name=""/>
        <dsp:cNvSpPr/>
      </dsp:nvSpPr>
      <dsp:spPr>
        <a:xfrm>
          <a:off x="0" y="1357883"/>
          <a:ext cx="62243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23F929-55A7-4D1C-B0F0-51E29E51CE2B}">
      <dsp:nvSpPr>
        <dsp:cNvPr id="0" name=""/>
        <dsp:cNvSpPr/>
      </dsp:nvSpPr>
      <dsp:spPr>
        <a:xfrm>
          <a:off x="0" y="1357884"/>
          <a:ext cx="6224335" cy="1357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Purpose: Ensure consistency and fairness.</a:t>
          </a:r>
        </a:p>
      </dsp:txBody>
      <dsp:txXfrm>
        <a:off x="0" y="1357884"/>
        <a:ext cx="6224335" cy="1357884"/>
      </dsp:txXfrm>
    </dsp:sp>
    <dsp:sp modelId="{D57CBCF9-2473-45A5-A22B-CDB24B5998CD}">
      <dsp:nvSpPr>
        <dsp:cNvPr id="0" name=""/>
        <dsp:cNvSpPr/>
      </dsp:nvSpPr>
      <dsp:spPr>
        <a:xfrm>
          <a:off x="0" y="2715767"/>
          <a:ext cx="62243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750B2-215D-49B1-81E1-581EA0275EB9}">
      <dsp:nvSpPr>
        <dsp:cNvPr id="0" name=""/>
        <dsp:cNvSpPr/>
      </dsp:nvSpPr>
      <dsp:spPr>
        <a:xfrm>
          <a:off x="0" y="2715768"/>
          <a:ext cx="6224335" cy="1357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Example Question: 'Describe a time you improved warehouse efficiency.</a:t>
          </a:r>
        </a:p>
      </dsp:txBody>
      <dsp:txXfrm>
        <a:off x="0" y="2715768"/>
        <a:ext cx="6224335" cy="1357884"/>
      </dsp:txXfrm>
    </dsp:sp>
    <dsp:sp modelId="{34789147-0F01-43B6-9883-7E2C824E877F}">
      <dsp:nvSpPr>
        <dsp:cNvPr id="0" name=""/>
        <dsp:cNvSpPr/>
      </dsp:nvSpPr>
      <dsp:spPr>
        <a:xfrm>
          <a:off x="0" y="4073651"/>
          <a:ext cx="62243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A63FD-2477-4F40-8E05-F4C283139A22}">
      <dsp:nvSpPr>
        <dsp:cNvPr id="0" name=""/>
        <dsp:cNvSpPr/>
      </dsp:nvSpPr>
      <dsp:spPr>
        <a:xfrm>
          <a:off x="0" y="4073652"/>
          <a:ext cx="6224335" cy="1357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Advantage: Allows comparison and objective scoring.</a:t>
          </a:r>
        </a:p>
      </dsp:txBody>
      <dsp:txXfrm>
        <a:off x="0" y="4073652"/>
        <a:ext cx="6224335" cy="13578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BF3542-9D32-012F-567D-2E0FC1A6F4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tore with tile flooring and tile samples&#10;&#10;AI-generated content may be incorrect.">
            <a:extLst>
              <a:ext uri="{FF2B5EF4-FFF2-40B4-BE49-F238E27FC236}">
                <a16:creationId xmlns:a16="http://schemas.microsoft.com/office/drawing/2014/main" id="{B502EC58-4FB4-A501-D230-8514236D85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89" b="25788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A8ECB35-42A7-6AAB-8195-DC01004F6925}"/>
              </a:ext>
            </a:extLst>
          </p:cNvPr>
          <p:cNvSpPr txBox="1">
            <a:spLocks/>
          </p:cNvSpPr>
          <p:nvPr/>
        </p:nvSpPr>
        <p:spPr>
          <a:xfrm>
            <a:off x="284480" y="365125"/>
            <a:ext cx="437590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defTabSz="914400">
              <a:lnSpc>
                <a:spcPct val="90000"/>
              </a:lnSpc>
              <a:spcAft>
                <a:spcPts val="600"/>
              </a:spcAft>
            </a:pPr>
            <a:r>
              <a:rPr lang="en-US" sz="3600" dirty="0"/>
              <a:t>Recruiting the Right Warehouse Manager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14FDAC7A-1C0E-1A5F-1A31-00EC765C4F79}"/>
              </a:ext>
            </a:extLst>
          </p:cNvPr>
          <p:cNvSpPr txBox="1">
            <a:spLocks/>
          </p:cNvSpPr>
          <p:nvPr/>
        </p:nvSpPr>
        <p:spPr>
          <a:xfrm>
            <a:off x="284480" y="2103120"/>
            <a:ext cx="4653280" cy="40738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Tile House UK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Prepared by: Xec Sikander Xeculi (2143387)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Module: LCLM5002 – Developing and Managing Individuals and Teams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Lecturer: Doreen </a:t>
            </a:r>
            <a:r>
              <a:rPr lang="en-US" sz="2400" dirty="0" err="1"/>
              <a:t>Amundam</a:t>
            </a:r>
            <a:r>
              <a:rPr lang="en-US" sz="2400" dirty="0"/>
              <a:t> 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Date: 13</a:t>
            </a:r>
            <a:r>
              <a:rPr lang="en-US" sz="2400" baseline="30000" dirty="0"/>
              <a:t>th</a:t>
            </a:r>
            <a:r>
              <a:rPr lang="en-US" sz="2400" dirty="0"/>
              <a:t> October 2025</a:t>
            </a:r>
          </a:p>
        </p:txBody>
      </p:sp>
    </p:spTree>
    <p:extLst>
      <p:ext uri="{BB962C8B-B14F-4D97-AF65-F5344CB8AC3E}">
        <p14:creationId xmlns:p14="http://schemas.microsoft.com/office/powerpoint/2010/main" val="2612438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IN" sz="5400" dirty="0"/>
              <a:t>Table of Contents</a:t>
            </a:r>
          </a:p>
        </p:txBody>
      </p:sp>
      <p:pic>
        <p:nvPicPr>
          <p:cNvPr id="5" name="Picture 4" descr="Floorplan on a table">
            <a:extLst>
              <a:ext uri="{FF2B5EF4-FFF2-40B4-BE49-F238E27FC236}">
                <a16:creationId xmlns:a16="http://schemas.microsoft.com/office/drawing/2014/main" id="{66755C3D-5752-BE53-C8C9-1E047356FA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379" r="17743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/>
              <a:t>1. Introduction to Tile House UK</a:t>
            </a:r>
          </a:p>
          <a:p>
            <a:pPr>
              <a:lnSpc>
                <a:spcPct val="90000"/>
              </a:lnSpc>
            </a:pPr>
            <a:r>
              <a:rPr lang="en-US" sz="2200"/>
              <a:t>2. Recruitment Overview</a:t>
            </a:r>
          </a:p>
          <a:p>
            <a:pPr>
              <a:lnSpc>
                <a:spcPct val="90000"/>
              </a:lnSpc>
            </a:pPr>
            <a:r>
              <a:rPr lang="en-US" sz="2200"/>
              <a:t>3. Job Analysis</a:t>
            </a:r>
          </a:p>
          <a:p>
            <a:pPr>
              <a:lnSpc>
                <a:spcPct val="90000"/>
              </a:lnSpc>
            </a:pPr>
            <a:r>
              <a:rPr lang="en-US" sz="2200"/>
              <a:t>4. Job Description &amp; Person Specification</a:t>
            </a:r>
          </a:p>
          <a:p>
            <a:pPr>
              <a:lnSpc>
                <a:spcPct val="90000"/>
              </a:lnSpc>
            </a:pPr>
            <a:r>
              <a:rPr lang="en-US" sz="2200"/>
              <a:t>5. Interview Types</a:t>
            </a:r>
          </a:p>
          <a:p>
            <a:pPr>
              <a:lnSpc>
                <a:spcPct val="90000"/>
              </a:lnSpc>
            </a:pPr>
            <a:r>
              <a:rPr lang="en-US" sz="2200"/>
              <a:t>6. Questioning Techniques</a:t>
            </a:r>
          </a:p>
          <a:p>
            <a:pPr>
              <a:lnSpc>
                <a:spcPct val="90000"/>
              </a:lnSpc>
            </a:pPr>
            <a:r>
              <a:rPr lang="en-US" sz="2200"/>
              <a:t>7. Face-to-Face vs Online Interviews</a:t>
            </a:r>
          </a:p>
          <a:p>
            <a:pPr>
              <a:lnSpc>
                <a:spcPct val="90000"/>
              </a:lnSpc>
            </a:pPr>
            <a:r>
              <a:rPr lang="en-US" sz="2200"/>
              <a:t>8. Conclusion</a:t>
            </a:r>
          </a:p>
          <a:p>
            <a:pPr>
              <a:lnSpc>
                <a:spcPct val="90000"/>
              </a:lnSpc>
            </a:pPr>
            <a:r>
              <a:rPr lang="en-US" sz="2200"/>
              <a:t>9.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 dirty="0"/>
              <a:t>Introduction to Tile House UK</a:t>
            </a:r>
          </a:p>
        </p:txBody>
      </p:sp>
      <p:pic>
        <p:nvPicPr>
          <p:cNvPr id="5" name="Picture 4" descr="Cardboard boxes on conveyor belt">
            <a:extLst>
              <a:ext uri="{FF2B5EF4-FFF2-40B4-BE49-F238E27FC236}">
                <a16:creationId xmlns:a16="http://schemas.microsoft.com/office/drawing/2014/main" id="{8801530C-FBD4-7632-5B42-368F0401D3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408" r="22260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2000" dirty="0"/>
              <a:t>Tile House UK is a Birmingham based tile import and distribution company supplying wholesale porcelain, ceramic, and marble tiles across the UK.</a:t>
            </a:r>
          </a:p>
          <a:p>
            <a:endParaRPr lang="en-US" sz="2000" dirty="0"/>
          </a:p>
          <a:p>
            <a:r>
              <a:rPr lang="en-US" sz="2000" dirty="0"/>
              <a:t>The company is undergoing a digital transformation project to modernize warehouse operations.</a:t>
            </a:r>
          </a:p>
          <a:p>
            <a:endParaRPr lang="en-US" sz="2000" dirty="0"/>
          </a:p>
          <a:p>
            <a:r>
              <a:rPr lang="en-US" sz="2000" dirty="0"/>
              <a:t>HR’s objective: recruit a Warehouse Manager to drive automation, improve logistics, and enhance team performance.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IN" sz="5400"/>
              <a:t>Recruitment Process Overview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200" dirty="0"/>
              <a:t>Recruitment ensures 'the right person, at the right time, for the right job.' (Armstrong, 2023)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200" dirty="0"/>
              <a:t>Steps: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Workforce Planning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Job Analysis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 Job Description &amp; Person Specification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Advertising &amp; Sourcing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Shortlisting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Interview &amp; Selection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Offer &amp; Onboarding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IN" sz="5400"/>
              <a:t>Job Analysis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7364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Objective: Identify key responsibilities, skills, and conditions of the Warehouse Manager role.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Methods Used:</a:t>
            </a:r>
          </a:p>
          <a:p>
            <a:r>
              <a:rPr lang="en-US" sz="2000" dirty="0"/>
              <a:t>Observation of warehouse tasks</a:t>
            </a:r>
          </a:p>
          <a:p>
            <a:r>
              <a:rPr lang="en-US" sz="2000" dirty="0"/>
              <a:t>Manager interviews</a:t>
            </a:r>
          </a:p>
          <a:p>
            <a:r>
              <a:rPr lang="en-US" sz="2000" dirty="0"/>
              <a:t>Review of performance data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dirty="0"/>
              <a:t>Key Findings:</a:t>
            </a:r>
          </a:p>
          <a:p>
            <a:r>
              <a:rPr lang="en-US" sz="2000" dirty="0"/>
              <a:t>Strong leadership needed to supervise 10–15 staff</a:t>
            </a:r>
          </a:p>
          <a:p>
            <a:r>
              <a:rPr lang="en-US" sz="2000" dirty="0"/>
              <a:t>ERP system experience essential</a:t>
            </a:r>
          </a:p>
          <a:p>
            <a:r>
              <a:rPr lang="en-US" sz="2000" dirty="0"/>
              <a:t>Emphasis on safety, efficiency, and accuracy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IN" sz="5000"/>
              <a:t>Job Description &amp; Person Specification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200" dirty="0"/>
              <a:t>Job Description Highlights: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Oversee inbound/outbound tile inventory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Maintain warehouse layout and stock records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Liaise with logistics and procurement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Ensure H&amp;S compliance</a:t>
            </a:r>
          </a:p>
          <a:p>
            <a:pPr>
              <a:lnSpc>
                <a:spcPct val="90000"/>
              </a:lnSpc>
            </a:pPr>
            <a:endParaRPr lang="en-US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200" dirty="0"/>
              <a:t>Person Specification: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Minimum 3 years’ experience in warehouse supervision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Knowledge of ERP software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Excellent leadership and communication skills</a:t>
            </a:r>
          </a:p>
          <a:p>
            <a:pPr>
              <a:lnSpc>
                <a:spcPct val="90000"/>
              </a:lnSpc>
            </a:pPr>
            <a:r>
              <a:rPr lang="en-US" sz="2200" dirty="0"/>
              <a:t>Strong analytical and decision-making ability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3200" dirty="0"/>
              <a:t>Interview Type 1: Structured Interview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4B0E9246-0653-18CC-4917-0DF45528462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26418" y="552091"/>
          <a:ext cx="6224335" cy="5431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3200" dirty="0"/>
              <a:t>Interview Type 2: Panel Interview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800" dirty="0"/>
              <a:t>Panel Members: HR Manager, Operations Director, and Safety Officer.</a:t>
            </a:r>
          </a:p>
          <a:p>
            <a:r>
              <a:rPr lang="en-US" sz="2800" dirty="0"/>
              <a:t>Purpose: Gain multi-perspective evaluation.</a:t>
            </a:r>
          </a:p>
          <a:p>
            <a:r>
              <a:rPr lang="en-US" sz="2800" dirty="0"/>
              <a:t>Advantages: Reduces bias; collective decision-making.</a:t>
            </a:r>
          </a:p>
          <a:p>
            <a:r>
              <a:rPr lang="en-US" sz="2800" dirty="0"/>
              <a:t>Example Question: 'How do you ensure safety compliance while meeting tight deadlines?'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7040" y="548640"/>
            <a:ext cx="3995068" cy="5431536"/>
          </a:xfrm>
        </p:spPr>
        <p:txBody>
          <a:bodyPr>
            <a:normAutofit/>
          </a:bodyPr>
          <a:lstStyle/>
          <a:p>
            <a:r>
              <a:rPr lang="en-US" sz="3200" dirty="0"/>
              <a:t>Interview Type 3: Competency-Based Interview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3600" dirty="0"/>
              <a:t>Focus: Evaluates past performance using STAR (Situation, Task, Action, Result).</a:t>
            </a:r>
          </a:p>
          <a:p>
            <a:r>
              <a:rPr lang="en-US" sz="3600" dirty="0"/>
              <a:t>Example: 'Tell me about a time you resolved a team conflict.</a:t>
            </a:r>
          </a:p>
          <a:p>
            <a:r>
              <a:rPr lang="en-US" sz="3600" dirty="0"/>
              <a:t>Benefits: Predicts future behavior through real examples.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IN" sz="5400"/>
              <a:t>Questioning Techniques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/>
              <a:t>Types:</a:t>
            </a:r>
          </a:p>
          <a:p>
            <a:r>
              <a:rPr lang="en-US" sz="2200" dirty="0"/>
              <a:t>Probing: 'What specific steps did you take to fix the issue?'</a:t>
            </a:r>
          </a:p>
          <a:p>
            <a:r>
              <a:rPr lang="en-US" sz="2200" dirty="0"/>
              <a:t>Situational: 'How would you handle an unexpected delivery delay?'</a:t>
            </a:r>
          </a:p>
          <a:p>
            <a:r>
              <a:rPr lang="en-US" sz="2200" dirty="0" err="1"/>
              <a:t>Behavioural</a:t>
            </a:r>
            <a:r>
              <a:rPr lang="en-US" sz="2200" dirty="0"/>
              <a:t>: 'Describe a situation where you motivated your team.'</a:t>
            </a:r>
          </a:p>
          <a:p>
            <a:r>
              <a:rPr lang="en-US" sz="2200" dirty="0"/>
              <a:t>Socratic: 'Why do you think that approach worked best?'</a:t>
            </a:r>
          </a:p>
          <a:p>
            <a:endParaRPr lang="en-US" sz="2200" dirty="0"/>
          </a:p>
          <a:p>
            <a:pPr marL="0" indent="0">
              <a:buNone/>
            </a:pPr>
            <a:r>
              <a:rPr lang="en-US" sz="2200" dirty="0"/>
              <a:t>Best Fit for Role: Probing &amp; Situational – test leadership, adaptability, and communication.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IN" sz="5400"/>
              <a:t>Face-to-Face vs Online Interviews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7ACADDE-DBE7-D970-91E5-F47FFCF6E5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5661281"/>
              </p:ext>
            </p:extLst>
          </p:nvPr>
        </p:nvGraphicFramePr>
        <p:xfrm>
          <a:off x="609600" y="2055813"/>
          <a:ext cx="10972800" cy="3041807"/>
        </p:xfrm>
        <a:graphic>
          <a:graphicData uri="http://schemas.openxmlformats.org/drawingml/2006/table">
            <a:tbl>
              <a:tblPr/>
              <a:tblGrid>
                <a:gridCol w="3657600">
                  <a:extLst>
                    <a:ext uri="{9D8B030D-6E8A-4147-A177-3AD203B41FA5}">
                      <a16:colId xmlns:a16="http://schemas.microsoft.com/office/drawing/2014/main" val="2858559902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411834187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354435492"/>
                    </a:ext>
                  </a:extLst>
                </a:gridCol>
              </a:tblGrid>
              <a:tr h="450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/>
                        <a:t>Aspect</a:t>
                      </a:r>
                      <a:endParaRPr lang="en-IN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/>
                        <a:t>Face-to-Face Interview</a:t>
                      </a:r>
                      <a:endParaRPr lang="en-IN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/>
                        <a:t>Online Interview</a:t>
                      </a:r>
                      <a:endParaRPr lang="en-IN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6418947"/>
                  </a:ext>
                </a:extLst>
              </a:tr>
              <a:tr h="450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/>
                        <a:t>Communication</a:t>
                      </a:r>
                      <a:endParaRPr lang="en-IN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Clear body language and tone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Limited non-verbal cues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9465632"/>
                  </a:ext>
                </a:extLst>
              </a:tr>
              <a:tr h="450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/>
                        <a:t>Cost &amp; Time</a:t>
                      </a:r>
                      <a:endParaRPr lang="en-IN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Higher travel/time costs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Cost-effective and faster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33845591"/>
                  </a:ext>
                </a:extLst>
              </a:tr>
              <a:tr h="450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/>
                        <a:t>Environment</a:t>
                      </a:r>
                      <a:endParaRPr lang="en-IN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Professional setting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Virtual, remote access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73754899"/>
                  </a:ext>
                </a:extLst>
              </a:tr>
              <a:tr h="450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/>
                        <a:t>Candidate Experience</a:t>
                      </a:r>
                      <a:endParaRPr lang="en-IN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Personal and engaging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/>
                        <a:t>Convenient and flexible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3660805"/>
                  </a:ext>
                </a:extLst>
              </a:tr>
              <a:tr h="78861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b="1"/>
                        <a:t>Effectiveness for Warehouse Role</a:t>
                      </a:r>
                      <a:endParaRPr lang="en-IN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Best for assessing practical and leadership skills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Great for initial screening rounds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902752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9761EC6-9C17-2235-F2D4-DAA6F35FE4DE}"/>
              </a:ext>
            </a:extLst>
          </p:cNvPr>
          <p:cNvSpPr txBox="1"/>
          <p:nvPr/>
        </p:nvSpPr>
        <p:spPr>
          <a:xfrm>
            <a:off x="1635547" y="5368413"/>
            <a:ext cx="89178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For the Warehouse Manager role, Tile House UK should use online interviews for initial screening and face-to-face interviews for final assessment to balance efficiency and team-fit evaluation.</a:t>
            </a:r>
            <a:endParaRPr lang="en-IN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IN" sz="5400"/>
              <a:t>Conclusion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 dirty="0"/>
              <a:t>Effective recruitment ensures the right cultural and skill fit.</a:t>
            </a:r>
          </a:p>
          <a:p>
            <a:r>
              <a:rPr lang="en-US" sz="2200" dirty="0"/>
              <a:t>Combining structured and competency-based interviews improves decision quality.</a:t>
            </a:r>
          </a:p>
          <a:p>
            <a:r>
              <a:rPr lang="en-US" sz="2200" dirty="0"/>
              <a:t>The chosen Warehouse Manager will drive Tile House UK’s transformation goals.</a:t>
            </a:r>
          </a:p>
          <a:p>
            <a:r>
              <a:rPr lang="en-US" sz="2200" dirty="0"/>
              <a:t>Strategic HR practices = sustainable performance.</a:t>
            </a:r>
          </a:p>
          <a:p>
            <a:endParaRPr lang="en-US" sz="2200" dirty="0"/>
          </a:p>
          <a:p>
            <a:r>
              <a:rPr lang="en-US" sz="2200" dirty="0"/>
              <a:t>Quote: 'Great vision without great people is irrelevant.' – Jim Collins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IN" sz="5400"/>
              <a:t>References</a:t>
            </a:r>
          </a:p>
        </p:txBody>
      </p:sp>
      <p:pic>
        <p:nvPicPr>
          <p:cNvPr id="5" name="Picture 4" descr="Close up of book pages">
            <a:extLst>
              <a:ext uri="{FF2B5EF4-FFF2-40B4-BE49-F238E27FC236}">
                <a16:creationId xmlns:a16="http://schemas.microsoft.com/office/drawing/2014/main" id="{52532F0E-6CF6-9DA2-BD2C-8BE4FD18B3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824" r="14243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 fontScale="85000" lnSpcReduction="10000"/>
          </a:bodyPr>
          <a:lstStyle/>
          <a:p>
            <a:r>
              <a:rPr lang="en-US" sz="2000" b="1" dirty="0"/>
              <a:t>Armstrong, M.</a:t>
            </a:r>
            <a:r>
              <a:rPr lang="en-US" sz="2000" dirty="0"/>
              <a:t> (2023) </a:t>
            </a:r>
            <a:r>
              <a:rPr lang="en-US" sz="2000" i="1" dirty="0"/>
              <a:t>Armstrong’s Handbook of Human Resource Management Practice.</a:t>
            </a:r>
            <a:r>
              <a:rPr lang="en-US" sz="2000" dirty="0"/>
              <a:t> 16th ed. London: Kogan Page.</a:t>
            </a:r>
          </a:p>
          <a:p>
            <a:r>
              <a:rPr lang="en-US" sz="2000" b="1" dirty="0"/>
              <a:t>Brannick, M.T.</a:t>
            </a:r>
            <a:r>
              <a:rPr lang="en-US" sz="2000" dirty="0"/>
              <a:t> (2007) </a:t>
            </a:r>
            <a:r>
              <a:rPr lang="en-US" sz="2000" i="1" dirty="0"/>
              <a:t>Job and Work Analysis: Methods, Research, and Applications for Human Resource Management.</a:t>
            </a:r>
            <a:r>
              <a:rPr lang="en-US" sz="2000" dirty="0"/>
              <a:t> 2nd ed. Thousand Oaks, CA: SAGE Publications.</a:t>
            </a:r>
          </a:p>
          <a:p>
            <a:r>
              <a:rPr lang="en-US" sz="2000" b="1" dirty="0"/>
              <a:t>CIPD.</a:t>
            </a:r>
            <a:r>
              <a:rPr lang="en-US" sz="2000" dirty="0"/>
              <a:t> (2024) </a:t>
            </a:r>
            <a:r>
              <a:rPr lang="en-US" sz="2000" i="1" dirty="0"/>
              <a:t>Recruitment and Selection Factsheet.</a:t>
            </a:r>
            <a:r>
              <a:rPr lang="en-US" sz="2000" dirty="0"/>
              <a:t> Available at: https://www.cipd.org/uk/knowledge/factsheets/recruitment-selection</a:t>
            </a:r>
          </a:p>
          <a:p>
            <a:r>
              <a:rPr lang="en-US" sz="2000" b="1" dirty="0"/>
              <a:t>GOV.UK.</a:t>
            </a:r>
            <a:r>
              <a:rPr lang="en-US" sz="2000" dirty="0"/>
              <a:t> (2024) </a:t>
            </a:r>
            <a:r>
              <a:rPr lang="en-US" sz="2000" i="1" dirty="0"/>
              <a:t>Warehouse Manager Job Profile.</a:t>
            </a:r>
            <a:r>
              <a:rPr lang="en-US" sz="2000" dirty="0"/>
              <a:t> Available at: https://www.gov.uk/job-profiles/warehouse-manager.</a:t>
            </a:r>
          </a:p>
          <a:p>
            <a:r>
              <a:rPr lang="en-US" sz="2000" b="1" dirty="0"/>
              <a:t>Journal of Human Resource Management.</a:t>
            </a:r>
            <a:r>
              <a:rPr lang="en-US" sz="2000" dirty="0"/>
              <a:t> (2023) ‘Interview Techniques and Effectiveness in Logistics Roles,’ </a:t>
            </a:r>
            <a:r>
              <a:rPr lang="en-US" sz="2000" i="1" dirty="0"/>
              <a:t>Journal of Human Resource Management,</a:t>
            </a:r>
            <a:r>
              <a:rPr lang="en-US" sz="2000" dirty="0"/>
              <a:t> 41(2), pp. 85–99.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785</Words>
  <Application>Microsoft Office PowerPoint</Application>
  <PresentationFormat>Widescreen</PresentationFormat>
  <Paragraphs>111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PowerPoint Presentation</vt:lpstr>
      <vt:lpstr>Table of Contents</vt:lpstr>
      <vt:lpstr>Introduction to Tile House UK</vt:lpstr>
      <vt:lpstr>Recruitment Process Overview</vt:lpstr>
      <vt:lpstr>Job Analysis</vt:lpstr>
      <vt:lpstr>Job Description &amp; Person Specification</vt:lpstr>
      <vt:lpstr>Interview Type 1: Structured Interview</vt:lpstr>
      <vt:lpstr>Interview Type 2: Panel Interview</vt:lpstr>
      <vt:lpstr>Interview Type 3: Competency-Based Interview</vt:lpstr>
      <vt:lpstr>Questioning Techniques</vt:lpstr>
      <vt:lpstr>Face-to-Face vs Online Interviews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Xec Sikander Xeculi</dc:creator>
  <cp:keywords/>
  <dc:description>generated using python-pptx</dc:description>
  <cp:lastModifiedBy>Xec Sikander Xeculi</cp:lastModifiedBy>
  <cp:revision>7</cp:revision>
  <dcterms:created xsi:type="dcterms:W3CDTF">2013-01-27T09:14:16Z</dcterms:created>
  <dcterms:modified xsi:type="dcterms:W3CDTF">2025-10-12T15:47:45Z</dcterms:modified>
  <cp:category/>
</cp:coreProperties>
</file>