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5F0"/>
    <a:srgbClr val="F2EAE4"/>
    <a:srgbClr val="E0E000"/>
    <a:srgbClr val="F4FAA5"/>
    <a:srgbClr val="EBE2DA"/>
    <a:srgbClr val="D4B8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CAE7ED-440C-2F73-D443-17E3E80CAC5F}" v="19" dt="2024-06-23T10:22:00.687"/>
    <p1510:client id="{83877158-668C-CD04-DE37-CD8025045429}" v="147" dt="2024-06-23T10:37:40.651"/>
    <p1510:client id="{900A5443-34B9-BA76-FB7F-8A59EBC0D569}" v="11" dt="2024-06-21T19:55:52.442"/>
    <p1510:client id="{AFF9E448-0FAF-E05B-5C51-65C8C70BCC65}" v="22" dt="2024-06-22T09:38:54.6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Jenkins (2317112)" userId="S::2317112@student.uwtsd.ac.uk::a12ed089-ae6a-4c84-ac18-1fa8f28713e8" providerId="AD" clId="Web-{900A5443-34B9-BA76-FB7F-8A59EBC0D569}"/>
    <pc:docChg chg="modSld">
      <pc:chgData name="Keira Jenkins (2317112)" userId="S::2317112@student.uwtsd.ac.uk::a12ed089-ae6a-4c84-ac18-1fa8f28713e8" providerId="AD" clId="Web-{900A5443-34B9-BA76-FB7F-8A59EBC0D569}" dt="2024-06-21T19:55:52.442" v="11" actId="20577"/>
      <pc:docMkLst>
        <pc:docMk/>
      </pc:docMkLst>
      <pc:sldChg chg="modSp">
        <pc:chgData name="Keira Jenkins (2317112)" userId="S::2317112@student.uwtsd.ac.uk::a12ed089-ae6a-4c84-ac18-1fa8f28713e8" providerId="AD" clId="Web-{900A5443-34B9-BA76-FB7F-8A59EBC0D569}" dt="2024-06-21T19:55:52.442" v="11" actId="20577"/>
        <pc:sldMkLst>
          <pc:docMk/>
          <pc:sldMk cId="3622043107" sldId="257"/>
        </pc:sldMkLst>
        <pc:spChg chg="mod">
          <ac:chgData name="Keira Jenkins (2317112)" userId="S::2317112@student.uwtsd.ac.uk::a12ed089-ae6a-4c84-ac18-1fa8f28713e8" providerId="AD" clId="Web-{900A5443-34B9-BA76-FB7F-8A59EBC0D569}" dt="2024-06-21T19:55:52.442" v="11" actId="20577"/>
          <ac:spMkLst>
            <pc:docMk/>
            <pc:sldMk cId="3622043107" sldId="257"/>
            <ac:spMk id="6" creationId="{7159B6F1-F820-5277-5EE8-F984C6745815}"/>
          </ac:spMkLst>
        </pc:spChg>
      </pc:sldChg>
    </pc:docChg>
  </pc:docChgLst>
  <pc:docChgLst>
    <pc:chgData name="Keira Jenkins (2317112)" userId="S::2317112@student.uwtsd.ac.uk::a12ed089-ae6a-4c84-ac18-1fa8f28713e8" providerId="AD" clId="Web-{93AA5A16-8CBC-555C-6B6E-EF247FB705B6}"/>
    <pc:docChg chg="addSld modSld addMainMaster delMainMaster">
      <pc:chgData name="Keira Jenkins (2317112)" userId="S::2317112@student.uwtsd.ac.uk::a12ed089-ae6a-4c84-ac18-1fa8f28713e8" providerId="AD" clId="Web-{93AA5A16-8CBC-555C-6B6E-EF247FB705B6}" dt="2024-06-14T23:15:15.732" v="250"/>
      <pc:docMkLst>
        <pc:docMk/>
      </pc:docMkLst>
      <pc:sldChg chg="addSp delSp modSp mod setBg modClrScheme chgLayout">
        <pc:chgData name="Keira Jenkins (2317112)" userId="S::2317112@student.uwtsd.ac.uk::a12ed089-ae6a-4c84-ac18-1fa8f28713e8" providerId="AD" clId="Web-{93AA5A16-8CBC-555C-6B6E-EF247FB705B6}" dt="2024-06-14T23:15:15.732" v="250"/>
        <pc:sldMkLst>
          <pc:docMk/>
          <pc:sldMk cId="109857222" sldId="256"/>
        </pc:sldMkLst>
        <pc:spChg chg="mod ord">
          <ac:chgData name="Keira Jenkins (2317112)" userId="S::2317112@student.uwtsd.ac.uk::a12ed089-ae6a-4c84-ac18-1fa8f28713e8" providerId="AD" clId="Web-{93AA5A16-8CBC-555C-6B6E-EF247FB705B6}" dt="2024-06-14T23:04:12.833" v="217" actId="20577"/>
          <ac:spMkLst>
            <pc:docMk/>
            <pc:sldMk cId="109857222" sldId="256"/>
            <ac:spMk id="2" creationId="{00000000-0000-0000-0000-000000000000}"/>
          </ac:spMkLst>
        </pc:spChg>
        <pc:spChg chg="del mod ord">
          <ac:chgData name="Keira Jenkins (2317112)" userId="S::2317112@student.uwtsd.ac.uk::a12ed089-ae6a-4c84-ac18-1fa8f28713e8" providerId="AD" clId="Web-{93AA5A16-8CBC-555C-6B6E-EF247FB705B6}" dt="2024-06-14T22:51:12.419" v="94"/>
          <ac:spMkLst>
            <pc:docMk/>
            <pc:sldMk cId="109857222" sldId="256"/>
            <ac:spMk id="3" creationId="{00000000-0000-0000-0000-000000000000}"/>
          </ac:spMkLst>
        </pc:spChg>
        <pc:spChg chg="add mod ord">
          <ac:chgData name="Keira Jenkins (2317112)" userId="S::2317112@student.uwtsd.ac.uk::a12ed089-ae6a-4c84-ac18-1fa8f28713e8" providerId="AD" clId="Web-{93AA5A16-8CBC-555C-6B6E-EF247FB705B6}" dt="2024-06-14T23:15:15.732" v="250"/>
          <ac:spMkLst>
            <pc:docMk/>
            <pc:sldMk cId="109857222" sldId="256"/>
            <ac:spMk id="4" creationId="{3C337C18-42FD-6485-E494-9241AA96658E}"/>
          </ac:spMkLst>
        </pc:spChg>
        <pc:spChg chg="add del mod ord">
          <ac:chgData name="Keira Jenkins (2317112)" userId="S::2317112@student.uwtsd.ac.uk::a12ed089-ae6a-4c84-ac18-1fa8f28713e8" providerId="AD" clId="Web-{93AA5A16-8CBC-555C-6B6E-EF247FB705B6}" dt="2024-06-14T22:51:17.294" v="95"/>
          <ac:spMkLst>
            <pc:docMk/>
            <pc:sldMk cId="109857222" sldId="256"/>
            <ac:spMk id="5" creationId="{99031411-2D6A-4690-E34E-6922A63A82D6}"/>
          </ac:spMkLst>
        </pc:spChg>
        <pc:spChg chg="add del mod ord">
          <ac:chgData name="Keira Jenkins (2317112)" userId="S::2317112@student.uwtsd.ac.uk::a12ed089-ae6a-4c84-ac18-1fa8f28713e8" providerId="AD" clId="Web-{93AA5A16-8CBC-555C-6B6E-EF247FB705B6}" dt="2024-06-14T23:15:03.857" v="248" actId="14100"/>
          <ac:spMkLst>
            <pc:docMk/>
            <pc:sldMk cId="109857222" sldId="256"/>
            <ac:spMk id="6" creationId="{A3B4763F-7AE4-C158-B483-E28DB2CC2EEF}"/>
          </ac:spMkLst>
        </pc:spChg>
        <pc:spChg chg="add mod">
          <ac:chgData name="Keira Jenkins (2317112)" userId="S::2317112@student.uwtsd.ac.uk::a12ed089-ae6a-4c84-ac18-1fa8f28713e8" providerId="AD" clId="Web-{93AA5A16-8CBC-555C-6B6E-EF247FB705B6}" dt="2024-06-14T23:01:03.500" v="204" actId="20577"/>
          <ac:spMkLst>
            <pc:docMk/>
            <pc:sldMk cId="109857222" sldId="256"/>
            <ac:spMk id="14" creationId="{609D8E53-7950-2EAD-93DD-C81436A3FAA0}"/>
          </ac:spMkLst>
        </pc:spChg>
        <pc:spChg chg="add del">
          <ac:chgData name="Keira Jenkins (2317112)" userId="S::2317112@student.uwtsd.ac.uk::a12ed089-ae6a-4c84-ac18-1fa8f28713e8" providerId="AD" clId="Web-{93AA5A16-8CBC-555C-6B6E-EF247FB705B6}" dt="2024-06-14T23:02:04.268" v="207"/>
          <ac:spMkLst>
            <pc:docMk/>
            <pc:sldMk cId="109857222" sldId="256"/>
            <ac:spMk id="15" creationId="{B1D89BEF-B917-9F67-C90B-802D65597437}"/>
          </ac:spMkLst>
        </pc:spChg>
        <pc:spChg chg="add del">
          <ac:chgData name="Keira Jenkins (2317112)" userId="S::2317112@student.uwtsd.ac.uk::a12ed089-ae6a-4c84-ac18-1fa8f28713e8" providerId="AD" clId="Web-{93AA5A16-8CBC-555C-6B6E-EF247FB705B6}" dt="2024-06-14T23:02:28.877" v="210"/>
          <ac:spMkLst>
            <pc:docMk/>
            <pc:sldMk cId="109857222" sldId="256"/>
            <ac:spMk id="16" creationId="{18DF016C-C1DF-F971-F9CD-AECB4BD30C40}"/>
          </ac:spMkLst>
        </pc:spChg>
        <pc:graphicFrameChg chg="add del mod ord modGraphic">
          <ac:chgData name="Keira Jenkins (2317112)" userId="S::2317112@student.uwtsd.ac.uk::a12ed089-ae6a-4c84-ac18-1fa8f28713e8" providerId="AD" clId="Web-{93AA5A16-8CBC-555C-6B6E-EF247FB705B6}" dt="2024-06-14T22:52:19.316" v="108"/>
          <ac:graphicFrameMkLst>
            <pc:docMk/>
            <pc:sldMk cId="109857222" sldId="256"/>
            <ac:graphicFrameMk id="7" creationId="{8FF43265-2758-758A-1240-A178D5FB1CFF}"/>
          </ac:graphicFrameMkLst>
        </pc:graphicFrameChg>
      </pc:sldChg>
      <pc:sldChg chg="addSp delSp modSp new mod setBg modClrScheme chgLayout">
        <pc:chgData name="Keira Jenkins (2317112)" userId="S::2317112@student.uwtsd.ac.uk::a12ed089-ae6a-4c84-ac18-1fa8f28713e8" providerId="AD" clId="Web-{93AA5A16-8CBC-555C-6B6E-EF247FB705B6}" dt="2024-06-14T23:11:15.867" v="245"/>
        <pc:sldMkLst>
          <pc:docMk/>
          <pc:sldMk cId="3622043107" sldId="257"/>
        </pc:sldMkLst>
        <pc:spChg chg="del mod">
          <ac:chgData name="Keira Jenkins (2317112)" userId="S::2317112@student.uwtsd.ac.uk::a12ed089-ae6a-4c84-ac18-1fa8f28713e8" providerId="AD" clId="Web-{93AA5A16-8CBC-555C-6B6E-EF247FB705B6}" dt="2024-06-14T22:47:00.507" v="35"/>
          <ac:spMkLst>
            <pc:docMk/>
            <pc:sldMk cId="3622043107" sldId="257"/>
            <ac:spMk id="2" creationId="{460947D4-0B16-5255-FC1E-F8EAA46A7D84}"/>
          </ac:spMkLst>
        </pc:spChg>
        <pc:spChg chg="del mod">
          <ac:chgData name="Keira Jenkins (2317112)" userId="S::2317112@student.uwtsd.ac.uk::a12ed089-ae6a-4c84-ac18-1fa8f28713e8" providerId="AD" clId="Web-{93AA5A16-8CBC-555C-6B6E-EF247FB705B6}" dt="2024-06-14T22:54:12.334" v="130"/>
          <ac:spMkLst>
            <pc:docMk/>
            <pc:sldMk cId="3622043107" sldId="257"/>
            <ac:spMk id="3" creationId="{C2D45DD5-4F64-3677-9AA9-FFBDE94D7B3E}"/>
          </ac:spMkLst>
        </pc:spChg>
        <pc:spChg chg="mod ord">
          <ac:chgData name="Keira Jenkins (2317112)" userId="S::2317112@student.uwtsd.ac.uk::a12ed089-ae6a-4c84-ac18-1fa8f28713e8" providerId="AD" clId="Web-{93AA5A16-8CBC-555C-6B6E-EF247FB705B6}" dt="2024-06-14T23:07:15.749" v="227"/>
          <ac:spMkLst>
            <pc:docMk/>
            <pc:sldMk cId="3622043107" sldId="257"/>
            <ac:spMk id="4" creationId="{CEFA3A9F-2D65-EECE-2D7F-7A8E78840FBD}"/>
          </ac:spMkLst>
        </pc:spChg>
        <pc:spChg chg="del mod">
          <ac:chgData name="Keira Jenkins (2317112)" userId="S::2317112@student.uwtsd.ac.uk::a12ed089-ae6a-4c84-ac18-1fa8f28713e8" providerId="AD" clId="Web-{93AA5A16-8CBC-555C-6B6E-EF247FB705B6}" dt="2024-06-14T22:54:19.772" v="131"/>
          <ac:spMkLst>
            <pc:docMk/>
            <pc:sldMk cId="3622043107" sldId="257"/>
            <ac:spMk id="5" creationId="{2FF2CDE8-7DF1-C7C9-2412-20AE93D1BB64}"/>
          </ac:spMkLst>
        </pc:spChg>
        <pc:spChg chg="add del mod ord">
          <ac:chgData name="Keira Jenkins (2317112)" userId="S::2317112@student.uwtsd.ac.uk::a12ed089-ae6a-4c84-ac18-1fa8f28713e8" providerId="AD" clId="Web-{93AA5A16-8CBC-555C-6B6E-EF247FB705B6}" dt="2024-06-14T23:09:38.896" v="235"/>
          <ac:spMkLst>
            <pc:docMk/>
            <pc:sldMk cId="3622043107" sldId="257"/>
            <ac:spMk id="6" creationId="{7159B6F1-F820-5277-5EE8-F984C6745815}"/>
          </ac:spMkLst>
        </pc:spChg>
        <pc:spChg chg="add del mod">
          <ac:chgData name="Keira Jenkins (2317112)" userId="S::2317112@student.uwtsd.ac.uk::a12ed089-ae6a-4c84-ac18-1fa8f28713e8" providerId="AD" clId="Web-{93AA5A16-8CBC-555C-6B6E-EF247FB705B6}" dt="2024-06-14T22:54:25.710" v="132"/>
          <ac:spMkLst>
            <pc:docMk/>
            <pc:sldMk cId="3622043107" sldId="257"/>
            <ac:spMk id="15" creationId="{AD250EF5-2292-0FEA-72C2-D4313A2DAE37}"/>
          </ac:spMkLst>
        </pc:spChg>
        <pc:spChg chg="add del mod">
          <ac:chgData name="Keira Jenkins (2317112)" userId="S::2317112@student.uwtsd.ac.uk::a12ed089-ae6a-4c84-ac18-1fa8f28713e8" providerId="AD" clId="Web-{93AA5A16-8CBC-555C-6B6E-EF247FB705B6}" dt="2024-06-14T22:54:31.913" v="133"/>
          <ac:spMkLst>
            <pc:docMk/>
            <pc:sldMk cId="3622043107" sldId="257"/>
            <ac:spMk id="17" creationId="{B9728108-66A5-61DF-9267-97AE6BEB9068}"/>
          </ac:spMkLst>
        </pc:spChg>
        <pc:graphicFrameChg chg="add del mod ord modGraphic">
          <ac:chgData name="Keira Jenkins (2317112)" userId="S::2317112@student.uwtsd.ac.uk::a12ed089-ae6a-4c84-ac18-1fa8f28713e8" providerId="AD" clId="Web-{93AA5A16-8CBC-555C-6B6E-EF247FB705B6}" dt="2024-06-14T22:47:18.054" v="39"/>
          <ac:graphicFrameMkLst>
            <pc:docMk/>
            <pc:sldMk cId="3622043107" sldId="257"/>
            <ac:graphicFrameMk id="7" creationId="{63ADD5C1-9B7D-EA44-D860-DB2CCAEB3ABD}"/>
          </ac:graphicFrameMkLst>
        </pc:graphicFrameChg>
      </pc:sldChg>
      <pc:sldChg chg="addSp delSp modSp new mod setBg modClrScheme chgLayout">
        <pc:chgData name="Keira Jenkins (2317112)" userId="S::2317112@student.uwtsd.ac.uk::a12ed089-ae6a-4c84-ac18-1fa8f28713e8" providerId="AD" clId="Web-{93AA5A16-8CBC-555C-6B6E-EF247FB705B6}" dt="2024-06-14T23:11:52.055" v="246"/>
        <pc:sldMkLst>
          <pc:docMk/>
          <pc:sldMk cId="3828110778" sldId="258"/>
        </pc:sldMkLst>
        <pc:spChg chg="del">
          <ac:chgData name="Keira Jenkins (2317112)" userId="S::2317112@student.uwtsd.ac.uk::a12ed089-ae6a-4c84-ac18-1fa8f28713e8" providerId="AD" clId="Web-{93AA5A16-8CBC-555C-6B6E-EF247FB705B6}" dt="2024-06-14T22:48:12.571" v="49"/>
          <ac:spMkLst>
            <pc:docMk/>
            <pc:sldMk cId="3828110778" sldId="258"/>
            <ac:spMk id="2" creationId="{409CEA84-1B20-40E4-100E-C20E3D73F103}"/>
          </ac:spMkLst>
        </pc:spChg>
        <pc:spChg chg="del mod">
          <ac:chgData name="Keira Jenkins (2317112)" userId="S::2317112@student.uwtsd.ac.uk::a12ed089-ae6a-4c84-ac18-1fa8f28713e8" providerId="AD" clId="Web-{93AA5A16-8CBC-555C-6B6E-EF247FB705B6}" dt="2024-06-14T22:57:15.089" v="173"/>
          <ac:spMkLst>
            <pc:docMk/>
            <pc:sldMk cId="3828110778" sldId="258"/>
            <ac:spMk id="3" creationId="{7AE44F75-B664-FD57-8F8C-ED32B4E6FF95}"/>
          </ac:spMkLst>
        </pc:spChg>
        <pc:spChg chg="mod ord">
          <ac:chgData name="Keira Jenkins (2317112)" userId="S::2317112@student.uwtsd.ac.uk::a12ed089-ae6a-4c84-ac18-1fa8f28713e8" providerId="AD" clId="Web-{93AA5A16-8CBC-555C-6B6E-EF247FB705B6}" dt="2024-06-14T23:10:48.600" v="243" actId="14100"/>
          <ac:spMkLst>
            <pc:docMk/>
            <pc:sldMk cId="3828110778" sldId="258"/>
            <ac:spMk id="4" creationId="{75557C6C-49BA-2682-B497-8FA28C94EFF4}"/>
          </ac:spMkLst>
        </pc:spChg>
        <pc:spChg chg="del mod">
          <ac:chgData name="Keira Jenkins (2317112)" userId="S::2317112@student.uwtsd.ac.uk::a12ed089-ae6a-4c84-ac18-1fa8f28713e8" providerId="AD" clId="Web-{93AA5A16-8CBC-555C-6B6E-EF247FB705B6}" dt="2024-06-14T22:57:52.386" v="181"/>
          <ac:spMkLst>
            <pc:docMk/>
            <pc:sldMk cId="3828110778" sldId="258"/>
            <ac:spMk id="5" creationId="{D15D8232-93D0-5073-D0D5-ABEBA7D44D4A}"/>
          </ac:spMkLst>
        </pc:spChg>
        <pc:spChg chg="mod ord">
          <ac:chgData name="Keira Jenkins (2317112)" userId="S::2317112@student.uwtsd.ac.uk::a12ed089-ae6a-4c84-ac18-1fa8f28713e8" providerId="AD" clId="Web-{93AA5A16-8CBC-555C-6B6E-EF247FB705B6}" dt="2024-06-14T23:10:05.381" v="238"/>
          <ac:spMkLst>
            <pc:docMk/>
            <pc:sldMk cId="3828110778" sldId="258"/>
            <ac:spMk id="6" creationId="{FA09AB4E-F595-DDC4-B9E8-E71E89C41761}"/>
          </ac:spMkLst>
        </pc:spChg>
        <pc:spChg chg="add del mod">
          <ac:chgData name="Keira Jenkins (2317112)" userId="S::2317112@student.uwtsd.ac.uk::a12ed089-ae6a-4c84-ac18-1fa8f28713e8" providerId="AD" clId="Web-{93AA5A16-8CBC-555C-6B6E-EF247FB705B6}" dt="2024-06-14T22:57:19.511" v="174"/>
          <ac:spMkLst>
            <pc:docMk/>
            <pc:sldMk cId="3828110778" sldId="258"/>
            <ac:spMk id="8" creationId="{DBA6C547-EE95-8D31-0ECA-5034D65464AF}"/>
          </ac:spMkLst>
        </pc:spChg>
        <pc:spChg chg="add del mod">
          <ac:chgData name="Keira Jenkins (2317112)" userId="S::2317112@student.uwtsd.ac.uk::a12ed089-ae6a-4c84-ac18-1fa8f28713e8" providerId="AD" clId="Web-{93AA5A16-8CBC-555C-6B6E-EF247FB705B6}" dt="2024-06-14T22:58:01.230" v="182"/>
          <ac:spMkLst>
            <pc:docMk/>
            <pc:sldMk cId="3828110778" sldId="258"/>
            <ac:spMk id="10" creationId="{E51FC46C-D06B-2946-506B-98B1CD2BB474}"/>
          </ac:spMkLst>
        </pc:spChg>
      </pc:sldChg>
      <pc:sldMasterChg chg="del delSldLayout">
        <pc:chgData name="Keira Jenkins (2317112)" userId="S::2317112@student.uwtsd.ac.uk::a12ed089-ae6a-4c84-ac18-1fa8f28713e8" providerId="AD" clId="Web-{93AA5A16-8CBC-555C-6B6E-EF247FB705B6}" dt="2024-06-14T22:58:37.684" v="186"/>
        <pc:sldMasterMkLst>
          <pc:docMk/>
          <pc:sldMasterMk cId="2460954070" sldId="2147483660"/>
        </pc:sldMasterMkLst>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2385387890" sldId="2147483661"/>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949138452" sldId="2147483662"/>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2591524520" sldId="2147483663"/>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1203092039" sldId="2147483664"/>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3733172339" sldId="2147483665"/>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3210312558" sldId="2147483666"/>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3146388984" sldId="2147483667"/>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3171841454" sldId="2147483668"/>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1718958274" sldId="2147483669"/>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2202905451" sldId="2147483670"/>
          </pc:sldLayoutMkLst>
        </pc:sldLayoutChg>
        <pc:sldLayoutChg chg="del">
          <pc:chgData name="Keira Jenkins (2317112)" userId="S::2317112@student.uwtsd.ac.uk::a12ed089-ae6a-4c84-ac18-1fa8f28713e8" providerId="AD" clId="Web-{93AA5A16-8CBC-555C-6B6E-EF247FB705B6}" dt="2024-06-14T22:58:37.684" v="186"/>
          <pc:sldLayoutMkLst>
            <pc:docMk/>
            <pc:sldMasterMk cId="2460954070" sldId="2147483660"/>
            <pc:sldLayoutMk cId="3479445657" sldId="2147483671"/>
          </pc:sldLayoutMkLst>
        </pc:sldLayoutChg>
      </pc:sldMasterChg>
      <pc:sldMasterChg chg="add del addSldLayout delSldLayout modSldLayout">
        <pc:chgData name="Keira Jenkins (2317112)" userId="S::2317112@student.uwtsd.ac.uk::a12ed089-ae6a-4c84-ac18-1fa8f28713e8" providerId="AD" clId="Web-{93AA5A16-8CBC-555C-6B6E-EF247FB705B6}" dt="2024-06-14T22:58:57.826" v="187"/>
        <pc:sldMasterMkLst>
          <pc:docMk/>
          <pc:sldMasterMk cId="2123680420" sldId="2147483672"/>
        </pc:sldMasterMkLst>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338864543" sldId="2147483673"/>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2234645577" sldId="2147483674"/>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2863418406" sldId="2147483675"/>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2818990296" sldId="2147483676"/>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2064690942" sldId="2147483677"/>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1050042805" sldId="2147483678"/>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389895702" sldId="2147483679"/>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3956847956" sldId="2147483680"/>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583430537" sldId="2147483681"/>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994208367" sldId="2147483682"/>
          </pc:sldLayoutMkLst>
        </pc:sldLayoutChg>
        <pc:sldLayoutChg chg="add del mod replId">
          <pc:chgData name="Keira Jenkins (2317112)" userId="S::2317112@student.uwtsd.ac.uk::a12ed089-ae6a-4c84-ac18-1fa8f28713e8" providerId="AD" clId="Web-{93AA5A16-8CBC-555C-6B6E-EF247FB705B6}" dt="2024-06-14T22:58:57.826" v="187"/>
          <pc:sldLayoutMkLst>
            <pc:docMk/>
            <pc:sldMasterMk cId="2123680420" sldId="2147483672"/>
            <pc:sldLayoutMk cId="3424774651" sldId="2147483683"/>
          </pc:sldLayoutMkLst>
        </pc:sldLayoutChg>
      </pc:sldMasterChg>
      <pc:sldMasterChg chg="add addSldLayout modSldLayout">
        <pc:chgData name="Keira Jenkins (2317112)" userId="S::2317112@student.uwtsd.ac.uk::a12ed089-ae6a-4c84-ac18-1fa8f28713e8" providerId="AD" clId="Web-{93AA5A16-8CBC-555C-6B6E-EF247FB705B6}" dt="2024-06-14T22:58:57.826" v="187"/>
        <pc:sldMasterMkLst>
          <pc:docMk/>
          <pc:sldMasterMk cId="1858629369" sldId="2147483684"/>
        </pc:sldMasterMkLst>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3333875773" sldId="2147483685"/>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20124835" sldId="2147483686"/>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3210675992" sldId="2147483687"/>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3893868256" sldId="2147483688"/>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3593258186" sldId="2147483689"/>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1198692366" sldId="2147483690"/>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2667698220" sldId="2147483691"/>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400731142" sldId="2147483692"/>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1063854476" sldId="2147483693"/>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3367019651" sldId="2147483694"/>
          </pc:sldLayoutMkLst>
        </pc:sldLayoutChg>
        <pc:sldLayoutChg chg="add mod replId">
          <pc:chgData name="Keira Jenkins (2317112)" userId="S::2317112@student.uwtsd.ac.uk::a12ed089-ae6a-4c84-ac18-1fa8f28713e8" providerId="AD" clId="Web-{93AA5A16-8CBC-555C-6B6E-EF247FB705B6}" dt="2024-06-14T22:58:57.826" v="187"/>
          <pc:sldLayoutMkLst>
            <pc:docMk/>
            <pc:sldMasterMk cId="1858629369" sldId="2147483684"/>
            <pc:sldLayoutMk cId="2985160478" sldId="2147483695"/>
          </pc:sldLayoutMkLst>
        </pc:sldLayoutChg>
      </pc:sldMasterChg>
    </pc:docChg>
  </pc:docChgLst>
  <pc:docChgLst>
    <pc:chgData clId="Web-{6ECAE7ED-440C-2F73-D443-17E3E80CAC5F}"/>
    <pc:docChg chg="modSld">
      <pc:chgData name="" userId="" providerId="" clId="Web-{6ECAE7ED-440C-2F73-D443-17E3E80CAC5F}" dt="2024-06-23T08:52:01.564" v="1" actId="20577"/>
      <pc:docMkLst>
        <pc:docMk/>
      </pc:docMkLst>
      <pc:sldChg chg="modSp">
        <pc:chgData name="" userId="" providerId="" clId="Web-{6ECAE7ED-440C-2F73-D443-17E3E80CAC5F}" dt="2024-06-23T08:52:01.564" v="1" actId="20577"/>
        <pc:sldMkLst>
          <pc:docMk/>
          <pc:sldMk cId="3828110778" sldId="258"/>
        </pc:sldMkLst>
        <pc:spChg chg="mod">
          <ac:chgData name="" userId="" providerId="" clId="Web-{6ECAE7ED-440C-2F73-D443-17E3E80CAC5F}" dt="2024-06-23T08:52:01.564" v="1" actId="20577"/>
          <ac:spMkLst>
            <pc:docMk/>
            <pc:sldMk cId="3828110778" sldId="258"/>
            <ac:spMk id="6" creationId="{FA09AB4E-F595-DDC4-B9E8-E71E89C41761}"/>
          </ac:spMkLst>
        </pc:spChg>
      </pc:sldChg>
    </pc:docChg>
  </pc:docChgLst>
  <pc:docChgLst>
    <pc:chgData name="Keira Jenkins (2317112)" userId="S::2317112@student.uwtsd.ac.uk::a12ed089-ae6a-4c84-ac18-1fa8f28713e8" providerId="AD" clId="Web-{6ECAE7ED-440C-2F73-D443-17E3E80CAC5F}"/>
    <pc:docChg chg="modSld">
      <pc:chgData name="Keira Jenkins (2317112)" userId="S::2317112@student.uwtsd.ac.uk::a12ed089-ae6a-4c84-ac18-1fa8f28713e8" providerId="AD" clId="Web-{6ECAE7ED-440C-2F73-D443-17E3E80CAC5F}" dt="2024-06-23T10:22:00.687" v="16" actId="20577"/>
      <pc:docMkLst>
        <pc:docMk/>
      </pc:docMkLst>
      <pc:sldChg chg="modSp mod modClrScheme chgLayout">
        <pc:chgData name="Keira Jenkins (2317112)" userId="S::2317112@student.uwtsd.ac.uk::a12ed089-ae6a-4c84-ac18-1fa8f28713e8" providerId="AD" clId="Web-{6ECAE7ED-440C-2F73-D443-17E3E80CAC5F}" dt="2024-06-23T10:22:00.687" v="16" actId="20577"/>
        <pc:sldMkLst>
          <pc:docMk/>
          <pc:sldMk cId="109857222" sldId="256"/>
        </pc:sldMkLst>
        <pc:spChg chg="mod ord">
          <ac:chgData name="Keira Jenkins (2317112)" userId="S::2317112@student.uwtsd.ac.uk::a12ed089-ae6a-4c84-ac18-1fa8f28713e8" providerId="AD" clId="Web-{6ECAE7ED-440C-2F73-D443-17E3E80CAC5F}" dt="2024-06-23T10:21:59.719" v="15"/>
          <ac:spMkLst>
            <pc:docMk/>
            <pc:sldMk cId="109857222" sldId="256"/>
            <ac:spMk id="2" creationId="{00000000-0000-0000-0000-000000000000}"/>
          </ac:spMkLst>
        </pc:spChg>
        <pc:spChg chg="mod ord">
          <ac:chgData name="Keira Jenkins (2317112)" userId="S::2317112@student.uwtsd.ac.uk::a12ed089-ae6a-4c84-ac18-1fa8f28713e8" providerId="AD" clId="Web-{6ECAE7ED-440C-2F73-D443-17E3E80CAC5F}" dt="2024-06-23T10:21:59.719" v="15"/>
          <ac:spMkLst>
            <pc:docMk/>
            <pc:sldMk cId="109857222" sldId="256"/>
            <ac:spMk id="4" creationId="{3C337C18-42FD-6485-E494-9241AA96658E}"/>
          </ac:spMkLst>
        </pc:spChg>
        <pc:spChg chg="mod ord">
          <ac:chgData name="Keira Jenkins (2317112)" userId="S::2317112@student.uwtsd.ac.uk::a12ed089-ae6a-4c84-ac18-1fa8f28713e8" providerId="AD" clId="Web-{6ECAE7ED-440C-2F73-D443-17E3E80CAC5F}" dt="2024-06-23T10:21:59.719" v="15"/>
          <ac:spMkLst>
            <pc:docMk/>
            <pc:sldMk cId="109857222" sldId="256"/>
            <ac:spMk id="6" creationId="{A3B4763F-7AE4-C158-B483-E28DB2CC2EEF}"/>
          </ac:spMkLst>
        </pc:spChg>
        <pc:spChg chg="mod">
          <ac:chgData name="Keira Jenkins (2317112)" userId="S::2317112@student.uwtsd.ac.uk::a12ed089-ae6a-4c84-ac18-1fa8f28713e8" providerId="AD" clId="Web-{6ECAE7ED-440C-2F73-D443-17E3E80CAC5F}" dt="2024-06-23T10:22:00.687" v="16" actId="20577"/>
          <ac:spMkLst>
            <pc:docMk/>
            <pc:sldMk cId="109857222" sldId="256"/>
            <ac:spMk id="14" creationId="{609D8E53-7950-2EAD-93DD-C81436A3FAA0}"/>
          </ac:spMkLst>
        </pc:spChg>
      </pc:sldChg>
      <pc:sldChg chg="modSp">
        <pc:chgData name="Keira Jenkins (2317112)" userId="S::2317112@student.uwtsd.ac.uk::a12ed089-ae6a-4c84-ac18-1fa8f28713e8" providerId="AD" clId="Web-{6ECAE7ED-440C-2F73-D443-17E3E80CAC5F}" dt="2024-06-23T10:13:51.676" v="10" actId="1076"/>
        <pc:sldMkLst>
          <pc:docMk/>
          <pc:sldMk cId="3828110778" sldId="258"/>
        </pc:sldMkLst>
        <pc:spChg chg="mod">
          <ac:chgData name="Keira Jenkins (2317112)" userId="S::2317112@student.uwtsd.ac.uk::a12ed089-ae6a-4c84-ac18-1fa8f28713e8" providerId="AD" clId="Web-{6ECAE7ED-440C-2F73-D443-17E3E80CAC5F}" dt="2024-06-23T10:13:45.972" v="9" actId="14100"/>
          <ac:spMkLst>
            <pc:docMk/>
            <pc:sldMk cId="3828110778" sldId="258"/>
            <ac:spMk id="4" creationId="{75557C6C-49BA-2682-B497-8FA28C94EFF4}"/>
          </ac:spMkLst>
        </pc:spChg>
        <pc:spChg chg="mod">
          <ac:chgData name="Keira Jenkins (2317112)" userId="S::2317112@student.uwtsd.ac.uk::a12ed089-ae6a-4c84-ac18-1fa8f28713e8" providerId="AD" clId="Web-{6ECAE7ED-440C-2F73-D443-17E3E80CAC5F}" dt="2024-06-23T10:13:51.676" v="10" actId="1076"/>
          <ac:spMkLst>
            <pc:docMk/>
            <pc:sldMk cId="3828110778" sldId="258"/>
            <ac:spMk id="6" creationId="{FA09AB4E-F595-DDC4-B9E8-E71E89C41761}"/>
          </ac:spMkLst>
        </pc:spChg>
      </pc:sldChg>
    </pc:docChg>
  </pc:docChgLst>
  <pc:docChgLst>
    <pc:chgData name="Keira Jenkins (2317112)" userId="S::2317112@student.uwtsd.ac.uk::a12ed089-ae6a-4c84-ac18-1fa8f28713e8" providerId="AD" clId="Web-{AD6E3976-3017-E86E-9479-AE12B7E89140}"/>
    <pc:docChg chg="modSld">
      <pc:chgData name="Keira Jenkins (2317112)" userId="S::2317112@student.uwtsd.ac.uk::a12ed089-ae6a-4c84-ac18-1fa8f28713e8" providerId="AD" clId="Web-{AD6E3976-3017-E86E-9479-AE12B7E89140}" dt="2024-06-16T17:33:12" v="80" actId="20577"/>
      <pc:docMkLst>
        <pc:docMk/>
      </pc:docMkLst>
      <pc:sldChg chg="modSp">
        <pc:chgData name="Keira Jenkins (2317112)" userId="S::2317112@student.uwtsd.ac.uk::a12ed089-ae6a-4c84-ac18-1fa8f28713e8" providerId="AD" clId="Web-{AD6E3976-3017-E86E-9479-AE12B7E89140}" dt="2024-06-16T17:33:12" v="80" actId="20577"/>
        <pc:sldMkLst>
          <pc:docMk/>
          <pc:sldMk cId="109857222" sldId="256"/>
        </pc:sldMkLst>
        <pc:spChg chg="mod">
          <ac:chgData name="Keira Jenkins (2317112)" userId="S::2317112@student.uwtsd.ac.uk::a12ed089-ae6a-4c84-ac18-1fa8f28713e8" providerId="AD" clId="Web-{AD6E3976-3017-E86E-9479-AE12B7E89140}" dt="2024-06-16T13:50:03.633" v="63" actId="20577"/>
          <ac:spMkLst>
            <pc:docMk/>
            <pc:sldMk cId="109857222" sldId="256"/>
            <ac:spMk id="4" creationId="{3C337C18-42FD-6485-E494-9241AA96658E}"/>
          </ac:spMkLst>
        </pc:spChg>
        <pc:spChg chg="mod">
          <ac:chgData name="Keira Jenkins (2317112)" userId="S::2317112@student.uwtsd.ac.uk::a12ed089-ae6a-4c84-ac18-1fa8f28713e8" providerId="AD" clId="Web-{AD6E3976-3017-E86E-9479-AE12B7E89140}" dt="2024-06-16T17:33:12" v="80" actId="20577"/>
          <ac:spMkLst>
            <pc:docMk/>
            <pc:sldMk cId="109857222" sldId="256"/>
            <ac:spMk id="6" creationId="{A3B4763F-7AE4-C158-B483-E28DB2CC2EEF}"/>
          </ac:spMkLst>
        </pc:spChg>
      </pc:sldChg>
      <pc:sldChg chg="modSp">
        <pc:chgData name="Keira Jenkins (2317112)" userId="S::2317112@student.uwtsd.ac.uk::a12ed089-ae6a-4c84-ac18-1fa8f28713e8" providerId="AD" clId="Web-{AD6E3976-3017-E86E-9479-AE12B7E89140}" dt="2024-06-16T17:32:55.984" v="79" actId="20577"/>
        <pc:sldMkLst>
          <pc:docMk/>
          <pc:sldMk cId="3622043107" sldId="257"/>
        </pc:sldMkLst>
        <pc:spChg chg="mod">
          <ac:chgData name="Keira Jenkins (2317112)" userId="S::2317112@student.uwtsd.ac.uk::a12ed089-ae6a-4c84-ac18-1fa8f28713e8" providerId="AD" clId="Web-{AD6E3976-3017-E86E-9479-AE12B7E89140}" dt="2024-06-16T17:32:55.984" v="79" actId="20577"/>
          <ac:spMkLst>
            <pc:docMk/>
            <pc:sldMk cId="3622043107" sldId="257"/>
            <ac:spMk id="4" creationId="{CEFA3A9F-2D65-EECE-2D7F-7A8E78840FBD}"/>
          </ac:spMkLst>
        </pc:spChg>
        <pc:spChg chg="mod">
          <ac:chgData name="Keira Jenkins (2317112)" userId="S::2317112@student.uwtsd.ac.uk::a12ed089-ae6a-4c84-ac18-1fa8f28713e8" providerId="AD" clId="Web-{AD6E3976-3017-E86E-9479-AE12B7E89140}" dt="2024-06-16T17:32:35.264" v="71" actId="20577"/>
          <ac:spMkLst>
            <pc:docMk/>
            <pc:sldMk cId="3622043107" sldId="257"/>
            <ac:spMk id="6" creationId="{7159B6F1-F820-5277-5EE8-F984C6745815}"/>
          </ac:spMkLst>
        </pc:spChg>
      </pc:sldChg>
      <pc:sldChg chg="modSp">
        <pc:chgData name="Keira Jenkins (2317112)" userId="S::2317112@student.uwtsd.ac.uk::a12ed089-ae6a-4c84-ac18-1fa8f28713e8" providerId="AD" clId="Web-{AD6E3976-3017-E86E-9479-AE12B7E89140}" dt="2024-06-16T13:49:31.425" v="58"/>
        <pc:sldMkLst>
          <pc:docMk/>
          <pc:sldMk cId="3828110778" sldId="258"/>
        </pc:sldMkLst>
        <pc:spChg chg="mod">
          <ac:chgData name="Keira Jenkins (2317112)" userId="S::2317112@student.uwtsd.ac.uk::a12ed089-ae6a-4c84-ac18-1fa8f28713e8" providerId="AD" clId="Web-{AD6E3976-3017-E86E-9479-AE12B7E89140}" dt="2024-06-16T13:49:26.190" v="57"/>
          <ac:spMkLst>
            <pc:docMk/>
            <pc:sldMk cId="3828110778" sldId="258"/>
            <ac:spMk id="4" creationId="{75557C6C-49BA-2682-B497-8FA28C94EFF4}"/>
          </ac:spMkLst>
        </pc:spChg>
        <pc:spChg chg="mod">
          <ac:chgData name="Keira Jenkins (2317112)" userId="S::2317112@student.uwtsd.ac.uk::a12ed089-ae6a-4c84-ac18-1fa8f28713e8" providerId="AD" clId="Web-{AD6E3976-3017-E86E-9479-AE12B7E89140}" dt="2024-06-16T13:49:31.425" v="58"/>
          <ac:spMkLst>
            <pc:docMk/>
            <pc:sldMk cId="3828110778" sldId="258"/>
            <ac:spMk id="6" creationId="{FA09AB4E-F595-DDC4-B9E8-E71E89C41761}"/>
          </ac:spMkLst>
        </pc:spChg>
      </pc:sldChg>
    </pc:docChg>
  </pc:docChgLst>
  <pc:docChgLst>
    <pc:chgData name="Keira Jenkins (2317112)" userId="S::2317112@student.uwtsd.ac.uk::a12ed089-ae6a-4c84-ac18-1fa8f28713e8" providerId="AD" clId="Web-{AFF9E448-0FAF-E05B-5C51-65C8C70BCC65}"/>
    <pc:docChg chg="modSld">
      <pc:chgData name="Keira Jenkins (2317112)" userId="S::2317112@student.uwtsd.ac.uk::a12ed089-ae6a-4c84-ac18-1fa8f28713e8" providerId="AD" clId="Web-{AFF9E448-0FAF-E05B-5C51-65C8C70BCC65}" dt="2024-06-22T09:38:54.677" v="24" actId="20577"/>
      <pc:docMkLst>
        <pc:docMk/>
      </pc:docMkLst>
      <pc:sldChg chg="modSp">
        <pc:chgData name="Keira Jenkins (2317112)" userId="S::2317112@student.uwtsd.ac.uk::a12ed089-ae6a-4c84-ac18-1fa8f28713e8" providerId="AD" clId="Web-{AFF9E448-0FAF-E05B-5C51-65C8C70BCC65}" dt="2024-06-22T09:38:54.677" v="24" actId="20577"/>
        <pc:sldMkLst>
          <pc:docMk/>
          <pc:sldMk cId="109857222" sldId="256"/>
        </pc:sldMkLst>
        <pc:spChg chg="mod">
          <ac:chgData name="Keira Jenkins (2317112)" userId="S::2317112@student.uwtsd.ac.uk::a12ed089-ae6a-4c84-ac18-1fa8f28713e8" providerId="AD" clId="Web-{AFF9E448-0FAF-E05B-5C51-65C8C70BCC65}" dt="2024-06-22T09:38:41.911" v="22" actId="20577"/>
          <ac:spMkLst>
            <pc:docMk/>
            <pc:sldMk cId="109857222" sldId="256"/>
            <ac:spMk id="4" creationId="{3C337C18-42FD-6485-E494-9241AA96658E}"/>
          </ac:spMkLst>
        </pc:spChg>
        <pc:spChg chg="mod">
          <ac:chgData name="Keira Jenkins (2317112)" userId="S::2317112@student.uwtsd.ac.uk::a12ed089-ae6a-4c84-ac18-1fa8f28713e8" providerId="AD" clId="Web-{AFF9E448-0FAF-E05B-5C51-65C8C70BCC65}" dt="2024-06-22T09:38:54.677" v="24" actId="20577"/>
          <ac:spMkLst>
            <pc:docMk/>
            <pc:sldMk cId="109857222" sldId="256"/>
            <ac:spMk id="6" creationId="{A3B4763F-7AE4-C158-B483-E28DB2CC2EEF}"/>
          </ac:spMkLst>
        </pc:spChg>
      </pc:sldChg>
      <pc:sldChg chg="modSp">
        <pc:chgData name="Keira Jenkins (2317112)" userId="S::2317112@student.uwtsd.ac.uk::a12ed089-ae6a-4c84-ac18-1fa8f28713e8" providerId="AD" clId="Web-{AFF9E448-0FAF-E05B-5C51-65C8C70BCC65}" dt="2024-06-22T09:37:07.471" v="16" actId="20577"/>
        <pc:sldMkLst>
          <pc:docMk/>
          <pc:sldMk cId="3622043107" sldId="257"/>
        </pc:sldMkLst>
        <pc:spChg chg="mod">
          <ac:chgData name="Keira Jenkins (2317112)" userId="S::2317112@student.uwtsd.ac.uk::a12ed089-ae6a-4c84-ac18-1fa8f28713e8" providerId="AD" clId="Web-{AFF9E448-0FAF-E05B-5C51-65C8C70BCC65}" dt="2024-06-22T09:36:56.361" v="14" actId="14100"/>
          <ac:spMkLst>
            <pc:docMk/>
            <pc:sldMk cId="3622043107" sldId="257"/>
            <ac:spMk id="4" creationId="{CEFA3A9F-2D65-EECE-2D7F-7A8E78840FBD}"/>
          </ac:spMkLst>
        </pc:spChg>
        <pc:spChg chg="mod">
          <ac:chgData name="Keira Jenkins (2317112)" userId="S::2317112@student.uwtsd.ac.uk::a12ed089-ae6a-4c84-ac18-1fa8f28713e8" providerId="AD" clId="Web-{AFF9E448-0FAF-E05B-5C51-65C8C70BCC65}" dt="2024-06-22T09:37:07.471" v="16" actId="20577"/>
          <ac:spMkLst>
            <pc:docMk/>
            <pc:sldMk cId="3622043107" sldId="257"/>
            <ac:spMk id="6" creationId="{7159B6F1-F820-5277-5EE8-F984C6745815}"/>
          </ac:spMkLst>
        </pc:spChg>
      </pc:sldChg>
    </pc:docChg>
  </pc:docChgLst>
  <pc:docChgLst>
    <pc:chgData name="Keira Jenkins (2317112)" userId="S::2317112@student.uwtsd.ac.uk::a12ed089-ae6a-4c84-ac18-1fa8f28713e8" providerId="AD" clId="Web-{83877158-668C-CD04-DE37-CD8025045429}"/>
    <pc:docChg chg="addSld modSld sldOrd">
      <pc:chgData name="Keira Jenkins (2317112)" userId="S::2317112@student.uwtsd.ac.uk::a12ed089-ae6a-4c84-ac18-1fa8f28713e8" providerId="AD" clId="Web-{83877158-668C-CD04-DE37-CD8025045429}" dt="2024-06-23T10:37:28.822" v="137" actId="20577"/>
      <pc:docMkLst>
        <pc:docMk/>
      </pc:docMkLst>
      <pc:sldChg chg="modSp">
        <pc:chgData name="Keira Jenkins (2317112)" userId="S::2317112@student.uwtsd.ac.uk::a12ed089-ae6a-4c84-ac18-1fa8f28713e8" providerId="AD" clId="Web-{83877158-668C-CD04-DE37-CD8025045429}" dt="2024-06-23T10:29:06.909" v="59" actId="20577"/>
        <pc:sldMkLst>
          <pc:docMk/>
          <pc:sldMk cId="109857222" sldId="256"/>
        </pc:sldMkLst>
        <pc:spChg chg="mod">
          <ac:chgData name="Keira Jenkins (2317112)" userId="S::2317112@student.uwtsd.ac.uk::a12ed089-ae6a-4c84-ac18-1fa8f28713e8" providerId="AD" clId="Web-{83877158-668C-CD04-DE37-CD8025045429}" dt="2024-06-23T10:23:21.397" v="1" actId="20577"/>
          <ac:spMkLst>
            <pc:docMk/>
            <pc:sldMk cId="109857222" sldId="256"/>
            <ac:spMk id="4" creationId="{3C337C18-42FD-6485-E494-9241AA96658E}"/>
          </ac:spMkLst>
        </pc:spChg>
        <pc:spChg chg="mod">
          <ac:chgData name="Keira Jenkins (2317112)" userId="S::2317112@student.uwtsd.ac.uk::a12ed089-ae6a-4c84-ac18-1fa8f28713e8" providerId="AD" clId="Web-{83877158-668C-CD04-DE37-CD8025045429}" dt="2024-06-23T10:29:06.909" v="59" actId="20577"/>
          <ac:spMkLst>
            <pc:docMk/>
            <pc:sldMk cId="109857222" sldId="256"/>
            <ac:spMk id="6" creationId="{A3B4763F-7AE4-C158-B483-E28DB2CC2EEF}"/>
          </ac:spMkLst>
        </pc:spChg>
        <pc:spChg chg="mod">
          <ac:chgData name="Keira Jenkins (2317112)" userId="S::2317112@student.uwtsd.ac.uk::a12ed089-ae6a-4c84-ac18-1fa8f28713e8" providerId="AD" clId="Web-{83877158-668C-CD04-DE37-CD8025045429}" dt="2024-06-23T10:25:16.483" v="5" actId="20577"/>
          <ac:spMkLst>
            <pc:docMk/>
            <pc:sldMk cId="109857222" sldId="256"/>
            <ac:spMk id="14" creationId="{609D8E53-7950-2EAD-93DD-C81436A3FAA0}"/>
          </ac:spMkLst>
        </pc:spChg>
      </pc:sldChg>
      <pc:sldChg chg="addSp delSp modSp new mod ord modClrScheme chgLayout">
        <pc:chgData name="Keira Jenkins (2317112)" userId="S::2317112@student.uwtsd.ac.uk::a12ed089-ae6a-4c84-ac18-1fa8f28713e8" providerId="AD" clId="Web-{83877158-668C-CD04-DE37-CD8025045429}" dt="2024-06-23T10:35:54.644" v="118" actId="20577"/>
        <pc:sldMkLst>
          <pc:docMk/>
          <pc:sldMk cId="3921319060" sldId="259"/>
        </pc:sldMkLst>
        <pc:spChg chg="add del mod">
          <ac:chgData name="Keira Jenkins (2317112)" userId="S::2317112@student.uwtsd.ac.uk::a12ed089-ae6a-4c84-ac18-1fa8f28713e8" providerId="AD" clId="Web-{83877158-668C-CD04-DE37-CD8025045429}" dt="2024-06-23T10:30:16.386" v="63"/>
          <ac:spMkLst>
            <pc:docMk/>
            <pc:sldMk cId="3921319060" sldId="259"/>
            <ac:spMk id="2" creationId="{5ACE4436-A790-AE07-0C09-F7D588A43EF3}"/>
          </ac:spMkLst>
        </pc:spChg>
        <pc:spChg chg="add mod">
          <ac:chgData name="Keira Jenkins (2317112)" userId="S::2317112@student.uwtsd.ac.uk::a12ed089-ae6a-4c84-ac18-1fa8f28713e8" providerId="AD" clId="Web-{83877158-668C-CD04-DE37-CD8025045429}" dt="2024-06-23T10:35:54.644" v="118" actId="20577"/>
          <ac:spMkLst>
            <pc:docMk/>
            <pc:sldMk cId="3921319060" sldId="259"/>
            <ac:spMk id="3" creationId="{B3EB57EA-687D-8C9D-8EE6-7A2270B7D3A4}"/>
          </ac:spMkLst>
        </pc:spChg>
      </pc:sldChg>
      <pc:sldChg chg="delSp modSp new">
        <pc:chgData name="Keira Jenkins (2317112)" userId="S::2317112@student.uwtsd.ac.uk::a12ed089-ae6a-4c84-ac18-1fa8f28713e8" providerId="AD" clId="Web-{83877158-668C-CD04-DE37-CD8025045429}" dt="2024-06-23T10:36:29.380" v="125" actId="1076"/>
        <pc:sldMkLst>
          <pc:docMk/>
          <pc:sldMk cId="974539990" sldId="260"/>
        </pc:sldMkLst>
        <pc:spChg chg="del">
          <ac:chgData name="Keira Jenkins (2317112)" userId="S::2317112@student.uwtsd.ac.uk::a12ed089-ae6a-4c84-ac18-1fa8f28713e8" providerId="AD" clId="Web-{83877158-668C-CD04-DE37-CD8025045429}" dt="2024-06-23T10:33:44.369" v="98"/>
          <ac:spMkLst>
            <pc:docMk/>
            <pc:sldMk cId="974539990" sldId="260"/>
            <ac:spMk id="2" creationId="{0D380882-F206-6EF9-E5E7-DDC6BB82FD8F}"/>
          </ac:spMkLst>
        </pc:spChg>
        <pc:spChg chg="mod">
          <ac:chgData name="Keira Jenkins (2317112)" userId="S::2317112@student.uwtsd.ac.uk::a12ed089-ae6a-4c84-ac18-1fa8f28713e8" providerId="AD" clId="Web-{83877158-668C-CD04-DE37-CD8025045429}" dt="2024-06-23T10:36:29.380" v="125" actId="1076"/>
          <ac:spMkLst>
            <pc:docMk/>
            <pc:sldMk cId="974539990" sldId="260"/>
            <ac:spMk id="3" creationId="{DECA352B-C91D-49EC-F656-75B5902B6E7F}"/>
          </ac:spMkLst>
        </pc:spChg>
      </pc:sldChg>
      <pc:sldChg chg="delSp modSp new">
        <pc:chgData name="Keira Jenkins (2317112)" userId="S::2317112@student.uwtsd.ac.uk::a12ed089-ae6a-4c84-ac18-1fa8f28713e8" providerId="AD" clId="Web-{83877158-668C-CD04-DE37-CD8025045429}" dt="2024-06-23T10:37:28.822" v="137" actId="20577"/>
        <pc:sldMkLst>
          <pc:docMk/>
          <pc:sldMk cId="1076658099" sldId="261"/>
        </pc:sldMkLst>
        <pc:spChg chg="del">
          <ac:chgData name="Keira Jenkins (2317112)" userId="S::2317112@student.uwtsd.ac.uk::a12ed089-ae6a-4c84-ac18-1fa8f28713e8" providerId="AD" clId="Web-{83877158-668C-CD04-DE37-CD8025045429}" dt="2024-06-23T10:36:38.803" v="127"/>
          <ac:spMkLst>
            <pc:docMk/>
            <pc:sldMk cId="1076658099" sldId="261"/>
            <ac:spMk id="2" creationId="{A6C2358B-EFFE-9263-99CA-6178EAD5FA22}"/>
          </ac:spMkLst>
        </pc:spChg>
        <pc:spChg chg="mod">
          <ac:chgData name="Keira Jenkins (2317112)" userId="S::2317112@student.uwtsd.ac.uk::a12ed089-ae6a-4c84-ac18-1fa8f28713e8" providerId="AD" clId="Web-{83877158-668C-CD04-DE37-CD8025045429}" dt="2024-06-23T10:37:28.822" v="137" actId="20577"/>
          <ac:spMkLst>
            <pc:docMk/>
            <pc:sldMk cId="1076658099" sldId="261"/>
            <ac:spMk id="3" creationId="{186FDC04-D1E7-8984-5975-D3C95C71B3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3875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24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10675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3868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93258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8692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7698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0731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63854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7019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8516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6/23/2024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58629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hyperlink" Target="https://www.sciencedirect.com/journal/pediatric-clinics-of-north-america" TargetMode="External"/><Relationship Id="rId3" Type="http://schemas.openxmlformats.org/officeDocument/2006/relationships/hyperlink" Target="https://www.cdc.gov/mentalhealth/learn/index.htm" TargetMode="External"/><Relationship Id="rId7" Type="http://schemas.openxmlformats.org/officeDocument/2006/relationships/hyperlink" Target="https://www.local.gov.uk/topics/social-care-health-and-integration/lifestyle-choice-or-no-choice" TargetMode="External"/><Relationship Id="rId2" Type="http://schemas.openxmlformats.org/officeDocument/2006/relationships/hyperlink" Target="https://www.aihw.gov.au/reports/australias-health/what-is-health"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profile-for-england-2018/chapter-6-wider-determinants-of-health#introduction" TargetMode="External"/><Relationship Id="rId5" Type="http://schemas.openxmlformats.org/officeDocument/2006/relationships/hyperlink" Target="https://www.estyn.gov.wales/system/files/2020-07/NIA%2520Supplementary%2520guidance%2520-%2520healthy%2520living_0.pdf" TargetMode="External"/><Relationship Id="rId4" Type="http://schemas.openxmlformats.org/officeDocument/2006/relationships/hyperlink" Target="https://cpag.org.uk/child-poverty/effects-poverty"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pslhub.org/learn/improving-patient-safety/health-inequalities/the-dahlgren-whitehead-rainbow-1991-r5870/#:~:text=The%20Dahlgren%2DWhitehead%20rainbow%20is,individual%2C%20their%20environment%20and%20health" TargetMode="External"/><Relationship Id="rId13" Type="http://schemas.openxmlformats.org/officeDocument/2006/relationships/hyperlink" Target="https://www.gov.wales/child-poverty-strategy-wales-2024-html" TargetMode="External"/><Relationship Id="rId3" Type="http://schemas.openxmlformats.org/officeDocument/2006/relationships/hyperlink" Target="https://www.niddk.nih.gov/health-information/weight-management/healthy-eating-physical-activity-for-life/helping-your-child-tips-for-parents" TargetMode="External"/><Relationship Id="rId7" Type="http://schemas.openxmlformats.org/officeDocument/2006/relationships/hyperlink" Target="https://sociologydictionary.org/lifestyle/#:~:text=(noun)%20The%20distinctive%20pattern%20and,values%3B%20a%20way%20of%20life" TargetMode="External"/><Relationship Id="rId12" Type="http://schemas.openxmlformats.org/officeDocument/2006/relationships/hyperlink" Target="https://www.gov.wales/sites/default/files/publications/2021-03/framework-on-embedding-a-whole-school-approach-to-emotional-and-mental-well-being.pdf" TargetMode="External"/><Relationship Id="rId2" Type="http://schemas.openxmlformats.org/officeDocument/2006/relationships/hyperlink" Target="https://mentalhealth.org.uk/explore-mental-health/blogs/why-relationships-are-so-important-children-and-young-people" TargetMode="External"/><Relationship Id="rId1" Type="http://schemas.openxmlformats.org/officeDocument/2006/relationships/slideLayout" Target="../slideLayouts/slideLayout2.xml"/><Relationship Id="rId6" Type="http://schemas.openxmlformats.org/officeDocument/2006/relationships/hyperlink" Target="https://health.gov/healthypeople/priority-areas/social-determinants-health" TargetMode="External"/><Relationship Id="rId11" Type="http://schemas.openxmlformats.org/officeDocument/2006/relationships/hyperlink" Target="https://librarysearch.uwtsd.ac.uk/discovery/fulldisplay?docid=alma99100546327302421&amp;context=L&amp;vid=44WHELF_UWTSD:44WHELF_UWTSD_VU1&amp;lang=en&amp;search_scope=Search_ELEC&amp;adaptor=Local%20Search%20Engine&amp;tab=Everything&amp;query=any%2Ccontains%2Cpoverty%20%20children&amp;offset=0&amp;pcAvailability=true" TargetMode="External"/><Relationship Id="rId5" Type="http://schemas.openxmlformats.org/officeDocument/2006/relationships/hyperlink" Target="https://learning.nspcc.org.uk/child-health-development/promoting-mental-health-wellbeing" TargetMode="External"/><Relationship Id="rId15" Type="http://schemas.openxmlformats.org/officeDocument/2006/relationships/hyperlink" Target="https://www.who.int/activities/promoting-well-being" TargetMode="External"/><Relationship Id="rId10" Type="http://schemas.openxmlformats.org/officeDocument/2006/relationships/hyperlink" Target="https://sylva.org.uk/bringing-children-closer-to-nature/" TargetMode="External"/><Relationship Id="rId4" Type="http://schemas.openxmlformats.org/officeDocument/2006/relationships/hyperlink" Target="https://www.nhs.uk/conditions/vitamins-and-minerals/vitamin-d/" TargetMode="External"/><Relationship Id="rId9" Type="http://schemas.openxmlformats.org/officeDocument/2006/relationships/hyperlink" Target="https://senedd.wales/laid%20documents/cr-ld13568/cr-ld13568-e.pdf" TargetMode="External"/><Relationship Id="rId14" Type="http://schemas.openxmlformats.org/officeDocument/2006/relationships/hyperlink" Target="https://www.who.int/about/accountability/governance/constitution"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gov.uk/government/publications/school-food-standards-resources-for-schools/school-food-standards-practical-guide" TargetMode="External"/><Relationship Id="rId13" Type="http://schemas.openxmlformats.org/officeDocument/2006/relationships/hyperlink" Target="https://www.who.int/health-topics/obesity#tab=tab_1" TargetMode="External"/><Relationship Id="rId3" Type="http://schemas.openxmlformats.org/officeDocument/2006/relationships/hyperlink" Target="https://www-jstor-org.ezproxy.uwtsd.ac.uk/action/doBasicSearch?Query=au%3A%22Tenna%20Ruest%20Haarmark%20Nielsen%22" TargetMode="External"/><Relationship Id="rId7" Type="http://schemas.openxmlformats.org/officeDocument/2006/relationships/hyperlink" Target="https://www-jstor-org.ezproxy.uwtsd.ac.uk/action/doBasicSearch?Query=au%3A%22Jens-Christian%20Holm%22" TargetMode="External"/><Relationship Id="rId12" Type="http://schemas.openxmlformats.org/officeDocument/2006/relationships/hyperlink" Target="https://www.gov.wales/sites/default/files/publications/2018-12/healthy-eating-in-maintained-schools-statutory-guidance-for-local-authorities-and-governing-bodies.pdf" TargetMode="External"/><Relationship Id="rId2" Type="http://schemas.openxmlformats.org/officeDocument/2006/relationships/hyperlink" Target="https://www-jstor-org.ezproxy.uwtsd.ac.uk/action/doBasicSearch?Query=au%3A%22Sophie%20Amalie%20Hamann%22" TargetMode="External"/><Relationship Id="rId1" Type="http://schemas.openxmlformats.org/officeDocument/2006/relationships/slideLayout" Target="../slideLayouts/slideLayout2.xml"/><Relationship Id="rId6" Type="http://schemas.openxmlformats.org/officeDocument/2006/relationships/hyperlink" Target="https://www-jstor-org.ezproxy.uwtsd.ac.uk/action/doBasicSearch?Query=au%3A%22Pernille%20Maria%20Mollerup%22" TargetMode="External"/><Relationship Id="rId11" Type="http://schemas.openxmlformats.org/officeDocument/2006/relationships/hyperlink" Target="https://doi-org.ezproxy.uwtsd.ac.uk/10.1177/0009922815591885" TargetMode="External"/><Relationship Id="rId5" Type="http://schemas.openxmlformats.org/officeDocument/2006/relationships/hyperlink" Target="https://www-jstor-org.ezproxy.uwtsd.ac.uk/action/doBasicSearch?Query=au%3A%22Helle%20Nergaard%20Gr%C3%B8nb%C5%93k%22" TargetMode="External"/><Relationship Id="rId10" Type="http://schemas.openxmlformats.org/officeDocument/2006/relationships/hyperlink" Target="https://www.nichd.nih.gov/health/topics/bullying/conditioninfo/health" TargetMode="External"/><Relationship Id="rId4" Type="http://schemas.openxmlformats.org/officeDocument/2006/relationships/hyperlink" Target="https://www-jstor-org.ezproxy.uwtsd.ac.uk/action/doBasicSearch?Query=au%3A%22Mia%20%C3%98stergaard%20Johansen%22" TargetMode="External"/><Relationship Id="rId9" Type="http://schemas.openxmlformats.org/officeDocument/2006/relationships/hyperlink" Target="https://www.nice.org.uk/guidance/qs94/chapter/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5F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67974" y="77577"/>
            <a:ext cx="5641676" cy="707337"/>
          </a:xfrm>
        </p:spPr>
        <p:txBody>
          <a:bodyPr>
            <a:normAutofit/>
          </a:bodyPr>
          <a:lstStyle/>
          <a:p>
            <a:pPr algn="ctr"/>
            <a:r>
              <a:rPr lang="en-US" sz="2800" u="sng" dirty="0">
                <a:latin typeface="Arial Nova"/>
              </a:rPr>
              <a:t>Health, Well-being and Lifestyles</a:t>
            </a:r>
            <a:endParaRPr lang="en-US" sz="2000" u="sng">
              <a:latin typeface="Arial Nova"/>
            </a:endParaRPr>
          </a:p>
        </p:txBody>
      </p:sp>
      <p:sp>
        <p:nvSpPr>
          <p:cNvPr id="4" name="Content Placeholder 3">
            <a:extLst>
              <a:ext uri="{FF2B5EF4-FFF2-40B4-BE49-F238E27FC236}">
                <a16:creationId xmlns:a16="http://schemas.microsoft.com/office/drawing/2014/main" id="{3C337C18-42FD-6485-E494-9241AA96658E}"/>
              </a:ext>
            </a:extLst>
          </p:cNvPr>
          <p:cNvSpPr>
            <a:spLocks noGrp="1"/>
          </p:cNvSpPr>
          <p:nvPr>
            <p:ph sz="half" idx="1"/>
          </p:nvPr>
        </p:nvSpPr>
        <p:spPr>
          <a:xfrm>
            <a:off x="320615" y="790456"/>
            <a:ext cx="11536391" cy="1245829"/>
          </a:xfrm>
          <a:prstGeom prst="rect">
            <a:avLst/>
          </a:prstGeom>
          <a:solidFill>
            <a:schemeClr val="accent6">
              <a:lumMod val="20000"/>
              <a:lumOff val="80000"/>
            </a:schemeClr>
          </a:solidFill>
          <a:ln>
            <a:solidFill>
              <a:schemeClr val="accent6">
                <a:lumMod val="60000"/>
                <a:lumOff val="40000"/>
              </a:schemeClr>
            </a:solidFill>
          </a:ln>
        </p:spPr>
        <p:txBody>
          <a:bodyPr vert="horz" lIns="91440" tIns="45720" rIns="91440" bIns="45720" rtlCol="0" anchor="t">
            <a:normAutofit fontScale="92500" lnSpcReduction="10000"/>
          </a:bodyPr>
          <a:lstStyle/>
          <a:p>
            <a:pPr marL="0" indent="0" algn="ctr">
              <a:lnSpc>
                <a:spcPct val="120000"/>
              </a:lnSpc>
              <a:buNone/>
            </a:pPr>
            <a:r>
              <a:rPr lang="en-US" sz="1200" b="1" u="sng" dirty="0">
                <a:latin typeface="Arial Nova"/>
              </a:rPr>
              <a:t>Introduction </a:t>
            </a:r>
            <a:endParaRPr lang="en-US" sz="1200">
              <a:latin typeface="Arial Nova"/>
            </a:endParaRPr>
          </a:p>
          <a:p>
            <a:pPr marL="0" indent="0">
              <a:lnSpc>
                <a:spcPct val="120000"/>
              </a:lnSpc>
              <a:buNone/>
            </a:pPr>
            <a:r>
              <a:rPr lang="en-US" sz="1200" dirty="0">
                <a:latin typeface="Arial Nova"/>
                <a:ea typeface="+mn-lt"/>
                <a:cs typeface="+mn-lt"/>
              </a:rPr>
              <a:t>The aim of this poster is to define the concepts of health, well-being and lifestyles and to </a:t>
            </a:r>
            <a:r>
              <a:rPr lang="en-US" sz="1200" err="1">
                <a:latin typeface="Arial Nova"/>
                <a:ea typeface="+mn-lt"/>
                <a:cs typeface="+mn-lt"/>
              </a:rPr>
              <a:t>analyse</a:t>
            </a:r>
            <a:r>
              <a:rPr lang="en-US" sz="1200" dirty="0">
                <a:latin typeface="Arial Nova"/>
                <a:ea typeface="+mn-lt"/>
                <a:cs typeface="+mn-lt"/>
              </a:rPr>
              <a:t> them to highlight their significance in early childhood. For each concept, there will be a focus on how different factors impact a child’s life and their development and how this can also impact their adult life. It will be discussed what role adults play in influencing children’s health, their well-being and their lifestyle and what role adults can play in supporting children to lead a healthier lifestyle and therefore supporting their development, and how to ensure that this is maintained. There will be a focus on the application of support in early years practice and the role of the practitioners supporting the children.</a:t>
            </a:r>
          </a:p>
        </p:txBody>
      </p:sp>
      <p:sp>
        <p:nvSpPr>
          <p:cNvPr id="6" name="Content Placeholder 5">
            <a:extLst>
              <a:ext uri="{FF2B5EF4-FFF2-40B4-BE49-F238E27FC236}">
                <a16:creationId xmlns:a16="http://schemas.microsoft.com/office/drawing/2014/main" id="{A3B4763F-7AE4-C158-B483-E28DB2CC2EEF}"/>
              </a:ext>
            </a:extLst>
          </p:cNvPr>
          <p:cNvSpPr>
            <a:spLocks noGrp="1"/>
          </p:cNvSpPr>
          <p:nvPr>
            <p:ph sz="half" idx="2"/>
          </p:nvPr>
        </p:nvSpPr>
        <p:spPr>
          <a:xfrm>
            <a:off x="320616" y="2170681"/>
            <a:ext cx="11538690" cy="4449679"/>
          </a:xfrm>
          <a:prstGeom prst="rect">
            <a:avLst/>
          </a:prstGeom>
          <a:solidFill>
            <a:schemeClr val="accent4">
              <a:lumMod val="20000"/>
              <a:lumOff val="80000"/>
            </a:schemeClr>
          </a:solidFill>
          <a:ln>
            <a:solidFill>
              <a:schemeClr val="accent4">
                <a:lumMod val="60000"/>
                <a:lumOff val="40000"/>
              </a:schemeClr>
            </a:solidFill>
          </a:ln>
          <a:effectLst>
            <a:reflection stA="40000" endPos="54000" dist="50800" dir="5400000" sy="-100000" algn="bl" rotWithShape="0"/>
          </a:effectLst>
        </p:spPr>
        <p:txBody>
          <a:bodyPr vert="horz" lIns="0" tIns="45720" rIns="0" bIns="0" rtlCol="0" anchor="t">
            <a:normAutofit fontScale="92500" lnSpcReduction="10000"/>
          </a:bodyPr>
          <a:lstStyle/>
          <a:p>
            <a:pPr algn="ctr">
              <a:buNone/>
            </a:pPr>
            <a:r>
              <a:rPr lang="en-US" sz="1200" b="1" u="sng" dirty="0">
                <a:latin typeface="Arial Nova"/>
              </a:rPr>
              <a:t>Health</a:t>
            </a:r>
            <a:endParaRPr lang="en-US" sz="1200" dirty="0">
              <a:latin typeface="Arial Nova"/>
            </a:endParaRPr>
          </a:p>
          <a:p>
            <a:pPr>
              <a:lnSpc>
                <a:spcPct val="120000"/>
              </a:lnSpc>
              <a:buNone/>
            </a:pPr>
            <a:r>
              <a:rPr lang="en-US" sz="1200" dirty="0">
                <a:latin typeface="Arial Nova"/>
                <a:ea typeface="+mn-lt"/>
                <a:cs typeface="+mn-lt"/>
              </a:rPr>
              <a:t>      The World Health Organization (2024a) cites that health is not solely the lack of disease or infirmity, but rather when physical, mental and social well-being are a complete state. Additionally, Australian Institute of Health and Welfare (2022) adds that health can be influenced by a person's genetic makeup, lifestyle choices, and environmental factors. Although, </a:t>
            </a:r>
            <a:r>
              <a:rPr lang="en-US" sz="1200" dirty="0" err="1">
                <a:latin typeface="Arial Nova"/>
                <a:ea typeface="+mn-lt"/>
                <a:cs typeface="+mn-lt"/>
              </a:rPr>
              <a:t>Rootman</a:t>
            </a:r>
            <a:r>
              <a:rPr lang="en-US" sz="1200" dirty="0">
                <a:latin typeface="Arial Nova"/>
                <a:ea typeface="+mn-lt"/>
                <a:cs typeface="+mn-lt"/>
              </a:rPr>
              <a:t> </a:t>
            </a:r>
            <a:r>
              <a:rPr lang="en-US" sz="1200" i="1" dirty="0">
                <a:latin typeface="Arial Nova"/>
                <a:ea typeface="+mn-lt"/>
                <a:cs typeface="+mn-lt"/>
              </a:rPr>
              <a:t>et al </a:t>
            </a:r>
            <a:r>
              <a:rPr lang="en-US" sz="1200" dirty="0">
                <a:latin typeface="Arial Nova"/>
                <a:ea typeface="+mn-lt"/>
                <a:cs typeface="+mn-lt"/>
              </a:rPr>
              <a:t>(2017) states that the concept of health is not that it is on a continuum and that it overlaps with illness and disease rather than being its own domain. According to Centers of Disease and Control Prevention (2024), mental health is defined as a person’s emotional, psychological, and social well-being and it is significant throughout a person’s life as it can have an impact on how a person thinks, feels and acts. Additionally, Grossman (2017) states that as a result of recent research on children, it has been revealed that there is a correlation between health and cognitive development, with higher levels of cognitive development typically being related to good health. Thus, showing the importance of children being in a state of good health. </a:t>
            </a:r>
          </a:p>
          <a:p>
            <a:pPr>
              <a:lnSpc>
                <a:spcPct val="120000"/>
              </a:lnSpc>
              <a:buNone/>
            </a:pPr>
            <a:r>
              <a:rPr lang="en-US" sz="1200" dirty="0">
                <a:latin typeface="Arial Nova"/>
                <a:ea typeface="+mn-lt"/>
                <a:cs typeface="+mn-lt"/>
              </a:rPr>
              <a:t>      GOV.UK (2024) states that there are factors in a person’s life that can influence their health outcome, these factors include social, economic and environmental factors and they are generally described as determinants of health. McNamara, </a:t>
            </a:r>
            <a:r>
              <a:rPr lang="en-US" sz="1200" err="1">
                <a:latin typeface="Arial Nova"/>
                <a:ea typeface="+mn-lt"/>
                <a:cs typeface="+mn-lt"/>
              </a:rPr>
              <a:t>Barondeau</a:t>
            </a:r>
            <a:r>
              <a:rPr lang="en-US" sz="1200" dirty="0">
                <a:latin typeface="Arial Nova"/>
                <a:ea typeface="+mn-lt"/>
                <a:cs typeface="+mn-lt"/>
              </a:rPr>
              <a:t> and Brown (2024) add that these social, environmental, and economic variables influence well-being and include factors such as socioeconomic status as well as having access to healthcare, food, employment opportunities and education. Office of Disease Prevention and Health Promotion (no date) adds that social determinants of health impact a person's health as a person who is unable to access healthy foods are likely to have less good nutrition than a person who does have access to healthy foods. This can increase a person’s risk of developing obesity, diabetes or  heart disease, which can lower their life expectancy. </a:t>
            </a:r>
          </a:p>
          <a:p>
            <a:pPr>
              <a:lnSpc>
                <a:spcPct val="120000"/>
              </a:lnSpc>
              <a:buNone/>
            </a:pPr>
            <a:r>
              <a:rPr lang="en-US" sz="1200" dirty="0">
                <a:latin typeface="Arial Nova"/>
                <a:ea typeface="+mn-lt"/>
                <a:cs typeface="+mn-lt"/>
              </a:rPr>
              <a:t>      Furthermore, Dahlgren and Whitehead (2021) states that the Dahlgren-Whitehead model of health determinants, also known as the rainbow model, focuses on the determinants of health rather than causes of certain diseases which </a:t>
            </a:r>
            <a:r>
              <a:rPr lang="en-US" sz="1200" err="1">
                <a:latin typeface="Arial Nova"/>
                <a:ea typeface="+mn-lt"/>
                <a:cs typeface="+mn-lt"/>
              </a:rPr>
              <a:t>medicalised</a:t>
            </a:r>
            <a:r>
              <a:rPr lang="en-US" sz="1200" dirty="0">
                <a:latin typeface="Arial Nova"/>
                <a:ea typeface="+mn-lt"/>
                <a:cs typeface="+mn-lt"/>
              </a:rPr>
              <a:t> models focus on. This model has been proved to be advantageous as it helps to create an extensive strategy focusing on one main determinant of health. Patient Safety Learning (2021) adds that the rainbow model’s aim is to determine how individuals, their environment, and health are connected and how this affects health inequalities. Additionally, Chan and Hazan (2022) cites that in life, humans have basic foundational elements which should be promoted, these elements are set out in the Health Hexagon Model and include diet, sleep and exercise, positive relationships, exposure to nature, and having meaning. Diet, sleep and exercise are seen to be more significant to having a healthy lifestyle compared to the others as they can affect a person’s quality of life and be a cause of anxiety and depression. </a:t>
            </a:r>
            <a:r>
              <a:rPr lang="en-US" sz="1200" err="1">
                <a:latin typeface="Arial Nova"/>
                <a:ea typeface="+mn-lt"/>
                <a:cs typeface="+mn-lt"/>
              </a:rPr>
              <a:t>Pichere</a:t>
            </a:r>
            <a:r>
              <a:rPr lang="en-US" sz="1200" dirty="0">
                <a:latin typeface="Arial Nova"/>
                <a:ea typeface="+mn-lt"/>
                <a:cs typeface="+mn-lt"/>
              </a:rPr>
              <a:t> (2015) adds that Maslow’s Hierarchy of Needs is a model that defines human needs from the most basic to the most fulfilling, with the most basic needs being eating and sleeping. The model is simple, although an effective way to identify human needs and their importance at different stages and is used by many professionals. </a:t>
            </a:r>
          </a:p>
          <a:p>
            <a:pPr algn="ctr">
              <a:buNone/>
            </a:pPr>
            <a:endParaRPr lang="en-US" sz="1100" b="1" u="sng" dirty="0">
              <a:latin typeface="Arial Nova"/>
            </a:endParaRPr>
          </a:p>
        </p:txBody>
      </p:sp>
      <p:sp>
        <p:nvSpPr>
          <p:cNvPr id="14" name="TextBox 13">
            <a:extLst>
              <a:ext uri="{FF2B5EF4-FFF2-40B4-BE49-F238E27FC236}">
                <a16:creationId xmlns:a16="http://schemas.microsoft.com/office/drawing/2014/main" id="{609D8E53-7950-2EAD-93DD-C81436A3FAA0}"/>
              </a:ext>
            </a:extLst>
          </p:cNvPr>
          <p:cNvSpPr txBox="1"/>
          <p:nvPr/>
        </p:nvSpPr>
        <p:spPr>
          <a:xfrm>
            <a:off x="10286999" y="161192"/>
            <a:ext cx="175846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000" dirty="0">
                <a:latin typeface="Arial Nova"/>
                <a:ea typeface="+mn-lt"/>
                <a:cs typeface="+mn-lt"/>
              </a:rPr>
              <a:t>ECEY5009/C</a:t>
            </a:r>
            <a:endParaRPr lang="en-US" dirty="0"/>
          </a:p>
          <a:p>
            <a:pPr algn="r"/>
            <a:r>
              <a:rPr lang="en-US" sz="1000" dirty="0">
                <a:solidFill>
                  <a:srgbClr val="242130"/>
                </a:solidFill>
                <a:latin typeface="Arial Nova"/>
              </a:rPr>
              <a:t>2317112</a:t>
            </a:r>
          </a:p>
          <a:p>
            <a:pPr algn="r"/>
            <a:r>
              <a:rPr lang="en-US" sz="1000" dirty="0">
                <a:solidFill>
                  <a:srgbClr val="242130"/>
                </a:solidFill>
                <a:latin typeface="Arial Nova"/>
              </a:rPr>
              <a:t>2199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5F0"/>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EFA3A9F-2D65-EECE-2D7F-7A8E78840FBD}"/>
              </a:ext>
            </a:extLst>
          </p:cNvPr>
          <p:cNvSpPr>
            <a:spLocks noGrp="1"/>
          </p:cNvSpPr>
          <p:nvPr>
            <p:ph sz="half" idx="2"/>
          </p:nvPr>
        </p:nvSpPr>
        <p:spPr>
          <a:xfrm>
            <a:off x="192807" y="161566"/>
            <a:ext cx="5747259" cy="6531304"/>
          </a:xfrm>
          <a:prstGeom prst="rect">
            <a:avLst/>
          </a:prstGeom>
          <a:solidFill>
            <a:schemeClr val="accent2">
              <a:lumMod val="20000"/>
              <a:lumOff val="80000"/>
            </a:schemeClr>
          </a:solidFill>
          <a:ln>
            <a:solidFill>
              <a:schemeClr val="accent2">
                <a:lumMod val="75000"/>
              </a:schemeClr>
            </a:solidFill>
          </a:ln>
        </p:spPr>
        <p:txBody>
          <a:bodyPr vert="horz" lIns="91440" tIns="45720" rIns="91440" bIns="45720" rtlCol="0" anchor="t">
            <a:normAutofit fontScale="92500" lnSpcReduction="10000"/>
          </a:bodyPr>
          <a:lstStyle/>
          <a:p>
            <a:pPr marL="0" indent="0" algn="ctr">
              <a:buNone/>
            </a:pPr>
            <a:r>
              <a:rPr lang="en-US" sz="1200" b="1" u="sng" dirty="0">
                <a:latin typeface="Arial Nova"/>
                <a:ea typeface="Segoe UI"/>
                <a:cs typeface="Segoe UI"/>
              </a:rPr>
              <a:t>Health</a:t>
            </a:r>
          </a:p>
          <a:p>
            <a:pPr marL="0" indent="0">
              <a:lnSpc>
                <a:spcPct val="100000"/>
              </a:lnSpc>
              <a:buNone/>
            </a:pPr>
            <a:r>
              <a:rPr lang="en-US" sz="1200" dirty="0">
                <a:latin typeface="Arial Nova"/>
                <a:ea typeface="Segoe UI"/>
                <a:cs typeface="Segoe UI"/>
              </a:rPr>
              <a:t>Well-being is defined as when a person is in a positive state, and it is a resource for daily life. Well-being encompasses a person’s overall quality of life and how they have a sense of meaning, and therefore how they contribute to society (World Health Organization, 2024b). Berlinski and </a:t>
            </a:r>
            <a:r>
              <a:rPr lang="en-US" sz="1200" err="1">
                <a:latin typeface="Arial Nova"/>
                <a:ea typeface="Segoe UI"/>
                <a:cs typeface="Segoe UI"/>
              </a:rPr>
              <a:t>Schady</a:t>
            </a:r>
            <a:r>
              <a:rPr lang="en-US" sz="1200" dirty="0">
                <a:latin typeface="Arial Nova"/>
                <a:ea typeface="Segoe UI"/>
                <a:cs typeface="Segoe UI"/>
              </a:rPr>
              <a:t> (2015) add that the definition of well-being is a happy, healthy and prosperous child, and there have been clear views of the different outcomes from biology, psychology and economics that affect this. Whereas Waygood </a:t>
            </a:r>
            <a:r>
              <a:rPr lang="en-US" sz="1200" i="1" dirty="0">
                <a:latin typeface="Arial Nova"/>
                <a:ea typeface="Segoe UI"/>
                <a:cs typeface="Segoe UI"/>
              </a:rPr>
              <a:t>et al</a:t>
            </a:r>
            <a:r>
              <a:rPr lang="en-US" sz="1200" dirty="0">
                <a:latin typeface="Arial Nova"/>
                <a:ea typeface="Segoe UI"/>
                <a:cs typeface="Segoe UI"/>
              </a:rPr>
              <a:t> (2017) states that a child’s well-being is made up of five areas, which include physical, psychological, cognitive, social and economic factors.  </a:t>
            </a:r>
            <a:endParaRPr lang="en-US" dirty="0"/>
          </a:p>
          <a:p>
            <a:pPr marL="0" indent="0" rtl="0">
              <a:lnSpc>
                <a:spcPct val="100000"/>
              </a:lnSpc>
              <a:buNone/>
            </a:pPr>
            <a:r>
              <a:rPr lang="en-US" sz="1200" dirty="0">
                <a:latin typeface="Arial Nova"/>
                <a:ea typeface="Segoe UI"/>
                <a:cs typeface="Segoe UI"/>
              </a:rPr>
              <a:t>NSPCC Learning (2021) states that a child’s overall well-being can be affected by their mental health and other factors such as family circumstances, environment, social isolation, neglect and abuse. Both positive and negative experiences within these factors can impact a child’s mental health. Steinbach (2018) adds that there have been many studies that show a change in family circumstances such as separation or divorce can impact on a child’s well-being, with the main factor being the loss of a relationship with the nonresident father, as in most cases of separation children live with their mother. Furthermore, Chaudry and Wimer (2016) state that studies have found that during childhood there is a strong correlation between family poverty and the outcomes of the child’s well-being, which can continue into their adult life. Many studies have shown that children that live in poor families have worse outcomes on their health, education and </a:t>
            </a:r>
            <a:r>
              <a:rPr lang="en-US" sz="1200" err="1">
                <a:latin typeface="Arial Nova"/>
                <a:ea typeface="Segoe UI"/>
                <a:cs typeface="Segoe UI"/>
              </a:rPr>
              <a:t>behaviour</a:t>
            </a:r>
            <a:r>
              <a:rPr lang="en-US" sz="1200" dirty="0">
                <a:latin typeface="Arial Nova"/>
                <a:ea typeface="Segoe UI"/>
                <a:cs typeface="Segoe UI"/>
              </a:rPr>
              <a:t> compared to children living in non-poor families. </a:t>
            </a:r>
          </a:p>
          <a:p>
            <a:pPr marL="0" indent="0" rtl="0">
              <a:lnSpc>
                <a:spcPct val="100000"/>
              </a:lnSpc>
              <a:buNone/>
            </a:pPr>
            <a:r>
              <a:rPr lang="en-US" sz="1200" dirty="0">
                <a:latin typeface="Arial Nova"/>
                <a:ea typeface="Segoe UI"/>
                <a:cs typeface="Segoe UI"/>
              </a:rPr>
              <a:t>According to Henn, Hill and Jorgensen (2016) Carol Ryff developed a model of psychological well-being based on development and growth. This model is called the Ryff Scales of Psychological Well-being and was created as a measuring tool of the core dimensions of well-being. The six factors the model consists of are, self-acceptance, positive relationships, autonomy, environmental mastery, purpose in life and personal growth. Psychological well-being has been linked with positive health benefits and psychological constructs. Additionally, Roberts (2010) created the ABC model of well-being, which is made up of four constructs, ‘A’ being for agency, ‘B’ is for belonging and boundaries and ‘C’ is for communication. The ABC model is simple, valid and holistic and provides a way of looking at a child’s holistic development, as it has a basis around emotional, social, cognitive and physical development. De-</a:t>
            </a:r>
            <a:r>
              <a:rPr lang="en-US" sz="1200" err="1">
                <a:latin typeface="Arial Nova"/>
                <a:ea typeface="Segoe UI"/>
                <a:cs typeface="Segoe UI"/>
              </a:rPr>
              <a:t>Jaunas</a:t>
            </a:r>
            <a:r>
              <a:rPr lang="en-US" sz="1200" dirty="0">
                <a:latin typeface="Arial Nova"/>
                <a:ea typeface="Segoe UI"/>
                <a:cs typeface="Segoe UI"/>
              </a:rPr>
              <a:t>, Romero and </a:t>
            </a:r>
            <a:r>
              <a:rPr lang="en-US" sz="1200" err="1">
                <a:latin typeface="Arial Nova"/>
                <a:ea typeface="Segoe UI"/>
                <a:cs typeface="Segoe UI"/>
              </a:rPr>
              <a:t>Goig</a:t>
            </a:r>
            <a:r>
              <a:rPr lang="en-US" sz="1200" dirty="0">
                <a:latin typeface="Arial Nova"/>
                <a:ea typeface="Segoe UI"/>
                <a:cs typeface="Segoe UI"/>
              </a:rPr>
              <a:t> (2020) state that autonomy is an essential aspect of well-being, as it reflects a child’s positive functioning by maintaining their individuality across various contexts and situations. Studies have determined a correlation between higher levels of autonomy and increased well-being. The Mental Health Foundation (2023) adds that forming and maintaining relationships is essential to humans and how they function within society and is believed to be a key component, for children of all ages, for their mental health and a positive sense of well-being.  </a:t>
            </a:r>
            <a:endParaRPr lang="en-US" u="sng" dirty="0"/>
          </a:p>
        </p:txBody>
      </p:sp>
      <p:sp>
        <p:nvSpPr>
          <p:cNvPr id="6" name="Content Placeholder 5">
            <a:extLst>
              <a:ext uri="{FF2B5EF4-FFF2-40B4-BE49-F238E27FC236}">
                <a16:creationId xmlns:a16="http://schemas.microsoft.com/office/drawing/2014/main" id="{7159B6F1-F820-5277-5EE8-F984C6745815}"/>
              </a:ext>
            </a:extLst>
          </p:cNvPr>
          <p:cNvSpPr>
            <a:spLocks noGrp="1"/>
          </p:cNvSpPr>
          <p:nvPr>
            <p:ph sz="quarter" idx="4"/>
          </p:nvPr>
        </p:nvSpPr>
        <p:spPr>
          <a:xfrm>
            <a:off x="6244087" y="161566"/>
            <a:ext cx="5743904" cy="6531304"/>
          </a:xfrm>
          <a:prstGeom prst="rect">
            <a:avLst/>
          </a:prstGeom>
          <a:solidFill>
            <a:srgbClr val="F4FAA5"/>
          </a:solidFill>
          <a:ln>
            <a:solidFill>
              <a:srgbClr val="E0E000"/>
            </a:solidFill>
          </a:ln>
        </p:spPr>
        <p:txBody>
          <a:bodyPr vert="horz" lIns="91440" tIns="45720" rIns="91440" bIns="45720" rtlCol="0" anchor="t">
            <a:normAutofit fontScale="92500" lnSpcReduction="10000"/>
          </a:bodyPr>
          <a:lstStyle/>
          <a:p>
            <a:pPr marL="0" indent="0" algn="ctr">
              <a:lnSpc>
                <a:spcPct val="100000"/>
              </a:lnSpc>
              <a:buNone/>
            </a:pPr>
            <a:r>
              <a:rPr lang="en-US" sz="1200" b="1" u="sng" dirty="0">
                <a:latin typeface="Arial Nova"/>
                <a:ea typeface="Segoe UI"/>
                <a:cs typeface="Segoe UI"/>
              </a:rPr>
              <a:t>Lifestyles</a:t>
            </a:r>
            <a:endParaRPr lang="en-US" sz="1200" dirty="0">
              <a:latin typeface="Arial Nova"/>
              <a:ea typeface="Segoe UI"/>
              <a:cs typeface="Segoe UI"/>
            </a:endParaRPr>
          </a:p>
          <a:p>
            <a:pPr marL="0" indent="0">
              <a:lnSpc>
                <a:spcPct val="100000"/>
              </a:lnSpc>
              <a:buNone/>
            </a:pPr>
            <a:r>
              <a:rPr lang="en-US" sz="1200" dirty="0">
                <a:latin typeface="Arial Nova"/>
                <a:ea typeface="Segoe UI"/>
                <a:cs typeface="Segoe UI"/>
              </a:rPr>
              <a:t>Open Education Sociology Dictionary (2024) defines lifestyle as the pattern and way of life that an individual follows to fulfill their needs, reflecting their attitudes, beliefs, and values. Local Government Association (2024) states that lifestyle is a choice, as people choose what they eat and drink or if they smoke cigarettes, and any ill health caused by these lifestyle choices is a matter of personal choice. Although, it is </a:t>
            </a:r>
            <a:r>
              <a:rPr lang="en-US" sz="1200" err="1">
                <a:latin typeface="Arial Nova"/>
                <a:ea typeface="Segoe UI"/>
                <a:cs typeface="Segoe UI"/>
              </a:rPr>
              <a:t>recognised</a:t>
            </a:r>
            <a:r>
              <a:rPr lang="en-US" sz="1200" dirty="0">
                <a:latin typeface="Arial Nova"/>
                <a:ea typeface="Segoe UI"/>
                <a:cs typeface="Segoe UI"/>
              </a:rPr>
              <a:t> that lifestyle choices can be influenced by social, environmental and economic factors. </a:t>
            </a:r>
            <a:r>
              <a:rPr lang="en-US" sz="1200" err="1">
                <a:latin typeface="Arial Nova"/>
                <a:ea typeface="Segoe UI"/>
                <a:cs typeface="Segoe UI"/>
              </a:rPr>
              <a:t>Farhud</a:t>
            </a:r>
            <a:r>
              <a:rPr lang="en-US" sz="1200" dirty="0">
                <a:latin typeface="Arial Nova"/>
                <a:ea typeface="Segoe UI"/>
                <a:cs typeface="Segoe UI"/>
              </a:rPr>
              <a:t> (2015) adds that 60% of factors relating to a person’s health and quality of life are linked to the person’s lifestyle choices. Due to unhealthy lifestyle choices, millions of people suffer from illnesses, disabilities and death, these lifestyle choices can include, unhealthy diets, consumption of alcohol, smoking and drug use.  </a:t>
            </a:r>
            <a:endParaRPr lang="en-US" dirty="0"/>
          </a:p>
          <a:p>
            <a:pPr marL="0" indent="0" rtl="0">
              <a:lnSpc>
                <a:spcPct val="100000"/>
              </a:lnSpc>
              <a:buNone/>
            </a:pPr>
            <a:r>
              <a:rPr lang="en-US" sz="1200" dirty="0">
                <a:latin typeface="Arial Nova"/>
                <a:ea typeface="Segoe UI"/>
                <a:cs typeface="Segoe UI"/>
              </a:rPr>
              <a:t>According to Zhao </a:t>
            </a:r>
            <a:r>
              <a:rPr lang="en-US" sz="1200" i="1" dirty="0">
                <a:latin typeface="Arial Nova"/>
                <a:ea typeface="Segoe UI"/>
                <a:cs typeface="Segoe UI"/>
              </a:rPr>
              <a:t>et al </a:t>
            </a:r>
            <a:r>
              <a:rPr lang="en-US" sz="1200" dirty="0">
                <a:latin typeface="Arial Nova"/>
                <a:ea typeface="Segoe UI"/>
                <a:cs typeface="Segoe UI"/>
              </a:rPr>
              <a:t>(2021), children’s Vitamin D levels, especially during the first five years of life, can be impacted by the child’s lifestyle. Factors such as the intake of milk, meat and sweets, if the child has vitamin D and calcium supplements, as well as the amount of time spent outdoors and sleeping can all contribute to the child’s Vitamin D levels. NHS (2020) adds that Vitamin D is vital in regulating calcium and phosphate levels in the body, which are important to a person’s health as they keep bones, teeth and muscles healthy. Bone deformities, such as rickets and </a:t>
            </a:r>
            <a:r>
              <a:rPr lang="en-US" sz="1200" err="1">
                <a:latin typeface="Arial Nova"/>
                <a:ea typeface="Segoe UI"/>
                <a:cs typeface="Segoe UI"/>
              </a:rPr>
              <a:t>osteomalacia</a:t>
            </a:r>
            <a:r>
              <a:rPr lang="en-US" sz="1200" dirty="0">
                <a:latin typeface="Arial Nova"/>
                <a:ea typeface="Segoe UI"/>
                <a:cs typeface="Segoe UI"/>
              </a:rPr>
              <a:t> can be caused by a lack of Vitamin D. Furthermore, Hakar, Kingsnorth and Capaldi (2023) add that children who live in deprived areas can be subject to poor dietary habits, which can have an impact on the child’s health and follow them into their adult life. This can then develop into chronic illnesses, showing that poverty can negatively affect health outcomes. Treanor (2020) states that child poverty starts before the child is born and will continue throughout the child’s life and that it has a negative impact on all aspects of the child’s life. Additionally, Child Poverty Action Groupo (2024) adds that when a child is living in poverty it can mean that they go without necessities, some children may have to sleep on a mattress on the floor as their parents do not have enough money to purchase a bedframe. This can impact how well the child can sleep. Furthermore, </a:t>
            </a:r>
            <a:r>
              <a:rPr lang="en-US" sz="1200" err="1">
                <a:latin typeface="Arial Nova"/>
                <a:ea typeface="Segoe UI"/>
                <a:cs typeface="Segoe UI"/>
              </a:rPr>
              <a:t>Schlieber</a:t>
            </a:r>
            <a:r>
              <a:rPr lang="en-US" sz="1200" dirty="0">
                <a:latin typeface="Arial Nova"/>
                <a:ea typeface="Segoe UI"/>
                <a:cs typeface="Segoe UI"/>
              </a:rPr>
              <a:t> and Han (2018) state that a child’s sleep has a significant impact on their development. Studies have shown that children who sleep through the night and who have a consistent bedtime have better influences on their cognitive and </a:t>
            </a:r>
            <a:r>
              <a:rPr lang="en-US" sz="1200" err="1">
                <a:latin typeface="Arial Nova"/>
                <a:ea typeface="Segoe UI"/>
                <a:cs typeface="Segoe UI"/>
              </a:rPr>
              <a:t>behavioural</a:t>
            </a:r>
            <a:r>
              <a:rPr lang="en-US" sz="1200" dirty="0">
                <a:latin typeface="Arial Nova"/>
                <a:ea typeface="Segoe UI"/>
                <a:cs typeface="Segoe UI"/>
              </a:rPr>
              <a:t> development compared to children who have poor sleeping habits.  </a:t>
            </a:r>
            <a:endParaRPr lang="en-US" dirty="0">
              <a:latin typeface="Aptos" panose="02110004020202020204"/>
              <a:ea typeface="Segoe UI"/>
              <a:cs typeface="Segoe UI"/>
            </a:endParaRPr>
          </a:p>
          <a:p>
            <a:pPr marL="0" indent="0">
              <a:lnSpc>
                <a:spcPct val="100000"/>
              </a:lnSpc>
              <a:buNone/>
            </a:pPr>
            <a:r>
              <a:rPr lang="en-US" sz="1300" dirty="0">
                <a:latin typeface="Arial Nova"/>
                <a:ea typeface="+mn-lt"/>
                <a:cs typeface="+mn-lt"/>
              </a:rPr>
              <a:t>Lastly, National Insitute of Health (2019) states that when children develop positive lifestyle habits, their health will be supported. Children can develop positive lifestyle habits by eating healthy foods and drinks, by having good sleeping patterns and doing regular physical activity, which can all help children to grow and develop, build strong bones and muscles and lower the risk of developing illnesses. </a:t>
            </a:r>
            <a:endParaRPr lang="en-US">
              <a:ea typeface="+mn-lt"/>
              <a:cs typeface="+mn-lt"/>
            </a:endParaRPr>
          </a:p>
        </p:txBody>
      </p:sp>
    </p:spTree>
    <p:extLst>
      <p:ext uri="{BB962C8B-B14F-4D97-AF65-F5344CB8AC3E}">
        <p14:creationId xmlns:p14="http://schemas.microsoft.com/office/powerpoint/2010/main" val="3622043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5F0"/>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5557C6C-49BA-2682-B497-8FA28C94EFF4}"/>
              </a:ext>
            </a:extLst>
          </p:cNvPr>
          <p:cNvSpPr>
            <a:spLocks noGrp="1"/>
          </p:cNvSpPr>
          <p:nvPr>
            <p:ph sz="half" idx="2"/>
          </p:nvPr>
        </p:nvSpPr>
        <p:spPr>
          <a:xfrm>
            <a:off x="307827" y="175943"/>
            <a:ext cx="11541332" cy="4345946"/>
          </a:xfrm>
          <a:prstGeom prst="rect">
            <a:avLst/>
          </a:prstGeom>
          <a:solidFill>
            <a:schemeClr val="accent5">
              <a:lumMod val="20000"/>
              <a:lumOff val="80000"/>
            </a:schemeClr>
          </a:solidFill>
          <a:ln>
            <a:solidFill>
              <a:schemeClr val="accent5">
                <a:lumMod val="75000"/>
              </a:schemeClr>
            </a:solidFill>
          </a:ln>
        </p:spPr>
        <p:txBody>
          <a:bodyPr vert="horz" lIns="91440" tIns="45720" rIns="91440" bIns="45720" rtlCol="0" anchor="t">
            <a:normAutofit/>
          </a:bodyPr>
          <a:lstStyle/>
          <a:p>
            <a:pPr marL="0" indent="0" algn="ctr">
              <a:buNone/>
            </a:pPr>
            <a:r>
              <a:rPr lang="en-US" sz="1200" b="1" u="sng" dirty="0">
                <a:latin typeface="Arial Nova"/>
                <a:ea typeface="+mn-lt"/>
                <a:cs typeface="+mn-lt"/>
              </a:rPr>
              <a:t>Application to Early Years Practice</a:t>
            </a:r>
            <a:endParaRPr lang="en-US" sz="1200">
              <a:latin typeface="Arial Nova"/>
            </a:endParaRPr>
          </a:p>
          <a:p>
            <a:pPr marL="0" indent="0">
              <a:buNone/>
            </a:pPr>
            <a:r>
              <a:rPr lang="en-US" sz="1200">
                <a:latin typeface="Arial Nova"/>
                <a:ea typeface="+mn-lt"/>
                <a:cs typeface="+mn-lt"/>
              </a:rPr>
              <a:t>St-Onge (2022) states that during childhood, it is crucial to establish healthy lifestyle behaviors to lower the risk of obesity and chronic diseases. Therefore, it is crucial for adults to ensure that children are guided towards a healthy lifestyle. According to Koskela (2021) when it comes to supporting children’s well-being schools play a crucial role and their parent-teacher relationship is also very important. This is especially important if the child has </a:t>
            </a:r>
            <a:r>
              <a:rPr lang="en-US" sz="1200" err="1">
                <a:latin typeface="Arial Nova"/>
                <a:ea typeface="+mn-lt"/>
                <a:cs typeface="+mn-lt"/>
              </a:rPr>
              <a:t>behavioural</a:t>
            </a:r>
            <a:r>
              <a:rPr lang="en-US" sz="1200">
                <a:latin typeface="Arial Nova"/>
                <a:ea typeface="+mn-lt"/>
                <a:cs typeface="+mn-lt"/>
              </a:rPr>
              <a:t> or self-regulation issues and is in need of support for these. Although Giuseppe </a:t>
            </a:r>
            <a:r>
              <a:rPr lang="en-US" sz="1200" i="1">
                <a:latin typeface="Arial Nova"/>
                <a:ea typeface="+mn-lt"/>
                <a:cs typeface="+mn-lt"/>
              </a:rPr>
              <a:t>et al </a:t>
            </a:r>
            <a:r>
              <a:rPr lang="en-US" sz="1200">
                <a:latin typeface="Arial Nova"/>
                <a:ea typeface="+mn-lt"/>
                <a:cs typeface="+mn-lt"/>
              </a:rPr>
              <a:t>(2023) states that the educational level of parents plays a crucial role in children’s health and well-being, as research has shown that children who are in a household with parents that have achieved higher educational levels, compared to those with lower achieved educational levels, have better health outcomes. </a:t>
            </a:r>
          </a:p>
          <a:p>
            <a:pPr marL="0" indent="0">
              <a:buNone/>
            </a:pPr>
            <a:r>
              <a:rPr lang="en-US" sz="1200" err="1">
                <a:latin typeface="Arial Nova"/>
                <a:ea typeface="+mn-lt"/>
                <a:cs typeface="+mn-lt"/>
              </a:rPr>
              <a:t>Mainstone</a:t>
            </a:r>
            <a:r>
              <a:rPr lang="en-US" sz="1200">
                <a:latin typeface="Arial Nova"/>
                <a:ea typeface="+mn-lt"/>
                <a:cs typeface="+mn-lt"/>
              </a:rPr>
              <a:t>-Cotton (2017) states that the relationships children have with others play an important role in their well-being. Results from a study conducted by the Children’s Society showed that for children to have good well-being and to develop is to have loving relationships with family and friends, positive lifestyles and to live out of poverty. Written in the Child Poverty Strategy for Wales 2024, it states that to address child poverty in Wales ‘Welsh Benefit’ payments have been created to support lower wage families with school's essentials and free school meals for primary aged children (Welsh Government (2024). Furthermore, ESTYN (2017) states that all maintained schools in Wales are required to promote healthy eating and drinking to their pupils which follows the Healthy Eating in School (Wales) Measure 2009. The measure sets out regulations on what food and drink should be provided to children in schools. </a:t>
            </a:r>
          </a:p>
          <a:p>
            <a:pPr marL="0" indent="0">
              <a:buNone/>
            </a:pPr>
            <a:r>
              <a:rPr lang="en-US" sz="1200">
                <a:latin typeface="Arial Nova"/>
                <a:ea typeface="+mn-lt"/>
                <a:cs typeface="+mn-lt"/>
              </a:rPr>
              <a:t>Welsh Government (2021) state that the Mine over matter: Two years on (2020) report sets out a framework that supports schools in developing whole school approaches to supporting children’s well-being. Senedd Wales (2020) adds that the report identifies schools as having a key role in supporting children’s well-being and a focus on whole-school approach to be adopted throughout Wales. It also states that multi-agency working is key in promoting holistic well-being. Additionally, McCormick (2017) states that there has been increasing research indicating that children being exposed to green space positively impacts their holistic health. Children having access to green space showed improvements in their mental well-being, overall health and their cognitive development. According to Whelan and Kelly (2023), schools can follow Forest School practice, which aims to support children to be resilient, confident, independent and creative, through nature-based learning which is holistic and cross curricula. However, Sylva Foundation (2019) states that barriers can impact how schools can sustain Forest School practice. These barriers can include school funding, school timetables and having access to woodland areas. </a:t>
            </a:r>
          </a:p>
        </p:txBody>
      </p:sp>
      <p:sp>
        <p:nvSpPr>
          <p:cNvPr id="6" name="Content Placeholder 5">
            <a:extLst>
              <a:ext uri="{FF2B5EF4-FFF2-40B4-BE49-F238E27FC236}">
                <a16:creationId xmlns:a16="http://schemas.microsoft.com/office/drawing/2014/main" id="{FA09AB4E-F595-DDC4-B9E8-E71E89C41761}"/>
              </a:ext>
            </a:extLst>
          </p:cNvPr>
          <p:cNvSpPr>
            <a:spLocks noGrp="1"/>
          </p:cNvSpPr>
          <p:nvPr>
            <p:ph sz="quarter" idx="4"/>
          </p:nvPr>
        </p:nvSpPr>
        <p:spPr>
          <a:xfrm>
            <a:off x="306239" y="4834206"/>
            <a:ext cx="11537978" cy="1139796"/>
          </a:xfrm>
          <a:prstGeom prst="rect">
            <a:avLst/>
          </a:prstGeom>
          <a:solidFill>
            <a:schemeClr val="accent6">
              <a:lumMod val="20000"/>
              <a:lumOff val="80000"/>
            </a:schemeClr>
          </a:solidFill>
          <a:ln>
            <a:solidFill>
              <a:schemeClr val="accent6">
                <a:lumMod val="60000"/>
                <a:lumOff val="40000"/>
              </a:schemeClr>
            </a:solidFill>
          </a:ln>
        </p:spPr>
        <p:txBody>
          <a:bodyPr vert="horz" lIns="91440" tIns="45720" rIns="91440" bIns="45720" rtlCol="0" anchor="t">
            <a:normAutofit/>
          </a:bodyPr>
          <a:lstStyle/>
          <a:p>
            <a:pPr marL="0" indent="0" algn="ctr">
              <a:buNone/>
            </a:pPr>
            <a:r>
              <a:rPr lang="en-US" sz="1200" b="1" u="sng" dirty="0">
                <a:latin typeface="Arial Nova"/>
                <a:ea typeface="+mn-lt"/>
                <a:cs typeface="+mn-lt"/>
              </a:rPr>
              <a:t>Conclusion</a:t>
            </a:r>
          </a:p>
          <a:p>
            <a:pPr marL="0" indent="0">
              <a:buNone/>
            </a:pPr>
            <a:r>
              <a:rPr lang="en-US" sz="1200" dirty="0">
                <a:latin typeface="Arial Nova"/>
                <a:ea typeface="+mn-lt"/>
                <a:cs typeface="+mn-lt"/>
              </a:rPr>
              <a:t>As discussed, health, well-being and lifestyles all impact children’s holistic development and as they overlap each other it is important to look at all factors of health, well-being and lifestyles when looking at ways to ensure children have positive influences. It is apparent that in the early years of childhood, support for children and their families is crucial as children can be influenced by lifestyle factors from a very young age. Practitioners play an important role in supporting children and their families by following </a:t>
            </a:r>
            <a:r>
              <a:rPr lang="en-US" sz="1200">
                <a:latin typeface="Arial Nova"/>
                <a:ea typeface="+mn-lt"/>
                <a:cs typeface="+mn-lt"/>
              </a:rPr>
              <a:t>different policies and practices to encourage children to have a healthier lifestyle. </a:t>
            </a:r>
          </a:p>
        </p:txBody>
      </p:sp>
    </p:spTree>
    <p:extLst>
      <p:ext uri="{BB962C8B-B14F-4D97-AF65-F5344CB8AC3E}">
        <p14:creationId xmlns:p14="http://schemas.microsoft.com/office/powerpoint/2010/main" val="3828110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EB57EA-687D-8C9D-8EE6-7A2270B7D3A4}"/>
              </a:ext>
            </a:extLst>
          </p:cNvPr>
          <p:cNvSpPr>
            <a:spLocks noGrp="1"/>
          </p:cNvSpPr>
          <p:nvPr>
            <p:ph idx="1"/>
          </p:nvPr>
        </p:nvSpPr>
        <p:spPr>
          <a:xfrm>
            <a:off x="176842" y="186606"/>
            <a:ext cx="11852694" cy="6651714"/>
          </a:xfrm>
        </p:spPr>
        <p:txBody>
          <a:bodyPr vert="horz" lIns="91440" tIns="45720" rIns="91440" bIns="45720" rtlCol="0" anchor="t">
            <a:normAutofit lnSpcReduction="10000"/>
          </a:bodyPr>
          <a:lstStyle/>
          <a:p>
            <a:pPr marL="0" indent="0">
              <a:buNone/>
            </a:pPr>
            <a:r>
              <a:rPr lang="en-US" sz="1200" b="1" u="sng" dirty="0">
                <a:ea typeface="+mn-lt"/>
                <a:cs typeface="+mn-lt"/>
              </a:rPr>
              <a:t>Academic Poster Reference List</a:t>
            </a:r>
            <a:endParaRPr lang="en-US" sz="1200" dirty="0">
              <a:ea typeface="+mn-lt"/>
              <a:cs typeface="+mn-lt"/>
            </a:endParaRPr>
          </a:p>
          <a:p>
            <a:pPr marL="0" indent="0">
              <a:buNone/>
            </a:pPr>
            <a:r>
              <a:rPr lang="en-US" sz="1100" dirty="0">
                <a:latin typeface="Arial Nova"/>
                <a:ea typeface="+mn-lt"/>
                <a:cs typeface="+mn-lt"/>
              </a:rPr>
              <a:t>Australian Institute of Health and Welfare (2022) </a:t>
            </a:r>
            <a:r>
              <a:rPr lang="en-US" sz="1100" i="1" dirty="0">
                <a:latin typeface="Arial Nova"/>
                <a:ea typeface="+mn-lt"/>
                <a:cs typeface="+mn-lt"/>
              </a:rPr>
              <a:t>What is health?</a:t>
            </a:r>
            <a:r>
              <a:rPr lang="en-US" sz="1100" dirty="0">
                <a:latin typeface="Arial Nova"/>
                <a:ea typeface="+mn-lt"/>
                <a:cs typeface="+mn-lt"/>
              </a:rPr>
              <a:t>. Available at: </a:t>
            </a:r>
            <a:r>
              <a:rPr lang="en-US" sz="1100" dirty="0">
                <a:latin typeface="Arial Nova"/>
                <a:ea typeface="+mn-lt"/>
                <a:cs typeface="+mn-lt"/>
                <a:hlinkClick r:id="rId2"/>
              </a:rPr>
              <a:t>https://www.aihw.gov.au/reports/australias-health/what-is-health</a:t>
            </a:r>
            <a:r>
              <a:rPr lang="en-US" sz="1100" dirty="0">
                <a:latin typeface="Arial Nova"/>
                <a:ea typeface="+mn-lt"/>
                <a:cs typeface="+mn-lt"/>
              </a:rPr>
              <a:t> (Accessed: 15 June 2024).</a:t>
            </a:r>
          </a:p>
          <a:p>
            <a:pPr marL="0" indent="0">
              <a:buNone/>
            </a:pPr>
            <a:r>
              <a:rPr lang="en-US" sz="1100" dirty="0">
                <a:latin typeface="Arial Nova"/>
                <a:ea typeface="+mn-lt"/>
                <a:cs typeface="+mn-lt"/>
              </a:rPr>
              <a:t>Berlinski, S. and </a:t>
            </a:r>
            <a:r>
              <a:rPr lang="en-US" sz="1100" dirty="0" err="1">
                <a:latin typeface="Arial Nova"/>
                <a:ea typeface="+mn-lt"/>
                <a:cs typeface="+mn-lt"/>
              </a:rPr>
              <a:t>Schady</a:t>
            </a:r>
            <a:r>
              <a:rPr lang="en-US" sz="1100" dirty="0">
                <a:latin typeface="Arial Nova"/>
                <a:ea typeface="+mn-lt"/>
                <a:cs typeface="+mn-lt"/>
              </a:rPr>
              <a:t>, N. (2015) </a:t>
            </a:r>
            <a:r>
              <a:rPr lang="en-US" sz="1100" i="1" dirty="0">
                <a:latin typeface="Arial Nova"/>
                <a:ea typeface="+mn-lt"/>
                <a:cs typeface="+mn-lt"/>
              </a:rPr>
              <a:t>The Early Years: Child Well-being and The Role of Public Policy</a:t>
            </a:r>
            <a:r>
              <a:rPr lang="en-US" sz="1100" dirty="0">
                <a:latin typeface="Arial Nova"/>
                <a:ea typeface="+mn-lt"/>
                <a:cs typeface="+mn-lt"/>
              </a:rPr>
              <a:t>. Basingstoke: Springer Open</a:t>
            </a:r>
          </a:p>
          <a:p>
            <a:pPr marL="0" indent="0">
              <a:buNone/>
            </a:pPr>
            <a:r>
              <a:rPr lang="en-US" sz="1100" err="1">
                <a:latin typeface="Arial Nova"/>
                <a:ea typeface="+mn-lt"/>
                <a:cs typeface="+mn-lt"/>
              </a:rPr>
              <a:t>Bhakar</a:t>
            </a:r>
            <a:r>
              <a:rPr lang="en-US" sz="1100" dirty="0">
                <a:latin typeface="Arial Nova"/>
                <a:ea typeface="+mn-lt"/>
                <a:cs typeface="+mn-lt"/>
              </a:rPr>
              <a:t>, S., Kingsnorth, J. and Capaldi, N. (2023) 'Evaluating the impact of a healthy lifestyle </a:t>
            </a:r>
            <a:r>
              <a:rPr lang="en-US" sz="1100" err="1">
                <a:latin typeface="Arial Nova"/>
                <a:ea typeface="+mn-lt"/>
                <a:cs typeface="+mn-lt"/>
              </a:rPr>
              <a:t>programme</a:t>
            </a:r>
            <a:r>
              <a:rPr lang="en-US" sz="1100" dirty="0">
                <a:latin typeface="Arial Nova"/>
                <a:ea typeface="+mn-lt"/>
                <a:cs typeface="+mn-lt"/>
              </a:rPr>
              <a:t> on the diet and lifestyle factors of children and their families, in an area of higher deprivation', </a:t>
            </a:r>
            <a:r>
              <a:rPr lang="en-US" sz="1100" i="1" dirty="0">
                <a:latin typeface="Arial Nova"/>
                <a:ea typeface="+mn-lt"/>
                <a:cs typeface="+mn-lt"/>
              </a:rPr>
              <a:t>The proceedings of the Nutrition Society</a:t>
            </a:r>
            <a:r>
              <a:rPr lang="en-US" sz="1100" dirty="0">
                <a:latin typeface="Arial Nova"/>
                <a:ea typeface="+mn-lt"/>
                <a:cs typeface="+mn-lt"/>
              </a:rPr>
              <a:t>, 82 (OCE3).</a:t>
            </a:r>
          </a:p>
          <a:p>
            <a:pPr marL="0" indent="0">
              <a:buNone/>
            </a:pPr>
            <a:r>
              <a:rPr lang="en-US" sz="1100" dirty="0">
                <a:latin typeface="Arial Nova"/>
                <a:ea typeface="+mn-lt"/>
                <a:cs typeface="+mn-lt"/>
              </a:rPr>
              <a:t>Centers of Disease and Control Prevention (2024) </a:t>
            </a:r>
            <a:r>
              <a:rPr lang="en-US" sz="1100" i="1" dirty="0">
                <a:latin typeface="Arial Nova"/>
                <a:ea typeface="+mn-lt"/>
                <a:cs typeface="+mn-lt"/>
              </a:rPr>
              <a:t>About Mental Health</a:t>
            </a:r>
            <a:r>
              <a:rPr lang="en-US" sz="1100" dirty="0">
                <a:latin typeface="Arial Nova"/>
                <a:ea typeface="+mn-lt"/>
                <a:cs typeface="+mn-lt"/>
              </a:rPr>
              <a:t>. Available at: </a:t>
            </a:r>
            <a:r>
              <a:rPr lang="en-US" sz="1100" dirty="0">
                <a:latin typeface="Arial Nova"/>
                <a:ea typeface="+mn-lt"/>
                <a:cs typeface="+mn-lt"/>
                <a:hlinkClick r:id="rId3"/>
              </a:rPr>
              <a:t>https://www.cdc.gov/mentalhealth/learn/index.htm</a:t>
            </a:r>
            <a:r>
              <a:rPr lang="en-US" sz="1100" dirty="0">
                <a:latin typeface="Arial Nova"/>
                <a:ea typeface="+mn-lt"/>
                <a:cs typeface="+mn-lt"/>
              </a:rPr>
              <a:t> (Accessed: 15 June 2024).</a:t>
            </a:r>
          </a:p>
          <a:p>
            <a:pPr marL="0" indent="0">
              <a:buNone/>
            </a:pPr>
            <a:r>
              <a:rPr lang="en-US" sz="1100" dirty="0">
                <a:latin typeface="Arial Nova"/>
                <a:ea typeface="+mn-lt"/>
                <a:cs typeface="+mn-lt"/>
              </a:rPr>
              <a:t>Chan, C. S. and Hazan, H. (2022) 'The Health Hexagon Model: Postulating a holistic lifestyle approach to mental health for times and places of uncertainty', </a:t>
            </a:r>
            <a:r>
              <a:rPr lang="en-US" sz="1100" i="1" dirty="0">
                <a:latin typeface="Arial Nova"/>
                <a:ea typeface="+mn-lt"/>
                <a:cs typeface="+mn-lt"/>
              </a:rPr>
              <a:t>SSM - Mental Health</a:t>
            </a:r>
            <a:r>
              <a:rPr lang="en-US" sz="1100" dirty="0">
                <a:latin typeface="Arial Nova"/>
                <a:ea typeface="+mn-lt"/>
                <a:cs typeface="+mn-lt"/>
              </a:rPr>
              <a:t>, 2.</a:t>
            </a:r>
          </a:p>
          <a:p>
            <a:pPr marL="0" indent="0">
              <a:buNone/>
            </a:pPr>
            <a:r>
              <a:rPr lang="en-US" sz="1100" dirty="0">
                <a:latin typeface="Arial Nova"/>
                <a:ea typeface="+mn-lt"/>
                <a:cs typeface="+mn-lt"/>
              </a:rPr>
              <a:t>Chaudry, A. and Wimer, C. (2016) 'Poverty is Not Just an Indicator: The Relationship Between Income, Poverty, and Child Well-Being', </a:t>
            </a:r>
            <a:r>
              <a:rPr lang="en-US" sz="1100" i="1" dirty="0">
                <a:latin typeface="Arial Nova"/>
                <a:ea typeface="+mn-lt"/>
                <a:cs typeface="+mn-lt"/>
              </a:rPr>
              <a:t>Academic Pediatrics</a:t>
            </a:r>
            <a:r>
              <a:rPr lang="en-US" sz="1100" dirty="0">
                <a:latin typeface="Arial Nova"/>
                <a:ea typeface="+mn-lt"/>
                <a:cs typeface="+mn-lt"/>
              </a:rPr>
              <a:t>, 16 (3), pp. S23-S29.</a:t>
            </a:r>
          </a:p>
          <a:p>
            <a:pPr marL="0" indent="0">
              <a:buNone/>
            </a:pPr>
            <a:r>
              <a:rPr lang="en-US" sz="1100" dirty="0">
                <a:latin typeface="Arial Nova"/>
                <a:ea typeface="+mn-lt"/>
                <a:cs typeface="+mn-lt"/>
              </a:rPr>
              <a:t>Child Poverty Action Group (2024) </a:t>
            </a:r>
            <a:r>
              <a:rPr lang="en-US" sz="1100" i="1" dirty="0">
                <a:latin typeface="Arial Nova"/>
                <a:ea typeface="+mn-lt"/>
                <a:cs typeface="+mn-lt"/>
              </a:rPr>
              <a:t>Effects of Poverty</a:t>
            </a:r>
            <a:r>
              <a:rPr lang="en-US" sz="1100" dirty="0">
                <a:latin typeface="Arial Nova"/>
                <a:ea typeface="+mn-lt"/>
                <a:cs typeface="+mn-lt"/>
              </a:rPr>
              <a:t>. Available at: </a:t>
            </a:r>
            <a:r>
              <a:rPr lang="en-US" sz="1100" dirty="0">
                <a:latin typeface="Arial Nova"/>
                <a:ea typeface="+mn-lt"/>
                <a:cs typeface="+mn-lt"/>
                <a:hlinkClick r:id="rId4"/>
              </a:rPr>
              <a:t>https://cpag.org.uk/child-poverty/effects-poverty</a:t>
            </a:r>
            <a:r>
              <a:rPr lang="en-US" sz="1100" dirty="0">
                <a:latin typeface="Arial Nova"/>
                <a:ea typeface="+mn-lt"/>
                <a:cs typeface="+mn-lt"/>
              </a:rPr>
              <a:t> (Accessed: 16 June 2024).</a:t>
            </a:r>
          </a:p>
          <a:p>
            <a:pPr marL="0" indent="0">
              <a:buNone/>
            </a:pPr>
            <a:r>
              <a:rPr lang="en-US" sz="1100" dirty="0">
                <a:latin typeface="Arial Nova"/>
                <a:ea typeface="+mn-lt"/>
                <a:cs typeface="+mn-lt"/>
              </a:rPr>
              <a:t>Dahlgren, G. and Whitehead, M. (2021) 'The Dahlgren-Whitehead model of health determinants: 30 years on and still chasing rainbows', </a:t>
            </a:r>
            <a:r>
              <a:rPr lang="en-US" sz="1100" i="1" dirty="0">
                <a:latin typeface="Arial Nova"/>
                <a:ea typeface="+mn-lt"/>
                <a:cs typeface="+mn-lt"/>
              </a:rPr>
              <a:t>Public Health</a:t>
            </a:r>
            <a:r>
              <a:rPr lang="en-US" sz="1100" dirty="0">
                <a:latin typeface="Arial Nova"/>
                <a:ea typeface="+mn-lt"/>
                <a:cs typeface="+mn-lt"/>
              </a:rPr>
              <a:t>, 199, pp. 20-24.</a:t>
            </a:r>
          </a:p>
          <a:p>
            <a:pPr marL="0" indent="0">
              <a:buNone/>
            </a:pPr>
            <a:r>
              <a:rPr lang="en-US" sz="1100" dirty="0">
                <a:latin typeface="Arial Nova"/>
                <a:ea typeface="+mn-lt"/>
                <a:cs typeface="+mn-lt"/>
              </a:rPr>
              <a:t>De-</a:t>
            </a:r>
            <a:r>
              <a:rPr lang="en-US" sz="1100" err="1">
                <a:latin typeface="Arial Nova"/>
                <a:ea typeface="+mn-lt"/>
                <a:cs typeface="+mn-lt"/>
              </a:rPr>
              <a:t>Jaunas</a:t>
            </a:r>
            <a:r>
              <a:rPr lang="en-US" sz="1100" dirty="0">
                <a:latin typeface="Arial Nova"/>
                <a:ea typeface="+mn-lt"/>
                <a:cs typeface="+mn-lt"/>
              </a:rPr>
              <a:t>, A., Romero, T. B. and </a:t>
            </a:r>
            <a:r>
              <a:rPr lang="en-US" sz="1100" err="1">
                <a:latin typeface="Arial Nova"/>
                <a:ea typeface="+mn-lt"/>
                <a:cs typeface="+mn-lt"/>
              </a:rPr>
              <a:t>Goig</a:t>
            </a:r>
            <a:r>
              <a:rPr lang="en-US" sz="1100" dirty="0">
                <a:latin typeface="Arial Nova"/>
                <a:ea typeface="+mn-lt"/>
                <a:cs typeface="+mn-lt"/>
              </a:rPr>
              <a:t>, R. (2020) 'The Relationship Between Psychological Well-Being and Autonomy in Young People According to Age', </a:t>
            </a:r>
            <a:r>
              <a:rPr lang="en-US" sz="1100" i="1" dirty="0">
                <a:latin typeface="Arial Nova"/>
                <a:ea typeface="+mn-lt"/>
                <a:cs typeface="+mn-lt"/>
              </a:rPr>
              <a:t>Frontiers in Psychology</a:t>
            </a:r>
            <a:r>
              <a:rPr lang="en-US" sz="1100" dirty="0">
                <a:latin typeface="Arial Nova"/>
                <a:ea typeface="+mn-lt"/>
                <a:cs typeface="+mn-lt"/>
              </a:rPr>
              <a:t>, 11.</a:t>
            </a:r>
          </a:p>
          <a:p>
            <a:pPr marL="0" indent="0">
              <a:buNone/>
            </a:pPr>
            <a:r>
              <a:rPr lang="en-US" sz="1100" dirty="0">
                <a:latin typeface="Arial Nova"/>
                <a:ea typeface="+mn-lt"/>
                <a:cs typeface="+mn-lt"/>
              </a:rPr>
              <a:t>ESTYN (2017) </a:t>
            </a:r>
            <a:r>
              <a:rPr lang="en-US" sz="1100" i="1" dirty="0">
                <a:latin typeface="Arial Nova"/>
                <a:ea typeface="+mn-lt"/>
                <a:cs typeface="+mn-lt"/>
              </a:rPr>
              <a:t>Supplementary Guidance: Healthy Living in Schools</a:t>
            </a:r>
            <a:r>
              <a:rPr lang="en-US" sz="1100" dirty="0">
                <a:latin typeface="Arial Nova"/>
                <a:ea typeface="+mn-lt"/>
                <a:cs typeface="+mn-lt"/>
              </a:rPr>
              <a:t>. Available at: </a:t>
            </a:r>
            <a:r>
              <a:rPr lang="en-US" sz="1100" dirty="0">
                <a:latin typeface="Arial Nova"/>
                <a:ea typeface="+mn-lt"/>
                <a:cs typeface="+mn-lt"/>
                <a:hlinkClick r:id="rId5"/>
              </a:rPr>
              <a:t>https://www.estyn.gov.wales/system/files/2020-07/NIA%2520Supplementary%2520guidance%2520-%2520healthy%2520living_0.pdf</a:t>
            </a:r>
            <a:r>
              <a:rPr lang="en-US" sz="1100" dirty="0">
                <a:latin typeface="Arial Nova"/>
                <a:ea typeface="+mn-lt"/>
                <a:cs typeface="+mn-lt"/>
              </a:rPr>
              <a:t> (Accessed: 22 June 2024).</a:t>
            </a:r>
          </a:p>
          <a:p>
            <a:pPr marL="0" indent="0">
              <a:buNone/>
            </a:pPr>
            <a:r>
              <a:rPr lang="en-US" sz="1100" err="1">
                <a:latin typeface="Arial Nova"/>
                <a:ea typeface="+mn-lt"/>
                <a:cs typeface="+mn-lt"/>
              </a:rPr>
              <a:t>Farhuh</a:t>
            </a:r>
            <a:r>
              <a:rPr lang="en-US" sz="1100" dirty="0">
                <a:latin typeface="Arial Nova"/>
                <a:ea typeface="+mn-lt"/>
                <a:cs typeface="+mn-lt"/>
              </a:rPr>
              <a:t>, D. D. (2015) 'Impact of Lifestyle on Health', </a:t>
            </a:r>
            <a:r>
              <a:rPr lang="en-US" sz="1100" i="1" dirty="0">
                <a:latin typeface="Arial Nova"/>
                <a:ea typeface="+mn-lt"/>
                <a:cs typeface="+mn-lt"/>
              </a:rPr>
              <a:t>Iranian Journal of Public Health</a:t>
            </a:r>
            <a:r>
              <a:rPr lang="en-US" sz="1100" dirty="0">
                <a:latin typeface="Arial Nova"/>
                <a:ea typeface="+mn-lt"/>
                <a:cs typeface="+mn-lt"/>
              </a:rPr>
              <a:t>, 44 (11), pp. 1442–1444.</a:t>
            </a:r>
          </a:p>
          <a:p>
            <a:pPr marL="0" indent="0">
              <a:buNone/>
            </a:pPr>
            <a:r>
              <a:rPr lang="en-US" sz="1100" dirty="0">
                <a:latin typeface="Arial Nova"/>
                <a:ea typeface="+mn-lt"/>
                <a:cs typeface="+mn-lt"/>
              </a:rPr>
              <a:t>Giuseppe, M., Rocco, F., Maddalena, M. M., Marco, D. B., Vincenzo, R. and Marco, C (2023) ‘Children oral health and parents education status: a cross sectional study’, </a:t>
            </a:r>
            <a:r>
              <a:rPr lang="en-US" sz="1100" i="1" dirty="0">
                <a:latin typeface="Arial Nova"/>
                <a:ea typeface="+mn-lt"/>
                <a:cs typeface="+mn-lt"/>
              </a:rPr>
              <a:t>BMC Oral Health, </a:t>
            </a:r>
            <a:r>
              <a:rPr lang="en-US" sz="1100" dirty="0">
                <a:latin typeface="Arial Nova"/>
                <a:ea typeface="+mn-lt"/>
                <a:cs typeface="+mn-lt"/>
              </a:rPr>
              <a:t>23, pp. 1-7. </a:t>
            </a:r>
          </a:p>
          <a:p>
            <a:pPr marL="0" indent="0">
              <a:buNone/>
            </a:pPr>
            <a:r>
              <a:rPr lang="en-US" sz="1100" dirty="0">
                <a:latin typeface="Arial Nova"/>
                <a:ea typeface="+mn-lt"/>
                <a:cs typeface="+mn-lt"/>
              </a:rPr>
              <a:t>GOV.UK (2024) </a:t>
            </a:r>
            <a:r>
              <a:rPr lang="en-US" sz="1100" i="1" dirty="0">
                <a:latin typeface="Arial Nova"/>
                <a:ea typeface="+mn-lt"/>
                <a:cs typeface="+mn-lt"/>
              </a:rPr>
              <a:t>Chapter 6: Wider Determinants of Health</a:t>
            </a:r>
            <a:r>
              <a:rPr lang="en-US" sz="1100" dirty="0">
                <a:latin typeface="Arial Nova"/>
                <a:ea typeface="+mn-lt"/>
                <a:cs typeface="+mn-lt"/>
              </a:rPr>
              <a:t>. Available at: </a:t>
            </a:r>
            <a:r>
              <a:rPr lang="en-US" sz="1100" dirty="0">
                <a:latin typeface="Arial Nova"/>
                <a:ea typeface="+mn-lt"/>
                <a:cs typeface="+mn-lt"/>
                <a:hlinkClick r:id="rId6"/>
              </a:rPr>
              <a:t>https://www.gov.uk/government/publications/health-profile-for-england-2018/chapter-6-wider-determinants-of-health#introduction</a:t>
            </a:r>
            <a:r>
              <a:rPr lang="en-US" sz="1100" dirty="0">
                <a:latin typeface="Arial Nova"/>
                <a:ea typeface="+mn-lt"/>
                <a:cs typeface="+mn-lt"/>
              </a:rPr>
              <a:t> (Accessed: 15 June 2024).</a:t>
            </a:r>
          </a:p>
          <a:p>
            <a:pPr marL="0" indent="0">
              <a:buNone/>
            </a:pPr>
            <a:r>
              <a:rPr lang="en-US" sz="1100" dirty="0">
                <a:latin typeface="Arial Nova"/>
                <a:ea typeface="+mn-lt"/>
                <a:cs typeface="+mn-lt"/>
              </a:rPr>
              <a:t>Grossman, M. (2017) </a:t>
            </a:r>
            <a:r>
              <a:rPr lang="en-US" sz="1100" i="1" dirty="0">
                <a:latin typeface="Arial Nova"/>
                <a:ea typeface="+mn-lt"/>
                <a:cs typeface="+mn-lt"/>
              </a:rPr>
              <a:t>Determinants of Health: An Economic Perspective</a:t>
            </a:r>
            <a:r>
              <a:rPr lang="en-US" sz="1100" dirty="0">
                <a:latin typeface="Arial Nova"/>
                <a:ea typeface="+mn-lt"/>
                <a:cs typeface="+mn-lt"/>
              </a:rPr>
              <a:t>. Edition. West Sussex: Columbia University Press.</a:t>
            </a:r>
          </a:p>
          <a:p>
            <a:pPr marL="0" indent="0">
              <a:buNone/>
            </a:pPr>
            <a:r>
              <a:rPr lang="en-US" sz="1100" dirty="0">
                <a:latin typeface="Arial Nova"/>
                <a:ea typeface="+mn-lt"/>
                <a:cs typeface="+mn-lt"/>
              </a:rPr>
              <a:t>Henn, C.M., Hill, C. and Jorgensen, L. I. (2016) 'An investigation into the factor structure of the Ryff Scales of Psychological Well-Being', SA</a:t>
            </a:r>
            <a:r>
              <a:rPr lang="en-US" sz="1100" i="1" dirty="0">
                <a:latin typeface="Arial Nova"/>
                <a:ea typeface="+mn-lt"/>
                <a:cs typeface="+mn-lt"/>
              </a:rPr>
              <a:t> Journal of Industrial Psychology</a:t>
            </a:r>
            <a:r>
              <a:rPr lang="en-US" sz="1100" dirty="0">
                <a:latin typeface="Arial Nova"/>
                <a:ea typeface="+mn-lt"/>
                <a:cs typeface="+mn-lt"/>
              </a:rPr>
              <a:t>, 42 (1).</a:t>
            </a:r>
          </a:p>
          <a:p>
            <a:pPr marL="0" indent="0">
              <a:buNone/>
            </a:pPr>
            <a:r>
              <a:rPr lang="en-US" sz="1100" dirty="0">
                <a:latin typeface="Arial Nova"/>
                <a:ea typeface="+mn-lt"/>
                <a:cs typeface="+mn-lt"/>
              </a:rPr>
              <a:t>Koskela, T. (2021) 'Promoting Well-Being of Children at School: Parental Agency in the Context of Negotiating for Support', </a:t>
            </a:r>
            <a:r>
              <a:rPr lang="en-US" sz="1100" i="1" dirty="0">
                <a:latin typeface="Arial Nova"/>
                <a:ea typeface="+mn-lt"/>
                <a:cs typeface="+mn-lt"/>
              </a:rPr>
              <a:t>Frontiers in Education</a:t>
            </a:r>
            <a:r>
              <a:rPr lang="en-US" sz="1100" dirty="0">
                <a:latin typeface="Arial Nova"/>
                <a:ea typeface="+mn-lt"/>
                <a:cs typeface="+mn-lt"/>
              </a:rPr>
              <a:t>, 6</a:t>
            </a:r>
          </a:p>
          <a:p>
            <a:pPr>
              <a:buNone/>
            </a:pPr>
            <a:r>
              <a:rPr lang="en-US" sz="1100" dirty="0">
                <a:latin typeface="Arial Nova"/>
                <a:ea typeface="+mn-lt"/>
                <a:cs typeface="+mn-lt"/>
              </a:rPr>
              <a:t>Local Government Association (2024) </a:t>
            </a:r>
            <a:r>
              <a:rPr lang="en-US" sz="1100" i="1" dirty="0">
                <a:latin typeface="Arial Nova"/>
                <a:ea typeface="+mn-lt"/>
                <a:cs typeface="+mn-lt"/>
              </a:rPr>
              <a:t>Lifestyle choice or no choice?</a:t>
            </a:r>
            <a:r>
              <a:rPr lang="en-US" sz="1100" dirty="0">
                <a:latin typeface="Arial Nova"/>
                <a:ea typeface="+mn-lt"/>
                <a:cs typeface="+mn-lt"/>
              </a:rPr>
              <a:t>. Available at: </a:t>
            </a:r>
            <a:r>
              <a:rPr lang="en-US" sz="1100" dirty="0">
                <a:latin typeface="Arial Nova"/>
                <a:ea typeface="+mn-lt"/>
                <a:cs typeface="+mn-lt"/>
                <a:hlinkClick r:id="rId7"/>
              </a:rPr>
              <a:t>https://www.local.gov.uk/topics/social-care-health-and-integration/lifestyle-choice-or-no-choice</a:t>
            </a:r>
            <a:r>
              <a:rPr lang="en-US" sz="1100" dirty="0">
                <a:latin typeface="Arial Nova"/>
                <a:ea typeface="+mn-lt"/>
                <a:cs typeface="+mn-lt"/>
              </a:rPr>
              <a:t> (Accessed: 16 June 2024).</a:t>
            </a:r>
          </a:p>
          <a:p>
            <a:pPr>
              <a:buNone/>
            </a:pPr>
            <a:r>
              <a:rPr lang="en-US" sz="1100" dirty="0" err="1">
                <a:latin typeface="Arial Nova"/>
                <a:ea typeface="+mn-lt"/>
                <a:cs typeface="+mn-lt"/>
              </a:rPr>
              <a:t>Mainstone</a:t>
            </a:r>
            <a:r>
              <a:rPr lang="en-US" sz="1100" dirty="0">
                <a:latin typeface="Arial Nova"/>
                <a:ea typeface="+mn-lt"/>
                <a:cs typeface="+mn-lt"/>
              </a:rPr>
              <a:t>-Cotton, S. (2017) </a:t>
            </a:r>
            <a:r>
              <a:rPr lang="en-US" sz="1100" i="1" dirty="0">
                <a:latin typeface="Arial Nova"/>
                <a:ea typeface="+mn-lt"/>
                <a:cs typeface="+mn-lt"/>
              </a:rPr>
              <a:t>Promoting Young Children's Emotional Health and Wellbeing : A Practical Guide for Professionals and Parents</a:t>
            </a:r>
            <a:r>
              <a:rPr lang="en-US" sz="1100" dirty="0">
                <a:latin typeface="Arial Nova"/>
                <a:ea typeface="+mn-lt"/>
                <a:cs typeface="+mn-lt"/>
              </a:rPr>
              <a:t>. London: Jessica Kingsley.</a:t>
            </a:r>
          </a:p>
          <a:p>
            <a:pPr marL="0" indent="0">
              <a:buNone/>
            </a:pPr>
            <a:r>
              <a:rPr lang="en-US" sz="1100" dirty="0">
                <a:latin typeface="Arial Nova"/>
                <a:ea typeface="+mn-lt"/>
                <a:cs typeface="+mn-lt"/>
              </a:rPr>
              <a:t>McCormick, R. (2017) 'Does Access to Green Space Impact the Mental Well-being of Children: A Systematic Review', </a:t>
            </a:r>
            <a:r>
              <a:rPr lang="en-US" sz="1100" i="1" dirty="0">
                <a:latin typeface="Arial Nova"/>
                <a:ea typeface="+mn-lt"/>
                <a:cs typeface="+mn-lt"/>
              </a:rPr>
              <a:t>Journal of Pediatric Nursing</a:t>
            </a:r>
            <a:r>
              <a:rPr lang="en-US" sz="1100" dirty="0">
                <a:latin typeface="Arial Nova"/>
                <a:ea typeface="+mn-lt"/>
                <a:cs typeface="+mn-lt"/>
              </a:rPr>
              <a:t>, 37, pp. 3-7.</a:t>
            </a:r>
          </a:p>
          <a:p>
            <a:pPr marL="0" indent="0">
              <a:buNone/>
            </a:pPr>
            <a:r>
              <a:rPr lang="en-US" sz="1100" dirty="0">
                <a:latin typeface="Arial Nova"/>
                <a:ea typeface="+mn-lt"/>
                <a:cs typeface="+mn-lt"/>
              </a:rPr>
              <a:t>McNamara, M., </a:t>
            </a:r>
            <a:r>
              <a:rPr lang="en-US" sz="1100" err="1">
                <a:latin typeface="Arial Nova"/>
                <a:ea typeface="+mn-lt"/>
                <a:cs typeface="+mn-lt"/>
              </a:rPr>
              <a:t>Barondeau</a:t>
            </a:r>
            <a:r>
              <a:rPr lang="en-US" sz="1100" dirty="0">
                <a:latin typeface="Arial Nova"/>
                <a:ea typeface="+mn-lt"/>
                <a:cs typeface="+mn-lt"/>
              </a:rPr>
              <a:t>, J. and Brown, J. (2024) 'Mental Health, Climate Change, and Bodily Autonomy: An Analysis of Adolescent Health Policy in the </a:t>
            </a:r>
            <a:r>
              <a:rPr lang="en-US" sz="1100" err="1">
                <a:latin typeface="Arial Nova"/>
                <a:ea typeface="+mn-lt"/>
                <a:cs typeface="+mn-lt"/>
              </a:rPr>
              <a:t>Postpandemic</a:t>
            </a:r>
            <a:r>
              <a:rPr lang="en-US" sz="1100" dirty="0">
                <a:latin typeface="Arial Nova"/>
                <a:ea typeface="+mn-lt"/>
                <a:cs typeface="+mn-lt"/>
              </a:rPr>
              <a:t> Climate', </a:t>
            </a:r>
            <a:r>
              <a:rPr lang="en-US" sz="1100" i="1" dirty="0">
                <a:latin typeface="Arial Nova"/>
                <a:ea typeface="+mn-lt"/>
                <a:cs typeface="+mn-lt"/>
                <a:hlinkClick r:id="rId8"/>
              </a:rPr>
              <a:t>Pediatric Clinics of North America</a:t>
            </a:r>
            <a:r>
              <a:rPr lang="en-US" sz="1100" dirty="0">
                <a:latin typeface="Arial Nova"/>
                <a:ea typeface="+mn-lt"/>
                <a:cs typeface="+mn-lt"/>
              </a:rPr>
              <a:t>.</a:t>
            </a:r>
            <a:endParaRPr lang="en-US" sz="1100" dirty="0">
              <a:latin typeface="Arial Nova"/>
            </a:endParaRPr>
          </a:p>
          <a:p>
            <a:pPr marL="0" indent="0">
              <a:buNone/>
            </a:pPr>
            <a:endParaRPr lang="en-US" sz="1200" dirty="0"/>
          </a:p>
          <a:p>
            <a:endParaRPr lang="en-US" sz="1200" dirty="0"/>
          </a:p>
          <a:p>
            <a:endParaRPr lang="en-US" dirty="0"/>
          </a:p>
        </p:txBody>
      </p:sp>
    </p:spTree>
    <p:extLst>
      <p:ext uri="{BB962C8B-B14F-4D97-AF65-F5344CB8AC3E}">
        <p14:creationId xmlns:p14="http://schemas.microsoft.com/office/powerpoint/2010/main" val="392131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CA352B-C91D-49EC-F656-75B5902B6E7F}"/>
              </a:ext>
            </a:extLst>
          </p:cNvPr>
          <p:cNvSpPr>
            <a:spLocks noGrp="1"/>
          </p:cNvSpPr>
          <p:nvPr>
            <p:ph idx="1"/>
          </p:nvPr>
        </p:nvSpPr>
        <p:spPr>
          <a:xfrm>
            <a:off x="205596" y="186606"/>
            <a:ext cx="11982090" cy="6809865"/>
          </a:xfrm>
        </p:spPr>
        <p:txBody>
          <a:bodyPr vert="horz" lIns="91440" tIns="45720" rIns="91440" bIns="45720" rtlCol="0" anchor="t">
            <a:normAutofit fontScale="92500" lnSpcReduction="20000"/>
          </a:bodyPr>
          <a:lstStyle/>
          <a:p>
            <a:pPr marL="0" indent="0">
              <a:buNone/>
            </a:pPr>
            <a:r>
              <a:rPr lang="en-US" sz="1200" dirty="0">
                <a:latin typeface="Arial Nova"/>
                <a:ea typeface="+mn-lt"/>
                <a:cs typeface="+mn-lt"/>
              </a:rPr>
              <a:t>Mental Health Foundation (2023) </a:t>
            </a:r>
            <a:r>
              <a:rPr lang="en-US" sz="1200" i="1" dirty="0">
                <a:latin typeface="Arial Nova"/>
                <a:ea typeface="+mn-lt"/>
                <a:cs typeface="+mn-lt"/>
              </a:rPr>
              <a:t>Our relationships with our children are critical for their healthy development</a:t>
            </a:r>
            <a:r>
              <a:rPr lang="en-US" sz="1200" dirty="0">
                <a:latin typeface="Arial Nova"/>
                <a:ea typeface="+mn-lt"/>
                <a:cs typeface="+mn-lt"/>
              </a:rPr>
              <a:t>. Available at: </a:t>
            </a:r>
            <a:r>
              <a:rPr lang="en-US" sz="1200" dirty="0">
                <a:latin typeface="Arial Nova"/>
                <a:ea typeface="+mn-lt"/>
                <a:cs typeface="+mn-lt"/>
                <a:hlinkClick r:id="rId2"/>
              </a:rPr>
              <a:t>https://mentalhealth.org.uk/explore-mental-health/blogs/why-relationships-are-so-important-children-and-young-people</a:t>
            </a:r>
            <a:r>
              <a:rPr lang="en-US" sz="1200" dirty="0">
                <a:latin typeface="Arial Nova"/>
                <a:ea typeface="+mn-lt"/>
                <a:cs typeface="+mn-lt"/>
              </a:rPr>
              <a:t> (Accessed: 16 June 2024).</a:t>
            </a:r>
            <a:endParaRPr lang="en-US" sz="1200">
              <a:latin typeface="Arial Nova"/>
              <a:ea typeface="+mn-lt"/>
              <a:cs typeface="+mn-lt"/>
            </a:endParaRPr>
          </a:p>
          <a:p>
            <a:pPr marL="0" indent="0">
              <a:buNone/>
            </a:pPr>
            <a:r>
              <a:rPr lang="en-US" sz="1200" dirty="0">
                <a:latin typeface="Arial Nova"/>
                <a:ea typeface="+mn-lt"/>
                <a:cs typeface="+mn-lt"/>
              </a:rPr>
              <a:t>National Institue of Health (2019) </a:t>
            </a:r>
            <a:r>
              <a:rPr lang="en-US" sz="1200" i="1" dirty="0">
                <a:latin typeface="Arial Nova"/>
                <a:ea typeface="+mn-lt"/>
                <a:cs typeface="+mn-lt"/>
              </a:rPr>
              <a:t>Helping Your Child: Tips for Parents &amp; Others Caregivers</a:t>
            </a:r>
            <a:r>
              <a:rPr lang="en-US" sz="1200" dirty="0">
                <a:latin typeface="Arial Nova"/>
                <a:ea typeface="+mn-lt"/>
                <a:cs typeface="+mn-lt"/>
              </a:rPr>
              <a:t>. Available at: </a:t>
            </a:r>
            <a:r>
              <a:rPr lang="en-US" sz="1200" dirty="0">
                <a:latin typeface="Arial Nova"/>
                <a:ea typeface="+mn-lt"/>
                <a:cs typeface="+mn-lt"/>
                <a:hlinkClick r:id="rId3"/>
              </a:rPr>
              <a:t>https://www.niddk.nih.gov/health-information/weight-management/healthy-eating-physical-activity-for-life/helping-your-child-tips-for-parents</a:t>
            </a:r>
            <a:r>
              <a:rPr lang="en-US" sz="1200" dirty="0">
                <a:latin typeface="Arial Nova"/>
                <a:ea typeface="+mn-lt"/>
                <a:cs typeface="+mn-lt"/>
              </a:rPr>
              <a:t> (Accessed: 20 June 2024).</a:t>
            </a:r>
          </a:p>
          <a:p>
            <a:pPr marL="0" indent="0">
              <a:buNone/>
            </a:pPr>
            <a:r>
              <a:rPr lang="en-US" sz="1200" dirty="0">
                <a:latin typeface="Arial Nova"/>
                <a:ea typeface="+mn-lt"/>
                <a:cs typeface="+mn-lt"/>
              </a:rPr>
              <a:t>NHS (2020) </a:t>
            </a:r>
            <a:r>
              <a:rPr lang="en-US" sz="1200" i="1" dirty="0">
                <a:latin typeface="Arial Nova"/>
                <a:ea typeface="+mn-lt"/>
                <a:cs typeface="+mn-lt"/>
              </a:rPr>
              <a:t>Vitamin D</a:t>
            </a:r>
            <a:r>
              <a:rPr lang="en-US" sz="1200" dirty="0">
                <a:latin typeface="Arial Nova"/>
                <a:ea typeface="+mn-lt"/>
                <a:cs typeface="+mn-lt"/>
              </a:rPr>
              <a:t>. Available at: </a:t>
            </a:r>
            <a:r>
              <a:rPr lang="en-US" sz="1200" dirty="0">
                <a:latin typeface="Arial Nova"/>
                <a:ea typeface="+mn-lt"/>
                <a:cs typeface="+mn-lt"/>
                <a:hlinkClick r:id="rId4"/>
              </a:rPr>
              <a:t>https://www.nhs.uk/conditions/vitamins-and-minerals/vitamin-d/</a:t>
            </a:r>
            <a:r>
              <a:rPr lang="en-US" sz="1200" dirty="0">
                <a:latin typeface="Arial Nova"/>
                <a:ea typeface="+mn-lt"/>
                <a:cs typeface="+mn-lt"/>
              </a:rPr>
              <a:t> (Accessed: 16 June 2024).</a:t>
            </a:r>
          </a:p>
          <a:p>
            <a:pPr marL="0" indent="0">
              <a:buNone/>
            </a:pPr>
            <a:r>
              <a:rPr lang="en-US" sz="1200" dirty="0">
                <a:latin typeface="Arial Nova"/>
                <a:ea typeface="+mn-lt"/>
                <a:cs typeface="+mn-lt"/>
              </a:rPr>
              <a:t>NSPCC Learning (2021) </a:t>
            </a:r>
            <a:r>
              <a:rPr lang="en-US" sz="1200" i="1" dirty="0">
                <a:latin typeface="Arial Nova"/>
                <a:ea typeface="+mn-lt"/>
                <a:cs typeface="+mn-lt"/>
              </a:rPr>
              <a:t>Promoting mental health and well-being</a:t>
            </a:r>
            <a:r>
              <a:rPr lang="en-US" sz="1200" dirty="0">
                <a:latin typeface="Arial Nova"/>
                <a:ea typeface="+mn-lt"/>
                <a:cs typeface="+mn-lt"/>
              </a:rPr>
              <a:t>. Available at: </a:t>
            </a:r>
            <a:r>
              <a:rPr lang="en-US" sz="1200" dirty="0">
                <a:latin typeface="Arial Nova"/>
                <a:ea typeface="+mn-lt"/>
                <a:cs typeface="+mn-lt"/>
                <a:hlinkClick r:id="rId5"/>
              </a:rPr>
              <a:t>https://learning.nspcc.org.uk/child-health-development/promoting-mental-health-wellbeing</a:t>
            </a:r>
            <a:r>
              <a:rPr lang="en-US" sz="1200" dirty="0">
                <a:latin typeface="Arial Nova"/>
                <a:ea typeface="+mn-lt"/>
                <a:cs typeface="+mn-lt"/>
              </a:rPr>
              <a:t> (Accessed: 16 June 2024).</a:t>
            </a:r>
          </a:p>
          <a:p>
            <a:pPr marL="0" indent="0">
              <a:buNone/>
            </a:pPr>
            <a:r>
              <a:rPr lang="en-US" sz="1200" dirty="0">
                <a:latin typeface="Arial Nova"/>
                <a:ea typeface="+mn-lt"/>
                <a:cs typeface="+mn-lt"/>
              </a:rPr>
              <a:t>Office of Disease Prevention and Health Promotion (no date) </a:t>
            </a:r>
            <a:r>
              <a:rPr lang="en-US" sz="1200" i="1" dirty="0">
                <a:latin typeface="Arial Nova"/>
                <a:ea typeface="+mn-lt"/>
                <a:cs typeface="+mn-lt"/>
              </a:rPr>
              <a:t>Social Determinants of Health</a:t>
            </a:r>
            <a:r>
              <a:rPr lang="en-US" sz="1200" dirty="0">
                <a:latin typeface="Arial Nova"/>
                <a:ea typeface="+mn-lt"/>
                <a:cs typeface="+mn-lt"/>
              </a:rPr>
              <a:t>. Available at: </a:t>
            </a:r>
            <a:r>
              <a:rPr lang="en-US" sz="1200" dirty="0">
                <a:latin typeface="Arial Nova"/>
                <a:ea typeface="+mn-lt"/>
                <a:cs typeface="+mn-lt"/>
                <a:hlinkClick r:id="rId6"/>
              </a:rPr>
              <a:t>https://health.gov/healthypeople/priority-areas/social-determinants-health</a:t>
            </a:r>
            <a:r>
              <a:rPr lang="en-US" sz="1200" dirty="0">
                <a:latin typeface="Arial Nova"/>
                <a:ea typeface="+mn-lt"/>
                <a:cs typeface="+mn-lt"/>
              </a:rPr>
              <a:t> (Accessed: 15 June 2024).</a:t>
            </a:r>
          </a:p>
          <a:p>
            <a:pPr marL="0" indent="0">
              <a:buNone/>
            </a:pPr>
            <a:r>
              <a:rPr lang="en-US" sz="1200" dirty="0">
                <a:latin typeface="Arial Nova"/>
                <a:ea typeface="+mn-lt"/>
                <a:cs typeface="+mn-lt"/>
              </a:rPr>
              <a:t>Open Education Sociology Dictionary (2024) </a:t>
            </a:r>
            <a:r>
              <a:rPr lang="en-US" sz="1200" i="1" dirty="0">
                <a:latin typeface="Arial Nova"/>
                <a:ea typeface="+mn-lt"/>
                <a:cs typeface="+mn-lt"/>
              </a:rPr>
              <a:t>Lifestyle</a:t>
            </a:r>
            <a:r>
              <a:rPr lang="en-US" sz="1200" dirty="0">
                <a:latin typeface="Arial Nova"/>
                <a:ea typeface="+mn-lt"/>
                <a:cs typeface="+mn-lt"/>
              </a:rPr>
              <a:t>. Available at: </a:t>
            </a:r>
            <a:r>
              <a:rPr lang="en-US" sz="1200" dirty="0">
                <a:latin typeface="Arial Nova"/>
                <a:ea typeface="+mn-lt"/>
                <a:cs typeface="+mn-lt"/>
                <a:hlinkClick r:id="rId7"/>
              </a:rPr>
              <a:t>https://sociologydictionary.org/lifestyle/#:~:text=(noun)%20The%20distinctive%20pattern%20and,values%3B%20a%20way%20of%20life</a:t>
            </a:r>
            <a:r>
              <a:rPr lang="en-US" sz="1200" dirty="0">
                <a:latin typeface="Arial Nova"/>
                <a:ea typeface="+mn-lt"/>
                <a:cs typeface="+mn-lt"/>
              </a:rPr>
              <a:t>. (Accessed: 16 June 2024).</a:t>
            </a:r>
          </a:p>
          <a:p>
            <a:pPr marL="0" indent="0">
              <a:buNone/>
            </a:pPr>
            <a:r>
              <a:rPr lang="en-US" sz="1200" dirty="0">
                <a:latin typeface="Arial Nova"/>
                <a:ea typeface="+mn-lt"/>
                <a:cs typeface="+mn-lt"/>
              </a:rPr>
              <a:t>Patient Safety Learning (2021) </a:t>
            </a:r>
            <a:r>
              <a:rPr lang="en-US" sz="1200" i="1" dirty="0">
                <a:latin typeface="Arial Nova"/>
                <a:ea typeface="+mn-lt"/>
                <a:cs typeface="+mn-lt"/>
              </a:rPr>
              <a:t>The </a:t>
            </a:r>
            <a:r>
              <a:rPr lang="en-US" sz="1200" i="1" err="1">
                <a:latin typeface="Arial Nova"/>
                <a:ea typeface="+mn-lt"/>
                <a:cs typeface="+mn-lt"/>
              </a:rPr>
              <a:t>Daglgren</a:t>
            </a:r>
            <a:r>
              <a:rPr lang="en-US" sz="1200" i="1" dirty="0">
                <a:latin typeface="Arial Nova"/>
                <a:ea typeface="+mn-lt"/>
                <a:cs typeface="+mn-lt"/>
              </a:rPr>
              <a:t>-Whitehead Rainbow (1991)</a:t>
            </a:r>
            <a:r>
              <a:rPr lang="en-US" sz="1200" dirty="0">
                <a:latin typeface="Arial Nova"/>
                <a:ea typeface="+mn-lt"/>
                <a:cs typeface="+mn-lt"/>
              </a:rPr>
              <a:t>. Available at: </a:t>
            </a:r>
            <a:r>
              <a:rPr lang="en-US" sz="1200" dirty="0">
                <a:latin typeface="Arial Nova"/>
                <a:ea typeface="+mn-lt"/>
                <a:cs typeface="+mn-lt"/>
                <a:hlinkClick r:id="rId8"/>
              </a:rPr>
              <a:t>https://www.pslhub.org/learn/improving-patient-safety/health-inequalities/the-dahlgren-whitehead-rainbow-1991-r5870/#:~:text=The%20Dahlgren%2DWhitehead%20rainbow%20is,individual%2C%20their%20environment%20and%20health</a:t>
            </a:r>
            <a:r>
              <a:rPr lang="en-US" sz="1200" dirty="0">
                <a:latin typeface="Arial Nova"/>
                <a:ea typeface="+mn-lt"/>
                <a:cs typeface="+mn-lt"/>
              </a:rPr>
              <a:t>. (Accessed: 15 June 2024).</a:t>
            </a:r>
          </a:p>
          <a:p>
            <a:pPr marL="0" indent="0">
              <a:buNone/>
            </a:pPr>
            <a:r>
              <a:rPr lang="en-US" sz="1200" err="1">
                <a:latin typeface="Arial Nova"/>
                <a:ea typeface="+mn-lt"/>
                <a:cs typeface="+mn-lt"/>
              </a:rPr>
              <a:t>Pichere</a:t>
            </a:r>
            <a:r>
              <a:rPr lang="en-US" sz="1200" dirty="0">
                <a:latin typeface="Arial Nova"/>
                <a:ea typeface="+mn-lt"/>
                <a:cs typeface="+mn-lt"/>
              </a:rPr>
              <a:t>, P. (2015) </a:t>
            </a:r>
            <a:r>
              <a:rPr lang="en-US" sz="1200" i="1" dirty="0">
                <a:latin typeface="Arial Nova"/>
                <a:ea typeface="+mn-lt"/>
                <a:cs typeface="+mn-lt"/>
              </a:rPr>
              <a:t>Maslow's Hierarchy of Needs: Understand the true foundations of human motivation</a:t>
            </a:r>
            <a:r>
              <a:rPr lang="en-US" sz="1200" dirty="0">
                <a:latin typeface="Arial Nova"/>
                <a:ea typeface="+mn-lt"/>
                <a:cs typeface="+mn-lt"/>
              </a:rPr>
              <a:t>. Namur: Lemaitre Publishing.</a:t>
            </a:r>
          </a:p>
          <a:p>
            <a:pPr marL="0" indent="0">
              <a:buNone/>
            </a:pPr>
            <a:r>
              <a:rPr lang="en-US" sz="1200" dirty="0">
                <a:latin typeface="Arial Nova"/>
                <a:ea typeface="+mn-lt"/>
                <a:cs typeface="+mn-lt"/>
              </a:rPr>
              <a:t>Roberts, R. (2010) </a:t>
            </a:r>
            <a:r>
              <a:rPr lang="en-US" sz="1200" i="1" dirty="0">
                <a:latin typeface="Arial Nova"/>
                <a:ea typeface="+mn-lt"/>
                <a:cs typeface="+mn-lt"/>
              </a:rPr>
              <a:t>Well-being from birth</a:t>
            </a:r>
            <a:r>
              <a:rPr lang="en-US" sz="1200" dirty="0">
                <a:latin typeface="Arial Nova"/>
                <a:ea typeface="+mn-lt"/>
                <a:cs typeface="+mn-lt"/>
              </a:rPr>
              <a:t>. Edition. London: SAGE Publications.</a:t>
            </a:r>
          </a:p>
          <a:p>
            <a:pPr marL="0" indent="0">
              <a:buNone/>
            </a:pPr>
            <a:r>
              <a:rPr lang="en-US" sz="1200" err="1">
                <a:latin typeface="Arial Nova"/>
                <a:ea typeface="+mn-lt"/>
                <a:cs typeface="+mn-lt"/>
              </a:rPr>
              <a:t>Rootman</a:t>
            </a:r>
            <a:r>
              <a:rPr lang="en-US" sz="1200" dirty="0">
                <a:latin typeface="Arial Nova"/>
                <a:ea typeface="+mn-lt"/>
                <a:cs typeface="+mn-lt"/>
              </a:rPr>
              <a:t>, I., Pederson, A., Frohlich, K. L. and Dupere, S. (2017) </a:t>
            </a:r>
            <a:r>
              <a:rPr lang="en-US" sz="1200" i="1" dirty="0">
                <a:latin typeface="Arial Nova"/>
                <a:ea typeface="+mn-lt"/>
                <a:cs typeface="+mn-lt"/>
              </a:rPr>
              <a:t>Health Promotion in Canada: New Perspectives on Theory, Practice, Policy and Research</a:t>
            </a:r>
            <a:r>
              <a:rPr lang="en-US" sz="1200" dirty="0">
                <a:latin typeface="Arial Nova"/>
                <a:ea typeface="+mn-lt"/>
                <a:cs typeface="+mn-lt"/>
              </a:rPr>
              <a:t>. 4th </a:t>
            </a:r>
            <a:r>
              <a:rPr lang="en-US" sz="1200" err="1">
                <a:latin typeface="Arial Nova"/>
                <a:ea typeface="+mn-lt"/>
                <a:cs typeface="+mn-lt"/>
              </a:rPr>
              <a:t>edn</a:t>
            </a:r>
            <a:r>
              <a:rPr lang="en-US" sz="1200" dirty="0">
                <a:latin typeface="Arial Nova"/>
                <a:ea typeface="+mn-lt"/>
                <a:cs typeface="+mn-lt"/>
              </a:rPr>
              <a:t>. Ontario: Canadian Scholars.</a:t>
            </a:r>
          </a:p>
          <a:p>
            <a:pPr marL="0" indent="0">
              <a:buNone/>
            </a:pPr>
            <a:r>
              <a:rPr lang="en-US" sz="1200" err="1">
                <a:latin typeface="Arial Nova"/>
                <a:ea typeface="+mn-lt"/>
                <a:cs typeface="+mn-lt"/>
              </a:rPr>
              <a:t>Schlieber</a:t>
            </a:r>
            <a:r>
              <a:rPr lang="en-US" sz="1200" dirty="0">
                <a:latin typeface="Arial Nova"/>
                <a:ea typeface="+mn-lt"/>
                <a:cs typeface="+mn-lt"/>
              </a:rPr>
              <a:t>, M. and Han, J. (2017) 'The sleeping patterns of Head Start children and the influence on developmental outcomes', </a:t>
            </a:r>
            <a:r>
              <a:rPr lang="en-US" sz="1200" i="1" dirty="0">
                <a:latin typeface="Arial Nova"/>
                <a:ea typeface="+mn-lt"/>
                <a:cs typeface="+mn-lt"/>
              </a:rPr>
              <a:t>Child: Health, Care &amp; Development</a:t>
            </a:r>
            <a:r>
              <a:rPr lang="en-US" sz="1200" dirty="0">
                <a:latin typeface="Arial Nova"/>
                <a:ea typeface="+mn-lt"/>
                <a:cs typeface="+mn-lt"/>
              </a:rPr>
              <a:t>, 44 (3), pp. 462-469.</a:t>
            </a:r>
          </a:p>
          <a:p>
            <a:pPr marL="0" indent="0">
              <a:buNone/>
            </a:pPr>
            <a:r>
              <a:rPr lang="en-US" sz="1200" dirty="0">
                <a:latin typeface="Arial Nova"/>
                <a:ea typeface="+mn-lt"/>
                <a:cs typeface="+mn-lt"/>
              </a:rPr>
              <a:t>Senedd Wales (2020) </a:t>
            </a:r>
            <a:r>
              <a:rPr lang="en-US" sz="1200" i="1" dirty="0">
                <a:latin typeface="Arial Nova"/>
                <a:ea typeface="+mn-lt"/>
                <a:cs typeface="+mn-lt"/>
              </a:rPr>
              <a:t>Mine over matter: two years on</a:t>
            </a:r>
            <a:r>
              <a:rPr lang="en-US" sz="1200" dirty="0">
                <a:latin typeface="Arial Nova"/>
                <a:ea typeface="+mn-lt"/>
                <a:cs typeface="+mn-lt"/>
              </a:rPr>
              <a:t>. Available at: </a:t>
            </a:r>
            <a:r>
              <a:rPr lang="en-US" sz="1200" dirty="0">
                <a:latin typeface="Arial Nova"/>
                <a:ea typeface="+mn-lt"/>
                <a:cs typeface="+mn-lt"/>
                <a:hlinkClick r:id="rId9"/>
              </a:rPr>
              <a:t>https://senedd.wales/laid%20documents/cr-ld13568/cr-ld13568-e.pdf</a:t>
            </a:r>
            <a:r>
              <a:rPr lang="en-US" sz="1200" dirty="0">
                <a:latin typeface="Arial Nova"/>
                <a:ea typeface="+mn-lt"/>
                <a:cs typeface="+mn-lt"/>
              </a:rPr>
              <a:t> (Accessed: 22 June 2024).</a:t>
            </a:r>
          </a:p>
          <a:p>
            <a:pPr marL="0" indent="0">
              <a:buNone/>
            </a:pPr>
            <a:r>
              <a:rPr lang="en-US" sz="1200" dirty="0">
                <a:latin typeface="Arial Nova"/>
                <a:ea typeface="+mn-lt"/>
                <a:cs typeface="+mn-lt"/>
              </a:rPr>
              <a:t>Steinbach, A. (2018) 'Children's and Parents’ Well-Being in Joint Physical Custody: A Literature Review', </a:t>
            </a:r>
            <a:r>
              <a:rPr lang="en-US" sz="1200" i="1" dirty="0">
                <a:latin typeface="Arial Nova"/>
                <a:ea typeface="+mn-lt"/>
                <a:cs typeface="+mn-lt"/>
              </a:rPr>
              <a:t>Family Process</a:t>
            </a:r>
            <a:r>
              <a:rPr lang="en-US" sz="1200" dirty="0">
                <a:latin typeface="Arial Nova"/>
                <a:ea typeface="+mn-lt"/>
                <a:cs typeface="+mn-lt"/>
              </a:rPr>
              <a:t>, 58 (2), pp. 353-369.</a:t>
            </a:r>
          </a:p>
          <a:p>
            <a:pPr marL="0" indent="0">
              <a:buNone/>
            </a:pPr>
            <a:r>
              <a:rPr lang="en-US" sz="1200" dirty="0">
                <a:latin typeface="Arial Nova"/>
                <a:ea typeface="+mn-lt"/>
                <a:cs typeface="+mn-lt"/>
              </a:rPr>
              <a:t>St-Onge, M. P. (2022) 'Preventing insufficient sleep in adolescents: one step in helping them achieve a healthy lifestyle?', </a:t>
            </a:r>
            <a:r>
              <a:rPr lang="en-US" sz="1200" i="1" dirty="0">
                <a:latin typeface="Arial Nova"/>
                <a:ea typeface="+mn-lt"/>
                <a:cs typeface="+mn-lt"/>
              </a:rPr>
              <a:t>Sleep</a:t>
            </a:r>
            <a:r>
              <a:rPr lang="en-US" sz="1200" dirty="0">
                <a:latin typeface="Arial Nova"/>
                <a:ea typeface="+mn-lt"/>
                <a:cs typeface="+mn-lt"/>
              </a:rPr>
              <a:t>, 45 (5).</a:t>
            </a:r>
          </a:p>
          <a:p>
            <a:pPr marL="0" indent="0">
              <a:buNone/>
            </a:pPr>
            <a:r>
              <a:rPr lang="en-US" sz="1200" dirty="0">
                <a:latin typeface="Arial Nova"/>
                <a:ea typeface="+mn-lt"/>
                <a:cs typeface="+mn-lt"/>
              </a:rPr>
              <a:t>Sylva Foundation (2019) </a:t>
            </a:r>
            <a:r>
              <a:rPr lang="en-US" sz="1200" i="1" dirty="0">
                <a:latin typeface="Arial Nova"/>
                <a:ea typeface="+mn-lt"/>
                <a:cs typeface="+mn-lt"/>
              </a:rPr>
              <a:t>Bringing Children Closer to Nature</a:t>
            </a:r>
            <a:r>
              <a:rPr lang="en-US" sz="1200" dirty="0">
                <a:latin typeface="Arial Nova"/>
                <a:ea typeface="+mn-lt"/>
                <a:cs typeface="+mn-lt"/>
              </a:rPr>
              <a:t>. Available at: </a:t>
            </a:r>
            <a:r>
              <a:rPr lang="en-US" sz="1200" dirty="0">
                <a:latin typeface="Arial Nova"/>
                <a:ea typeface="+mn-lt"/>
                <a:cs typeface="+mn-lt"/>
                <a:hlinkClick r:id="rId10"/>
              </a:rPr>
              <a:t>https://sylva.org.uk/bringing-children-closer-to-nature/</a:t>
            </a:r>
            <a:r>
              <a:rPr lang="en-US" sz="1200" dirty="0">
                <a:latin typeface="Arial Nova"/>
                <a:ea typeface="+mn-lt"/>
                <a:cs typeface="+mn-lt"/>
              </a:rPr>
              <a:t> (Accessed: 21 June 2024).</a:t>
            </a:r>
          </a:p>
          <a:p>
            <a:pPr marL="0" indent="0">
              <a:buNone/>
            </a:pPr>
            <a:r>
              <a:rPr lang="en-US" sz="1200" dirty="0">
                <a:latin typeface="Arial Nova"/>
                <a:ea typeface="+mn-lt"/>
                <a:cs typeface="+mn-lt"/>
              </a:rPr>
              <a:t>Treanor, M, C. (2020) </a:t>
            </a:r>
            <a:r>
              <a:rPr lang="en-US" sz="1200" i="1" dirty="0">
                <a:latin typeface="Arial Nova"/>
                <a:ea typeface="+mn-lt"/>
                <a:cs typeface="+mn-lt"/>
                <a:hlinkClick r:id="rId11"/>
              </a:rPr>
              <a:t>Child poverty : aspiring to survive</a:t>
            </a:r>
            <a:r>
              <a:rPr lang="en-US" sz="1200" dirty="0">
                <a:latin typeface="Arial Nova"/>
                <a:ea typeface="+mn-lt"/>
                <a:cs typeface="+mn-lt"/>
              </a:rPr>
              <a:t>. Bristol: Policy Press.</a:t>
            </a:r>
          </a:p>
          <a:p>
            <a:pPr marL="0" indent="0">
              <a:buNone/>
            </a:pPr>
            <a:r>
              <a:rPr lang="en-US" sz="1200" dirty="0">
                <a:latin typeface="Arial Nova"/>
                <a:ea typeface="+mn-lt"/>
                <a:cs typeface="+mn-lt"/>
              </a:rPr>
              <a:t>Waygood, E. O. D., Friman, M., Olsson, L. E. and Taniguchi, A. (2017) 'Transport and child well-being: An integrative review</a:t>
            </a:r>
            <a:r>
              <a:rPr lang="en-US" sz="1200" i="1" dirty="0">
                <a:latin typeface="Arial Nova"/>
                <a:ea typeface="+mn-lt"/>
                <a:cs typeface="+mn-lt"/>
              </a:rPr>
              <a:t>.</a:t>
            </a:r>
            <a:r>
              <a:rPr lang="en-US" sz="1200" dirty="0">
                <a:latin typeface="Arial Nova"/>
                <a:ea typeface="+mn-lt"/>
                <a:cs typeface="+mn-lt"/>
              </a:rPr>
              <a:t> ', </a:t>
            </a:r>
            <a:r>
              <a:rPr lang="en-US" sz="1200" i="1" dirty="0">
                <a:latin typeface="Arial Nova"/>
                <a:ea typeface="+mn-lt"/>
                <a:cs typeface="+mn-lt"/>
              </a:rPr>
              <a:t>Travel </a:t>
            </a:r>
            <a:r>
              <a:rPr lang="en-US" sz="1200" i="1" err="1">
                <a:latin typeface="Arial Nova"/>
                <a:ea typeface="+mn-lt"/>
                <a:cs typeface="+mn-lt"/>
              </a:rPr>
              <a:t>Behaviour</a:t>
            </a:r>
            <a:r>
              <a:rPr lang="en-US" sz="1200" i="1" dirty="0">
                <a:latin typeface="Arial Nova"/>
                <a:ea typeface="+mn-lt"/>
                <a:cs typeface="+mn-lt"/>
              </a:rPr>
              <a:t> and Society</a:t>
            </a:r>
            <a:r>
              <a:rPr lang="en-US" sz="1200" dirty="0">
                <a:latin typeface="Arial Nova"/>
                <a:ea typeface="+mn-lt"/>
                <a:cs typeface="+mn-lt"/>
              </a:rPr>
              <a:t>, 9, pp. 32-49.</a:t>
            </a:r>
          </a:p>
          <a:p>
            <a:pPr marL="0" indent="0">
              <a:buNone/>
            </a:pPr>
            <a:r>
              <a:rPr lang="en-US" sz="1200" dirty="0">
                <a:latin typeface="Arial Nova"/>
                <a:ea typeface="+mn-lt"/>
                <a:cs typeface="+mn-lt"/>
              </a:rPr>
              <a:t>Whelan, J. and Kelly, O. (2023) 'Experiential, relational,</a:t>
            </a:r>
            <a:r>
              <a:rPr lang="en-US" sz="1200" b="1" dirty="0">
                <a:latin typeface="Arial Nova"/>
                <a:ea typeface="+mn-lt"/>
                <a:cs typeface="+mn-lt"/>
              </a:rPr>
              <a:t> </a:t>
            </a:r>
            <a:r>
              <a:rPr lang="en-US" sz="1200" dirty="0">
                <a:latin typeface="Arial Nova"/>
                <a:ea typeface="+mn-lt"/>
                <a:cs typeface="+mn-lt"/>
              </a:rPr>
              <a:t>playful pedagogy in Irish primary schools – possibilities offered by Forest School', </a:t>
            </a:r>
            <a:r>
              <a:rPr lang="en-US" sz="1200" i="1" dirty="0">
                <a:latin typeface="Arial Nova"/>
                <a:ea typeface="+mn-lt"/>
                <a:cs typeface="+mn-lt"/>
              </a:rPr>
              <a:t>Irish Educational Studies</a:t>
            </a:r>
            <a:r>
              <a:rPr lang="en-US" sz="1200" dirty="0">
                <a:latin typeface="Arial Nova"/>
                <a:ea typeface="+mn-lt"/>
                <a:cs typeface="+mn-lt"/>
              </a:rPr>
              <a:t>, pp. 1-25.</a:t>
            </a:r>
          </a:p>
          <a:p>
            <a:pPr marL="0" indent="0">
              <a:buNone/>
            </a:pPr>
            <a:r>
              <a:rPr lang="en-US" sz="1200" dirty="0">
                <a:latin typeface="Arial Nova"/>
                <a:ea typeface="+mn-lt"/>
                <a:cs typeface="+mn-lt"/>
              </a:rPr>
              <a:t>Welsh Government (2021) </a:t>
            </a:r>
            <a:r>
              <a:rPr lang="en-US" sz="1200" i="1" dirty="0">
                <a:latin typeface="Arial Nova"/>
                <a:ea typeface="+mn-lt"/>
                <a:cs typeface="+mn-lt"/>
              </a:rPr>
              <a:t>Framework on embedding a whole-school approach to emotional and mental well-being</a:t>
            </a:r>
            <a:r>
              <a:rPr lang="en-US" sz="1200" dirty="0">
                <a:latin typeface="Arial Nova"/>
                <a:ea typeface="+mn-lt"/>
                <a:cs typeface="+mn-lt"/>
              </a:rPr>
              <a:t>. Available at: </a:t>
            </a:r>
            <a:r>
              <a:rPr lang="en-US" sz="1200" dirty="0">
                <a:latin typeface="Arial Nova"/>
                <a:ea typeface="+mn-lt"/>
                <a:cs typeface="+mn-lt"/>
                <a:hlinkClick r:id="rId12"/>
              </a:rPr>
              <a:t>https://www.gov.wales/sites/default/files/publications/2021-03/framework-on-embedding-a-whole-school-approach-to-emotional-and-mental-well-being.pdf</a:t>
            </a:r>
            <a:r>
              <a:rPr lang="en-US" sz="1200" dirty="0">
                <a:latin typeface="Arial Nova"/>
                <a:ea typeface="+mn-lt"/>
                <a:cs typeface="+mn-lt"/>
              </a:rPr>
              <a:t> (Accessed: 22 June 2024).</a:t>
            </a:r>
          </a:p>
          <a:p>
            <a:pPr marL="0" indent="0">
              <a:buNone/>
            </a:pPr>
            <a:r>
              <a:rPr lang="en-US" sz="1200" dirty="0">
                <a:latin typeface="Arial Nova"/>
                <a:ea typeface="+mn-lt"/>
                <a:cs typeface="+mn-lt"/>
              </a:rPr>
              <a:t>Welsh Government (2024) </a:t>
            </a:r>
            <a:r>
              <a:rPr lang="en-US" sz="1200" i="1" dirty="0">
                <a:latin typeface="Arial Nova"/>
                <a:ea typeface="+mn-lt"/>
                <a:cs typeface="+mn-lt"/>
              </a:rPr>
              <a:t>Child Poverty Strategy for Wales 2024</a:t>
            </a:r>
            <a:r>
              <a:rPr lang="en-US" sz="1200" dirty="0">
                <a:latin typeface="Arial Nova"/>
                <a:ea typeface="+mn-lt"/>
                <a:cs typeface="+mn-lt"/>
              </a:rPr>
              <a:t>. Available at: </a:t>
            </a:r>
            <a:r>
              <a:rPr lang="en-US" sz="1200" dirty="0">
                <a:latin typeface="Arial Nova"/>
                <a:ea typeface="+mn-lt"/>
                <a:cs typeface="+mn-lt"/>
                <a:hlinkClick r:id="rId13"/>
              </a:rPr>
              <a:t>https://www.gov.wales/child-poverty-strategy-wales-2024-html</a:t>
            </a:r>
            <a:r>
              <a:rPr lang="en-US" sz="1200" dirty="0">
                <a:latin typeface="Arial Nova"/>
                <a:ea typeface="+mn-lt"/>
                <a:cs typeface="+mn-lt"/>
              </a:rPr>
              <a:t> (Accessed: 22 June 2024).</a:t>
            </a:r>
          </a:p>
          <a:p>
            <a:pPr marL="0" indent="0">
              <a:buNone/>
            </a:pPr>
            <a:r>
              <a:rPr lang="en-US" sz="1200" dirty="0">
                <a:latin typeface="Arial Nova"/>
                <a:ea typeface="+mn-lt"/>
                <a:cs typeface="+mn-lt"/>
              </a:rPr>
              <a:t>World Health Organization (2024a) </a:t>
            </a:r>
            <a:r>
              <a:rPr lang="en-US" sz="1200" i="1" dirty="0">
                <a:latin typeface="Arial Nova"/>
                <a:ea typeface="+mn-lt"/>
                <a:cs typeface="+mn-lt"/>
              </a:rPr>
              <a:t>Constitution</a:t>
            </a:r>
            <a:r>
              <a:rPr lang="en-US" sz="1200" dirty="0">
                <a:latin typeface="Arial Nova"/>
                <a:ea typeface="+mn-lt"/>
                <a:cs typeface="+mn-lt"/>
              </a:rPr>
              <a:t>. Available at: </a:t>
            </a:r>
            <a:r>
              <a:rPr lang="en-US" sz="1200" dirty="0">
                <a:latin typeface="Arial Nova"/>
                <a:ea typeface="+mn-lt"/>
                <a:cs typeface="+mn-lt"/>
                <a:hlinkClick r:id="rId14"/>
              </a:rPr>
              <a:t>https://www.who.int/about/accountability/governance/constitution</a:t>
            </a:r>
            <a:r>
              <a:rPr lang="en-US" sz="1200" dirty="0">
                <a:latin typeface="Arial Nova"/>
                <a:ea typeface="+mn-lt"/>
                <a:cs typeface="+mn-lt"/>
              </a:rPr>
              <a:t> (Accessed: 15 June 2024).</a:t>
            </a:r>
          </a:p>
          <a:p>
            <a:pPr marL="0" indent="0">
              <a:buNone/>
            </a:pPr>
            <a:r>
              <a:rPr lang="en-US" sz="1200" dirty="0">
                <a:latin typeface="Arial Nova"/>
                <a:ea typeface="+mn-lt"/>
                <a:cs typeface="+mn-lt"/>
              </a:rPr>
              <a:t>World Health Organization (2024b) </a:t>
            </a:r>
            <a:r>
              <a:rPr lang="en-US" sz="1200" i="1" dirty="0">
                <a:latin typeface="Arial Nova"/>
                <a:ea typeface="+mn-lt"/>
                <a:cs typeface="+mn-lt"/>
              </a:rPr>
              <a:t>Promoting Well-being</a:t>
            </a:r>
            <a:r>
              <a:rPr lang="en-US" sz="1200" dirty="0">
                <a:latin typeface="Arial Nova"/>
                <a:ea typeface="+mn-lt"/>
                <a:cs typeface="+mn-lt"/>
              </a:rPr>
              <a:t>. Available at: </a:t>
            </a:r>
            <a:r>
              <a:rPr lang="en-US" sz="1200" dirty="0">
                <a:latin typeface="Arial Nova"/>
                <a:ea typeface="+mn-lt"/>
                <a:cs typeface="+mn-lt"/>
                <a:hlinkClick r:id="rId15"/>
              </a:rPr>
              <a:t>https://www.who.int/activities/promoting-well-being</a:t>
            </a:r>
            <a:r>
              <a:rPr lang="en-US" sz="1200" dirty="0">
                <a:latin typeface="Arial Nova"/>
                <a:ea typeface="+mn-lt"/>
                <a:cs typeface="+mn-lt"/>
              </a:rPr>
              <a:t> (Accessed: 16 June 2024).</a:t>
            </a:r>
          </a:p>
          <a:p>
            <a:pPr marL="0" indent="0">
              <a:buNone/>
            </a:pPr>
            <a:r>
              <a:rPr lang="en-US" sz="1200" dirty="0">
                <a:latin typeface="Arial Nova"/>
                <a:ea typeface="+mn-lt"/>
                <a:cs typeface="+mn-lt"/>
              </a:rPr>
              <a:t>Zhao, Y., Qin, R., Hong, H., </a:t>
            </a:r>
            <a:r>
              <a:rPr lang="en-US" sz="1200" err="1">
                <a:latin typeface="Arial Nova"/>
                <a:ea typeface="+mn-lt"/>
                <a:cs typeface="+mn-lt"/>
              </a:rPr>
              <a:t>Lv</a:t>
            </a:r>
            <a:r>
              <a:rPr lang="en-US" sz="1200" dirty="0">
                <a:latin typeface="Arial Nova"/>
                <a:ea typeface="+mn-lt"/>
                <a:cs typeface="+mn-lt"/>
              </a:rPr>
              <a:t>, H., Ye, K., Wei, Y., Zheng, W., Qi, H., Ni, Y., Zhang, L., Yang, G., Liu, G. and Wu, A. (2021) 'Vitamin D status and its dietary and lifestyle factors in children during the first 5 years of life: A cross-sectional </a:t>
            </a:r>
            <a:r>
              <a:rPr lang="en-US" sz="1200" err="1">
                <a:latin typeface="Arial Nova"/>
                <a:ea typeface="+mn-lt"/>
                <a:cs typeface="+mn-lt"/>
              </a:rPr>
              <a:t>multicentre</a:t>
            </a:r>
            <a:r>
              <a:rPr lang="en-US" sz="1200" dirty="0">
                <a:latin typeface="Arial Nova"/>
                <a:ea typeface="+mn-lt"/>
                <a:cs typeface="+mn-lt"/>
              </a:rPr>
              <a:t> Jiangsu bone study', </a:t>
            </a:r>
            <a:r>
              <a:rPr lang="en-US" sz="1200" i="1" dirty="0">
                <a:latin typeface="Arial Nova"/>
                <a:ea typeface="+mn-lt"/>
                <a:cs typeface="+mn-lt"/>
              </a:rPr>
              <a:t>Infants and Children</a:t>
            </a:r>
            <a:r>
              <a:rPr lang="en-US" sz="1200" dirty="0">
                <a:latin typeface="Arial Nova"/>
                <a:ea typeface="+mn-lt"/>
                <a:cs typeface="+mn-lt"/>
              </a:rPr>
              <a:t>, 34 (5), pp. 792-806.</a:t>
            </a:r>
          </a:p>
          <a:p>
            <a:endParaRPr lang="en-US" dirty="0"/>
          </a:p>
        </p:txBody>
      </p:sp>
    </p:spTree>
    <p:extLst>
      <p:ext uri="{BB962C8B-B14F-4D97-AF65-F5344CB8AC3E}">
        <p14:creationId xmlns:p14="http://schemas.microsoft.com/office/powerpoint/2010/main" val="974539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FDC04-D1E7-8984-5975-D3C95C71B333}"/>
              </a:ext>
            </a:extLst>
          </p:cNvPr>
          <p:cNvSpPr>
            <a:spLocks noGrp="1"/>
          </p:cNvSpPr>
          <p:nvPr>
            <p:ph idx="1"/>
          </p:nvPr>
        </p:nvSpPr>
        <p:spPr>
          <a:xfrm>
            <a:off x="119333" y="143475"/>
            <a:ext cx="11910202" cy="6594204"/>
          </a:xfrm>
        </p:spPr>
        <p:txBody>
          <a:bodyPr vert="horz" lIns="91440" tIns="45720" rIns="91440" bIns="45720" rtlCol="0" anchor="t">
            <a:normAutofit/>
          </a:bodyPr>
          <a:lstStyle/>
          <a:p>
            <a:pPr>
              <a:buNone/>
            </a:pPr>
            <a:r>
              <a:rPr lang="en-US" sz="1200" b="1" u="sng" dirty="0">
                <a:ea typeface="+mn-lt"/>
                <a:cs typeface="+mn-lt"/>
              </a:rPr>
              <a:t>Presentation Reference List</a:t>
            </a:r>
            <a:endParaRPr lang="en-US" sz="1200" dirty="0">
              <a:ea typeface="+mn-lt"/>
              <a:cs typeface="+mn-lt"/>
            </a:endParaRPr>
          </a:p>
          <a:p>
            <a:pPr marL="0" indent="0">
              <a:buNone/>
            </a:pPr>
            <a:r>
              <a:rPr lang="en-US" sz="1100" dirty="0">
                <a:latin typeface="Arial Nova"/>
                <a:ea typeface="+mn-lt"/>
                <a:cs typeface="+mn-lt"/>
              </a:rPr>
              <a:t>Blanco, M., Solano, S., Alcantara, A.I., Parks, M., Roman, F. J. and Sepulveda, A. R.  (2019) 'Psychological well-being and weight-related teasing in childhood obesity: a case–control study', </a:t>
            </a:r>
            <a:r>
              <a:rPr lang="en-US" sz="1100" i="1" dirty="0">
                <a:latin typeface="Arial Nova"/>
                <a:ea typeface="+mn-lt"/>
                <a:cs typeface="+mn-lt"/>
              </a:rPr>
              <a:t>Eating and Weight Disorders</a:t>
            </a:r>
            <a:r>
              <a:rPr lang="en-US" sz="1100" dirty="0">
                <a:latin typeface="Arial Nova"/>
                <a:ea typeface="+mn-lt"/>
                <a:cs typeface="+mn-lt"/>
              </a:rPr>
              <a:t>, 25 (3), pp. 751-759.</a:t>
            </a:r>
          </a:p>
          <a:p>
            <a:pPr marL="0" indent="0">
              <a:buNone/>
            </a:pPr>
            <a:r>
              <a:rPr lang="en-US" sz="1100" dirty="0">
                <a:latin typeface="Arial Nova"/>
                <a:ea typeface="+mn-lt"/>
                <a:cs typeface="+mn-lt"/>
              </a:rPr>
              <a:t>Fonvig, C. E., </a:t>
            </a:r>
            <a:r>
              <a:rPr lang="en-US" sz="1100" dirty="0">
                <a:latin typeface="Arial Nova"/>
                <a:ea typeface="+mn-lt"/>
                <a:cs typeface="+mn-lt"/>
                <a:hlinkClick r:id="rId2"/>
              </a:rPr>
              <a:t>Hamann</a:t>
            </a:r>
            <a:r>
              <a:rPr lang="en-US" sz="1100" dirty="0">
                <a:latin typeface="Arial Nova"/>
                <a:ea typeface="+mn-lt"/>
                <a:cs typeface="+mn-lt"/>
              </a:rPr>
              <a:t>, S. A., </a:t>
            </a:r>
            <a:r>
              <a:rPr lang="en-US" sz="1100" dirty="0">
                <a:latin typeface="Arial Nova"/>
                <a:ea typeface="+mn-lt"/>
                <a:cs typeface="+mn-lt"/>
                <a:hlinkClick r:id="rId3"/>
              </a:rPr>
              <a:t>Nielsen</a:t>
            </a:r>
            <a:r>
              <a:rPr lang="en-US" sz="1100" dirty="0">
                <a:latin typeface="Arial Nova"/>
                <a:ea typeface="+mn-lt"/>
                <a:cs typeface="+mn-lt"/>
              </a:rPr>
              <a:t>, T. R. H., </a:t>
            </a:r>
            <a:r>
              <a:rPr lang="en-US" sz="1100" dirty="0">
                <a:latin typeface="Arial Nova"/>
                <a:ea typeface="+mn-lt"/>
                <a:cs typeface="+mn-lt"/>
                <a:hlinkClick r:id="rId4"/>
              </a:rPr>
              <a:t>Johansen</a:t>
            </a:r>
            <a:r>
              <a:rPr lang="en-US" sz="1100" dirty="0">
                <a:latin typeface="Arial Nova"/>
                <a:ea typeface="+mn-lt"/>
                <a:cs typeface="+mn-lt"/>
              </a:rPr>
              <a:t>, M. O.,</a:t>
            </a:r>
            <a:r>
              <a:rPr lang="en-US" sz="1100" dirty="0">
                <a:latin typeface="Arial Nova"/>
                <a:ea typeface="+mn-lt"/>
                <a:cs typeface="+mn-lt"/>
                <a:hlinkClick r:id="rId5"/>
              </a:rPr>
              <a:t> Grønbœk</a:t>
            </a:r>
            <a:r>
              <a:rPr lang="en-US" sz="1100" dirty="0">
                <a:latin typeface="Arial Nova"/>
                <a:ea typeface="+mn-lt"/>
                <a:cs typeface="+mn-lt"/>
              </a:rPr>
              <a:t>, H.N., </a:t>
            </a:r>
            <a:r>
              <a:rPr lang="en-US" sz="1100" dirty="0">
                <a:latin typeface="Arial Nova"/>
                <a:ea typeface="+mn-lt"/>
                <a:cs typeface="+mn-lt"/>
                <a:hlinkClick r:id="rId6"/>
              </a:rPr>
              <a:t>Mollerup</a:t>
            </a:r>
            <a:r>
              <a:rPr lang="en-US" sz="1100" dirty="0">
                <a:latin typeface="Arial Nova"/>
                <a:ea typeface="+mn-lt"/>
                <a:cs typeface="+mn-lt"/>
              </a:rPr>
              <a:t>, P. M. and </a:t>
            </a:r>
            <a:r>
              <a:rPr lang="en-US" sz="1100" dirty="0">
                <a:latin typeface="Arial Nova"/>
                <a:ea typeface="+mn-lt"/>
                <a:cs typeface="+mn-lt"/>
                <a:hlinkClick r:id="rId7"/>
              </a:rPr>
              <a:t>Holm,</a:t>
            </a:r>
            <a:r>
              <a:rPr lang="en-US" sz="1100" dirty="0">
                <a:latin typeface="Arial Nova"/>
                <a:ea typeface="+mn-lt"/>
                <a:cs typeface="+mn-lt"/>
              </a:rPr>
              <a:t> J. C. (2017) 'Subjective evaluation of psychosocial well-being in children and youths with overweight or obesity: the impact of multidisciplinary obesity treatment', </a:t>
            </a:r>
            <a:r>
              <a:rPr lang="en-US" sz="1100" i="1" dirty="0">
                <a:latin typeface="Arial Nova"/>
                <a:ea typeface="+mn-lt"/>
                <a:cs typeface="+mn-lt"/>
              </a:rPr>
              <a:t>Quality of Life Research</a:t>
            </a:r>
            <a:r>
              <a:rPr lang="en-US" sz="1100" dirty="0">
                <a:latin typeface="Arial Nova"/>
                <a:ea typeface="+mn-lt"/>
                <a:cs typeface="+mn-lt"/>
              </a:rPr>
              <a:t>, 26 (12), pp. 3279-3288.</a:t>
            </a:r>
          </a:p>
          <a:p>
            <a:pPr marL="0" indent="0">
              <a:buNone/>
            </a:pPr>
            <a:r>
              <a:rPr lang="en-US" sz="1100" dirty="0">
                <a:latin typeface="Arial Nova"/>
                <a:ea typeface="+mn-lt"/>
                <a:cs typeface="+mn-lt"/>
              </a:rPr>
              <a:t>GOV.UK (2023) </a:t>
            </a:r>
            <a:r>
              <a:rPr lang="en-US" sz="1100" i="1" dirty="0">
                <a:latin typeface="Arial Nova"/>
                <a:ea typeface="+mn-lt"/>
                <a:cs typeface="+mn-lt"/>
              </a:rPr>
              <a:t>School Food Standards Practical Guide</a:t>
            </a:r>
            <a:r>
              <a:rPr lang="en-US" sz="1100" dirty="0">
                <a:latin typeface="Arial Nova"/>
                <a:ea typeface="+mn-lt"/>
                <a:cs typeface="+mn-lt"/>
              </a:rPr>
              <a:t>. Available at: </a:t>
            </a:r>
            <a:r>
              <a:rPr lang="en-US" sz="1100" dirty="0">
                <a:latin typeface="Arial Nova"/>
                <a:ea typeface="+mn-lt"/>
                <a:cs typeface="+mn-lt"/>
                <a:hlinkClick r:id="rId8"/>
              </a:rPr>
              <a:t>https://www.gov.uk/government/publications/school-food-standards-resources-for-schools/school-food-standards-practical-guide</a:t>
            </a:r>
            <a:r>
              <a:rPr lang="en-US" sz="1100" dirty="0">
                <a:latin typeface="Arial Nova"/>
                <a:ea typeface="+mn-lt"/>
                <a:cs typeface="+mn-lt"/>
              </a:rPr>
              <a:t> (Accessed: 11 June 2024).</a:t>
            </a:r>
          </a:p>
          <a:p>
            <a:pPr marL="0" indent="0">
              <a:buNone/>
            </a:pPr>
            <a:r>
              <a:rPr lang="en-US" sz="1100" dirty="0">
                <a:latin typeface="Arial Nova"/>
                <a:ea typeface="+mn-lt"/>
                <a:cs typeface="+mn-lt"/>
              </a:rPr>
              <a:t>Gray, L, A., Hernandez Alava, M., Kelly, M. P. and Campbell, M. (2017) ' Family Lifestyle Dynamics and Childhood Obesity:</a:t>
            </a:r>
            <a:r>
              <a:rPr lang="en-US" sz="1100" i="1" dirty="0">
                <a:latin typeface="Arial Nova"/>
                <a:ea typeface="+mn-lt"/>
                <a:cs typeface="+mn-lt"/>
              </a:rPr>
              <a:t> </a:t>
            </a:r>
            <a:r>
              <a:rPr lang="en-US" sz="1100" dirty="0">
                <a:latin typeface="Arial Nova"/>
                <a:ea typeface="+mn-lt"/>
                <a:cs typeface="+mn-lt"/>
              </a:rPr>
              <a:t>Evidence from the Millennium Cohort Study', </a:t>
            </a:r>
            <a:r>
              <a:rPr lang="en-US" sz="1100" i="1" dirty="0">
                <a:latin typeface="Arial Nova"/>
                <a:ea typeface="+mn-lt"/>
                <a:cs typeface="+mn-lt"/>
              </a:rPr>
              <a:t>School of Health and Related Research.</a:t>
            </a:r>
            <a:endParaRPr lang="en-US" sz="1100" dirty="0">
              <a:latin typeface="Arial Nova"/>
              <a:ea typeface="+mn-lt"/>
              <a:cs typeface="+mn-lt"/>
            </a:endParaRPr>
          </a:p>
          <a:p>
            <a:pPr marL="0" indent="0">
              <a:buNone/>
            </a:pPr>
            <a:r>
              <a:rPr lang="en-US" sz="1100" err="1">
                <a:latin typeface="Arial Nova"/>
                <a:ea typeface="+mn-lt"/>
                <a:cs typeface="+mn-lt"/>
              </a:rPr>
              <a:t>Larqué</a:t>
            </a:r>
            <a:r>
              <a:rPr lang="en-US" sz="1100" dirty="0">
                <a:latin typeface="Arial Nova"/>
                <a:ea typeface="+mn-lt"/>
                <a:cs typeface="+mn-lt"/>
              </a:rPr>
              <a:t>, E., Labayen, I., </a:t>
            </a:r>
            <a:r>
              <a:rPr lang="en-US" sz="1100" err="1">
                <a:latin typeface="Arial Nova"/>
                <a:ea typeface="+mn-lt"/>
                <a:cs typeface="+mn-lt"/>
              </a:rPr>
              <a:t>Flodmark</a:t>
            </a:r>
            <a:r>
              <a:rPr lang="en-US" sz="1100" dirty="0">
                <a:latin typeface="Arial Nova"/>
                <a:ea typeface="+mn-lt"/>
                <a:cs typeface="+mn-lt"/>
              </a:rPr>
              <a:t>, C. W., Lissau, I., Czernin, S., Moreno, L. A., </a:t>
            </a:r>
            <a:r>
              <a:rPr lang="en-US" sz="1100" err="1">
                <a:latin typeface="Arial Nova"/>
                <a:ea typeface="+mn-lt"/>
                <a:cs typeface="+mn-lt"/>
              </a:rPr>
              <a:t>Pietrobelli</a:t>
            </a:r>
            <a:r>
              <a:rPr lang="en-US" sz="1100" dirty="0">
                <a:latin typeface="Arial Nova"/>
                <a:ea typeface="+mn-lt"/>
                <a:cs typeface="+mn-lt"/>
              </a:rPr>
              <a:t>, A. and Widhalm, K. (2019) 'From conception to infancy — early risk factors for childhood obesity', </a:t>
            </a:r>
            <a:r>
              <a:rPr lang="en-US" sz="1100" i="1" dirty="0">
                <a:latin typeface="Arial Nova"/>
                <a:ea typeface="+mn-lt"/>
                <a:cs typeface="+mn-lt"/>
              </a:rPr>
              <a:t>Nature Reviews: Endocrinology</a:t>
            </a:r>
            <a:r>
              <a:rPr lang="en-US" sz="1100" dirty="0">
                <a:latin typeface="Arial Nova"/>
                <a:ea typeface="+mn-lt"/>
                <a:cs typeface="+mn-lt"/>
              </a:rPr>
              <a:t>, 15 (8), pp. 456-478.</a:t>
            </a:r>
          </a:p>
          <a:p>
            <a:pPr marL="0" indent="0">
              <a:buNone/>
            </a:pPr>
            <a:r>
              <a:rPr lang="en-US" sz="1100" dirty="0">
                <a:latin typeface="Arial Nova"/>
                <a:ea typeface="+mn-lt"/>
                <a:cs typeface="+mn-lt"/>
              </a:rPr>
              <a:t>Leme, A. C. B., Haines, J., Tang, L., Dunker, K. L. L., Philippi, S. T., </a:t>
            </a:r>
            <a:r>
              <a:rPr lang="en-US" sz="1100" err="1">
                <a:latin typeface="Arial Nova"/>
                <a:ea typeface="+mn-lt"/>
                <a:cs typeface="+mn-lt"/>
              </a:rPr>
              <a:t>Fisbery</a:t>
            </a:r>
            <a:r>
              <a:rPr lang="en-US" sz="1100" dirty="0">
                <a:latin typeface="Arial Nova"/>
                <a:ea typeface="+mn-lt"/>
                <a:cs typeface="+mn-lt"/>
              </a:rPr>
              <a:t>, M., Ferrari, G. L, and </a:t>
            </a:r>
            <a:r>
              <a:rPr lang="en-US" sz="1100" err="1">
                <a:latin typeface="Arial Nova"/>
                <a:ea typeface="+mn-lt"/>
                <a:cs typeface="+mn-lt"/>
              </a:rPr>
              <a:t>Fisberg</a:t>
            </a:r>
            <a:r>
              <a:rPr lang="en-US" sz="1100" dirty="0">
                <a:latin typeface="Arial Nova"/>
                <a:ea typeface="+mn-lt"/>
                <a:cs typeface="+mn-lt"/>
              </a:rPr>
              <a:t>, R. M. (2020) 'Impact of Strategies for Preventing Obesity and Risk Factors for Eating Disorders among Adolescents: A Systematic Review', </a:t>
            </a:r>
            <a:r>
              <a:rPr lang="en-US" sz="1100" i="1" dirty="0">
                <a:latin typeface="Arial Nova"/>
                <a:ea typeface="+mn-lt"/>
                <a:cs typeface="+mn-lt"/>
              </a:rPr>
              <a:t>Nutrients</a:t>
            </a:r>
            <a:r>
              <a:rPr lang="en-US" sz="1100" dirty="0">
                <a:latin typeface="Arial Nova"/>
                <a:ea typeface="+mn-lt"/>
                <a:cs typeface="+mn-lt"/>
              </a:rPr>
              <a:t>, 12(10), pp. 23-49.</a:t>
            </a:r>
          </a:p>
          <a:p>
            <a:pPr marL="0" indent="0">
              <a:buNone/>
            </a:pPr>
            <a:r>
              <a:rPr lang="en-US" sz="1100" dirty="0">
                <a:latin typeface="Arial Nova"/>
                <a:ea typeface="+mn-lt"/>
                <a:cs typeface="+mn-lt"/>
              </a:rPr>
              <a:t>Mahmood, L., Flores-Barrantes, P., Moreno, L. A., Manios, Y. and Gonzalez-Gil, E. M. (2021) 'The Influence of Parental Dietary </a:t>
            </a:r>
            <a:r>
              <a:rPr lang="en-US" sz="1100" err="1">
                <a:latin typeface="Arial Nova"/>
                <a:ea typeface="+mn-lt"/>
                <a:cs typeface="+mn-lt"/>
              </a:rPr>
              <a:t>Behaviours</a:t>
            </a:r>
            <a:r>
              <a:rPr lang="en-US" sz="1100" dirty="0">
                <a:latin typeface="Arial Nova"/>
                <a:ea typeface="+mn-lt"/>
                <a:cs typeface="+mn-lt"/>
              </a:rPr>
              <a:t> and Practices on Children's Eating Habits', </a:t>
            </a:r>
            <a:r>
              <a:rPr lang="en-US" sz="1100" i="1" dirty="0">
                <a:latin typeface="Arial Nova"/>
                <a:ea typeface="+mn-lt"/>
                <a:cs typeface="+mn-lt"/>
              </a:rPr>
              <a:t>Nutrients</a:t>
            </a:r>
            <a:r>
              <a:rPr lang="en-US" sz="1100" dirty="0">
                <a:latin typeface="Arial Nova"/>
                <a:ea typeface="+mn-lt"/>
                <a:cs typeface="+mn-lt"/>
              </a:rPr>
              <a:t>, 13(4), pp. 81-93.</a:t>
            </a:r>
          </a:p>
          <a:p>
            <a:pPr marL="0" indent="0">
              <a:buNone/>
            </a:pPr>
            <a:r>
              <a:rPr lang="en-US" sz="1100" dirty="0">
                <a:latin typeface="Arial Nova"/>
                <a:ea typeface="+mn-lt"/>
                <a:cs typeface="+mn-lt"/>
              </a:rPr>
              <a:t>National Institue for Health and Care Excellence (2015) </a:t>
            </a:r>
            <a:r>
              <a:rPr lang="en-US" sz="1100" i="1" dirty="0">
                <a:latin typeface="Arial Nova"/>
                <a:ea typeface="+mn-lt"/>
                <a:cs typeface="+mn-lt"/>
              </a:rPr>
              <a:t>Obesity in children and young people: prevention and lifestyle weight management </a:t>
            </a:r>
            <a:r>
              <a:rPr lang="en-US" sz="1100" i="1" err="1">
                <a:latin typeface="Arial Nova"/>
                <a:ea typeface="+mn-lt"/>
                <a:cs typeface="+mn-lt"/>
              </a:rPr>
              <a:t>programmes</a:t>
            </a:r>
            <a:r>
              <a:rPr lang="en-US" sz="1100" dirty="0">
                <a:latin typeface="Arial Nova"/>
                <a:ea typeface="+mn-lt"/>
                <a:cs typeface="+mn-lt"/>
              </a:rPr>
              <a:t>. Available at: </a:t>
            </a:r>
            <a:r>
              <a:rPr lang="en-US" sz="1100" dirty="0">
                <a:latin typeface="Arial Nova"/>
                <a:ea typeface="+mn-lt"/>
                <a:cs typeface="+mn-lt"/>
                <a:hlinkClick r:id="rId9"/>
              </a:rPr>
              <a:t>https://www.nice.org.uk/guidance/qs94/chapter/Introduction</a:t>
            </a:r>
            <a:r>
              <a:rPr lang="en-US" sz="1100" dirty="0">
                <a:latin typeface="Arial Nova"/>
                <a:ea typeface="+mn-lt"/>
                <a:cs typeface="+mn-lt"/>
              </a:rPr>
              <a:t> (Accessed: 2 June 2024).</a:t>
            </a:r>
          </a:p>
          <a:p>
            <a:pPr marL="0" indent="0">
              <a:buNone/>
            </a:pPr>
            <a:r>
              <a:rPr lang="en-US" sz="1100" dirty="0">
                <a:latin typeface="Arial Nova"/>
                <a:ea typeface="+mn-lt"/>
                <a:cs typeface="+mn-lt"/>
              </a:rPr>
              <a:t>National Insitute of Child Health and Human Development National Insitute of Child Health and Human Development (2017) </a:t>
            </a:r>
            <a:r>
              <a:rPr lang="en-US" sz="1100" i="1" dirty="0">
                <a:latin typeface="Arial Nova"/>
                <a:ea typeface="+mn-lt"/>
                <a:cs typeface="+mn-lt"/>
              </a:rPr>
              <a:t>How does bullying affect health and well-being</a:t>
            </a:r>
            <a:r>
              <a:rPr lang="en-US" sz="1100" dirty="0">
                <a:latin typeface="Arial Nova"/>
                <a:ea typeface="+mn-lt"/>
                <a:cs typeface="+mn-lt"/>
              </a:rPr>
              <a:t>. Available at: </a:t>
            </a:r>
            <a:r>
              <a:rPr lang="en-US" sz="1100" dirty="0">
                <a:latin typeface="Arial Nova"/>
                <a:ea typeface="+mn-lt"/>
                <a:cs typeface="+mn-lt"/>
                <a:hlinkClick r:id="rId10"/>
              </a:rPr>
              <a:t>https://www.nichd.nih.gov/health/topics/bullying/conditioninfo/health</a:t>
            </a:r>
            <a:r>
              <a:rPr lang="en-US" sz="1100" dirty="0">
                <a:latin typeface="Arial Nova"/>
                <a:ea typeface="+mn-lt"/>
                <a:cs typeface="+mn-lt"/>
              </a:rPr>
              <a:t> (Accessed: 13 June 2024).</a:t>
            </a:r>
          </a:p>
          <a:p>
            <a:pPr marL="0" indent="0">
              <a:buNone/>
            </a:pPr>
            <a:r>
              <a:rPr lang="en-US" sz="1100" dirty="0">
                <a:latin typeface="Arial Nova"/>
                <a:ea typeface="+mn-lt"/>
                <a:cs typeface="+mn-lt"/>
              </a:rPr>
              <a:t>Ortiz-</a:t>
            </a:r>
            <a:r>
              <a:rPr lang="en-US" sz="1100" err="1">
                <a:latin typeface="Arial Nova"/>
                <a:ea typeface="+mn-lt"/>
                <a:cs typeface="+mn-lt"/>
              </a:rPr>
              <a:t>Marrón</a:t>
            </a:r>
            <a:r>
              <a:rPr lang="en-US" sz="1100" dirty="0">
                <a:latin typeface="Arial Nova"/>
                <a:ea typeface="+mn-lt"/>
                <a:cs typeface="+mn-lt"/>
              </a:rPr>
              <a:t>, H., Ortiz-Pinto, M. A., Cabañas Pujadas, G., Martínez M., José, G., Lorente M. M., </a:t>
            </a:r>
            <a:r>
              <a:rPr lang="en-US" sz="1100" err="1">
                <a:latin typeface="Arial Nova"/>
                <a:ea typeface="+mn-lt"/>
                <a:cs typeface="+mn-lt"/>
              </a:rPr>
              <a:t>Menchero</a:t>
            </a:r>
            <a:r>
              <a:rPr lang="en-US" sz="1100" dirty="0">
                <a:latin typeface="Arial Nova"/>
                <a:ea typeface="+mn-lt"/>
                <a:cs typeface="+mn-lt"/>
              </a:rPr>
              <a:t> P. F., </a:t>
            </a:r>
            <a:r>
              <a:rPr lang="en-US" sz="1100" err="1">
                <a:latin typeface="Arial Nova"/>
                <a:ea typeface="+mn-lt"/>
                <a:cs typeface="+mn-lt"/>
              </a:rPr>
              <a:t>Ordobás</a:t>
            </a:r>
            <a:r>
              <a:rPr lang="en-US" sz="1100" dirty="0">
                <a:latin typeface="Arial Nova"/>
                <a:ea typeface="+mn-lt"/>
                <a:cs typeface="+mn-lt"/>
              </a:rPr>
              <a:t> G. M. and Galán, I. (2022) 'Tracking and risk of abdominal and general obesity in children between 4 and 9 years of age. The Longitudinal Childhood Obesity Study (ELOIN)', </a:t>
            </a:r>
            <a:r>
              <a:rPr lang="en-US" sz="1100" i="1" dirty="0">
                <a:latin typeface="Arial Nova"/>
                <a:ea typeface="+mn-lt"/>
                <a:cs typeface="+mn-lt"/>
              </a:rPr>
              <a:t>BMC Pediatrics</a:t>
            </a:r>
            <a:r>
              <a:rPr lang="en-US" sz="1100" dirty="0">
                <a:latin typeface="Arial Nova"/>
                <a:ea typeface="+mn-lt"/>
                <a:cs typeface="+mn-lt"/>
              </a:rPr>
              <a:t>, 22, pp. 1-11.</a:t>
            </a:r>
          </a:p>
          <a:p>
            <a:pPr marL="0" indent="0">
              <a:buNone/>
            </a:pPr>
            <a:r>
              <a:rPr lang="en-US" sz="1100" dirty="0">
                <a:latin typeface="Arial Nova"/>
                <a:ea typeface="+mn-lt"/>
                <a:cs typeface="+mn-lt"/>
              </a:rPr>
              <a:t>Santos, M., Cadieux, A., Gray, J. and Ward, W. (2016) 'Pediatric Obesity in Early Childhood: A Physician Screening Tool', </a:t>
            </a:r>
            <a:r>
              <a:rPr lang="en-US" sz="1100" i="1" dirty="0">
                <a:latin typeface="Arial Nova"/>
                <a:ea typeface="+mn-lt"/>
                <a:cs typeface="+mn-lt"/>
              </a:rPr>
              <a:t>Clinical Pediatrics, 55(4)</a:t>
            </a:r>
            <a:r>
              <a:rPr lang="en-US" sz="1100" dirty="0">
                <a:latin typeface="Arial Nova"/>
                <a:ea typeface="+mn-lt"/>
                <a:cs typeface="+mn-lt"/>
              </a:rPr>
              <a:t>, pp. 356-362. Available at: </a:t>
            </a:r>
            <a:r>
              <a:rPr lang="en-US" sz="1100" dirty="0">
                <a:latin typeface="Arial Nova"/>
                <a:ea typeface="+mn-lt"/>
                <a:cs typeface="+mn-lt"/>
                <a:hlinkClick r:id="rId11"/>
              </a:rPr>
              <a:t>https://doi-org.ezproxy.uwtsd.ac.uk/10.1177/0009922815591885</a:t>
            </a:r>
            <a:endParaRPr lang="en-US" sz="1100" dirty="0">
              <a:latin typeface="Arial Nova"/>
              <a:ea typeface="+mn-lt"/>
              <a:cs typeface="+mn-lt"/>
            </a:endParaRPr>
          </a:p>
          <a:p>
            <a:pPr marL="0" indent="0">
              <a:buNone/>
            </a:pPr>
            <a:r>
              <a:rPr lang="en-US" sz="1100" err="1">
                <a:latin typeface="Arial Nova"/>
                <a:ea typeface="+mn-lt"/>
                <a:cs typeface="+mn-lt"/>
              </a:rPr>
              <a:t>Tylavsky</a:t>
            </a:r>
            <a:r>
              <a:rPr lang="en-US" sz="1100" dirty="0">
                <a:latin typeface="Arial Nova"/>
                <a:ea typeface="+mn-lt"/>
                <a:cs typeface="+mn-lt"/>
              </a:rPr>
              <a:t>, F. A, Ferrara, A., Catellier, D. J., Oken, E., Li, X., Law, A., </a:t>
            </a:r>
            <a:r>
              <a:rPr lang="en-US" sz="1100" err="1">
                <a:latin typeface="Arial Nova"/>
                <a:ea typeface="+mn-lt"/>
                <a:cs typeface="+mn-lt"/>
              </a:rPr>
              <a:t>Dabelea</a:t>
            </a:r>
            <a:r>
              <a:rPr lang="en-US" sz="1100" dirty="0">
                <a:latin typeface="Arial Nova"/>
                <a:ea typeface="+mn-lt"/>
                <a:cs typeface="+mn-lt"/>
              </a:rPr>
              <a:t>, D., Rundle, A., Gilbert-Diamond, D., </a:t>
            </a:r>
            <a:r>
              <a:rPr lang="en-US" sz="1100" err="1">
                <a:latin typeface="Arial Nova"/>
                <a:ea typeface="+mn-lt"/>
                <a:cs typeface="+mn-lt"/>
              </a:rPr>
              <a:t>Hivert</a:t>
            </a:r>
            <a:r>
              <a:rPr lang="en-US" sz="1100" dirty="0">
                <a:latin typeface="Arial Nova"/>
                <a:ea typeface="+mn-lt"/>
                <a:cs typeface="+mn-lt"/>
              </a:rPr>
              <a:t>, M. F., Breton, C. V., Cassidy-</a:t>
            </a:r>
            <a:r>
              <a:rPr lang="en-US" sz="1100" err="1">
                <a:latin typeface="Arial Nova"/>
                <a:ea typeface="+mn-lt"/>
                <a:cs typeface="+mn-lt"/>
              </a:rPr>
              <a:t>Bushrow</a:t>
            </a:r>
            <a:r>
              <a:rPr lang="en-US" sz="1100" dirty="0">
                <a:latin typeface="Arial Nova"/>
                <a:ea typeface="+mn-lt"/>
                <a:cs typeface="+mn-lt"/>
              </a:rPr>
              <a:t>, A. E., Mueller, N. T., Hunt, K. J., Arteaga, S. S., </a:t>
            </a:r>
            <a:r>
              <a:rPr lang="en-US" sz="1100" err="1">
                <a:latin typeface="Arial Nova"/>
                <a:ea typeface="+mn-lt"/>
                <a:cs typeface="+mn-lt"/>
              </a:rPr>
              <a:t>Lombo</a:t>
            </a:r>
            <a:r>
              <a:rPr lang="en-US" sz="1100" dirty="0">
                <a:latin typeface="Arial Nova"/>
                <a:ea typeface="+mn-lt"/>
                <a:cs typeface="+mn-lt"/>
              </a:rPr>
              <a:t>, T., Mahabir, S., Ruden, D., Sauder, K., </a:t>
            </a:r>
            <a:r>
              <a:rPr lang="en-US" sz="1100" err="1">
                <a:latin typeface="Arial Nova"/>
                <a:ea typeface="+mn-lt"/>
                <a:cs typeface="+mn-lt"/>
              </a:rPr>
              <a:t>Hedderson</a:t>
            </a:r>
            <a:r>
              <a:rPr lang="en-US" sz="1100" dirty="0">
                <a:latin typeface="Arial Nova"/>
                <a:ea typeface="+mn-lt"/>
                <a:cs typeface="+mn-lt"/>
              </a:rPr>
              <a:t>, M. M., Zhu, Y., Polk, S., Mihalopoulos, N. L., Vos, M., Pyles, L., Roary, M., Aschner, J., </a:t>
            </a:r>
            <a:r>
              <a:rPr lang="en-US" sz="1100" err="1">
                <a:latin typeface="Arial Nova"/>
                <a:ea typeface="+mn-lt"/>
                <a:cs typeface="+mn-lt"/>
              </a:rPr>
              <a:t>Karagas</a:t>
            </a:r>
            <a:r>
              <a:rPr lang="en-US" sz="1100" dirty="0">
                <a:latin typeface="Arial Nova"/>
                <a:ea typeface="+mn-lt"/>
                <a:cs typeface="+mn-lt"/>
              </a:rPr>
              <a:t>, M. R. and </a:t>
            </a:r>
            <a:r>
              <a:rPr lang="en-US" sz="1100" err="1">
                <a:latin typeface="Arial Nova"/>
                <a:ea typeface="+mn-lt"/>
                <a:cs typeface="+mn-lt"/>
              </a:rPr>
              <a:t>Trasande</a:t>
            </a:r>
            <a:r>
              <a:rPr lang="en-US" sz="1100" dirty="0">
                <a:latin typeface="Arial Nova"/>
                <a:ea typeface="+mn-lt"/>
                <a:cs typeface="+mn-lt"/>
              </a:rPr>
              <a:t>, L. (2020) 'Understanding childhood obesity in the US: the NIH environmental influences on child health outcomes (ECHO) program', </a:t>
            </a:r>
            <a:r>
              <a:rPr lang="en-US" sz="1100" i="1" dirty="0">
                <a:latin typeface="Arial Nova"/>
                <a:ea typeface="+mn-lt"/>
                <a:cs typeface="+mn-lt"/>
              </a:rPr>
              <a:t>International Journal of Obesity</a:t>
            </a:r>
            <a:r>
              <a:rPr lang="en-US" sz="1100" dirty="0">
                <a:latin typeface="Arial Nova"/>
                <a:ea typeface="+mn-lt"/>
                <a:cs typeface="+mn-lt"/>
              </a:rPr>
              <a:t>, 44 (3), pp. 617-627. </a:t>
            </a:r>
          </a:p>
          <a:p>
            <a:pPr marL="0" indent="0">
              <a:buNone/>
            </a:pPr>
            <a:r>
              <a:rPr lang="en-US" sz="1100" dirty="0">
                <a:latin typeface="Arial Nova"/>
                <a:ea typeface="+mn-lt"/>
                <a:cs typeface="+mn-lt"/>
              </a:rPr>
              <a:t>Welsh Government (2014) </a:t>
            </a:r>
            <a:r>
              <a:rPr lang="en-US" sz="1100" i="1" dirty="0">
                <a:latin typeface="Arial Nova"/>
                <a:ea typeface="+mn-lt"/>
                <a:cs typeface="+mn-lt"/>
              </a:rPr>
              <a:t>Healthy eating in maintained schools: statutory guidance for local authorities and governing bodies</a:t>
            </a:r>
            <a:r>
              <a:rPr lang="en-US" sz="1100" dirty="0">
                <a:latin typeface="Arial Nova"/>
                <a:ea typeface="+mn-lt"/>
                <a:cs typeface="+mn-lt"/>
              </a:rPr>
              <a:t>. Available at: </a:t>
            </a:r>
            <a:r>
              <a:rPr lang="en-US" sz="1100" dirty="0">
                <a:latin typeface="Arial Nova"/>
                <a:ea typeface="+mn-lt"/>
                <a:cs typeface="+mn-lt"/>
                <a:hlinkClick r:id="rId12"/>
              </a:rPr>
              <a:t>https://www.gov.wales/sites/default/files/publications/2018-12/healthy-eating-in-maintained-schools-statutory-guidance-for-local-authorities-and-governing-bodies.pdf</a:t>
            </a:r>
            <a:r>
              <a:rPr lang="en-US" sz="1100" dirty="0">
                <a:latin typeface="Arial Nova"/>
                <a:ea typeface="+mn-lt"/>
                <a:cs typeface="+mn-lt"/>
              </a:rPr>
              <a:t> (Accessed: 11 June 2024).</a:t>
            </a:r>
          </a:p>
          <a:p>
            <a:pPr marL="0" indent="0">
              <a:buNone/>
            </a:pPr>
            <a:r>
              <a:rPr lang="en-US" sz="1100" dirty="0">
                <a:latin typeface="Arial Nova"/>
                <a:ea typeface="+mn-lt"/>
                <a:cs typeface="+mn-lt"/>
              </a:rPr>
              <a:t>World Health Organization (2024) </a:t>
            </a:r>
            <a:r>
              <a:rPr lang="en-US" sz="1100" i="1" dirty="0">
                <a:latin typeface="Arial Nova"/>
                <a:ea typeface="+mn-lt"/>
                <a:cs typeface="+mn-lt"/>
              </a:rPr>
              <a:t>Obesity</a:t>
            </a:r>
            <a:r>
              <a:rPr lang="en-US" sz="1100" dirty="0">
                <a:latin typeface="Arial Nova"/>
                <a:ea typeface="+mn-lt"/>
                <a:cs typeface="+mn-lt"/>
              </a:rPr>
              <a:t>. Available at: </a:t>
            </a:r>
            <a:r>
              <a:rPr lang="en-US" sz="1100" dirty="0">
                <a:latin typeface="Arial Nova"/>
                <a:ea typeface="+mn-lt"/>
                <a:cs typeface="+mn-lt"/>
                <a:hlinkClick r:id="rId13"/>
              </a:rPr>
              <a:t>https://www.who.int/health-topics/obesity#tab=tab_1</a:t>
            </a:r>
            <a:r>
              <a:rPr lang="en-US" sz="1100" dirty="0">
                <a:latin typeface="Arial Nova"/>
                <a:ea typeface="+mn-lt"/>
                <a:cs typeface="+mn-lt"/>
              </a:rPr>
              <a:t> (Accessed: 26 May 2024).</a:t>
            </a:r>
          </a:p>
          <a:p>
            <a:pPr marL="0" indent="0">
              <a:buNone/>
            </a:pPr>
            <a:endParaRPr lang="en-US" sz="1100" dirty="0">
              <a:latin typeface="Arial Nova"/>
            </a:endParaRPr>
          </a:p>
        </p:txBody>
      </p:sp>
    </p:spTree>
    <p:extLst>
      <p:ext uri="{BB962C8B-B14F-4D97-AF65-F5344CB8AC3E}">
        <p14:creationId xmlns:p14="http://schemas.microsoft.com/office/powerpoint/2010/main" val="10766580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Health, Well-being and Lifestyles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364</cp:revision>
  <dcterms:created xsi:type="dcterms:W3CDTF">2024-06-14T22:34:58Z</dcterms:created>
  <dcterms:modified xsi:type="dcterms:W3CDTF">2024-06-23T10:37:44Z</dcterms:modified>
</cp:coreProperties>
</file>