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sldIdLst>
    <p:sldId id="256" r:id="rId2"/>
    <p:sldId id="262" r:id="rId3"/>
    <p:sldId id="258" r:id="rId4"/>
    <p:sldId id="260" r:id="rId5"/>
    <p:sldId id="257" r:id="rId6"/>
    <p:sldId id="259"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195542-F9F5-034F-A477-786B7902EA1E}" v="10" dt="2024-05-20T19:58:56.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101" d="100"/>
          <a:sy n="101" d="100"/>
        </p:scale>
        <p:origin x="90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66331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13002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5/21/24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64301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5707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891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8223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2629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63148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2555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8353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5/21/24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32898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5/21/24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032998578"/>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8627F4-E73C-3E16-E239-F5AD29274B7A}"/>
              </a:ext>
            </a:extLst>
          </p:cNvPr>
          <p:cNvSpPr>
            <a:spLocks noGrp="1"/>
          </p:cNvSpPr>
          <p:nvPr>
            <p:ph type="ctrTitle"/>
          </p:nvPr>
        </p:nvSpPr>
        <p:spPr>
          <a:xfrm>
            <a:off x="540000" y="540000"/>
            <a:ext cx="5437187" cy="4792050"/>
          </a:xfrm>
        </p:spPr>
        <p:txBody>
          <a:bodyPr anchor="t">
            <a:normAutofit/>
          </a:bodyPr>
          <a:lstStyle/>
          <a:p>
            <a:r>
              <a:rPr lang="en-US" sz="4000" dirty="0"/>
              <a:t>”</a:t>
            </a:r>
            <a:r>
              <a:rPr lang="en-US" sz="2700" dirty="0"/>
              <a:t>All human beings have rights!!</a:t>
            </a:r>
            <a:br>
              <a:rPr lang="en-US" sz="2700" dirty="0"/>
            </a:br>
            <a:r>
              <a:rPr lang="en-US" sz="2700" dirty="0"/>
              <a:t>Regardless race nationality, ethnicity, language or any other status. Human rights to life and liberty, freedom from slavery and torture, freedom for opinion and expression, the right to work and education and many more. Everyone is entitled to these rights , </a:t>
            </a:r>
            <a:br>
              <a:rPr lang="en-US" sz="2700" dirty="0"/>
            </a:br>
            <a:r>
              <a:rPr lang="en-US" sz="2700" dirty="0"/>
              <a:t>without discrimination .”</a:t>
            </a:r>
          </a:p>
        </p:txBody>
      </p:sp>
      <p:sp>
        <p:nvSpPr>
          <p:cNvPr id="3" name="Subtitle 2">
            <a:extLst>
              <a:ext uri="{FF2B5EF4-FFF2-40B4-BE49-F238E27FC236}">
                <a16:creationId xmlns:a16="http://schemas.microsoft.com/office/drawing/2014/main" id="{4C7C7464-39E2-B9B1-C2BF-DE498FD809D4}"/>
              </a:ext>
            </a:extLst>
          </p:cNvPr>
          <p:cNvSpPr>
            <a:spLocks noGrp="1"/>
          </p:cNvSpPr>
          <p:nvPr>
            <p:ph type="subTitle" idx="1"/>
          </p:nvPr>
        </p:nvSpPr>
        <p:spPr>
          <a:xfrm>
            <a:off x="550864" y="5516562"/>
            <a:ext cx="4500562" cy="796311"/>
          </a:xfrm>
        </p:spPr>
        <p:txBody>
          <a:bodyPr anchor="b">
            <a:normAutofit/>
          </a:bodyPr>
          <a:lstStyle/>
          <a:p>
            <a:r>
              <a:rPr lang="en-US" dirty="0"/>
              <a:t>(United Nations, 1948).</a:t>
            </a:r>
          </a:p>
        </p:txBody>
      </p:sp>
      <p:grpSp>
        <p:nvGrpSpPr>
          <p:cNvPr id="11" name="Group 1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mosaic of colourful geometric shapes">
            <a:extLst>
              <a:ext uri="{FF2B5EF4-FFF2-40B4-BE49-F238E27FC236}">
                <a16:creationId xmlns:a16="http://schemas.microsoft.com/office/drawing/2014/main" id="{2921694A-EF30-0824-E205-A8D593B9E21E}"/>
              </a:ext>
            </a:extLst>
          </p:cNvPr>
          <p:cNvPicPr>
            <a:picLocks noChangeAspect="1"/>
          </p:cNvPicPr>
          <p:nvPr/>
        </p:nvPicPr>
        <p:blipFill rotWithShape="1">
          <a:blip r:embed="rId2"/>
          <a:srcRect r="28500"/>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114760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8627F4-E73C-3E16-E239-F5AD29274B7A}"/>
              </a:ext>
            </a:extLst>
          </p:cNvPr>
          <p:cNvSpPr>
            <a:spLocks noGrp="1"/>
          </p:cNvSpPr>
          <p:nvPr>
            <p:ph type="ctrTitle"/>
          </p:nvPr>
        </p:nvSpPr>
        <p:spPr>
          <a:xfrm>
            <a:off x="550864" y="175512"/>
            <a:ext cx="5437187" cy="4792050"/>
          </a:xfrm>
        </p:spPr>
        <p:txBody>
          <a:bodyPr anchor="t">
            <a:normAutofit/>
          </a:bodyPr>
          <a:lstStyle/>
          <a:p>
            <a:r>
              <a:rPr lang="en-US" sz="2700" dirty="0"/>
              <a:t>“That the health, safety, well-being, education and rights of all young people here in the UK are at the heart of local services. Working together with Government and local Authority’s to ensure young people’s rights are protected and advocated, with young people’s voices being heard”</a:t>
            </a:r>
          </a:p>
        </p:txBody>
      </p:sp>
      <p:sp>
        <p:nvSpPr>
          <p:cNvPr id="3" name="Subtitle 2">
            <a:extLst>
              <a:ext uri="{FF2B5EF4-FFF2-40B4-BE49-F238E27FC236}">
                <a16:creationId xmlns:a16="http://schemas.microsoft.com/office/drawing/2014/main" id="{4C7C7464-39E2-B9B1-C2BF-DE498FD809D4}"/>
              </a:ext>
            </a:extLst>
          </p:cNvPr>
          <p:cNvSpPr>
            <a:spLocks noGrp="1"/>
          </p:cNvSpPr>
          <p:nvPr>
            <p:ph type="subTitle" idx="1"/>
          </p:nvPr>
        </p:nvSpPr>
        <p:spPr>
          <a:xfrm>
            <a:off x="550864" y="5516562"/>
            <a:ext cx="4500562" cy="796311"/>
          </a:xfrm>
        </p:spPr>
        <p:txBody>
          <a:bodyPr anchor="b">
            <a:normAutofit/>
          </a:bodyPr>
          <a:lstStyle/>
          <a:p>
            <a:r>
              <a:rPr lang="en-US" dirty="0"/>
              <a:t>(UNICEF,1989).</a:t>
            </a:r>
          </a:p>
        </p:txBody>
      </p:sp>
      <p:grpSp>
        <p:nvGrpSpPr>
          <p:cNvPr id="11" name="Group 1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mosaic of colourful geometric shapes">
            <a:extLst>
              <a:ext uri="{FF2B5EF4-FFF2-40B4-BE49-F238E27FC236}">
                <a16:creationId xmlns:a16="http://schemas.microsoft.com/office/drawing/2014/main" id="{2921694A-EF30-0824-E205-A8D593B9E21E}"/>
              </a:ext>
            </a:extLst>
          </p:cNvPr>
          <p:cNvPicPr>
            <a:picLocks noChangeAspect="1"/>
          </p:cNvPicPr>
          <p:nvPr/>
        </p:nvPicPr>
        <p:blipFill rotWithShape="1">
          <a:blip r:embed="rId2"/>
          <a:srcRect r="28500"/>
          <a:stretch/>
        </p:blipFill>
        <p:spPr>
          <a:xfrm>
            <a:off x="5963720" y="-500890"/>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06364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02DC7C-0A09-8787-AA7A-CF5F99E99518}"/>
              </a:ext>
            </a:extLst>
          </p:cNvPr>
          <p:cNvSpPr txBox="1"/>
          <p:nvPr/>
        </p:nvSpPr>
        <p:spPr>
          <a:xfrm>
            <a:off x="406400" y="1130300"/>
            <a:ext cx="11264900" cy="2092881"/>
          </a:xfrm>
          <a:prstGeom prst="rect">
            <a:avLst/>
          </a:prstGeom>
          <a:noFill/>
        </p:spPr>
        <p:txBody>
          <a:bodyPr wrap="square" rtlCol="0">
            <a:spAutoFit/>
          </a:bodyPr>
          <a:lstStyle/>
          <a:p>
            <a:r>
              <a:rPr lang="en-US" sz="4000" dirty="0"/>
              <a:t>“ Challenges Oppression and Inequality”</a:t>
            </a:r>
          </a:p>
          <a:p>
            <a:endParaRPr lang="en-US" dirty="0"/>
          </a:p>
          <a:p>
            <a:endParaRPr lang="en-US" dirty="0"/>
          </a:p>
          <a:p>
            <a:endParaRPr lang="en-US" dirty="0"/>
          </a:p>
          <a:p>
            <a:endParaRPr lang="en-US" dirty="0"/>
          </a:p>
          <a:p>
            <a:r>
              <a:rPr lang="en-US" dirty="0"/>
              <a:t>(Youth Work Wales Review Group, 2022).</a:t>
            </a:r>
          </a:p>
        </p:txBody>
      </p:sp>
    </p:spTree>
    <p:extLst>
      <p:ext uri="{BB962C8B-B14F-4D97-AF65-F5344CB8AC3E}">
        <p14:creationId xmlns:p14="http://schemas.microsoft.com/office/powerpoint/2010/main" val="3552395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1DFEFE-B77C-18F3-22BA-9F65925CF49C}"/>
              </a:ext>
            </a:extLst>
          </p:cNvPr>
          <p:cNvSpPr txBox="1"/>
          <p:nvPr/>
        </p:nvSpPr>
        <p:spPr>
          <a:xfrm>
            <a:off x="673100" y="165100"/>
            <a:ext cx="8928100" cy="5693866"/>
          </a:xfrm>
          <a:prstGeom prst="rect">
            <a:avLst/>
          </a:prstGeom>
          <a:noFill/>
        </p:spPr>
        <p:txBody>
          <a:bodyPr wrap="square" rtlCol="0">
            <a:spAutoFit/>
          </a:bodyPr>
          <a:lstStyle/>
          <a:p>
            <a:r>
              <a:rPr lang="en-US" sz="2800" dirty="0"/>
              <a:t>• In formal School Settings.</a:t>
            </a:r>
          </a:p>
          <a:p>
            <a:endParaRPr lang="en-US" sz="2800" dirty="0"/>
          </a:p>
          <a:p>
            <a:r>
              <a:rPr lang="en-US" sz="2800" dirty="0"/>
              <a:t>• limited resources and opportunities.     </a:t>
            </a:r>
          </a:p>
          <a:p>
            <a:r>
              <a:rPr lang="en-US" sz="2800" dirty="0"/>
              <a:t>                           </a:t>
            </a:r>
          </a:p>
          <a:p>
            <a:r>
              <a:rPr lang="en-US" sz="2800" dirty="0"/>
              <a:t>• Stereotyping and stigmatization.</a:t>
            </a:r>
          </a:p>
          <a:p>
            <a:endParaRPr lang="en-US" sz="2800" dirty="0"/>
          </a:p>
          <a:p>
            <a:r>
              <a:rPr lang="en-US" sz="2800" dirty="0"/>
              <a:t>• Lack of representation.</a:t>
            </a:r>
          </a:p>
          <a:p>
            <a:endParaRPr lang="en-US" sz="2800" dirty="0"/>
          </a:p>
          <a:p>
            <a:r>
              <a:rPr lang="en-US" sz="2800" dirty="0"/>
              <a:t>• Pressure to conform.</a:t>
            </a:r>
          </a:p>
          <a:p>
            <a:endParaRPr lang="en-US" sz="2800" dirty="0"/>
          </a:p>
          <a:p>
            <a:r>
              <a:rPr lang="en-US" sz="2800" dirty="0"/>
              <a:t>• Family/Care givers/Adults.</a:t>
            </a:r>
          </a:p>
          <a:p>
            <a:endParaRPr lang="en-US" sz="2800" dirty="0"/>
          </a:p>
          <a:p>
            <a:r>
              <a:rPr lang="en-US" sz="2800" dirty="0"/>
              <a:t>(</a:t>
            </a:r>
            <a:r>
              <a:rPr lang="en-US" sz="2000" dirty="0"/>
              <a:t>Dr N Welton,2024).</a:t>
            </a:r>
          </a:p>
        </p:txBody>
      </p:sp>
    </p:spTree>
    <p:extLst>
      <p:ext uri="{BB962C8B-B14F-4D97-AF65-F5344CB8AC3E}">
        <p14:creationId xmlns:p14="http://schemas.microsoft.com/office/powerpoint/2010/main" val="3225209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8627F4-E73C-3E16-E239-F5AD29274B7A}"/>
              </a:ext>
            </a:extLst>
          </p:cNvPr>
          <p:cNvSpPr>
            <a:spLocks noGrp="1"/>
          </p:cNvSpPr>
          <p:nvPr>
            <p:ph type="ctrTitle"/>
          </p:nvPr>
        </p:nvSpPr>
        <p:spPr>
          <a:xfrm>
            <a:off x="550864" y="175512"/>
            <a:ext cx="5437187" cy="4792050"/>
          </a:xfrm>
        </p:spPr>
        <p:txBody>
          <a:bodyPr anchor="t">
            <a:normAutofit fontScale="90000"/>
          </a:bodyPr>
          <a:lstStyle/>
          <a:p>
            <a:r>
              <a:rPr lang="en-US" sz="2700" dirty="0"/>
              <a:t>“</a:t>
            </a:r>
            <a:r>
              <a:rPr lang="en-US" sz="3100" dirty="0"/>
              <a:t>Youth work challenges </a:t>
            </a:r>
            <a:r>
              <a:rPr lang="en-US" sz="3100" dirty="0" err="1"/>
              <a:t>behaviours</a:t>
            </a:r>
            <a:r>
              <a:rPr lang="en-US" sz="3100" dirty="0"/>
              <a:t> or attitudes that marginalize or discriminate against young people, advocating for social justice, promoting equality, empowering young people to voice and stand up to issues that affect them, guiding and supporting young people to actively participate in decision making processes that affect them as  young people directly as well as the wider community and world as they see it”</a:t>
            </a:r>
          </a:p>
        </p:txBody>
      </p:sp>
      <p:sp>
        <p:nvSpPr>
          <p:cNvPr id="3" name="Subtitle 2">
            <a:extLst>
              <a:ext uri="{FF2B5EF4-FFF2-40B4-BE49-F238E27FC236}">
                <a16:creationId xmlns:a16="http://schemas.microsoft.com/office/drawing/2014/main" id="{4C7C7464-39E2-B9B1-C2BF-DE498FD809D4}"/>
              </a:ext>
            </a:extLst>
          </p:cNvPr>
          <p:cNvSpPr>
            <a:spLocks noGrp="1"/>
          </p:cNvSpPr>
          <p:nvPr>
            <p:ph type="subTitle" idx="1"/>
          </p:nvPr>
        </p:nvSpPr>
        <p:spPr>
          <a:xfrm>
            <a:off x="550864" y="5516562"/>
            <a:ext cx="4500562" cy="796311"/>
          </a:xfrm>
        </p:spPr>
        <p:txBody>
          <a:bodyPr anchor="b">
            <a:normAutofit/>
          </a:bodyPr>
          <a:lstStyle/>
          <a:p>
            <a:r>
              <a:rPr lang="en-US" sz="1200" dirty="0"/>
              <a:t>(Youth work </a:t>
            </a:r>
            <a:r>
              <a:rPr lang="en-US" sz="1200" dirty="0" err="1"/>
              <a:t>wales</a:t>
            </a:r>
            <a:r>
              <a:rPr lang="en-US" sz="1200" dirty="0"/>
              <a:t> review group, 2022).</a:t>
            </a:r>
          </a:p>
        </p:txBody>
      </p:sp>
      <p:grpSp>
        <p:nvGrpSpPr>
          <p:cNvPr id="11" name="Group 1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mosaic of colourful geometric shapes">
            <a:extLst>
              <a:ext uri="{FF2B5EF4-FFF2-40B4-BE49-F238E27FC236}">
                <a16:creationId xmlns:a16="http://schemas.microsoft.com/office/drawing/2014/main" id="{2921694A-EF30-0824-E205-A8D593B9E21E}"/>
              </a:ext>
            </a:extLst>
          </p:cNvPr>
          <p:cNvPicPr>
            <a:picLocks noChangeAspect="1"/>
          </p:cNvPicPr>
          <p:nvPr/>
        </p:nvPicPr>
        <p:blipFill rotWithShape="1">
          <a:blip r:embed="rId2"/>
          <a:srcRect r="28500"/>
          <a:stretch/>
        </p:blipFill>
        <p:spPr>
          <a:xfrm>
            <a:off x="5988051" y="-65314"/>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681801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99C82C-6F99-50F6-70E3-4CE890BCCE81}"/>
              </a:ext>
            </a:extLst>
          </p:cNvPr>
          <p:cNvSpPr txBox="1"/>
          <p:nvPr/>
        </p:nvSpPr>
        <p:spPr>
          <a:xfrm>
            <a:off x="1727200" y="876300"/>
            <a:ext cx="9512300" cy="4955203"/>
          </a:xfrm>
          <a:prstGeom prst="rect">
            <a:avLst/>
          </a:prstGeom>
          <a:noFill/>
        </p:spPr>
        <p:txBody>
          <a:bodyPr wrap="square" rtlCol="0">
            <a:spAutoFit/>
          </a:bodyPr>
          <a:lstStyle/>
          <a:p>
            <a:r>
              <a:rPr lang="en-US" sz="2800" dirty="0"/>
              <a:t>”Youth work using various methods of engaging with young people in a multitude of diverse settings using non-formal and informal approaches of learning , complementing and working closely with the formal education sector enabling young people to use their learning to enhance future development , build on skills and knowledge , express their aspirations creating opportunities as they develop holistically through adolescence “</a:t>
            </a:r>
          </a:p>
          <a:p>
            <a:endParaRPr lang="en-US" sz="1400" dirty="0"/>
          </a:p>
          <a:p>
            <a:r>
              <a:rPr lang="en-US" sz="1400" dirty="0"/>
              <a:t>(NOS,2019).</a:t>
            </a:r>
          </a:p>
          <a:p>
            <a:endParaRPr lang="en-US" dirty="0"/>
          </a:p>
          <a:p>
            <a:endParaRPr lang="en-US" dirty="0"/>
          </a:p>
        </p:txBody>
      </p:sp>
    </p:spTree>
    <p:extLst>
      <p:ext uri="{BB962C8B-B14F-4D97-AF65-F5344CB8AC3E}">
        <p14:creationId xmlns:p14="http://schemas.microsoft.com/office/powerpoint/2010/main" val="174467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AEE72F-BF42-F3E7-615F-5881E6FEB5A9}"/>
              </a:ext>
            </a:extLst>
          </p:cNvPr>
          <p:cNvPicPr>
            <a:picLocks noChangeAspect="1"/>
          </p:cNvPicPr>
          <p:nvPr/>
        </p:nvPicPr>
        <p:blipFill>
          <a:blip r:embed="rId2"/>
          <a:stretch>
            <a:fillRect/>
          </a:stretch>
        </p:blipFill>
        <p:spPr>
          <a:xfrm>
            <a:off x="1625600" y="1160708"/>
            <a:ext cx="7772400" cy="4020921"/>
          </a:xfrm>
          <a:prstGeom prst="rect">
            <a:avLst/>
          </a:prstGeom>
        </p:spPr>
      </p:pic>
      <p:sp>
        <p:nvSpPr>
          <p:cNvPr id="6" name="TextBox 5">
            <a:extLst>
              <a:ext uri="{FF2B5EF4-FFF2-40B4-BE49-F238E27FC236}">
                <a16:creationId xmlns:a16="http://schemas.microsoft.com/office/drawing/2014/main" id="{DAE2A62F-3CB2-2CCF-FD57-5BBE5E56F042}"/>
              </a:ext>
            </a:extLst>
          </p:cNvPr>
          <p:cNvSpPr txBox="1"/>
          <p:nvPr/>
        </p:nvSpPr>
        <p:spPr>
          <a:xfrm>
            <a:off x="2565400" y="5600700"/>
            <a:ext cx="5549900" cy="369332"/>
          </a:xfrm>
          <a:prstGeom prst="rect">
            <a:avLst/>
          </a:prstGeom>
          <a:noFill/>
        </p:spPr>
        <p:txBody>
          <a:bodyPr wrap="square" rtlCol="0">
            <a:spAutoFit/>
          </a:bodyPr>
          <a:lstStyle/>
          <a:p>
            <a:r>
              <a:rPr lang="en-US" dirty="0"/>
              <a:t>(Children’s commissioner for Wales , 2024)</a:t>
            </a:r>
          </a:p>
        </p:txBody>
      </p:sp>
    </p:spTree>
    <p:extLst>
      <p:ext uri="{BB962C8B-B14F-4D97-AF65-F5344CB8AC3E}">
        <p14:creationId xmlns:p14="http://schemas.microsoft.com/office/powerpoint/2010/main" val="2415773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60" name="Rectangle 5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1" name="Oval 6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2" name="Group 6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63" name="Rectangle 62">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4" name="Rectangle 6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5" name="Rectangle 64">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6" name="Rectangle 65">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8" name="Rectangle 67">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 name="Rectangle 70">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BEF94595-DF8A-A4F0-F5C7-003F0258BF39}"/>
              </a:ext>
            </a:extLst>
          </p:cNvPr>
          <p:cNvSpPr txBox="1"/>
          <p:nvPr/>
        </p:nvSpPr>
        <p:spPr>
          <a:xfrm>
            <a:off x="539999" y="539999"/>
            <a:ext cx="5074429" cy="4674287"/>
          </a:xfrm>
          <a:prstGeom prst="rect">
            <a:avLst/>
          </a:prstGeom>
        </p:spPr>
        <p:txBody>
          <a:bodyPr vert="horz" lIns="91440" tIns="45720" rIns="91440" bIns="45720" rtlCol="0" anchor="t">
            <a:noAutofit/>
          </a:bodyPr>
          <a:lstStyle/>
          <a:p>
            <a:pPr>
              <a:lnSpc>
                <a:spcPct val="115000"/>
              </a:lnSpc>
              <a:spcAft>
                <a:spcPts val="600"/>
              </a:spcAft>
            </a:pPr>
            <a:r>
              <a:rPr lang="en-US" sz="2400" spc="50" dirty="0">
                <a:effectLst/>
              </a:rPr>
              <a:t>“As youth workers our role as stated by the national occupational standards (2019) is to enable young people to access information to make decisions, assisting and supporting them to express and </a:t>
            </a:r>
            <a:r>
              <a:rPr lang="en-US" sz="2400" spc="50" dirty="0" err="1">
                <a:effectLst/>
              </a:rPr>
              <a:t>realise</a:t>
            </a:r>
            <a:r>
              <a:rPr lang="en-US" sz="2400" spc="50" dirty="0">
                <a:effectLst/>
              </a:rPr>
              <a:t> their goals, encouraging young people to voice their views, aspirations needs and concerns “.</a:t>
            </a:r>
          </a:p>
          <a:p>
            <a:pPr>
              <a:lnSpc>
                <a:spcPct val="115000"/>
              </a:lnSpc>
              <a:spcAft>
                <a:spcPts val="600"/>
              </a:spcAft>
            </a:pPr>
            <a:r>
              <a:rPr lang="en-US" sz="2400" spc="50" dirty="0">
                <a:effectLst/>
              </a:rPr>
              <a:t>(NOS,2019).</a:t>
            </a:r>
          </a:p>
        </p:txBody>
      </p:sp>
      <p:grpSp>
        <p:nvGrpSpPr>
          <p:cNvPr id="72" name="Group 71">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37" name="Oval 36">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3" name="Picture 72" descr="Exclamation mark on a yellow background">
            <a:extLst>
              <a:ext uri="{FF2B5EF4-FFF2-40B4-BE49-F238E27FC236}">
                <a16:creationId xmlns:a16="http://schemas.microsoft.com/office/drawing/2014/main" id="{95776720-9F5B-6783-91FA-B1420521FE28}"/>
              </a:ext>
            </a:extLst>
          </p:cNvPr>
          <p:cNvPicPr>
            <a:picLocks noChangeAspect="1"/>
          </p:cNvPicPr>
          <p:nvPr/>
        </p:nvPicPr>
        <p:blipFill rotWithShape="1">
          <a:blip r:embed="rId2"/>
          <a:srcRect l="18959" r="6041"/>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16451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3" name="Rectangle 12">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Oval 13">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6" name="Group 15">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8" name="Rectangle 17">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6" name="Rectangle 25">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7" name="Oval 26">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8" name="Oval 27">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9" name="Group 28">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5" name="Rectangle 34">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30" name="Group 29">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3" name="Rectangle 32">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1" name="Rectangle 30">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7" name="Rectangle 36">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7" name="TextBox 6">
            <a:extLst>
              <a:ext uri="{FF2B5EF4-FFF2-40B4-BE49-F238E27FC236}">
                <a16:creationId xmlns:a16="http://schemas.microsoft.com/office/drawing/2014/main" id="{CEDC4580-586E-D512-A220-09142D921603}"/>
              </a:ext>
            </a:extLst>
          </p:cNvPr>
          <p:cNvSpPr txBox="1"/>
          <p:nvPr/>
        </p:nvSpPr>
        <p:spPr>
          <a:xfrm>
            <a:off x="342900" y="393493"/>
            <a:ext cx="11369927" cy="6172194"/>
          </a:xfrm>
          <a:prstGeom prst="rect">
            <a:avLst/>
          </a:prstGeom>
        </p:spPr>
        <p:txBody>
          <a:bodyPr vert="horz" lIns="91440" tIns="45720" rIns="91440" bIns="45720" rtlCol="0" anchor="t">
            <a:noAutofit/>
          </a:bodyPr>
          <a:lstStyle/>
          <a:p>
            <a:pPr>
              <a:lnSpc>
                <a:spcPct val="115000"/>
              </a:lnSpc>
              <a:spcAft>
                <a:spcPts val="600"/>
              </a:spcAft>
            </a:pPr>
            <a:r>
              <a:rPr lang="en-US" sz="1600" spc="50" dirty="0">
                <a:effectLst/>
                <a:latin typeface="Arial" panose="020B0604020202020204" pitchFamily="34" charset="0"/>
                <a:cs typeface="Arial" panose="020B0604020202020204" pitchFamily="34" charset="0"/>
              </a:rPr>
              <a:t>Reference list</a:t>
            </a:r>
            <a:r>
              <a:rPr lang="en-US" sz="1400" spc="50" dirty="0">
                <a:effectLst/>
                <a:latin typeface="Arial" panose="020B0604020202020204" pitchFamily="34" charset="0"/>
                <a:cs typeface="Arial" panose="020B0604020202020204" pitchFamily="34" charset="0"/>
              </a:rPr>
              <a:t>.</a:t>
            </a:r>
          </a:p>
          <a:p>
            <a:pPr>
              <a:lnSpc>
                <a:spcPct val="115000"/>
              </a:lnSpc>
              <a:spcAft>
                <a:spcPts val="600"/>
              </a:spcAft>
            </a:pPr>
            <a:r>
              <a:rPr lang="en-US" sz="1400" spc="50" dirty="0">
                <a:effectLst/>
                <a:latin typeface="Arial" panose="020B0604020202020204" pitchFamily="34" charset="0"/>
                <a:cs typeface="Arial" panose="020B0604020202020204" pitchFamily="34" charset="0"/>
              </a:rPr>
              <a:t> </a:t>
            </a:r>
            <a:endParaRPr lang="en-US" sz="1600" spc="50" dirty="0">
              <a:effectLst/>
              <a:latin typeface="Arial" panose="020B0604020202020204" pitchFamily="34" charset="0"/>
              <a:cs typeface="Arial" panose="020B0604020202020204" pitchFamily="34" charset="0"/>
            </a:endParaRPr>
          </a:p>
          <a:p>
            <a:pPr indent="-270000">
              <a:lnSpc>
                <a:spcPct val="115000"/>
              </a:lnSpc>
              <a:spcAft>
                <a:spcPts val="600"/>
              </a:spcAft>
              <a:buFont typeface="Arial" panose="020B0604020202020204" pitchFamily="34" charset="0"/>
              <a:buChar char="•"/>
            </a:pPr>
            <a:r>
              <a:rPr lang="en-US" sz="1600" spc="50" dirty="0" err="1">
                <a:effectLst/>
                <a:latin typeface="Arial" panose="020B0604020202020204" pitchFamily="34" charset="0"/>
                <a:cs typeface="Arial" panose="020B0604020202020204" pitchFamily="34" charset="0"/>
              </a:rPr>
              <a:t>Barnardo"s</a:t>
            </a:r>
            <a:r>
              <a:rPr lang="en-US" sz="1600" spc="50" dirty="0">
                <a:effectLst/>
                <a:latin typeface="Arial" panose="020B0604020202020204" pitchFamily="34" charset="0"/>
                <a:cs typeface="Arial" panose="020B0604020202020204" pitchFamily="34" charset="0"/>
              </a:rPr>
              <a:t> (2024) </a:t>
            </a:r>
            <a:r>
              <a:rPr lang="en-US" sz="1600" i="1" spc="50" dirty="0">
                <a:effectLst/>
                <a:latin typeface="Arial" panose="020B0604020202020204" pitchFamily="34" charset="0"/>
                <a:cs typeface="Arial" panose="020B0604020202020204" pitchFamily="34" charset="0"/>
              </a:rPr>
              <a:t>Change a life</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Barnardo’s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www.barnardos.org.uk</a:t>
            </a:r>
            <a:r>
              <a:rPr lang="en-US" sz="1600" spc="50" dirty="0">
                <a:effectLst/>
                <a:latin typeface="Arial" panose="020B0604020202020204" pitchFamily="34" charset="0"/>
                <a:cs typeface="Arial" panose="020B0604020202020204" pitchFamily="34" charset="0"/>
              </a:rPr>
              <a:t>/</a:t>
            </a:r>
            <a:r>
              <a:rPr lang="en-US" sz="1600" spc="50" dirty="0" err="1">
                <a:effectLst/>
                <a:latin typeface="Arial" panose="020B0604020202020204" pitchFamily="34" charset="0"/>
                <a:cs typeface="Arial" panose="020B0604020202020204" pitchFamily="34" charset="0"/>
              </a:rPr>
              <a:t>donate-to-barnardos?gad_source</a:t>
            </a:r>
            <a:r>
              <a:rPr lang="en-US" sz="1600" spc="50" dirty="0">
                <a:effectLst/>
                <a:latin typeface="Arial" panose="020B0604020202020204" pitchFamily="34" charset="0"/>
                <a:cs typeface="Arial" panose="020B0604020202020204" pitchFamily="34" charset="0"/>
              </a:rPr>
              <a:t>=1&amp;gclid=Cj0KCQjwxqayBhDFARIsAANWRnRNaKtAu4npCeJy933ZdqrOm4tGhYPFE8umgUQ1DwGZtxmKt89Ij_gaAra8EALw_wcB&amp;gclsrc=</a:t>
            </a:r>
            <a:r>
              <a:rPr lang="en-US" sz="1600" spc="50" dirty="0" err="1">
                <a:effectLst/>
                <a:latin typeface="Arial" panose="020B0604020202020204" pitchFamily="34" charset="0"/>
                <a:cs typeface="Arial" panose="020B0604020202020204" pitchFamily="34" charset="0"/>
              </a:rPr>
              <a:t>aw.ds</a:t>
            </a:r>
            <a:r>
              <a:rPr lang="en-US" sz="1600" spc="50" dirty="0">
                <a:effectLst/>
                <a:latin typeface="Arial" panose="020B0604020202020204" pitchFamily="34" charset="0"/>
                <a:cs typeface="Arial" panose="020B0604020202020204" pitchFamily="34" charset="0"/>
              </a:rPr>
              <a:t> (Accessed: 19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Children’s Commissioner for Wales (2024) </a:t>
            </a:r>
            <a:r>
              <a:rPr lang="en-US" sz="1600" i="1" spc="50" dirty="0">
                <a:effectLst/>
                <a:latin typeface="Arial" panose="020B0604020202020204" pitchFamily="34" charset="0"/>
                <a:cs typeface="Arial" panose="020B0604020202020204" pitchFamily="34" charset="0"/>
              </a:rPr>
              <a:t>Children’s rights advice and assistance team</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Children’s Commissioner for Wales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www.childcomwales.org.uk</a:t>
            </a:r>
            <a:r>
              <a:rPr lang="en-US" sz="1600" spc="50" dirty="0">
                <a:effectLst/>
                <a:latin typeface="Arial" panose="020B0604020202020204" pitchFamily="34" charset="0"/>
                <a:cs typeface="Arial" panose="020B0604020202020204" pitchFamily="34" charset="0"/>
              </a:rPr>
              <a:t>/about-us/</a:t>
            </a:r>
            <a:r>
              <a:rPr lang="en-US" sz="1600" spc="50" dirty="0" err="1">
                <a:effectLst/>
                <a:latin typeface="Arial" panose="020B0604020202020204" pitchFamily="34" charset="0"/>
                <a:cs typeface="Arial" panose="020B0604020202020204" pitchFamily="34" charset="0"/>
              </a:rPr>
              <a:t>childrens</a:t>
            </a:r>
            <a:r>
              <a:rPr lang="en-US" sz="1600" spc="50" dirty="0">
                <a:effectLst/>
                <a:latin typeface="Arial" panose="020B0604020202020204" pitchFamily="34" charset="0"/>
                <a:cs typeface="Arial" panose="020B0604020202020204" pitchFamily="34" charset="0"/>
              </a:rPr>
              <a:t>-rights-advice-and-assistance-team/ (Accessed: 17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i="1" spc="50" dirty="0">
                <a:effectLst/>
                <a:latin typeface="Arial" panose="020B0604020202020204" pitchFamily="34" charset="0"/>
                <a:cs typeface="Arial" panose="020B0604020202020204" pitchFamily="34" charset="0"/>
              </a:rPr>
              <a:t>Children’s rights advice and assistance team</a:t>
            </a:r>
            <a:r>
              <a:rPr lang="en-US" sz="1600" spc="50" dirty="0">
                <a:effectLst/>
                <a:latin typeface="Arial" panose="020B0604020202020204" pitchFamily="34" charset="0"/>
                <a:cs typeface="Arial" panose="020B0604020202020204" pitchFamily="34" charset="0"/>
              </a:rPr>
              <a:t> (2024) </a:t>
            </a:r>
            <a:r>
              <a:rPr lang="en-US" sz="1600" i="1" spc="50" dirty="0">
                <a:effectLst/>
                <a:latin typeface="Arial" panose="020B0604020202020204" pitchFamily="34" charset="0"/>
                <a:cs typeface="Arial" panose="020B0604020202020204" pitchFamily="34" charset="0"/>
              </a:rPr>
              <a:t>Children’s Commissioner for Wales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www.childcomwales.org.uk</a:t>
            </a:r>
            <a:r>
              <a:rPr lang="en-US" sz="1600" spc="50" dirty="0">
                <a:effectLst/>
                <a:latin typeface="Arial" panose="020B0604020202020204" pitchFamily="34" charset="0"/>
                <a:cs typeface="Arial" panose="020B0604020202020204" pitchFamily="34" charset="0"/>
              </a:rPr>
              <a:t>/about-us/</a:t>
            </a:r>
            <a:r>
              <a:rPr lang="en-US" sz="1600" spc="50" dirty="0" err="1">
                <a:effectLst/>
                <a:latin typeface="Arial" panose="020B0604020202020204" pitchFamily="34" charset="0"/>
                <a:cs typeface="Arial" panose="020B0604020202020204" pitchFamily="34" charset="0"/>
              </a:rPr>
              <a:t>childrens</a:t>
            </a:r>
            <a:r>
              <a:rPr lang="en-US" sz="1600" spc="50" dirty="0">
                <a:effectLst/>
                <a:latin typeface="Arial" panose="020B0604020202020204" pitchFamily="34" charset="0"/>
                <a:cs typeface="Arial" panose="020B0604020202020204" pitchFamily="34" charset="0"/>
              </a:rPr>
              <a:t>-rights-advice-and-assistance-team/ (Accessed: 17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GOV.UK (2024) </a:t>
            </a:r>
            <a:r>
              <a:rPr lang="en-US" sz="1600" i="1" spc="50" dirty="0">
                <a:effectLst/>
                <a:latin typeface="Arial" panose="020B0604020202020204" pitchFamily="34" charset="0"/>
                <a:cs typeface="Arial" panose="020B0604020202020204" pitchFamily="34" charset="0"/>
              </a:rPr>
              <a:t>Government secures future of UK Youth parliament</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GOV.UK</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www.gov.uk</a:t>
            </a:r>
            <a:r>
              <a:rPr lang="en-US" sz="1600" spc="50" dirty="0">
                <a:effectLst/>
                <a:latin typeface="Arial" panose="020B0604020202020204" pitchFamily="34" charset="0"/>
                <a:cs typeface="Arial" panose="020B0604020202020204" pitchFamily="34" charset="0"/>
              </a:rPr>
              <a:t>/government/news/government-secures-future-of-</a:t>
            </a:r>
            <a:r>
              <a:rPr lang="en-US" sz="1600" spc="50" dirty="0" err="1">
                <a:effectLst/>
                <a:latin typeface="Arial" panose="020B0604020202020204" pitchFamily="34" charset="0"/>
                <a:cs typeface="Arial" panose="020B0604020202020204" pitchFamily="34" charset="0"/>
              </a:rPr>
              <a:t>uk</a:t>
            </a:r>
            <a:r>
              <a:rPr lang="en-US" sz="1600" spc="50" dirty="0">
                <a:effectLst/>
                <a:latin typeface="Arial" panose="020B0604020202020204" pitchFamily="34" charset="0"/>
                <a:cs typeface="Arial" panose="020B0604020202020204" pitchFamily="34" charset="0"/>
              </a:rPr>
              <a:t>-youth-parliament (Accessed: 21 May 2024). </a:t>
            </a:r>
          </a:p>
        </p:txBody>
      </p:sp>
    </p:spTree>
    <p:extLst>
      <p:ext uri="{BB962C8B-B14F-4D97-AF65-F5344CB8AC3E}">
        <p14:creationId xmlns:p14="http://schemas.microsoft.com/office/powerpoint/2010/main" val="1789423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1" name="Rectangle 4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Oval 4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4" name="Group 4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6" name="Rectangle 4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7" name="Rectangle 4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5" name="Rectangle 4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9" name="Rectangle 4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1" name="Rectangle 50">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54" name="Rectangle 53">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5" name="Oval 54">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6" name="Oval 55">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7" name="Group 56">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2" name="Rectangle 61">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3" name="Rectangle 62">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58" name="Group 57">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0" name="Rectangle 59">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1" name="Rectangle 60">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9" name="Rectangle 58">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5" name="Rectangle 64">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5" name="TextBox 4">
            <a:extLst>
              <a:ext uri="{FF2B5EF4-FFF2-40B4-BE49-F238E27FC236}">
                <a16:creationId xmlns:a16="http://schemas.microsoft.com/office/drawing/2014/main" id="{6F9BAED5-ECA3-153D-B439-C1D450DD63A6}"/>
              </a:ext>
            </a:extLst>
          </p:cNvPr>
          <p:cNvSpPr txBox="1"/>
          <p:nvPr/>
        </p:nvSpPr>
        <p:spPr>
          <a:xfrm>
            <a:off x="368301" y="709285"/>
            <a:ext cx="11121790" cy="5755222"/>
          </a:xfrm>
          <a:prstGeom prst="rect">
            <a:avLst/>
          </a:prstGeom>
        </p:spPr>
        <p:txBody>
          <a:bodyPr vert="horz" lIns="91440" tIns="45720" rIns="91440" bIns="45720" rtlCol="0" anchor="t">
            <a:noAutofit/>
          </a:bodyPr>
          <a:lstStyle/>
          <a:p>
            <a:pPr indent="-270000">
              <a:lnSpc>
                <a:spcPct val="115000"/>
              </a:lnSpc>
              <a:buFont typeface="Arial" panose="020B0604020202020204" pitchFamily="34" charset="0"/>
              <a:buChar char="•"/>
            </a:pPr>
            <a:r>
              <a:rPr lang="en-US" sz="1600" spc="50" dirty="0">
                <a:effectLst/>
              </a:rPr>
              <a:t>GOV.UK (2022) </a:t>
            </a:r>
            <a:r>
              <a:rPr lang="en-US" sz="1600" i="1" spc="50" dirty="0">
                <a:effectLst/>
              </a:rPr>
              <a:t>UK youth parliament </a:t>
            </a:r>
            <a:r>
              <a:rPr lang="en-US" sz="1600" i="1" spc="50" dirty="0" err="1">
                <a:effectLst/>
              </a:rPr>
              <a:t>programme</a:t>
            </a:r>
            <a:r>
              <a:rPr lang="en-US" sz="1600" i="1" spc="50" dirty="0">
                <a:effectLst/>
              </a:rPr>
              <a:t> 2023-2025: Guidance for applicants</a:t>
            </a:r>
            <a:r>
              <a:rPr lang="en-US" sz="1600" spc="50" dirty="0">
                <a:effectLst/>
              </a:rPr>
              <a:t>, </a:t>
            </a:r>
            <a:r>
              <a:rPr lang="en-US" sz="1600" i="1" spc="50" dirty="0">
                <a:effectLst/>
              </a:rPr>
              <a:t>GOV.UK</a:t>
            </a:r>
            <a:r>
              <a:rPr lang="en-US" sz="1600" spc="50" dirty="0">
                <a:effectLst/>
              </a:rPr>
              <a:t>. Available at: https://</a:t>
            </a:r>
            <a:r>
              <a:rPr lang="en-US" sz="1600" spc="50" dirty="0" err="1">
                <a:effectLst/>
              </a:rPr>
              <a:t>www.gov.uk</a:t>
            </a:r>
            <a:r>
              <a:rPr lang="en-US" sz="1600" spc="50" dirty="0">
                <a:effectLst/>
              </a:rPr>
              <a:t>/government/publications/uk-youth-parliament-grant-2023-25/uk-youth-parliament-programme-2023-2025-guidance-for-applicants (Accessed: 17 May 2024). </a:t>
            </a:r>
          </a:p>
          <a:p>
            <a:pPr>
              <a:lnSpc>
                <a:spcPct val="115000"/>
              </a:lnSpc>
            </a:pPr>
            <a:r>
              <a:rPr lang="en-US" sz="1600" spc="50" dirty="0">
                <a:effectLst/>
              </a:rPr>
              <a:t> </a:t>
            </a:r>
          </a:p>
          <a:p>
            <a:pPr indent="-270000">
              <a:lnSpc>
                <a:spcPct val="115000"/>
              </a:lnSpc>
              <a:buFont typeface="Arial" panose="020B0604020202020204" pitchFamily="34" charset="0"/>
              <a:buChar char="•"/>
            </a:pPr>
            <a:r>
              <a:rPr lang="en-US" sz="1600" spc="50" dirty="0">
                <a:effectLst/>
              </a:rPr>
              <a:t>International Youth Foundation (2015) </a:t>
            </a:r>
            <a:r>
              <a:rPr lang="en-US" sz="1600" i="1" spc="50" dirty="0">
                <a:effectLst/>
              </a:rPr>
              <a:t>Mandela inspired a generation of young people to realize their potential: We must follow his lead | International Youth Foundation</a:t>
            </a:r>
            <a:r>
              <a:rPr lang="en-US" sz="1600" spc="50" dirty="0">
                <a:effectLst/>
              </a:rPr>
              <a:t>, </a:t>
            </a:r>
            <a:r>
              <a:rPr lang="en-US" sz="1600" i="1" spc="50" dirty="0">
                <a:effectLst/>
              </a:rPr>
              <a:t>Mandela Inspired a Generation of Young People to Realize Their Potential: We Must Follow His Lead</a:t>
            </a:r>
            <a:r>
              <a:rPr lang="en-US" sz="1600" spc="50" dirty="0">
                <a:effectLst/>
              </a:rPr>
              <a:t>. Available at: https://</a:t>
            </a:r>
            <a:r>
              <a:rPr lang="en-US" sz="1600" spc="50" dirty="0" err="1">
                <a:effectLst/>
              </a:rPr>
              <a:t>iyfglobal.org</a:t>
            </a:r>
            <a:r>
              <a:rPr lang="en-US" sz="1600" spc="50" dirty="0">
                <a:effectLst/>
              </a:rPr>
              <a:t>/blog/mandela-inspired-generation-young-people-realize-their-potential-we-must-follow-his-lead (Accessed: 19 May 2024). </a:t>
            </a:r>
          </a:p>
          <a:p>
            <a:pPr>
              <a:lnSpc>
                <a:spcPct val="115000"/>
              </a:lnSpc>
            </a:pPr>
            <a:r>
              <a:rPr lang="en-US" sz="1600" spc="50" dirty="0">
                <a:effectLst/>
              </a:rPr>
              <a:t> </a:t>
            </a:r>
          </a:p>
          <a:p>
            <a:pPr indent="-270000">
              <a:lnSpc>
                <a:spcPct val="115000"/>
              </a:lnSpc>
              <a:buFont typeface="Arial" panose="020B0604020202020204" pitchFamily="34" charset="0"/>
              <a:buChar char="•"/>
            </a:pPr>
            <a:r>
              <a:rPr lang="en-US" sz="1600" spc="50" dirty="0">
                <a:effectLst/>
              </a:rPr>
              <a:t>NABGC (2024a) </a:t>
            </a:r>
            <a:r>
              <a:rPr lang="en-US" sz="1600" i="1" spc="50" dirty="0">
                <a:effectLst/>
              </a:rPr>
              <a:t>Working together to support youth clubs and activities for young people.</a:t>
            </a:r>
            <a:r>
              <a:rPr lang="en-US" sz="1600" spc="50" dirty="0">
                <a:effectLst/>
              </a:rPr>
              <a:t>, </a:t>
            </a:r>
            <a:r>
              <a:rPr lang="en-US" sz="1600" i="1" spc="50" dirty="0">
                <a:effectLst/>
              </a:rPr>
              <a:t>National Association of Boys and Girls Clubs</a:t>
            </a:r>
            <a:r>
              <a:rPr lang="en-US" sz="1600" spc="50" dirty="0">
                <a:effectLst/>
              </a:rPr>
              <a:t>. Available at: https://</a:t>
            </a:r>
            <a:r>
              <a:rPr lang="en-US" sz="1600" spc="50" dirty="0" err="1">
                <a:effectLst/>
              </a:rPr>
              <a:t>nabgc.org.uk</a:t>
            </a:r>
            <a:r>
              <a:rPr lang="en-US" sz="1600" spc="50" dirty="0">
                <a:effectLst/>
              </a:rPr>
              <a:t>/#about-2 (Accessed: 21 May 2024). </a:t>
            </a:r>
          </a:p>
          <a:p>
            <a:pPr indent="-270000">
              <a:lnSpc>
                <a:spcPct val="115000"/>
              </a:lnSpc>
              <a:buFont typeface="Arial" panose="020B0604020202020204" pitchFamily="34" charset="0"/>
              <a:buChar char="•"/>
            </a:pPr>
            <a:r>
              <a:rPr lang="en-US" sz="1600" spc="50" dirty="0">
                <a:effectLst/>
              </a:rPr>
              <a:t>NPT.GOV (no date a) </a:t>
            </a:r>
            <a:r>
              <a:rPr lang="en-US" sz="1600" i="1" spc="50" dirty="0">
                <a:effectLst/>
              </a:rPr>
              <a:t>NPT Youth Council</a:t>
            </a:r>
            <a:r>
              <a:rPr lang="en-US" sz="1600" spc="50" dirty="0">
                <a:effectLst/>
              </a:rPr>
              <a:t>, </a:t>
            </a:r>
            <a:r>
              <a:rPr lang="en-US" sz="1600" i="1" spc="50" dirty="0">
                <a:effectLst/>
              </a:rPr>
              <a:t>Neath Port Talbot Council</a:t>
            </a:r>
            <a:r>
              <a:rPr lang="en-US" sz="1600" spc="50" dirty="0">
                <a:effectLst/>
              </a:rPr>
              <a:t>. Available at: https://</a:t>
            </a:r>
            <a:r>
              <a:rPr lang="en-US" sz="1600" spc="50" dirty="0" err="1">
                <a:effectLst/>
              </a:rPr>
              <a:t>beta.npt.gov.uk</a:t>
            </a:r>
            <a:r>
              <a:rPr lang="en-US" sz="1600" spc="50" dirty="0">
                <a:effectLst/>
              </a:rPr>
              <a:t>/children-and-family-services/</a:t>
            </a:r>
            <a:r>
              <a:rPr lang="en-US" sz="1600" spc="50" dirty="0" err="1">
                <a:effectLst/>
              </a:rPr>
              <a:t>npt</a:t>
            </a:r>
            <a:r>
              <a:rPr lang="en-US" sz="1600" spc="50" dirty="0">
                <a:effectLst/>
              </a:rPr>
              <a:t>-young-people/</a:t>
            </a:r>
            <a:r>
              <a:rPr lang="en-US" sz="1600" spc="50" dirty="0" err="1">
                <a:effectLst/>
              </a:rPr>
              <a:t>npt</a:t>
            </a:r>
            <a:r>
              <a:rPr lang="en-US" sz="1600" spc="50" dirty="0">
                <a:effectLst/>
              </a:rPr>
              <a:t>-youth-service/</a:t>
            </a:r>
            <a:r>
              <a:rPr lang="en-US" sz="1600" spc="50" dirty="0" err="1">
                <a:effectLst/>
              </a:rPr>
              <a:t>npt</a:t>
            </a:r>
            <a:r>
              <a:rPr lang="en-US" sz="1600" spc="50" dirty="0">
                <a:effectLst/>
              </a:rPr>
              <a:t>-youth-council/ (Accessed: 21 May 2024). </a:t>
            </a:r>
          </a:p>
          <a:p>
            <a:pPr>
              <a:lnSpc>
                <a:spcPct val="115000"/>
              </a:lnSpc>
            </a:pPr>
            <a:r>
              <a:rPr lang="en-US" sz="1600" spc="50" dirty="0">
                <a:effectLst/>
              </a:rPr>
              <a:t> </a:t>
            </a:r>
          </a:p>
          <a:p>
            <a:pPr indent="-270000">
              <a:lnSpc>
                <a:spcPct val="115000"/>
              </a:lnSpc>
              <a:buFont typeface="Arial" panose="020B0604020202020204" pitchFamily="34" charset="0"/>
              <a:buChar char="•"/>
            </a:pPr>
            <a:r>
              <a:rPr lang="en-US" sz="1600" spc="50" dirty="0">
                <a:effectLst/>
              </a:rPr>
              <a:t>Nya, N.Y.A. (2024) </a:t>
            </a:r>
            <a:r>
              <a:rPr lang="en-US" sz="1600" i="1" spc="50" dirty="0">
                <a:effectLst/>
              </a:rPr>
              <a:t>New research highlights positive impact of youth work with schools</a:t>
            </a:r>
            <a:r>
              <a:rPr lang="en-US" sz="1600" spc="50" dirty="0">
                <a:effectLst/>
              </a:rPr>
              <a:t>, </a:t>
            </a:r>
            <a:r>
              <a:rPr lang="en-US" sz="1600" i="1" spc="50" dirty="0">
                <a:effectLst/>
              </a:rPr>
              <a:t>National Youth Agency</a:t>
            </a:r>
            <a:r>
              <a:rPr lang="en-US" sz="1600" spc="50" dirty="0">
                <a:effectLst/>
              </a:rPr>
              <a:t>. Available at: https://</a:t>
            </a:r>
            <a:r>
              <a:rPr lang="en-US" sz="1600" spc="50" dirty="0" err="1">
                <a:effectLst/>
              </a:rPr>
              <a:t>nya.org.uk</a:t>
            </a:r>
            <a:r>
              <a:rPr lang="en-US" sz="1600" spc="50" dirty="0">
                <a:effectLst/>
              </a:rPr>
              <a:t>/new-research-highlights-positive-impact-of-youth-work-with-schools/ (Accessed: 19 May 2024). </a:t>
            </a:r>
          </a:p>
          <a:p>
            <a:pPr indent="-270000">
              <a:lnSpc>
                <a:spcPct val="115000"/>
              </a:lnSpc>
              <a:buFont typeface="Arial" panose="020B0604020202020204" pitchFamily="34" charset="0"/>
              <a:buChar char="•"/>
            </a:pPr>
            <a:endParaRPr lang="en-US" sz="1600" spc="50" dirty="0">
              <a:effectLst/>
            </a:endParaRPr>
          </a:p>
          <a:p>
            <a:pPr>
              <a:lnSpc>
                <a:spcPct val="115000"/>
              </a:lnSpc>
              <a:spcAft>
                <a:spcPts val="600"/>
              </a:spcAft>
            </a:pPr>
            <a:r>
              <a:rPr lang="en-US" sz="1600" spc="50" dirty="0">
                <a:effectLst/>
              </a:rPr>
              <a:t> </a:t>
            </a:r>
          </a:p>
        </p:txBody>
      </p:sp>
    </p:spTree>
    <p:extLst>
      <p:ext uri="{BB962C8B-B14F-4D97-AF65-F5344CB8AC3E}">
        <p14:creationId xmlns:p14="http://schemas.microsoft.com/office/powerpoint/2010/main" val="3809622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7FFC839E-FE9E-1CD4-D587-D99E70FC2FB1}"/>
              </a:ext>
            </a:extLst>
          </p:cNvPr>
          <p:cNvSpPr txBox="1"/>
          <p:nvPr/>
        </p:nvSpPr>
        <p:spPr>
          <a:xfrm>
            <a:off x="319314" y="545125"/>
            <a:ext cx="11321824" cy="5755222"/>
          </a:xfrm>
          <a:prstGeom prst="rect">
            <a:avLst/>
          </a:prstGeom>
        </p:spPr>
        <p:txBody>
          <a:bodyPr vert="horz" lIns="91440" tIns="45720" rIns="91440" bIns="45720" rtlCol="0" anchor="t">
            <a:normAutofit/>
          </a:bodyPr>
          <a:lstStyle/>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NSPCC Learning (2024) </a:t>
            </a:r>
            <a:r>
              <a:rPr lang="en-US" sz="1600" i="1" spc="50" dirty="0">
                <a:effectLst/>
                <a:latin typeface="Arial" panose="020B0604020202020204" pitchFamily="34" charset="0"/>
                <a:cs typeface="Arial" panose="020B0604020202020204" pitchFamily="34" charset="0"/>
              </a:rPr>
              <a:t>Children and the law</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NSPCC Learning</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learning.nspcc.org.uk</a:t>
            </a:r>
            <a:r>
              <a:rPr lang="en-US" sz="1600" spc="50" dirty="0">
                <a:effectLst/>
                <a:latin typeface="Arial" panose="020B0604020202020204" pitchFamily="34" charset="0"/>
                <a:cs typeface="Arial" panose="020B0604020202020204" pitchFamily="34" charset="0"/>
              </a:rPr>
              <a:t>/child-protection-system/children-the-law (Accessed: 17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err="1">
                <a:effectLst/>
                <a:latin typeface="Arial" panose="020B0604020202020204" pitchFamily="34" charset="0"/>
                <a:cs typeface="Arial" panose="020B0604020202020204" pitchFamily="34" charset="0"/>
              </a:rPr>
              <a:t>Nspcc</a:t>
            </a:r>
            <a:r>
              <a:rPr lang="en-US" sz="1600" spc="50" dirty="0">
                <a:effectLst/>
                <a:latin typeface="Arial" panose="020B0604020202020204" pitchFamily="34" charset="0"/>
                <a:cs typeface="Arial" panose="020B0604020202020204" pitchFamily="34" charset="0"/>
              </a:rPr>
              <a:t> (2024) </a:t>
            </a:r>
            <a:r>
              <a:rPr lang="en-US" sz="1600" i="1" spc="50" dirty="0">
                <a:effectLst/>
                <a:latin typeface="Arial" panose="020B0604020202020204" pitchFamily="34" charset="0"/>
                <a:cs typeface="Arial" panose="020B0604020202020204" pitchFamily="34" charset="0"/>
              </a:rPr>
              <a:t>NSPCC</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www.nspcc.org.uk</a:t>
            </a:r>
            <a:r>
              <a:rPr lang="en-US" sz="1600" spc="50" dirty="0">
                <a:effectLst/>
                <a:latin typeface="Arial" panose="020B0604020202020204" pitchFamily="34" charset="0"/>
                <a:cs typeface="Arial" panose="020B0604020202020204" pitchFamily="34" charset="0"/>
              </a:rPr>
              <a:t>/ (Accessed: 19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i="1" spc="50" dirty="0">
                <a:effectLst/>
                <a:latin typeface="Arial" panose="020B0604020202020204" pitchFamily="34" charset="0"/>
                <a:cs typeface="Arial" panose="020B0604020202020204" pitchFamily="34" charset="0"/>
              </a:rPr>
              <a:t>Our mission: Boys’ and girls’ club of </a:t>
            </a:r>
            <a:r>
              <a:rPr lang="en-US" sz="1600" i="1" spc="50" dirty="0" err="1">
                <a:effectLst/>
                <a:latin typeface="Arial" panose="020B0604020202020204" pitchFamily="34" charset="0"/>
                <a:cs typeface="Arial" panose="020B0604020202020204" pitchFamily="34" charset="0"/>
              </a:rPr>
              <a:t>wales</a:t>
            </a:r>
            <a:r>
              <a:rPr lang="en-US" sz="1600" i="1" spc="50" dirty="0">
                <a:effectLst/>
                <a:latin typeface="Arial" panose="020B0604020202020204" pitchFamily="34" charset="0"/>
                <a:cs typeface="Arial" panose="020B0604020202020204" pitchFamily="34" charset="0"/>
              </a:rPr>
              <a:t>: Wales</a:t>
            </a:r>
            <a:r>
              <a:rPr lang="en-US" sz="1600" spc="50" dirty="0">
                <a:effectLst/>
                <a:latin typeface="Arial" panose="020B0604020202020204" pitchFamily="34" charset="0"/>
                <a:cs typeface="Arial" panose="020B0604020202020204" pitchFamily="34" charset="0"/>
              </a:rPr>
              <a:t> (no date) </a:t>
            </a:r>
            <a:r>
              <a:rPr lang="en-US" sz="1600" i="1" spc="50" dirty="0">
                <a:effectLst/>
                <a:latin typeface="Arial" panose="020B0604020202020204" pitchFamily="34" charset="0"/>
                <a:cs typeface="Arial" panose="020B0604020202020204" pitchFamily="34" charset="0"/>
              </a:rPr>
              <a:t>BGC Wales Official</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www.bgc.wales</a:t>
            </a:r>
            <a:r>
              <a:rPr lang="en-US" sz="1600" spc="50" dirty="0">
                <a:effectLst/>
                <a:latin typeface="Arial" panose="020B0604020202020204" pitchFamily="34" charset="0"/>
                <a:cs typeface="Arial" panose="020B0604020202020204" pitchFamily="34" charset="0"/>
              </a:rPr>
              <a:t>/our-mission (Accessed: 21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err="1">
                <a:effectLst/>
                <a:latin typeface="Arial" panose="020B0604020202020204" pitchFamily="34" charset="0"/>
                <a:cs typeface="Arial" panose="020B0604020202020204" pitchFamily="34" charset="0"/>
              </a:rPr>
              <a:t>Unicef</a:t>
            </a:r>
            <a:r>
              <a:rPr lang="en-US" sz="1600" spc="50" dirty="0">
                <a:effectLst/>
                <a:latin typeface="Arial" panose="020B0604020202020204" pitchFamily="34" charset="0"/>
                <a:cs typeface="Arial" panose="020B0604020202020204" pitchFamily="34" charset="0"/>
              </a:rPr>
              <a:t> (2024) </a:t>
            </a:r>
            <a:r>
              <a:rPr lang="en-US" sz="1600" i="1" spc="50" dirty="0">
                <a:effectLst/>
                <a:latin typeface="Arial" panose="020B0604020202020204" pitchFamily="34" charset="0"/>
                <a:cs typeface="Arial" panose="020B0604020202020204" pitchFamily="34" charset="0"/>
              </a:rPr>
              <a:t>UN Convention on the rights of the child</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UNICEF UK</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www.unicef.org.uk</a:t>
            </a:r>
            <a:r>
              <a:rPr lang="en-US" sz="1600" spc="50" dirty="0">
                <a:effectLst/>
                <a:latin typeface="Arial" panose="020B0604020202020204" pitchFamily="34" charset="0"/>
                <a:cs typeface="Arial" panose="020B0604020202020204" pitchFamily="34" charset="0"/>
              </a:rPr>
              <a:t>/what-we-do/un-convention-child-rights/ (Accessed: 09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United Nations (no date) </a:t>
            </a:r>
            <a:r>
              <a:rPr lang="en-US" sz="1600" i="1" spc="50" dirty="0">
                <a:effectLst/>
                <a:latin typeface="Arial" panose="020B0604020202020204" pitchFamily="34" charset="0"/>
                <a:cs typeface="Arial" panose="020B0604020202020204" pitchFamily="34" charset="0"/>
              </a:rPr>
              <a:t>Universal declaration of human rights</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United Nations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www.un.org</a:t>
            </a:r>
            <a:r>
              <a:rPr lang="en-US" sz="1600" spc="50" dirty="0">
                <a:effectLst/>
                <a:latin typeface="Arial" panose="020B0604020202020204" pitchFamily="34" charset="0"/>
                <a:cs typeface="Arial" panose="020B0604020202020204" pitchFamily="34" charset="0"/>
              </a:rPr>
              <a:t>/</a:t>
            </a:r>
            <a:r>
              <a:rPr lang="en-US" sz="1600" spc="50" dirty="0" err="1">
                <a:effectLst/>
                <a:latin typeface="Arial" panose="020B0604020202020204" pitchFamily="34" charset="0"/>
                <a:cs typeface="Arial" panose="020B0604020202020204" pitchFamily="34" charset="0"/>
              </a:rPr>
              <a:t>en</a:t>
            </a:r>
            <a:r>
              <a:rPr lang="en-US" sz="1600" spc="50" dirty="0">
                <a:effectLst/>
                <a:latin typeface="Arial" panose="020B0604020202020204" pitchFamily="34" charset="0"/>
                <a:cs typeface="Arial" panose="020B0604020202020204" pitchFamily="34" charset="0"/>
              </a:rPr>
              <a:t>/about-us/universal-declaration-of-human-rights (Accessed: 16 May 2024). </a:t>
            </a:r>
          </a:p>
        </p:txBody>
      </p:sp>
    </p:spTree>
    <p:extLst>
      <p:ext uri="{BB962C8B-B14F-4D97-AF65-F5344CB8AC3E}">
        <p14:creationId xmlns:p14="http://schemas.microsoft.com/office/powerpoint/2010/main" val="3790386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1" name="Rectangle 1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6" name="Rectangle 1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1" name="Rectangle 20">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4" name="Rectangle 23">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Oval 24">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Oval 25">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7" name="Group 26">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2" name="Rectangle 31">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3" name="Rectangle 32">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8" name="Group 27">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0" name="Rectangle 29">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9" name="Rectangle 28">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5" name="Rectangle 34">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5" name="TextBox 4">
            <a:extLst>
              <a:ext uri="{FF2B5EF4-FFF2-40B4-BE49-F238E27FC236}">
                <a16:creationId xmlns:a16="http://schemas.microsoft.com/office/drawing/2014/main" id="{F33835DD-2B35-C7C3-75F4-A4F4C680A8E4}"/>
              </a:ext>
            </a:extLst>
          </p:cNvPr>
          <p:cNvSpPr txBox="1"/>
          <p:nvPr/>
        </p:nvSpPr>
        <p:spPr>
          <a:xfrm>
            <a:off x="246743" y="545125"/>
            <a:ext cx="11394395" cy="5004929"/>
          </a:xfrm>
          <a:prstGeom prst="rect">
            <a:avLst/>
          </a:prstGeom>
        </p:spPr>
        <p:txBody>
          <a:bodyPr vert="horz" lIns="91440" tIns="45720" rIns="91440" bIns="45720" rtlCol="0" anchor="t">
            <a:normAutofit/>
          </a:bodyPr>
          <a:lstStyle/>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UNICEF UK (2024) </a:t>
            </a:r>
            <a:r>
              <a:rPr lang="en-US" sz="1600" i="1" spc="50" dirty="0">
                <a:effectLst/>
                <a:latin typeface="Arial" panose="020B0604020202020204" pitchFamily="34" charset="0"/>
                <a:cs typeface="Arial" panose="020B0604020202020204" pitchFamily="34" charset="0"/>
              </a:rPr>
              <a:t>About Us</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UNICEF UK</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www.unicef.org.uk</a:t>
            </a:r>
            <a:r>
              <a:rPr lang="en-US" sz="1600" spc="50" dirty="0">
                <a:effectLst/>
                <a:latin typeface="Arial" panose="020B0604020202020204" pitchFamily="34" charset="0"/>
                <a:cs typeface="Arial" panose="020B0604020202020204" pitchFamily="34" charset="0"/>
              </a:rPr>
              <a:t>/about-</a:t>
            </a:r>
          </a:p>
          <a:p>
            <a:pPr>
              <a:lnSpc>
                <a:spcPct val="115000"/>
              </a:lnSpc>
              <a:spcAft>
                <a:spcPts val="600"/>
              </a:spcAft>
            </a:pPr>
            <a:r>
              <a:rPr lang="en-US" sz="1600" spc="50" dirty="0" err="1">
                <a:effectLst/>
                <a:latin typeface="Arial" panose="020B0604020202020204" pitchFamily="34" charset="0"/>
                <a:cs typeface="Arial" panose="020B0604020202020204" pitchFamily="34" charset="0"/>
              </a:rPr>
              <a:t>unicef-uk</a:t>
            </a:r>
            <a:r>
              <a:rPr lang="en-US" sz="1600" spc="50" dirty="0">
                <a:effectLst/>
                <a:latin typeface="Arial" panose="020B0604020202020204" pitchFamily="34" charset="0"/>
                <a:cs typeface="Arial" panose="020B0604020202020204" pitchFamily="34" charset="0"/>
              </a:rPr>
              <a:t>/ (Accessed: 16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Welsh Government (2022) </a:t>
            </a:r>
            <a:r>
              <a:rPr lang="en-US" sz="1600" i="1" spc="50" dirty="0">
                <a:effectLst/>
                <a:latin typeface="Arial" panose="020B0604020202020204" pitchFamily="34" charset="0"/>
                <a:cs typeface="Arial" panose="020B0604020202020204" pitchFamily="34" charset="0"/>
              </a:rPr>
              <a:t>Children’s rights in Wales</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GOV.WALES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www.gov.wales</a:t>
            </a:r>
            <a:r>
              <a:rPr lang="en-US" sz="1600" spc="50" dirty="0">
                <a:effectLst/>
                <a:latin typeface="Arial" panose="020B0604020202020204" pitchFamily="34" charset="0"/>
                <a:cs typeface="Arial" panose="020B0604020202020204" pitchFamily="34" charset="0"/>
              </a:rPr>
              <a:t>/</a:t>
            </a:r>
            <a:r>
              <a:rPr lang="en-US" sz="1600" spc="50" dirty="0" err="1">
                <a:effectLst/>
                <a:latin typeface="Arial" panose="020B0604020202020204" pitchFamily="34" charset="0"/>
                <a:cs typeface="Arial" panose="020B0604020202020204" pitchFamily="34" charset="0"/>
              </a:rPr>
              <a:t>childrens</a:t>
            </a:r>
            <a:r>
              <a:rPr lang="en-US" sz="1600" spc="50" dirty="0">
                <a:effectLst/>
                <a:latin typeface="Arial" panose="020B0604020202020204" pitchFamily="34" charset="0"/>
                <a:cs typeface="Arial" panose="020B0604020202020204" pitchFamily="34" charset="0"/>
              </a:rPr>
              <a:t>-rights-in-</a:t>
            </a:r>
            <a:r>
              <a:rPr lang="en-US" sz="1600" spc="50" dirty="0" err="1">
                <a:effectLst/>
                <a:latin typeface="Arial" panose="020B0604020202020204" pitchFamily="34" charset="0"/>
                <a:cs typeface="Arial" panose="020B0604020202020204" pitchFamily="34" charset="0"/>
              </a:rPr>
              <a:t>wales</a:t>
            </a:r>
            <a:r>
              <a:rPr lang="en-US" sz="1600" spc="50" dirty="0">
                <a:effectLst/>
                <a:latin typeface="Arial" panose="020B0604020202020204" pitchFamily="34" charset="0"/>
                <a:cs typeface="Arial" panose="020B0604020202020204" pitchFamily="34" charset="0"/>
              </a:rPr>
              <a:t> (Accessed: 17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a:lnSpc>
                <a:spcPct val="115000"/>
              </a:lnSpc>
              <a:spcAft>
                <a:spcPts val="600"/>
              </a:spcAft>
            </a:pPr>
            <a:endParaRPr lang="en-US" sz="1600" spc="50" dirty="0">
              <a:effectLst/>
              <a:latin typeface="Arial" panose="020B0604020202020204" pitchFamily="34" charset="0"/>
              <a:cs typeface="Arial" panose="020B0604020202020204" pitchFamily="34" charset="0"/>
            </a:endParaRP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1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Welsh Government (2024) </a:t>
            </a:r>
            <a:r>
              <a:rPr lang="en-US" sz="1600" i="1" spc="50" dirty="0">
                <a:effectLst/>
                <a:latin typeface="Arial" panose="020B0604020202020204" pitchFamily="34" charset="0"/>
                <a:cs typeface="Arial" panose="020B0604020202020204" pitchFamily="34" charset="0"/>
              </a:rPr>
              <a:t>Rights of children and Young Persons (</a:t>
            </a:r>
            <a:r>
              <a:rPr lang="en-US" sz="1600" i="1" spc="50" dirty="0" err="1">
                <a:effectLst/>
                <a:latin typeface="Arial" panose="020B0604020202020204" pitchFamily="34" charset="0"/>
                <a:cs typeface="Arial" panose="020B0604020202020204" pitchFamily="34" charset="0"/>
              </a:rPr>
              <a:t>wales</a:t>
            </a:r>
            <a:r>
              <a:rPr lang="en-US" sz="1600" i="1" spc="50" dirty="0">
                <a:effectLst/>
                <a:latin typeface="Arial" panose="020B0604020202020204" pitchFamily="34" charset="0"/>
                <a:cs typeface="Arial" panose="020B0604020202020204" pitchFamily="34" charset="0"/>
              </a:rPr>
              <a:t>) measure 2011</a:t>
            </a:r>
            <a:r>
              <a:rPr lang="en-US" sz="1600" spc="50" dirty="0">
                <a:effectLst/>
                <a:latin typeface="Arial" panose="020B0604020202020204" pitchFamily="34" charset="0"/>
                <a:cs typeface="Arial" panose="020B0604020202020204" pitchFamily="34" charset="0"/>
              </a:rPr>
              <a:t>, </a:t>
            </a:r>
            <a:r>
              <a:rPr lang="en-US" sz="1600" i="1" spc="50" dirty="0">
                <a:effectLst/>
                <a:latin typeface="Arial" panose="020B0604020202020204" pitchFamily="34" charset="0"/>
                <a:cs typeface="Arial" panose="020B0604020202020204" pitchFamily="34" charset="0"/>
              </a:rPr>
              <a:t>Rights of Children and Young Persons (Wales) Measure 2011 | Law Wales</a:t>
            </a:r>
            <a:r>
              <a:rPr lang="en-US" sz="1600" spc="50" dirty="0">
                <a:effectLst/>
                <a:latin typeface="Arial" panose="020B0604020202020204" pitchFamily="34" charset="0"/>
                <a:cs typeface="Arial" panose="020B0604020202020204" pitchFamily="34" charset="0"/>
              </a:rPr>
              <a:t>. Available at: https://</a:t>
            </a:r>
            <a:r>
              <a:rPr lang="en-US" sz="1600" spc="50" dirty="0" err="1">
                <a:effectLst/>
                <a:latin typeface="Arial" panose="020B0604020202020204" pitchFamily="34" charset="0"/>
                <a:cs typeface="Arial" panose="020B0604020202020204" pitchFamily="34" charset="0"/>
              </a:rPr>
              <a:t>law.gov.wales</a:t>
            </a:r>
            <a:r>
              <a:rPr lang="en-US" sz="1600" spc="50" dirty="0">
                <a:effectLst/>
                <a:latin typeface="Arial" panose="020B0604020202020204" pitchFamily="34" charset="0"/>
                <a:cs typeface="Arial" panose="020B0604020202020204" pitchFamily="34" charset="0"/>
              </a:rPr>
              <a:t>/rights-children-and-young-persons-wales-measure-2011#:~:text=The%20Rights%20of%20Children%20and,decisions%20of%20a%20strategic%20nature. (Accessed: 09 May 2024). </a:t>
            </a:r>
          </a:p>
          <a:p>
            <a:pPr>
              <a:lnSpc>
                <a:spcPct val="115000"/>
              </a:lnSpc>
              <a:spcAft>
                <a:spcPts val="600"/>
              </a:spcAft>
            </a:pPr>
            <a:r>
              <a:rPr lang="en-US" sz="1600" spc="50" dirty="0">
                <a:effectLst/>
                <a:latin typeface="Arial" panose="020B0604020202020204" pitchFamily="34" charset="0"/>
                <a:cs typeface="Arial" panose="020B0604020202020204" pitchFamily="34" charset="0"/>
              </a:rPr>
              <a:t> </a:t>
            </a:r>
          </a:p>
          <a:p>
            <a:pPr>
              <a:lnSpc>
                <a:spcPct val="115000"/>
              </a:lnSpc>
              <a:spcAft>
                <a:spcPts val="600"/>
              </a:spcAft>
            </a:pPr>
            <a:r>
              <a:rPr lang="en-US" sz="1300" spc="50" dirty="0">
                <a:effectLst/>
              </a:rPr>
              <a:t> </a:t>
            </a:r>
          </a:p>
        </p:txBody>
      </p:sp>
    </p:spTree>
    <p:extLst>
      <p:ext uri="{BB962C8B-B14F-4D97-AF65-F5344CB8AC3E}">
        <p14:creationId xmlns:p14="http://schemas.microsoft.com/office/powerpoint/2010/main" val="3323619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AA098126-611E-7A3A-A5E1-CAF7859E3795}"/>
              </a:ext>
            </a:extLst>
          </p:cNvPr>
          <p:cNvSpPr txBox="1"/>
          <p:nvPr/>
        </p:nvSpPr>
        <p:spPr>
          <a:xfrm>
            <a:off x="406400" y="545125"/>
            <a:ext cx="11234738" cy="5755222"/>
          </a:xfrm>
          <a:prstGeom prst="rect">
            <a:avLst/>
          </a:prstGeom>
        </p:spPr>
        <p:txBody>
          <a:bodyPr vert="horz" lIns="91440" tIns="45720" rIns="91440" bIns="45720" rtlCol="0" anchor="t">
            <a:normAutofit/>
          </a:bodyPr>
          <a:lstStyle/>
          <a:p>
            <a:pPr indent="-270000">
              <a:lnSpc>
                <a:spcPct val="12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Welton, N DR (2024) Lecture on Empowerment ECYW4010, Thursday 9th may 2024.</a:t>
            </a:r>
          </a:p>
          <a:p>
            <a:pPr>
              <a:lnSpc>
                <a:spcPct val="125000"/>
              </a:lnSpc>
              <a:spcAft>
                <a:spcPts val="600"/>
              </a:spcAft>
            </a:pPr>
            <a:r>
              <a:rPr lang="en-US" sz="1600" spc="50" dirty="0">
                <a:effectLst/>
                <a:latin typeface="Arial" panose="020B0604020202020204" pitchFamily="34" charset="0"/>
                <a:cs typeface="Arial" panose="020B0604020202020204" pitchFamily="34" charset="0"/>
              </a:rPr>
              <a:t> </a:t>
            </a:r>
          </a:p>
          <a:p>
            <a:pPr>
              <a:lnSpc>
                <a:spcPct val="125000"/>
              </a:lnSpc>
              <a:spcAft>
                <a:spcPts val="600"/>
              </a:spcAft>
            </a:pPr>
            <a:r>
              <a:rPr lang="en-US" sz="1600" spc="50" dirty="0">
                <a:effectLst/>
                <a:latin typeface="Arial" panose="020B0604020202020204" pitchFamily="34" charset="0"/>
                <a:cs typeface="Arial" panose="020B0604020202020204" pitchFamily="34" charset="0"/>
              </a:rPr>
              <a:t> </a:t>
            </a:r>
          </a:p>
          <a:p>
            <a:pPr indent="-270000">
              <a:lnSpc>
                <a:spcPct val="125000"/>
              </a:lnSpc>
              <a:spcAft>
                <a:spcPts val="600"/>
              </a:spcAft>
              <a:buFont typeface="Arial" panose="020B0604020202020204" pitchFamily="34" charset="0"/>
              <a:buChar char="•"/>
            </a:pPr>
            <a:r>
              <a:rPr lang="en-US" sz="1600" spc="50" dirty="0">
                <a:effectLst/>
                <a:latin typeface="Arial" panose="020B0604020202020204" pitchFamily="34" charset="0"/>
                <a:cs typeface="Arial" panose="020B0604020202020204" pitchFamily="34" charset="0"/>
              </a:rPr>
              <a:t>Youth Work National Occupational Standards (CLD Standards Council Scotland, </a:t>
            </a:r>
          </a:p>
          <a:p>
            <a:pPr>
              <a:lnSpc>
                <a:spcPct val="125000"/>
              </a:lnSpc>
              <a:spcAft>
                <a:spcPts val="600"/>
              </a:spcAft>
            </a:pPr>
            <a:r>
              <a:rPr lang="en-US" sz="1600" spc="50" dirty="0">
                <a:effectLst/>
                <a:latin typeface="Arial" panose="020B0604020202020204" pitchFamily="34" charset="0"/>
                <a:cs typeface="Arial" panose="020B0604020202020204" pitchFamily="34" charset="0"/>
              </a:rPr>
              <a:t>2019). </a:t>
            </a:r>
          </a:p>
        </p:txBody>
      </p:sp>
    </p:spTree>
    <p:extLst>
      <p:ext uri="{BB962C8B-B14F-4D97-AF65-F5344CB8AC3E}">
        <p14:creationId xmlns:p14="http://schemas.microsoft.com/office/powerpoint/2010/main" val="3513252401"/>
      </p:ext>
    </p:extLst>
  </p:cSld>
  <p:clrMapOvr>
    <a:masterClrMapping/>
  </p:clrMapOvr>
</p:sld>
</file>

<file path=ppt/theme/theme1.xml><?xml version="1.0" encoding="utf-8"?>
<a:theme xmlns:a="http://schemas.openxmlformats.org/drawingml/2006/main" name="Glow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7539</TotalTime>
  <Words>1187</Words>
  <Application>Microsoft Macintosh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Avenir Next LT Pro</vt:lpstr>
      <vt:lpstr>Bell MT</vt:lpstr>
      <vt:lpstr>GlowVTI</vt:lpstr>
      <vt:lpstr>”All human beings have rights!! Regardless race nationality, ethnicity, language or any other status. Human rights to life and liberty, freedom from slavery and torture, freedom for opinion and expression, the right to work and education and many more. Everyone is entitled to these rights ,  without discrimination .”</vt:lpstr>
      <vt:lpstr>“That the health, safety, well-being, education and rights of all young people here in the UK are at the heart of local services. Working together with Government and local Authority’s to ensure young people’s rights are protected and advocated, with young people’s voices being heard”</vt:lpstr>
      <vt:lpstr>PowerPoint Presentation</vt:lpstr>
      <vt:lpstr>PowerPoint Presentation</vt:lpstr>
      <vt:lpstr>“Youth work challenges behaviours or attitudes that marginalize or discriminate against young people, advocating for social justice, promoting equality, empowering young people to voice and stand up to issues that affect them, guiding and supporting young people to actively participate in decision making processes that affect them as  young people directly as well as the wider community and world as they see 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Jones</dc:creator>
  <cp:lastModifiedBy>Rachel Jones</cp:lastModifiedBy>
  <cp:revision>2</cp:revision>
  <dcterms:created xsi:type="dcterms:W3CDTF">2024-05-16T08:48:19Z</dcterms:created>
  <dcterms:modified xsi:type="dcterms:W3CDTF">2024-05-21T19:53:58Z</dcterms:modified>
</cp:coreProperties>
</file>