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4"/>
  </p:sldMasterIdLst>
  <p:sldIdLst>
    <p:sldId id="256" r:id="rId5"/>
    <p:sldId id="263" r:id="rId6"/>
    <p:sldId id="257" r:id="rId7"/>
    <p:sldId id="258" r:id="rId8"/>
    <p:sldId id="259" r:id="rId9"/>
    <p:sldId id="260" r:id="rId10"/>
    <p:sldId id="264" r:id="rId11"/>
    <p:sldId id="261"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144" autoAdjust="0"/>
    <p:restoredTop sz="94660"/>
  </p:normalViewPr>
  <p:slideViewPr>
    <p:cSldViewPr snapToGrid="0">
      <p:cViewPr varScale="1">
        <p:scale>
          <a:sx n="114" d="100"/>
          <a:sy n="114" d="100"/>
        </p:scale>
        <p:origin x="40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5/25/2023</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392520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5/25/2023</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799510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5/25/2023</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291170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5/25/2023</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584343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5/25/2023</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137605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5/25/2023</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921581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5/25/2023</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855939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5/25/2023</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2893015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5/25/2023</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7362571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5/25/2023</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9857297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5/25/2023</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3530655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5/25/2023</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66952414"/>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40" r:id="rId5"/>
    <p:sldLayoutId id="2147483745" r:id="rId6"/>
    <p:sldLayoutId id="2147483741" r:id="rId7"/>
    <p:sldLayoutId id="2147483742" r:id="rId8"/>
    <p:sldLayoutId id="2147483743" r:id="rId9"/>
    <p:sldLayoutId id="2147483744" r:id="rId10"/>
    <p:sldLayoutId id="2147483746"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Abstract design of flower petals in pastel">
            <a:extLst>
              <a:ext uri="{FF2B5EF4-FFF2-40B4-BE49-F238E27FC236}">
                <a16:creationId xmlns:a16="http://schemas.microsoft.com/office/drawing/2014/main" id="{39A48C46-4BA7-7C11-85D3-ABDBF1C73D3C}"/>
              </a:ext>
            </a:extLst>
          </p:cNvPr>
          <p:cNvPicPr>
            <a:picLocks noChangeAspect="1"/>
          </p:cNvPicPr>
          <p:nvPr/>
        </p:nvPicPr>
        <p:blipFill rotWithShape="1">
          <a:blip r:embed="rId2"/>
          <a:srcRect t="14122"/>
          <a:stretch/>
        </p:blipFill>
        <p:spPr>
          <a:xfrm>
            <a:off x="20" y="10"/>
            <a:ext cx="12191981" cy="6857990"/>
          </a:xfrm>
          <a:prstGeom prst="rect">
            <a:avLst/>
          </a:prstGeom>
        </p:spPr>
      </p:pic>
      <p:sp>
        <p:nvSpPr>
          <p:cNvPr id="2" name="Title 1">
            <a:extLst>
              <a:ext uri="{FF2B5EF4-FFF2-40B4-BE49-F238E27FC236}">
                <a16:creationId xmlns:a16="http://schemas.microsoft.com/office/drawing/2014/main" id="{6DDA852E-C7C5-4BEC-9717-5D576C25F0BD}"/>
              </a:ext>
            </a:extLst>
          </p:cNvPr>
          <p:cNvSpPr>
            <a:spLocks noGrp="1"/>
          </p:cNvSpPr>
          <p:nvPr>
            <p:ph type="ctrTitle"/>
          </p:nvPr>
        </p:nvSpPr>
        <p:spPr>
          <a:xfrm>
            <a:off x="769256" y="315726"/>
            <a:ext cx="8966299" cy="1521463"/>
          </a:xfrm>
        </p:spPr>
        <p:txBody>
          <a:bodyPr anchor="b">
            <a:normAutofit fontScale="90000"/>
          </a:bodyPr>
          <a:lstStyle/>
          <a:p>
            <a:r>
              <a:rPr lang="en-GB" sz="3200" dirty="0">
                <a:latin typeface="Times New Roman" panose="02020603050405020304" pitchFamily="18" charset="0"/>
                <a:cs typeface="Times New Roman" panose="02020603050405020304" pitchFamily="18" charset="0"/>
              </a:rPr>
              <a:t>The role and importance of quality service, hospitality, and guest services within the hotel Industry </a:t>
            </a:r>
          </a:p>
        </p:txBody>
      </p:sp>
      <p:sp>
        <p:nvSpPr>
          <p:cNvPr id="3" name="Subtitle 2">
            <a:extLst>
              <a:ext uri="{FF2B5EF4-FFF2-40B4-BE49-F238E27FC236}">
                <a16:creationId xmlns:a16="http://schemas.microsoft.com/office/drawing/2014/main" id="{89484BED-0F7D-2E0D-21FD-5A568946253D}"/>
              </a:ext>
            </a:extLst>
          </p:cNvPr>
          <p:cNvSpPr>
            <a:spLocks noGrp="1"/>
          </p:cNvSpPr>
          <p:nvPr>
            <p:ph type="subTitle" idx="1"/>
          </p:nvPr>
        </p:nvSpPr>
        <p:spPr>
          <a:xfrm>
            <a:off x="571983" y="4622335"/>
            <a:ext cx="8966300" cy="981511"/>
          </a:xfrm>
        </p:spPr>
        <p:txBody>
          <a:bodyPr anchor="t">
            <a:normAutofit/>
          </a:bodyPr>
          <a:lstStyle/>
          <a:p>
            <a:pPr algn="ctr"/>
            <a:r>
              <a:rPr lang="en-GB" sz="4800" dirty="0">
                <a:solidFill>
                  <a:schemeClr val="accent2">
                    <a:lumMod val="75000"/>
                  </a:schemeClr>
                </a:solidFill>
                <a:latin typeface="Times New Roman" panose="02020603050405020304" pitchFamily="18" charset="0"/>
                <a:cs typeface="Times New Roman" panose="02020603050405020304" pitchFamily="18" charset="0"/>
              </a:rPr>
              <a:t>Six Senses Hotels Resorts Spas</a:t>
            </a:r>
          </a:p>
        </p:txBody>
      </p:sp>
      <p:sp>
        <p:nvSpPr>
          <p:cNvPr id="5" name="TextBox 4">
            <a:extLst>
              <a:ext uri="{FF2B5EF4-FFF2-40B4-BE49-F238E27FC236}">
                <a16:creationId xmlns:a16="http://schemas.microsoft.com/office/drawing/2014/main" id="{0B93B79C-5BB2-A2EB-ABDD-6016BB57821F}"/>
              </a:ext>
            </a:extLst>
          </p:cNvPr>
          <p:cNvSpPr txBox="1"/>
          <p:nvPr/>
        </p:nvSpPr>
        <p:spPr>
          <a:xfrm>
            <a:off x="6760895" y="2085802"/>
            <a:ext cx="5554775" cy="2031325"/>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BMIH 4003   Hospitality and Guest Service Management</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Module Lead: Charlotte Joyner</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Student: Mihaela Bumb</a:t>
            </a:r>
          </a:p>
          <a:p>
            <a:r>
              <a:rPr lang="en-GB" dirty="0">
                <a:latin typeface="Times New Roman" panose="02020603050405020304" pitchFamily="18" charset="0"/>
                <a:cs typeface="Times New Roman" panose="02020603050405020304" pitchFamily="18" charset="0"/>
              </a:rPr>
              <a:t>ID Nr. 2232072 </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558770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697B01-18FA-17B0-3F2D-A8DE2C1A7D29}"/>
              </a:ext>
            </a:extLst>
          </p:cNvPr>
          <p:cNvSpPr txBox="1"/>
          <p:nvPr/>
        </p:nvSpPr>
        <p:spPr>
          <a:xfrm>
            <a:off x="0" y="-1"/>
            <a:ext cx="12192000" cy="6771084"/>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Content Page</a:t>
            </a:r>
          </a:p>
          <a:p>
            <a:endParaRPr lang="en-GB" sz="2800" dirty="0">
              <a:latin typeface="Times New Roman" panose="02020603050405020304" pitchFamily="18" charset="0"/>
              <a:cs typeface="Times New Roman" panose="02020603050405020304" pitchFamily="18" charset="0"/>
            </a:endParaRPr>
          </a:p>
          <a:p>
            <a:pPr>
              <a:lnSpc>
                <a:spcPct val="150000"/>
              </a:lnSpc>
            </a:pPr>
            <a:r>
              <a:rPr lang="en-GB" sz="2400" dirty="0">
                <a:latin typeface="Times New Roman" panose="02020603050405020304" pitchFamily="18" charset="0"/>
                <a:cs typeface="Times New Roman" panose="02020603050405020304" pitchFamily="18" charset="0"/>
              </a:rPr>
              <a:t>Slide 1 ………………………………..........................Presentation title</a:t>
            </a:r>
          </a:p>
          <a:p>
            <a:pPr>
              <a:lnSpc>
                <a:spcPct val="150000"/>
              </a:lnSpc>
            </a:pPr>
            <a:r>
              <a:rPr lang="en-GB" sz="2400" dirty="0">
                <a:latin typeface="Times New Roman" panose="02020603050405020304" pitchFamily="18" charset="0"/>
                <a:cs typeface="Times New Roman" panose="02020603050405020304" pitchFamily="18" charset="0"/>
              </a:rPr>
              <a:t>Slide 2 ………………………………………………………..Content page</a:t>
            </a:r>
          </a:p>
          <a:p>
            <a:pPr>
              <a:lnSpc>
                <a:spcPct val="150000"/>
              </a:lnSpc>
            </a:pPr>
            <a:r>
              <a:rPr lang="en-GB" sz="2400" dirty="0">
                <a:latin typeface="Times New Roman" panose="02020603050405020304" pitchFamily="18" charset="0"/>
                <a:cs typeface="Times New Roman" panose="02020603050405020304" pitchFamily="18" charset="0"/>
              </a:rPr>
              <a:t>Slide 3 ………………….……………………………………Brand introduction</a:t>
            </a:r>
          </a:p>
          <a:p>
            <a:pPr>
              <a:lnSpc>
                <a:spcPct val="150000"/>
              </a:lnSpc>
            </a:pPr>
            <a:r>
              <a:rPr lang="en-GB" sz="2400" dirty="0">
                <a:latin typeface="Times New Roman" panose="02020603050405020304" pitchFamily="18" charset="0"/>
                <a:cs typeface="Times New Roman" panose="02020603050405020304" pitchFamily="18" charset="0"/>
              </a:rPr>
              <a:t>Slide 4 ……………….........……............................Main consumers</a:t>
            </a:r>
          </a:p>
          <a:p>
            <a:pPr>
              <a:lnSpc>
                <a:spcPct val="150000"/>
              </a:lnSpc>
            </a:pPr>
            <a:r>
              <a:rPr lang="en-GB" sz="2400" dirty="0">
                <a:latin typeface="Times New Roman" panose="02020603050405020304" pitchFamily="18" charset="0"/>
                <a:cs typeface="Times New Roman" panose="02020603050405020304" pitchFamily="18" charset="0"/>
              </a:rPr>
              <a:t>Slide 5 …………………………...............................Nature, Scope and role of guest services </a:t>
            </a:r>
          </a:p>
          <a:p>
            <a:pPr>
              <a:lnSpc>
                <a:spcPct val="150000"/>
              </a:lnSpc>
            </a:pPr>
            <a:r>
              <a:rPr lang="en-GB" sz="2400" dirty="0">
                <a:latin typeface="Times New Roman" panose="02020603050405020304" pitchFamily="18" charset="0"/>
                <a:cs typeface="Times New Roman" panose="02020603050405020304" pitchFamily="18" charset="0"/>
              </a:rPr>
              <a:t>Slide 6 …….....................................................Role and function of guest services</a:t>
            </a:r>
          </a:p>
          <a:p>
            <a:pPr>
              <a:lnSpc>
                <a:spcPct val="150000"/>
              </a:lnSpc>
            </a:pPr>
            <a:r>
              <a:rPr lang="en-GB" sz="2400" dirty="0">
                <a:latin typeface="Times New Roman" panose="02020603050405020304" pitchFamily="18" charset="0"/>
                <a:cs typeface="Times New Roman" panose="02020603050405020304" pitchFamily="18" charset="0"/>
              </a:rPr>
              <a:t>Slide 7………………………………………………………..Importance of hospitality, how to meet and exceed guest expectations</a:t>
            </a:r>
          </a:p>
          <a:p>
            <a:pPr>
              <a:lnSpc>
                <a:spcPct val="150000"/>
              </a:lnSpc>
            </a:pPr>
            <a:r>
              <a:rPr lang="en-GB" sz="2400" dirty="0">
                <a:latin typeface="Times New Roman" panose="02020603050405020304" pitchFamily="18" charset="0"/>
                <a:cs typeface="Times New Roman" panose="02020603050405020304" pitchFamily="18" charset="0"/>
              </a:rPr>
              <a:t>Slide 8 ………..................................................Summary</a:t>
            </a:r>
          </a:p>
          <a:p>
            <a:pPr>
              <a:lnSpc>
                <a:spcPct val="150000"/>
              </a:lnSpc>
            </a:pPr>
            <a:r>
              <a:rPr lang="en-GB" sz="2400" dirty="0">
                <a:latin typeface="Times New Roman" panose="02020603050405020304" pitchFamily="18" charset="0"/>
                <a:cs typeface="Times New Roman" panose="02020603050405020304" pitchFamily="18" charset="0"/>
              </a:rPr>
              <a:t>Slide 9 ………..................................................References</a:t>
            </a:r>
          </a:p>
          <a:p>
            <a:endParaRPr lang="en-GB" dirty="0"/>
          </a:p>
        </p:txBody>
      </p:sp>
    </p:spTree>
    <p:extLst>
      <p:ext uri="{BB962C8B-B14F-4D97-AF65-F5344CB8AC3E}">
        <p14:creationId xmlns:p14="http://schemas.microsoft.com/office/powerpoint/2010/main" val="198797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09DD7BA-A375-531B-7746-B17A04F2F3F3}"/>
              </a:ext>
            </a:extLst>
          </p:cNvPr>
          <p:cNvPicPr>
            <a:picLocks noChangeAspect="1"/>
          </p:cNvPicPr>
          <p:nvPr/>
        </p:nvPicPr>
        <p:blipFill>
          <a:blip r:embed="rId2"/>
          <a:stretch>
            <a:fillRect/>
          </a:stretch>
        </p:blipFill>
        <p:spPr>
          <a:xfrm>
            <a:off x="0" y="4257413"/>
            <a:ext cx="3481432" cy="2600587"/>
          </a:xfrm>
          <a:prstGeom prst="rect">
            <a:avLst/>
          </a:prstGeom>
        </p:spPr>
      </p:pic>
      <p:sp>
        <p:nvSpPr>
          <p:cNvPr id="10" name="TextBox 9">
            <a:extLst>
              <a:ext uri="{FF2B5EF4-FFF2-40B4-BE49-F238E27FC236}">
                <a16:creationId xmlns:a16="http://schemas.microsoft.com/office/drawing/2014/main" id="{6D4580A5-58E5-38D6-91CB-79232B1A4EDE}"/>
              </a:ext>
            </a:extLst>
          </p:cNvPr>
          <p:cNvSpPr txBox="1"/>
          <p:nvPr/>
        </p:nvSpPr>
        <p:spPr>
          <a:xfrm>
            <a:off x="0" y="0"/>
            <a:ext cx="8849142" cy="6801734"/>
          </a:xfrm>
          <a:prstGeom prst="rect">
            <a:avLst/>
          </a:prstGeom>
          <a:noFill/>
        </p:spPr>
        <p:txBody>
          <a:bodyPr wrap="square" rtlCol="0">
            <a:spAutoFit/>
          </a:bodyPr>
          <a:lstStyle/>
          <a:p>
            <a:r>
              <a:rPr lang="en-GB" sz="3600" b="1" dirty="0">
                <a:solidFill>
                  <a:schemeClr val="accent2">
                    <a:lumMod val="75000"/>
                  </a:schemeClr>
                </a:solidFill>
                <a:latin typeface="Times New Roman" panose="02020603050405020304" pitchFamily="18" charset="0"/>
                <a:cs typeface="Times New Roman" panose="02020603050405020304" pitchFamily="18" charset="0"/>
              </a:rPr>
              <a:t>Six senses hotels and spa</a:t>
            </a:r>
          </a:p>
          <a:p>
            <a:endParaRPr lang="en-GB" sz="3600" b="1" dirty="0">
              <a:solidFill>
                <a:schemeClr val="accent2">
                  <a:lumMod val="75000"/>
                </a:schemeClr>
              </a:solidFill>
              <a:latin typeface="Times New Roman" panose="02020603050405020304" pitchFamily="18"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Six Senses brand was established in 1995</a:t>
            </a:r>
          </a:p>
          <a:p>
            <a:pPr marL="285750" indent="-285750">
              <a:lnSpc>
                <a:spcPct val="107000"/>
              </a:lnSpc>
              <a:spcAft>
                <a:spcPts val="800"/>
              </a:spcAft>
              <a:buFont typeface="Arial" panose="020B060402020202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The brand operates  eco-conscious luxury resorts and spas with head offices based in Bangkok, Thailand</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In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2019, Six Senses became part of the IHG family of brands</a:t>
            </a:r>
          </a:p>
          <a:p>
            <a:pPr marL="285750" indent="-285750">
              <a:lnSpc>
                <a:spcPct val="107000"/>
              </a:lnSpc>
              <a:spcAft>
                <a:spcPts val="800"/>
              </a:spcAft>
              <a:buFont typeface="Arial" panose="020B060402020202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It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operates its own separate brands: Six Senses Resorts,  Six Senses Spas, and Six Senses Residences. (Six Senses Hotels Resorts Spas, 2023)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11" name="TextBox 10">
            <a:extLst>
              <a:ext uri="{FF2B5EF4-FFF2-40B4-BE49-F238E27FC236}">
                <a16:creationId xmlns:a16="http://schemas.microsoft.com/office/drawing/2014/main" id="{42686CF8-8A0A-249F-EB68-C5A3FE8F52E3}"/>
              </a:ext>
            </a:extLst>
          </p:cNvPr>
          <p:cNvSpPr txBox="1"/>
          <p:nvPr/>
        </p:nvSpPr>
        <p:spPr>
          <a:xfrm>
            <a:off x="4999840" y="3657601"/>
            <a:ext cx="6484690" cy="4247317"/>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Times New Roman" panose="02020603050405020304" pitchFamily="18" charset="0"/>
                <a:cs typeface="Times New Roman" panose="02020603050405020304" pitchFamily="18" charset="0"/>
              </a:rPr>
              <a:t>Six Senses Hotel and Spa</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Operates 22 hotels with 1,569 rooms and has 41 hotels in development, </a:t>
            </a:r>
            <a:r>
              <a:rPr lang="en-GB" dirty="0">
                <a:effectLst/>
                <a:latin typeface="Times New Roman" panose="02020603050405020304" pitchFamily="18" charset="0"/>
                <a:ea typeface="Calibri" panose="020F0502020204030204" pitchFamily="34" charset="0"/>
                <a:cs typeface="Times New Roman" panose="02020603050405020304" pitchFamily="18" charset="0"/>
              </a:rPr>
              <a:t>(InterContinental Hotels Group, 2023)</a:t>
            </a:r>
          </a:p>
          <a:p>
            <a:pPr marL="285750" indent="-285750">
              <a:buFont typeface="Arial" panose="020B0604020202020204" pitchFamily="34" charset="0"/>
              <a:buChar char="•"/>
            </a:pP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 The company offer spa, swimming pool,  different sizes of rooms, wellness areas, parks and event spaces  and employed 2,452 staff </a:t>
            </a:r>
            <a:r>
              <a:rPr lang="en-GB" dirty="0">
                <a:effectLst/>
                <a:latin typeface="Times New Roman" panose="02020603050405020304" pitchFamily="18" charset="0"/>
                <a:ea typeface="Calibri" panose="020F0502020204030204" pitchFamily="34" charset="0"/>
                <a:cs typeface="Times New Roman" panose="02020603050405020304" pitchFamily="18" charset="0"/>
              </a:rPr>
              <a:t>(Pitchbook, 2023).</a:t>
            </a:r>
            <a:endParaRPr lang="en-GB" dirty="0">
              <a:latin typeface="Times New Roman" panose="02020603050405020304" pitchFamily="18" charset="0"/>
              <a:cs typeface="Times New Roman" panose="02020603050405020304" pitchFamily="18" charset="0"/>
            </a:endParaRPr>
          </a:p>
          <a:p>
            <a:r>
              <a:rPr lang="en-GB" dirty="0">
                <a:latin typeface="Calibri" panose="020F0502020204030204" pitchFamily="34" charset="0"/>
                <a:cs typeface="Calibri" panose="020F0502020204030204" pitchFamily="34" charset="0"/>
              </a:rPr>
              <a:t> </a:t>
            </a:r>
          </a:p>
          <a:p>
            <a:endParaRPr lang="en-GB" dirty="0"/>
          </a:p>
          <a:p>
            <a:endParaRPr lang="en-GB" dirty="0"/>
          </a:p>
          <a:p>
            <a:endParaRPr lang="en-GB" dirty="0"/>
          </a:p>
        </p:txBody>
      </p:sp>
      <p:pic>
        <p:nvPicPr>
          <p:cNvPr id="13" name="Picture 12">
            <a:extLst>
              <a:ext uri="{FF2B5EF4-FFF2-40B4-BE49-F238E27FC236}">
                <a16:creationId xmlns:a16="http://schemas.microsoft.com/office/drawing/2014/main" id="{2DCB65B4-1976-609E-6C53-5FF93623A29A}"/>
              </a:ext>
            </a:extLst>
          </p:cNvPr>
          <p:cNvPicPr>
            <a:picLocks noChangeAspect="1"/>
          </p:cNvPicPr>
          <p:nvPr/>
        </p:nvPicPr>
        <p:blipFill>
          <a:blip r:embed="rId3"/>
          <a:stretch>
            <a:fillRect/>
          </a:stretch>
        </p:blipFill>
        <p:spPr>
          <a:xfrm>
            <a:off x="8564566" y="0"/>
            <a:ext cx="3627434" cy="3359187"/>
          </a:xfrm>
          <a:prstGeom prst="rect">
            <a:avLst/>
          </a:prstGeom>
        </p:spPr>
      </p:pic>
    </p:spTree>
    <p:extLst>
      <p:ext uri="{BB962C8B-B14F-4D97-AF65-F5344CB8AC3E}">
        <p14:creationId xmlns:p14="http://schemas.microsoft.com/office/powerpoint/2010/main" val="1642722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C2065B-C545-2CE8-259E-D5D6FC7D926F}"/>
              </a:ext>
            </a:extLst>
          </p:cNvPr>
          <p:cNvSpPr txBox="1"/>
          <p:nvPr/>
        </p:nvSpPr>
        <p:spPr>
          <a:xfrm>
            <a:off x="329967" y="461393"/>
            <a:ext cx="7161399" cy="2954655"/>
          </a:xfrm>
          <a:prstGeom prst="rect">
            <a:avLst/>
          </a:prstGeom>
          <a:noFill/>
        </p:spPr>
        <p:txBody>
          <a:bodyPr wrap="square" rtlCol="0">
            <a:spAutoFit/>
          </a:bodyPr>
          <a:lstStyle/>
          <a:p>
            <a:r>
              <a:rPr lang="en-GB" sz="2400" b="1" dirty="0">
                <a:solidFill>
                  <a:schemeClr val="accent2">
                    <a:lumMod val="75000"/>
                  </a:schemeClr>
                </a:solidFill>
                <a:latin typeface="Times New Roman" panose="02020603050405020304" pitchFamily="18" charset="0"/>
                <a:cs typeface="Times New Roman" panose="02020603050405020304" pitchFamily="18" charset="0"/>
              </a:rPr>
              <a:t>Target</a:t>
            </a:r>
            <a:r>
              <a:rPr lang="en-GB" sz="2400" dirty="0">
                <a:latin typeface="Times New Roman" panose="02020603050405020304" pitchFamily="18" charset="0"/>
                <a:cs typeface="Times New Roman" panose="02020603050405020304" pitchFamily="18" charset="0"/>
              </a:rPr>
              <a:t>:   Younger demographic</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Families</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Couples </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“Millennial group” </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 WordPress, 2023)</a:t>
            </a:r>
            <a:endParaRPr lang="en-GB"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dirty="0"/>
          </a:p>
          <a:p>
            <a:endParaRPr lang="en-GB" dirty="0"/>
          </a:p>
          <a:p>
            <a:endParaRPr lang="en-GB" dirty="0"/>
          </a:p>
          <a:p>
            <a:endParaRPr lang="en-GB" dirty="0"/>
          </a:p>
          <a:p>
            <a:endParaRPr lang="en-GB" dirty="0"/>
          </a:p>
        </p:txBody>
      </p:sp>
      <p:sp>
        <p:nvSpPr>
          <p:cNvPr id="3" name="TextBox 2">
            <a:extLst>
              <a:ext uri="{FF2B5EF4-FFF2-40B4-BE49-F238E27FC236}">
                <a16:creationId xmlns:a16="http://schemas.microsoft.com/office/drawing/2014/main" id="{6A10BD4C-1190-E77C-86CC-AD2814096688}"/>
              </a:ext>
            </a:extLst>
          </p:cNvPr>
          <p:cNvSpPr txBox="1"/>
          <p:nvPr/>
        </p:nvSpPr>
        <p:spPr>
          <a:xfrm>
            <a:off x="6437154" y="3360096"/>
            <a:ext cx="5436066" cy="646331"/>
          </a:xfrm>
          <a:prstGeom prst="rect">
            <a:avLst/>
          </a:prstGeom>
          <a:noFill/>
        </p:spPr>
        <p:txBody>
          <a:bodyPr wrap="square" rtlCol="0">
            <a:spAutoFit/>
          </a:bodyPr>
          <a:lstStyle/>
          <a:p>
            <a:endParaRPr lang="en-GB" dirty="0"/>
          </a:p>
          <a:p>
            <a:endParaRPr lang="en-GB" dirty="0"/>
          </a:p>
        </p:txBody>
      </p:sp>
      <p:pic>
        <p:nvPicPr>
          <p:cNvPr id="4" name="Picture 3">
            <a:extLst>
              <a:ext uri="{FF2B5EF4-FFF2-40B4-BE49-F238E27FC236}">
                <a16:creationId xmlns:a16="http://schemas.microsoft.com/office/drawing/2014/main" id="{2895F597-1728-EC91-50AB-45063C3724B2}"/>
              </a:ext>
            </a:extLst>
          </p:cNvPr>
          <p:cNvPicPr>
            <a:picLocks noChangeAspect="1"/>
          </p:cNvPicPr>
          <p:nvPr/>
        </p:nvPicPr>
        <p:blipFill rotWithShape="1">
          <a:blip r:embed="rId2"/>
          <a:srcRect l="17937" t="21204" r="17030" b="14097"/>
          <a:stretch/>
        </p:blipFill>
        <p:spPr>
          <a:xfrm>
            <a:off x="7199401" y="276727"/>
            <a:ext cx="4824076" cy="3039776"/>
          </a:xfrm>
          <a:prstGeom prst="rect">
            <a:avLst/>
          </a:prstGeom>
        </p:spPr>
      </p:pic>
      <p:sp>
        <p:nvSpPr>
          <p:cNvPr id="5" name="TextBox 4">
            <a:extLst>
              <a:ext uri="{FF2B5EF4-FFF2-40B4-BE49-F238E27FC236}">
                <a16:creationId xmlns:a16="http://schemas.microsoft.com/office/drawing/2014/main" id="{6560AFBA-A524-630B-A48C-00ADC8D609A6}"/>
              </a:ext>
            </a:extLst>
          </p:cNvPr>
          <p:cNvSpPr txBox="1"/>
          <p:nvPr/>
        </p:nvSpPr>
        <p:spPr>
          <a:xfrm>
            <a:off x="10606880" y="276727"/>
            <a:ext cx="1416598"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a:t>
            </a:r>
            <a:r>
              <a:rPr lang="en-GB" sz="1200" dirty="0">
                <a:latin typeface="Times New Roman" panose="02020603050405020304" pitchFamily="18" charset="0"/>
                <a:cs typeface="Times New Roman" panose="02020603050405020304" pitchFamily="18" charset="0"/>
              </a:rPr>
              <a:t>Similarweb,2023</a:t>
            </a:r>
            <a:r>
              <a:rPr lang="en-GB" dirty="0">
                <a:latin typeface="Times New Roman" panose="02020603050405020304" pitchFamily="18" charset="0"/>
                <a:cs typeface="Times New Roman" panose="02020603050405020304" pitchFamily="18" charset="0"/>
              </a:rPr>
              <a:t>)</a:t>
            </a:r>
          </a:p>
        </p:txBody>
      </p:sp>
      <p:sp>
        <p:nvSpPr>
          <p:cNvPr id="7" name="TextBox 6">
            <a:extLst>
              <a:ext uri="{FF2B5EF4-FFF2-40B4-BE49-F238E27FC236}">
                <a16:creationId xmlns:a16="http://schemas.microsoft.com/office/drawing/2014/main" id="{1C371E06-5F32-0B7B-E5AA-E6A6C05A401E}"/>
              </a:ext>
            </a:extLst>
          </p:cNvPr>
          <p:cNvSpPr txBox="1"/>
          <p:nvPr/>
        </p:nvSpPr>
        <p:spPr>
          <a:xfrm>
            <a:off x="6621710" y="4122325"/>
            <a:ext cx="5754845" cy="2092881"/>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adventurous, curious, and is looking for new experiences </a:t>
            </a:r>
          </a:p>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seeking experiences that make a low impact on the environment </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Center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for Responsible Travel, 2023)</a:t>
            </a:r>
            <a:endParaRPr lang="en-GB" sz="3200" dirty="0">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129D9BC1-2532-CC0C-A06E-72E952D4F045}"/>
              </a:ext>
            </a:extLst>
          </p:cNvPr>
          <p:cNvPicPr>
            <a:picLocks noChangeAspect="1"/>
          </p:cNvPicPr>
          <p:nvPr/>
        </p:nvPicPr>
        <p:blipFill>
          <a:blip r:embed="rId3"/>
          <a:stretch>
            <a:fillRect/>
          </a:stretch>
        </p:blipFill>
        <p:spPr>
          <a:xfrm>
            <a:off x="1" y="2919368"/>
            <a:ext cx="3322040" cy="3938631"/>
          </a:xfrm>
          <a:prstGeom prst="rect">
            <a:avLst/>
          </a:prstGeom>
        </p:spPr>
      </p:pic>
      <p:pic>
        <p:nvPicPr>
          <p:cNvPr id="9" name="Picture 8">
            <a:extLst>
              <a:ext uri="{FF2B5EF4-FFF2-40B4-BE49-F238E27FC236}">
                <a16:creationId xmlns:a16="http://schemas.microsoft.com/office/drawing/2014/main" id="{A2F1BC9D-6BA8-44D2-353A-BED385821E91}"/>
              </a:ext>
            </a:extLst>
          </p:cNvPr>
          <p:cNvPicPr>
            <a:picLocks noChangeAspect="1"/>
          </p:cNvPicPr>
          <p:nvPr/>
        </p:nvPicPr>
        <p:blipFill>
          <a:blip r:embed="rId4"/>
          <a:stretch>
            <a:fillRect/>
          </a:stretch>
        </p:blipFill>
        <p:spPr>
          <a:xfrm>
            <a:off x="2304057" y="2457196"/>
            <a:ext cx="2519614" cy="2303361"/>
          </a:xfrm>
          <a:prstGeom prst="rect">
            <a:avLst/>
          </a:prstGeom>
        </p:spPr>
      </p:pic>
      <p:pic>
        <p:nvPicPr>
          <p:cNvPr id="10" name="Picture 9">
            <a:extLst>
              <a:ext uri="{FF2B5EF4-FFF2-40B4-BE49-F238E27FC236}">
                <a16:creationId xmlns:a16="http://schemas.microsoft.com/office/drawing/2014/main" id="{E0768C9F-4A1D-6991-2F63-7B7235396FB8}"/>
              </a:ext>
            </a:extLst>
          </p:cNvPr>
          <p:cNvPicPr>
            <a:picLocks noChangeAspect="1"/>
          </p:cNvPicPr>
          <p:nvPr/>
        </p:nvPicPr>
        <p:blipFill>
          <a:blip r:embed="rId5"/>
          <a:stretch>
            <a:fillRect/>
          </a:stretch>
        </p:blipFill>
        <p:spPr>
          <a:xfrm>
            <a:off x="3322041" y="4644994"/>
            <a:ext cx="3115113" cy="2213005"/>
          </a:xfrm>
          <a:prstGeom prst="rect">
            <a:avLst/>
          </a:prstGeom>
        </p:spPr>
      </p:pic>
      <p:sp>
        <p:nvSpPr>
          <p:cNvPr id="12" name="TextBox 11">
            <a:extLst>
              <a:ext uri="{FF2B5EF4-FFF2-40B4-BE49-F238E27FC236}">
                <a16:creationId xmlns:a16="http://schemas.microsoft.com/office/drawing/2014/main" id="{9E12E810-6A71-9BD9-6095-123D45AFF2D0}"/>
              </a:ext>
            </a:extLst>
          </p:cNvPr>
          <p:cNvSpPr txBox="1"/>
          <p:nvPr/>
        </p:nvSpPr>
        <p:spPr>
          <a:xfrm>
            <a:off x="-141214" y="6488668"/>
            <a:ext cx="6094602" cy="369332"/>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 (Six Senses Hotels Resorts Spas, 2023)</a:t>
            </a:r>
            <a:endParaRPr lang="en-GB" dirty="0"/>
          </a:p>
        </p:txBody>
      </p:sp>
    </p:spTree>
    <p:extLst>
      <p:ext uri="{BB962C8B-B14F-4D97-AF65-F5344CB8AC3E}">
        <p14:creationId xmlns:p14="http://schemas.microsoft.com/office/powerpoint/2010/main" val="2636570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DE0863-097A-89EA-0AA7-666B85521F75}"/>
              </a:ext>
            </a:extLst>
          </p:cNvPr>
          <p:cNvSpPr txBox="1"/>
          <p:nvPr/>
        </p:nvSpPr>
        <p:spPr>
          <a:xfrm>
            <a:off x="2659311" y="201337"/>
            <a:ext cx="7516534" cy="800219"/>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Guest services and facilities provided to guests </a:t>
            </a:r>
          </a:p>
          <a:p>
            <a:endParaRPr lang="en-GB" dirty="0"/>
          </a:p>
        </p:txBody>
      </p:sp>
      <p:sp>
        <p:nvSpPr>
          <p:cNvPr id="3" name="TextBox 2">
            <a:extLst>
              <a:ext uri="{FF2B5EF4-FFF2-40B4-BE49-F238E27FC236}">
                <a16:creationId xmlns:a16="http://schemas.microsoft.com/office/drawing/2014/main" id="{B61DA693-9477-0B4F-0480-3376DF682A5C}"/>
              </a:ext>
            </a:extLst>
          </p:cNvPr>
          <p:cNvSpPr txBox="1"/>
          <p:nvPr/>
        </p:nvSpPr>
        <p:spPr>
          <a:xfrm>
            <a:off x="-62916" y="847288"/>
            <a:ext cx="3498208" cy="5765681"/>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Nature</a:t>
            </a:r>
          </a:p>
          <a:p>
            <a:pPr marL="285750" indent="-285750">
              <a:lnSpc>
                <a:spcPct val="150000"/>
              </a:lnSpc>
              <a:buFont typeface="Arial" panose="020B0604020202020204" pitchFamily="34" charset="0"/>
              <a:buChar char="•"/>
            </a:pPr>
            <a:r>
              <a:rPr lang="en-GB" sz="1600" dirty="0">
                <a:solidFill>
                  <a:schemeClr val="accent1"/>
                </a:solidFill>
                <a:latin typeface="Times New Roman" panose="02020603050405020304" pitchFamily="18" charset="0"/>
                <a:ea typeface="Calibri" panose="020F0502020204030204" pitchFamily="34" charset="0"/>
                <a:cs typeface="Times New Roman" panose="02020603050405020304" pitchFamily="18" charset="0"/>
              </a:rPr>
              <a:t>Quality </a:t>
            </a:r>
            <a:r>
              <a:rPr lang="en-GB" sz="16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mattresses and </a:t>
            </a:r>
            <a:r>
              <a:rPr lang="en-GB" sz="1600" dirty="0">
                <a:solidFill>
                  <a:schemeClr val="accent1"/>
                </a:solidFill>
                <a:latin typeface="Times New Roman" panose="02020603050405020304" pitchFamily="18" charset="0"/>
                <a:ea typeface="Calibri" panose="020F0502020204030204" pitchFamily="34" charset="0"/>
                <a:cs typeface="Times New Roman" panose="02020603050405020304" pitchFamily="18" charset="0"/>
              </a:rPr>
              <a:t>using</a:t>
            </a:r>
            <a:r>
              <a:rPr lang="en-GB" sz="16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bedding and linens from natural materials</a:t>
            </a:r>
          </a:p>
          <a:p>
            <a:pPr marL="285750" indent="-285750">
              <a:lnSpc>
                <a:spcPct val="150000"/>
              </a:lnSpc>
              <a:spcAft>
                <a:spcPts val="800"/>
              </a:spcAft>
              <a:buFont typeface="Arial" panose="020B0604020202020204" pitchFamily="34" charset="0"/>
              <a:buChar char="•"/>
            </a:pPr>
            <a:r>
              <a:rPr lang="en-GB" sz="16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Natural ingredients, local, sustainable, and </a:t>
            </a:r>
            <a:r>
              <a:rPr lang="en-GB" sz="1600" dirty="0">
                <a:solidFill>
                  <a:schemeClr val="accent1"/>
                </a:solidFill>
                <a:latin typeface="Times New Roman" panose="02020603050405020304" pitchFamily="18" charset="0"/>
                <a:ea typeface="Calibri" panose="020F0502020204030204" pitchFamily="34" charset="0"/>
                <a:cs typeface="Times New Roman" panose="02020603050405020304" pitchFamily="18" charset="0"/>
              </a:rPr>
              <a:t>s</a:t>
            </a:r>
            <a:r>
              <a:rPr lang="en-GB" sz="16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easonal, inspired by local customs</a:t>
            </a:r>
          </a:p>
          <a:p>
            <a:pPr marL="285750" indent="-285750">
              <a:lnSpc>
                <a:spcPct val="150000"/>
              </a:lnSpc>
              <a:spcAft>
                <a:spcPts val="800"/>
              </a:spcAft>
              <a:buFont typeface="Arial" panose="020B0604020202020204" pitchFamily="34" charset="0"/>
              <a:buChar char="•"/>
            </a:pPr>
            <a:r>
              <a:rPr lang="en-GB" sz="16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Signature therapies, locally inspired treatments</a:t>
            </a:r>
          </a:p>
          <a:p>
            <a:pPr marL="285750" indent="-285750">
              <a:lnSpc>
                <a:spcPct val="150000"/>
              </a:lnSpc>
              <a:spcAft>
                <a:spcPts val="800"/>
              </a:spcAft>
              <a:buFont typeface="Arial" panose="020B0604020202020204" pitchFamily="34" charset="0"/>
              <a:buChar char="•"/>
            </a:pPr>
            <a:r>
              <a:rPr lang="en-GB" sz="16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600" dirty="0">
                <a:solidFill>
                  <a:schemeClr val="accent1"/>
                </a:solidFill>
                <a:latin typeface="Times New Roman" panose="02020603050405020304" pitchFamily="18" charset="0"/>
                <a:ea typeface="Calibri" panose="020F0502020204030204" pitchFamily="34" charset="0"/>
                <a:cs typeface="Times New Roman" panose="02020603050405020304" pitchFamily="18" charset="0"/>
              </a:rPr>
              <a:t>W</a:t>
            </a:r>
            <a:r>
              <a:rPr lang="en-GB" sz="16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ellness and fitness classes, for groups </a:t>
            </a:r>
            <a:r>
              <a:rPr lang="en-GB" sz="1600" dirty="0">
                <a:solidFill>
                  <a:schemeClr val="accent1"/>
                </a:solidFill>
                <a:latin typeface="Times New Roman" panose="02020603050405020304" pitchFamily="18" charset="0"/>
                <a:ea typeface="Calibri" panose="020F0502020204030204" pitchFamily="34" charset="0"/>
                <a:cs typeface="Times New Roman" panose="02020603050405020304" pitchFamily="18" charset="0"/>
              </a:rPr>
              <a:t>or individuals, nature </a:t>
            </a:r>
            <a:r>
              <a:rPr lang="en-GB" sz="16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running trails and </a:t>
            </a:r>
            <a:r>
              <a:rPr lang="en-GB" sz="1600" dirty="0">
                <a:solidFill>
                  <a:schemeClr val="accent1"/>
                </a:solidFill>
                <a:latin typeface="Times New Roman" panose="02020603050405020304" pitchFamily="18" charset="0"/>
                <a:ea typeface="Calibri" panose="020F0502020204030204" pitchFamily="34" charset="0"/>
                <a:cs typeface="Times New Roman" panose="02020603050405020304" pitchFamily="18" charset="0"/>
              </a:rPr>
              <a:t>outdoor</a:t>
            </a:r>
            <a:r>
              <a:rPr lang="en-GB" sz="16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gyms</a:t>
            </a:r>
          </a:p>
          <a:p>
            <a:pPr marL="285750" indent="-285750">
              <a:lnSpc>
                <a:spcPct val="150000"/>
              </a:lnSpc>
              <a:spcAft>
                <a:spcPts val="800"/>
              </a:spcAft>
              <a:buFont typeface="Arial" panose="020B0604020202020204" pitchFamily="34" charset="0"/>
              <a:buChar char="•"/>
            </a:pPr>
            <a:r>
              <a:rPr lang="en-GB" sz="1600" dirty="0">
                <a:solidFill>
                  <a:schemeClr val="accent1"/>
                </a:solidFill>
                <a:latin typeface="Times New Roman" panose="02020603050405020304" pitchFamily="18" charset="0"/>
                <a:ea typeface="Calibri" panose="020F0502020204030204" pitchFamily="34" charset="0"/>
                <a:cs typeface="Times New Roman" panose="02020603050405020304" pitchFamily="18" charset="0"/>
              </a:rPr>
              <a:t>E</a:t>
            </a:r>
            <a:r>
              <a:rPr lang="en-GB" sz="16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xploring our local flora, fauna</a:t>
            </a:r>
          </a:p>
          <a:p>
            <a:endParaRPr lang="en-GB" dirty="0"/>
          </a:p>
          <a:p>
            <a:endParaRPr lang="en-GB" dirty="0"/>
          </a:p>
        </p:txBody>
      </p:sp>
      <p:sp>
        <p:nvSpPr>
          <p:cNvPr id="4" name="TextBox 3">
            <a:extLst>
              <a:ext uri="{FF2B5EF4-FFF2-40B4-BE49-F238E27FC236}">
                <a16:creationId xmlns:a16="http://schemas.microsoft.com/office/drawing/2014/main" id="{A7105169-A043-908F-13C4-1D870B955B44}"/>
              </a:ext>
            </a:extLst>
          </p:cNvPr>
          <p:cNvSpPr txBox="1"/>
          <p:nvPr/>
        </p:nvSpPr>
        <p:spPr>
          <a:xfrm>
            <a:off x="4211273" y="847288"/>
            <a:ext cx="3338820" cy="3970702"/>
          </a:xfrm>
          <a:prstGeom prst="rect">
            <a:avLst/>
          </a:prstGeom>
          <a:noFill/>
        </p:spPr>
        <p:txBody>
          <a:bodyPr wrap="square" rtlCol="0">
            <a:spAutoFit/>
          </a:bodyPr>
          <a:lstStyle/>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Scope</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285750" indent="-285750">
              <a:lnSpc>
                <a:spcPct val="150000"/>
              </a:lnSpc>
              <a:spcAft>
                <a:spcPts val="800"/>
              </a:spcAft>
              <a:buFont typeface="Arial" panose="020B0604020202020204" pitchFamily="34" charset="0"/>
              <a:buChar char="•"/>
            </a:pPr>
            <a:r>
              <a:rPr lang="en-GB" sz="1800" dirty="0">
                <a:solidFill>
                  <a:schemeClr val="accent2">
                    <a:lumMod val="60000"/>
                    <a:lumOff val="40000"/>
                  </a:schemeClr>
                </a:solidFill>
                <a:effectLst/>
                <a:latin typeface="Times New Roman" panose="02020603050405020304" pitchFamily="18" charset="0"/>
                <a:ea typeface="Calibri" panose="020F0502020204030204" pitchFamily="34" charset="0"/>
                <a:cs typeface="Times New Roman" panose="02020603050405020304" pitchFamily="18" charset="0"/>
              </a:rPr>
              <a:t>Experience something out of the ordinary. Feel more alive. Be part of a community.</a:t>
            </a:r>
          </a:p>
          <a:p>
            <a:pPr marL="285750" indent="-285750">
              <a:lnSpc>
                <a:spcPct val="150000"/>
              </a:lnSpc>
              <a:spcAft>
                <a:spcPts val="800"/>
              </a:spcAft>
              <a:buFont typeface="Arial" panose="020B0604020202020204" pitchFamily="34" charset="0"/>
              <a:buChar char="•"/>
            </a:pPr>
            <a:r>
              <a:rPr lang="en-GB" sz="1800" dirty="0">
                <a:solidFill>
                  <a:schemeClr val="accent2">
                    <a:lumMod val="60000"/>
                    <a:lumOff val="40000"/>
                  </a:schemeClr>
                </a:solidFill>
                <a:effectLst/>
                <a:latin typeface="Times New Roman" panose="02020603050405020304" pitchFamily="18" charset="0"/>
                <a:ea typeface="Calibri" panose="020F0502020204030204" pitchFamily="34" charset="0"/>
                <a:cs typeface="Times New Roman" panose="02020603050405020304" pitchFamily="18" charset="0"/>
              </a:rPr>
              <a:t>Delivering the latest and most effective wellness programs</a:t>
            </a:r>
          </a:p>
          <a:p>
            <a:pPr marL="285750" indent="-285750">
              <a:lnSpc>
                <a:spcPct val="150000"/>
              </a:lnSpc>
              <a:spcAft>
                <a:spcPts val="800"/>
              </a:spcAft>
              <a:buFont typeface="Arial" panose="020B0604020202020204" pitchFamily="34" charset="0"/>
              <a:buChar char="•"/>
            </a:pPr>
            <a:r>
              <a:rPr lang="en-GB" sz="1800" dirty="0">
                <a:solidFill>
                  <a:schemeClr val="accent2">
                    <a:lumMod val="60000"/>
                    <a:lumOff val="40000"/>
                  </a:schemeClr>
                </a:solidFill>
                <a:effectLst/>
                <a:latin typeface="Times New Roman" panose="02020603050405020304" pitchFamily="18" charset="0"/>
                <a:ea typeface="Calibri" panose="020F0502020204030204" pitchFamily="34" charset="0"/>
                <a:cs typeface="Times New Roman" panose="02020603050405020304" pitchFamily="18" charset="0"/>
              </a:rPr>
              <a:t>Promote wellness and sustainability,  personal health, and the health of our planet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17E7C464-B1B8-D106-8CF5-06DDCB6A3C4B}"/>
              </a:ext>
            </a:extLst>
          </p:cNvPr>
          <p:cNvSpPr txBox="1"/>
          <p:nvPr/>
        </p:nvSpPr>
        <p:spPr>
          <a:xfrm>
            <a:off x="8161089" y="661371"/>
            <a:ext cx="4079845" cy="3920560"/>
          </a:xfrm>
          <a:prstGeom prst="rect">
            <a:avLst/>
          </a:prstGeom>
          <a:noFill/>
        </p:spPr>
        <p:txBody>
          <a:bodyPr wrap="square" rtlCol="0">
            <a:spAutoFit/>
          </a:bodyPr>
          <a:lstStyle/>
          <a:p>
            <a:endParaRPr lang="en-GB" dirty="0">
              <a:latin typeface="Calibri" panose="020F0502020204030204" pitchFamily="34" charset="0"/>
              <a:cs typeface="Calibri" panose="020F0502020204030204" pitchFamily="34" charset="0"/>
            </a:endParaRPr>
          </a:p>
          <a:p>
            <a:r>
              <a:rPr lang="en-GB" dirty="0">
                <a:latin typeface="Times New Roman" panose="02020603050405020304" pitchFamily="18" charset="0"/>
                <a:cs typeface="Times New Roman" panose="02020603050405020304" pitchFamily="18" charset="0"/>
              </a:rPr>
              <a:t>Role</a:t>
            </a:r>
          </a:p>
          <a:p>
            <a:pPr marL="285750" indent="-285750">
              <a:lnSpc>
                <a:spcPct val="150000"/>
              </a:lnSpc>
              <a:buFont typeface="Arial" panose="020B0604020202020204" pitchFamily="34" charset="0"/>
              <a:buChar char="•"/>
            </a:pPr>
            <a:r>
              <a:rPr lang="en-GB" dirty="0">
                <a:solidFill>
                  <a:schemeClr val="accent2">
                    <a:lumMod val="75000"/>
                  </a:schemeClr>
                </a:solidFill>
                <a:latin typeface="Times New Roman" panose="02020603050405020304" pitchFamily="18" charset="0"/>
                <a:cs typeface="Times New Roman" panose="02020603050405020304" pitchFamily="18" charset="0"/>
              </a:rPr>
              <a:t>Amenities and facilities should be modern, customer-friendly and personalised to meet the needs of guests.</a:t>
            </a:r>
          </a:p>
          <a:p>
            <a:pPr marL="285750" indent="-285750">
              <a:lnSpc>
                <a:spcPct val="150000"/>
              </a:lnSpc>
              <a:buFont typeface="Arial" panose="020B0604020202020204" pitchFamily="34" charset="0"/>
              <a:buChar char="•"/>
            </a:pPr>
            <a:r>
              <a:rPr lang="en-GB" dirty="0">
                <a:solidFill>
                  <a:schemeClr val="accent2">
                    <a:lumMod val="75000"/>
                  </a:schemeClr>
                </a:solidFill>
                <a:latin typeface="Times New Roman" panose="02020603050405020304" pitchFamily="18" charset="0"/>
                <a:cs typeface="Times New Roman" panose="02020603050405020304" pitchFamily="18" charset="0"/>
              </a:rPr>
              <a:t>Create a memorable experience </a:t>
            </a:r>
          </a:p>
          <a:p>
            <a:pPr marL="285750" indent="-285750">
              <a:lnSpc>
                <a:spcPct val="150000"/>
              </a:lnSpc>
              <a:buFont typeface="Arial" panose="020B0604020202020204" pitchFamily="34" charset="0"/>
              <a:buChar char="•"/>
            </a:pPr>
            <a:r>
              <a:rPr lang="en-GB" dirty="0">
                <a:solidFill>
                  <a:schemeClr val="accent2">
                    <a:lumMod val="75000"/>
                  </a:schemeClr>
                </a:solidFill>
                <a:latin typeface="Times New Roman" panose="02020603050405020304" pitchFamily="18" charset="0"/>
                <a:cs typeface="Times New Roman" panose="02020603050405020304" pitchFamily="18" charset="0"/>
              </a:rPr>
              <a:t>Promote wellness and sustainability</a:t>
            </a:r>
          </a:p>
          <a:p>
            <a:pPr marL="285750" indent="-285750">
              <a:lnSpc>
                <a:spcPct val="150000"/>
              </a:lnSpc>
              <a:buFont typeface="Arial" panose="020B0604020202020204" pitchFamily="34" charset="0"/>
              <a:buChar char="•"/>
            </a:pPr>
            <a:r>
              <a:rPr lang="en-GB" dirty="0">
                <a:solidFill>
                  <a:schemeClr val="accent2">
                    <a:lumMod val="75000"/>
                  </a:schemeClr>
                </a:solidFill>
                <a:latin typeface="Times New Roman" panose="02020603050405020304" pitchFamily="18" charset="0"/>
                <a:cs typeface="Times New Roman" panose="02020603050405020304" pitchFamily="18" charset="0"/>
              </a:rPr>
              <a:t>Enhance guest experience and improve a hotel’s brand value</a:t>
            </a:r>
          </a:p>
        </p:txBody>
      </p:sp>
      <p:sp>
        <p:nvSpPr>
          <p:cNvPr id="7" name="TextBox 6">
            <a:extLst>
              <a:ext uri="{FF2B5EF4-FFF2-40B4-BE49-F238E27FC236}">
                <a16:creationId xmlns:a16="http://schemas.microsoft.com/office/drawing/2014/main" id="{29B611F3-E7C7-58DE-1AC1-F9C385EB25CC}"/>
              </a:ext>
            </a:extLst>
          </p:cNvPr>
          <p:cNvSpPr txBox="1"/>
          <p:nvPr/>
        </p:nvSpPr>
        <p:spPr>
          <a:xfrm>
            <a:off x="6890963" y="4777698"/>
            <a:ext cx="7407480" cy="369332"/>
          </a:xfrm>
          <a:prstGeom prst="rect">
            <a:avLst/>
          </a:prstGeom>
          <a:noFill/>
        </p:spPr>
        <p:txBody>
          <a:bodyPr wrap="square">
            <a:spAutoFit/>
          </a:bodyPr>
          <a:lstStyle/>
          <a:p>
            <a:r>
              <a:rPr kumimoji="0" lang="en-GB" sz="1800" b="0" i="0" u="none" strike="noStrike" kern="1200" cap="none" spc="0" normalizeH="0" baseline="0" noProof="0" dirty="0">
                <a:ln>
                  <a:noFill/>
                </a:ln>
                <a:solidFill>
                  <a:schemeClr val="accent2">
                    <a:lumMod val="75000"/>
                  </a:schemeClr>
                </a:solidFill>
                <a:effectLst/>
                <a:uLnTx/>
                <a:uFillTx/>
                <a:latin typeface="Times New Roman" panose="02020603050405020304" pitchFamily="18" charset="0"/>
                <a:ea typeface="Calibri" panose="020F0502020204030204" pitchFamily="34" charset="0"/>
                <a:cs typeface="Times New Roman" panose="02020603050405020304" pitchFamily="18" charset="0"/>
              </a:rPr>
              <a:t>(Six Senses Hotels Resorts Spas, 2023)</a:t>
            </a:r>
            <a:endParaRPr lang="en-GB" dirty="0">
              <a:solidFill>
                <a:schemeClr val="accent2">
                  <a:lumMod val="75000"/>
                </a:schemeClr>
              </a:solidFill>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0A372B4E-3C8F-36C1-5EDD-0729F90BA782}"/>
              </a:ext>
            </a:extLst>
          </p:cNvPr>
          <p:cNvPicPr>
            <a:picLocks noChangeAspect="1"/>
          </p:cNvPicPr>
          <p:nvPr/>
        </p:nvPicPr>
        <p:blipFill>
          <a:blip r:embed="rId2"/>
          <a:stretch>
            <a:fillRect/>
          </a:stretch>
        </p:blipFill>
        <p:spPr>
          <a:xfrm>
            <a:off x="3360272" y="5147030"/>
            <a:ext cx="2424419" cy="1673782"/>
          </a:xfrm>
          <a:prstGeom prst="rect">
            <a:avLst/>
          </a:prstGeom>
        </p:spPr>
      </p:pic>
      <p:pic>
        <p:nvPicPr>
          <p:cNvPr id="11" name="Picture 10">
            <a:extLst>
              <a:ext uri="{FF2B5EF4-FFF2-40B4-BE49-F238E27FC236}">
                <a16:creationId xmlns:a16="http://schemas.microsoft.com/office/drawing/2014/main" id="{A35EC958-A505-0EAA-FFBE-237838250CCE}"/>
              </a:ext>
            </a:extLst>
          </p:cNvPr>
          <p:cNvPicPr>
            <a:picLocks noChangeAspect="1"/>
          </p:cNvPicPr>
          <p:nvPr/>
        </p:nvPicPr>
        <p:blipFill>
          <a:blip r:embed="rId3"/>
          <a:stretch>
            <a:fillRect/>
          </a:stretch>
        </p:blipFill>
        <p:spPr>
          <a:xfrm>
            <a:off x="9751088" y="5120239"/>
            <a:ext cx="2272976" cy="1727363"/>
          </a:xfrm>
          <a:prstGeom prst="rect">
            <a:avLst/>
          </a:prstGeom>
        </p:spPr>
      </p:pic>
      <p:pic>
        <p:nvPicPr>
          <p:cNvPr id="13" name="Picture 12">
            <a:extLst>
              <a:ext uri="{FF2B5EF4-FFF2-40B4-BE49-F238E27FC236}">
                <a16:creationId xmlns:a16="http://schemas.microsoft.com/office/drawing/2014/main" id="{00E0E2B5-300A-73B1-7EE6-6941ABB16E5F}"/>
              </a:ext>
            </a:extLst>
          </p:cNvPr>
          <p:cNvPicPr>
            <a:picLocks noChangeAspect="1"/>
          </p:cNvPicPr>
          <p:nvPr/>
        </p:nvPicPr>
        <p:blipFill>
          <a:blip r:embed="rId4"/>
          <a:stretch>
            <a:fillRect/>
          </a:stretch>
        </p:blipFill>
        <p:spPr>
          <a:xfrm>
            <a:off x="6545473" y="5195536"/>
            <a:ext cx="2009240" cy="1673782"/>
          </a:xfrm>
          <a:prstGeom prst="rect">
            <a:avLst/>
          </a:prstGeom>
        </p:spPr>
      </p:pic>
    </p:spTree>
    <p:extLst>
      <p:ext uri="{BB962C8B-B14F-4D97-AF65-F5344CB8AC3E}">
        <p14:creationId xmlns:p14="http://schemas.microsoft.com/office/powerpoint/2010/main" val="1147399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C55CC9-740A-4D94-0290-91C1AFE717FD}"/>
              </a:ext>
            </a:extLst>
          </p:cNvPr>
          <p:cNvSpPr txBox="1"/>
          <p:nvPr/>
        </p:nvSpPr>
        <p:spPr>
          <a:xfrm>
            <a:off x="1" y="-14728"/>
            <a:ext cx="7113862" cy="6340197"/>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Role and function of guest services</a:t>
            </a:r>
          </a:p>
          <a:p>
            <a:endParaRPr lang="en-GB" dirty="0"/>
          </a:p>
          <a:p>
            <a:pPr marL="285750" indent="-285750">
              <a:lnSpc>
                <a:spcPct val="150000"/>
              </a:lnSpc>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Guest satisfaction is </a:t>
            </a:r>
            <a:r>
              <a:rPr lang="en-GB" dirty="0">
                <a:latin typeface="Times New Roman" panose="02020603050405020304" pitchFamily="18" charset="0"/>
                <a:ea typeface="Calibri" panose="020F0502020204030204" pitchFamily="34" charset="0"/>
                <a:cs typeface="Times New Roman" panose="02020603050405020304" pitchFamily="18" charset="0"/>
              </a:rPr>
              <a:t>a main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determinant of, success in the hotel and </a:t>
            </a:r>
            <a:r>
              <a:rPr lang="en-GB" dirty="0">
                <a:latin typeface="Times New Roman" panose="02020603050405020304" pitchFamily="18" charset="0"/>
                <a:ea typeface="Calibri" panose="020F0502020204030204" pitchFamily="34" charset="0"/>
                <a:cs typeface="Times New Roman" panose="02020603050405020304" pitchFamily="18" charset="0"/>
              </a:rPr>
              <a:t>hospitality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dirty="0">
                <a:latin typeface="Times New Roman" panose="02020603050405020304" pitchFamily="18" charset="0"/>
                <a:ea typeface="Calibri" panose="020F0502020204030204" pitchFamily="34" charset="0"/>
                <a:cs typeface="Times New Roman" panose="02020603050405020304" pitchFamily="18" charset="0"/>
              </a:rPr>
              <a:t>sector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(Moreno-</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Perdigón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2021)</a:t>
            </a:r>
          </a:p>
          <a:p>
            <a:pPr marL="285750" indent="-285750">
              <a:lnSpc>
                <a:spcPct val="150000"/>
              </a:lnSpc>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F</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ulfilling their customers needs and wishes</a:t>
            </a:r>
          </a:p>
          <a:p>
            <a:pPr marL="285750" indent="-285750">
              <a:lnSpc>
                <a:spcPct val="150000"/>
              </a:lnSpc>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Dealing with costumers concerns/complains </a:t>
            </a:r>
          </a:p>
          <a:p>
            <a:pPr marL="285750" indent="-285750">
              <a:lnSpc>
                <a:spcPct val="150000"/>
              </a:lnSpc>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Maintaining high standards of </a:t>
            </a:r>
            <a:r>
              <a:rPr lang="en-GB" dirty="0">
                <a:latin typeface="Times New Roman" panose="02020603050405020304" pitchFamily="18" charset="0"/>
                <a:ea typeface="Calibri" panose="020F0502020204030204" pitchFamily="34" charset="0"/>
                <a:cs typeface="Times New Roman" panose="02020603050405020304" pitchFamily="18" charset="0"/>
              </a:rPr>
              <a:t>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ccommodation, food and a welcoming warm environment</a:t>
            </a:r>
          </a:p>
          <a:p>
            <a:pPr marL="285750" indent="-285750">
              <a:lnSpc>
                <a:spcPct val="150000"/>
              </a:lnSpc>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C</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ustomer satisfaction leads to customer loyalty  (Hamilton, et al., 2016)</a:t>
            </a:r>
          </a:p>
          <a:p>
            <a:pPr marL="285750" indent="-285750">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Promoting wellness and sustainability </a:t>
            </a:r>
          </a:p>
          <a:p>
            <a:endParaRPr lang="en-GB" dirty="0">
              <a:solidFill>
                <a:schemeClr val="accent1"/>
              </a:solidFill>
            </a:endParaRPr>
          </a:p>
          <a:p>
            <a:endParaRPr lang="en-GB" dirty="0"/>
          </a:p>
        </p:txBody>
      </p:sp>
      <p:sp>
        <p:nvSpPr>
          <p:cNvPr id="3" name="TextBox 2">
            <a:extLst>
              <a:ext uri="{FF2B5EF4-FFF2-40B4-BE49-F238E27FC236}">
                <a16:creationId xmlns:a16="http://schemas.microsoft.com/office/drawing/2014/main" id="{14AC3872-FDBB-51B5-AAEC-75D0CF091A11}"/>
              </a:ext>
            </a:extLst>
          </p:cNvPr>
          <p:cNvSpPr txBox="1"/>
          <p:nvPr/>
        </p:nvSpPr>
        <p:spPr>
          <a:xfrm>
            <a:off x="5100506" y="3429000"/>
            <a:ext cx="6828639" cy="1754326"/>
          </a:xfrm>
          <a:prstGeom prst="rect">
            <a:avLst/>
          </a:prstGeom>
          <a:noFill/>
        </p:spPr>
        <p:txBody>
          <a:bodyPr wrap="square" rtlCol="0">
            <a:spAutoFit/>
          </a:bodyPr>
          <a:lstStyle/>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Tx/>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Tx/>
              <a:buChar char="-"/>
            </a:pPr>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7E6B9000-6579-1198-04BB-45B9B2C56043}"/>
              </a:ext>
            </a:extLst>
          </p:cNvPr>
          <p:cNvPicPr>
            <a:picLocks noChangeAspect="1"/>
          </p:cNvPicPr>
          <p:nvPr/>
        </p:nvPicPr>
        <p:blipFill>
          <a:blip r:embed="rId2"/>
          <a:stretch>
            <a:fillRect/>
          </a:stretch>
        </p:blipFill>
        <p:spPr>
          <a:xfrm>
            <a:off x="7487876" y="111752"/>
            <a:ext cx="4441270" cy="3317248"/>
          </a:xfrm>
          <a:prstGeom prst="rect">
            <a:avLst/>
          </a:prstGeom>
        </p:spPr>
      </p:pic>
      <p:pic>
        <p:nvPicPr>
          <p:cNvPr id="6" name="Picture 5">
            <a:extLst>
              <a:ext uri="{FF2B5EF4-FFF2-40B4-BE49-F238E27FC236}">
                <a16:creationId xmlns:a16="http://schemas.microsoft.com/office/drawing/2014/main" id="{8535A85F-51B6-F313-1BC6-EE0245DEFB88}"/>
              </a:ext>
            </a:extLst>
          </p:cNvPr>
          <p:cNvPicPr>
            <a:picLocks noChangeAspect="1"/>
          </p:cNvPicPr>
          <p:nvPr/>
        </p:nvPicPr>
        <p:blipFill>
          <a:blip r:embed="rId3"/>
          <a:stretch>
            <a:fillRect/>
          </a:stretch>
        </p:blipFill>
        <p:spPr>
          <a:xfrm>
            <a:off x="6952081" y="3204594"/>
            <a:ext cx="4420998" cy="3653406"/>
          </a:xfrm>
          <a:prstGeom prst="rect">
            <a:avLst/>
          </a:prstGeom>
        </p:spPr>
      </p:pic>
      <p:sp>
        <p:nvSpPr>
          <p:cNvPr id="8" name="TextBox 7">
            <a:extLst>
              <a:ext uri="{FF2B5EF4-FFF2-40B4-BE49-F238E27FC236}">
                <a16:creationId xmlns:a16="http://schemas.microsoft.com/office/drawing/2014/main" id="{98720E35-E76F-D451-3AD3-C33DBE11D666}"/>
              </a:ext>
            </a:extLst>
          </p:cNvPr>
          <p:cNvSpPr txBox="1"/>
          <p:nvPr/>
        </p:nvSpPr>
        <p:spPr>
          <a:xfrm>
            <a:off x="7231311" y="6503396"/>
            <a:ext cx="6157518"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rPr>
              <a:t>(Six Senses Hotels Resorts Spas, 2023)</a:t>
            </a:r>
            <a:endParaRPr kumimoji="0" lang="en-GB" sz="1800" b="0" i="0" u="none" strike="noStrike" kern="1200" cap="none" spc="0" normalizeH="0" baseline="0" noProof="0" dirty="0">
              <a:ln>
                <a:noFill/>
              </a:ln>
              <a:effectLst/>
              <a:uLnTx/>
              <a:uFillTx/>
              <a:latin typeface="The Hand"/>
              <a:ea typeface="+mn-ea"/>
              <a:cs typeface="+mn-cs"/>
            </a:endParaRPr>
          </a:p>
        </p:txBody>
      </p:sp>
    </p:spTree>
    <p:extLst>
      <p:ext uri="{BB962C8B-B14F-4D97-AF65-F5344CB8AC3E}">
        <p14:creationId xmlns:p14="http://schemas.microsoft.com/office/powerpoint/2010/main" val="3055423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32DA02-5EEF-6BD9-BAA4-7C036FBA1B14}"/>
              </a:ext>
            </a:extLst>
          </p:cNvPr>
          <p:cNvSpPr txBox="1"/>
          <p:nvPr/>
        </p:nvSpPr>
        <p:spPr>
          <a:xfrm>
            <a:off x="0" y="511728"/>
            <a:ext cx="6845417" cy="5878532"/>
          </a:xfrm>
          <a:prstGeom prst="rect">
            <a:avLst/>
          </a:prstGeom>
          <a:noFill/>
        </p:spPr>
        <p:txBody>
          <a:bodyPr wrap="square">
            <a:spAutoFit/>
          </a:bodyPr>
          <a:lstStyle/>
          <a:p>
            <a:r>
              <a:rPr lang="en-GB" sz="2800" b="1" dirty="0">
                <a:latin typeface="Times New Roman" panose="02020603050405020304" pitchFamily="18" charset="0"/>
                <a:cs typeface="Times New Roman" panose="02020603050405020304" pitchFamily="18" charset="0"/>
              </a:rPr>
              <a:t>Maintain and exceed guest expectations </a:t>
            </a:r>
          </a:p>
          <a:p>
            <a:pPr marL="342900" indent="-342900">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Acknowledge and respect the costumers values</a:t>
            </a:r>
          </a:p>
          <a:p>
            <a:pPr marL="342900" indent="-342900">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Good customer relationship</a:t>
            </a:r>
          </a:p>
          <a:p>
            <a:pPr marL="342900" indent="-342900">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Provide memorable, authentic experiences</a:t>
            </a:r>
          </a:p>
          <a:p>
            <a:pPr marL="342900" indent="-342900">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Promotion, discounts, rewards</a:t>
            </a:r>
          </a:p>
          <a:p>
            <a:pPr marL="342900" indent="-342900">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Cultural experiences</a:t>
            </a:r>
          </a:p>
          <a:p>
            <a:pPr marL="342900" indent="-342900">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Sanitation, healthcare, wellness</a:t>
            </a:r>
          </a:p>
          <a:p>
            <a:pPr marL="342900" indent="-342900">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Policies, attitudes and practices that promote sustainability, and care for the environment</a:t>
            </a:r>
          </a:p>
          <a:p>
            <a:pPr marL="342900" indent="-342900">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Customer engagement, (Aksoy, et al., 2022)</a:t>
            </a:r>
          </a:p>
          <a:p>
            <a:endParaRPr lang="en-GB" sz="2400"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20BF40F3-21EF-9D9E-DAC4-1195D26C9C66}"/>
              </a:ext>
            </a:extLst>
          </p:cNvPr>
          <p:cNvSpPr txBox="1"/>
          <p:nvPr/>
        </p:nvSpPr>
        <p:spPr>
          <a:xfrm>
            <a:off x="6887362" y="436227"/>
            <a:ext cx="5192786" cy="621708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Importance of hospitality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342900" marR="0" lvl="0" indent="-34290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Times New Roman" panose="02020603050405020304" pitchFamily="18" charset="0"/>
              </a:rPr>
              <a:t> Hospitality is achieved by creating and promoting a welcoming attitude and environment</a:t>
            </a:r>
          </a:p>
          <a:p>
            <a:pPr marL="342900" marR="0" lvl="0" indent="-34290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Times New Roman" panose="02020603050405020304" pitchFamily="18" charset="0"/>
              </a:rPr>
              <a:t>Offering comfort, supported by genuine personalization of the  service delivered in order to create “memorable stay” experiences</a:t>
            </a:r>
          </a:p>
          <a:p>
            <a:pPr marL="342900" marR="0" lvl="0" indent="-34290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Times New Roman" panose="02020603050405020304" pitchFamily="18" charset="0"/>
              </a:rPr>
              <a:t>Creating a positive, inclusive and safe environment (</a:t>
            </a:r>
            <a:r>
              <a:rPr kumimoji="0" lang="en-GB" sz="2400" b="0" i="0" u="none" strike="noStrike" kern="1200" cap="none" spc="0" normalizeH="0" baseline="0" noProof="0" dirty="0" err="1">
                <a:ln>
                  <a:noFill/>
                </a:ln>
                <a:solidFill>
                  <a:srgbClr val="000000"/>
                </a:solidFill>
                <a:effectLst/>
                <a:uLnTx/>
                <a:uFillTx/>
                <a:latin typeface="Times New Roman" panose="02020603050405020304" pitchFamily="18" charset="0"/>
                <a:ea typeface="Calibri" panose="020F0502020204030204" pitchFamily="34" charset="0"/>
                <a:cs typeface="Times New Roman" panose="02020603050405020304" pitchFamily="18" charset="0"/>
              </a:rPr>
              <a:t>Ariffin</a:t>
            </a:r>
            <a:r>
              <a:rPr kumimoji="0" lang="en-GB" sz="2400" b="0" i="0" u="none" strike="noStrike" kern="12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Times New Roman" panose="02020603050405020304" pitchFamily="18" charset="0"/>
              </a:rPr>
              <a:t>, et al., 2011)</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87706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BA0EAE-FD36-A587-8A7F-DC3973B4871E}"/>
              </a:ext>
            </a:extLst>
          </p:cNvPr>
          <p:cNvSpPr txBox="1"/>
          <p:nvPr/>
        </p:nvSpPr>
        <p:spPr>
          <a:xfrm>
            <a:off x="545284" y="654340"/>
            <a:ext cx="11107024" cy="6781344"/>
          </a:xfrm>
          <a:prstGeom prst="rect">
            <a:avLst/>
          </a:prstGeom>
          <a:noFill/>
        </p:spPr>
        <p:txBody>
          <a:bodyPr wrap="square" rtlCol="0">
            <a:spAutoFit/>
          </a:bodyPr>
          <a:lstStyle/>
          <a:p>
            <a:r>
              <a:rPr lang="en-GB" sz="3200" dirty="0">
                <a:latin typeface="Times New Roman" panose="02020603050405020304" pitchFamily="18" charset="0"/>
                <a:cs typeface="Times New Roman" panose="02020603050405020304" pitchFamily="18" charset="0"/>
              </a:rPr>
              <a:t>Summary </a:t>
            </a:r>
          </a:p>
          <a:p>
            <a:pPr>
              <a:lnSpc>
                <a:spcPct val="150000"/>
              </a:lnSpc>
              <a:spcAft>
                <a:spcPts val="800"/>
              </a:spcAft>
            </a:pP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In conclusion, the presentation highlights the importance of good guest services and facilities, as it has a positive corelation with guest experiences and leads to customer loyalty and can result in recommendations to potential new customers. The brand selected is one of the top in its field and is committed to provide excellent customer service  and promote wellness and sustainability attitudes and behaviours.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69213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F86F164-C13A-AA58-1A99-1405D3BEF70E}"/>
              </a:ext>
            </a:extLst>
          </p:cNvPr>
          <p:cNvSpPr txBox="1"/>
          <p:nvPr/>
        </p:nvSpPr>
        <p:spPr>
          <a:xfrm>
            <a:off x="0" y="0"/>
            <a:ext cx="12192000" cy="6586418"/>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References</a:t>
            </a:r>
          </a:p>
          <a:p>
            <a:endParaRPr lang="en-GB" sz="1200" dirty="0">
              <a:latin typeface="Calibri" panose="020F0502020204030204" pitchFamily="34" charset="0"/>
              <a:cs typeface="Calibri" panose="020F0502020204030204" pitchFamily="34" charset="0"/>
            </a:endParaRPr>
          </a:p>
          <a:p>
            <a:r>
              <a:rPr lang="en-GB" sz="1200" dirty="0">
                <a:latin typeface="Times New Roman" panose="02020603050405020304" pitchFamily="18" charset="0"/>
                <a:cs typeface="Times New Roman" panose="02020603050405020304" pitchFamily="18" charset="0"/>
              </a:rPr>
              <a:t>WordPress, 2023. Segmentation Portfolio. [Online] </a:t>
            </a:r>
          </a:p>
          <a:p>
            <a:r>
              <a:rPr lang="en-GB" sz="1200" dirty="0">
                <a:latin typeface="Times New Roman" panose="02020603050405020304" pitchFamily="18" charset="0"/>
                <a:cs typeface="Times New Roman" panose="02020603050405020304" pitchFamily="18" charset="0"/>
              </a:rPr>
              <a:t>Available at: https://sixthsense513094188.wordpress.com/2019/11/24/segmentation-portfolio/</a:t>
            </a:r>
          </a:p>
          <a:p>
            <a:r>
              <a:rPr lang="en-GB" sz="1200" dirty="0">
                <a:latin typeface="Times New Roman" panose="02020603050405020304" pitchFamily="18" charset="0"/>
                <a:cs typeface="Times New Roman" panose="02020603050405020304" pitchFamily="18" charset="0"/>
              </a:rPr>
              <a:t>[Accessed 22 May 2023].</a:t>
            </a:r>
          </a:p>
          <a:p>
            <a:r>
              <a:rPr lang="en-GB" sz="1200" dirty="0">
                <a:latin typeface="Times New Roman" panose="02020603050405020304" pitchFamily="18" charset="0"/>
                <a:cs typeface="Times New Roman" panose="02020603050405020304" pitchFamily="18" charset="0"/>
              </a:rPr>
              <a:t>Aksoy, L. et al., 2022. Global trends in hospitality. Journal of Business Research, 142(https://doi.org/10.1016/j.jbusres.2021.12.068), pp. 957-973.</a:t>
            </a:r>
          </a:p>
          <a:p>
            <a:r>
              <a:rPr lang="en-GB" sz="1200" dirty="0" err="1">
                <a:latin typeface="Times New Roman" panose="02020603050405020304" pitchFamily="18" charset="0"/>
                <a:cs typeface="Times New Roman" panose="02020603050405020304" pitchFamily="18" charset="0"/>
              </a:rPr>
              <a:t>Ariffin</a:t>
            </a:r>
            <a:r>
              <a:rPr lang="en-GB" sz="1200" dirty="0">
                <a:latin typeface="Times New Roman" panose="02020603050405020304" pitchFamily="18" charset="0"/>
                <a:cs typeface="Times New Roman" panose="02020603050405020304" pitchFamily="18" charset="0"/>
              </a:rPr>
              <a:t>, A. A., </a:t>
            </a:r>
            <a:r>
              <a:rPr lang="en-GB" sz="1200" dirty="0" err="1">
                <a:latin typeface="Times New Roman" panose="02020603050405020304" pitchFamily="18" charset="0"/>
                <a:cs typeface="Times New Roman" panose="02020603050405020304" pitchFamily="18" charset="0"/>
              </a:rPr>
              <a:t>Maghzi</a:t>
            </a:r>
            <a:r>
              <a:rPr lang="en-GB" sz="1200" dirty="0">
                <a:latin typeface="Times New Roman" panose="02020603050405020304" pitchFamily="18" charset="0"/>
                <a:cs typeface="Times New Roman" panose="02020603050405020304" pitchFamily="18" charset="0"/>
              </a:rPr>
              <a:t>, A. &amp; Aziz, N. A., 2011. Understanding hotel hospitality and differences between. International Review of Business Research Papers, 7(1), pp. 340-349.</a:t>
            </a:r>
          </a:p>
          <a:p>
            <a:r>
              <a:rPr lang="en-GB" sz="1200" dirty="0" err="1">
                <a:latin typeface="Times New Roman" panose="02020603050405020304" pitchFamily="18" charset="0"/>
                <a:cs typeface="Times New Roman" panose="02020603050405020304" pitchFamily="18" charset="0"/>
              </a:rPr>
              <a:t>Center</a:t>
            </a:r>
            <a:r>
              <a:rPr lang="en-GB" sz="1200" dirty="0">
                <a:latin typeface="Times New Roman" panose="02020603050405020304" pitchFamily="18" charset="0"/>
                <a:cs typeface="Times New Roman" panose="02020603050405020304" pitchFamily="18" charset="0"/>
              </a:rPr>
              <a:t> for Responsible Travel, 2023. Six Senses. [Online] </a:t>
            </a:r>
          </a:p>
          <a:p>
            <a:r>
              <a:rPr lang="en-GB" sz="1200" dirty="0">
                <a:latin typeface="Times New Roman" panose="02020603050405020304" pitchFamily="18" charset="0"/>
                <a:cs typeface="Times New Roman" panose="02020603050405020304" pitchFamily="18" charset="0"/>
              </a:rPr>
              <a:t>Available at: https://www.responsibletravel.org/impact-tourism-handbook/six-senses/</a:t>
            </a:r>
          </a:p>
          <a:p>
            <a:r>
              <a:rPr lang="en-GB" sz="1200" dirty="0">
                <a:latin typeface="Times New Roman" panose="02020603050405020304" pitchFamily="18" charset="0"/>
                <a:cs typeface="Times New Roman" panose="02020603050405020304" pitchFamily="18" charset="0"/>
              </a:rPr>
              <a:t>[Accessed 22 May 2023].</a:t>
            </a:r>
          </a:p>
          <a:p>
            <a:r>
              <a:rPr lang="en-GB" sz="1200" dirty="0">
                <a:latin typeface="Times New Roman" panose="02020603050405020304" pitchFamily="18" charset="0"/>
                <a:cs typeface="Times New Roman" panose="02020603050405020304" pitchFamily="18" charset="0"/>
              </a:rPr>
              <a:t>Hamilton, P., Moretti, d. A., Luiz, S. &amp; </a:t>
            </a:r>
            <a:r>
              <a:rPr lang="en-GB" sz="1200" dirty="0" err="1">
                <a:latin typeface="Times New Roman" panose="02020603050405020304" pitchFamily="18" charset="0"/>
                <a:cs typeface="Times New Roman" panose="02020603050405020304" pitchFamily="18" charset="0"/>
              </a:rPr>
              <a:t>Takeshy</a:t>
            </a:r>
            <a:r>
              <a:rPr lang="en-GB" sz="1200" dirty="0">
                <a:latin typeface="Times New Roman" panose="02020603050405020304" pitchFamily="18" charset="0"/>
                <a:cs typeface="Times New Roman" panose="02020603050405020304" pitchFamily="18" charset="0"/>
              </a:rPr>
              <a:t>, T., 2016. Hospitality practices as sustainable development: An empirical study of their impact on hotel. Tourism &amp; Management Studies, 12(1), pp. 153-163.</a:t>
            </a:r>
          </a:p>
          <a:p>
            <a:r>
              <a:rPr lang="en-GB" sz="1200" dirty="0">
                <a:latin typeface="Times New Roman" panose="02020603050405020304" pitchFamily="18" charset="0"/>
                <a:cs typeface="Times New Roman" panose="02020603050405020304" pitchFamily="18" charset="0"/>
              </a:rPr>
              <a:t>InterContinental Hotels Group, 2023. Our brands. [Online] </a:t>
            </a:r>
          </a:p>
          <a:p>
            <a:r>
              <a:rPr lang="en-GB" sz="1200" dirty="0">
                <a:latin typeface="Times New Roman" panose="02020603050405020304" pitchFamily="18" charset="0"/>
                <a:cs typeface="Times New Roman" panose="02020603050405020304" pitchFamily="18" charset="0"/>
              </a:rPr>
              <a:t>Available at: https://www.ihgplc.com/en/our-brands/six-senses#:~:text=Six%20Senses%20Hotels%20Resorts%20Spas%20%2D%20Our%20brands%20%2D%20InterContinental%20Hotels%20Group%20PLC</a:t>
            </a:r>
          </a:p>
          <a:p>
            <a:r>
              <a:rPr lang="en-GB" sz="1200" dirty="0">
                <a:latin typeface="Times New Roman" panose="02020603050405020304" pitchFamily="18" charset="0"/>
                <a:cs typeface="Times New Roman" panose="02020603050405020304" pitchFamily="18" charset="0"/>
              </a:rPr>
              <a:t>[Accessed 22 May 2023].</a:t>
            </a:r>
          </a:p>
          <a:p>
            <a:r>
              <a:rPr lang="en-GB" sz="1200" dirty="0">
                <a:latin typeface="Times New Roman" panose="02020603050405020304" pitchFamily="18" charset="0"/>
                <a:cs typeface="Times New Roman" panose="02020603050405020304" pitchFamily="18" charset="0"/>
              </a:rPr>
              <a:t>Moreno-</a:t>
            </a:r>
            <a:r>
              <a:rPr lang="en-GB" sz="1200" dirty="0" err="1">
                <a:latin typeface="Times New Roman" panose="02020603050405020304" pitchFamily="18" charset="0"/>
                <a:cs typeface="Times New Roman" panose="02020603050405020304" pitchFamily="18" charset="0"/>
              </a:rPr>
              <a:t>Perdigón</a:t>
            </a:r>
            <a:r>
              <a:rPr lang="en-GB" sz="1200" dirty="0">
                <a:latin typeface="Times New Roman" panose="02020603050405020304" pitchFamily="18" charset="0"/>
                <a:cs typeface="Times New Roman" panose="02020603050405020304" pitchFamily="18" charset="0"/>
              </a:rPr>
              <a:t>, M. C., Guzmán-Pérez, B. &amp; Mesa, T. R., 2021. Guest satisfaction in independent and affiliated to chain hotels. International Journal of Hospitality Management, 94(https://doi.org/10.1016/j.ijhm.2020.102812).</a:t>
            </a:r>
          </a:p>
          <a:p>
            <a:r>
              <a:rPr lang="en-GB" sz="1200" dirty="0" err="1">
                <a:latin typeface="Times New Roman" panose="02020603050405020304" pitchFamily="18" charset="0"/>
                <a:cs typeface="Times New Roman" panose="02020603050405020304" pitchFamily="18" charset="0"/>
              </a:rPr>
              <a:t>PitchBook</a:t>
            </a:r>
            <a:r>
              <a:rPr lang="en-GB" sz="1200" dirty="0">
                <a:latin typeface="Times New Roman" panose="02020603050405020304" pitchFamily="18" charset="0"/>
                <a:cs typeface="Times New Roman" panose="02020603050405020304" pitchFamily="18" charset="0"/>
              </a:rPr>
              <a:t>, 2023. Six Senses Hotels Resorts Spas Overview. [Online] </a:t>
            </a:r>
          </a:p>
          <a:p>
            <a:r>
              <a:rPr lang="en-GB" sz="1200" dirty="0">
                <a:latin typeface="Times New Roman" panose="02020603050405020304" pitchFamily="18" charset="0"/>
                <a:cs typeface="Times New Roman" panose="02020603050405020304" pitchFamily="18" charset="0"/>
              </a:rPr>
              <a:t>Available at: https://pitchbook.com/profiles/company/54220-87#overview</a:t>
            </a:r>
          </a:p>
          <a:p>
            <a:r>
              <a:rPr lang="en-GB" sz="1200" dirty="0">
                <a:latin typeface="Times New Roman" panose="02020603050405020304" pitchFamily="18" charset="0"/>
                <a:cs typeface="Times New Roman" panose="02020603050405020304" pitchFamily="18" charset="0"/>
              </a:rPr>
              <a:t>[Accessed 22 May 2023].</a:t>
            </a:r>
          </a:p>
          <a:p>
            <a:r>
              <a:rPr lang="en-GB" sz="1200" dirty="0" err="1">
                <a:latin typeface="Times New Roman" panose="02020603050405020304" pitchFamily="18" charset="0"/>
                <a:cs typeface="Times New Roman" panose="02020603050405020304" pitchFamily="18" charset="0"/>
              </a:rPr>
              <a:t>Similarweb</a:t>
            </a:r>
            <a:r>
              <a:rPr lang="en-GB" sz="1200" dirty="0">
                <a:latin typeface="Times New Roman" panose="02020603050405020304" pitchFamily="18" charset="0"/>
                <a:cs typeface="Times New Roman" panose="02020603050405020304" pitchFamily="18" charset="0"/>
              </a:rPr>
              <a:t>, 2023. </a:t>
            </a:r>
            <a:r>
              <a:rPr lang="en-GB" sz="1200" dirty="0" err="1">
                <a:latin typeface="Times New Roman" panose="02020603050405020304" pitchFamily="18" charset="0"/>
                <a:cs typeface="Times New Roman" panose="02020603050405020304" pitchFamily="18" charset="0"/>
              </a:rPr>
              <a:t>SixSenses</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Overwiev</a:t>
            </a:r>
            <a:r>
              <a:rPr lang="en-GB" sz="1200" dirty="0">
                <a:latin typeface="Times New Roman" panose="02020603050405020304" pitchFamily="18" charset="0"/>
                <a:cs typeface="Times New Roman" panose="02020603050405020304" pitchFamily="18" charset="0"/>
              </a:rPr>
              <a:t>. [Online] </a:t>
            </a:r>
          </a:p>
          <a:p>
            <a:r>
              <a:rPr lang="en-GB" sz="1200" dirty="0">
                <a:latin typeface="Times New Roman" panose="02020603050405020304" pitchFamily="18" charset="0"/>
                <a:cs typeface="Times New Roman" panose="02020603050405020304" pitchFamily="18" charset="0"/>
              </a:rPr>
              <a:t>Available at: https://www.similarweb.com/website/sixsenses.com/#overview</a:t>
            </a:r>
          </a:p>
          <a:p>
            <a:r>
              <a:rPr lang="en-GB" sz="1200" dirty="0">
                <a:latin typeface="Times New Roman" panose="02020603050405020304" pitchFamily="18" charset="0"/>
                <a:cs typeface="Times New Roman" panose="02020603050405020304" pitchFamily="18" charset="0"/>
              </a:rPr>
              <a:t>[Accessed 22 May 2023].</a:t>
            </a:r>
          </a:p>
          <a:p>
            <a:r>
              <a:rPr lang="en-GB" sz="1200" dirty="0">
                <a:latin typeface="Times New Roman" panose="02020603050405020304" pitchFamily="18" charset="0"/>
                <a:cs typeface="Times New Roman" panose="02020603050405020304" pitchFamily="18" charset="0"/>
              </a:rPr>
              <a:t>Six Senses Hotels Resorts Spas, 2023. A Fine Romance. [Online] </a:t>
            </a:r>
          </a:p>
          <a:p>
            <a:r>
              <a:rPr lang="en-GB" sz="1200" dirty="0">
                <a:latin typeface="Times New Roman" panose="02020603050405020304" pitchFamily="18" charset="0"/>
                <a:cs typeface="Times New Roman" panose="02020603050405020304" pitchFamily="18" charset="0"/>
              </a:rPr>
              <a:t>Available at: https://www.sixsenses.com/en/experiences/a-fine-romance</a:t>
            </a:r>
          </a:p>
          <a:p>
            <a:r>
              <a:rPr lang="en-GB" sz="1200" dirty="0">
                <a:latin typeface="Times New Roman" panose="02020603050405020304" pitchFamily="18" charset="0"/>
                <a:cs typeface="Times New Roman" panose="02020603050405020304" pitchFamily="18" charset="0"/>
              </a:rPr>
              <a:t>[Accessed 22 May 2023].</a:t>
            </a:r>
          </a:p>
          <a:p>
            <a:r>
              <a:rPr lang="en-GB" sz="1200" dirty="0">
                <a:latin typeface="Times New Roman" panose="02020603050405020304" pitchFamily="18" charset="0"/>
                <a:cs typeface="Times New Roman" panose="02020603050405020304" pitchFamily="18" charset="0"/>
              </a:rPr>
              <a:t>Six Senses Hotels Resorts Spas, 2023. About us. [Online] </a:t>
            </a:r>
          </a:p>
          <a:p>
            <a:r>
              <a:rPr lang="en-GB" sz="1200" dirty="0">
                <a:latin typeface="Times New Roman" panose="02020603050405020304" pitchFamily="18" charset="0"/>
                <a:cs typeface="Times New Roman" panose="02020603050405020304" pitchFamily="18" charset="0"/>
              </a:rPr>
              <a:t>Available at: https://www.sixsenses.com/en/about-us</a:t>
            </a:r>
          </a:p>
          <a:p>
            <a:r>
              <a:rPr lang="en-GB" sz="1200" dirty="0">
                <a:latin typeface="Times New Roman" panose="02020603050405020304" pitchFamily="18" charset="0"/>
                <a:cs typeface="Times New Roman" panose="02020603050405020304" pitchFamily="18" charset="0"/>
              </a:rPr>
              <a:t>[Accessed 22 May 2023].</a:t>
            </a:r>
          </a:p>
          <a:p>
            <a:r>
              <a:rPr lang="en-GB" sz="1200" dirty="0">
                <a:latin typeface="Times New Roman" panose="02020603050405020304" pitchFamily="18" charset="0"/>
                <a:cs typeface="Times New Roman" panose="02020603050405020304" pitchFamily="18" charset="0"/>
              </a:rPr>
              <a:t>Six Senses Hotels Resorts Spas, 2023. History. [Online] </a:t>
            </a:r>
          </a:p>
          <a:p>
            <a:r>
              <a:rPr lang="en-GB" sz="1200" dirty="0">
                <a:latin typeface="Times New Roman" panose="02020603050405020304" pitchFamily="18" charset="0"/>
                <a:cs typeface="Times New Roman" panose="02020603050405020304" pitchFamily="18" charset="0"/>
              </a:rPr>
              <a:t>Available at: https://www.sixsenses.com/en/about-us/history</a:t>
            </a:r>
          </a:p>
          <a:p>
            <a:r>
              <a:rPr lang="en-GB" sz="1200" dirty="0">
                <a:latin typeface="Times New Roman" panose="02020603050405020304" pitchFamily="18" charset="0"/>
                <a:cs typeface="Times New Roman" panose="02020603050405020304" pitchFamily="18" charset="0"/>
              </a:rPr>
              <a:t>[Accessed 22 May 2023].</a:t>
            </a: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46823722"/>
      </p:ext>
    </p:extLst>
  </p:cSld>
  <p:clrMapOvr>
    <a:masterClrMapping/>
  </p:clrMapOvr>
</p:sld>
</file>

<file path=ppt/theme/theme1.xml><?xml version="1.0" encoding="utf-8"?>
<a:theme xmlns:a="http://schemas.openxmlformats.org/drawingml/2006/main" name="ChitchatVTI">
  <a:themeElements>
    <a:clrScheme name="AnalogousFromRegularSeedLeftStep">
      <a:dk1>
        <a:srgbClr val="000000"/>
      </a:dk1>
      <a:lt1>
        <a:srgbClr val="FFFFFF"/>
      </a:lt1>
      <a:dk2>
        <a:srgbClr val="2E1B30"/>
      </a:dk2>
      <a:lt2>
        <a:srgbClr val="F0F3F2"/>
      </a:lt2>
      <a:accent1>
        <a:srgbClr val="E7295E"/>
      </a:accent1>
      <a:accent2>
        <a:srgbClr val="D5179B"/>
      </a:accent2>
      <a:accent3>
        <a:srgbClr val="D129E7"/>
      </a:accent3>
      <a:accent4>
        <a:srgbClr val="7117D5"/>
      </a:accent4>
      <a:accent5>
        <a:srgbClr val="372DE7"/>
      </a:accent5>
      <a:accent6>
        <a:srgbClr val="175CD5"/>
      </a:accent6>
      <a:hlink>
        <a:srgbClr val="349C7F"/>
      </a:hlink>
      <a:folHlink>
        <a:srgbClr val="7F7F7F"/>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1" ma:contentTypeDescription="Create a new document." ma:contentTypeScope="" ma:versionID="2bb7b3304f19e43e94af1904509cc841">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11d1ce26881da9c3aadb2b729e09efa6" ns3:_="" ns4:_="">
    <xsd:import namespace="d8e79d84-78fb-44a9-92e9-d04bdd8f0359"/>
    <xsd:import namespace="04c7059f-bde8-4ce9-bb0f-e52888740953"/>
    <xsd:element name="properties">
      <xsd:complexType>
        <xsd:sequence>
          <xsd:element name="documentManagement">
            <xsd:complexType>
              <xsd:all>
                <xsd:element ref="ns3:_activity" minOccurs="0"/>
                <xsd:element ref="ns3:MediaServiceMetadata" minOccurs="0"/>
                <xsd:element ref="ns3:MediaServiceFastMetadata" minOccurs="0"/>
                <xsd:element ref="ns3:MediaServiceSearchProperties" minOccurs="0"/>
                <xsd:element ref="ns4:SharedWithUsers" minOccurs="0"/>
                <xsd:element ref="ns4:SharedWithDetails" minOccurs="0"/>
                <xsd:element ref="ns4:SharingHintHash" minOccurs="0"/>
                <xsd:element ref="ns3:MediaServiceDateTaken" minOccurs="0"/>
                <xsd:element ref="ns3:MediaServiceObjectDetectorVersions" minOccurs="0"/>
                <xsd:element ref="ns3:MediaServiceAuto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A6A562-DA95-4E23-8395-1E40E87F7CD7}">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04c7059f-bde8-4ce9-bb0f-e52888740953"/>
    <ds:schemaRef ds:uri="d8e79d84-78fb-44a9-92e9-d04bdd8f0359"/>
    <ds:schemaRef ds:uri="http://www.w3.org/XML/1998/namespace"/>
    <ds:schemaRef ds:uri="http://purl.org/dc/dcmitype/"/>
  </ds:schemaRefs>
</ds:datastoreItem>
</file>

<file path=customXml/itemProps2.xml><?xml version="1.0" encoding="utf-8"?>
<ds:datastoreItem xmlns:ds="http://schemas.openxmlformats.org/officeDocument/2006/customXml" ds:itemID="{09B94911-D535-4871-A243-050DEB57542B}">
  <ds:schemaRefs>
    <ds:schemaRef ds:uri="http://schemas.microsoft.com/sharepoint/v3/contenttype/forms"/>
  </ds:schemaRefs>
</ds:datastoreItem>
</file>

<file path=customXml/itemProps3.xml><?xml version="1.0" encoding="utf-8"?>
<ds:datastoreItem xmlns:ds="http://schemas.openxmlformats.org/officeDocument/2006/customXml" ds:itemID="{EC4E4D73-0958-4218-99A8-3B0930EF4F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500</TotalTime>
  <Words>1173</Words>
  <Application>Microsoft Office PowerPoint</Application>
  <PresentationFormat>Widescreen</PresentationFormat>
  <Paragraphs>142</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The Hand</vt:lpstr>
      <vt:lpstr>The Serif Hand</vt:lpstr>
      <vt:lpstr>Times New Roman</vt:lpstr>
      <vt:lpstr>ChitchatVTI</vt:lpstr>
      <vt:lpstr>The role and importance of quality service, hospitality, and guest services within the hotel Industry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Mihaela Bumb (2232072)</dc:creator>
  <cp:lastModifiedBy>Mihaela Bumb (2232072)</cp:lastModifiedBy>
  <cp:revision>5</cp:revision>
  <dcterms:created xsi:type="dcterms:W3CDTF">2023-05-22T08:48:42Z</dcterms:created>
  <dcterms:modified xsi:type="dcterms:W3CDTF">2023-05-25T16:03:51Z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