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8288000" cy="10287000"/>
  <p:notesSz cx="6858000" cy="9144000"/>
  <p:embeddedFontLst>
    <p:embeddedFont>
      <p:font typeface="Bungee" panose="020B0604020202020204" charset="0"/>
      <p:regular r:id="rId28"/>
    </p:embeddedFont>
    <p:embeddedFont>
      <p:font typeface="Quicksand Bold" panose="020B0604020202020204" charset="0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8" d="100"/>
          <a:sy n="58" d="100"/>
        </p:scale>
        <p:origin x="75" y="2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25.02.2025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Directors will have a service contract.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10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6.svg"/><Relationship Id="rId7" Type="http://schemas.openxmlformats.org/officeDocument/2006/relationships/image" Target="../media/image2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22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8.svg"/><Relationship Id="rId7" Type="http://schemas.openxmlformats.org/officeDocument/2006/relationships/image" Target="../media/image22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9" Type="http://schemas.openxmlformats.org/officeDocument/2006/relationships/image" Target="../media/image30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8.svg"/><Relationship Id="rId7" Type="http://schemas.openxmlformats.org/officeDocument/2006/relationships/image" Target="../media/image22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9" Type="http://schemas.openxmlformats.org/officeDocument/2006/relationships/image" Target="../media/image3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6.svg"/><Relationship Id="rId7" Type="http://schemas.openxmlformats.org/officeDocument/2006/relationships/image" Target="../media/image2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22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6.svg"/><Relationship Id="rId7" Type="http://schemas.openxmlformats.org/officeDocument/2006/relationships/image" Target="../media/image2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22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6.svg"/><Relationship Id="rId7" Type="http://schemas.openxmlformats.org/officeDocument/2006/relationships/image" Target="../media/image2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22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7" Type="http://schemas.openxmlformats.org/officeDocument/2006/relationships/image" Target="../media/image22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2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28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6.svg"/><Relationship Id="rId7" Type="http://schemas.openxmlformats.org/officeDocument/2006/relationships/image" Target="../media/image2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22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7" Type="http://schemas.openxmlformats.org/officeDocument/2006/relationships/image" Target="../media/image22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6.svg"/><Relationship Id="rId7" Type="http://schemas.openxmlformats.org/officeDocument/2006/relationships/image" Target="../media/image20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22.sv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6.svg"/><Relationship Id="rId7" Type="http://schemas.openxmlformats.org/officeDocument/2006/relationships/image" Target="../media/image10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38.svg"/><Relationship Id="rId4" Type="http://schemas.openxmlformats.org/officeDocument/2006/relationships/image" Target="../media/image37.png"/><Relationship Id="rId9" Type="http://schemas.openxmlformats.org/officeDocument/2006/relationships/image" Target="../media/image40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7" Type="http://schemas.openxmlformats.org/officeDocument/2006/relationships/image" Target="../media/image20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003455" y="1028700"/>
            <a:ext cx="12281090" cy="6736945"/>
            <a:chOff x="0" y="0"/>
            <a:chExt cx="3234526" cy="177433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34526" cy="1774339"/>
            </a:xfrm>
            <a:custGeom>
              <a:avLst/>
              <a:gdLst/>
              <a:ahLst/>
              <a:cxnLst/>
              <a:rect l="l" t="t" r="r" b="b"/>
              <a:pathLst>
                <a:path w="3234526" h="1774339">
                  <a:moveTo>
                    <a:pt x="50431" y="0"/>
                  </a:moveTo>
                  <a:lnTo>
                    <a:pt x="3184094" y="0"/>
                  </a:lnTo>
                  <a:cubicBezTo>
                    <a:pt x="3211947" y="0"/>
                    <a:pt x="3234526" y="22579"/>
                    <a:pt x="3234526" y="50431"/>
                  </a:cubicBezTo>
                  <a:lnTo>
                    <a:pt x="3234526" y="1723908"/>
                  </a:lnTo>
                  <a:cubicBezTo>
                    <a:pt x="3234526" y="1751761"/>
                    <a:pt x="3211947" y="1774339"/>
                    <a:pt x="3184094" y="1774339"/>
                  </a:cubicBezTo>
                  <a:lnTo>
                    <a:pt x="50431" y="1774339"/>
                  </a:lnTo>
                  <a:cubicBezTo>
                    <a:pt x="22579" y="1774339"/>
                    <a:pt x="0" y="1751761"/>
                    <a:pt x="0" y="1723908"/>
                  </a:cubicBezTo>
                  <a:lnTo>
                    <a:pt x="0" y="50431"/>
                  </a:lnTo>
                  <a:cubicBezTo>
                    <a:pt x="0" y="22579"/>
                    <a:pt x="22579" y="0"/>
                    <a:pt x="5043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234526" cy="18124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9176143"/>
            <a:ext cx="18288000" cy="2809662"/>
            <a:chOff x="0" y="0"/>
            <a:chExt cx="4816593" cy="7399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739993"/>
            </a:xfrm>
            <a:custGeom>
              <a:avLst/>
              <a:gdLst/>
              <a:ahLst/>
              <a:cxnLst/>
              <a:rect l="l" t="t" r="r" b="b"/>
              <a:pathLst>
                <a:path w="4816592" h="739993">
                  <a:moveTo>
                    <a:pt x="33867" y="0"/>
                  </a:moveTo>
                  <a:lnTo>
                    <a:pt x="4782726" y="0"/>
                  </a:lnTo>
                  <a:cubicBezTo>
                    <a:pt x="4791708" y="0"/>
                    <a:pt x="4800322" y="3568"/>
                    <a:pt x="4806673" y="9919"/>
                  </a:cubicBezTo>
                  <a:cubicBezTo>
                    <a:pt x="4813024" y="16271"/>
                    <a:pt x="4816592" y="24885"/>
                    <a:pt x="4816592" y="33867"/>
                  </a:cubicBezTo>
                  <a:lnTo>
                    <a:pt x="4816592" y="706127"/>
                  </a:lnTo>
                  <a:cubicBezTo>
                    <a:pt x="4816592" y="724831"/>
                    <a:pt x="4801430" y="739993"/>
                    <a:pt x="4782726" y="739993"/>
                  </a:cubicBezTo>
                  <a:lnTo>
                    <a:pt x="33867" y="739993"/>
                  </a:lnTo>
                  <a:cubicBezTo>
                    <a:pt x="15163" y="739993"/>
                    <a:pt x="0" y="724831"/>
                    <a:pt x="0" y="706127"/>
                  </a:cubicBezTo>
                  <a:lnTo>
                    <a:pt x="0" y="33867"/>
                  </a:lnTo>
                  <a:cubicBezTo>
                    <a:pt x="0" y="15163"/>
                    <a:pt x="15163" y="0"/>
                    <a:pt x="33867" y="0"/>
                  </a:cubicBezTo>
                  <a:close/>
                </a:path>
              </a:pathLst>
            </a:custGeom>
            <a:solidFill>
              <a:srgbClr val="DC5C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816593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flipH="1">
            <a:off x="12908939" y="3939456"/>
            <a:ext cx="4350361" cy="5475282"/>
          </a:xfrm>
          <a:custGeom>
            <a:avLst/>
            <a:gdLst/>
            <a:ahLst/>
            <a:cxnLst/>
            <a:rect l="l" t="t" r="r" b="b"/>
            <a:pathLst>
              <a:path w="4350361" h="5475282">
                <a:moveTo>
                  <a:pt x="4350361" y="0"/>
                </a:moveTo>
                <a:lnTo>
                  <a:pt x="0" y="0"/>
                </a:lnTo>
                <a:lnTo>
                  <a:pt x="0" y="5475282"/>
                </a:lnTo>
                <a:lnTo>
                  <a:pt x="4350361" y="5475282"/>
                </a:lnTo>
                <a:lnTo>
                  <a:pt x="4350361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5517182" y="5838775"/>
            <a:ext cx="7253637" cy="1191697"/>
            <a:chOff x="0" y="0"/>
            <a:chExt cx="1910423" cy="31386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910423" cy="313863"/>
            </a:xfrm>
            <a:custGeom>
              <a:avLst/>
              <a:gdLst/>
              <a:ahLst/>
              <a:cxnLst/>
              <a:rect l="l" t="t" r="r" b="b"/>
              <a:pathLst>
                <a:path w="1910423" h="313863">
                  <a:moveTo>
                    <a:pt x="85385" y="0"/>
                  </a:moveTo>
                  <a:lnTo>
                    <a:pt x="1825037" y="0"/>
                  </a:lnTo>
                  <a:cubicBezTo>
                    <a:pt x="1872194" y="0"/>
                    <a:pt x="1910423" y="38228"/>
                    <a:pt x="1910423" y="85385"/>
                  </a:cubicBezTo>
                  <a:lnTo>
                    <a:pt x="1910423" y="228477"/>
                  </a:lnTo>
                  <a:cubicBezTo>
                    <a:pt x="1910423" y="251123"/>
                    <a:pt x="1901427" y="272841"/>
                    <a:pt x="1885414" y="288854"/>
                  </a:cubicBezTo>
                  <a:cubicBezTo>
                    <a:pt x="1869401" y="304867"/>
                    <a:pt x="1847683" y="313863"/>
                    <a:pt x="1825037" y="313863"/>
                  </a:cubicBezTo>
                  <a:lnTo>
                    <a:pt x="85385" y="313863"/>
                  </a:lnTo>
                  <a:cubicBezTo>
                    <a:pt x="62740" y="313863"/>
                    <a:pt x="41022" y="304867"/>
                    <a:pt x="25009" y="288854"/>
                  </a:cubicBezTo>
                  <a:cubicBezTo>
                    <a:pt x="8996" y="272841"/>
                    <a:pt x="0" y="251123"/>
                    <a:pt x="0" y="228477"/>
                  </a:cubicBezTo>
                  <a:lnTo>
                    <a:pt x="0" y="85385"/>
                  </a:lnTo>
                  <a:cubicBezTo>
                    <a:pt x="0" y="62740"/>
                    <a:pt x="8996" y="41022"/>
                    <a:pt x="25009" y="25009"/>
                  </a:cubicBezTo>
                  <a:cubicBezTo>
                    <a:pt x="41022" y="8996"/>
                    <a:pt x="62740" y="0"/>
                    <a:pt x="85385" y="0"/>
                  </a:cubicBezTo>
                  <a:close/>
                </a:path>
              </a:pathLst>
            </a:custGeom>
            <a:solidFill>
              <a:srgbClr val="F2AC3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1910423" cy="38053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799" b="1">
                  <a:solidFill>
                    <a:srgbClr val="FFFFFF"/>
                  </a:solidFill>
                  <a:latin typeface="Quicksand Bold"/>
                  <a:ea typeface="Quicksand Bold"/>
                  <a:cs typeface="Quicksand Bold"/>
                  <a:sym typeface="Quicksand Bold"/>
                </a:rPr>
                <a:t>By Zita Draper</a:t>
              </a:r>
            </a:p>
          </p:txBody>
        </p:sp>
      </p:grpSp>
      <p:sp>
        <p:nvSpPr>
          <p:cNvPr id="12" name="Freeform 12"/>
          <p:cNvSpPr/>
          <p:nvPr/>
        </p:nvSpPr>
        <p:spPr>
          <a:xfrm rot="-557310">
            <a:off x="14693105" y="1634918"/>
            <a:ext cx="1495997" cy="1784812"/>
          </a:xfrm>
          <a:custGeom>
            <a:avLst/>
            <a:gdLst/>
            <a:ahLst/>
            <a:cxnLst/>
            <a:rect l="l" t="t" r="r" b="b"/>
            <a:pathLst>
              <a:path w="1495997" h="1784812">
                <a:moveTo>
                  <a:pt x="0" y="0"/>
                </a:moveTo>
                <a:lnTo>
                  <a:pt x="1495997" y="0"/>
                </a:lnTo>
                <a:lnTo>
                  <a:pt x="1495997" y="1784812"/>
                </a:lnTo>
                <a:lnTo>
                  <a:pt x="0" y="178481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flipH="1">
            <a:off x="1028700" y="5698445"/>
            <a:ext cx="5033213" cy="3559855"/>
          </a:xfrm>
          <a:custGeom>
            <a:avLst/>
            <a:gdLst/>
            <a:ahLst/>
            <a:cxnLst/>
            <a:rect l="l" t="t" r="r" b="b"/>
            <a:pathLst>
              <a:path w="5033213" h="3559855">
                <a:moveTo>
                  <a:pt x="5033213" y="0"/>
                </a:moveTo>
                <a:lnTo>
                  <a:pt x="0" y="0"/>
                </a:lnTo>
                <a:lnTo>
                  <a:pt x="0" y="3559855"/>
                </a:lnTo>
                <a:lnTo>
                  <a:pt x="5033213" y="3559855"/>
                </a:lnTo>
                <a:lnTo>
                  <a:pt x="503321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435623">
            <a:off x="1713724" y="1679958"/>
            <a:ext cx="1928525" cy="1497237"/>
          </a:xfrm>
          <a:custGeom>
            <a:avLst/>
            <a:gdLst/>
            <a:ahLst/>
            <a:cxnLst/>
            <a:rect l="l" t="t" r="r" b="b"/>
            <a:pathLst>
              <a:path w="1928525" h="1497237">
                <a:moveTo>
                  <a:pt x="0" y="0"/>
                </a:moveTo>
                <a:lnTo>
                  <a:pt x="1928525" y="0"/>
                </a:lnTo>
                <a:lnTo>
                  <a:pt x="1928525" y="1497236"/>
                </a:lnTo>
                <a:lnTo>
                  <a:pt x="0" y="14972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6648981" y="-1131570"/>
            <a:ext cx="2853672" cy="3073185"/>
          </a:xfrm>
          <a:custGeom>
            <a:avLst/>
            <a:gdLst/>
            <a:ahLst/>
            <a:cxnLst/>
            <a:rect l="l" t="t" r="r" b="b"/>
            <a:pathLst>
              <a:path w="2853672" h="3073185">
                <a:moveTo>
                  <a:pt x="0" y="0"/>
                </a:moveTo>
                <a:lnTo>
                  <a:pt x="2853672" y="0"/>
                </a:lnTo>
                <a:lnTo>
                  <a:pt x="2853672" y="3073185"/>
                </a:lnTo>
                <a:lnTo>
                  <a:pt x="0" y="307318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-1214653" y="3186314"/>
            <a:ext cx="2429306" cy="2616176"/>
          </a:xfrm>
          <a:custGeom>
            <a:avLst/>
            <a:gdLst/>
            <a:ahLst/>
            <a:cxnLst/>
            <a:rect l="l" t="t" r="r" b="b"/>
            <a:pathLst>
              <a:path w="2429306" h="2616176">
                <a:moveTo>
                  <a:pt x="0" y="0"/>
                </a:moveTo>
                <a:lnTo>
                  <a:pt x="2429306" y="0"/>
                </a:lnTo>
                <a:lnTo>
                  <a:pt x="2429306" y="2616175"/>
                </a:lnTo>
                <a:lnTo>
                  <a:pt x="0" y="261617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3003455" y="1816806"/>
            <a:ext cx="12172198" cy="35572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79"/>
              </a:lnSpc>
            </a:pPr>
            <a:r>
              <a:rPr lang="en-US" sz="13866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COMPANIES CONTINUED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947196" y="3887123"/>
            <a:ext cx="15539682" cy="5371177"/>
            <a:chOff x="0" y="0"/>
            <a:chExt cx="4092756" cy="141463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092756" cy="1414631"/>
            </a:xfrm>
            <a:custGeom>
              <a:avLst/>
              <a:gdLst/>
              <a:ahLst/>
              <a:cxnLst/>
              <a:rect l="l" t="t" r="r" b="b"/>
              <a:pathLst>
                <a:path w="4092756" h="1414631">
                  <a:moveTo>
                    <a:pt x="39856" y="0"/>
                  </a:moveTo>
                  <a:lnTo>
                    <a:pt x="4052900" y="0"/>
                  </a:lnTo>
                  <a:cubicBezTo>
                    <a:pt x="4074911" y="0"/>
                    <a:pt x="4092756" y="17844"/>
                    <a:pt x="4092756" y="39856"/>
                  </a:cubicBezTo>
                  <a:lnTo>
                    <a:pt x="4092756" y="1374775"/>
                  </a:lnTo>
                  <a:cubicBezTo>
                    <a:pt x="4092756" y="1385345"/>
                    <a:pt x="4088557" y="1395483"/>
                    <a:pt x="4081082" y="1402957"/>
                  </a:cubicBezTo>
                  <a:cubicBezTo>
                    <a:pt x="4073608" y="1410432"/>
                    <a:pt x="4063470" y="1414631"/>
                    <a:pt x="4052900" y="1414631"/>
                  </a:cubicBezTo>
                  <a:lnTo>
                    <a:pt x="39856" y="1414631"/>
                  </a:lnTo>
                  <a:cubicBezTo>
                    <a:pt x="17844" y="1414631"/>
                    <a:pt x="0" y="1396787"/>
                    <a:pt x="0" y="1374775"/>
                  </a:cubicBezTo>
                  <a:lnTo>
                    <a:pt x="0" y="39856"/>
                  </a:lnTo>
                  <a:cubicBezTo>
                    <a:pt x="0" y="17844"/>
                    <a:pt x="17844" y="0"/>
                    <a:pt x="3985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092756" cy="14527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5096167" y="4796176"/>
            <a:ext cx="788158" cy="788158"/>
          </a:xfrm>
          <a:custGeom>
            <a:avLst/>
            <a:gdLst/>
            <a:ahLst/>
            <a:cxnLst/>
            <a:rect l="l" t="t" r="r" b="b"/>
            <a:pathLst>
              <a:path w="788158" h="788158">
                <a:moveTo>
                  <a:pt x="0" y="0"/>
                </a:moveTo>
                <a:lnTo>
                  <a:pt x="788158" y="0"/>
                </a:lnTo>
                <a:lnTo>
                  <a:pt x="788158" y="788158"/>
                </a:lnTo>
                <a:lnTo>
                  <a:pt x="0" y="7881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5096167" y="6962796"/>
            <a:ext cx="788158" cy="788158"/>
          </a:xfrm>
          <a:custGeom>
            <a:avLst/>
            <a:gdLst/>
            <a:ahLst/>
            <a:cxnLst/>
            <a:rect l="l" t="t" r="r" b="b"/>
            <a:pathLst>
              <a:path w="788158" h="788158">
                <a:moveTo>
                  <a:pt x="0" y="0"/>
                </a:moveTo>
                <a:lnTo>
                  <a:pt x="788158" y="0"/>
                </a:lnTo>
                <a:lnTo>
                  <a:pt x="788158" y="788158"/>
                </a:lnTo>
                <a:lnTo>
                  <a:pt x="0" y="7881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287701" y="4796176"/>
            <a:ext cx="788158" cy="788158"/>
          </a:xfrm>
          <a:custGeom>
            <a:avLst/>
            <a:gdLst/>
            <a:ahLst/>
            <a:cxnLst/>
            <a:rect l="l" t="t" r="r" b="b"/>
            <a:pathLst>
              <a:path w="788158" h="788158">
                <a:moveTo>
                  <a:pt x="0" y="0"/>
                </a:moveTo>
                <a:lnTo>
                  <a:pt x="788159" y="0"/>
                </a:lnTo>
                <a:lnTo>
                  <a:pt x="788159" y="788158"/>
                </a:lnTo>
                <a:lnTo>
                  <a:pt x="0" y="7881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1287701" y="6962796"/>
            <a:ext cx="788158" cy="788158"/>
          </a:xfrm>
          <a:custGeom>
            <a:avLst/>
            <a:gdLst/>
            <a:ahLst/>
            <a:cxnLst/>
            <a:rect l="l" t="t" r="r" b="b"/>
            <a:pathLst>
              <a:path w="788158" h="788158">
                <a:moveTo>
                  <a:pt x="0" y="0"/>
                </a:moveTo>
                <a:lnTo>
                  <a:pt x="788159" y="0"/>
                </a:lnTo>
                <a:lnTo>
                  <a:pt x="788159" y="788158"/>
                </a:lnTo>
                <a:lnTo>
                  <a:pt x="0" y="7881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-776334" y="762719"/>
            <a:ext cx="5690302" cy="9524281"/>
            <a:chOff x="0" y="0"/>
            <a:chExt cx="7587070" cy="12699041"/>
          </a:xfrm>
        </p:grpSpPr>
        <p:sp>
          <p:nvSpPr>
            <p:cNvPr id="10" name="Freeform 10"/>
            <p:cNvSpPr/>
            <p:nvPr/>
          </p:nvSpPr>
          <p:spPr>
            <a:xfrm flipH="1">
              <a:off x="0" y="0"/>
              <a:ext cx="7334702" cy="12699041"/>
            </a:xfrm>
            <a:custGeom>
              <a:avLst/>
              <a:gdLst/>
              <a:ahLst/>
              <a:cxnLst/>
              <a:rect l="l" t="t" r="r" b="b"/>
              <a:pathLst>
                <a:path w="7334702" h="12699041">
                  <a:moveTo>
                    <a:pt x="7334702" y="0"/>
                  </a:moveTo>
                  <a:lnTo>
                    <a:pt x="0" y="0"/>
                  </a:lnTo>
                  <a:lnTo>
                    <a:pt x="0" y="12699041"/>
                  </a:lnTo>
                  <a:lnTo>
                    <a:pt x="7334702" y="12699041"/>
                  </a:lnTo>
                  <a:lnTo>
                    <a:pt x="7334702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-23777" r="-30471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1" name="Group 11"/>
            <p:cNvGrpSpPr/>
            <p:nvPr/>
          </p:nvGrpSpPr>
          <p:grpSpPr>
            <a:xfrm>
              <a:off x="5829069" y="842833"/>
              <a:ext cx="1758001" cy="2625846"/>
              <a:chOff x="0" y="0"/>
              <a:chExt cx="544168" cy="8128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544168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544168" h="812800">
                    <a:moveTo>
                      <a:pt x="272084" y="0"/>
                    </a:moveTo>
                    <a:cubicBezTo>
                      <a:pt x="121816" y="0"/>
                      <a:pt x="0" y="181951"/>
                      <a:pt x="0" y="406400"/>
                    </a:cubicBezTo>
                    <a:cubicBezTo>
                      <a:pt x="0" y="630849"/>
                      <a:pt x="121816" y="812800"/>
                      <a:pt x="272084" y="812800"/>
                    </a:cubicBezTo>
                    <a:cubicBezTo>
                      <a:pt x="422352" y="812800"/>
                      <a:pt x="544168" y="630849"/>
                      <a:pt x="544168" y="406400"/>
                    </a:cubicBezTo>
                    <a:cubicBezTo>
                      <a:pt x="544168" y="181951"/>
                      <a:pt x="422352" y="0"/>
                      <a:pt x="272084" y="0"/>
                    </a:cubicBezTo>
                    <a:close/>
                  </a:path>
                </a:pathLst>
              </a:custGeom>
              <a:solidFill>
                <a:srgbClr val="FCDDE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51016" y="38100"/>
                <a:ext cx="442137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4" name="TextBox 14"/>
          <p:cNvSpPr txBox="1"/>
          <p:nvPr/>
        </p:nvSpPr>
        <p:spPr>
          <a:xfrm>
            <a:off x="5096167" y="1604962"/>
            <a:ext cx="12163133" cy="1259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19"/>
              </a:lnSpc>
            </a:pPr>
            <a:r>
              <a:rPr lang="en-US" sz="8799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Content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252485" y="4734387"/>
            <a:ext cx="4191547" cy="967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Aims and Learning Objectives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52485" y="6901007"/>
            <a:ext cx="4191547" cy="967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An introduction to companies continued...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91087" y="4734387"/>
            <a:ext cx="4868213" cy="471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Activity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391087" y="6901007"/>
            <a:ext cx="4304325" cy="471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Summary &amp; thank you!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27632" y="1104900"/>
            <a:ext cx="9624124" cy="2259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19"/>
              </a:lnSpc>
            </a:pPr>
            <a:r>
              <a:rPr lang="en-US" sz="8799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Aims and Objectives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578189" y="3977670"/>
            <a:ext cx="8373566" cy="828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6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 aim of today’s session is to continue our discussion surrounding companies.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78189" y="5406359"/>
            <a:ext cx="8373566" cy="1247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6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By the end of today’s session students should be able to demonstrate their understanding of the formation of a company.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9258300"/>
            <a:ext cx="17970690" cy="2809662"/>
            <a:chOff x="0" y="0"/>
            <a:chExt cx="4733021" cy="7399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DC5C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5070108" y="2814380"/>
            <a:ext cx="3217892" cy="3465422"/>
          </a:xfrm>
          <a:custGeom>
            <a:avLst/>
            <a:gdLst/>
            <a:ahLst/>
            <a:cxnLst/>
            <a:rect l="l" t="t" r="r" b="b"/>
            <a:pathLst>
              <a:path w="3217892" h="3465422">
                <a:moveTo>
                  <a:pt x="0" y="0"/>
                </a:moveTo>
                <a:lnTo>
                  <a:pt x="3217892" y="0"/>
                </a:lnTo>
                <a:lnTo>
                  <a:pt x="3217892" y="3465422"/>
                </a:lnTo>
                <a:lnTo>
                  <a:pt x="0" y="34654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430994" y="2911624"/>
            <a:ext cx="4828306" cy="6622365"/>
          </a:xfrm>
          <a:custGeom>
            <a:avLst/>
            <a:gdLst/>
            <a:ahLst/>
            <a:cxnLst/>
            <a:rect l="l" t="t" r="r" b="b"/>
            <a:pathLst>
              <a:path w="4828306" h="6622365">
                <a:moveTo>
                  <a:pt x="0" y="0"/>
                </a:moveTo>
                <a:lnTo>
                  <a:pt x="4828306" y="0"/>
                </a:lnTo>
                <a:lnTo>
                  <a:pt x="4828306" y="6622364"/>
                </a:lnTo>
                <a:lnTo>
                  <a:pt x="0" y="662236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609924" y="-1122008"/>
            <a:ext cx="2460184" cy="2649428"/>
          </a:xfrm>
          <a:custGeom>
            <a:avLst/>
            <a:gdLst/>
            <a:ahLst/>
            <a:cxnLst/>
            <a:rect l="l" t="t" r="r" b="b"/>
            <a:pathLst>
              <a:path w="2460184" h="2649428">
                <a:moveTo>
                  <a:pt x="0" y="0"/>
                </a:moveTo>
                <a:lnTo>
                  <a:pt x="2460184" y="0"/>
                </a:lnTo>
                <a:lnTo>
                  <a:pt x="2460184" y="2649428"/>
                </a:lnTo>
                <a:lnTo>
                  <a:pt x="0" y="26494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550594" y="3939243"/>
            <a:ext cx="12561426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Important people</a:t>
            </a: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 </a:t>
            </a: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within a company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828593" y="1220338"/>
            <a:ext cx="6973660" cy="6428447"/>
          </a:xfrm>
          <a:custGeom>
            <a:avLst/>
            <a:gdLst/>
            <a:ahLst/>
            <a:cxnLst/>
            <a:rect l="l" t="t" r="r" b="b"/>
            <a:pathLst>
              <a:path w="6973660" h="6428447">
                <a:moveTo>
                  <a:pt x="0" y="0"/>
                </a:moveTo>
                <a:lnTo>
                  <a:pt x="6973660" y="0"/>
                </a:lnTo>
                <a:lnTo>
                  <a:pt x="6973660" y="6428447"/>
                </a:lnTo>
                <a:lnTo>
                  <a:pt x="0" y="64284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953229" y="2373114"/>
            <a:ext cx="7556349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PSC’S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53229" y="4148811"/>
            <a:ext cx="7190771" cy="3133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644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Person of significant control - rules intended to allow for transparency regarding the owner. </a:t>
            </a:r>
          </a:p>
          <a:p>
            <a:pPr marL="604523" lvl="1" indent="-302261" algn="just">
              <a:lnSpc>
                <a:spcPts val="644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We look to S.790 C.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703101" y="4108704"/>
            <a:ext cx="6556199" cy="5149596"/>
          </a:xfrm>
          <a:custGeom>
            <a:avLst/>
            <a:gdLst/>
            <a:ahLst/>
            <a:cxnLst/>
            <a:rect l="l" t="t" r="r" b="b"/>
            <a:pathLst>
              <a:path w="6556199" h="5149596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953229" y="1915914"/>
            <a:ext cx="7556349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Who are they?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3229" y="4386936"/>
            <a:ext cx="7190771" cy="4434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They are the individual that owns or controls 25 percent of more of the voting rights in a company. </a:t>
            </a: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Can appoint or remove the majority of directors. </a:t>
            </a: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Can exercise control over the company.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1193775" y="4434561"/>
            <a:ext cx="4919870" cy="4114800"/>
          </a:xfrm>
          <a:custGeom>
            <a:avLst/>
            <a:gdLst/>
            <a:ahLst/>
            <a:cxnLst/>
            <a:rect l="l" t="t" r="r" b="b"/>
            <a:pathLst>
              <a:path w="4919870" h="4114800">
                <a:moveTo>
                  <a:pt x="0" y="0"/>
                </a:moveTo>
                <a:lnTo>
                  <a:pt x="4919870" y="0"/>
                </a:lnTo>
                <a:lnTo>
                  <a:pt x="49198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953229" y="1915914"/>
            <a:ext cx="7556349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Filing documents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53229" y="4386936"/>
            <a:ext cx="7190771" cy="2948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Electronically or hard copy to companies house.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Specialised software for electronic.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Not available where created with bespoke articles.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53229" y="2373114"/>
            <a:ext cx="13136478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Others.....</a:t>
            </a:r>
          </a:p>
        </p:txBody>
      </p:sp>
      <p:sp>
        <p:nvSpPr>
          <p:cNvPr id="3" name="Freeform 3"/>
          <p:cNvSpPr/>
          <p:nvPr/>
        </p:nvSpPr>
        <p:spPr>
          <a:xfrm>
            <a:off x="16119222" y="-92584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026408" y="6172200"/>
            <a:ext cx="3170108" cy="4114800"/>
          </a:xfrm>
          <a:custGeom>
            <a:avLst/>
            <a:gdLst/>
            <a:ahLst/>
            <a:cxnLst/>
            <a:rect l="l" t="t" r="r" b="b"/>
            <a:pathLst>
              <a:path w="3170108" h="4114800">
                <a:moveTo>
                  <a:pt x="0" y="0"/>
                </a:moveTo>
                <a:lnTo>
                  <a:pt x="3170108" y="0"/>
                </a:lnTo>
                <a:lnTo>
                  <a:pt x="31701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953229" y="4386936"/>
            <a:ext cx="13987880" cy="1957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 few others include;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1. Relative Legal Entities - not a person but a company for example.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2. Other Registerable Persons - Government Body for example.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512433" y="2374218"/>
            <a:ext cx="6556199" cy="5149596"/>
          </a:xfrm>
          <a:custGeom>
            <a:avLst/>
            <a:gdLst/>
            <a:ahLst/>
            <a:cxnLst/>
            <a:rect l="l" t="t" r="r" b="b"/>
            <a:pathLst>
              <a:path w="6556199" h="5149596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292984" y="1915914"/>
            <a:ext cx="10069537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Incorporation documents</a:t>
            </a: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05146" y="4386936"/>
            <a:ext cx="10407287" cy="3938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They need to be filed - electronically or hard copy via hand.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Identity verification is needed - of those who are  company officers and Persons of significant control.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Why?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014045" y="2916039"/>
            <a:ext cx="6858000" cy="4114800"/>
          </a:xfrm>
          <a:custGeom>
            <a:avLst/>
            <a:gdLst/>
            <a:ahLst/>
            <a:cxnLst/>
            <a:rect l="l" t="t" r="r" b="b"/>
            <a:pathLst>
              <a:path w="6858000" h="4114800">
                <a:moveTo>
                  <a:pt x="0" y="0"/>
                </a:moveTo>
                <a:lnTo>
                  <a:pt x="6858000" y="0"/>
                </a:lnTo>
                <a:lnTo>
                  <a:pt x="68580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5002998" y="1095375"/>
            <a:ext cx="7556349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443088" y="3185795"/>
            <a:ext cx="7190771" cy="1957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Direct - photo and form of ID.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Corporate Service providers - Are able to carry out identity checks.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703101" y="4108704"/>
            <a:ext cx="6556199" cy="5149596"/>
          </a:xfrm>
          <a:custGeom>
            <a:avLst/>
            <a:gdLst/>
            <a:ahLst/>
            <a:cxnLst/>
            <a:rect l="l" t="t" r="r" b="b"/>
            <a:pathLst>
              <a:path w="6556199" h="5149596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953229" y="2373114"/>
            <a:ext cx="7556349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Promotors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3229" y="4386936"/>
            <a:ext cx="7190771" cy="4434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 Promotor - the person/persons who set it up.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Twycross v Grant [1877]: “one who undertakes to form a company with reference to a given project and to set it going, and who takes the necessary steps to accomplish that purpose”.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53229" y="2373114"/>
            <a:ext cx="7556349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53229" y="4386936"/>
            <a:ext cx="7190771" cy="1957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 person who forms the company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Sets up the business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Not someone work on behalf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11469130" y="2632900"/>
            <a:ext cx="3903204" cy="4036004"/>
          </a:xfrm>
          <a:custGeom>
            <a:avLst/>
            <a:gdLst/>
            <a:ahLst/>
            <a:cxnLst/>
            <a:rect l="l" t="t" r="r" b="b"/>
            <a:pathLst>
              <a:path w="3903204" h="4036004">
                <a:moveTo>
                  <a:pt x="0" y="0"/>
                </a:moveTo>
                <a:lnTo>
                  <a:pt x="3903204" y="0"/>
                </a:lnTo>
                <a:lnTo>
                  <a:pt x="3903204" y="4036004"/>
                </a:lnTo>
                <a:lnTo>
                  <a:pt x="0" y="40360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703101" y="4108704"/>
            <a:ext cx="6556199" cy="5149596"/>
          </a:xfrm>
          <a:custGeom>
            <a:avLst/>
            <a:gdLst/>
            <a:ahLst/>
            <a:cxnLst/>
            <a:rect l="l" t="t" r="r" b="b"/>
            <a:pathLst>
              <a:path w="6556199" h="5149596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953229" y="2373114"/>
            <a:ext cx="7556349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69861" y="3597442"/>
            <a:ext cx="7190771" cy="5424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Can they abuse their powers? - Yes - should tell the company about any money earned, if not can be rescinded -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 u="sng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Erlanger v New Sombrero Phosphate Co [1878].</a:t>
            </a:r>
          </a:p>
          <a:p>
            <a:pPr algn="just">
              <a:lnSpc>
                <a:spcPts val="3920"/>
              </a:lnSpc>
            </a:pPr>
            <a:endParaRPr lang="en-US" sz="2800" b="1" u="sng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Now only applies to PLC’s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53229" y="1915914"/>
            <a:ext cx="9531703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Incorporation - Contract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53229" y="4386936"/>
            <a:ext cx="7190771" cy="1957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Before the company exists - S.15 of the Companies Act 2006 applies.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1152948" y="1725882"/>
            <a:ext cx="5893307" cy="6346638"/>
          </a:xfrm>
          <a:custGeom>
            <a:avLst/>
            <a:gdLst/>
            <a:ahLst/>
            <a:cxnLst/>
            <a:rect l="l" t="t" r="r" b="b"/>
            <a:pathLst>
              <a:path w="5893307" h="6346638">
                <a:moveTo>
                  <a:pt x="0" y="0"/>
                </a:moveTo>
                <a:lnTo>
                  <a:pt x="5893306" y="0"/>
                </a:lnTo>
                <a:lnTo>
                  <a:pt x="5893306" y="6346638"/>
                </a:lnTo>
                <a:lnTo>
                  <a:pt x="0" y="63466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05146" y="1149858"/>
            <a:ext cx="9941748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Incorporation -  Spending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05146" y="3397885"/>
            <a:ext cx="9192802" cy="967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Reimbursement for any charges incurred before the company was formed. 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703101" y="4108704"/>
            <a:ext cx="6556199" cy="5149596"/>
          </a:xfrm>
          <a:custGeom>
            <a:avLst/>
            <a:gdLst/>
            <a:ahLst/>
            <a:cxnLst/>
            <a:rect l="l" t="t" r="r" b="b"/>
            <a:pathLst>
              <a:path w="6556199" h="5149596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125949" y="2628812"/>
            <a:ext cx="7556349" cy="45224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979"/>
              </a:lnSpc>
            </a:pPr>
            <a:r>
              <a:rPr lang="en-US" sz="12198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Let’s take a break!</a:t>
            </a:r>
          </a:p>
        </p:txBody>
      </p:sp>
      <p:sp>
        <p:nvSpPr>
          <p:cNvPr id="4" name="Freeform 4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53229" y="1915914"/>
            <a:ext cx="7556349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Matters to</a:t>
            </a: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 deal with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53229" y="4386936"/>
            <a:ext cx="7190771" cy="3443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Key area’s that need to be dealt with include;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Chair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Bank Account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Share Capital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Directors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Much More!</a:t>
            </a:r>
          </a:p>
        </p:txBody>
      </p:sp>
      <p:sp>
        <p:nvSpPr>
          <p:cNvPr id="4" name="Freeform 4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269354" y="573356"/>
            <a:ext cx="10964061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Let’s take a look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50461" y="2855882"/>
            <a:ext cx="10385502" cy="2453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 u="sng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Chair</a:t>
            </a: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 - deals with meeting - MA13 - some companies may not have them e.g where there is an equal interest.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 </a:t>
            </a:r>
            <a:r>
              <a:rPr lang="en-US" sz="2800" b="1" u="sng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Bank account</a:t>
            </a: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 - need to make decisions in relation to the bank account - Open a new one - but there will be regulations to follow. 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87651" y="1607058"/>
            <a:ext cx="7556349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770440" y="3223643"/>
            <a:ext cx="7190771" cy="3938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 u="sng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Share Capital</a:t>
            </a: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 - as previously discussed share capital will need to be dealt with.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 u="sng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Appointment</a:t>
            </a: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 - Directors and secretaries.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 u="sng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Accounting reference date</a:t>
            </a: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 - Date of Accounts.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703101" y="4108704"/>
            <a:ext cx="6556199" cy="5149596"/>
          </a:xfrm>
          <a:custGeom>
            <a:avLst/>
            <a:gdLst/>
            <a:ahLst/>
            <a:cxnLst/>
            <a:rect l="l" t="t" r="r" b="b"/>
            <a:pathLst>
              <a:path w="6556199" h="5149596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587651" y="573356"/>
            <a:ext cx="7556349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87651" y="1873748"/>
            <a:ext cx="9115450" cy="4929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Shelf company will need to consider -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1/ Name </a:t>
            </a: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2/ Registered Address</a:t>
            </a: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3/Accountant - filed in specific format. </a:t>
            </a: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4/ Company Records </a:t>
            </a: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5/ Company Seal </a:t>
            </a: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6/ Tax - Corporation tax on incorporation - need to deal with others. </a:t>
            </a: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7/Shareholders agreement. </a:t>
            </a:r>
          </a:p>
        </p:txBody>
      </p:sp>
      <p:sp>
        <p:nvSpPr>
          <p:cNvPr id="5" name="Freeform 5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05146" y="485775"/>
            <a:ext cx="7556349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bUT ALSO....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05146" y="1852450"/>
            <a:ext cx="7190771" cy="6415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Companies Limited Liability Partnership and Business (Name and Trading Disclosures) Regulations 2015 - Disclosure requirements. </a:t>
            </a:r>
          </a:p>
          <a:p>
            <a:pPr marL="1209045" lvl="2" indent="-403015" algn="just">
              <a:lnSpc>
                <a:spcPts val="3920"/>
              </a:lnSpc>
              <a:buFont typeface="Arial"/>
              <a:buChar char="⚬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1/ Registered name as registered office.</a:t>
            </a:r>
          </a:p>
          <a:p>
            <a:pPr marL="1209045" lvl="2" indent="-403015" algn="just">
              <a:lnSpc>
                <a:spcPts val="3920"/>
              </a:lnSpc>
              <a:buFont typeface="Arial"/>
              <a:buChar char="⚬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2/ All documents - registered name/ number/ address of registered office. </a:t>
            </a:r>
          </a:p>
          <a:p>
            <a:pPr marL="1209045" lvl="2" indent="-403015" algn="just">
              <a:lnSpc>
                <a:spcPts val="3920"/>
              </a:lnSpc>
              <a:buFont typeface="Arial"/>
              <a:buChar char="⚬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3/ Names of directors if given elsewhere. </a:t>
            </a: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Also 1200-12006 rules need to be complied with. </a:t>
            </a:r>
          </a:p>
        </p:txBody>
      </p:sp>
      <p:sp>
        <p:nvSpPr>
          <p:cNvPr id="4" name="Freeform 4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703101" y="4108704"/>
            <a:ext cx="6556199" cy="5149596"/>
          </a:xfrm>
          <a:custGeom>
            <a:avLst/>
            <a:gdLst/>
            <a:ahLst/>
            <a:cxnLst/>
            <a:rect l="l" t="t" r="r" b="b"/>
            <a:pathLst>
              <a:path w="6556199" h="5149596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953229" y="2373114"/>
            <a:ext cx="7556349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3229" y="4386936"/>
            <a:ext cx="7190771" cy="2453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     -S.763 and S.761 apply.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marL="604523" lvl="1" indent="-302261" algn="just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Application to the registrar of companies for certificate to say that requirements complied with. </a:t>
            </a:r>
          </a:p>
        </p:txBody>
      </p:sp>
      <p:sp>
        <p:nvSpPr>
          <p:cNvPr id="5" name="Freeform 5"/>
          <p:cNvSpPr/>
          <p:nvPr/>
        </p:nvSpPr>
        <p:spPr>
          <a:xfrm>
            <a:off x="11484932" y="1028700"/>
            <a:ext cx="2168778" cy="2242568"/>
          </a:xfrm>
          <a:custGeom>
            <a:avLst/>
            <a:gdLst/>
            <a:ahLst/>
            <a:cxnLst/>
            <a:rect l="l" t="t" r="r" b="b"/>
            <a:pathLst>
              <a:path w="2168778" h="224256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4835963" y="1725882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105146" y="5143500"/>
            <a:ext cx="2210292" cy="2380314"/>
          </a:xfrm>
          <a:custGeom>
            <a:avLst/>
            <a:gdLst/>
            <a:ahLst/>
            <a:cxnLst/>
            <a:rect l="l" t="t" r="r" b="b"/>
            <a:pathLst>
              <a:path w="2210292" h="2380314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9248775"/>
            <a:ext cx="17970690" cy="2809662"/>
            <a:chOff x="0" y="0"/>
            <a:chExt cx="4733021" cy="7399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733021" cy="739993"/>
            </a:xfrm>
            <a:custGeom>
              <a:avLst/>
              <a:gdLst/>
              <a:ahLst/>
              <a:cxnLst/>
              <a:rect l="l" t="t" r="r" b="b"/>
              <a:pathLst>
                <a:path w="4733021" h="739993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29886" y="966797"/>
            <a:ext cx="7556349" cy="1428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99"/>
              </a:lnSpc>
            </a:pPr>
            <a:r>
              <a:rPr lang="en-US" sz="9999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Pause!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91918" y="2996368"/>
            <a:ext cx="15667382" cy="3443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Individually create a 200 word summary on the formation of a company. Remember to include key legislation.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Then you are to create 2 questions for the room regarding what you have just talked about. </a:t>
            </a:r>
          </a:p>
          <a:p>
            <a:pPr algn="just">
              <a:lnSpc>
                <a:spcPts val="3920"/>
              </a:lnSpc>
            </a:pPr>
            <a:endParaRPr lang="en-US" sz="2800" b="1">
              <a:solidFill>
                <a:srgbClr val="1D3163"/>
              </a:solidFill>
              <a:latin typeface="Quicksand Bold"/>
              <a:ea typeface="Quicksand Bold"/>
              <a:cs typeface="Quicksand Bold"/>
              <a:sym typeface="Quicksand Bold"/>
            </a:endParaRPr>
          </a:p>
          <a:p>
            <a:pPr algn="just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 class will then answer those questions.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92191" y="3645422"/>
            <a:ext cx="6579976" cy="2363933"/>
            <a:chOff x="0" y="0"/>
            <a:chExt cx="1732998" cy="6226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32998" cy="622600"/>
            </a:xfrm>
            <a:custGeom>
              <a:avLst/>
              <a:gdLst/>
              <a:ahLst/>
              <a:cxnLst/>
              <a:rect l="l" t="t" r="r" b="b"/>
              <a:pathLst>
                <a:path w="1732998" h="622600">
                  <a:moveTo>
                    <a:pt x="52946" y="0"/>
                  </a:moveTo>
                  <a:lnTo>
                    <a:pt x="1680052" y="0"/>
                  </a:lnTo>
                  <a:cubicBezTo>
                    <a:pt x="1694094" y="0"/>
                    <a:pt x="1707561" y="5578"/>
                    <a:pt x="1717490" y="15508"/>
                  </a:cubicBezTo>
                  <a:cubicBezTo>
                    <a:pt x="1727420" y="25437"/>
                    <a:pt x="1732998" y="38904"/>
                    <a:pt x="1732998" y="52946"/>
                  </a:cubicBezTo>
                  <a:lnTo>
                    <a:pt x="1732998" y="569653"/>
                  </a:lnTo>
                  <a:cubicBezTo>
                    <a:pt x="1732998" y="583696"/>
                    <a:pt x="1727420" y="597163"/>
                    <a:pt x="1717490" y="607092"/>
                  </a:cubicBezTo>
                  <a:cubicBezTo>
                    <a:pt x="1707561" y="617021"/>
                    <a:pt x="1694094" y="622600"/>
                    <a:pt x="1680052" y="622600"/>
                  </a:cubicBezTo>
                  <a:lnTo>
                    <a:pt x="52946" y="622600"/>
                  </a:lnTo>
                  <a:cubicBezTo>
                    <a:pt x="38904" y="622600"/>
                    <a:pt x="25437" y="617021"/>
                    <a:pt x="15508" y="607092"/>
                  </a:cubicBezTo>
                  <a:cubicBezTo>
                    <a:pt x="5578" y="597163"/>
                    <a:pt x="0" y="583696"/>
                    <a:pt x="0" y="569653"/>
                  </a:cubicBezTo>
                  <a:lnTo>
                    <a:pt x="0" y="52946"/>
                  </a:lnTo>
                  <a:cubicBezTo>
                    <a:pt x="0" y="38904"/>
                    <a:pt x="5578" y="25437"/>
                    <a:pt x="15508" y="15508"/>
                  </a:cubicBezTo>
                  <a:cubicBezTo>
                    <a:pt x="25437" y="5578"/>
                    <a:pt x="38904" y="0"/>
                    <a:pt x="5294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732998" cy="660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392191" y="6325916"/>
            <a:ext cx="6579976" cy="2363933"/>
            <a:chOff x="0" y="0"/>
            <a:chExt cx="1732998" cy="622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732998" cy="622600"/>
            </a:xfrm>
            <a:custGeom>
              <a:avLst/>
              <a:gdLst/>
              <a:ahLst/>
              <a:cxnLst/>
              <a:rect l="l" t="t" r="r" b="b"/>
              <a:pathLst>
                <a:path w="1732998" h="622600">
                  <a:moveTo>
                    <a:pt x="52946" y="0"/>
                  </a:moveTo>
                  <a:lnTo>
                    <a:pt x="1680052" y="0"/>
                  </a:lnTo>
                  <a:cubicBezTo>
                    <a:pt x="1694094" y="0"/>
                    <a:pt x="1707561" y="5578"/>
                    <a:pt x="1717490" y="15508"/>
                  </a:cubicBezTo>
                  <a:cubicBezTo>
                    <a:pt x="1727420" y="25437"/>
                    <a:pt x="1732998" y="38904"/>
                    <a:pt x="1732998" y="52946"/>
                  </a:cubicBezTo>
                  <a:lnTo>
                    <a:pt x="1732998" y="569653"/>
                  </a:lnTo>
                  <a:cubicBezTo>
                    <a:pt x="1732998" y="583696"/>
                    <a:pt x="1727420" y="597163"/>
                    <a:pt x="1717490" y="607092"/>
                  </a:cubicBezTo>
                  <a:cubicBezTo>
                    <a:pt x="1707561" y="617021"/>
                    <a:pt x="1694094" y="622600"/>
                    <a:pt x="1680052" y="622600"/>
                  </a:cubicBezTo>
                  <a:lnTo>
                    <a:pt x="52946" y="622600"/>
                  </a:lnTo>
                  <a:cubicBezTo>
                    <a:pt x="38904" y="622600"/>
                    <a:pt x="25437" y="617021"/>
                    <a:pt x="15508" y="607092"/>
                  </a:cubicBezTo>
                  <a:cubicBezTo>
                    <a:pt x="5578" y="597163"/>
                    <a:pt x="0" y="583696"/>
                    <a:pt x="0" y="569653"/>
                  </a:cubicBezTo>
                  <a:lnTo>
                    <a:pt x="0" y="52946"/>
                  </a:lnTo>
                  <a:cubicBezTo>
                    <a:pt x="0" y="38904"/>
                    <a:pt x="5578" y="25437"/>
                    <a:pt x="15508" y="15508"/>
                  </a:cubicBezTo>
                  <a:cubicBezTo>
                    <a:pt x="25437" y="5578"/>
                    <a:pt x="38904" y="0"/>
                    <a:pt x="52946" y="0"/>
                  </a:cubicBezTo>
                  <a:close/>
                </a:path>
              </a:pathLst>
            </a:custGeom>
            <a:solidFill>
              <a:srgbClr val="F8B6B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732998" cy="660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315833" y="3645422"/>
            <a:ext cx="6579976" cy="2363933"/>
            <a:chOff x="0" y="0"/>
            <a:chExt cx="1732998" cy="6226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732998" cy="622600"/>
            </a:xfrm>
            <a:custGeom>
              <a:avLst/>
              <a:gdLst/>
              <a:ahLst/>
              <a:cxnLst/>
              <a:rect l="l" t="t" r="r" b="b"/>
              <a:pathLst>
                <a:path w="1732998" h="622600">
                  <a:moveTo>
                    <a:pt x="52946" y="0"/>
                  </a:moveTo>
                  <a:lnTo>
                    <a:pt x="1680052" y="0"/>
                  </a:lnTo>
                  <a:cubicBezTo>
                    <a:pt x="1694094" y="0"/>
                    <a:pt x="1707561" y="5578"/>
                    <a:pt x="1717490" y="15508"/>
                  </a:cubicBezTo>
                  <a:cubicBezTo>
                    <a:pt x="1727420" y="25437"/>
                    <a:pt x="1732998" y="38904"/>
                    <a:pt x="1732998" y="52946"/>
                  </a:cubicBezTo>
                  <a:lnTo>
                    <a:pt x="1732998" y="569653"/>
                  </a:lnTo>
                  <a:cubicBezTo>
                    <a:pt x="1732998" y="583696"/>
                    <a:pt x="1727420" y="597163"/>
                    <a:pt x="1717490" y="607092"/>
                  </a:cubicBezTo>
                  <a:cubicBezTo>
                    <a:pt x="1707561" y="617021"/>
                    <a:pt x="1694094" y="622600"/>
                    <a:pt x="1680052" y="622600"/>
                  </a:cubicBezTo>
                  <a:lnTo>
                    <a:pt x="52946" y="622600"/>
                  </a:lnTo>
                  <a:cubicBezTo>
                    <a:pt x="38904" y="622600"/>
                    <a:pt x="25437" y="617021"/>
                    <a:pt x="15508" y="607092"/>
                  </a:cubicBezTo>
                  <a:cubicBezTo>
                    <a:pt x="5578" y="597163"/>
                    <a:pt x="0" y="583696"/>
                    <a:pt x="0" y="569653"/>
                  </a:cubicBezTo>
                  <a:lnTo>
                    <a:pt x="0" y="52946"/>
                  </a:lnTo>
                  <a:cubicBezTo>
                    <a:pt x="0" y="38904"/>
                    <a:pt x="5578" y="25437"/>
                    <a:pt x="15508" y="15508"/>
                  </a:cubicBezTo>
                  <a:cubicBezTo>
                    <a:pt x="25437" y="5578"/>
                    <a:pt x="38904" y="0"/>
                    <a:pt x="52946" y="0"/>
                  </a:cubicBezTo>
                  <a:close/>
                </a:path>
              </a:pathLst>
            </a:custGeom>
            <a:solidFill>
              <a:srgbClr val="F8B6B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732998" cy="660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315833" y="6325916"/>
            <a:ext cx="6579976" cy="2363933"/>
            <a:chOff x="0" y="0"/>
            <a:chExt cx="1732998" cy="6226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732998" cy="622600"/>
            </a:xfrm>
            <a:custGeom>
              <a:avLst/>
              <a:gdLst/>
              <a:ahLst/>
              <a:cxnLst/>
              <a:rect l="l" t="t" r="r" b="b"/>
              <a:pathLst>
                <a:path w="1732998" h="622600">
                  <a:moveTo>
                    <a:pt x="52946" y="0"/>
                  </a:moveTo>
                  <a:lnTo>
                    <a:pt x="1680052" y="0"/>
                  </a:lnTo>
                  <a:cubicBezTo>
                    <a:pt x="1694094" y="0"/>
                    <a:pt x="1707561" y="5578"/>
                    <a:pt x="1717490" y="15508"/>
                  </a:cubicBezTo>
                  <a:cubicBezTo>
                    <a:pt x="1727420" y="25437"/>
                    <a:pt x="1732998" y="38904"/>
                    <a:pt x="1732998" y="52946"/>
                  </a:cubicBezTo>
                  <a:lnTo>
                    <a:pt x="1732998" y="569653"/>
                  </a:lnTo>
                  <a:cubicBezTo>
                    <a:pt x="1732998" y="583696"/>
                    <a:pt x="1727420" y="597163"/>
                    <a:pt x="1717490" y="607092"/>
                  </a:cubicBezTo>
                  <a:cubicBezTo>
                    <a:pt x="1707561" y="617021"/>
                    <a:pt x="1694094" y="622600"/>
                    <a:pt x="1680052" y="622600"/>
                  </a:cubicBezTo>
                  <a:lnTo>
                    <a:pt x="52946" y="622600"/>
                  </a:lnTo>
                  <a:cubicBezTo>
                    <a:pt x="38904" y="622600"/>
                    <a:pt x="25437" y="617021"/>
                    <a:pt x="15508" y="607092"/>
                  </a:cubicBezTo>
                  <a:cubicBezTo>
                    <a:pt x="5578" y="597163"/>
                    <a:pt x="0" y="583696"/>
                    <a:pt x="0" y="569653"/>
                  </a:cubicBezTo>
                  <a:lnTo>
                    <a:pt x="0" y="52946"/>
                  </a:lnTo>
                  <a:cubicBezTo>
                    <a:pt x="0" y="38904"/>
                    <a:pt x="5578" y="25437"/>
                    <a:pt x="15508" y="15508"/>
                  </a:cubicBezTo>
                  <a:cubicBezTo>
                    <a:pt x="25437" y="5578"/>
                    <a:pt x="38904" y="0"/>
                    <a:pt x="5294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732998" cy="660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6445552" y="784388"/>
            <a:ext cx="2678879" cy="2770024"/>
          </a:xfrm>
          <a:custGeom>
            <a:avLst/>
            <a:gdLst/>
            <a:ahLst/>
            <a:cxnLst/>
            <a:rect l="l" t="t" r="r" b="b"/>
            <a:pathLst>
              <a:path w="2678879" h="2770024">
                <a:moveTo>
                  <a:pt x="0" y="0"/>
                </a:moveTo>
                <a:lnTo>
                  <a:pt x="2678880" y="0"/>
                </a:lnTo>
                <a:lnTo>
                  <a:pt x="2678880" y="2770024"/>
                </a:lnTo>
                <a:lnTo>
                  <a:pt x="0" y="277002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64087" r="-224693" b="-25342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-304291">
            <a:off x="11784082" y="8805984"/>
            <a:ext cx="2733184" cy="2386312"/>
          </a:xfrm>
          <a:custGeom>
            <a:avLst/>
            <a:gdLst/>
            <a:ahLst/>
            <a:cxnLst/>
            <a:rect l="l" t="t" r="r" b="b"/>
            <a:pathLst>
              <a:path w="2733184" h="2386312">
                <a:moveTo>
                  <a:pt x="0" y="0"/>
                </a:moveTo>
                <a:lnTo>
                  <a:pt x="2733184" y="0"/>
                </a:lnTo>
                <a:lnTo>
                  <a:pt x="2733184" y="2386313"/>
                </a:lnTo>
                <a:lnTo>
                  <a:pt x="0" y="238631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77892" t="-57856" r="-233142" b="-387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028700" y="1001636"/>
            <a:ext cx="1898268" cy="2044289"/>
          </a:xfrm>
          <a:custGeom>
            <a:avLst/>
            <a:gdLst/>
            <a:ahLst/>
            <a:cxnLst/>
            <a:rect l="l" t="t" r="r" b="b"/>
            <a:pathLst>
              <a:path w="1898268" h="2044289">
                <a:moveTo>
                  <a:pt x="0" y="0"/>
                </a:moveTo>
                <a:lnTo>
                  <a:pt x="1898268" y="0"/>
                </a:lnTo>
                <a:lnTo>
                  <a:pt x="1898268" y="2044289"/>
                </a:lnTo>
                <a:lnTo>
                  <a:pt x="0" y="204428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-346610">
            <a:off x="-3431390" y="4634210"/>
            <a:ext cx="5289022" cy="2750291"/>
          </a:xfrm>
          <a:custGeom>
            <a:avLst/>
            <a:gdLst/>
            <a:ahLst/>
            <a:cxnLst/>
            <a:rect l="l" t="t" r="r" b="b"/>
            <a:pathLst>
              <a:path w="5289022" h="2750291">
                <a:moveTo>
                  <a:pt x="0" y="0"/>
                </a:moveTo>
                <a:lnTo>
                  <a:pt x="5289022" y="0"/>
                </a:lnTo>
                <a:lnTo>
                  <a:pt x="5289022" y="2750292"/>
                </a:lnTo>
                <a:lnTo>
                  <a:pt x="0" y="275029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2926968" y="1577898"/>
            <a:ext cx="12434063" cy="1259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19"/>
              </a:lnSpc>
            </a:pPr>
            <a:r>
              <a:rPr lang="en-US" sz="8799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Conclusion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074055" y="4017764"/>
            <a:ext cx="5216248" cy="967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Companies - Companies Act 2006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241448" y="6698258"/>
            <a:ext cx="4881462" cy="967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Key forms that need to be completed and fees paid.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952045" y="4017764"/>
            <a:ext cx="5307553" cy="967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Key rules and regulations that need to be followed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738999" y="6698258"/>
            <a:ext cx="5733644" cy="1462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1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In Thursday’s session we will continue our discussion surrounding companies. </a:t>
            </a:r>
          </a:p>
        </p:txBody>
      </p:sp>
      <p:sp>
        <p:nvSpPr>
          <p:cNvPr id="23" name="Freeform 23"/>
          <p:cNvSpPr/>
          <p:nvPr/>
        </p:nvSpPr>
        <p:spPr>
          <a:xfrm>
            <a:off x="6891288" y="9265257"/>
            <a:ext cx="1898268" cy="2044289"/>
          </a:xfrm>
          <a:custGeom>
            <a:avLst/>
            <a:gdLst/>
            <a:ahLst/>
            <a:cxnLst/>
            <a:rect l="l" t="t" r="r" b="b"/>
            <a:pathLst>
              <a:path w="1898268" h="2044289">
                <a:moveTo>
                  <a:pt x="0" y="0"/>
                </a:moveTo>
                <a:lnTo>
                  <a:pt x="1898269" y="0"/>
                </a:lnTo>
                <a:lnTo>
                  <a:pt x="1898269" y="2044289"/>
                </a:lnTo>
                <a:lnTo>
                  <a:pt x="0" y="204428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D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991792"/>
            <a:ext cx="5086556" cy="7266508"/>
          </a:xfrm>
          <a:custGeom>
            <a:avLst/>
            <a:gdLst/>
            <a:ahLst/>
            <a:cxnLst/>
            <a:rect l="l" t="t" r="r" b="b"/>
            <a:pathLst>
              <a:path w="5086556" h="7266508">
                <a:moveTo>
                  <a:pt x="0" y="0"/>
                </a:moveTo>
                <a:lnTo>
                  <a:pt x="5086556" y="0"/>
                </a:lnTo>
                <a:lnTo>
                  <a:pt x="5086556" y="7266508"/>
                </a:lnTo>
                <a:lnTo>
                  <a:pt x="0" y="72665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380077" y="1646688"/>
            <a:ext cx="9213315" cy="1152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Thank you!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44000" y="2811664"/>
            <a:ext cx="4336105" cy="552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2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Any Questions?</a:t>
            </a:r>
          </a:p>
        </p:txBody>
      </p:sp>
      <p:sp>
        <p:nvSpPr>
          <p:cNvPr id="5" name="Freeform 5"/>
          <p:cNvSpPr/>
          <p:nvPr/>
        </p:nvSpPr>
        <p:spPr>
          <a:xfrm>
            <a:off x="13894578" y="6547053"/>
            <a:ext cx="6729444" cy="7247093"/>
          </a:xfrm>
          <a:custGeom>
            <a:avLst/>
            <a:gdLst/>
            <a:ahLst/>
            <a:cxnLst/>
            <a:rect l="l" t="t" r="r" b="b"/>
            <a:pathLst>
              <a:path w="6729444" h="7247093">
                <a:moveTo>
                  <a:pt x="0" y="0"/>
                </a:moveTo>
                <a:lnTo>
                  <a:pt x="6729444" y="0"/>
                </a:lnTo>
                <a:lnTo>
                  <a:pt x="6729444" y="7247093"/>
                </a:lnTo>
                <a:lnTo>
                  <a:pt x="0" y="72470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03379" y="1028700"/>
            <a:ext cx="2168599" cy="2335414"/>
          </a:xfrm>
          <a:custGeom>
            <a:avLst/>
            <a:gdLst/>
            <a:ahLst/>
            <a:cxnLst/>
            <a:rect l="l" t="t" r="r" b="b"/>
            <a:pathLst>
              <a:path w="2168599" h="2335414">
                <a:moveTo>
                  <a:pt x="0" y="0"/>
                </a:moveTo>
                <a:lnTo>
                  <a:pt x="2168599" y="0"/>
                </a:lnTo>
                <a:lnTo>
                  <a:pt x="2168599" y="2335414"/>
                </a:lnTo>
                <a:lnTo>
                  <a:pt x="0" y="23354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730</Words>
  <Application>Microsoft Office PowerPoint</Application>
  <PresentationFormat>Custom</PresentationFormat>
  <Paragraphs>104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Quicksand Bold</vt:lpstr>
      <vt:lpstr>Bungee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Companies Continued</dc:title>
  <cp:lastModifiedBy>Zita Draper</cp:lastModifiedBy>
  <cp:revision>1</cp:revision>
  <dcterms:created xsi:type="dcterms:W3CDTF">2006-08-16T00:00:00Z</dcterms:created>
  <dcterms:modified xsi:type="dcterms:W3CDTF">2025-02-25T14:27:02Z</dcterms:modified>
  <dc:identifier>DAGfk1ZlgRI</dc:identifier>
</cp:coreProperties>
</file>