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22C380-7F6E-4705-8DC3-E5B18ACB6383}" v="3" dt="2026-03-18T23:07:14.820"/>
    <p1510:client id="{C1093A42-9804-4DC6-9ED8-70E80E8EA40F}" v="96" dt="2026-03-18T22:58:26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friends27@gmail.com" userId="2480c765abc81bce" providerId="LiveId" clId="{8456FD97-9407-4B1B-B755-6CC6C19A864A}"/>
    <pc:docChg chg="undo custSel modSld">
      <pc:chgData name="larafriends27@gmail.com" userId="2480c765abc81bce" providerId="LiveId" clId="{8456FD97-9407-4B1B-B755-6CC6C19A864A}" dt="2026-03-18T23:13:01.603" v="859" actId="20577"/>
      <pc:docMkLst>
        <pc:docMk/>
      </pc:docMkLst>
      <pc:sldChg chg="modSp mod">
        <pc:chgData name="larafriends27@gmail.com" userId="2480c765abc81bce" providerId="LiveId" clId="{8456FD97-9407-4B1B-B755-6CC6C19A864A}" dt="2026-03-18T23:06:00.678" v="2" actId="20577"/>
        <pc:sldMkLst>
          <pc:docMk/>
          <pc:sldMk cId="986207583" sldId="256"/>
        </pc:sldMkLst>
        <pc:spChg chg="mod">
          <ac:chgData name="larafriends27@gmail.com" userId="2480c765abc81bce" providerId="LiveId" clId="{8456FD97-9407-4B1B-B755-6CC6C19A864A}" dt="2026-03-18T23:06:00.678" v="2" actId="20577"/>
          <ac:spMkLst>
            <pc:docMk/>
            <pc:sldMk cId="986207583" sldId="256"/>
            <ac:spMk id="14" creationId="{A3EEC72F-7A9E-CFB4-57E9-42AE348CCBA8}"/>
          </ac:spMkLst>
        </pc:spChg>
      </pc:sldChg>
      <pc:sldChg chg="modSp mod">
        <pc:chgData name="larafriends27@gmail.com" userId="2480c765abc81bce" providerId="LiveId" clId="{8456FD97-9407-4B1B-B755-6CC6C19A864A}" dt="2026-03-18T23:13:01.603" v="859" actId="20577"/>
        <pc:sldMkLst>
          <pc:docMk/>
          <pc:sldMk cId="3613941730" sldId="257"/>
        </pc:sldMkLst>
        <pc:spChg chg="mod">
          <ac:chgData name="larafriends27@gmail.com" userId="2480c765abc81bce" providerId="LiveId" clId="{8456FD97-9407-4B1B-B755-6CC6C19A864A}" dt="2026-03-18T23:13:01.603" v="859" actId="20577"/>
          <ac:spMkLst>
            <pc:docMk/>
            <pc:sldMk cId="3613941730" sldId="257"/>
            <ac:spMk id="7" creationId="{C4B9E4EB-33B9-0C5D-020E-AD25AD66D9D5}"/>
          </ac:spMkLst>
        </pc:spChg>
      </pc:sldChg>
      <pc:sldChg chg="addSp modSp mod">
        <pc:chgData name="larafriends27@gmail.com" userId="2480c765abc81bce" providerId="LiveId" clId="{8456FD97-9407-4B1B-B755-6CC6C19A864A}" dt="2026-03-18T23:08:41.702" v="50" actId="20577"/>
        <pc:sldMkLst>
          <pc:docMk/>
          <pc:sldMk cId="3062185219" sldId="269"/>
        </pc:sldMkLst>
        <pc:spChg chg="mod">
          <ac:chgData name="larafriends27@gmail.com" userId="2480c765abc81bce" providerId="LiveId" clId="{8456FD97-9407-4B1B-B755-6CC6C19A864A}" dt="2026-03-18T23:08:41.702" v="50" actId="20577"/>
          <ac:spMkLst>
            <pc:docMk/>
            <pc:sldMk cId="3062185219" sldId="269"/>
            <ac:spMk id="3" creationId="{70802952-801D-8A59-7B7D-DB687F0D5155}"/>
          </ac:spMkLst>
        </pc:spChg>
        <pc:spChg chg="add">
          <ac:chgData name="larafriends27@gmail.com" userId="2480c765abc81bce" providerId="LiveId" clId="{8456FD97-9407-4B1B-B755-6CC6C19A864A}" dt="2026-03-18T23:07:12.974" v="4"/>
          <ac:spMkLst>
            <pc:docMk/>
            <pc:sldMk cId="3062185219" sldId="269"/>
            <ac:spMk id="4" creationId="{528AFEC3-44C8-AB8C-DC1F-55AB7D8CB60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B24C5C-1DF0-4519-8CB9-9C9304968438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C39AC-4951-4357-B7B0-51BCD3BDB9C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23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EC39AC-4951-4357-B7B0-51BCD3BDB9C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29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478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6719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752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61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963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8644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557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7675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772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8557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899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76FBC-2E64-4CDF-B1C2-6723BD9D9C91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FAA7FFB-B46D-4F24-B9C7-AE539AF70AA2}" type="slidenum">
              <a:rPr lang="en-GB" smtClean="0"/>
              <a:t>‹nº›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5320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>
            <a:extLst>
              <a:ext uri="{FF2B5EF4-FFF2-40B4-BE49-F238E27FC236}">
                <a16:creationId xmlns:a16="http://schemas.microsoft.com/office/drawing/2014/main" id="{86E83963-CA36-20B8-ED09-AEAF72174B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021" y="3530026"/>
            <a:ext cx="4662957" cy="1395022"/>
          </a:xfrm>
        </p:spPr>
        <p:txBody>
          <a:bodyPr anchor="t">
            <a:noAutofit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Chumbinho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2425764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(LCLM5002_LON)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</a:t>
            </a:r>
          </a:p>
        </p:txBody>
      </p:sp>
      <p:pic>
        <p:nvPicPr>
          <p:cNvPr id="4" name="Picture 4" descr="University of Wales, Trinity Saint David, London">
            <a:extLst>
              <a:ext uri="{FF2B5EF4-FFF2-40B4-BE49-F238E27FC236}">
                <a16:creationId xmlns:a16="http://schemas.microsoft.com/office/drawing/2014/main" id="{6753BEA7-690E-F805-38A6-A1EFF2EBE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3234" y="390626"/>
            <a:ext cx="5163022" cy="196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A3EEC72F-7A9E-CFB4-57E9-42AE348CCBA8}"/>
              </a:ext>
            </a:extLst>
          </p:cNvPr>
          <p:cNvSpPr txBox="1"/>
          <p:nvPr/>
        </p:nvSpPr>
        <p:spPr>
          <a:xfrm>
            <a:off x="3113314" y="2743200"/>
            <a:ext cx="57258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pt-PT" sz="3200" b="1" dirty="0">
                <a:latin typeface="Arial" panose="020B0604020202020204" pitchFamily="34" charset="0"/>
                <a:cs typeface="Arial" panose="020B0604020202020204" pitchFamily="34" charset="0"/>
              </a:rPr>
              <a:t>Individual </a:t>
            </a:r>
            <a:r>
              <a:rPr lang="pt-PT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207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12990F17-72A4-1E0F-B893-04FD20C3E3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375379" y="1032040"/>
            <a:ext cx="9603275" cy="10492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Table of Contents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C4B9E4EB-33B9-0C5D-020E-AD25AD66D9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13346" y="1894115"/>
            <a:ext cx="9247652" cy="375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Company Introduction</a:t>
            </a:r>
            <a:r>
              <a:rPr lang="en-US" altLang="en-US" sz="1800" dirty="0">
                <a:latin typeface="Arial" panose="020B0604020202020204" pitchFamily="34" charset="0"/>
              </a:rPr>
              <a:t>…………………………………………………… Page 3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342900" marR="0" lvl="0" indent="-34290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Role Selected …………………………………………………….… Page 4</a:t>
            </a:r>
          </a:p>
          <a:p>
            <a:pPr marL="342900" marR="0" lvl="0" indent="-34290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Recruitment Process……………………………………………………. Page 5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3.1. Job Analysis………………………………………………………...... Page 6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3.2. Job Description ……………………………………………………... Page 7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3.3. Person Specification ……………………………………………….. Page 8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4.  Learning &amp; Development Needs ………….………………………….. Page 9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5.  Learning Theories Applied …………………………………………….. Page 10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6. 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Recommendations …………………………………………………….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7.  Conclusion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8.  References</a:t>
            </a:r>
          </a:p>
        </p:txBody>
      </p:sp>
    </p:spTree>
    <p:extLst>
      <p:ext uri="{BB962C8B-B14F-4D97-AF65-F5344CB8AC3E}">
        <p14:creationId xmlns:p14="http://schemas.microsoft.com/office/powerpoint/2010/main" val="3613941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98B0098-E2A1-F707-A9D1-2C06AAF54F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lang="en-US" altLang="en-US"/>
              <a:t>Tesco - Company Overview </a:t>
            </a:r>
            <a:endParaRPr kumimoji="0" lang="en-US" altLang="en-US" u="none" strike="noStrike" normalizeH="0" baseline="0">
              <a:ln>
                <a:noFill/>
              </a:ln>
            </a:endParaRP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300FE0B4-97C0-7A60-4888-94ACE42F19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1579" y="1984383"/>
            <a:ext cx="6930421" cy="36951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marR="0" lvl="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🛒 UK’s largest grocery and retail chain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📍 Local store focus: Tesco Superstore, Hendon (North West London)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🏬 Stores: 4,800+ globally | 2,800+ in the UK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👥 Employees: ~330,000 worldwide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🎯 Mission: “Serving customers a little better every day”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🛍️ Operations: Groceries, F&amp;F clothing, general retail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📱 Services: Online delivery, Tesco Mobile, Tesco Bank</a:t>
            </a:r>
          </a:p>
        </p:txBody>
      </p:sp>
    </p:spTree>
    <p:extLst>
      <p:ext uri="{BB962C8B-B14F-4D97-AF65-F5344CB8AC3E}">
        <p14:creationId xmlns:p14="http://schemas.microsoft.com/office/powerpoint/2010/main" val="140880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88F72B1-527C-486B-BF5E-BCDCD69EAA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u="none" strike="noStrike" normalizeH="0" baseline="0">
                <a:ln>
                  <a:noFill/>
                </a:ln>
              </a:rPr>
              <a:t>Job Responsibilities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44DABA-CE18-9515-E4F7-37FD81FB8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8879" y="1853754"/>
            <a:ext cx="9247652" cy="3327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Provide frontline customer support across the store </a:t>
            </a:r>
          </a:p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Assist with checkouts, payments, and customer enquiries </a:t>
            </a:r>
          </a:p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Process returns, refunds, and resolve basic issues </a:t>
            </a:r>
          </a:p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Replenish stock and maintain shelf presentation </a:t>
            </a:r>
          </a:p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Ensure product availability throughout the day </a:t>
            </a:r>
          </a:p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 Click &amp; Collect and online order processes </a:t>
            </a:r>
          </a:p>
          <a:p>
            <a:pPr marL="0" marR="0" lvl="0" indent="-228600" defTabSz="914400" fontAlgn="base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Maintain a clean, safe,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store environment</a:t>
            </a:r>
          </a:p>
        </p:txBody>
      </p:sp>
    </p:spTree>
    <p:extLst>
      <p:ext uri="{BB962C8B-B14F-4D97-AF65-F5344CB8AC3E}">
        <p14:creationId xmlns:p14="http://schemas.microsoft.com/office/powerpoint/2010/main" val="1926252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11A611C9-7712-B71D-B180-426191DF79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Job Analysis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E9652513-9904-0397-D6AF-9443CC018F1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36222" y="2180771"/>
            <a:ext cx="9247652" cy="3327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Identifies key tasks and responsibilities of the role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Clarifies required skills, knowledge,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Supports accurate recruitment and selection decisions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Forms the basis for Job Description and Person Specification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Highlights performance expectations and workload requirements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Identifies training and development needs for new staff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0362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A0FA29C-28D4-44FA-9776-BEB071192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Job Description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920690C-C761-5245-F4DA-3F253F3821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92769" y="1676847"/>
            <a:ext cx="9247652" cy="3327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Provide customer assistance across all store areas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Operate checkouts and manage transactions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Handle enquiries, complaints, and returns professionally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Replenish stock and maintain product displays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Ensure availability, cleanliness, and store presentation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 Click &amp; Collect and online order fulfilment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Follow health, safety, and food hygiene standards</a:t>
            </a:r>
          </a:p>
        </p:txBody>
      </p:sp>
    </p:spTree>
    <p:extLst>
      <p:ext uri="{BB962C8B-B14F-4D97-AF65-F5344CB8AC3E}">
        <p14:creationId xmlns:p14="http://schemas.microsoft.com/office/powerpoint/2010/main" val="786619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BCA27754-C011-35CF-5EDA-55FA5F5908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735520"/>
            <a:ext cx="392126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 Specification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88610A5-FCA8-B6A8-4458-181875680F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6685" y="1789230"/>
            <a:ext cx="10798629" cy="4678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Essential Skills &amp; Competencies: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communication and customer service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Ability to work in a fast-paced environment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Teamworking and interpersonal abilities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Attention to detail and accuracy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Problem-solving and adaptability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Knowledge &amp; Experience: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Basic IT and till operation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Experience in retail or customer service (desirable)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Understanding of health and safety procedures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 Qualities: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Friendly, approachable, and customer-focused attitude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Reliability, punctuality, and professionalism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Willingness to learn and develop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645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D8DEEAF-9BA5-ACCD-DB17-71EEFE71021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29"/>
          <a:stretch>
            <a:fillRect/>
          </a:stretch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5E773A3E-888E-C4EE-0E91-DDFD02706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PT" dirty="0" err="1"/>
              <a:t>Recruitment</a:t>
            </a:r>
            <a:r>
              <a:rPr lang="pt-PT" dirty="0"/>
              <a:t> </a:t>
            </a:r>
            <a:r>
              <a:rPr lang="pt-PT" dirty="0" err="1"/>
              <a:t>Process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938E34-1451-600E-FEF2-1AE9749C2C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703693"/>
            <a:ext cx="9603275" cy="345061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analysis and role requirements identified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advertised on Tesco Careers website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Online application and pre‑screening questions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Shortlisting based on person specification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Interview and customer service assessment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Right‑to‑work checks and references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Job offer issued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Induction and onboarding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programme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552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123EA01C-72FF-5A4D-9972-AC640F4C11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Learning &amp; Development Needs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DB07E7-3AD7-6F21-D5F5-FC4CF9577B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676847"/>
            <a:ext cx="9247652" cy="3327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Customer service and communication skills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Handling customer complaints and difficult situations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Till operation and basic IT system training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Product knowledge across store departments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Health, safety, and food hygiene compliance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Time management and multitasking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Confidence in Click &amp; Collect and online order processes</a:t>
            </a:r>
          </a:p>
        </p:txBody>
      </p:sp>
    </p:spTree>
    <p:extLst>
      <p:ext uri="{BB962C8B-B14F-4D97-AF65-F5344CB8AC3E}">
        <p14:creationId xmlns:p14="http://schemas.microsoft.com/office/powerpoint/2010/main" val="109566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92B01CE5-71C6-516A-2C9C-1CC6F4A550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Learning Theory 1 – </a:t>
            </a:r>
            <a:r>
              <a:rPr kumimoji="0" lang="en-US" altLang="en-US" b="1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</a:rPr>
              <a:t>Behaviourist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Approach (Skinner)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1C3943C-CD1A-B07E-D115-F174055563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623497"/>
            <a:ext cx="9247652" cy="3327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Learning occurs through repetition and reinforcement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Focus on observable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and measurable outcomes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Positive reinforcement strengthens correct actions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Suitable for practical, task-based training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Applied in Tesco through scripted interactions and role-play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for till training, customer service routines, and safety procedures</a:t>
            </a:r>
          </a:p>
        </p:txBody>
      </p:sp>
    </p:spTree>
    <p:extLst>
      <p:ext uri="{BB962C8B-B14F-4D97-AF65-F5344CB8AC3E}">
        <p14:creationId xmlns:p14="http://schemas.microsoft.com/office/powerpoint/2010/main" val="653886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4E6ED0E6-B6D5-F8E0-1F9E-117CA94993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Learning Theory 2 – Kolb’s Experiential Learning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1F43B49-70E7-7CD2-AA92-E0E2E64DD4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92769" y="1853754"/>
            <a:ext cx="9247652" cy="3327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Learning through experience and reflection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Four-stage cycle: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1.Concrete Experience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Reflective Observation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Abstract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Conceptualisation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Active Experimentation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Encourages problem-solving and critical thinking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Applied at Tesco through hands-on training and guided reflection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Useful for customer interactions, issue resolution, and adapting to store demands</a:t>
            </a:r>
          </a:p>
        </p:txBody>
      </p:sp>
    </p:spTree>
    <p:extLst>
      <p:ext uri="{BB962C8B-B14F-4D97-AF65-F5344CB8AC3E}">
        <p14:creationId xmlns:p14="http://schemas.microsoft.com/office/powerpoint/2010/main" val="3602723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2B30DA5-C9FC-AE84-15F5-F75FA0365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369B055-DBA8-81FB-2E04-89881DA5B0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72174" y="2061028"/>
            <a:ext cx="9247652" cy="3327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Provide continuous training for new staff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 mentoring from experienced employees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Improve digital training for online orders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Offer customer service workshops</a:t>
            </a:r>
          </a:p>
        </p:txBody>
      </p:sp>
    </p:spTree>
    <p:extLst>
      <p:ext uri="{BB962C8B-B14F-4D97-AF65-F5344CB8AC3E}">
        <p14:creationId xmlns:p14="http://schemas.microsoft.com/office/powerpoint/2010/main" val="2209050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ssoa a segurar puzzle peça">
            <a:extLst>
              <a:ext uri="{FF2B5EF4-FFF2-40B4-BE49-F238E27FC236}">
                <a16:creationId xmlns:a16="http://schemas.microsoft.com/office/drawing/2014/main" id="{29426471-E571-F8D0-8919-5F590FF36CD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grayscl/>
          </a:blip>
          <a:srcRect t="16999"/>
          <a:stretch>
            <a:fillRect/>
          </a:stretch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69D3F22E-2D47-BA38-833C-A515B67F8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PT" b="1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0802952-801D-8A59-7B7D-DB687F0D5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recruitment and development of Customer Service Assistants are essential to Tesco’s success.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structured recruitment process ensures the right employees are selected.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and learning theories help staff perform effectively and deliver excellent customer service.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Investing in employee learning ensure both development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suports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organisational performance and customer satisfaction</a:t>
            </a:r>
          </a:p>
        </p:txBody>
      </p:sp>
    </p:spTree>
    <p:extLst>
      <p:ext uri="{BB962C8B-B14F-4D97-AF65-F5344CB8AC3E}">
        <p14:creationId xmlns:p14="http://schemas.microsoft.com/office/powerpoint/2010/main" val="30621852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C59A503-97D4-D608-79A5-DCD464C3C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 err="1"/>
              <a:t>References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E2C150F-0BEF-26D4-3412-39A0CE95E3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2113954"/>
            <a:ext cx="9255354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Tesco PLC (2024)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Report 2024.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Available at: (Accessed: 20 Feb 2026).2</a:t>
            </a:r>
          </a:p>
        </p:txBody>
      </p:sp>
    </p:spTree>
    <p:extLst>
      <p:ext uri="{BB962C8B-B14F-4D97-AF65-F5344CB8AC3E}">
        <p14:creationId xmlns:p14="http://schemas.microsoft.com/office/powerpoint/2010/main" val="3538631120"/>
      </p:ext>
    </p:extLst>
  </p:cSld>
  <p:clrMapOvr>
    <a:masterClrMapping/>
  </p:clrMapOvr>
</p:sld>
</file>

<file path=ppt/theme/theme1.xml><?xml version="1.0" encoding="utf-8"?>
<a:theme xmlns:a="http://schemas.openxmlformats.org/drawingml/2006/main" name="Galeria">
  <a:themeElements>
    <a:clrScheme name="Galeria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eria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eria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TM10001114[[fn=Galeria]]</Template>
  <TotalTime>186</TotalTime>
  <Words>710</Words>
  <Application>Microsoft Office PowerPoint</Application>
  <PresentationFormat>Ecrã Panorâmico</PresentationFormat>
  <Paragraphs>109</Paragraphs>
  <Slides>14</Slides>
  <Notes>1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14</vt:i4>
      </vt:variant>
    </vt:vector>
  </HeadingPairs>
  <TitlesOfParts>
    <vt:vector size="18" baseType="lpstr">
      <vt:lpstr>Aptos</vt:lpstr>
      <vt:lpstr>Arial</vt:lpstr>
      <vt:lpstr>Gill Sans MT</vt:lpstr>
      <vt:lpstr>Galeria</vt:lpstr>
      <vt:lpstr>Apresentação do PowerPoint</vt:lpstr>
      <vt:lpstr>Table of Contents</vt:lpstr>
      <vt:lpstr>Tesco - Company Overview </vt:lpstr>
      <vt:lpstr>Job Responsibilities </vt:lpstr>
      <vt:lpstr>Job Analysis</vt:lpstr>
      <vt:lpstr>Job Description</vt:lpstr>
      <vt:lpstr>Person Specification</vt:lpstr>
      <vt:lpstr>Recruitment Process</vt:lpstr>
      <vt:lpstr>Learning &amp; Development Needs</vt:lpstr>
      <vt:lpstr>Learning Theory 1 – Behaviourist Approach (Skinner)</vt:lpstr>
      <vt:lpstr>Learning Theory 2 – Kolb’s Experiential Learning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Bartolomeu Chumbinho (2425764)</dc:creator>
  <cp:lastModifiedBy>larafriends27@gmail.com</cp:lastModifiedBy>
  <cp:revision>2</cp:revision>
  <dcterms:created xsi:type="dcterms:W3CDTF">2026-02-27T14:08:47Z</dcterms:created>
  <dcterms:modified xsi:type="dcterms:W3CDTF">2026-03-18T23:13:03Z</dcterms:modified>
</cp:coreProperties>
</file>