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2" r:id="rId5"/>
    <p:sldId id="258" r:id="rId6"/>
    <p:sldId id="261" r:id="rId7"/>
    <p:sldId id="263" r:id="rId8"/>
    <p:sldId id="260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FE1911-E357-AE0A-F0E6-B96740EF6346}" v="595" dt="2024-02-22T15:17:56.831"/>
    <p1510:client id="{5802FB7A-54CA-C6F2-2571-998E5D057C13}" v="2" dt="2024-02-22T16:36:03.806"/>
    <p1510:client id="{6E995A09-D8B7-FABB-A8DD-2E451409D290}" v="3" dt="2024-02-22T15:24:45.701"/>
    <p1510:client id="{C3578689-E00D-C45A-680C-07BF91C65B89}" v="1" dt="2024-02-22T17:02:16.5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5" d="100"/>
          <a:sy n="55" d="100"/>
        </p:scale>
        <p:origin x="107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JUSNkp5T6A?feature=oembe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xAwz30-bF1w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museum.wales/swansea/" TargetMode="External"/><Relationship Id="rId13" Type="http://schemas.openxmlformats.org/officeDocument/2006/relationships/hyperlink" Target="https://www.walesonline.co.uk/news/wales-news/christmas-tree-grown-gower-displayed-7995165" TargetMode="External"/><Relationship Id="rId3" Type="http://schemas.openxmlformats.org/officeDocument/2006/relationships/hyperlink" Target="https://www.simplypsychology.org/qualitative-quantitative.html" TargetMode="External"/><Relationship Id="rId7" Type="http://schemas.openxmlformats.org/officeDocument/2006/relationships/hyperlink" Target="https://www.bbc.co.uk/news/articles/c2l4082k8e0o" TargetMode="External"/><Relationship Id="rId12" Type="http://schemas.openxmlformats.org/officeDocument/2006/relationships/hyperlink" Target="mailto:https://www.google.com/maps/place/Gower+Fresh+Christmas+Trees+Farm/@51.6305854" TargetMode="External"/><Relationship Id="rId2" Type="http://schemas.openxmlformats.org/officeDocument/2006/relationships/hyperlink" Target="https://etaileurope.wbresearch.com/blog/diversifying-revenue-streams-online-retailer-strategy#:~:text=To%20diversify%20one%27s%20revenue%20streams" TargetMode="External"/><Relationship Id="rId16" Type="http://schemas.openxmlformats.org/officeDocument/2006/relationships/hyperlink" Target="https://www.psychologistworld.com/emotion/emotion-memory-psycholog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acebook.com/watch/?v=224853042422757" TargetMode="External"/><Relationship Id="rId11" Type="http://schemas.openxmlformats.org/officeDocument/2006/relationships/hyperlink" Target="https://www.facebook.com/gowerfreshchristmastrees/reviews" TargetMode="External"/><Relationship Id="rId5" Type="http://schemas.openxmlformats.org/officeDocument/2006/relationships/hyperlink" Target="http://www.facebook.com" TargetMode="External"/><Relationship Id="rId15" Type="http://schemas.openxmlformats.org/officeDocument/2006/relationships/hyperlink" Target="https://www.familiesonline.co.uk/local/dudley/reviews/gower-fresh-christmas-trees-farm-autumn%20-family%20-fun%20-433" TargetMode="External"/><Relationship Id="rId10" Type="http://schemas.openxmlformats.org/officeDocument/2006/relationships/hyperlink" Target="https://www.visitswanseabay.com/" TargetMode="External"/><Relationship Id="rId4" Type="http://schemas.openxmlformats.org/officeDocument/2006/relationships/hyperlink" Target="https://www.gowerfreshchristmastrees.co.uk/gower-fresh-2022-update/" TargetMode="External"/><Relationship Id="rId9" Type="http://schemas.openxmlformats.org/officeDocument/2006/relationships/hyperlink" Target="http://news.bbc.co.uk/1/hi/wales/south_west/8396269.stm" TargetMode="External"/><Relationship Id="rId14" Type="http://schemas.openxmlformats.org/officeDocument/2006/relationships/hyperlink" Target="https://www.gov.uk/government/news/swansea-christmas-tree-grower-wins-downing-street-display-tit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nowing On The Trees">
            <a:extLst>
              <a:ext uri="{FF2B5EF4-FFF2-40B4-BE49-F238E27FC236}">
                <a16:creationId xmlns:a16="http://schemas.microsoft.com/office/drawing/2014/main" id="{82D97AE6-3349-60ED-B51C-DB1F30C7ED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200723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The Gower Christmas tree farm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27214"/>
            <a:ext cx="10058400" cy="20664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Penelope Hutchinson  2125800</a:t>
            </a:r>
            <a:endParaRPr lang="en-US"/>
          </a:p>
          <a:p>
            <a:r>
              <a:rPr lang="en-GB">
                <a:solidFill>
                  <a:srgbClr val="FFFFFF"/>
                </a:solidFill>
              </a:rPr>
              <a:t>Assignment Title: Video Presentation</a:t>
            </a:r>
          </a:p>
          <a:p>
            <a:r>
              <a:rPr lang="en-GB">
                <a:solidFill>
                  <a:srgbClr val="FFFFFF"/>
                </a:solidFill>
              </a:rPr>
              <a:t>Module: BMTP5022 Research Methods and Field Study</a:t>
            </a:r>
          </a:p>
          <a:p>
            <a:r>
              <a:rPr lang="en-GB">
                <a:solidFill>
                  <a:srgbClr val="FFFFFF"/>
                </a:solidFill>
              </a:rPr>
              <a:t>Lecturer: Dr Emma Roberts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82344"/>
            <a:ext cx="12191998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8115300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12191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847C5C-A3D6-08E7-72D7-C74572534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72" y="4816056"/>
            <a:ext cx="12437585" cy="1834115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3200"/>
            </a:br>
            <a:r>
              <a:rPr lang="en-US" sz="3600">
                <a:solidFill>
                  <a:srgbClr val="FFFFFF"/>
                </a:solidFill>
              </a:rPr>
              <a:t>   INTRODUCTION</a:t>
            </a:r>
            <a:br>
              <a:rPr lang="en-US" sz="3200"/>
            </a:br>
            <a:br>
              <a:rPr lang="en-US" sz="1400"/>
            </a:br>
            <a:r>
              <a:rPr lang="en-US" sz="1000">
                <a:solidFill>
                  <a:srgbClr val="FFFFFF"/>
                </a:solidFill>
              </a:rPr>
              <a:t>                                                                                                    </a:t>
            </a:r>
            <a:br>
              <a:rPr lang="en-US" sz="1000">
                <a:solidFill>
                  <a:srgbClr val="FFFFFF"/>
                </a:solidFill>
              </a:rPr>
            </a:br>
            <a:r>
              <a:rPr lang="en-US" sz="1000">
                <a:solidFill>
                  <a:srgbClr val="FFFFFF"/>
                </a:solidFill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Gower</a:t>
            </a:r>
            <a:r>
              <a:rPr lang="en-US" sz="1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(2023b)</a:t>
            </a:r>
          </a:p>
        </p:txBody>
      </p:sp>
      <p:pic>
        <p:nvPicPr>
          <p:cNvPr id="5" name="Online Media 4" title="Christmas Trees by Gower Fresh">
            <a:hlinkClick r:id="" action="ppaction://media"/>
            <a:extLst>
              <a:ext uri="{FF2B5EF4-FFF2-40B4-BE49-F238E27FC236}">
                <a16:creationId xmlns:a16="http://schemas.microsoft.com/office/drawing/2014/main" id="{463A1564-B89E-55F7-7946-BB56D0AF632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43094" y="390832"/>
            <a:ext cx="7998431" cy="4519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607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B0A1B-FAA8-BAF6-D119-FCFBEEA49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366" y="609600"/>
            <a:ext cx="4267200" cy="47042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comparisons with events in Swansea to identify their unique selling points:</a:t>
            </a:r>
            <a:endParaRPr lang="en-US" sz="4400" kern="12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pic>
        <p:nvPicPr>
          <p:cNvPr id="10" name="Content Placeholder 9" descr="A two posters with text and images&#10;&#10;Description automatically generated">
            <a:extLst>
              <a:ext uri="{FF2B5EF4-FFF2-40B4-BE49-F238E27FC236}">
                <a16:creationId xmlns:a16="http://schemas.microsoft.com/office/drawing/2014/main" id="{74A03654-3D32-69C0-757C-74418D68CB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26" r="29661"/>
          <a:stretch/>
        </p:blipFill>
        <p:spPr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41CD52-4CA0-6BD5-DE74-1A6E46EF9C11}"/>
              </a:ext>
            </a:extLst>
          </p:cNvPr>
          <p:cNvSpPr>
            <a:spLocks/>
          </p:cNvSpPr>
          <p:nvPr/>
        </p:nvSpPr>
        <p:spPr>
          <a:xfrm>
            <a:off x="3796932" y="6322304"/>
            <a:ext cx="3723653" cy="55481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386"/>
              </a:spcAft>
              <a:buFont typeface="Arial" panose="020B0604020202020204" pitchFamily="34" charset="0"/>
              <a:buChar char="•"/>
            </a:pPr>
            <a:r>
              <a:rPr lang="en-US" sz="1000">
                <a:solidFill>
                  <a:schemeClr val="tx1">
                    <a:lumMod val="85000"/>
                    <a:lumOff val="15000"/>
                  </a:schemeClr>
                </a:solidFill>
              </a:rPr>
              <a:t>Gower Heritage Centre (2023) Gower Fresh Christmas Trees (2024) What's On | Plantasia Tropical Zoo NATIONAL WATERFRONT MUSEUM (2024)</a:t>
            </a:r>
          </a:p>
        </p:txBody>
      </p:sp>
      <p:pic>
        <p:nvPicPr>
          <p:cNvPr id="6" name="Content Placeholder 5" descr="A group of bunnies and eggs&#10;&#10;Description automatically generated">
            <a:extLst>
              <a:ext uri="{FF2B5EF4-FFF2-40B4-BE49-F238E27FC236}">
                <a16:creationId xmlns:a16="http://schemas.microsoft.com/office/drawing/2014/main" id="{86AAE630-C578-927B-4629-AB985FA67D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184" r="11900"/>
          <a:stretch/>
        </p:blipFill>
        <p:spPr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65419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5506455-0C72-9DBD-A5A2-B5483090E8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8147" b="-31548"/>
          <a:stretch/>
        </p:blipFill>
        <p:spPr>
          <a:xfrm>
            <a:off x="648539" y="223115"/>
            <a:ext cx="13185678" cy="729340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636C87-C726-73CB-891A-286D651D30C2}"/>
              </a:ext>
            </a:extLst>
          </p:cNvPr>
          <p:cNvSpPr>
            <a:spLocks/>
          </p:cNvSpPr>
          <p:nvPr/>
        </p:nvSpPr>
        <p:spPr>
          <a:xfrm>
            <a:off x="457200" y="5854381"/>
            <a:ext cx="6186322" cy="4576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32688">
              <a:spcAft>
                <a:spcPts val="600"/>
              </a:spcAft>
            </a:pPr>
            <a:r>
              <a:rPr lang="en-GB" kern="1200">
                <a:latin typeface="+mn-lt"/>
                <a:ea typeface="+mn-ea"/>
                <a:cs typeface="+mn-cs"/>
              </a:rPr>
              <a:t>Howard (2006)</a:t>
            </a:r>
            <a:r>
              <a:rPr lang="en-GB"/>
              <a:t> Pine and Gilmore (1999)</a:t>
            </a:r>
          </a:p>
        </p:txBody>
      </p:sp>
    </p:spTree>
    <p:extLst>
      <p:ext uri="{BB962C8B-B14F-4D97-AF65-F5344CB8AC3E}">
        <p14:creationId xmlns:p14="http://schemas.microsoft.com/office/powerpoint/2010/main" val="2792437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Online Media 8" title="Gower Fresh Christmas Trees Farm">
            <a:hlinkClick r:id="" action="ppaction://media"/>
            <a:extLst>
              <a:ext uri="{FF2B5EF4-FFF2-40B4-BE49-F238E27FC236}">
                <a16:creationId xmlns:a16="http://schemas.microsoft.com/office/drawing/2014/main" id="{F0034A94-A66F-7971-2261-32AC9042E48D}"/>
              </a:ext>
            </a:extLst>
          </p:cNvPr>
          <p:cNvPicPr>
            <a:picLocks noGrp="1" noRot="1" noChangeAspect="1"/>
          </p:cNvPicPr>
          <p:nvPr>
            <p:ph type="pic" idx="1"/>
            <a:videoFile r:link="rId1"/>
          </p:nvPr>
        </p:nvPicPr>
        <p:blipFill>
          <a:blip r:embed="rId3"/>
          <a:srcRect l="2508" r="2508"/>
          <a:stretch>
            <a:fillRect/>
          </a:stretch>
        </p:blipFill>
        <p:spPr>
          <a:xfrm>
            <a:off x="1100009" y="457200"/>
            <a:ext cx="999198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020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E3387B0-E259-3933-106A-5DC79CDA2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findings</a:t>
            </a:r>
          </a:p>
        </p:txBody>
      </p:sp>
      <p:pic>
        <p:nvPicPr>
          <p:cNvPr id="2" name="Content Placeholder 1" descr="A group of rectangular shapes with text&#10;&#10;Description automatically generated">
            <a:extLst>
              <a:ext uri="{FF2B5EF4-FFF2-40B4-BE49-F238E27FC236}">
                <a16:creationId xmlns:a16="http://schemas.microsoft.com/office/drawing/2014/main" id="{F3B0486A-6407-D400-4D1E-ECB03A236A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2428" y="674184"/>
            <a:ext cx="7225748" cy="5509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905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green and grey arrows with white text&#10;&#10;Description automatically generated">
            <a:extLst>
              <a:ext uri="{FF2B5EF4-FFF2-40B4-BE49-F238E27FC236}">
                <a16:creationId xmlns:a16="http://schemas.microsoft.com/office/drawing/2014/main" id="{3D0631DE-6CE4-EE8B-76CE-FA0D07F525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278" r="-2" b="-2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1D2F4-CA80-E625-E234-E916359AA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838559"/>
            <a:ext cx="3052293" cy="564323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br>
              <a:rPr lang="en-US" sz="4000">
                <a:solidFill>
                  <a:srgbClr val="FFFFFF"/>
                </a:solidFill>
              </a:rPr>
            </a:br>
            <a:br>
              <a:rPr lang="en-US" sz="4000"/>
            </a:br>
            <a:br>
              <a:rPr lang="en-US" sz="4000"/>
            </a:br>
            <a:r>
              <a:rPr lang="en-US" sz="4000">
                <a:solidFill>
                  <a:srgbClr val="FFFFFF"/>
                </a:solidFill>
              </a:rPr>
              <a:t>Quantitative 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           &amp;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Qualitative </a:t>
            </a:r>
            <a:br>
              <a:rPr lang="en-US" sz="4000">
                <a:solidFill>
                  <a:srgbClr val="FFFFFF"/>
                </a:solidFill>
              </a:rPr>
            </a:br>
            <a:br>
              <a:rPr lang="en-US" sz="4000"/>
            </a:br>
            <a:br>
              <a:rPr lang="en-US" sz="4000"/>
            </a:br>
            <a:br>
              <a:rPr lang="en-US" sz="4000"/>
            </a:br>
            <a:br>
              <a:rPr lang="en-US" sz="4000"/>
            </a:br>
            <a:br>
              <a:rPr lang="en-US" sz="4000"/>
            </a:br>
            <a:br>
              <a:rPr lang="en-US" sz="4000"/>
            </a:br>
            <a:r>
              <a:rPr lang="en-US" sz="1050">
                <a:solidFill>
                  <a:schemeClr val="bg1"/>
                </a:solidFill>
              </a:rPr>
              <a:t>Bergin (2018)</a:t>
            </a:r>
          </a:p>
        </p:txBody>
      </p:sp>
    </p:spTree>
    <p:extLst>
      <p:ext uri="{BB962C8B-B14F-4D97-AF65-F5344CB8AC3E}">
        <p14:creationId xmlns:p14="http://schemas.microsoft.com/office/powerpoint/2010/main" val="3859161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screenshot of a screen&#10;&#10;Description automatically generated">
            <a:extLst>
              <a:ext uri="{FF2B5EF4-FFF2-40B4-BE49-F238E27FC236}">
                <a16:creationId xmlns:a16="http://schemas.microsoft.com/office/drawing/2014/main" id="{3FF953A9-E999-3423-9162-D75CCA355EA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6188" t="4531" r="7018" b="21477"/>
          <a:stretch/>
        </p:blipFill>
        <p:spPr>
          <a:xfrm>
            <a:off x="366239" y="281840"/>
            <a:ext cx="11562844" cy="632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595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7DD1E71-BF11-85D0-034E-8B7FD7AB0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14D363-A640-8C03-E202-9CD50C8A7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500"/>
              <a:t>Reference list</a:t>
            </a:r>
          </a:p>
          <a:p>
            <a:r>
              <a:rPr lang="en-GB" sz="500"/>
              <a:t>Audi, R. (2005). Epistemology. Routledge.</a:t>
            </a:r>
          </a:p>
          <a:p>
            <a:r>
              <a:rPr lang="en-GB" sz="500"/>
              <a:t>Bergin, T. (2018). An Introduction to Data Analysis. SAGE.</a:t>
            </a:r>
          </a:p>
          <a:p>
            <a:r>
              <a:rPr lang="en-GB" sz="500"/>
              <a:t>Calton, G. (2020). British Christmas tree grower of the year – in pictures. [online] the Guardian. Available at: https://www.theguardian.com/lifeandstyle/gallery/2020/dec/03/british-christmas-tree-grower-of-the-year-in-pictures [Accessed Nov. 2023].</a:t>
            </a:r>
          </a:p>
          <a:p>
            <a:r>
              <a:rPr lang="en-GB" sz="500"/>
              <a:t>Cater, T. (2023). Properties archive. [online] Gerald Eve. Available at: https://www.geraldeve.com/properties/?propertyid=22156 [Accessed Nov. 2023].</a:t>
            </a:r>
          </a:p>
          <a:p>
            <a:r>
              <a:rPr lang="en-GB" sz="500"/>
              <a:t>com, bing (23AD). tripadvisor christmas tree farm gower peninsula. [online] Bing. Available at: https://www.bing.com/search?q=tripadvisor++christmas+tree+farm+gower+peninsula&amp;qs=n&amp;form=QBRE&amp;sp=-1&amp;lq=0&amp;pq=tripadvisor++christmas+tree+farm+gower+peninsula&amp;sc=6-48&amp;sk=&amp;cvid=40EB40598F1242D39AFB4DB728D9DD2B&amp;ghsh=0&amp;ghacc=0&amp;ghpl= [Accessed Nov. 2023].</a:t>
            </a:r>
          </a:p>
          <a:p>
            <a:r>
              <a:rPr lang="en-GB" sz="500"/>
              <a:t>Dalling, R. (2021). The desperately-sad story behind a famous Christmas tree farm. [online] Wales Online. Available at: https://www.walesonline.co.uk/news/wales-news/desperately-sad-story-behind-one-22288044 [Accessed Nov. 2023].</a:t>
            </a:r>
          </a:p>
          <a:p>
            <a:r>
              <a:rPr lang="en-GB" sz="500"/>
              <a:t>Dalling, R. (2023). Popular farm inundated with calls for pumpkins after weather causes shortages. [online] Wales Online. Available at: https://www.walesonline.co.uk/whats-on/whats-on-news/gower-fresh-christmas-trees-received-27905616 [Accessed Nov. 2023].</a:t>
            </a:r>
          </a:p>
          <a:p>
            <a:r>
              <a:rPr lang="en-GB" sz="500"/>
              <a:t>Dudovskiy, john (2012). Exploratory research - research-methodology. [online] Research-Methodology. Available at: https://research-methodology.net/research-methodology/research-design/exploratory-research/.</a:t>
            </a:r>
          </a:p>
          <a:p>
            <a:r>
              <a:rPr lang="en-GB" sz="500"/>
              <a:t>Gov.uk (2017). Swansea Christmas tree grower wins Downing Street display title. [online] GOV.UK. Available at: https://www.gov.uk/government/news/swansea-christmas-tree-grower-wins-downing-street-display-title.</a:t>
            </a:r>
          </a:p>
          <a:p>
            <a:r>
              <a:rPr lang="en-GB" sz="500"/>
              <a:t>gov.uk, rcahmw (2021). English – coflein. [online] coflein.gov.uk. Available at: https://coflein.gov.uk/en/site/19999/ [Accessed Nov. 2023].</a:t>
            </a:r>
          </a:p>
          <a:p>
            <a:r>
              <a:rPr lang="en-GB" sz="500"/>
              <a:t>Gower (2023a). About us. [online] Gower Fresh Christmas Trees. Available at: https://www.gowerfreshchristmastrees.co.uk/about-gower-fresh-christmas-trees/ [Accessed Nov. 2023].</a:t>
            </a:r>
          </a:p>
          <a:p>
            <a:r>
              <a:rPr lang="en-GB" sz="500"/>
              <a:t>Gower (2023b). Facebook. [online] www.facebook.com. Available at: https://www.facebook.com/photo/?fbid=740718381421851&amp;set=pcb.740718468088509 [Accessed Nov. 2023].</a:t>
            </a:r>
          </a:p>
          <a:p>
            <a:r>
              <a:rPr lang="en-GB" sz="500"/>
              <a:t>Gower (2023c). Our reindeer. [online] Gower Fresh Christmas Trees. Available at: https://www.gowerfreshchristmastrees.co.uk/our-reindeer/#:~:text=Gower%20Fresh%20Christmas%20Trees%20is%20home%20to%20Wales%E2%80%99s [Accessed Nov. 2023].</a:t>
            </a:r>
          </a:p>
          <a:p>
            <a:r>
              <a:rPr lang="en-GB" sz="500"/>
              <a:t>gower christmas tree farm (2024). Facebook. [online] www.facebook.com. Available at: https://www.facebook.com/gowerfreshchristmastrees/ [Accessed 22 Feb. 2024].</a:t>
            </a:r>
          </a:p>
          <a:p>
            <a:r>
              <a:rPr lang="en-GB" sz="500"/>
              <a:t>Gower Fresh Christmas Trees (2024). Gower Fresh Christmas Trees- largest tree grower in Wales. [online] Gower Fresh Christmas Trees. Available at: https://www.gowerfreshchristmastrees.co.uk/ [Accessed 22 Feb. 2024].</a:t>
            </a:r>
          </a:p>
          <a:p>
            <a:r>
              <a:rPr lang="en-GB" sz="500"/>
              <a:t>Gower Heritage Centre (2023). Christmas at the Heritage Centre - Gower Heritage Centre. [online] https://www.gowerheritagecentre.co.uk/. Available at: https://www.gowerheritagecentre.co.uk/christmas-at-the-heritage-centre-2/ [Accessed 22 Feb. 2024].</a:t>
            </a:r>
          </a:p>
          <a:p>
            <a:r>
              <a:rPr lang="en-GB" sz="500"/>
              <a:t>gowertreefarm, facebook (2023). Log in or sign up to view. [online] www.facebook.com. Available at: https://www.facebook.com/gowerfreshchristmastrees/reviews [Accessed Nov. 2023].</a:t>
            </a:r>
          </a:p>
          <a:p>
            <a:r>
              <a:rPr lang="en-GB" sz="500"/>
              <a:t>Hammersley, M. and Atkinson, P. (1995). Ethnography : principles and practice. Holt, Rinehart, And Winston.</a:t>
            </a:r>
          </a:p>
          <a:p>
            <a:r>
              <a:rPr lang="en-GB" sz="500"/>
              <a:t>Howard, S. (2006). The Journal of 2020 Foresight. [online] 2020foresight.blogspot.com. Available at: https://2020foresight.blogspot.com/2006_09_10_2020foresight_archive.html [Accessed 22 Feb. 2024].</a:t>
            </a:r>
          </a:p>
          <a:p>
            <a:endParaRPr lang="en-GB" sz="500"/>
          </a:p>
          <a:p>
            <a:r>
              <a:rPr lang="en-GB" sz="500"/>
              <a:t>hutchison, penelope (2023). Gower fresh tree farm raindeers</a:t>
            </a:r>
          </a:p>
          <a:p>
            <a:r>
              <a:rPr lang="en-GB" sz="500"/>
              <a:t>.Jasper, M. (2003). Beginning reflective practice. Nelson Thornes.</a:t>
            </a:r>
          </a:p>
          <a:p>
            <a:r>
              <a:rPr lang="en-GB" sz="500"/>
              <a:t>Waude, A. (2016). Emotion and memory: How do your emotions affect your ability to remember information and recall past memories? [online] Psychologistworld.com. Available at: https://www.psychologistworld.com/emotion/emotion-memory-psychology.</a:t>
            </a:r>
          </a:p>
          <a:p>
            <a:endParaRPr lang="en-GB" sz="500"/>
          </a:p>
        </p:txBody>
      </p:sp>
    </p:spTree>
    <p:extLst>
      <p:ext uri="{BB962C8B-B14F-4D97-AF65-F5344CB8AC3E}">
        <p14:creationId xmlns:p14="http://schemas.microsoft.com/office/powerpoint/2010/main" val="458127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848FD-F4BA-FA0A-886B-6C924B7D8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500">
                <a:latin typeface="Arial"/>
                <a:cs typeface="Arial"/>
              </a:rPr>
              <a:t>hutchison, penelope (2023). Gower fresh tree farm raindeers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.Jasper, M. (2003). Beginning reflective practice. Nelson Thornes.</a:t>
            </a:r>
          </a:p>
          <a:p>
            <a:r>
              <a:rPr lang="en-GB" sz="500">
                <a:latin typeface="Arial"/>
                <a:cs typeface="Arial"/>
              </a:rPr>
              <a:t>Joseph, P.B. and Gilmore, J.H. (1999). The experience economy : Work is theatre &amp; every business a stage. Harvard Business School Press.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Kingsnorth, S. (2019). Digital marketing strategy : an integrated approach to online marketing. Kogan Page.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Kozinets, R.V. (2019). Netnography. SAGE.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London, E. (2022). Diversifying your revenue streams as an online retailer. [online] eTail London 2024. Available at: </a:t>
            </a:r>
            <a:r>
              <a:rPr lang="en-GB" sz="500">
                <a:latin typeface="Arial"/>
                <a:cs typeface="Arial"/>
                <a:hlinkClick r:id="rId2"/>
              </a:rPr>
              <a:t>https://etaileurope.wbresearch.com/blog/diversifying-revenue-streams-online-retailer-strategy#:~:text=To%20diversify%20one%27s%20revenue%20streams</a:t>
            </a:r>
            <a:r>
              <a:rPr lang="en-GB" sz="500">
                <a:latin typeface="Arial"/>
                <a:cs typeface="Arial"/>
              </a:rPr>
              <a:t> [Accessed Nov. 2023].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McLeod, S. (2023). Qualitative vs quantitative research methods &amp; data analysis. [online] Simply Psychology. Available at: </a:t>
            </a:r>
            <a:r>
              <a:rPr lang="en-GB" sz="500">
                <a:latin typeface="Arial"/>
                <a:cs typeface="Arial"/>
                <a:hlinkClick r:id="rId3"/>
              </a:rPr>
              <a:t>https://www.simplypsychology.org/qualitative-quantitative.html</a:t>
            </a:r>
            <a:r>
              <a:rPr lang="en-GB" sz="500">
                <a:latin typeface="Arial"/>
                <a:cs typeface="Arial"/>
              </a:rPr>
              <a:t>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Morgan, R. (2022). Gower fresh update 2022. [online] Gower Fresh Christmas Trees. Available at: </a:t>
            </a:r>
            <a:r>
              <a:rPr lang="en-GB" sz="500">
                <a:latin typeface="Arial"/>
                <a:cs typeface="Arial"/>
                <a:hlinkClick r:id="rId4"/>
              </a:rPr>
              <a:t>https://www.gowerfreshchristmastrees.co.uk/gower-fresh-2022-update/</a:t>
            </a:r>
            <a:r>
              <a:rPr lang="en-GB" sz="500">
                <a:latin typeface="Arial"/>
                <a:cs typeface="Arial"/>
              </a:rPr>
              <a:t> [Accessed Nov. 2023].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Morgan, R. (2023a). Stouthall mansion built for lucas family in 1780s where they moved from fairyhill. Is part of the farm and empty atm, but oncewas hospital and field... | By Gower Fresh Christmas Trees | Facebook. [online] </a:t>
            </a:r>
            <a:r>
              <a:rPr lang="en-GB" sz="500">
                <a:latin typeface="Arial"/>
                <a:cs typeface="Arial"/>
                <a:hlinkClick r:id="rId5"/>
              </a:rPr>
              <a:t>www.facebook.com</a:t>
            </a:r>
            <a:r>
              <a:rPr lang="en-GB" sz="500">
                <a:latin typeface="Arial"/>
                <a:cs typeface="Arial"/>
              </a:rPr>
              <a:t>. Available at: </a:t>
            </a:r>
            <a:r>
              <a:rPr lang="en-GB" sz="500">
                <a:latin typeface="Arial"/>
                <a:cs typeface="Arial"/>
                <a:hlinkClick r:id="rId6"/>
              </a:rPr>
              <a:t>https://www.facebook.com/watch/?v=224853042422757</a:t>
            </a:r>
            <a:r>
              <a:rPr lang="en-GB" sz="500">
                <a:latin typeface="Arial"/>
                <a:cs typeface="Arial"/>
              </a:rPr>
              <a:t> [Accessed Nov. 2023].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Morgan, R. (2023b). Weather: How Christmas tree farm makes it rain in dry spell. [online] BBC News. Available at: </a:t>
            </a:r>
            <a:r>
              <a:rPr lang="en-GB" sz="500">
                <a:latin typeface="Arial"/>
                <a:cs typeface="Arial"/>
                <a:hlinkClick r:id="rId7"/>
              </a:rPr>
              <a:t>https://www.bbc.co.uk/news/articles/c2l4082k8e0o</a:t>
            </a:r>
            <a:r>
              <a:rPr lang="en-GB" sz="500">
                <a:latin typeface="Arial"/>
                <a:cs typeface="Arial"/>
              </a:rPr>
              <a:t> [Accessed Nov. 2023].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NATIONAL WATERFRONT MUSEUM (2024). National Waterfront Museum. [online] National Museum Wales. Available at: </a:t>
            </a:r>
            <a:r>
              <a:rPr lang="en-GB" sz="500">
                <a:latin typeface="Arial"/>
                <a:cs typeface="Arial"/>
                <a:hlinkClick r:id="rId8"/>
              </a:rPr>
              <a:t>https://museum.wales/swansea/</a:t>
            </a:r>
            <a:r>
              <a:rPr lang="en-GB" sz="500">
                <a:latin typeface="Arial"/>
                <a:cs typeface="Arial"/>
              </a:rPr>
              <a:t>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news, bbc (2009). Christmas tree shortage concern. [online] news.bbc.co.uk. Available at: </a:t>
            </a:r>
            <a:r>
              <a:rPr lang="en-GB" sz="500">
                <a:latin typeface="Arial"/>
                <a:cs typeface="Arial"/>
                <a:hlinkClick r:id="rId9"/>
              </a:rPr>
              <a:t>http://news.bbc.co.uk/1/hi/wales/south_west/8396269.stm</a:t>
            </a:r>
            <a:r>
              <a:rPr lang="en-GB" sz="500">
                <a:latin typeface="Arial"/>
                <a:cs typeface="Arial"/>
              </a:rPr>
              <a:t> [Accessed Nov. 2023].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of Swansea , C. and C. (2024). Visit Swansea Bay: UK Beach Holidays &amp; Short Breaks. [online] Visit Swansea Bay. Available at: </a:t>
            </a:r>
            <a:r>
              <a:rPr lang="en-GB" sz="500">
                <a:latin typeface="Arial"/>
                <a:cs typeface="Arial"/>
                <a:hlinkClick r:id="rId10"/>
              </a:rPr>
              <a:t>https://www.visitswanseabay.com/</a:t>
            </a:r>
            <a:r>
              <a:rPr lang="en-GB" sz="500">
                <a:latin typeface="Arial"/>
                <a:cs typeface="Arial"/>
              </a:rPr>
              <a:t>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Pine, B.J. and Gilmore, J.H. (1999). The Experience Economy : Work Is Theatre &amp; Every Business a Stage. Boston: Harvard Business School Press.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Reviews, F. (2021). Log in or sign up to view. [online] </a:t>
            </a:r>
            <a:r>
              <a:rPr lang="en-GB" sz="500">
                <a:latin typeface="Arial"/>
                <a:cs typeface="Arial"/>
                <a:hlinkClick r:id="rId5"/>
              </a:rPr>
              <a:t>www.facebook.com</a:t>
            </a:r>
            <a:r>
              <a:rPr lang="en-GB" sz="500">
                <a:latin typeface="Arial"/>
                <a:cs typeface="Arial"/>
              </a:rPr>
              <a:t>. Available at: </a:t>
            </a:r>
            <a:r>
              <a:rPr lang="en-GB" sz="500">
                <a:latin typeface="Arial"/>
                <a:cs typeface="Arial"/>
                <a:hlinkClick r:id="rId11"/>
              </a:rPr>
              <a:t>https://www.facebook.com/gowerfreshchristmastrees/reviews</a:t>
            </a:r>
            <a:r>
              <a:rPr lang="en-GB" sz="500">
                <a:latin typeface="Arial"/>
                <a:cs typeface="Arial"/>
              </a:rPr>
              <a:t>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Reviews, G. (2023). Google maps. [online] Google Maps. Available at: </a:t>
            </a:r>
            <a:r>
              <a:rPr lang="en-GB" sz="500">
                <a:latin typeface="Arial"/>
                <a:cs typeface="Arial"/>
                <a:hlinkClick r:id="rId12"/>
              </a:rPr>
              <a:t>https://www.google.com/maps/place/Gower+Fresh+Christmas+Trees+Farm/@51.6305854</a:t>
            </a:r>
            <a:r>
              <a:rPr lang="en-GB" sz="500">
                <a:latin typeface="Arial"/>
                <a:cs typeface="Arial"/>
              </a:rPr>
              <a:t> [Accessed Nov. 2023].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Rim Jallouli, Anis, M., Deny Bélisle, Sehl Mellouli, Abdallah, F. and Osman, I. (2019). Digital economy : emerging technologies and business innovation : 4th International Conference, ICDEc 2019, Beirut, Lebanon, April 15-18, 2019, Proceedings. Springer.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Speth, C. and Probert, C. (2015). The SWOT analysis develop strengths to decrease the weaknesses of your business. Namur 50Minutes.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States, U. (2019). SWOT analysis : a tool for making better business decisions. Washington, D.C.: U.S. Dept. Of Agriculture, Risk Management Agency.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Turner, R. (2014). Christmas tree grown in Gower to be displayed at Downing Street. [online] Wales Online. Available at: </a:t>
            </a:r>
            <a:r>
              <a:rPr lang="en-GB" sz="500">
                <a:latin typeface="Arial"/>
                <a:cs typeface="Arial"/>
                <a:hlinkClick r:id="rId13"/>
              </a:rPr>
              <a:t>https://www.walesonline.co.uk/news/wales-news/christmas-tree-grown-gower-displayed-7995165</a:t>
            </a:r>
            <a:r>
              <a:rPr lang="en-GB" sz="500">
                <a:latin typeface="Arial"/>
                <a:cs typeface="Arial"/>
              </a:rPr>
              <a:t> [Accessed Nov. 2023].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uk, gov (2017). Swansea Christmas tree grower wins Downing Street display title. [online] GOV.UK. Available at: </a:t>
            </a:r>
            <a:r>
              <a:rPr lang="en-GB" sz="500">
                <a:latin typeface="Arial"/>
                <a:cs typeface="Arial"/>
                <a:hlinkClick r:id="rId14"/>
              </a:rPr>
              <a:t>https://www.gov.uk/government/news/swansea-christmas-tree-grower-wins-downing-street-display-title</a:t>
            </a:r>
            <a:r>
              <a:rPr lang="en-GB" sz="500">
                <a:latin typeface="Arial"/>
                <a:cs typeface="Arial"/>
              </a:rPr>
              <a:t> [Accessed Nov. 2023].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Varallo, F. (2018). A review of gower fresh christmas trees farm in | #433 | families online. [online] Familiesonline.co.uk. Available at: </a:t>
            </a:r>
            <a:r>
              <a:rPr lang="en-GB" sz="500">
                <a:latin typeface="Arial"/>
                <a:cs typeface="Arial"/>
                <a:hlinkClick r:id="rId15"/>
              </a:rPr>
              <a:t>https://www.familiesonline.co.uk/local/dudley/reviews/gower-fresh-christmas-trees-farm-autumn%20-family%20-fun%20-433</a:t>
            </a:r>
            <a:r>
              <a:rPr lang="en-GB" sz="500">
                <a:latin typeface="Arial"/>
                <a:cs typeface="Arial"/>
              </a:rPr>
              <a:t> [Accessed Nov. 2023].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Vartanian, T.P. (2010). Secondary data analysis. Oxford University Press.</a:t>
            </a:r>
            <a:endParaRPr lang="en-US" sz="500">
              <a:latin typeface="Arial"/>
              <a:cs typeface="Arial"/>
            </a:endParaRPr>
          </a:p>
          <a:p>
            <a:r>
              <a:rPr lang="en-GB" sz="500">
                <a:latin typeface="Arial"/>
                <a:cs typeface="Arial"/>
              </a:rPr>
              <a:t>Waude, A. (2016). Emotion and memory: How do your emotions affect your ability to remember information and recall past memories? [online] Psychologistworld.com. Available at: </a:t>
            </a:r>
            <a:r>
              <a:rPr lang="en-GB" sz="500">
                <a:latin typeface="Arial"/>
                <a:cs typeface="Arial"/>
                <a:hlinkClick r:id="rId16"/>
              </a:rPr>
              <a:t>https://www.psychologistworld.com/emotion/emotion-memory-psychology</a:t>
            </a:r>
            <a:r>
              <a:rPr lang="en-GB" sz="500">
                <a:latin typeface="Arial"/>
                <a:cs typeface="Arial"/>
              </a:rPr>
              <a:t>.</a:t>
            </a:r>
            <a:endParaRPr lang="en-US" sz="500">
              <a:latin typeface="Arial"/>
              <a:cs typeface="Arial"/>
            </a:endParaRPr>
          </a:p>
          <a:p>
            <a:endParaRPr lang="en-GB" sz="500">
              <a:latin typeface="Arial"/>
              <a:cs typeface="Arial"/>
            </a:endParaRPr>
          </a:p>
          <a:p>
            <a:endParaRPr lang="en-GB" sz="500"/>
          </a:p>
        </p:txBody>
      </p:sp>
    </p:spTree>
    <p:extLst>
      <p:ext uri="{BB962C8B-B14F-4D97-AF65-F5344CB8AC3E}">
        <p14:creationId xmlns:p14="http://schemas.microsoft.com/office/powerpoint/2010/main" val="21299081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1935</Words>
  <Application>Microsoft Office PowerPoint</Application>
  <PresentationFormat>Widescreen</PresentationFormat>
  <Paragraphs>60</Paragraphs>
  <Slides>10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The Gower Christmas tree farm</vt:lpstr>
      <vt:lpstr>    INTRODUCTION                                                                                                      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Gower (2023b)</vt:lpstr>
      <vt:lpstr>comparisons with events in Swansea to identify their unique selling points:</vt:lpstr>
      <vt:lpstr>PowerPoint Presentation</vt:lpstr>
      <vt:lpstr>PowerPoint Presentation</vt:lpstr>
      <vt:lpstr>research findings</vt:lpstr>
      <vt:lpstr>   Quantitative             &amp; Qualitative        Bergin (2018)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Penelope Hutchinson (2125800)</cp:lastModifiedBy>
  <cp:revision>7</cp:revision>
  <dcterms:created xsi:type="dcterms:W3CDTF">2024-02-22T08:50:37Z</dcterms:created>
  <dcterms:modified xsi:type="dcterms:W3CDTF">2024-02-22T17:10:38Z</dcterms:modified>
</cp:coreProperties>
</file>