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75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97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C9B75-1FF1-42E0-8F19-530960F127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2BCA71-48BA-4C4E-8D7A-53DDB071942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5E692D-CBD8-45E5-9DAF-C38CD10414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65776-DF0D-4AE4-9D7B-18BF331E483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AD71C7-42FA-49DA-9F07-CB98601A47D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2F054-A336-4F51-9470-259EA3195AA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46BDA-BE5B-45DD-AD5E-8B5901EEC8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DAD652-00EC-4FA8-B45F-B569489A5FB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67DCAE0-F440-4644-BBC6-CC02D69D07E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BC7C8-CBE3-46BB-A37F-C04A80AB6C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5063F-07A0-4108-9678-1F546B5256E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32141E-28D7-4D13-9F6E-105A25BA502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000" dirty="0"/>
              <a:t>Value Analysis </a:t>
            </a:r>
            <a:br>
              <a:rPr lang="en-GB" sz="4000" dirty="0"/>
            </a:br>
            <a:r>
              <a:rPr lang="en-GB" sz="4000" dirty="0"/>
              <a:t>&amp; </a:t>
            </a:r>
            <a:br>
              <a:rPr lang="en-GB" sz="4000" dirty="0"/>
            </a:br>
            <a:r>
              <a:rPr lang="en-GB" sz="4000" dirty="0"/>
              <a:t>Early Supplier/Buyer Involvement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pPr algn="ctr"/>
            <a:r>
              <a:rPr lang="en-GB" sz="3200" dirty="0"/>
              <a:t>By </a:t>
            </a:r>
          </a:p>
          <a:p>
            <a:pPr algn="ctr"/>
            <a:r>
              <a:rPr lang="en-GB" sz="3200" dirty="0"/>
              <a:t>Andrew Thorn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/>
              <a:t>Can be defined as:</a:t>
            </a:r>
          </a:p>
          <a:p>
            <a:pPr>
              <a:buFontTx/>
              <a:buNone/>
            </a:pPr>
            <a:endParaRPr lang="en-GB"/>
          </a:p>
          <a:p>
            <a:pPr>
              <a:buFontTx/>
              <a:buNone/>
            </a:pPr>
            <a:r>
              <a:rPr lang="en-GB"/>
              <a:t>	‘</a:t>
            </a:r>
            <a:r>
              <a:rPr lang="en-GB" i="1"/>
              <a:t>Methodical approach to the elimination of unnecessary costs without impairing performance, reliability, safety or marketability’</a:t>
            </a: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32856"/>
            <a:ext cx="8229600" cy="4536232"/>
          </a:xfrm>
        </p:spPr>
        <p:txBody>
          <a:bodyPr/>
          <a:lstStyle/>
          <a:p>
            <a:r>
              <a:rPr lang="en-GB" dirty="0"/>
              <a:t>A process for identifying and eliminating excess costs either in manufacturing, design or materials</a:t>
            </a:r>
          </a:p>
          <a:p>
            <a:r>
              <a:rPr lang="en-GB" dirty="0"/>
              <a:t>The keywords for understanding value analysis are ‘</a:t>
            </a:r>
            <a:r>
              <a:rPr lang="en-GB" b="1" u="sng" dirty="0"/>
              <a:t>function and value</a:t>
            </a:r>
            <a:r>
              <a:rPr lang="en-GB" dirty="0"/>
              <a:t>’</a:t>
            </a:r>
          </a:p>
          <a:p>
            <a:r>
              <a:rPr lang="en-GB" dirty="0"/>
              <a:t>The function of anything is what it is designed to do</a:t>
            </a:r>
          </a:p>
          <a:p>
            <a:r>
              <a:rPr lang="en-GB" dirty="0"/>
              <a:t>Value can usually be considered in three ways: cost value, use value and esteem value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/>
              <a:t>Cost value</a:t>
            </a:r>
            <a:r>
              <a:rPr lang="en-GB"/>
              <a:t>: - this is the cost of producing the item</a:t>
            </a:r>
            <a:endParaRPr lang="en-GB" b="1" u="sng"/>
          </a:p>
          <a:p>
            <a:r>
              <a:rPr lang="en-GB" b="1" u="sng"/>
              <a:t>Use value</a:t>
            </a:r>
            <a:r>
              <a:rPr lang="en-GB"/>
              <a:t>: - this is the value of the function being performed or primary function</a:t>
            </a:r>
            <a:endParaRPr lang="en-GB" b="1" u="sng"/>
          </a:p>
          <a:p>
            <a:r>
              <a:rPr lang="en-GB" b="1" u="sng"/>
              <a:t>Esteem value</a:t>
            </a:r>
            <a:r>
              <a:rPr lang="en-GB"/>
              <a:t>: - the value of those features which mirror the desirability of the product</a:t>
            </a:r>
            <a:endParaRPr lang="en-GB" b="1" u="sng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Value Analysis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The basic procedure is to ask:</a:t>
            </a:r>
          </a:p>
          <a:p>
            <a:pPr marL="609600" indent="-609600">
              <a:buFontTx/>
              <a:buNone/>
            </a:pPr>
            <a:endParaRPr lang="en-GB"/>
          </a:p>
          <a:p>
            <a:pPr marL="609600" indent="-609600">
              <a:buFontTx/>
              <a:buAutoNum type="arabicPeriod"/>
            </a:pPr>
            <a:r>
              <a:rPr lang="en-GB"/>
              <a:t>What is this?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it for?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does it cost?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else would do the job?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would that cost?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In your groups perform a value analysis exercise on a supermarket home delivery service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algn="ctr"/>
            <a:r>
              <a:rPr lang="en-GB" dirty="0"/>
              <a:t>Value Analysis Phases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6791"/>
            <a:ext cx="8424863" cy="4967833"/>
          </a:xfrm>
        </p:spPr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b="1" u="sng" dirty="0"/>
              <a:t>Define function</a:t>
            </a:r>
            <a:r>
              <a:rPr lang="en-GB" dirty="0"/>
              <a:t>: - what is it, what does it do?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Information phase</a:t>
            </a:r>
            <a:r>
              <a:rPr lang="en-GB" dirty="0"/>
              <a:t>: - collect facts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Speculation phase</a:t>
            </a:r>
            <a:r>
              <a:rPr lang="en-GB" dirty="0"/>
              <a:t>: - what else will it do?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Evaluation phase</a:t>
            </a:r>
            <a:r>
              <a:rPr lang="en-GB" dirty="0"/>
              <a:t>: - consider the alternatives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Presentation phase</a:t>
            </a:r>
            <a:r>
              <a:rPr lang="en-GB" dirty="0"/>
              <a:t>: - draw up recommendations</a:t>
            </a:r>
            <a:endParaRPr lang="en-GB" b="1" u="sng" dirty="0"/>
          </a:p>
          <a:p>
            <a:pPr marL="609600" indent="-609600">
              <a:buFontTx/>
              <a:buAutoNum type="arabicPeriod"/>
            </a:pPr>
            <a:r>
              <a:rPr lang="en-GB" b="1" u="sng" dirty="0"/>
              <a:t>Implementation phase</a:t>
            </a:r>
            <a:r>
              <a:rPr lang="en-GB" dirty="0"/>
              <a:t>: - put suggestions into effect</a:t>
            </a:r>
            <a:endParaRPr lang="en-GB" b="1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algn="ctr"/>
            <a:r>
              <a:rPr lang="en-GB" dirty="0"/>
              <a:t>Ten tests for value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981075"/>
            <a:ext cx="8785225" cy="5472113"/>
          </a:xfrm>
        </p:spPr>
        <p:txBody>
          <a:bodyPr/>
          <a:lstStyle/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cut it out altogether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simplify it, does it need all its features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Is there anything better for the purposes?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replace it, or parts of it, with a standard part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Is it made on proper tooling considering the quality?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Could we use a substitute material?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Could we use a cheaper production process?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Do material, labour, overhead and profit add up to its price?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Can we find a cheaper satisfactory supplier</a:t>
            </a:r>
          </a:p>
          <a:p>
            <a:pPr marL="609600" indent="-609600">
              <a:lnSpc>
                <a:spcPct val="80000"/>
              </a:lnSpc>
              <a:buFontTx/>
              <a:buAutoNum type="arabicPeriod"/>
            </a:pPr>
            <a:r>
              <a:rPr lang="en-GB" sz="2800"/>
              <a:t>Is anyone else buying it for less?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Activity 2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pPr>
              <a:buFontTx/>
              <a:buNone/>
            </a:pPr>
            <a:r>
              <a:rPr lang="en-GB"/>
              <a:t>	Explain with reference to a practical example, how value analysis can be used to reduce costs and improve products.  As a purchasing manager, participating in a value analysis project, state the contribution which purchasing can make, and describe how you would undertake the exercise and implement its recommendations.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368152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 best suppliers are an important source of information and the purchasing function is in a strong position to gather this information and make use of it.</a:t>
            </a:r>
          </a:p>
          <a:p>
            <a:pPr>
              <a:lnSpc>
                <a:spcPct val="90000"/>
              </a:lnSpc>
            </a:pPr>
            <a:r>
              <a:rPr lang="en-GB"/>
              <a:t>This can be a collaborative arrangement where a partnership exists or simply a good working relationship where there can be collaboration at an early stage over the design and specification aspects and the establishment of quality standards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involvement ensures that costs are reduced and quality standards are achieved</a:t>
            </a:r>
          </a:p>
          <a:p>
            <a:r>
              <a:rPr lang="en-GB"/>
              <a:t>Involvement in the specification stage ensures that maximum use is made of standards, tolerances are realistic and materials are viable and obtainable at reasonable cost.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9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532765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	Wynstra et al (1999) attributed the increasing involvement of purchasing in product development to two main factors: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Increasing awareness of the purchasing function’s possible contribution to the strategic position of an organisation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The growing importance of innovation and product development in creating competitive advantage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Early Supplier Involvement/ </a:t>
            </a:r>
            <a:br>
              <a:rPr lang="en-GB" sz="4000" dirty="0"/>
            </a:br>
            <a:r>
              <a:rPr lang="en-GB" sz="4000" dirty="0"/>
              <a:t>Early Buyer Involvement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600200"/>
            <a:ext cx="8785225" cy="49974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Lamming and Womack et al have observed that by relying on specialist skills, competence and knowledge of suppliers’ Japanese car manufacturers have been able to turn out new cars at a faster pace</a:t>
            </a:r>
          </a:p>
          <a:p>
            <a:pPr>
              <a:lnSpc>
                <a:spcPct val="90000"/>
              </a:lnSpc>
            </a:pPr>
            <a:r>
              <a:rPr lang="en-GB"/>
              <a:t>The contribution that purchasing can make at the development stage is considerable and possibly the most important result is the avoidance of problems at a later stage- for example, in production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r>
              <a:rPr lang="en-GB"/>
              <a:t>Purchasing Contribution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Advising on standards</a:t>
            </a:r>
          </a:p>
          <a:p>
            <a:pPr>
              <a:lnSpc>
                <a:spcPct val="90000"/>
              </a:lnSpc>
            </a:pPr>
            <a:r>
              <a:rPr lang="en-GB"/>
              <a:t>Assisting on specifications and tolerances</a:t>
            </a:r>
          </a:p>
          <a:p>
            <a:pPr>
              <a:lnSpc>
                <a:spcPct val="90000"/>
              </a:lnSpc>
            </a:pPr>
            <a:r>
              <a:rPr lang="en-GB"/>
              <a:t>Advising on available materials</a:t>
            </a:r>
          </a:p>
          <a:p>
            <a:pPr>
              <a:lnSpc>
                <a:spcPct val="90000"/>
              </a:lnSpc>
            </a:pPr>
            <a:r>
              <a:rPr lang="en-GB"/>
              <a:t>Information on new developments</a:t>
            </a:r>
          </a:p>
          <a:p>
            <a:pPr>
              <a:lnSpc>
                <a:spcPct val="90000"/>
              </a:lnSpc>
            </a:pPr>
            <a:r>
              <a:rPr lang="en-GB"/>
              <a:t>Advising on availability</a:t>
            </a:r>
          </a:p>
          <a:p>
            <a:pPr>
              <a:lnSpc>
                <a:spcPct val="90000"/>
              </a:lnSpc>
            </a:pPr>
            <a:r>
              <a:rPr lang="en-GB"/>
              <a:t>Cost information</a:t>
            </a:r>
          </a:p>
          <a:p>
            <a:pPr>
              <a:lnSpc>
                <a:spcPct val="90000"/>
              </a:lnSpc>
            </a:pPr>
            <a:r>
              <a:rPr lang="en-GB"/>
              <a:t>Value analysis/engineering</a:t>
            </a:r>
          </a:p>
          <a:p>
            <a:pPr>
              <a:lnSpc>
                <a:spcPct val="90000"/>
              </a:lnSpc>
            </a:pPr>
            <a:r>
              <a:rPr lang="en-GB"/>
              <a:t>Liaising with suppliers and internal departments</a:t>
            </a:r>
          </a:p>
          <a:p>
            <a:pPr>
              <a:lnSpc>
                <a:spcPct val="90000"/>
              </a:lnSpc>
            </a:pPr>
            <a:r>
              <a:rPr lang="en-GB"/>
              <a:t>Contributing to make or buy decisons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96975"/>
          </a:xfrm>
        </p:spPr>
        <p:txBody>
          <a:bodyPr>
            <a:normAutofit fontScale="90000"/>
          </a:bodyPr>
          <a:lstStyle/>
          <a:p>
            <a:r>
              <a:rPr lang="en-GB" sz="4000"/>
              <a:t>Early Supplier Involvement/ </a:t>
            </a:r>
            <a:br>
              <a:rPr lang="en-GB" sz="4000"/>
            </a:br>
            <a:r>
              <a:rPr lang="en-GB" sz="4000"/>
              <a:t>Early Buyer Involvement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5329237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	Wynstra and Pierick 2000 identified two important variables relating to the management of supplier involvement:</a:t>
            </a:r>
          </a:p>
          <a:p>
            <a:pPr marL="609600" indent="-609600">
              <a:buFontTx/>
              <a:buNone/>
            </a:pPr>
            <a:endParaRPr lang="en-GB"/>
          </a:p>
          <a:p>
            <a:pPr marL="609600" indent="-609600">
              <a:buFontTx/>
              <a:buAutoNum type="arabicPeriod"/>
            </a:pPr>
            <a:r>
              <a:rPr lang="en-GB"/>
              <a:t>Degree of responsibility for product development contracted out to the supplier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Development risk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en-GB"/>
              <a:t>Degree of Responsibility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908050"/>
            <a:ext cx="8424862" cy="568960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 sz="2800"/>
              <a:t>	The degree of supplier responsibility to be contracted out is determined by the manufacturer after deciding such questions as:</a:t>
            </a:r>
          </a:p>
          <a:p>
            <a:pPr marL="609600" indent="-609600">
              <a:buFontTx/>
              <a:buAutoNum type="arabicPeriod"/>
            </a:pPr>
            <a:r>
              <a:rPr lang="en-GB" sz="2800"/>
              <a:t>The organisation’s technological competences</a:t>
            </a:r>
          </a:p>
          <a:p>
            <a:pPr marL="609600" indent="-609600">
              <a:buFontTx/>
              <a:buAutoNum type="arabicPeriod"/>
            </a:pPr>
            <a:r>
              <a:rPr lang="en-GB" sz="2800"/>
              <a:t>Are there suppliers whose relevant product or production knowledge in relation to the component is greater than that of the manufacturer?</a:t>
            </a:r>
          </a:p>
          <a:p>
            <a:pPr marL="609600" indent="-609600">
              <a:buFontTx/>
              <a:buAutoNum type="arabicPeriod"/>
            </a:pPr>
            <a:r>
              <a:rPr lang="en-GB" sz="2800"/>
              <a:t>Are there suppliers that can do the development work more efficiently than the manufacturer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r>
              <a:rPr lang="en-GB"/>
              <a:t>Development Risk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981075"/>
            <a:ext cx="8435975" cy="554355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	Calvi et al identify six types of risk that can be associated by asking the following questions.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the link between the component and the performance of the final product?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the level of innovation and differentiation brought by the component?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What is the reliability of the supplier; resources, for example, capacity, workforce, in meeting delivery schedules?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r>
              <a:rPr lang="en-GB"/>
              <a:t>Development Risk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052513"/>
            <a:ext cx="8785225" cy="5545137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 sz="2800"/>
              <a:t>4.	How modern are the production technologies involved?</a:t>
            </a:r>
          </a:p>
          <a:p>
            <a:pPr marL="609600" indent="-609600">
              <a:buFontTx/>
              <a:buNone/>
            </a:pPr>
            <a:r>
              <a:rPr lang="en-GB" sz="2800"/>
              <a:t>5	What is the cost of the component in relation to the cost of the final product?</a:t>
            </a:r>
          </a:p>
          <a:p>
            <a:pPr marL="609600" indent="-609600">
              <a:buFontTx/>
              <a:buAutoNum type="arabicPeriod" startAt="6"/>
            </a:pPr>
            <a:r>
              <a:rPr lang="en-GB" sz="2800"/>
              <a:t>What is the internal complexity; i.e. how many different technologies are used in the component?</a:t>
            </a:r>
          </a:p>
          <a:p>
            <a:pPr marL="609600" indent="-609600">
              <a:buFontTx/>
              <a:buNone/>
            </a:pPr>
            <a:r>
              <a:rPr lang="en-GB" sz="2800"/>
              <a:t>	The higher the development risks the sooner collaboration between the manufacturer and supplier should start and the greater the importance of shared information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r>
              <a:rPr lang="en-GB" dirty="0"/>
              <a:t>Supplier Involvement Portfolio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52513"/>
            <a:ext cx="8229600" cy="5472112"/>
          </a:xfrm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4192588" y="1576388"/>
            <a:ext cx="149225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Arms</a:t>
            </a:r>
          </a:p>
          <a:p>
            <a:r>
              <a:rPr lang="en-GB"/>
              <a:t>Length</a:t>
            </a:r>
          </a:p>
          <a:p>
            <a:r>
              <a:rPr lang="en-GB"/>
              <a:t>development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6424613" y="1576388"/>
            <a:ext cx="1593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Strategic</a:t>
            </a:r>
          </a:p>
          <a:p>
            <a:r>
              <a:rPr lang="en-GB"/>
              <a:t>Development 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4192588" y="3232150"/>
            <a:ext cx="1593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dirty="0"/>
              <a:t>Routine</a:t>
            </a:r>
          </a:p>
          <a:p>
            <a:r>
              <a:rPr lang="en-GB" dirty="0"/>
              <a:t>Development </a:t>
            </a:r>
          </a:p>
        </p:txBody>
      </p:sp>
      <p:sp>
        <p:nvSpPr>
          <p:cNvPr id="19463" name="Text Box 7"/>
          <p:cNvSpPr txBox="1">
            <a:spLocks noChangeArrowheads="1"/>
          </p:cNvSpPr>
          <p:nvPr/>
        </p:nvSpPr>
        <p:spPr bwMode="auto">
          <a:xfrm>
            <a:off x="6567488" y="3160713"/>
            <a:ext cx="1593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Critical</a:t>
            </a:r>
          </a:p>
          <a:p>
            <a:r>
              <a:rPr lang="en-GB"/>
              <a:t>Development </a:t>
            </a:r>
          </a:p>
        </p:txBody>
      </p:sp>
      <p:sp>
        <p:nvSpPr>
          <p:cNvPr id="19464" name="Line 8"/>
          <p:cNvSpPr>
            <a:spLocks noChangeShapeType="1"/>
          </p:cNvSpPr>
          <p:nvPr/>
        </p:nvSpPr>
        <p:spPr bwMode="auto">
          <a:xfrm>
            <a:off x="3924300" y="1412875"/>
            <a:ext cx="4464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5" name="Line 9"/>
          <p:cNvSpPr>
            <a:spLocks noChangeShapeType="1"/>
          </p:cNvSpPr>
          <p:nvPr/>
        </p:nvSpPr>
        <p:spPr bwMode="auto">
          <a:xfrm>
            <a:off x="3924300" y="1412875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6" name="Line 10"/>
          <p:cNvSpPr>
            <a:spLocks noChangeShapeType="1"/>
          </p:cNvSpPr>
          <p:nvPr/>
        </p:nvSpPr>
        <p:spPr bwMode="auto">
          <a:xfrm>
            <a:off x="8388350" y="1412875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7" name="Line 11"/>
          <p:cNvSpPr>
            <a:spLocks noChangeShapeType="1"/>
          </p:cNvSpPr>
          <p:nvPr/>
        </p:nvSpPr>
        <p:spPr bwMode="auto">
          <a:xfrm>
            <a:off x="3924300" y="4581525"/>
            <a:ext cx="4464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8" name="Line 12"/>
          <p:cNvSpPr>
            <a:spLocks noChangeShapeType="1"/>
          </p:cNvSpPr>
          <p:nvPr/>
        </p:nvSpPr>
        <p:spPr bwMode="auto">
          <a:xfrm>
            <a:off x="6227763" y="1412875"/>
            <a:ext cx="0" cy="31686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69" name="Line 13"/>
          <p:cNvSpPr>
            <a:spLocks noChangeShapeType="1"/>
          </p:cNvSpPr>
          <p:nvPr/>
        </p:nvSpPr>
        <p:spPr bwMode="auto">
          <a:xfrm>
            <a:off x="3924300" y="2852738"/>
            <a:ext cx="44640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9470" name="Text Box 14"/>
          <p:cNvSpPr txBox="1">
            <a:spLocks noChangeArrowheads="1"/>
          </p:cNvSpPr>
          <p:nvPr/>
        </p:nvSpPr>
        <p:spPr bwMode="auto">
          <a:xfrm>
            <a:off x="2981325" y="2008188"/>
            <a:ext cx="654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High</a:t>
            </a:r>
          </a:p>
        </p:txBody>
      </p:sp>
      <p:sp>
        <p:nvSpPr>
          <p:cNvPr id="19471" name="Text Box 15"/>
          <p:cNvSpPr txBox="1">
            <a:spLocks noChangeArrowheads="1"/>
          </p:cNvSpPr>
          <p:nvPr/>
        </p:nvSpPr>
        <p:spPr bwMode="auto">
          <a:xfrm>
            <a:off x="3040063" y="3521075"/>
            <a:ext cx="60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Low</a:t>
            </a:r>
          </a:p>
        </p:txBody>
      </p:sp>
      <p:sp>
        <p:nvSpPr>
          <p:cNvPr id="19472" name="Text Box 16"/>
          <p:cNvSpPr txBox="1">
            <a:spLocks noChangeArrowheads="1"/>
          </p:cNvSpPr>
          <p:nvPr/>
        </p:nvSpPr>
        <p:spPr bwMode="auto">
          <a:xfrm>
            <a:off x="4624388" y="4673600"/>
            <a:ext cx="60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Low</a:t>
            </a:r>
          </a:p>
        </p:txBody>
      </p:sp>
      <p:sp>
        <p:nvSpPr>
          <p:cNvPr id="19473" name="Text Box 17"/>
          <p:cNvSpPr txBox="1">
            <a:spLocks noChangeArrowheads="1"/>
          </p:cNvSpPr>
          <p:nvPr/>
        </p:nvSpPr>
        <p:spPr bwMode="auto">
          <a:xfrm>
            <a:off x="6927850" y="4673600"/>
            <a:ext cx="654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High</a:t>
            </a:r>
          </a:p>
        </p:txBody>
      </p:sp>
      <p:sp>
        <p:nvSpPr>
          <p:cNvPr id="19474" name="Text Box 18"/>
          <p:cNvSpPr txBox="1">
            <a:spLocks noChangeArrowheads="1"/>
          </p:cNvSpPr>
          <p:nvPr/>
        </p:nvSpPr>
        <p:spPr bwMode="auto">
          <a:xfrm>
            <a:off x="1444625" y="2655888"/>
            <a:ext cx="21907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DEVELOPMENTAL</a:t>
            </a:r>
          </a:p>
          <a:p>
            <a:r>
              <a:rPr lang="en-GB"/>
              <a:t>RESPONSIBILITY</a:t>
            </a:r>
          </a:p>
        </p:txBody>
      </p:sp>
      <p:sp>
        <p:nvSpPr>
          <p:cNvPr id="19475" name="Text Box 19"/>
          <p:cNvSpPr txBox="1">
            <a:spLocks noChangeArrowheads="1"/>
          </p:cNvSpPr>
          <p:nvPr/>
        </p:nvSpPr>
        <p:spPr bwMode="auto">
          <a:xfrm>
            <a:off x="4787900" y="5321300"/>
            <a:ext cx="250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/>
              <a:t>DEVELOPMENT RISK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Supplier Involvement Portfolio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en-GB"/>
              <a:t>The approach to the portfolio is: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Decide the degree of supplier responsibility for the development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Decide the degree of development risk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Position the supplier-component in the portfolio</a:t>
            </a:r>
          </a:p>
          <a:p>
            <a:pPr marL="609600" indent="-609600">
              <a:buFontTx/>
              <a:buAutoNum type="arabicPeriod"/>
            </a:pPr>
            <a:r>
              <a:rPr lang="en-GB"/>
              <a:t>Reflect on the distribution of the various supplier/component combinations across the portfolio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157</TotalTime>
  <Words>1007</Words>
  <Application>Microsoft Office PowerPoint</Application>
  <PresentationFormat>On-screen Show (4:3)</PresentationFormat>
  <Paragraphs>113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Constantia</vt:lpstr>
      <vt:lpstr>Wingdings 2</vt:lpstr>
      <vt:lpstr>Flow</vt:lpstr>
      <vt:lpstr>Value Analysis  &amp;  Early Supplier/Buyer Involvement</vt:lpstr>
      <vt:lpstr>Value Analysis</vt:lpstr>
      <vt:lpstr>Value Analysis</vt:lpstr>
      <vt:lpstr>Value Analysis</vt:lpstr>
      <vt:lpstr>Value Analysis</vt:lpstr>
      <vt:lpstr>Activity 1</vt:lpstr>
      <vt:lpstr>Value Analysis Phases</vt:lpstr>
      <vt:lpstr>Ten tests for value</vt:lpstr>
      <vt:lpstr>Activity 2</vt:lpstr>
      <vt:lpstr>Early Supplier Involvement/  Early Buyer Involvement</vt:lpstr>
      <vt:lpstr>Early Supplier Involvement/  Early Buyer Involvement</vt:lpstr>
      <vt:lpstr>Early Supplier Involvement/  Early Buyer Involvement</vt:lpstr>
      <vt:lpstr>Early Supplier Involvement/  Early Buyer Involvement</vt:lpstr>
      <vt:lpstr>Purchasing Contribution</vt:lpstr>
      <vt:lpstr>Early Supplier Involvement/  Early Buyer Involvement</vt:lpstr>
      <vt:lpstr>Degree of Responsibility</vt:lpstr>
      <vt:lpstr>Development Risk</vt:lpstr>
      <vt:lpstr>Development Risk</vt:lpstr>
      <vt:lpstr>Supplier Involvement Portfolio</vt:lpstr>
      <vt:lpstr>Supplier Involvement Portfolio</vt:lpstr>
    </vt:vector>
  </TitlesOfParts>
  <Company>Swansea Institute Of Higher Education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Andrew Thorn</dc:creator>
  <cp:lastModifiedBy>Andrew Thorn</cp:lastModifiedBy>
  <cp:revision>11</cp:revision>
  <dcterms:created xsi:type="dcterms:W3CDTF">2006-12-31T17:58:07Z</dcterms:created>
  <dcterms:modified xsi:type="dcterms:W3CDTF">2025-10-05T18:10:51Z</dcterms:modified>
</cp:coreProperties>
</file>