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8" r:id="rId2"/>
    <p:sldId id="258" r:id="rId3"/>
    <p:sldId id="259" r:id="rId4"/>
    <p:sldId id="262" r:id="rId5"/>
    <p:sldId id="260" r:id="rId6"/>
    <p:sldId id="272" r:id="rId7"/>
    <p:sldId id="273" r:id="rId8"/>
    <p:sldId id="271" r:id="rId9"/>
    <p:sldId id="27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44" d="100"/>
          <a:sy n="44" d="100"/>
        </p:scale>
        <p:origin x="1740"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13CD77-3D7B-4222-80B6-D6428840266F}" type="datetimeFigureOut">
              <a:rPr lang="en-GB" smtClean="0"/>
              <a:t>15/05/2018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2191904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13CD77-3D7B-4222-80B6-D6428840266F}" type="datetimeFigureOut">
              <a:rPr lang="en-GB" smtClean="0"/>
              <a:t>15/05/2018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1827770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213CD77-3D7B-4222-80B6-D6428840266F}" type="datetimeFigureOut">
              <a:rPr lang="en-GB" smtClean="0"/>
              <a:t>15/05/2018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254248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13CD77-3D7B-4222-80B6-D6428840266F}"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3027820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13CD77-3D7B-4222-80B6-D6428840266F}" type="datetimeFigureOut">
              <a:rPr lang="en-GB" smtClean="0"/>
              <a:t>15/05/2018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1601014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13CD77-3D7B-4222-80B6-D6428840266F}" type="datetimeFigureOut">
              <a:rPr lang="en-GB" smtClean="0"/>
              <a:t>15/05/2018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1986739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213CD77-3D7B-4222-80B6-D6428840266F}" type="datetimeFigureOut">
              <a:rPr lang="en-GB" smtClean="0"/>
              <a:t>15/05/2018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3726021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13CD77-3D7B-4222-80B6-D6428840266F}"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2440706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13CD77-3D7B-4222-80B6-D6428840266F}"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2783878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13CD77-3D7B-4222-80B6-D6428840266F}"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2626263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13CD77-3D7B-4222-80B6-D6428840266F}"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2518626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13CD77-3D7B-4222-80B6-D6428840266F}"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8E5C-FB53-484E-8108-2EC07F1EF251}"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976154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13CD77-3D7B-4222-80B6-D6428840266F}" type="datetimeFigureOut">
              <a:rPr lang="en-GB" smtClean="0"/>
              <a:t>15/05/2018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26965429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213CD77-3D7B-4222-80B6-D6428840266F}" type="datetimeFigureOut">
              <a:rPr lang="en-GB" smtClean="0"/>
              <a:t>15/05/2018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39378331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213CD77-3D7B-4222-80B6-D6428840266F}" type="datetimeFigureOut">
              <a:rPr lang="en-GB" smtClean="0"/>
              <a:t>15/05/2018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15421043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13CD77-3D7B-4222-80B6-D6428840266F}" type="datetimeFigureOut">
              <a:rPr lang="en-GB" smtClean="0"/>
              <a:t>15/05/2018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27637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13CD77-3D7B-4222-80B6-D6428840266F}" type="datetimeFigureOut">
              <a:rPr lang="en-GB" smtClean="0"/>
              <a:t>15/05/2018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718E5C-FB53-484E-8108-2EC07F1EF251}" type="slidenum">
              <a:rPr lang="en-GB" smtClean="0"/>
              <a:t>‹#›</a:t>
            </a:fld>
            <a:endParaRPr lang="en-GB"/>
          </a:p>
        </p:txBody>
      </p:sp>
    </p:spTree>
    <p:extLst>
      <p:ext uri="{BB962C8B-B14F-4D97-AF65-F5344CB8AC3E}">
        <p14:creationId xmlns:p14="http://schemas.microsoft.com/office/powerpoint/2010/main" val="1715304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213CD77-3D7B-4222-80B6-D6428840266F}" type="datetimeFigureOut">
              <a:rPr lang="en-GB" smtClean="0"/>
              <a:t>15/05/2018</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27718E5C-FB53-484E-8108-2EC07F1EF251}" type="slidenum">
              <a:rPr lang="en-GB" smtClean="0"/>
              <a:t>‹#›</a:t>
            </a:fld>
            <a:endParaRPr lang="en-GB"/>
          </a:p>
        </p:txBody>
      </p:sp>
    </p:spTree>
    <p:extLst>
      <p:ext uri="{BB962C8B-B14F-4D97-AF65-F5344CB8AC3E}">
        <p14:creationId xmlns:p14="http://schemas.microsoft.com/office/powerpoint/2010/main" val="287438534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5E66EC-38EC-478C-9F3B-D069FA6BA40D}"/>
              </a:ext>
            </a:extLst>
          </p:cNvPr>
          <p:cNvSpPr>
            <a:spLocks noGrp="1"/>
          </p:cNvSpPr>
          <p:nvPr>
            <p:ph type="title"/>
          </p:nvPr>
        </p:nvSpPr>
        <p:spPr>
          <a:xfrm>
            <a:off x="1446212" y="702364"/>
            <a:ext cx="9302752" cy="2726635"/>
          </a:xfrm>
        </p:spPr>
        <p:txBody>
          <a:bodyPr/>
          <a:lstStyle/>
          <a:p>
            <a:r>
              <a:rPr lang="en-GB" dirty="0">
                <a:solidFill>
                  <a:srgbClr val="FFC000"/>
                </a:solidFill>
              </a:rPr>
              <a:t>Discuss the impact of social influence</a:t>
            </a:r>
          </a:p>
        </p:txBody>
      </p:sp>
      <p:sp>
        <p:nvSpPr>
          <p:cNvPr id="5" name="Text Placeholder 4">
            <a:extLst>
              <a:ext uri="{FF2B5EF4-FFF2-40B4-BE49-F238E27FC236}">
                <a16:creationId xmlns:a16="http://schemas.microsoft.com/office/drawing/2014/main" id="{939BD875-4368-46C2-91EC-D782A424EC77}"/>
              </a:ext>
            </a:extLst>
          </p:cNvPr>
          <p:cNvSpPr>
            <a:spLocks noGrp="1"/>
          </p:cNvSpPr>
          <p:nvPr>
            <p:ph type="body" sz="half" idx="2"/>
          </p:nvPr>
        </p:nvSpPr>
        <p:spPr>
          <a:xfrm>
            <a:off x="913774" y="3429000"/>
            <a:ext cx="10364452" cy="2364850"/>
          </a:xfrm>
        </p:spPr>
        <p:txBody>
          <a:bodyPr/>
          <a:lstStyle/>
          <a:p>
            <a:r>
              <a:rPr lang="en-GB" dirty="0"/>
              <a:t>A power point presentation created by Lyndsey Ferrier &amp; stacy Waldman.</a:t>
            </a:r>
          </a:p>
        </p:txBody>
      </p:sp>
    </p:spTree>
    <p:extLst>
      <p:ext uri="{BB962C8B-B14F-4D97-AF65-F5344CB8AC3E}">
        <p14:creationId xmlns:p14="http://schemas.microsoft.com/office/powerpoint/2010/main" val="3595926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15D3B-9330-4E81-9AA0-B3124231C2B6}"/>
              </a:ext>
            </a:extLst>
          </p:cNvPr>
          <p:cNvSpPr>
            <a:spLocks noGrp="1"/>
          </p:cNvSpPr>
          <p:nvPr>
            <p:ph type="title"/>
          </p:nvPr>
        </p:nvSpPr>
        <p:spPr/>
        <p:txBody>
          <a:bodyPr/>
          <a:lstStyle/>
          <a:p>
            <a:r>
              <a:rPr lang="en-GB" dirty="0">
                <a:solidFill>
                  <a:srgbClr val="FF0000"/>
                </a:solidFill>
              </a:rPr>
              <a:t>Discuss the impact of social influence</a:t>
            </a:r>
          </a:p>
        </p:txBody>
      </p:sp>
      <p:sp>
        <p:nvSpPr>
          <p:cNvPr id="3" name="Content Placeholder 2">
            <a:extLst>
              <a:ext uri="{FF2B5EF4-FFF2-40B4-BE49-F238E27FC236}">
                <a16:creationId xmlns:a16="http://schemas.microsoft.com/office/drawing/2014/main" id="{34B5902D-6AEB-4270-A766-D4CC79A14292}"/>
              </a:ext>
            </a:extLst>
          </p:cNvPr>
          <p:cNvSpPr>
            <a:spLocks noGrp="1"/>
          </p:cNvSpPr>
          <p:nvPr>
            <p:ph sz="quarter" idx="13"/>
          </p:nvPr>
        </p:nvSpPr>
        <p:spPr>
          <a:xfrm>
            <a:off x="914399" y="1711338"/>
            <a:ext cx="10363826" cy="4121425"/>
          </a:xfrm>
        </p:spPr>
        <p:txBody>
          <a:bodyPr>
            <a:normAutofit fontScale="92500" lnSpcReduction="10000"/>
          </a:bodyPr>
          <a:lstStyle/>
          <a:p>
            <a:pPr marL="0" indent="0">
              <a:buNone/>
            </a:pPr>
            <a:r>
              <a:rPr lang="en-GB" sz="2800" dirty="0"/>
              <a:t>Hi, as most of you are aware, our names are stacy and Lyndsey, </a:t>
            </a:r>
          </a:p>
          <a:p>
            <a:pPr marL="0" indent="0">
              <a:buNone/>
            </a:pPr>
            <a:r>
              <a:rPr lang="en-GB" sz="2800" dirty="0"/>
              <a:t>today we will be discussing the impact of social influence. First of all, we will discuss the definition of social roles.</a:t>
            </a:r>
          </a:p>
          <a:p>
            <a:pPr marL="0" indent="0">
              <a:buNone/>
            </a:pPr>
            <a:r>
              <a:rPr lang="en-GB" sz="2800" dirty="0"/>
              <a:t>there will also be a description of role conflict, social perception following with an explanation of, what social influence's ARE.</a:t>
            </a:r>
          </a:p>
          <a:p>
            <a:pPr marL="0" indent="0">
              <a:buNone/>
            </a:pPr>
            <a:r>
              <a:rPr lang="en-GB" sz="2800" dirty="0"/>
              <a:t>Finally we will discuss the strengths and weaknesses of the research shown.</a:t>
            </a:r>
          </a:p>
          <a:p>
            <a:pPr marL="0" indent="0">
              <a:buNone/>
            </a:pPr>
            <a:endParaRPr lang="en-GB" dirty="0"/>
          </a:p>
        </p:txBody>
      </p:sp>
    </p:spTree>
    <p:extLst>
      <p:ext uri="{BB962C8B-B14F-4D97-AF65-F5344CB8AC3E}">
        <p14:creationId xmlns:p14="http://schemas.microsoft.com/office/powerpoint/2010/main" val="295671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DAA40-77D8-42AA-9EDC-33491DC9E1BA}"/>
              </a:ext>
            </a:extLst>
          </p:cNvPr>
          <p:cNvSpPr>
            <a:spLocks noGrp="1"/>
          </p:cNvSpPr>
          <p:nvPr>
            <p:ph type="title"/>
          </p:nvPr>
        </p:nvSpPr>
        <p:spPr/>
        <p:txBody>
          <a:bodyPr>
            <a:normAutofit/>
          </a:bodyPr>
          <a:lstStyle/>
          <a:p>
            <a:r>
              <a:rPr lang="en-GB" sz="5400" dirty="0">
                <a:solidFill>
                  <a:schemeClr val="accent6">
                    <a:lumMod val="50000"/>
                  </a:schemeClr>
                </a:solidFill>
              </a:rPr>
              <a:t>SOCIAL ROLES</a:t>
            </a:r>
          </a:p>
        </p:txBody>
      </p:sp>
      <p:sp>
        <p:nvSpPr>
          <p:cNvPr id="6" name="Text Placeholder 5">
            <a:extLst>
              <a:ext uri="{FF2B5EF4-FFF2-40B4-BE49-F238E27FC236}">
                <a16:creationId xmlns:a16="http://schemas.microsoft.com/office/drawing/2014/main" id="{6C67222C-41D1-4DB4-A790-A8BFF37C3035}"/>
              </a:ext>
            </a:extLst>
          </p:cNvPr>
          <p:cNvSpPr>
            <a:spLocks noGrp="1"/>
          </p:cNvSpPr>
          <p:nvPr>
            <p:ph type="body" sz="half" idx="13"/>
          </p:nvPr>
        </p:nvSpPr>
        <p:spPr>
          <a:xfrm>
            <a:off x="1614626" y="2377580"/>
            <a:ext cx="8752299" cy="594788"/>
          </a:xfrm>
        </p:spPr>
        <p:txBody>
          <a:bodyPr>
            <a:noAutofit/>
          </a:bodyPr>
          <a:lstStyle/>
          <a:p>
            <a:r>
              <a:rPr lang="en-GB" sz="2400" dirty="0">
                <a:solidFill>
                  <a:srgbClr val="FF0066"/>
                </a:solidFill>
              </a:rPr>
              <a:t>Judy Gahagan defined social roles in 1984 as the position or place that an individual holds in society.</a:t>
            </a:r>
          </a:p>
        </p:txBody>
      </p:sp>
      <p:sp>
        <p:nvSpPr>
          <p:cNvPr id="4" name="Text Placeholder 3">
            <a:extLst>
              <a:ext uri="{FF2B5EF4-FFF2-40B4-BE49-F238E27FC236}">
                <a16:creationId xmlns:a16="http://schemas.microsoft.com/office/drawing/2014/main" id="{25CE02AA-BCC2-488D-9E25-59ECC98DB18D}"/>
              </a:ext>
            </a:extLst>
          </p:cNvPr>
          <p:cNvSpPr>
            <a:spLocks noGrp="1"/>
          </p:cNvSpPr>
          <p:nvPr>
            <p:ph type="body" sz="half" idx="2"/>
          </p:nvPr>
        </p:nvSpPr>
        <p:spPr>
          <a:xfrm>
            <a:off x="913774" y="3429000"/>
            <a:ext cx="10364452" cy="2364849"/>
          </a:xfrm>
        </p:spPr>
        <p:txBody>
          <a:bodyPr>
            <a:normAutofit fontScale="85000" lnSpcReduction="10000"/>
          </a:bodyPr>
          <a:lstStyle/>
          <a:p>
            <a:r>
              <a:rPr lang="en-GB" sz="2000" dirty="0">
                <a:latin typeface="Arial" panose="020B0604020202020204" pitchFamily="34" charset="0"/>
                <a:cs typeface="Arial" panose="020B0604020202020204" pitchFamily="34" charset="0"/>
              </a:rPr>
              <a:t>  </a:t>
            </a:r>
            <a:r>
              <a:rPr lang="en-GB" sz="2000" dirty="0">
                <a:solidFill>
                  <a:srgbClr val="7030A0"/>
                </a:solidFill>
                <a:latin typeface="Arial" panose="020B0604020202020204" pitchFamily="34" charset="0"/>
                <a:cs typeface="Arial" panose="020B0604020202020204" pitchFamily="34" charset="0"/>
              </a:rPr>
              <a:t> Within society, there are many different social roles a person can have. These can be different for each individual and can also vary due to the social situation a person may be in. for instance many adults can be a child of some-one’s whilst also being parents, they could also be partners, friends, workers, patients etc. These roles can inter-mingle at times as a parent will always be a parent, a child will always be a child of some-one’s. But a worker will only be a worker while they are at their place of employment.</a:t>
            </a:r>
          </a:p>
        </p:txBody>
      </p:sp>
      <p:sp>
        <p:nvSpPr>
          <p:cNvPr id="5" name="TextBox 4">
            <a:extLst>
              <a:ext uri="{FF2B5EF4-FFF2-40B4-BE49-F238E27FC236}">
                <a16:creationId xmlns:a16="http://schemas.microsoft.com/office/drawing/2014/main" id="{D8CCD72C-FFF3-461E-9B97-3A4BB7FD64B4}"/>
              </a:ext>
            </a:extLst>
          </p:cNvPr>
          <p:cNvSpPr txBox="1"/>
          <p:nvPr/>
        </p:nvSpPr>
        <p:spPr>
          <a:xfrm>
            <a:off x="7673009" y="6248399"/>
            <a:ext cx="2066539" cy="369332"/>
          </a:xfrm>
          <a:prstGeom prst="rect">
            <a:avLst/>
          </a:prstGeom>
          <a:noFill/>
        </p:spPr>
        <p:txBody>
          <a:bodyPr wrap="square" rtlCol="0">
            <a:spAutoFit/>
          </a:bodyPr>
          <a:lstStyle/>
          <a:p>
            <a:r>
              <a:rPr lang="en-GB" dirty="0"/>
              <a:t>Gross, (1992)</a:t>
            </a:r>
          </a:p>
        </p:txBody>
      </p:sp>
    </p:spTree>
    <p:extLst>
      <p:ext uri="{BB962C8B-B14F-4D97-AF65-F5344CB8AC3E}">
        <p14:creationId xmlns:p14="http://schemas.microsoft.com/office/powerpoint/2010/main" val="624831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FC146-385B-4AAE-AA8C-081298115956}"/>
              </a:ext>
            </a:extLst>
          </p:cNvPr>
          <p:cNvSpPr>
            <a:spLocks noGrp="1"/>
          </p:cNvSpPr>
          <p:nvPr>
            <p:ph type="title"/>
          </p:nvPr>
        </p:nvSpPr>
        <p:spPr>
          <a:xfrm>
            <a:off x="913774" y="828564"/>
            <a:ext cx="10351752" cy="1066498"/>
          </a:xfrm>
        </p:spPr>
        <p:txBody>
          <a:bodyPr/>
          <a:lstStyle/>
          <a:p>
            <a:r>
              <a:rPr lang="en-GB" dirty="0">
                <a:solidFill>
                  <a:schemeClr val="accent6"/>
                </a:solidFill>
              </a:rPr>
              <a:t>Role conflict</a:t>
            </a:r>
          </a:p>
        </p:txBody>
      </p:sp>
      <p:sp>
        <p:nvSpPr>
          <p:cNvPr id="3" name="Text Placeholder 2">
            <a:extLst>
              <a:ext uri="{FF2B5EF4-FFF2-40B4-BE49-F238E27FC236}">
                <a16:creationId xmlns:a16="http://schemas.microsoft.com/office/drawing/2014/main" id="{7C20C0C8-3FF9-4D62-801D-F510C5D0405B}"/>
              </a:ext>
            </a:extLst>
          </p:cNvPr>
          <p:cNvSpPr>
            <a:spLocks noGrp="1"/>
          </p:cNvSpPr>
          <p:nvPr>
            <p:ph type="body" idx="1"/>
          </p:nvPr>
        </p:nvSpPr>
        <p:spPr>
          <a:xfrm>
            <a:off x="913774" y="2027583"/>
            <a:ext cx="10351752" cy="3829878"/>
          </a:xfrm>
        </p:spPr>
        <p:txBody>
          <a:bodyPr/>
          <a:lstStyle/>
          <a:p>
            <a:r>
              <a:rPr lang="en-GB" dirty="0">
                <a:solidFill>
                  <a:schemeClr val="tx2">
                    <a:lumMod val="75000"/>
                  </a:schemeClr>
                </a:solidFill>
              </a:rPr>
              <a:t>Even though there are certain expectations on an individual depending on their role within society, there can also be conflict within each role that the individual is expected to hold.  This can be due to a person being phoned while at work and being told their child is not well, this situation would be called inter-role conflict. Role conflict can also occur when a person is not clear of their role or social status within society. </a:t>
            </a:r>
          </a:p>
          <a:p>
            <a:r>
              <a:rPr lang="en-GB" dirty="0">
                <a:solidFill>
                  <a:schemeClr val="tx2">
                    <a:lumMod val="75000"/>
                  </a:schemeClr>
                </a:solidFill>
              </a:rPr>
              <a:t>Even though two people can have the same roles and social status within society, this does not mean they will act in the same way, this is due to individual characteristic’s traits of a person.</a:t>
            </a:r>
          </a:p>
        </p:txBody>
      </p:sp>
      <p:sp>
        <p:nvSpPr>
          <p:cNvPr id="4" name="TextBox 3">
            <a:extLst>
              <a:ext uri="{FF2B5EF4-FFF2-40B4-BE49-F238E27FC236}">
                <a16:creationId xmlns:a16="http://schemas.microsoft.com/office/drawing/2014/main" id="{E7549684-B31B-46DE-B188-A2812ED27537}"/>
              </a:ext>
            </a:extLst>
          </p:cNvPr>
          <p:cNvSpPr txBox="1"/>
          <p:nvPr/>
        </p:nvSpPr>
        <p:spPr>
          <a:xfrm>
            <a:off x="9594574" y="5850835"/>
            <a:ext cx="1563757" cy="646331"/>
          </a:xfrm>
          <a:prstGeom prst="rect">
            <a:avLst/>
          </a:prstGeom>
          <a:noFill/>
        </p:spPr>
        <p:txBody>
          <a:bodyPr wrap="square" rtlCol="0">
            <a:spAutoFit/>
          </a:bodyPr>
          <a:lstStyle/>
          <a:p>
            <a:r>
              <a:rPr lang="en-GB" dirty="0"/>
              <a:t>Gahagan, (1984.)</a:t>
            </a:r>
          </a:p>
        </p:txBody>
      </p:sp>
    </p:spTree>
    <p:extLst>
      <p:ext uri="{BB962C8B-B14F-4D97-AF65-F5344CB8AC3E}">
        <p14:creationId xmlns:p14="http://schemas.microsoft.com/office/powerpoint/2010/main" val="1543183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EC41F8A-56D6-4506-BD56-CC95D7488BB2}"/>
              </a:ext>
            </a:extLst>
          </p:cNvPr>
          <p:cNvSpPr>
            <a:spLocks noGrp="1"/>
          </p:cNvSpPr>
          <p:nvPr>
            <p:ph type="title"/>
          </p:nvPr>
        </p:nvSpPr>
        <p:spPr/>
        <p:txBody>
          <a:bodyPr/>
          <a:lstStyle/>
          <a:p>
            <a:r>
              <a:rPr lang="en-GB" dirty="0">
                <a:solidFill>
                  <a:srgbClr val="FF0066"/>
                </a:solidFill>
              </a:rPr>
              <a:t>SOCIAL INFLUENCES</a:t>
            </a:r>
          </a:p>
        </p:txBody>
      </p:sp>
      <p:sp>
        <p:nvSpPr>
          <p:cNvPr id="6" name="Content Placeholder 5">
            <a:extLst>
              <a:ext uri="{FF2B5EF4-FFF2-40B4-BE49-F238E27FC236}">
                <a16:creationId xmlns:a16="http://schemas.microsoft.com/office/drawing/2014/main" id="{8929A139-49C5-40DB-A928-C2B13B868CC2}"/>
              </a:ext>
            </a:extLst>
          </p:cNvPr>
          <p:cNvSpPr>
            <a:spLocks noGrp="1"/>
          </p:cNvSpPr>
          <p:nvPr>
            <p:ph sz="quarter" idx="13"/>
          </p:nvPr>
        </p:nvSpPr>
        <p:spPr/>
        <p:txBody>
          <a:bodyPr/>
          <a:lstStyle/>
          <a:p>
            <a:r>
              <a:rPr lang="en-GB" dirty="0"/>
              <a:t>WITHIN SOCIETY, THERE ARE MANY DIFFERENT SOCIAL INFLUENCES, THAT CAN IMPACT ON AN INDIVIDUAL.</a:t>
            </a:r>
          </a:p>
          <a:p>
            <a:r>
              <a:rPr lang="en-GB" dirty="0"/>
              <a:t>Social influences, that impact an individual can alter, from person to person, depending on their role within society.</a:t>
            </a:r>
          </a:p>
          <a:p>
            <a:r>
              <a:rPr lang="en-GB" dirty="0"/>
              <a:t>Social influence, can be viewed as social norms and values within an institution.</a:t>
            </a:r>
          </a:p>
          <a:p>
            <a:r>
              <a:rPr lang="en-GB" dirty="0"/>
              <a:t>What is a social norm, or, value for one group, can be viewed as abnormal, in another.</a:t>
            </a:r>
          </a:p>
          <a:p>
            <a:endParaRPr lang="en-GB" dirty="0"/>
          </a:p>
          <a:p>
            <a:endParaRPr lang="en-GB" dirty="0"/>
          </a:p>
          <a:p>
            <a:endParaRPr lang="en-GB" dirty="0"/>
          </a:p>
        </p:txBody>
      </p:sp>
      <p:sp>
        <p:nvSpPr>
          <p:cNvPr id="7" name="TextBox 6">
            <a:extLst>
              <a:ext uri="{FF2B5EF4-FFF2-40B4-BE49-F238E27FC236}">
                <a16:creationId xmlns:a16="http://schemas.microsoft.com/office/drawing/2014/main" id="{322819FC-2621-42F6-B3E4-98A9DD4ABB86}"/>
              </a:ext>
            </a:extLst>
          </p:cNvPr>
          <p:cNvSpPr txBox="1"/>
          <p:nvPr/>
        </p:nvSpPr>
        <p:spPr>
          <a:xfrm>
            <a:off x="7885044" y="6096000"/>
            <a:ext cx="2172558" cy="369332"/>
          </a:xfrm>
          <a:prstGeom prst="rect">
            <a:avLst/>
          </a:prstGeom>
          <a:noFill/>
        </p:spPr>
        <p:txBody>
          <a:bodyPr wrap="square" rtlCol="0">
            <a:spAutoFit/>
          </a:bodyPr>
          <a:lstStyle/>
          <a:p>
            <a:r>
              <a:rPr lang="en-GB" dirty="0"/>
              <a:t>Gross, (2005.)</a:t>
            </a:r>
          </a:p>
        </p:txBody>
      </p:sp>
    </p:spTree>
    <p:extLst>
      <p:ext uri="{BB962C8B-B14F-4D97-AF65-F5344CB8AC3E}">
        <p14:creationId xmlns:p14="http://schemas.microsoft.com/office/powerpoint/2010/main" val="2872221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B5998-6FA1-4A52-88E8-603C5075E85A}"/>
              </a:ext>
            </a:extLst>
          </p:cNvPr>
          <p:cNvSpPr>
            <a:spLocks noGrp="1"/>
          </p:cNvSpPr>
          <p:nvPr>
            <p:ph type="title"/>
          </p:nvPr>
        </p:nvSpPr>
        <p:spPr/>
        <p:txBody>
          <a:bodyPr/>
          <a:lstStyle/>
          <a:p>
            <a:r>
              <a:rPr lang="en-GB" dirty="0"/>
              <a:t>Conversion or compliance?</a:t>
            </a:r>
          </a:p>
        </p:txBody>
      </p:sp>
      <p:sp>
        <p:nvSpPr>
          <p:cNvPr id="3" name="Content Placeholder 2">
            <a:extLst>
              <a:ext uri="{FF2B5EF4-FFF2-40B4-BE49-F238E27FC236}">
                <a16:creationId xmlns:a16="http://schemas.microsoft.com/office/drawing/2014/main" id="{BE155FA4-A9FF-4748-829E-0EED78CA31E3}"/>
              </a:ext>
            </a:extLst>
          </p:cNvPr>
          <p:cNvSpPr>
            <a:spLocks noGrp="1"/>
          </p:cNvSpPr>
          <p:nvPr>
            <p:ph sz="quarter" idx="13"/>
          </p:nvPr>
        </p:nvSpPr>
        <p:spPr/>
        <p:txBody>
          <a:bodyPr/>
          <a:lstStyle/>
          <a:p>
            <a:r>
              <a:rPr lang="en-GB" dirty="0">
                <a:highlight>
                  <a:srgbClr val="FF00FF"/>
                </a:highlight>
              </a:rPr>
              <a:t>Compliance is seen throughout conformity studies. (e.g. </a:t>
            </a:r>
            <a:r>
              <a:rPr lang="en-GB" dirty="0" err="1">
                <a:highlight>
                  <a:srgbClr val="FF00FF"/>
                </a:highlight>
              </a:rPr>
              <a:t>asch</a:t>
            </a:r>
            <a:r>
              <a:rPr lang="en-GB" dirty="0">
                <a:highlight>
                  <a:srgbClr val="FF00FF"/>
                </a:highlight>
              </a:rPr>
              <a:t>).</a:t>
            </a:r>
          </a:p>
          <a:p>
            <a:r>
              <a:rPr lang="en-GB" dirty="0">
                <a:highlight>
                  <a:srgbClr val="FF00FF"/>
                </a:highlight>
              </a:rPr>
              <a:t>Participants are seen to conform publicly to the norms of the group, but they reject them privately.</a:t>
            </a:r>
          </a:p>
          <a:p>
            <a:r>
              <a:rPr lang="en-GB" dirty="0">
                <a:highlight>
                  <a:srgbClr val="FF00FF"/>
                </a:highlight>
              </a:rPr>
              <a:t>conversion and compliance are different from each other.</a:t>
            </a:r>
          </a:p>
          <a:p>
            <a:r>
              <a:rPr lang="en-GB" dirty="0">
                <a:highlight>
                  <a:srgbClr val="FF00FF"/>
                </a:highlight>
              </a:rPr>
              <a:t>Conversion is seen as changing the views/perception of the majority to conform with those of the minority.</a:t>
            </a:r>
          </a:p>
          <a:p>
            <a:r>
              <a:rPr lang="en-GB" dirty="0">
                <a:highlight>
                  <a:srgbClr val="FF00FF"/>
                </a:highlight>
              </a:rPr>
              <a:t>Conversion requires the private and public views to be changed.</a:t>
            </a:r>
          </a:p>
        </p:txBody>
      </p:sp>
    </p:spTree>
    <p:extLst>
      <p:ext uri="{BB962C8B-B14F-4D97-AF65-F5344CB8AC3E}">
        <p14:creationId xmlns:p14="http://schemas.microsoft.com/office/powerpoint/2010/main" val="2180651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18DA1-FA68-4F7D-A120-E2E0BA6AA5CC}"/>
              </a:ext>
            </a:extLst>
          </p:cNvPr>
          <p:cNvSpPr>
            <a:spLocks noGrp="1"/>
          </p:cNvSpPr>
          <p:nvPr>
            <p:ph type="title"/>
          </p:nvPr>
        </p:nvSpPr>
        <p:spPr/>
        <p:txBody>
          <a:bodyPr/>
          <a:lstStyle/>
          <a:p>
            <a:r>
              <a:rPr lang="en-GB" dirty="0"/>
              <a:t>Weaknesses of Asch study</a:t>
            </a:r>
          </a:p>
        </p:txBody>
      </p:sp>
      <p:sp>
        <p:nvSpPr>
          <p:cNvPr id="3" name="Content Placeholder 2">
            <a:extLst>
              <a:ext uri="{FF2B5EF4-FFF2-40B4-BE49-F238E27FC236}">
                <a16:creationId xmlns:a16="http://schemas.microsoft.com/office/drawing/2014/main" id="{9D0F6232-ED4E-4971-AB33-6C529AB941DF}"/>
              </a:ext>
            </a:extLst>
          </p:cNvPr>
          <p:cNvSpPr>
            <a:spLocks noGrp="1"/>
          </p:cNvSpPr>
          <p:nvPr>
            <p:ph sz="quarter" idx="13"/>
          </p:nvPr>
        </p:nvSpPr>
        <p:spPr/>
        <p:txBody>
          <a:bodyPr/>
          <a:lstStyle/>
          <a:p>
            <a:r>
              <a:rPr lang="en-GB" dirty="0">
                <a:highlight>
                  <a:srgbClr val="00FFFF"/>
                </a:highlight>
              </a:rPr>
              <a:t>The </a:t>
            </a:r>
            <a:r>
              <a:rPr lang="en-GB" dirty="0" err="1">
                <a:highlight>
                  <a:srgbClr val="00FFFF"/>
                </a:highlight>
              </a:rPr>
              <a:t>asch</a:t>
            </a:r>
            <a:r>
              <a:rPr lang="en-GB" dirty="0">
                <a:highlight>
                  <a:srgbClr val="00FFFF"/>
                </a:highlight>
              </a:rPr>
              <a:t> studies required skilled actors and proved costly.</a:t>
            </a:r>
          </a:p>
          <a:p>
            <a:r>
              <a:rPr lang="en-GB" dirty="0">
                <a:highlight>
                  <a:srgbClr val="00FFFF"/>
                </a:highlight>
              </a:rPr>
              <a:t>Asch showed conformity, but only with a 37% success rate leaving a 63% failure rate.</a:t>
            </a:r>
          </a:p>
          <a:p>
            <a:r>
              <a:rPr lang="en-GB" dirty="0">
                <a:highlight>
                  <a:srgbClr val="00FFFF"/>
                </a:highlight>
              </a:rPr>
              <a:t>100 tests were reviewed between 1953-85, they only emphasised those who conformed, they did not show alternative results.</a:t>
            </a:r>
          </a:p>
        </p:txBody>
      </p:sp>
    </p:spTree>
    <p:extLst>
      <p:ext uri="{BB962C8B-B14F-4D97-AF65-F5344CB8AC3E}">
        <p14:creationId xmlns:p14="http://schemas.microsoft.com/office/powerpoint/2010/main" val="1633187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26767-3560-4C08-A939-B8B7FA2B8362}"/>
              </a:ext>
            </a:extLst>
          </p:cNvPr>
          <p:cNvSpPr>
            <a:spLocks noGrp="1"/>
          </p:cNvSpPr>
          <p:nvPr>
            <p:ph type="title"/>
          </p:nvPr>
        </p:nvSpPr>
        <p:spPr/>
        <p:txBody>
          <a:bodyPr/>
          <a:lstStyle/>
          <a:p>
            <a:r>
              <a:rPr lang="en-GB" dirty="0">
                <a:highlight>
                  <a:srgbClr val="FF0000"/>
                </a:highlight>
              </a:rPr>
              <a:t>Minority influences</a:t>
            </a:r>
          </a:p>
        </p:txBody>
      </p:sp>
      <p:sp>
        <p:nvSpPr>
          <p:cNvPr id="3" name="Content Placeholder 2">
            <a:extLst>
              <a:ext uri="{FF2B5EF4-FFF2-40B4-BE49-F238E27FC236}">
                <a16:creationId xmlns:a16="http://schemas.microsoft.com/office/drawing/2014/main" id="{6431B4EA-9BBF-443E-82AD-D8B2DE18790D}"/>
              </a:ext>
            </a:extLst>
          </p:cNvPr>
          <p:cNvSpPr>
            <a:spLocks noGrp="1"/>
          </p:cNvSpPr>
          <p:nvPr>
            <p:ph sz="quarter" idx="13"/>
          </p:nvPr>
        </p:nvSpPr>
        <p:spPr/>
        <p:txBody>
          <a:bodyPr>
            <a:normAutofit/>
          </a:bodyPr>
          <a:lstStyle/>
          <a:p>
            <a:r>
              <a:rPr lang="en-GB" dirty="0"/>
              <a:t>Many studies show the minority conforming to the majority but there are studies showing how the majority can be conformed by the minority this is seen as a minority influence.</a:t>
            </a:r>
          </a:p>
          <a:p>
            <a:r>
              <a:rPr lang="en-GB" dirty="0"/>
              <a:t>The suffragettes were seen to be a minority influence.</a:t>
            </a:r>
          </a:p>
          <a:p>
            <a:r>
              <a:rPr lang="en-GB" dirty="0"/>
              <a:t>Adolf </a:t>
            </a:r>
            <a:r>
              <a:rPr lang="en-GB" dirty="0" err="1"/>
              <a:t>hitler</a:t>
            </a:r>
            <a:r>
              <a:rPr lang="en-GB" dirty="0"/>
              <a:t> is also seen as another minority influence</a:t>
            </a:r>
          </a:p>
          <a:p>
            <a:r>
              <a:rPr lang="en-GB" dirty="0"/>
              <a:t>Cult leaders are also seen as minority influences this can be seen when they are able to conform others to believe their own personal views and opinions.</a:t>
            </a:r>
          </a:p>
        </p:txBody>
      </p:sp>
    </p:spTree>
    <p:extLst>
      <p:ext uri="{BB962C8B-B14F-4D97-AF65-F5344CB8AC3E}">
        <p14:creationId xmlns:p14="http://schemas.microsoft.com/office/powerpoint/2010/main" val="2077313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FD61BA6-7458-4004-9D53-0D7522BBE46B}"/>
              </a:ext>
            </a:extLst>
          </p:cNvPr>
          <p:cNvSpPr>
            <a:spLocks noGrp="1"/>
          </p:cNvSpPr>
          <p:nvPr>
            <p:ph type="title"/>
          </p:nvPr>
        </p:nvSpPr>
        <p:spPr>
          <a:xfrm>
            <a:off x="913774" y="609600"/>
            <a:ext cx="5934969" cy="762000"/>
          </a:xfrm>
        </p:spPr>
        <p:txBody>
          <a:bodyPr/>
          <a:lstStyle/>
          <a:p>
            <a:r>
              <a:rPr lang="en-GB" dirty="0">
                <a:highlight>
                  <a:srgbClr val="FFFF00"/>
                </a:highlight>
              </a:rPr>
              <a:t>Normative social influence</a:t>
            </a:r>
          </a:p>
        </p:txBody>
      </p:sp>
      <p:sp>
        <p:nvSpPr>
          <p:cNvPr id="5" name="Picture Placeholder 4">
            <a:extLst>
              <a:ext uri="{FF2B5EF4-FFF2-40B4-BE49-F238E27FC236}">
                <a16:creationId xmlns:a16="http://schemas.microsoft.com/office/drawing/2014/main" id="{EF237C5E-6D00-409C-931D-34F0F88E8F18}"/>
              </a:ext>
            </a:extLst>
          </p:cNvPr>
          <p:cNvSpPr>
            <a:spLocks noGrp="1"/>
          </p:cNvSpPr>
          <p:nvPr>
            <p:ph type="pic" idx="1"/>
          </p:nvPr>
        </p:nvSpPr>
        <p:spPr/>
      </p:sp>
      <p:sp>
        <p:nvSpPr>
          <p:cNvPr id="6" name="Text Placeholder 5">
            <a:extLst>
              <a:ext uri="{FF2B5EF4-FFF2-40B4-BE49-F238E27FC236}">
                <a16:creationId xmlns:a16="http://schemas.microsoft.com/office/drawing/2014/main" id="{727D4572-8F6D-4E66-9A3D-F56F80910407}"/>
              </a:ext>
            </a:extLst>
          </p:cNvPr>
          <p:cNvSpPr>
            <a:spLocks noGrp="1"/>
          </p:cNvSpPr>
          <p:nvPr>
            <p:ph type="body" sz="half" idx="2"/>
          </p:nvPr>
        </p:nvSpPr>
        <p:spPr>
          <a:xfrm>
            <a:off x="913794" y="1371600"/>
            <a:ext cx="5934949" cy="4419599"/>
          </a:xfrm>
        </p:spPr>
        <p:txBody>
          <a:bodyPr>
            <a:normAutofit lnSpcReduction="10000"/>
          </a:bodyPr>
          <a:lstStyle/>
          <a:p>
            <a:r>
              <a:rPr lang="en-GB" dirty="0" err="1"/>
              <a:t>Moscovic</a:t>
            </a:r>
            <a:r>
              <a:rPr lang="en-GB" dirty="0"/>
              <a:t> (1976,1980) states that others including </a:t>
            </a:r>
            <a:r>
              <a:rPr lang="en-GB" dirty="0" err="1"/>
              <a:t>asch</a:t>
            </a:r>
            <a:r>
              <a:rPr lang="en-GB" dirty="0"/>
              <a:t> had emphasised too much on the concept that the majority group has a larger effect on the minority groups than vice versa. </a:t>
            </a:r>
          </a:p>
          <a:p>
            <a:r>
              <a:rPr lang="en-GB" dirty="0"/>
              <a:t> public compliance is said to be due to normative social influence. social influences are  rarely based on the minorities, it is normally based on the majority where the power of numbers is extremely important.</a:t>
            </a:r>
          </a:p>
          <a:p>
            <a:r>
              <a:rPr lang="en-GB" dirty="0"/>
              <a:t>Informative social influence is based on the majority being given new ideas and information to change their views and perception</a:t>
            </a:r>
          </a:p>
          <a:p>
            <a:r>
              <a:rPr lang="en-GB" dirty="0"/>
              <a:t>The four main factors needed for minority influence are behavioural style, thinking style, flexibility and identification.</a:t>
            </a:r>
          </a:p>
        </p:txBody>
      </p:sp>
    </p:spTree>
    <p:extLst>
      <p:ext uri="{BB962C8B-B14F-4D97-AF65-F5344CB8AC3E}">
        <p14:creationId xmlns:p14="http://schemas.microsoft.com/office/powerpoint/2010/main" val="3185801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D64C7D1-7B9A-4E5F-8678-864636F7AC9E}"/>
              </a:ext>
            </a:extLst>
          </p:cNvPr>
          <p:cNvSpPr>
            <a:spLocks noGrp="1"/>
          </p:cNvSpPr>
          <p:nvPr>
            <p:ph type="title"/>
          </p:nvPr>
        </p:nvSpPr>
        <p:spPr>
          <a:xfrm>
            <a:off x="913775" y="618518"/>
            <a:ext cx="3326921" cy="627186"/>
          </a:xfrm>
        </p:spPr>
        <p:txBody>
          <a:bodyPr>
            <a:normAutofit/>
          </a:bodyPr>
          <a:lstStyle/>
          <a:p>
            <a:r>
              <a:rPr lang="en-GB" sz="2800" dirty="0">
                <a:latin typeface="Arial" panose="020B0604020202020204" pitchFamily="34" charset="0"/>
                <a:cs typeface="Arial" panose="020B0604020202020204" pitchFamily="34" charset="0"/>
              </a:rPr>
              <a:t>References:</a:t>
            </a:r>
          </a:p>
        </p:txBody>
      </p:sp>
      <p:sp>
        <p:nvSpPr>
          <p:cNvPr id="7" name="Content Placeholder 6">
            <a:extLst>
              <a:ext uri="{FF2B5EF4-FFF2-40B4-BE49-F238E27FC236}">
                <a16:creationId xmlns:a16="http://schemas.microsoft.com/office/drawing/2014/main" id="{5C7FC734-ED8D-4C34-8D3C-AE792E69DFDA}"/>
              </a:ext>
            </a:extLst>
          </p:cNvPr>
          <p:cNvSpPr>
            <a:spLocks noGrp="1"/>
          </p:cNvSpPr>
          <p:nvPr>
            <p:ph sz="quarter" idx="13"/>
          </p:nvPr>
        </p:nvSpPr>
        <p:spPr>
          <a:xfrm>
            <a:off x="913774" y="1245704"/>
            <a:ext cx="10363826" cy="4545495"/>
          </a:xfrm>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Asch, S. E.(1956). </a:t>
            </a:r>
            <a:r>
              <a:rPr lang="en-GB" i="1" dirty="0">
                <a:latin typeface="Arial" panose="020B0604020202020204" pitchFamily="34" charset="0"/>
                <a:cs typeface="Arial" panose="020B0604020202020204" pitchFamily="34" charset="0"/>
              </a:rPr>
              <a:t>Opinions and social pressure</a:t>
            </a:r>
            <a:r>
              <a:rPr lang="en-GB" dirty="0">
                <a:latin typeface="Arial" panose="020B0604020202020204" pitchFamily="34" charset="0"/>
                <a:cs typeface="Arial" panose="020B0604020202020204" pitchFamily="34" charset="0"/>
              </a:rPr>
              <a:t>. Scientific: American 193, 31-35.</a:t>
            </a:r>
          </a:p>
          <a:p>
            <a:pPr marL="0" indent="0">
              <a:buNone/>
            </a:pPr>
            <a:r>
              <a:rPr lang="en-GB" dirty="0">
                <a:latin typeface="Arial" panose="020B0604020202020204" pitchFamily="34" charset="0"/>
                <a:cs typeface="Arial" panose="020B0604020202020204" pitchFamily="34" charset="0"/>
              </a:rPr>
              <a:t>Collins, (1998.) </a:t>
            </a:r>
            <a:r>
              <a:rPr lang="en-GB" i="1" dirty="0">
                <a:latin typeface="Arial" panose="020B0604020202020204" pitchFamily="34" charset="0"/>
                <a:cs typeface="Arial" panose="020B0604020202020204" pitchFamily="34" charset="0"/>
              </a:rPr>
              <a:t>A Dictionary of Sociology, </a:t>
            </a:r>
            <a:r>
              <a:rPr lang="en-GB" dirty="0">
                <a:latin typeface="Arial" panose="020B0604020202020204" pitchFamily="34" charset="0"/>
                <a:cs typeface="Arial" panose="020B0604020202020204" pitchFamily="34" charset="0"/>
              </a:rPr>
              <a:t>London: Oxford University Press.</a:t>
            </a:r>
          </a:p>
          <a:p>
            <a:pPr marL="0" indent="0">
              <a:buNone/>
            </a:pPr>
            <a:r>
              <a:rPr lang="en-GB" dirty="0">
                <a:latin typeface="Arial" panose="020B0604020202020204" pitchFamily="34" charset="0"/>
                <a:cs typeface="Arial" panose="020B0604020202020204" pitchFamily="34" charset="0"/>
              </a:rPr>
              <a:t>Gahagan, (1984.) </a:t>
            </a:r>
            <a:r>
              <a:rPr lang="en-GB" i="1" dirty="0">
                <a:latin typeface="Arial" panose="020B0604020202020204" pitchFamily="34" charset="0"/>
                <a:cs typeface="Arial" panose="020B0604020202020204" pitchFamily="34" charset="0"/>
              </a:rPr>
              <a:t>psychology the science of mind and behaviour</a:t>
            </a:r>
            <a:r>
              <a:rPr lang="en-GB" dirty="0">
                <a:latin typeface="Arial" panose="020B0604020202020204" pitchFamily="34" charset="0"/>
                <a:cs typeface="Arial" panose="020B0604020202020204" pitchFamily="34" charset="0"/>
              </a:rPr>
              <a:t> (2nd </a:t>
            </a:r>
            <a:r>
              <a:rPr lang="en-GB" dirty="0" err="1">
                <a:latin typeface="Arial" panose="020B0604020202020204" pitchFamily="34" charset="0"/>
                <a:cs typeface="Arial" panose="020B0604020202020204" pitchFamily="34" charset="0"/>
              </a:rPr>
              <a:t>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uk</a:t>
            </a:r>
            <a:r>
              <a:rPr lang="en-GB" dirty="0">
                <a:latin typeface="Arial" panose="020B0604020202020204" pitchFamily="34" charset="0"/>
                <a:cs typeface="Arial" panose="020B0604020202020204" pitchFamily="34" charset="0"/>
              </a:rPr>
              <a:t>: Hodder &amp; Stoughton ltd. </a:t>
            </a:r>
          </a:p>
          <a:p>
            <a:pPr marL="0" indent="0">
              <a:buNone/>
            </a:pPr>
            <a:r>
              <a:rPr lang="en-GB" dirty="0" err="1">
                <a:latin typeface="Arial" panose="020B0604020202020204" pitchFamily="34" charset="0"/>
                <a:cs typeface="Arial" panose="020B0604020202020204" pitchFamily="34" charset="0"/>
              </a:rPr>
              <a:t>Griskevicius</a:t>
            </a:r>
            <a:r>
              <a:rPr lang="en-GB" dirty="0">
                <a:latin typeface="Arial" panose="020B0604020202020204" pitchFamily="34" charset="0"/>
                <a:cs typeface="Arial" panose="020B0604020202020204" pitchFamily="34" charset="0"/>
              </a:rPr>
              <a:t>, V., Goldstein, N.J., Mortensen, C. </a:t>
            </a:r>
            <a:r>
              <a:rPr lang="en-GB" dirty="0" err="1">
                <a:latin typeface="Arial" panose="020B0604020202020204" pitchFamily="34" charset="0"/>
                <a:cs typeface="Arial" panose="020B0604020202020204" pitchFamily="34" charset="0"/>
              </a:rPr>
              <a:t>R.,Cialdini</a:t>
            </a:r>
            <a:r>
              <a:rPr lang="en-GB" dirty="0">
                <a:latin typeface="Arial" panose="020B0604020202020204" pitchFamily="34" charset="0"/>
                <a:cs typeface="Arial" panose="020B0604020202020204" pitchFamily="34" charset="0"/>
              </a:rPr>
              <a:t>, R. B. and Kenrick, D. T.(2006). </a:t>
            </a:r>
            <a:r>
              <a:rPr lang="en-GB" i="1" dirty="0">
                <a:latin typeface="Arial" panose="020B0604020202020204" pitchFamily="34" charset="0"/>
                <a:cs typeface="Arial" panose="020B0604020202020204" pitchFamily="34" charset="0"/>
              </a:rPr>
              <a:t>Going Along Versus Going Alone: When Fundamental Motives Facilitate Strategic (Non)Conformity. </a:t>
            </a:r>
            <a:r>
              <a:rPr lang="en-GB" dirty="0">
                <a:latin typeface="Arial" panose="020B0604020202020204" pitchFamily="34" charset="0"/>
                <a:cs typeface="Arial" panose="020B0604020202020204" pitchFamily="34" charset="0"/>
              </a:rPr>
              <a:t>Journal of Personality and Social Psychology,19. 281-294.</a:t>
            </a:r>
          </a:p>
          <a:p>
            <a:pPr marL="0" indent="0">
              <a:buNone/>
            </a:pPr>
            <a:r>
              <a:rPr lang="en-GB" dirty="0">
                <a:latin typeface="Arial" panose="020B0604020202020204" pitchFamily="34" charset="0"/>
                <a:cs typeface="Arial" panose="020B0604020202020204" pitchFamily="34" charset="0"/>
              </a:rPr>
              <a:t>Gross, (1992.) </a:t>
            </a:r>
            <a:r>
              <a:rPr lang="en-GB" i="1" dirty="0">
                <a:latin typeface="Arial" panose="020B0604020202020204" pitchFamily="34" charset="0"/>
                <a:cs typeface="Arial" panose="020B0604020202020204" pitchFamily="34" charset="0"/>
              </a:rPr>
              <a:t>psychology the science of mind and behaviour </a:t>
            </a:r>
            <a:r>
              <a:rPr lang="en-GB" dirty="0">
                <a:latin typeface="Arial" panose="020B0604020202020204" pitchFamily="34" charset="0"/>
                <a:cs typeface="Arial" panose="020B0604020202020204" pitchFamily="34" charset="0"/>
              </a:rPr>
              <a:t>(2nd </a:t>
            </a:r>
            <a:r>
              <a:rPr lang="en-GB" dirty="0" err="1">
                <a:latin typeface="Arial" panose="020B0604020202020204" pitchFamily="34" charset="0"/>
                <a:cs typeface="Arial" panose="020B0604020202020204" pitchFamily="34" charset="0"/>
              </a:rPr>
              <a:t>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uk</a:t>
            </a:r>
            <a:r>
              <a:rPr lang="en-GB" dirty="0">
                <a:latin typeface="Arial" panose="020B0604020202020204" pitchFamily="34" charset="0"/>
                <a:cs typeface="Arial" panose="020B0604020202020204" pitchFamily="34" charset="0"/>
              </a:rPr>
              <a:t>: Hodder &amp; Stoughton ltd. </a:t>
            </a:r>
          </a:p>
          <a:p>
            <a:pPr marL="0" indent="0">
              <a:buNone/>
            </a:pPr>
            <a:r>
              <a:rPr lang="en-GB" dirty="0">
                <a:latin typeface="Arial" panose="020B0604020202020204" pitchFamily="34" charset="0"/>
                <a:cs typeface="Arial" panose="020B0604020202020204" pitchFamily="34" charset="0"/>
              </a:rPr>
              <a:t>Gross, (2005.) </a:t>
            </a:r>
            <a:r>
              <a:rPr lang="en-GB" i="1" dirty="0">
                <a:latin typeface="Arial" panose="020B0604020202020204" pitchFamily="34" charset="0"/>
                <a:cs typeface="Arial" panose="020B0604020202020204" pitchFamily="34" charset="0"/>
              </a:rPr>
              <a:t>psychology the science of mind and behaviour. (5</a:t>
            </a:r>
            <a:r>
              <a:rPr lang="en-GB" i="1" baseline="30000" dirty="0">
                <a:latin typeface="Arial" panose="020B0604020202020204" pitchFamily="34" charset="0"/>
                <a:cs typeface="Arial" panose="020B0604020202020204" pitchFamily="34" charset="0"/>
              </a:rPr>
              <a:t>th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ed</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London: </a:t>
            </a:r>
            <a:r>
              <a:rPr lang="en-GB" dirty="0" err="1">
                <a:latin typeface="Arial" panose="020B0604020202020204" pitchFamily="34" charset="0"/>
                <a:cs typeface="Arial" panose="020B0604020202020204" pitchFamily="34" charset="0"/>
              </a:rPr>
              <a:t>hodder</a:t>
            </a:r>
            <a:r>
              <a:rPr lang="en-GB" dirty="0">
                <a:latin typeface="Arial" panose="020B0604020202020204" pitchFamily="34" charset="0"/>
                <a:cs typeface="Arial" panose="020B0604020202020204" pitchFamily="34" charset="0"/>
              </a:rPr>
              <a:t> education.</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4688473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690</TotalTime>
  <Words>929</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Tw Cen MT</vt:lpstr>
      <vt:lpstr>Droplet</vt:lpstr>
      <vt:lpstr>Discuss the impact of social influence</vt:lpstr>
      <vt:lpstr>Discuss the impact of social influence</vt:lpstr>
      <vt:lpstr>SOCIAL ROLES</vt:lpstr>
      <vt:lpstr>Role conflict</vt:lpstr>
      <vt:lpstr>SOCIAL INFLUENCES</vt:lpstr>
      <vt:lpstr>Conversion or compliance?</vt:lpstr>
      <vt:lpstr>Weaknesses of Asch study</vt:lpstr>
      <vt:lpstr>Minority influences</vt:lpstr>
      <vt:lpstr>Normative social influence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social influence.</dc:title>
  <dc:creator>Stacy Waldman</dc:creator>
  <cp:lastModifiedBy>Stacy Waldman</cp:lastModifiedBy>
  <cp:revision>56</cp:revision>
  <dcterms:created xsi:type="dcterms:W3CDTF">2018-03-05T22:44:33Z</dcterms:created>
  <dcterms:modified xsi:type="dcterms:W3CDTF">2018-05-15T21:26:13Z</dcterms:modified>
</cp:coreProperties>
</file>