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8" r:id="rId2"/>
    <p:sldId id="259" r:id="rId3"/>
    <p:sldId id="262" r:id="rId4"/>
    <p:sldId id="263" r:id="rId5"/>
    <p:sldId id="264" r:id="rId6"/>
    <p:sldId id="267" r:id="rId7"/>
    <p:sldId id="268" r:id="rId8"/>
    <p:sldId id="269" r:id="rId9"/>
    <p:sldId id="270" r:id="rId10"/>
    <p:sldId id="271" r:id="rId11"/>
    <p:sldId id="273" r:id="rId12"/>
    <p:sldId id="279" r:id="rId13"/>
    <p:sldId id="282" r:id="rId14"/>
    <p:sldId id="280" r:id="rId15"/>
    <p:sldId id="281" r:id="rId16"/>
    <p:sldId id="274" r:id="rId17"/>
    <p:sldId id="275" r:id="rId18"/>
    <p:sldId id="276" r:id="rId19"/>
    <p:sldId id="277" r:id="rId20"/>
    <p:sldId id="278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46188" autoAdjust="0"/>
  </p:normalViewPr>
  <p:slideViewPr>
    <p:cSldViewPr snapToGrid="0">
      <p:cViewPr varScale="1">
        <p:scale>
          <a:sx n="42" d="100"/>
          <a:sy n="42" d="100"/>
        </p:scale>
        <p:origin x="1830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custSel modSld">
      <pc:chgData name="Laura Knight" userId="fcc6b1b8-7f69-4c06-9fd3-1a1553b3cd99" providerId="ADAL" clId="{C2C12E33-C16A-4CEB-BB55-DA3588354377}" dt="2026-02-26T10:04:43.998" v="2" actId="478"/>
      <pc:docMkLst>
        <pc:docMk/>
      </pc:docMkLst>
      <pc:sldChg chg="delSp mod delAnim">
        <pc:chgData name="Laura Knight" userId="fcc6b1b8-7f69-4c06-9fd3-1a1553b3cd99" providerId="ADAL" clId="{C2C12E33-C16A-4CEB-BB55-DA3588354377}" dt="2026-02-26T10:04:41.341" v="1" actId="478"/>
        <pc:sldMkLst>
          <pc:docMk/>
          <pc:sldMk cId="2511280831" sldId="259"/>
        </pc:sldMkLst>
        <pc:picChg chg="del">
          <ac:chgData name="Laura Knight" userId="fcc6b1b8-7f69-4c06-9fd3-1a1553b3cd99" providerId="ADAL" clId="{C2C12E33-C16A-4CEB-BB55-DA3588354377}" dt="2026-02-26T10:04:41.341" v="1" actId="478"/>
          <ac:picMkLst>
            <pc:docMk/>
            <pc:sldMk cId="2511280831" sldId="259"/>
            <ac:picMk id="12" creationId="{4DD008FD-4A87-F599-5FE4-C0D79A7B167F}"/>
          </ac:picMkLst>
        </pc:picChg>
      </pc:sldChg>
      <pc:sldChg chg="delSp mod delAnim">
        <pc:chgData name="Laura Knight" userId="fcc6b1b8-7f69-4c06-9fd3-1a1553b3cd99" providerId="ADAL" clId="{C2C12E33-C16A-4CEB-BB55-DA3588354377}" dt="2026-02-26T10:04:43.998" v="2" actId="478"/>
        <pc:sldMkLst>
          <pc:docMk/>
          <pc:sldMk cId="3451093567" sldId="262"/>
        </pc:sldMkLst>
        <pc:picChg chg="del">
          <ac:chgData name="Laura Knight" userId="fcc6b1b8-7f69-4c06-9fd3-1a1553b3cd99" providerId="ADAL" clId="{C2C12E33-C16A-4CEB-BB55-DA3588354377}" dt="2026-02-26T10:04:43.998" v="2" actId="478"/>
          <ac:picMkLst>
            <pc:docMk/>
            <pc:sldMk cId="3451093567" sldId="262"/>
            <ac:picMk id="11" creationId="{34F5D701-E9B5-96C7-57D1-FD65E87F9088}"/>
          </ac:picMkLst>
        </pc:picChg>
      </pc:sldChg>
      <pc:sldChg chg="modSp mod">
        <pc:chgData name="Laura Knight" userId="fcc6b1b8-7f69-4c06-9fd3-1a1553b3cd99" providerId="ADAL" clId="{C2C12E33-C16A-4CEB-BB55-DA3588354377}" dt="2026-02-25T13:56:09.472" v="0" actId="26606"/>
        <pc:sldMkLst>
          <pc:docMk/>
          <pc:sldMk cId="2141641234" sldId="265"/>
        </pc:sldMkLst>
        <pc:spChg chg="mod">
          <ac:chgData name="Laura Knight" userId="fcc6b1b8-7f69-4c06-9fd3-1a1553b3cd99" providerId="ADAL" clId="{C2C12E33-C16A-4CEB-BB55-DA3588354377}" dt="2026-02-25T13:56:09.472" v="0" actId="26606"/>
          <ac:spMkLst>
            <pc:docMk/>
            <pc:sldMk cId="2141641234" sldId="265"/>
            <ac:spMk id="2" creationId="{C65D7C4F-2371-4021-AFD6-46B3F392E5C5}"/>
          </ac:spMkLst>
        </pc:spChg>
        <pc:picChg chg="mod">
          <ac:chgData name="Laura Knight" userId="fcc6b1b8-7f69-4c06-9fd3-1a1553b3cd99" providerId="ADAL" clId="{C2C12E33-C16A-4CEB-BB55-DA3588354377}" dt="2026-02-25T13:56:09.472" v="0" actId="26606"/>
          <ac:picMkLst>
            <pc:docMk/>
            <pc:sldMk cId="2141641234" sldId="265"/>
            <ac:picMk id="6" creationId="{357FBC77-560E-63B3-1E5B-10D9F38B83B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pPr rtl="0"/>
          <a:r>
            <a:rPr lang="en-GB" sz="1400" dirty="0"/>
            <a:t>Interpreting/</a:t>
          </a:r>
          <a:r>
            <a:rPr lang="en-GB" sz="1400" dirty="0">
              <a:latin typeface="Myriad Pro"/>
            </a:rPr>
            <a:t> </a:t>
          </a:r>
          <a:r>
            <a:rPr lang="en-GB" sz="1400" dirty="0"/>
            <a:t>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deviation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</a:t>
          </a:r>
          <a:r>
            <a:rPr lang="en-GB" sz="1400" kern="1200" dirty="0">
              <a:latin typeface="Myriad Pro"/>
            </a:rPr>
            <a:t> </a:t>
          </a:r>
          <a:r>
            <a:rPr lang="en-GB" sz="1400" kern="1200" dirty="0"/>
            <a:t>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6524" y="1688265"/>
          <a:ext cx="5351751" cy="612856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46176" y="199469"/>
          <a:ext cx="1615440" cy="1595755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540970" y="0"/>
          <a:ext cx="2349082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540970" y="0"/>
        <a:ext cx="2349082" cy="1675542"/>
      </dsp:txXfrm>
    </dsp:sp>
    <dsp:sp modelId="{6DE8EB2F-AEB6-426A-8F8B-429D23B2F1B6}">
      <dsp:nvSpPr>
        <dsp:cNvPr id="0" name=""/>
        <dsp:cNvSpPr/>
      </dsp:nvSpPr>
      <dsp:spPr>
        <a:xfrm>
          <a:off x="3123184" y="2194163"/>
          <a:ext cx="1615440" cy="1595755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76102" y="2313845"/>
          <a:ext cx="2386371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76102" y="2313845"/>
        <a:ext cx="2386371" cy="1675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747211" y="0"/>
          <a:ext cx="2506472" cy="1879854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328878" y="0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328878" y="0"/>
        <a:ext cx="6144768" cy="1879854"/>
      </dsp:txXfrm>
    </dsp:sp>
    <dsp:sp modelId="{3BBAFF2B-2F91-417C-B525-CBC1A1B22AEF}">
      <dsp:nvSpPr>
        <dsp:cNvPr id="0" name=""/>
        <dsp:cNvSpPr/>
      </dsp:nvSpPr>
      <dsp:spPr>
        <a:xfrm>
          <a:off x="1499153" y="2036508"/>
          <a:ext cx="2506472" cy="1879854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080820" y="2036508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080820" y="2036508"/>
        <a:ext cx="6144768" cy="1879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4214147" y="-646609"/>
          <a:ext cx="5021179" cy="5021179"/>
        </a:xfrm>
        <a:prstGeom prst="blockArc">
          <a:avLst>
            <a:gd name="adj1" fmla="val 18900000"/>
            <a:gd name="adj2" fmla="val 2700000"/>
            <a:gd name="adj3" fmla="val 430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53486" y="232923"/>
          <a:ext cx="8291054" cy="46614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Mean</a:t>
          </a:r>
          <a:r>
            <a:rPr lang="en-GB" sz="1600" kern="1200" dirty="0"/>
            <a:t> – the average of a range of numbers</a:t>
          </a:r>
        </a:p>
      </dsp:txBody>
      <dsp:txXfrm>
        <a:off x="353486" y="232923"/>
        <a:ext cx="8291054" cy="466144"/>
      </dsp:txXfrm>
    </dsp:sp>
    <dsp:sp modelId="{DDD58ECD-1239-4481-A2E3-0611FFA53586}">
      <dsp:nvSpPr>
        <dsp:cNvPr id="0" name=""/>
        <dsp:cNvSpPr/>
      </dsp:nvSpPr>
      <dsp:spPr>
        <a:xfrm>
          <a:off x="62146" y="174654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87511" y="931915"/>
          <a:ext cx="7957029" cy="466144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Median</a:t>
          </a:r>
          <a:r>
            <a:rPr lang="en-GB" sz="1600" kern="1200" dirty="0"/>
            <a:t> – the midpoint in a range of numbers when arranged in numerical order</a:t>
          </a:r>
        </a:p>
      </dsp:txBody>
      <dsp:txXfrm>
        <a:off x="687511" y="931915"/>
        <a:ext cx="7957029" cy="466144"/>
      </dsp:txXfrm>
    </dsp:sp>
    <dsp:sp modelId="{58EAB578-913A-4BDC-A31A-0422578EBACD}">
      <dsp:nvSpPr>
        <dsp:cNvPr id="0" name=""/>
        <dsp:cNvSpPr/>
      </dsp:nvSpPr>
      <dsp:spPr>
        <a:xfrm>
          <a:off x="396171" y="873647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90030" y="1630908"/>
          <a:ext cx="7854510" cy="466144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Mode</a:t>
          </a:r>
          <a:r>
            <a:rPr lang="en-GB" sz="1600" kern="1200" dirty="0"/>
            <a:t> – the most commonly occurring number in a data set</a:t>
          </a:r>
        </a:p>
      </dsp:txBody>
      <dsp:txXfrm>
        <a:off x="790030" y="1630908"/>
        <a:ext cx="7854510" cy="466144"/>
      </dsp:txXfrm>
    </dsp:sp>
    <dsp:sp modelId="{FFDF04D0-6A66-42C5-B366-54A4852B1D89}">
      <dsp:nvSpPr>
        <dsp:cNvPr id="0" name=""/>
        <dsp:cNvSpPr/>
      </dsp:nvSpPr>
      <dsp:spPr>
        <a:xfrm>
          <a:off x="498690" y="1572640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87511" y="2329901"/>
          <a:ext cx="7957029" cy="466144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Standard deviation </a:t>
          </a:r>
          <a:r>
            <a:rPr lang="en-GB" sz="1600" kern="1200" dirty="0"/>
            <a:t>– how dispersed a range of numbers are</a:t>
          </a:r>
        </a:p>
      </dsp:txBody>
      <dsp:txXfrm>
        <a:off x="687511" y="2329901"/>
        <a:ext cx="7957029" cy="466144"/>
      </dsp:txXfrm>
    </dsp:sp>
    <dsp:sp modelId="{7D230183-ACB8-4538-ABDA-69873B22BD56}">
      <dsp:nvSpPr>
        <dsp:cNvPr id="0" name=""/>
        <dsp:cNvSpPr/>
      </dsp:nvSpPr>
      <dsp:spPr>
        <a:xfrm>
          <a:off x="396171" y="2271633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53486" y="3028893"/>
          <a:ext cx="8291054" cy="466144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0002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‘</a:t>
          </a:r>
          <a:r>
            <a:rPr lang="en-GB" sz="1600" b="1" kern="1200" dirty="0"/>
            <a:t>Skewness’ </a:t>
          </a:r>
          <a:r>
            <a:rPr lang="en-GB" sz="1600" kern="1200" dirty="0"/>
            <a:t>– how symmetrical a range of numbers are</a:t>
          </a:r>
        </a:p>
      </dsp:txBody>
      <dsp:txXfrm>
        <a:off x="353486" y="3028893"/>
        <a:ext cx="8291054" cy="466144"/>
      </dsp:txXfrm>
    </dsp:sp>
    <dsp:sp modelId="{0B6584A2-7B77-4822-9B11-ACF4806B2F80}">
      <dsp:nvSpPr>
        <dsp:cNvPr id="0" name=""/>
        <dsp:cNvSpPr/>
      </dsp:nvSpPr>
      <dsp:spPr>
        <a:xfrm>
          <a:off x="62146" y="2970625"/>
          <a:ext cx="582680" cy="5826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15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48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4581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47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52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256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7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77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44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188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082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83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250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750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62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lYzhgMZii3o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hyperlink" Target="https://www.youtube.com/watch?v=YP3yAX5w6x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MHkVtE_sVw" TargetMode="External"/><Relationship Id="rId2" Type="http://schemas.openxmlformats.org/officeDocument/2006/relationships/hyperlink" Target="https://www.scribbr.co.uk/thesis-dissertation/resul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YzhgMZii3o" TargetMode="External"/><Relationship Id="rId4" Type="http://schemas.openxmlformats.org/officeDocument/2006/relationships/hyperlink" Target="https://www.youtube.com/watch?v=YP3yAX5w6x8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2699" y="1641580"/>
            <a:ext cx="4590816" cy="317950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br>
              <a:rPr lang="en-GB" sz="3600" b="1" dirty="0"/>
            </a:br>
            <a:br>
              <a:rPr lang="en-GB" b="1" dirty="0"/>
            </a:br>
            <a:r>
              <a:rPr lang="en-GB" b="1" dirty="0"/>
              <a:t>Findings Chapter: </a:t>
            </a:r>
            <a:r>
              <a:rPr lang="en-GB" b="1" dirty="0">
                <a:solidFill>
                  <a:srgbClr val="002060"/>
                </a:solidFill>
              </a:rPr>
              <a:t>Analysis of raw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374489" y="1174452"/>
            <a:ext cx="4854084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440558" cy="3989040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89166" y="2594596"/>
            <a:ext cx="451485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54"/>
    </mc:Choice>
    <mc:Fallback xmlns="">
      <p:transition spd="slow" advTm="1965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rgbClr val="00206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14"/>
    </mc:Choice>
    <mc:Fallback xmlns="">
      <p:transition spd="slow" advTm="3901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data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71541"/>
              </p:ext>
            </p:extLst>
          </p:nvPr>
        </p:nvGraphicFramePr>
        <p:xfrm>
          <a:off x="609600" y="1626705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76836" y="2645887"/>
            <a:ext cx="3344103" cy="156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6093646"/>
              </p:ext>
            </p:extLst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8437"/>
            <a:ext cx="10972800" cy="1143000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03676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Descriptive Statistical Method: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268412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89700225"/>
              </p:ext>
            </p:extLst>
          </p:nvPr>
        </p:nvGraphicFramePr>
        <p:xfrm>
          <a:off x="609600" y="2089908"/>
          <a:ext cx="8694420" cy="3727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llout: Left Arrow 4">
            <a:extLst>
              <a:ext uri="{FF2B5EF4-FFF2-40B4-BE49-F238E27FC236}">
                <a16:creationId xmlns:a16="http://schemas.microsoft.com/office/drawing/2014/main" id="{D47E33CF-890C-7397-5661-B2C27DD1D474}"/>
              </a:ext>
            </a:extLst>
          </p:cNvPr>
          <p:cNvSpPr/>
          <p:nvPr/>
        </p:nvSpPr>
        <p:spPr>
          <a:xfrm>
            <a:off x="5393055" y="2667368"/>
            <a:ext cx="6149340" cy="2105199"/>
          </a:xfrm>
          <a:prstGeom prst="left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EC638-9279-1B55-3BCF-0C7E61638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Mixed-methods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74C80-D6A7-B499-CA1A-9F8035440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91150" cy="3917032"/>
          </a:xfrm>
        </p:spPr>
        <p:txBody>
          <a:bodyPr/>
          <a:lstStyle/>
          <a:p>
            <a:r>
              <a:rPr lang="en-GB" dirty="0"/>
              <a:t>A mixed-question survey required mixed-methods analysis:</a:t>
            </a:r>
          </a:p>
          <a:p>
            <a:pPr marL="0" indent="0">
              <a:buNone/>
            </a:pPr>
            <a:r>
              <a:rPr lang="en-GB" dirty="0"/>
              <a:t>Quantitative analysis – closed ended items</a:t>
            </a:r>
          </a:p>
          <a:p>
            <a:pPr marL="0" indent="0">
              <a:buNone/>
            </a:pPr>
            <a:r>
              <a:rPr lang="en-GB" dirty="0"/>
              <a:t>Qualitative analysis – open ended responses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ADA494-363C-3016-FA03-33A877DB3727}"/>
              </a:ext>
            </a:extLst>
          </p:cNvPr>
          <p:cNvSpPr txBox="1"/>
          <p:nvPr/>
        </p:nvSpPr>
        <p:spPr>
          <a:xfrm>
            <a:off x="7875270" y="2842804"/>
            <a:ext cx="53911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Closed ended items:</a:t>
            </a:r>
          </a:p>
          <a:p>
            <a:pPr marL="285750" indent="-285750">
              <a:buFontTx/>
              <a:buChar char="-"/>
            </a:pPr>
            <a:r>
              <a:rPr lang="en-GB" dirty="0"/>
              <a:t>Multiple choice</a:t>
            </a:r>
          </a:p>
          <a:p>
            <a:pPr marL="285750" indent="-285750">
              <a:buFontTx/>
              <a:buChar char="-"/>
            </a:pPr>
            <a:r>
              <a:rPr lang="en-GB" dirty="0"/>
              <a:t>Likert scales</a:t>
            </a:r>
          </a:p>
          <a:p>
            <a:pPr marL="285750" indent="-285750">
              <a:buFontTx/>
              <a:buChar char="-"/>
            </a:pPr>
            <a:r>
              <a:rPr lang="en-GB" dirty="0"/>
              <a:t>Yes/No</a:t>
            </a:r>
          </a:p>
          <a:p>
            <a:pPr marL="285750" indent="-285750">
              <a:buFontTx/>
              <a:buChar char="-"/>
            </a:pPr>
            <a:r>
              <a:rPr lang="en-GB" dirty="0"/>
              <a:t>Ranking options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all that apply</a:t>
            </a:r>
          </a:p>
        </p:txBody>
      </p:sp>
    </p:spTree>
    <p:extLst>
      <p:ext uri="{BB962C8B-B14F-4D97-AF65-F5344CB8AC3E}">
        <p14:creationId xmlns:p14="http://schemas.microsoft.com/office/powerpoint/2010/main" val="128088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E17B9-9D5B-5B9F-5976-8A9D2675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Analysing closed ended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2BED9-8C7A-3E59-F322-1408287AB4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Step 1: Clean your data – remove any duplicates </a:t>
            </a:r>
          </a:p>
          <a:p>
            <a:r>
              <a:rPr lang="en-GB" dirty="0"/>
              <a:t>Step 2: Use simple summaries – averages, percentages, frequencies</a:t>
            </a:r>
          </a:p>
          <a:p>
            <a:r>
              <a:rPr lang="en-GB" dirty="0"/>
              <a:t>Step 3: Use graphs to illustrate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ED9DB3-1E98-AA81-F25D-AD5090751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5" b="23186"/>
          <a:stretch>
            <a:fillRect/>
          </a:stretch>
        </p:blipFill>
        <p:spPr bwMode="auto">
          <a:xfrm>
            <a:off x="6289040" y="1680211"/>
            <a:ext cx="538480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464946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A363F-BC64-8528-C52D-2F47033EF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Analysing open-ended responses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83F3654-D879-EDFA-2ED7-74AE14E59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535329"/>
            <a:ext cx="5386917" cy="269345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9FD82-C934-2B04-CDCA-525309C41B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0724" y="1814423"/>
            <a:ext cx="5389033" cy="341436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1: You must ensure you read all responses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2 – Coding (assign labels to your text)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3 – Look for patterns. Can you group the codes into themes?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4 – You might want to count the frequency of each theme (semi-quantitative evidence)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Step 5 – Use direct quotes when writing up. Word clouds can also be useful.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2781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D27D4-DC91-5D7B-C5CD-097083460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Integrating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D0EBF-65B7-140B-A53F-EA2FD3326A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Explain numbers with text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e.g. The quantitative data may say that public trust and confidence in something is low….can your qualitative data help explain why?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This way you will create a richer narrative: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Closed ended = THE WHAT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Open ended = THE WHY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/>
              <a:t>Together = WHOLE STORY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FC4A46-DD22-C10B-3055-035706C23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7600" y="1797544"/>
            <a:ext cx="5384800" cy="35943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874912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7742" b="18778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1065</Words>
  <Application>Microsoft Office PowerPoint</Application>
  <PresentationFormat>Widescreen</PresentationFormat>
  <Paragraphs>160</Paragraphs>
  <Slides>21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Calibri</vt:lpstr>
      <vt:lpstr>Theme1.thmx first page pp</vt:lpstr>
      <vt:lpstr>   Findings Chapter: Analysis of raw data</vt:lpstr>
      <vt:lpstr>Learning Outcomes 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Descriptive Statistical Method:</vt:lpstr>
      <vt:lpstr>Qualitative Data Analysis Methods</vt:lpstr>
      <vt:lpstr>Types of Qualitative Analysis Methods</vt:lpstr>
      <vt:lpstr>Mixed-methods analysis</vt:lpstr>
      <vt:lpstr>Analysing closed ended items</vt:lpstr>
      <vt:lpstr>Analysing open-ended responses</vt:lpstr>
      <vt:lpstr>Integrating the data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Laura Knight</cp:lastModifiedBy>
  <cp:revision>92</cp:revision>
  <dcterms:created xsi:type="dcterms:W3CDTF">2021-10-13T07:56:41Z</dcterms:created>
  <dcterms:modified xsi:type="dcterms:W3CDTF">2026-02-26T10:04:50Z</dcterms:modified>
</cp:coreProperties>
</file>