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6" r:id="rId5"/>
    <p:sldId id="257" r:id="rId6"/>
    <p:sldId id="258" r:id="rId7"/>
    <p:sldId id="259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309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2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C32B6B-ECBF-4003-A25C-BFAB8137CA18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D265A285-32F0-4187-AF12-65BA407258DE}">
      <dgm:prSet/>
      <dgm:spPr/>
      <dgm:t>
        <a:bodyPr/>
        <a:lstStyle/>
        <a:p>
          <a:pPr>
            <a:defRPr cap="all"/>
          </a:pPr>
          <a:r>
            <a:rPr lang="en-GB" dirty="0"/>
            <a:t>•beneficial:</a:t>
          </a:r>
        </a:p>
        <a:p>
          <a:r>
            <a:rPr lang="en-GB" dirty="0"/>
            <a:t>By providing more reasons for customers to visit stores, click and collect will increase profits. </a:t>
          </a:r>
          <a:r>
            <a:rPr lang="en-GB"/>
            <a:t>A designated collection area allows customers to try on items they have ordered online and to pick up additional items from the store if they wish.</a:t>
          </a:r>
          <a:endParaRPr lang="en-US" b="0" dirty="0"/>
        </a:p>
      </dgm:t>
    </dgm:pt>
    <dgm:pt modelId="{6292DEE4-A3E6-4FD4-9983-3F9BAFAD13AD}" type="parTrans" cxnId="{3C5989DE-5F66-49AE-A71B-8868EDD5A3F0}">
      <dgm:prSet/>
      <dgm:spPr/>
      <dgm:t>
        <a:bodyPr/>
        <a:lstStyle/>
        <a:p>
          <a:endParaRPr lang="en-US"/>
        </a:p>
      </dgm:t>
    </dgm:pt>
    <dgm:pt modelId="{731098AA-5DB4-49CE-BD0E-179A42ADF5E2}" type="sibTrans" cxnId="{3C5989DE-5F66-49AE-A71B-8868EDD5A3F0}">
      <dgm:prSet/>
      <dgm:spPr/>
      <dgm:t>
        <a:bodyPr/>
        <a:lstStyle/>
        <a:p>
          <a:endParaRPr lang="en-US"/>
        </a:p>
      </dgm:t>
    </dgm:pt>
    <dgm:pt modelId="{AA644BB6-0AB1-4D0B-88EE-818EF5C549FD}">
      <dgm:prSet/>
      <dgm:spPr/>
      <dgm:t>
        <a:bodyPr/>
        <a:lstStyle/>
        <a:p>
          <a:pPr>
            <a:defRPr cap="all"/>
          </a:pPr>
          <a:r>
            <a:rPr lang="en-US" dirty="0"/>
            <a:t>Effectiveness of change:</a:t>
          </a:r>
        </a:p>
        <a:p>
          <a:pPr>
            <a:defRPr cap="all"/>
          </a:pPr>
          <a:r>
            <a:rPr lang="en-US"/>
            <a:t>Partially strong-On </a:t>
          </a:r>
          <a:r>
            <a:rPr lang="en-US" dirty="0"/>
            <a:t>going</a:t>
          </a:r>
        </a:p>
      </dgm:t>
    </dgm:pt>
    <dgm:pt modelId="{618056B2-5118-49F7-9AEB-F82270E1EC5E}" type="parTrans" cxnId="{25958D93-1293-4862-930F-7AF6182DD3AB}">
      <dgm:prSet/>
      <dgm:spPr/>
      <dgm:t>
        <a:bodyPr/>
        <a:lstStyle/>
        <a:p>
          <a:endParaRPr lang="en-US"/>
        </a:p>
      </dgm:t>
    </dgm:pt>
    <dgm:pt modelId="{8E385A70-E4CE-4D95-B24B-39DD547FFBD5}" type="sibTrans" cxnId="{25958D93-1293-4862-930F-7AF6182DD3AB}">
      <dgm:prSet/>
      <dgm:spPr/>
      <dgm:t>
        <a:bodyPr/>
        <a:lstStyle/>
        <a:p>
          <a:endParaRPr lang="en-US"/>
        </a:p>
      </dgm:t>
    </dgm:pt>
    <dgm:pt modelId="{7116B92B-E4BE-494F-B5F2-70685C594195}" type="pres">
      <dgm:prSet presAssocID="{50C32B6B-ECBF-4003-A25C-BFAB8137CA18}" presName="root" presStyleCnt="0">
        <dgm:presLayoutVars>
          <dgm:dir/>
          <dgm:resizeHandles val="exact"/>
        </dgm:presLayoutVars>
      </dgm:prSet>
      <dgm:spPr/>
    </dgm:pt>
    <dgm:pt modelId="{28071148-16CD-4F19-A69A-DBCFAD0101D4}" type="pres">
      <dgm:prSet presAssocID="{D265A285-32F0-4187-AF12-65BA407258DE}" presName="compNode" presStyleCnt="0"/>
      <dgm:spPr/>
    </dgm:pt>
    <dgm:pt modelId="{89D35F72-7CF3-4499-BC64-60B6D3B9D45A}" type="pres">
      <dgm:prSet presAssocID="{D265A285-32F0-4187-AF12-65BA407258DE}" presName="iconBgRect" presStyleLbl="bgShp" presStyleIdx="0" presStyleCnt="2"/>
      <dgm:spPr/>
    </dgm:pt>
    <dgm:pt modelId="{3074E67B-3380-4696-8D4C-067B79637904}" type="pres">
      <dgm:prSet presAssocID="{D265A285-32F0-4187-AF12-65BA407258DE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E8CCA486-D233-4959-AC8D-7D4BDB183E83}" type="pres">
      <dgm:prSet presAssocID="{D265A285-32F0-4187-AF12-65BA407258DE}" presName="spaceRect" presStyleCnt="0"/>
      <dgm:spPr/>
    </dgm:pt>
    <dgm:pt modelId="{4A25E059-14D2-4F20-99E3-77A4BB13A2AB}" type="pres">
      <dgm:prSet presAssocID="{D265A285-32F0-4187-AF12-65BA407258DE}" presName="textRect" presStyleLbl="revTx" presStyleIdx="0" presStyleCnt="2" custScaleX="265228" custScaleY="172218" custLinFactNeighborX="-27212" custLinFactNeighborY="37330">
        <dgm:presLayoutVars>
          <dgm:chMax val="1"/>
          <dgm:chPref val="1"/>
        </dgm:presLayoutVars>
      </dgm:prSet>
      <dgm:spPr/>
    </dgm:pt>
    <dgm:pt modelId="{C2A56B2B-873A-4FD9-9690-1211B33888EB}" type="pres">
      <dgm:prSet presAssocID="{731098AA-5DB4-49CE-BD0E-179A42ADF5E2}" presName="sibTrans" presStyleCnt="0"/>
      <dgm:spPr/>
    </dgm:pt>
    <dgm:pt modelId="{92ECBE31-59CF-40FA-8822-2BEA376306B5}" type="pres">
      <dgm:prSet presAssocID="{AA644BB6-0AB1-4D0B-88EE-818EF5C549FD}" presName="compNode" presStyleCnt="0"/>
      <dgm:spPr/>
    </dgm:pt>
    <dgm:pt modelId="{5B9A0BB0-BDCE-4E4A-9DC2-F3382D04503A}" type="pres">
      <dgm:prSet presAssocID="{AA644BB6-0AB1-4D0B-88EE-818EF5C549FD}" presName="iconBgRect" presStyleLbl="bgShp" presStyleIdx="1" presStyleCnt="2"/>
      <dgm:spPr/>
    </dgm:pt>
    <dgm:pt modelId="{3BA38494-BAA4-4FFB-9534-A2A40E7181C1}" type="pres">
      <dgm:prSet presAssocID="{AA644BB6-0AB1-4D0B-88EE-818EF5C549F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7185E986-CD90-42C7-A485-509850E2E76C}" type="pres">
      <dgm:prSet presAssocID="{AA644BB6-0AB1-4D0B-88EE-818EF5C549FD}" presName="spaceRect" presStyleCnt="0"/>
      <dgm:spPr/>
    </dgm:pt>
    <dgm:pt modelId="{4C4FA9B0-7795-4581-8B09-2B159D9CFF45}" type="pres">
      <dgm:prSet presAssocID="{AA644BB6-0AB1-4D0B-88EE-818EF5C549FD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00EEE80B-E18A-4590-9AE9-DC2B5F09AFEF}" type="presOf" srcId="{50C32B6B-ECBF-4003-A25C-BFAB8137CA18}" destId="{7116B92B-E4BE-494F-B5F2-70685C594195}" srcOrd="0" destOrd="0" presId="urn:microsoft.com/office/officeart/2018/5/layout/IconCircleLabelList"/>
    <dgm:cxn modelId="{662EA978-C751-4D6C-B2DA-93A29B21F9BB}" type="presOf" srcId="{D265A285-32F0-4187-AF12-65BA407258DE}" destId="{4A25E059-14D2-4F20-99E3-77A4BB13A2AB}" srcOrd="0" destOrd="0" presId="urn:microsoft.com/office/officeart/2018/5/layout/IconCircleLabelList"/>
    <dgm:cxn modelId="{25958D93-1293-4862-930F-7AF6182DD3AB}" srcId="{50C32B6B-ECBF-4003-A25C-BFAB8137CA18}" destId="{AA644BB6-0AB1-4D0B-88EE-818EF5C549FD}" srcOrd="1" destOrd="0" parTransId="{618056B2-5118-49F7-9AEB-F82270E1EC5E}" sibTransId="{8E385A70-E4CE-4D95-B24B-39DD547FFBD5}"/>
    <dgm:cxn modelId="{56F967B2-EDAC-4264-98AA-E7CC8FAB949D}" type="presOf" srcId="{AA644BB6-0AB1-4D0B-88EE-818EF5C549FD}" destId="{4C4FA9B0-7795-4581-8B09-2B159D9CFF45}" srcOrd="0" destOrd="0" presId="urn:microsoft.com/office/officeart/2018/5/layout/IconCircleLabelList"/>
    <dgm:cxn modelId="{3C5989DE-5F66-49AE-A71B-8868EDD5A3F0}" srcId="{50C32B6B-ECBF-4003-A25C-BFAB8137CA18}" destId="{D265A285-32F0-4187-AF12-65BA407258DE}" srcOrd="0" destOrd="0" parTransId="{6292DEE4-A3E6-4FD4-9983-3F9BAFAD13AD}" sibTransId="{731098AA-5DB4-49CE-BD0E-179A42ADF5E2}"/>
    <dgm:cxn modelId="{E363E977-C487-4A8A-AE49-0772627C6B54}" type="presParOf" srcId="{7116B92B-E4BE-494F-B5F2-70685C594195}" destId="{28071148-16CD-4F19-A69A-DBCFAD0101D4}" srcOrd="0" destOrd="0" presId="urn:microsoft.com/office/officeart/2018/5/layout/IconCircleLabelList"/>
    <dgm:cxn modelId="{D12CE281-0BB8-4C0F-8712-6B2609A8A965}" type="presParOf" srcId="{28071148-16CD-4F19-A69A-DBCFAD0101D4}" destId="{89D35F72-7CF3-4499-BC64-60B6D3B9D45A}" srcOrd="0" destOrd="0" presId="urn:microsoft.com/office/officeart/2018/5/layout/IconCircleLabelList"/>
    <dgm:cxn modelId="{1CD5C669-0883-4F87-BAC8-B9FA528ED42D}" type="presParOf" srcId="{28071148-16CD-4F19-A69A-DBCFAD0101D4}" destId="{3074E67B-3380-4696-8D4C-067B79637904}" srcOrd="1" destOrd="0" presId="urn:microsoft.com/office/officeart/2018/5/layout/IconCircleLabelList"/>
    <dgm:cxn modelId="{332032F8-D731-42DE-9752-A833B7FE7480}" type="presParOf" srcId="{28071148-16CD-4F19-A69A-DBCFAD0101D4}" destId="{E8CCA486-D233-4959-AC8D-7D4BDB183E83}" srcOrd="2" destOrd="0" presId="urn:microsoft.com/office/officeart/2018/5/layout/IconCircleLabelList"/>
    <dgm:cxn modelId="{13823057-70C9-42F8-83FE-25786618817A}" type="presParOf" srcId="{28071148-16CD-4F19-A69A-DBCFAD0101D4}" destId="{4A25E059-14D2-4F20-99E3-77A4BB13A2AB}" srcOrd="3" destOrd="0" presId="urn:microsoft.com/office/officeart/2018/5/layout/IconCircleLabelList"/>
    <dgm:cxn modelId="{F60AD9F9-408C-4477-88B2-15E403F5D16D}" type="presParOf" srcId="{7116B92B-E4BE-494F-B5F2-70685C594195}" destId="{C2A56B2B-873A-4FD9-9690-1211B33888EB}" srcOrd="1" destOrd="0" presId="urn:microsoft.com/office/officeart/2018/5/layout/IconCircleLabelList"/>
    <dgm:cxn modelId="{E9C41899-333D-4432-9F85-09F94C664D36}" type="presParOf" srcId="{7116B92B-E4BE-494F-B5F2-70685C594195}" destId="{92ECBE31-59CF-40FA-8822-2BEA376306B5}" srcOrd="2" destOrd="0" presId="urn:microsoft.com/office/officeart/2018/5/layout/IconCircleLabelList"/>
    <dgm:cxn modelId="{8EAF04C5-9BEF-4C24-A986-1D4855B0484C}" type="presParOf" srcId="{92ECBE31-59CF-40FA-8822-2BEA376306B5}" destId="{5B9A0BB0-BDCE-4E4A-9DC2-F3382D04503A}" srcOrd="0" destOrd="0" presId="urn:microsoft.com/office/officeart/2018/5/layout/IconCircleLabelList"/>
    <dgm:cxn modelId="{ED9E66B0-A4BC-4FDD-99E7-45597A191E12}" type="presParOf" srcId="{92ECBE31-59CF-40FA-8822-2BEA376306B5}" destId="{3BA38494-BAA4-4FFB-9534-A2A40E7181C1}" srcOrd="1" destOrd="0" presId="urn:microsoft.com/office/officeart/2018/5/layout/IconCircleLabelList"/>
    <dgm:cxn modelId="{04170B16-3941-48E0-ACD5-39996A1A1CA7}" type="presParOf" srcId="{92ECBE31-59CF-40FA-8822-2BEA376306B5}" destId="{7185E986-CD90-42C7-A485-509850E2E76C}" srcOrd="2" destOrd="0" presId="urn:microsoft.com/office/officeart/2018/5/layout/IconCircleLabelList"/>
    <dgm:cxn modelId="{EE25F792-6197-4A72-BEB3-8200A5B54A94}" type="presParOf" srcId="{92ECBE31-59CF-40FA-8822-2BEA376306B5}" destId="{4C4FA9B0-7795-4581-8B09-2B159D9CFF4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D35F72-7CF3-4499-BC64-60B6D3B9D45A}">
      <dsp:nvSpPr>
        <dsp:cNvPr id="0" name=""/>
        <dsp:cNvSpPr/>
      </dsp:nvSpPr>
      <dsp:spPr>
        <a:xfrm>
          <a:off x="2681756" y="761007"/>
          <a:ext cx="1578375" cy="1578375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74E67B-3380-4696-8D4C-067B79637904}">
      <dsp:nvSpPr>
        <dsp:cNvPr id="0" name=""/>
        <dsp:cNvSpPr/>
      </dsp:nvSpPr>
      <dsp:spPr>
        <a:xfrm>
          <a:off x="3018131" y="1097382"/>
          <a:ext cx="905625" cy="9056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48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25E059-14D2-4F20-99E3-77A4BB13A2AB}">
      <dsp:nvSpPr>
        <dsp:cNvPr id="0" name=""/>
        <dsp:cNvSpPr/>
      </dsp:nvSpPr>
      <dsp:spPr>
        <a:xfrm>
          <a:off x="0" y="2839798"/>
          <a:ext cx="6862774" cy="12399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•beneficial: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By providing more reasons for customers to visit stores, click and collect will increase profits. </a:t>
          </a:r>
          <a:r>
            <a:rPr lang="en-GB" sz="1200" kern="1200"/>
            <a:t>A designated collection area allows customers to try on items they have ordered online and to pick up additional items from the store if they wish.</a:t>
          </a:r>
          <a:endParaRPr lang="en-US" sz="1200" b="0" kern="1200" dirty="0"/>
        </a:p>
      </dsp:txBody>
      <dsp:txXfrm>
        <a:off x="0" y="2839798"/>
        <a:ext cx="6862774" cy="1239969"/>
      </dsp:txXfrm>
    </dsp:sp>
    <dsp:sp modelId="{5B9A0BB0-BDCE-4E4A-9DC2-F3382D04503A}">
      <dsp:nvSpPr>
        <dsp:cNvPr id="0" name=""/>
        <dsp:cNvSpPr/>
      </dsp:nvSpPr>
      <dsp:spPr>
        <a:xfrm>
          <a:off x="7859706" y="891000"/>
          <a:ext cx="1578375" cy="1578375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A38494-BAA4-4FFB-9534-A2A40E7181C1}">
      <dsp:nvSpPr>
        <dsp:cNvPr id="0" name=""/>
        <dsp:cNvSpPr/>
      </dsp:nvSpPr>
      <dsp:spPr>
        <a:xfrm>
          <a:off x="8196081" y="1227375"/>
          <a:ext cx="905625" cy="9056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48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4FA9B0-7795-4581-8B09-2B159D9CFF45}">
      <dsp:nvSpPr>
        <dsp:cNvPr id="0" name=""/>
        <dsp:cNvSpPr/>
      </dsp:nvSpPr>
      <dsp:spPr>
        <a:xfrm>
          <a:off x="7355143" y="2961000"/>
          <a:ext cx="258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 dirty="0"/>
            <a:t>Effectiveness of change: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Partially strong-On </a:t>
          </a:r>
          <a:r>
            <a:rPr lang="en-US" sz="1200" kern="1200" dirty="0"/>
            <a:t>going</a:t>
          </a:r>
        </a:p>
      </dsp:txBody>
      <dsp:txXfrm>
        <a:off x="7355143" y="2961000"/>
        <a:ext cx="25875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n-US"/>
              <a:t>2/26/2023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n-US"/>
              <a:t>2/26/2023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50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2/26/2023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11" name="Picture Placeholder 10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4" name="Group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Group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2/26/2023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2/26/2023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2/26/2023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2/26/2023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2/26/2023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2/26/2023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2/26/2023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2/26/2023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2/26/2023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Straight Connector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Straight Connector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orporate.primark.com/en-gb/primark-cares/sustainability-report" TargetMode="External"/><Relationship Id="rId2" Type="http://schemas.openxmlformats.org/officeDocument/2006/relationships/hyperlink" Target="https://www.primark.com/en-gb/about-u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bc.co.uk/news/business-61863413" TargetMode="External"/><Relationship Id="rId5" Type="http://schemas.openxmlformats.org/officeDocument/2006/relationships/hyperlink" Target="https://www.abf.co.uk/annual-report-2021" TargetMode="External"/><Relationship Id="rId4" Type="http://schemas.openxmlformats.org/officeDocument/2006/relationships/hyperlink" Target="https://librarysearch.uwtsd.ac.uk/discovery/fulldisplay?docid=cdi_crossref_primary_10_2307_2089259&amp;context=PC&amp;vid=44WHELF_UWTSD:44WHELF_UWTSD_VU1&amp;lang=en&amp;search_scope=Search_ELEC&amp;adaptor=Primo%20Central&amp;tab=Everything&amp;query=any,contains,Lippitt%20R,%20Watson%20J,%20Westley%20B,%20Spalding%20WB%20(1958)%20The%20Dynamics%20of%20Planned%20Change:%20A%20Comparative%20Study%20of%20Principles%20and%20Techniques.%20New%20York:%20Harcourt%20Brace.&amp;offset=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/>
          <a:p>
            <a:r>
              <a:rPr lang="en-US" dirty="0"/>
              <a:t>Primark Click &amp; Collect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247013" y="4511785"/>
            <a:ext cx="5734050" cy="955565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600"/>
              </a:spcAft>
            </a:pPr>
            <a:r>
              <a:rPr lang="en-US" dirty="0"/>
              <a:t>By: Mona </a:t>
            </a:r>
            <a:r>
              <a:rPr lang="en-US" dirty="0" err="1"/>
              <a:t>Hussien</a:t>
            </a:r>
            <a:r>
              <a:rPr lang="en-US" dirty="0"/>
              <a:t> </a:t>
            </a:r>
          </a:p>
          <a:p>
            <a:pPr>
              <a:spcAft>
                <a:spcPts val="600"/>
              </a:spcAft>
            </a:pPr>
            <a:r>
              <a:rPr lang="en-US" dirty="0"/>
              <a:t>Student number: 2211516</a:t>
            </a:r>
          </a:p>
          <a:p>
            <a:pPr>
              <a:spcAft>
                <a:spcPts val="600"/>
              </a:spcAft>
            </a:pPr>
            <a:r>
              <a:rPr lang="en-US" dirty="0"/>
              <a:t>Tutor: Marie </a:t>
            </a:r>
            <a:r>
              <a:rPr lang="en-US" dirty="0" err="1"/>
              <a:t>Pitson</a:t>
            </a:r>
            <a:r>
              <a:rPr lang="en-US" dirty="0"/>
              <a:t> </a:t>
            </a:r>
          </a:p>
          <a:p>
            <a:pPr>
              <a:spcAft>
                <a:spcPts val="600"/>
              </a:spcAft>
            </a:pPr>
            <a:endParaRPr lang="en-US" dirty="0"/>
          </a:p>
        </p:txBody>
      </p:sp>
      <p:pic>
        <p:nvPicPr>
          <p:cNvPr id="4" name="Picture Placeholder 3" descr="A group of people outside a building&#10;&#10;Description automatically generated with medium confidence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7" r="13726" b="1"/>
          <a:stretch/>
        </p:blipFill>
        <p:spPr>
          <a:xfrm>
            <a:off x="6981063" y="1310656"/>
            <a:ext cx="5210937" cy="4208604"/>
          </a:xfrm>
          <a:noFill/>
        </p:spPr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 What is change? </a:t>
            </a:r>
          </a:p>
          <a:p>
            <a:r>
              <a:rPr lang="en-US" sz="3600" dirty="0"/>
              <a:t> Primark Stores Limited: The lates fashion items at modest Prices</a:t>
            </a:r>
          </a:p>
          <a:p>
            <a:r>
              <a:rPr lang="en-US" sz="3600" dirty="0"/>
              <a:t> Recent changes on Primark Stores Strategies</a:t>
            </a:r>
          </a:p>
          <a:p>
            <a:r>
              <a:rPr lang="en-US" sz="3600" dirty="0"/>
              <a:t> Click&amp; Collect : a trial in move into online Sales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93CBEB-97E2-01C7-1B22-621635DA6997}"/>
              </a:ext>
            </a:extLst>
          </p:cNvPr>
          <p:cNvSpPr txBox="1"/>
          <p:nvPr/>
        </p:nvSpPr>
        <p:spPr>
          <a:xfrm>
            <a:off x="5029200" y="1701800"/>
            <a:ext cx="3749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</a:t>
            </a:r>
            <a:r>
              <a:rPr lang="en-AE" dirty="0"/>
              <a:t>organ and Brightman (2001)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BED7E5-A7E2-CDE5-05BA-28B5FFD0C451}"/>
              </a:ext>
            </a:extLst>
          </p:cNvPr>
          <p:cNvSpPr txBox="1"/>
          <p:nvPr/>
        </p:nvSpPr>
        <p:spPr>
          <a:xfrm>
            <a:off x="6096000" y="2956560"/>
            <a:ext cx="2174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Primark.com(2022)</a:t>
            </a:r>
            <a:endParaRPr lang="en-AE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9C7336-0C75-C081-523A-A407B58A33F4}"/>
              </a:ext>
            </a:extLst>
          </p:cNvPr>
          <p:cNvSpPr txBox="1"/>
          <p:nvPr/>
        </p:nvSpPr>
        <p:spPr>
          <a:xfrm>
            <a:off x="6471920" y="4029929"/>
            <a:ext cx="3413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2C3E50"/>
                </a:solidFill>
                <a:effectLst/>
                <a:latin typeface="Roboto" panose="02000000000000000000" pitchFamily="2" charset="0"/>
              </a:rPr>
              <a:t>(corporate.primark.com, n.d.)</a:t>
            </a:r>
            <a:endParaRPr lang="en-AE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EB0116-FD9A-A4E3-749B-5E0D5AA0DB4C}"/>
              </a:ext>
            </a:extLst>
          </p:cNvPr>
          <p:cNvSpPr txBox="1"/>
          <p:nvPr/>
        </p:nvSpPr>
        <p:spPr>
          <a:xfrm>
            <a:off x="9483090" y="4026338"/>
            <a:ext cx="2174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,Primark.com(2022)</a:t>
            </a:r>
            <a:endParaRPr lang="en-AE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48D9EC-F393-B7A6-6245-FA995965004A}"/>
              </a:ext>
            </a:extLst>
          </p:cNvPr>
          <p:cNvSpPr txBox="1"/>
          <p:nvPr/>
        </p:nvSpPr>
        <p:spPr>
          <a:xfrm>
            <a:off x="2818641" y="4971534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2C3E50"/>
                </a:solidFill>
                <a:effectLst/>
                <a:latin typeface="Roboto" panose="02000000000000000000" pitchFamily="2" charset="0"/>
              </a:rPr>
              <a:t>(Primark boss tells BBC why it is finally going online, n.d.)</a:t>
            </a:r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16542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32AC5E-9D06-5FFA-D8E0-0501E94FA8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0" i="0" dirty="0">
                <a:solidFill>
                  <a:srgbClr val="181818"/>
                </a:solidFill>
                <a:effectLst/>
                <a:latin typeface="Trade Gothic W01 Bold 2"/>
              </a:rPr>
              <a:t>Click &amp; Collect: Transformational planned change </a:t>
            </a:r>
          </a:p>
          <a:p>
            <a:r>
              <a:rPr lang="en-GB" sz="2800" dirty="0">
                <a:solidFill>
                  <a:srgbClr val="181818"/>
                </a:solidFill>
                <a:latin typeface="Trade Gothic W01 Bold 2"/>
              </a:rPr>
              <a:t>Drivers of change:</a:t>
            </a:r>
          </a:p>
          <a:p>
            <a:pPr>
              <a:buFontTx/>
              <a:buChar char="-"/>
            </a:pPr>
            <a:r>
              <a:rPr lang="en-GB" sz="2800" dirty="0"/>
              <a:t>External force: Impact of lockdown on Primark stores </a:t>
            </a:r>
          </a:p>
          <a:p>
            <a:pPr marL="0" indent="0">
              <a:buNone/>
            </a:pPr>
            <a:r>
              <a:rPr lang="en-GB" sz="2800" b="0" i="0" dirty="0">
                <a:solidFill>
                  <a:srgbClr val="141414"/>
                </a:solidFill>
                <a:effectLst/>
                <a:latin typeface="ReithSans"/>
              </a:rPr>
              <a:t>- Internal force: to give more details of in-store ranges = bring more customers to shop = increase profits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AE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3BBAAA-07DE-3BA0-8D80-C0E77BE1CF30}"/>
              </a:ext>
            </a:extLst>
          </p:cNvPr>
          <p:cNvSpPr txBox="1"/>
          <p:nvPr/>
        </p:nvSpPr>
        <p:spPr>
          <a:xfrm>
            <a:off x="8503920" y="17018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Brotman</a:t>
            </a:r>
            <a:r>
              <a:rPr lang="en-AE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R. (1958)</a:t>
            </a:r>
            <a:endParaRPr lang="en-AE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4A2686-75D7-C03E-7F10-1B9FC6ACD5F9}"/>
              </a:ext>
            </a:extLst>
          </p:cNvPr>
          <p:cNvSpPr txBox="1"/>
          <p:nvPr/>
        </p:nvSpPr>
        <p:spPr>
          <a:xfrm>
            <a:off x="9865360" y="2808197"/>
            <a:ext cx="2326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ABF Corporate. (2021)</a:t>
            </a:r>
            <a:endParaRPr lang="en-AE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8BF2C7-B604-E86D-20FF-573D3D0D58BB}"/>
              </a:ext>
            </a:extLst>
          </p:cNvPr>
          <p:cNvSpPr txBox="1"/>
          <p:nvPr/>
        </p:nvSpPr>
        <p:spPr>
          <a:xfrm>
            <a:off x="6319520" y="3962400"/>
            <a:ext cx="218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BBC News </a:t>
            </a:r>
            <a:r>
              <a:rPr lang="en-GB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(2022).</a:t>
            </a:r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401027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</p:spPr>
        <p:txBody>
          <a:bodyPr anchor="b">
            <a:normAutofit/>
          </a:bodyPr>
          <a:lstStyle/>
          <a:p>
            <a:r>
              <a:rPr lang="en-GB" b="1" i="0" dirty="0">
                <a:effectLst/>
              </a:rPr>
              <a:t>ADKAR change management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>
            <a:normAutofit/>
          </a:bodyPr>
          <a:lstStyle/>
          <a:p>
            <a:r>
              <a:rPr lang="en-US" dirty="0"/>
              <a:t>Definition: </a:t>
            </a:r>
            <a:r>
              <a:rPr lang="en-GB" sz="20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Prosci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(2019)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Awareness: impact of lockdown on stores .</a:t>
            </a:r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ABF Corporate. (2021)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Desire: Trial is supported and monitored. How much easier it would be to have an online store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Knowledge: on going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Ability: on going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Reinforcement: on going</a:t>
            </a:r>
          </a:p>
        </p:txBody>
      </p:sp>
      <p:pic>
        <p:nvPicPr>
          <p:cNvPr id="7" name="Picture Placeholder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1DEF9092-EBE9-35A1-9F75-898E50A058E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648" y="1600200"/>
            <a:ext cx="6057450" cy="3846480"/>
          </a:xfrm>
          <a:noFill/>
        </p:spPr>
      </p:pic>
    </p:spTree>
    <p:extLst>
      <p:ext uri="{BB962C8B-B14F-4D97-AF65-F5344CB8AC3E}">
        <p14:creationId xmlns:p14="http://schemas.microsoft.com/office/powerpoint/2010/main" val="285378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</p:spPr>
        <p:txBody>
          <a:bodyPr anchor="b">
            <a:normAutofit/>
          </a:bodyPr>
          <a:lstStyle/>
          <a:p>
            <a:r>
              <a:rPr lang="en-US" dirty="0"/>
              <a:t>Conclusion </a:t>
            </a:r>
          </a:p>
        </p:txBody>
      </p:sp>
      <p:graphicFrame>
        <p:nvGraphicFramePr>
          <p:cNvPr id="6" name="Text Placeholder 3">
            <a:extLst>
              <a:ext uri="{FF2B5EF4-FFF2-40B4-BE49-F238E27FC236}">
                <a16:creationId xmlns:a16="http://schemas.microsoft.com/office/drawing/2014/main" id="{A92D6E6A-C94F-B96B-71E2-049BC6014D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817007"/>
              </p:ext>
            </p:extLst>
          </p:nvPr>
        </p:nvGraphicFramePr>
        <p:xfrm>
          <a:off x="1104900" y="1600200"/>
          <a:ext cx="99822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8354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References: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32AC5E-9D06-5FFA-D8E0-0501E94FA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260" y="1376680"/>
            <a:ext cx="11290300" cy="548132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16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MORAN, J.W. and BRIGHTMAN, B.K., 2001. Leading organizational change. </a:t>
            </a:r>
            <a:r>
              <a:rPr lang="en-GB" sz="1600" b="0" i="1" dirty="0">
                <a:solidFill>
                  <a:srgbClr val="55555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Career Development International, </a:t>
            </a:r>
            <a:r>
              <a:rPr lang="en-GB" sz="1600" b="1" i="0" dirty="0">
                <a:solidFill>
                  <a:srgbClr val="55555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sz="16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(2), pp. 111-119.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Primark (2022). </a:t>
            </a:r>
            <a:r>
              <a:rPr lang="en-GB" sz="16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About Us | Primark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www.primark.com. Available at: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https://www.primark.com/en-gb/about-us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corporate.primark.com. (n.d.). </a:t>
            </a:r>
            <a:r>
              <a:rPr lang="en-GB" sz="16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Sustainability Report | Primark Cares (UK)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https://corporate.primark.com/en-gb/primark-cares/sustainability-report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Primark boss tells BBC why it is finally going online. (n.d.). </a:t>
            </a:r>
            <a:r>
              <a:rPr lang="en-GB" sz="16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BBC News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https://www.bbc.co.uk/news/av/business-63587132 [Accessed </a:t>
            </a: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Feb. 2023].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Brotman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R. (1958) ‘The Dynamics of Planned Change’, American Sociological Review. American Sociological Society, pp. 341–342. Available at: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The Dynamics of Planned Change - University of Wales Trinity Saint David (uwtsd.ac.uk)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ABF Corporate. (2021). </a:t>
            </a:r>
            <a:r>
              <a:rPr lang="en-GB" sz="16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Annual Report 2021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https://www.abf.co.uk/annual-report-2021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16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BBC News </a:t>
            </a: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(2022).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Primark finally goes online in new click-and-collect trial</a:t>
            </a:r>
            <a:r>
              <a:rPr lang="en-GB" sz="16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6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Nanji</a:t>
            </a:r>
            <a:r>
              <a:rPr lang="en-GB" sz="16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N</a:t>
            </a:r>
            <a:r>
              <a:rPr lang="en-GB" sz="1400" b="0" i="0" dirty="0">
                <a:solidFill>
                  <a:srgbClr val="2C3E50"/>
                </a:solidFill>
                <a:effectLst/>
                <a:latin typeface="Calibri" panose="020F0502020204030204" pitchFamily="34" charset="0"/>
              </a:rPr>
              <a:t>.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. [online] 20 Jun. Available at: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https://www.bbc.co.uk/news/business-61863413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GB" sz="14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Prosci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(2019). </a:t>
            </a:r>
            <a:r>
              <a:rPr lang="en-GB" sz="14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ADKAR Model Overview - </a:t>
            </a:r>
            <a:r>
              <a:rPr lang="en-GB" sz="1400" b="0" i="1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Prosci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 </a:t>
            </a:r>
            <a:r>
              <a:rPr lang="en-GB" sz="14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YouTube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 Available at: https://www.youtube.com/watch?v=oRDd9umVFT8 [Accessed 21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feb.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2023].</a:t>
            </a:r>
          </a:p>
          <a:p>
            <a:pPr marL="0" indent="0" algn="l">
              <a:buNone/>
            </a:pPr>
            <a:endParaRPr lang="en-GB" sz="14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57200" indent="-457200" algn="l">
              <a:buFont typeface="+mj-lt"/>
              <a:buAutoNum type="arabicPeriod"/>
            </a:pPr>
            <a:endParaRPr lang="en-GB" sz="1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endParaRPr lang="en-GB" sz="1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600" b="0" i="0" dirty="0">
              <a:solidFill>
                <a:srgbClr val="55555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AE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43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F03431380.potx" id="{B573BD99-E105-4D2A-964B-B901A176567A}" vid="{B1D363B9-18DE-4874-9E2B-FD69B5C6548D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DDBB83-77C1-4099-A0AA-289882E745E2}">
  <ds:schemaRefs>
    <ds:schemaRef ds:uri="http://purl.org/dc/elements/1.1/"/>
    <ds:schemaRef ds:uri="http://schemas.microsoft.com/office/2006/metadata/properties"/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Academic presentation, pinstripe and ribbon design (widescreen)</Template>
  <TotalTime>925</TotalTime>
  <Words>606</Words>
  <Application>Microsoft Office PowerPoint</Application>
  <PresentationFormat>Widescreen</PresentationFormat>
  <Paragraphs>50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6" baseType="lpstr">
      <vt:lpstr>Arial</vt:lpstr>
      <vt:lpstr>Calibri</vt:lpstr>
      <vt:lpstr>Euphemia</vt:lpstr>
      <vt:lpstr>Plantagenet Cherokee</vt:lpstr>
      <vt:lpstr>ReithSans</vt:lpstr>
      <vt:lpstr>Roboto</vt:lpstr>
      <vt:lpstr>Times New Roman</vt:lpstr>
      <vt:lpstr>Trade Gothic W01 Bold 2</vt:lpstr>
      <vt:lpstr>Wingdings</vt:lpstr>
      <vt:lpstr>Academic Literature 16x9</vt:lpstr>
      <vt:lpstr>Primark Click &amp; Collect</vt:lpstr>
      <vt:lpstr>Introduction</vt:lpstr>
      <vt:lpstr>Case Study</vt:lpstr>
      <vt:lpstr>ADKAR change management model</vt:lpstr>
      <vt:lpstr>Conclusion </vt:lpstr>
      <vt:lpstr>References: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Primark Click &amp; Collect</dc:title>
  <dc:creator>Saifeldin Ali</dc:creator>
  <cp:lastModifiedBy>Saifeldin Ali</cp:lastModifiedBy>
  <cp:revision>4</cp:revision>
  <dcterms:created xsi:type="dcterms:W3CDTF">2023-02-25T19:28:06Z</dcterms:created>
  <dcterms:modified xsi:type="dcterms:W3CDTF">2023-02-26T22:52:40Z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