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5"/>
    <p:sldMasterId id="2147483719" r:id="rId6"/>
  </p:sldMasterIdLst>
  <p:notesMasterIdLst>
    <p:notesMasterId r:id="rId8"/>
  </p:notesMasterIdLst>
  <p:handoutMasterIdLst>
    <p:handoutMasterId r:id="rId9"/>
  </p:handoutMasterIdLst>
  <p:sldIdLst>
    <p:sldId id="256" r:id="rId7"/>
  </p:sldIdLst>
  <p:sldSz cx="42803763" cy="30275213"/>
  <p:notesSz cx="6797675" cy="9928225"/>
  <p:defaultTextStyle>
    <a:defPPr>
      <a:defRPr lang="en-GB"/>
    </a:defPPr>
    <a:lvl1pPr algn="l" defTabSz="4357267" rtl="0" fontAlgn="base">
      <a:spcBef>
        <a:spcPct val="0"/>
      </a:spcBef>
      <a:spcAft>
        <a:spcPct val="0"/>
      </a:spcAft>
      <a:defRPr sz="8695" kern="1200">
        <a:solidFill>
          <a:schemeClr val="tx1"/>
        </a:solidFill>
        <a:latin typeface="Arial" charset="0"/>
        <a:ea typeface="+mn-ea"/>
        <a:cs typeface="+mn-cs"/>
      </a:defRPr>
    </a:lvl1pPr>
    <a:lvl2pPr marL="2174578" indent="162287" algn="l" defTabSz="4357267" rtl="0" fontAlgn="base">
      <a:spcBef>
        <a:spcPct val="0"/>
      </a:spcBef>
      <a:spcAft>
        <a:spcPct val="0"/>
      </a:spcAft>
      <a:defRPr sz="8695" kern="1200">
        <a:solidFill>
          <a:schemeClr val="tx1"/>
        </a:solidFill>
        <a:latin typeface="Arial" charset="0"/>
        <a:ea typeface="+mn-ea"/>
        <a:cs typeface="+mn-cs"/>
      </a:defRPr>
    </a:lvl2pPr>
    <a:lvl3pPr marL="4357267" indent="316448" algn="l" defTabSz="4357267" rtl="0" fontAlgn="base">
      <a:spcBef>
        <a:spcPct val="0"/>
      </a:spcBef>
      <a:spcAft>
        <a:spcPct val="0"/>
      </a:spcAft>
      <a:defRPr sz="8695" kern="1200">
        <a:solidFill>
          <a:schemeClr val="tx1"/>
        </a:solidFill>
        <a:latin typeface="Arial" charset="0"/>
        <a:ea typeface="+mn-ea"/>
        <a:cs typeface="+mn-cs"/>
      </a:defRPr>
    </a:lvl3pPr>
    <a:lvl4pPr marL="6539942" indent="470618" algn="l" defTabSz="4357267" rtl="0" fontAlgn="base">
      <a:spcBef>
        <a:spcPct val="0"/>
      </a:spcBef>
      <a:spcAft>
        <a:spcPct val="0"/>
      </a:spcAft>
      <a:defRPr sz="8695" kern="1200">
        <a:solidFill>
          <a:schemeClr val="tx1"/>
        </a:solidFill>
        <a:latin typeface="Arial" charset="0"/>
        <a:ea typeface="+mn-ea"/>
        <a:cs typeface="+mn-cs"/>
      </a:defRPr>
    </a:lvl4pPr>
    <a:lvl5pPr marL="8722642" indent="624783" algn="l" defTabSz="4357267" rtl="0" fontAlgn="base">
      <a:spcBef>
        <a:spcPct val="0"/>
      </a:spcBef>
      <a:spcAft>
        <a:spcPct val="0"/>
      </a:spcAft>
      <a:defRPr sz="8695" kern="1200">
        <a:solidFill>
          <a:schemeClr val="tx1"/>
        </a:solidFill>
        <a:latin typeface="Arial" charset="0"/>
        <a:ea typeface="+mn-ea"/>
        <a:cs typeface="+mn-cs"/>
      </a:defRPr>
    </a:lvl5pPr>
    <a:lvl6pPr marL="11684285" algn="l" defTabSz="4673710" rtl="0" eaLnBrk="1" latinLnBrk="0" hangingPunct="1">
      <a:defRPr sz="8695" kern="1200">
        <a:solidFill>
          <a:schemeClr val="tx1"/>
        </a:solidFill>
        <a:latin typeface="Arial" charset="0"/>
        <a:ea typeface="+mn-ea"/>
        <a:cs typeface="+mn-cs"/>
      </a:defRPr>
    </a:lvl6pPr>
    <a:lvl7pPr marL="14021135" algn="l" defTabSz="4673710" rtl="0" eaLnBrk="1" latinLnBrk="0" hangingPunct="1">
      <a:defRPr sz="8695" kern="1200">
        <a:solidFill>
          <a:schemeClr val="tx1"/>
        </a:solidFill>
        <a:latin typeface="Arial" charset="0"/>
        <a:ea typeface="+mn-ea"/>
        <a:cs typeface="+mn-cs"/>
      </a:defRPr>
    </a:lvl7pPr>
    <a:lvl8pPr marL="16357995" algn="l" defTabSz="4673710" rtl="0" eaLnBrk="1" latinLnBrk="0" hangingPunct="1">
      <a:defRPr sz="8695" kern="1200">
        <a:solidFill>
          <a:schemeClr val="tx1"/>
        </a:solidFill>
        <a:latin typeface="Arial" charset="0"/>
        <a:ea typeface="+mn-ea"/>
        <a:cs typeface="+mn-cs"/>
      </a:defRPr>
    </a:lvl8pPr>
    <a:lvl9pPr marL="18694850" algn="l" defTabSz="4673710" rtl="0" eaLnBrk="1" latinLnBrk="0" hangingPunct="1">
      <a:defRPr sz="8695" kern="1200">
        <a:solidFill>
          <a:schemeClr val="tx1"/>
        </a:solidFill>
        <a:latin typeface="Arial" charset="0"/>
        <a:ea typeface="+mn-ea"/>
        <a:cs typeface="+mn-cs"/>
      </a:defRPr>
    </a:lvl9pPr>
  </p:defaultTextStyle>
  <p:extLst>
    <p:ext uri="{521415D9-36F7-43E2-AB2F-B90AF26B5E84}">
      <p14:sectionLst xmlns:p14="http://schemas.microsoft.com/office/powerpoint/2010/main">
        <p14:section name="Default Section" id="{58E52EB3-C8A1-45DD-8755-F92B7B5455BE}">
          <p14:sldIdLst>
            <p14:sldId id="256"/>
          </p14:sldIdLst>
        </p14:section>
      </p14:sectionLst>
    </p:ext>
    <p:ext uri="{EFAFB233-063F-42B5-8137-9DF3F51BA10A}">
      <p15:sldGuideLst xmlns:p15="http://schemas.microsoft.com/office/powerpoint/2012/main">
        <p15:guide id="1" orient="horz" pos="16657" userDrawn="1">
          <p15:clr>
            <a:srgbClr val="A4A3A4"/>
          </p15:clr>
        </p15:guide>
        <p15:guide id="2" pos="26046" userDrawn="1">
          <p15:clr>
            <a:srgbClr val="A4A3A4"/>
          </p15:clr>
        </p15:guide>
        <p15:guide id="3" orient="horz" pos="827" userDrawn="1">
          <p15:clr>
            <a:srgbClr val="A4A3A4"/>
          </p15:clr>
        </p15:guide>
        <p15:guide id="4" pos="917" userDrawn="1">
          <p15:clr>
            <a:srgbClr val="A4A3A4"/>
          </p15:clr>
        </p15:guide>
        <p15:guide id="7" orient="horz" pos="5680" userDrawn="1">
          <p15:clr>
            <a:srgbClr val="A4A3A4"/>
          </p15:clr>
        </p15:guide>
        <p15:guide id="15" pos="15749" userDrawn="1">
          <p15:clr>
            <a:srgbClr val="A4A3A4"/>
          </p15:clr>
        </p15:guide>
        <p15:guide id="19" pos="5468" userDrawn="1">
          <p15:clr>
            <a:srgbClr val="A4A3A4"/>
          </p15:clr>
        </p15:guide>
        <p15:guide id="20" pos="6036" userDrawn="1">
          <p15:clr>
            <a:srgbClr val="A4A3A4"/>
          </p15:clr>
        </p15:guide>
        <p15:guide id="21" pos="10600" userDrawn="1">
          <p15:clr>
            <a:srgbClr val="A4A3A4"/>
          </p15:clr>
        </p15:guide>
        <p15:guide id="22" pos="11172" userDrawn="1">
          <p15:clr>
            <a:srgbClr val="A4A3A4"/>
          </p15:clr>
        </p15:guide>
        <p15:guide id="23" pos="16324" userDrawn="1">
          <p15:clr>
            <a:srgbClr val="A4A3A4"/>
          </p15:clr>
        </p15:guide>
        <p15:guide id="24" pos="20880" userDrawn="1">
          <p15:clr>
            <a:srgbClr val="A4A3A4"/>
          </p15:clr>
        </p15:guide>
        <p15:guide id="25" pos="21452"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gg Rebecca" initials="LR" lastIdx="2" clrIdx="0">
    <p:extLst>
      <p:ext uri="{19B8F6BF-5375-455C-9EA6-DF929625EA0E}">
        <p15:presenceInfo xmlns:p15="http://schemas.microsoft.com/office/powerpoint/2012/main" userId="Legg Rebecca" providerId="None"/>
      </p:ext>
    </p:extLst>
  </p:cmAuthor>
  <p:cmAuthor id="2" name="Jenkins Darren R" initials="JDR" lastIdx="1" clrIdx="1">
    <p:extLst>
      <p:ext uri="{19B8F6BF-5375-455C-9EA6-DF929625EA0E}">
        <p15:presenceInfo xmlns:p15="http://schemas.microsoft.com/office/powerpoint/2012/main" userId="Jenkins Darren 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A6A6"/>
    <a:srgbClr val="14022E"/>
    <a:srgbClr val="13022D"/>
    <a:srgbClr val="FDDD3E"/>
    <a:srgbClr val="120228"/>
    <a:srgbClr val="000000"/>
    <a:srgbClr val="FFFFFF"/>
    <a:srgbClr val="CE2256"/>
    <a:srgbClr val="005C7E"/>
    <a:srgbClr val="F5821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332" autoAdjust="0"/>
  </p:normalViewPr>
  <p:slideViewPr>
    <p:cSldViewPr snapToObjects="1">
      <p:cViewPr varScale="1">
        <p:scale>
          <a:sx n="30" d="100"/>
          <a:sy n="30" d="100"/>
        </p:scale>
        <p:origin x="900" y="162"/>
      </p:cViewPr>
      <p:guideLst>
        <p:guide orient="horz" pos="16657"/>
        <p:guide pos="26046"/>
        <p:guide orient="horz" pos="827"/>
        <p:guide pos="917"/>
        <p:guide orient="horz" pos="5680"/>
        <p:guide pos="15749"/>
        <p:guide pos="5468"/>
        <p:guide pos="6036"/>
        <p:guide pos="10600"/>
        <p:guide pos="11172"/>
        <p:guide pos="16324"/>
        <p:guide pos="20880"/>
        <p:guide pos="21452"/>
      </p:guideLst>
    </p:cSldViewPr>
  </p:slideViewPr>
  <p:outlineViewPr>
    <p:cViewPr>
      <p:scale>
        <a:sx n="33" d="100"/>
        <a:sy n="33" d="100"/>
      </p:scale>
      <p:origin x="24" y="0"/>
    </p:cViewPr>
  </p:outlineViewPr>
  <p:notesTextViewPr>
    <p:cViewPr>
      <p:scale>
        <a:sx n="100" d="100"/>
        <a:sy n="100" d="100"/>
      </p:scale>
      <p:origin x="0" y="0"/>
    </p:cViewPr>
  </p:notesTextViewPr>
  <p:sorterViewPr>
    <p:cViewPr>
      <p:scale>
        <a:sx n="66" d="100"/>
        <a:sy n="66" d="100"/>
      </p:scale>
      <p:origin x="0" y="0"/>
    </p:cViewPr>
  </p:sorterViewPr>
  <p:notesViewPr>
    <p:cSldViewPr snapToObjects="1">
      <p:cViewPr varScale="1">
        <p:scale>
          <a:sx n="114" d="100"/>
          <a:sy n="114" d="100"/>
        </p:scale>
        <p:origin x="4012" y="6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1.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presProps" Target="presProps.xml"/><Relationship Id="rId5" Type="http://schemas.openxmlformats.org/officeDocument/2006/relationships/slideMaster" Target="slideMasters/slideMaster1.xml"/><Relationship Id="rId10" Type="http://schemas.openxmlformats.org/officeDocument/2006/relationships/commentAuthors" Target="commentAuthors.xml"/><Relationship Id="rId4" Type="http://schemas.openxmlformats.org/officeDocument/2006/relationships/customXml" Target="../customXml/item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mn-lt"/>
              </a:defRPr>
            </a:lvl1pPr>
          </a:lstStyle>
          <a:p>
            <a:pPr>
              <a:defRPr/>
            </a:pPr>
            <a:r>
              <a:rPr lang="en-GB"/>
              <a:t>Uncontrolled copy when printed</a:t>
            </a:r>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mn-lt"/>
              </a:defRPr>
            </a:lvl1pPr>
          </a:lstStyle>
          <a:p>
            <a:pPr>
              <a:defRPr/>
            </a:pPr>
            <a:fld id="{9EBD1747-407F-43EF-BC75-4B6CAFD225D7}" type="datetime1">
              <a:rPr lang="en-GB" smtClean="0"/>
              <a:t>06/04/2023</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mn-lt"/>
              </a:defRPr>
            </a:lvl1pPr>
          </a:lstStyle>
          <a:p>
            <a:pPr>
              <a:defRPr/>
            </a:pPr>
            <a:r>
              <a:rPr lang="en-GB" smtClean="0"/>
              <a:t>© Crown copyright 2020 Dstl</a:t>
            </a:r>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mn-lt"/>
              </a:defRPr>
            </a:lvl1pPr>
          </a:lstStyle>
          <a:p>
            <a:pPr>
              <a:defRPr/>
            </a:pPr>
            <a:fld id="{89AD9203-612B-4DA4-921D-5039DF7F7E0C}" type="slidenum">
              <a:rPr lang="en-GB"/>
              <a:pPr>
                <a:defRPr/>
              </a:pPr>
              <a:t>‹#›</a:t>
            </a:fld>
            <a:endParaRPr lang="en-GB"/>
          </a:p>
        </p:txBody>
      </p:sp>
    </p:spTree>
    <p:extLst>
      <p:ext uri="{BB962C8B-B14F-4D97-AF65-F5344CB8AC3E}">
        <p14:creationId xmlns:p14="http://schemas.microsoft.com/office/powerpoint/2010/main" val="327379111"/>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defTabSz="853318" fontAlgn="auto">
              <a:spcBef>
                <a:spcPts val="0"/>
              </a:spcBef>
              <a:spcAft>
                <a:spcPts val="0"/>
              </a:spcAft>
              <a:defRPr sz="1200">
                <a:latin typeface="Arial" pitchFamily="34" charset="0"/>
                <a:cs typeface="Arial" pitchFamily="34" charset="0"/>
              </a:defRPr>
            </a:lvl1pPr>
          </a:lstStyle>
          <a:p>
            <a:pPr>
              <a:defRPr/>
            </a:pPr>
            <a:r>
              <a:rPr lang="en-GB"/>
              <a:t>Uncontrolled copy when printed</a:t>
            </a:r>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defTabSz="853318" fontAlgn="auto">
              <a:spcBef>
                <a:spcPts val="0"/>
              </a:spcBef>
              <a:spcAft>
                <a:spcPts val="0"/>
              </a:spcAft>
              <a:defRPr sz="1200">
                <a:latin typeface="Arial" pitchFamily="34" charset="0"/>
                <a:cs typeface="Arial" pitchFamily="34" charset="0"/>
              </a:defRPr>
            </a:lvl1pPr>
          </a:lstStyle>
          <a:p>
            <a:pPr>
              <a:defRPr/>
            </a:pPr>
            <a:fld id="{63C7F269-31FF-49BB-A308-19E27FEE6816}" type="datetime1">
              <a:rPr lang="en-GB" smtClean="0"/>
              <a:t>06/04/2023</a:t>
            </a:fld>
            <a:endParaRPr lang="en-GB" dirty="0"/>
          </a:p>
        </p:txBody>
      </p:sp>
      <p:sp>
        <p:nvSpPr>
          <p:cNvPr id="4" name="Slide Image Placeholder 3"/>
          <p:cNvSpPr>
            <a:spLocks noGrp="1" noRot="1" noChangeAspect="1"/>
          </p:cNvSpPr>
          <p:nvPr>
            <p:ph type="sldImg" idx="2"/>
          </p:nvPr>
        </p:nvSpPr>
        <p:spPr>
          <a:xfrm>
            <a:off x="1327150" y="742950"/>
            <a:ext cx="4143375" cy="29305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282575" y="3870325"/>
            <a:ext cx="6232525" cy="5313363"/>
          </a:xfrm>
          <a:prstGeom prst="rect">
            <a:avLst/>
          </a:prstGeom>
        </p:spPr>
        <p:txBody>
          <a:bodyPr vert="horz" wrap="square" lIns="91440" tIns="45720" rIns="91440" bIns="45720" numCol="1" anchor="t" anchorCtr="0" compatLnSpc="1">
            <a:prstTxWarp prst="textNoShape">
              <a:avLst/>
            </a:prstTxWarp>
            <a:normAutofit/>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defTabSz="853318" fontAlgn="auto">
              <a:spcBef>
                <a:spcPts val="0"/>
              </a:spcBef>
              <a:spcAft>
                <a:spcPts val="0"/>
              </a:spcAft>
              <a:defRPr sz="1200">
                <a:latin typeface="Arial" pitchFamily="34" charset="0"/>
                <a:cs typeface="Arial" pitchFamily="34" charset="0"/>
              </a:defRPr>
            </a:lvl1pPr>
          </a:lstStyle>
          <a:p>
            <a:pPr>
              <a:defRPr/>
            </a:pPr>
            <a:r>
              <a:rPr lang="en-GB" smtClean="0"/>
              <a:t>© Crown copyright 2020 Dstl</a:t>
            </a:r>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defTabSz="853318" fontAlgn="auto">
              <a:spcBef>
                <a:spcPts val="0"/>
              </a:spcBef>
              <a:spcAft>
                <a:spcPts val="0"/>
              </a:spcAft>
              <a:defRPr sz="1200">
                <a:latin typeface="Arial" pitchFamily="34" charset="0"/>
                <a:cs typeface="Arial" pitchFamily="34" charset="0"/>
              </a:defRPr>
            </a:lvl1pPr>
          </a:lstStyle>
          <a:p>
            <a:pPr>
              <a:defRPr/>
            </a:pPr>
            <a:fld id="{6AC03C9E-463D-47B2-8BF7-CCC2C082E4A8}" type="slidenum">
              <a:rPr lang="en-GB"/>
              <a:pPr>
                <a:defRPr/>
              </a:pPr>
              <a:t>‹#›</a:t>
            </a:fld>
            <a:endParaRPr lang="en-GB" dirty="0"/>
          </a:p>
        </p:txBody>
      </p:sp>
    </p:spTree>
    <p:extLst>
      <p:ext uri="{BB962C8B-B14F-4D97-AF65-F5344CB8AC3E}">
        <p14:creationId xmlns:p14="http://schemas.microsoft.com/office/powerpoint/2010/main" val="4078116230"/>
      </p:ext>
    </p:extLst>
  </p:cSld>
  <p:clrMap bg1="lt1" tx1="dk1" bg2="lt2" tx2="dk2" accent1="accent1" accent2="accent2" accent3="accent3" accent4="accent4" accent5="accent5" accent6="accent6" hlink="hlink" folHlink="folHlink"/>
  <p:hf/>
  <p:notesStyle>
    <a:lvl1pPr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1pPr>
    <a:lvl2pPr marL="2174578"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2pPr>
    <a:lvl3pPr marL="4357267"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3pPr>
    <a:lvl4pPr marL="65399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4pPr>
    <a:lvl5pPr marL="8722642" algn="l" defTabSz="4357267" rtl="0" eaLnBrk="0" fontAlgn="base" hangingPunct="0">
      <a:spcBef>
        <a:spcPct val="30000"/>
      </a:spcBef>
      <a:spcAft>
        <a:spcPct val="0"/>
      </a:spcAft>
      <a:defRPr sz="5626" kern="1200">
        <a:solidFill>
          <a:schemeClr val="tx1"/>
        </a:solidFill>
        <a:latin typeface="Arial" pitchFamily="34" charset="0"/>
        <a:ea typeface="+mn-ea"/>
        <a:cs typeface="Arial" pitchFamily="34" charset="0"/>
      </a:defRPr>
    </a:lvl5pPr>
    <a:lvl6pPr marL="10903766" algn="l" defTabSz="4361513" rtl="0" eaLnBrk="1" latinLnBrk="0" hangingPunct="1">
      <a:defRPr sz="5626" kern="1200">
        <a:solidFill>
          <a:schemeClr val="tx1"/>
        </a:solidFill>
        <a:latin typeface="+mn-lt"/>
        <a:ea typeface="+mn-ea"/>
        <a:cs typeface="+mn-cs"/>
      </a:defRPr>
    </a:lvl6pPr>
    <a:lvl7pPr marL="13084513" algn="l" defTabSz="4361513" rtl="0" eaLnBrk="1" latinLnBrk="0" hangingPunct="1">
      <a:defRPr sz="5626" kern="1200">
        <a:solidFill>
          <a:schemeClr val="tx1"/>
        </a:solidFill>
        <a:latin typeface="+mn-lt"/>
        <a:ea typeface="+mn-ea"/>
        <a:cs typeface="+mn-cs"/>
      </a:defRPr>
    </a:lvl7pPr>
    <a:lvl8pPr marL="15265274" algn="l" defTabSz="4361513" rtl="0" eaLnBrk="1" latinLnBrk="0" hangingPunct="1">
      <a:defRPr sz="5626" kern="1200">
        <a:solidFill>
          <a:schemeClr val="tx1"/>
        </a:solidFill>
        <a:latin typeface="+mn-lt"/>
        <a:ea typeface="+mn-ea"/>
        <a:cs typeface="+mn-cs"/>
      </a:defRPr>
    </a:lvl8pPr>
    <a:lvl9pPr marL="17446030" algn="l" defTabSz="4361513" rtl="0" eaLnBrk="1" latinLnBrk="0" hangingPunct="1">
      <a:defRPr sz="562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dstlimagery@dstl.gov.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7200" b="1" kern="1200" dirty="0" smtClean="0">
                <a:solidFill>
                  <a:schemeClr val="tx1"/>
                </a:solidFill>
                <a:effectLst/>
                <a:latin typeface="Arial" pitchFamily="34" charset="0"/>
                <a:ea typeface="+mn-ea"/>
                <a:cs typeface="Arial" pitchFamily="34" charset="0"/>
              </a:rPr>
              <a:t>A0 Poster Guidelines</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endParaRPr lang="en-GB" sz="5626" kern="1200" dirty="0" smtClean="0">
              <a:solidFill>
                <a:schemeClr val="tx1"/>
              </a:solidFill>
              <a:effectLst/>
              <a:latin typeface="Arial" pitchFamily="34" charset="0"/>
              <a:ea typeface="+mn-ea"/>
              <a:cs typeface="Arial" pitchFamily="34" charset="0"/>
            </a:endParaRPr>
          </a:p>
          <a:p>
            <a:r>
              <a:rPr lang="en-GB" sz="5626" kern="1200" dirty="0" smtClean="0">
                <a:solidFill>
                  <a:schemeClr val="tx1"/>
                </a:solidFill>
                <a:effectLst/>
                <a:latin typeface="Arial" pitchFamily="34" charset="0"/>
                <a:ea typeface="+mn-ea"/>
                <a:cs typeface="Arial" pitchFamily="34" charset="0"/>
              </a:rPr>
              <a:t>Please follow these guidelines to ensure that your poster is</a:t>
            </a:r>
            <a:r>
              <a:rPr lang="en-GB" sz="5626" kern="1200" baseline="0" dirty="0" smtClean="0">
                <a:solidFill>
                  <a:schemeClr val="tx1"/>
                </a:solidFill>
                <a:effectLst/>
                <a:latin typeface="Arial" pitchFamily="34" charset="0"/>
                <a:ea typeface="+mn-ea"/>
                <a:cs typeface="Arial" pitchFamily="34" charset="0"/>
              </a:rPr>
              <a:t> on-brand. The PowerPoint template is A0 landscape (1189 x 841mm) and uses a 5 column layout. View the guides by clicking on the ribbon &gt; view &gt; guides. </a:t>
            </a:r>
            <a:br>
              <a:rPr lang="en-GB" sz="5626" kern="1200" baseline="0" dirty="0" smtClean="0">
                <a:solidFill>
                  <a:schemeClr val="tx1"/>
                </a:solidFill>
                <a:effectLst/>
                <a:latin typeface="Arial" pitchFamily="34" charset="0"/>
                <a:ea typeface="+mn-ea"/>
                <a:cs typeface="Arial" pitchFamily="34" charset="0"/>
              </a:rPr>
            </a:br>
            <a:r>
              <a:rPr lang="en-GB" sz="5626" kern="1200" baseline="0" dirty="0" smtClean="0">
                <a:solidFill>
                  <a:schemeClr val="tx1"/>
                </a:solidFill>
                <a:effectLst/>
                <a:latin typeface="Arial" pitchFamily="34" charset="0"/>
                <a:ea typeface="+mn-ea"/>
                <a:cs typeface="Arial" pitchFamily="34" charset="0"/>
              </a:rPr>
              <a:t>The placeholder content can be modified and rearranged as required. The text top-left is in a fixed position and can be edited by clicking on the ribbon &gt; view &gt; slide master. The same applies to the classification marking.</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The Creative Hub team are no longer able to offer design support with laying out and designing posters. We will however be available to answer any questions you may have. Once you have completed your poster please export it to a PDF and send it along with your cost code, deadline, size, print quantities and preferred finish to </a:t>
            </a:r>
            <a:r>
              <a:rPr lang="en-GB" sz="5626" u="sng" kern="1200" dirty="0" smtClean="0">
                <a:solidFill>
                  <a:schemeClr val="tx1"/>
                </a:solidFill>
                <a:effectLst/>
                <a:latin typeface="Arial" pitchFamily="34" charset="0"/>
                <a:ea typeface="+mn-ea"/>
                <a:cs typeface="Arial" pitchFamily="34" charset="0"/>
                <a:hlinkClick r:id="rId3"/>
              </a:rPr>
              <a:t>dstlimagery@dstl.gov.uk</a:t>
            </a:r>
            <a:r>
              <a:rPr lang="en-GB" sz="5626" kern="1200" dirty="0" smtClean="0">
                <a:solidFill>
                  <a:schemeClr val="tx1"/>
                </a:solidFill>
                <a:effectLst/>
                <a:latin typeface="Arial" pitchFamily="34" charset="0"/>
                <a:ea typeface="+mn-ea"/>
                <a:cs typeface="Arial" pitchFamily="34" charset="0"/>
              </a:rPr>
              <a:t>. </a:t>
            </a:r>
            <a:r>
              <a:rPr lang="en-GB" sz="5626" u="sng" kern="1200" dirty="0" smtClean="0">
                <a:solidFill>
                  <a:schemeClr val="tx1"/>
                </a:solidFill>
                <a:effectLst/>
                <a:latin typeface="Arial" pitchFamily="34" charset="0"/>
                <a:ea typeface="+mn-ea"/>
                <a:cs typeface="Arial" pitchFamily="34" charset="0"/>
              </a:rPr>
              <a:t>Please allow 7 working days for it to be printed</a:t>
            </a:r>
            <a:r>
              <a:rPr lang="en-GB" sz="5626" kern="1200" dirty="0" smtClean="0">
                <a:solidFill>
                  <a:schemeClr val="tx1"/>
                </a:solidFill>
                <a:effectLst/>
                <a:latin typeface="Arial" pitchFamily="34" charset="0"/>
                <a:ea typeface="+mn-ea"/>
                <a:cs typeface="Arial" pitchFamily="34" charset="0"/>
              </a:rPr>
              <a:t>. Posters</a:t>
            </a:r>
            <a:r>
              <a:rPr lang="en-GB" sz="5626" kern="1200" baseline="0" dirty="0" smtClean="0">
                <a:solidFill>
                  <a:schemeClr val="tx1"/>
                </a:solidFill>
                <a:effectLst/>
                <a:latin typeface="Arial" pitchFamily="34" charset="0"/>
                <a:ea typeface="+mn-ea"/>
                <a:cs typeface="Arial" pitchFamily="34" charset="0"/>
              </a:rPr>
              <a:t> sent in last minute may not be printed in time for your event.</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r>
              <a:rPr lang="en-GB" sz="6000" b="1" kern="1200" dirty="0" smtClean="0">
                <a:solidFill>
                  <a:schemeClr val="tx1"/>
                </a:solidFill>
                <a:effectLst/>
                <a:latin typeface="Arial" pitchFamily="34" charset="0"/>
                <a:ea typeface="+mn-ea"/>
                <a:cs typeface="Arial" pitchFamily="34" charset="0"/>
              </a:rPr>
              <a:t>Ensuring Consistency:</a:t>
            </a:r>
            <a:r>
              <a:rPr lang="en-GB" sz="5626" kern="1200" dirty="0" smtClean="0">
                <a:solidFill>
                  <a:schemeClr val="tx1"/>
                </a:solidFill>
                <a:effectLst/>
                <a:latin typeface="Arial" pitchFamily="34" charset="0"/>
                <a:ea typeface="+mn-ea"/>
                <a:cs typeface="Arial" pitchFamily="34" charset="0"/>
              </a:rPr>
              <a:t/>
            </a:r>
            <a:br>
              <a:rPr lang="en-GB" sz="5626" kern="1200" dirty="0" smtClean="0">
                <a:solidFill>
                  <a:schemeClr val="tx1"/>
                </a:solidFill>
                <a:effectLst/>
                <a:latin typeface="Arial" pitchFamily="34" charset="0"/>
                <a:ea typeface="+mn-ea"/>
                <a:cs typeface="Arial" pitchFamily="34" charset="0"/>
              </a:rPr>
            </a:br>
            <a:endParaRPr lang="en-GB" sz="5626" kern="1200" dirty="0" smtClean="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smtClean="0">
                <a:solidFill>
                  <a:schemeClr val="tx1"/>
                </a:solidFill>
                <a:effectLst/>
                <a:latin typeface="Arial" pitchFamily="34" charset="0"/>
                <a:ea typeface="+mn-ea"/>
                <a:cs typeface="Arial" pitchFamily="34" charset="0"/>
              </a:rPr>
              <a:t>Try to follow the formatting displayed in this template and adhere to the sizing and styling of the typography.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margins around the top, left and right edges of the page are 40 mm wide.</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band at the bottom is 88mm high in Midnight Purple. DO NOT add any additional text or logos in this area.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body copy font is 40pt in Arial regular and bold.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The template uses a 5 column grid. Columns are 201.1mm wide. Gutters (space between columns) are 25mm. Text boxes and</a:t>
            </a:r>
            <a:r>
              <a:rPr lang="en-GB" sz="5626" kern="1200" baseline="0" dirty="0" smtClean="0">
                <a:solidFill>
                  <a:schemeClr val="tx1"/>
                </a:solidFill>
                <a:effectLst/>
                <a:latin typeface="Arial" pitchFamily="34" charset="0"/>
                <a:ea typeface="+mn-ea"/>
                <a:cs typeface="Arial" pitchFamily="34" charset="0"/>
              </a:rPr>
              <a:t> images c</a:t>
            </a:r>
            <a:r>
              <a:rPr lang="en-GB" sz="5626" kern="1200" dirty="0" smtClean="0">
                <a:solidFill>
                  <a:schemeClr val="tx1"/>
                </a:solidFill>
                <a:effectLst/>
                <a:latin typeface="Arial" pitchFamily="34" charset="0"/>
                <a:ea typeface="+mn-ea"/>
                <a:cs typeface="Arial" pitchFamily="34" charset="0"/>
              </a:rPr>
              <a:t>an span across more than one </a:t>
            </a:r>
            <a:r>
              <a:rPr lang="en-GB" sz="5626" kern="1200" smtClean="0">
                <a:solidFill>
                  <a:schemeClr val="tx1"/>
                </a:solidFill>
                <a:effectLst/>
                <a:latin typeface="Arial" pitchFamily="34" charset="0"/>
                <a:ea typeface="+mn-ea"/>
                <a:cs typeface="Arial" pitchFamily="34" charset="0"/>
              </a:rPr>
              <a:t>column.</a:t>
            </a:r>
            <a:endParaRPr lang="en-GB" sz="5626" kern="1200" dirty="0" smtClean="0">
              <a:solidFill>
                <a:schemeClr val="tx1"/>
              </a:solidFill>
              <a:effectLst/>
              <a:latin typeface="Arial" pitchFamily="34" charset="0"/>
              <a:ea typeface="+mn-ea"/>
              <a:cs typeface="Arial" pitchFamily="34" charset="0"/>
            </a:endParaRPr>
          </a:p>
          <a:p>
            <a:pPr marL="180000" marR="0" lvl="0" indent="-180000" algn="l" defTabSz="4357267" rtl="0" eaLnBrk="0" fontAlgn="base" latinLnBrk="0" hangingPunct="0">
              <a:lnSpc>
                <a:spcPct val="100000"/>
              </a:lnSpc>
              <a:spcBef>
                <a:spcPts val="500"/>
              </a:spcBef>
              <a:spcAft>
                <a:spcPct val="0"/>
              </a:spcAft>
              <a:buClrTx/>
              <a:buSzTx/>
              <a:buFont typeface="Arial" panose="020B0604020202020204" pitchFamily="34" charset="0"/>
              <a:buChar char="•"/>
              <a:tabLst/>
              <a:defRPr/>
            </a:pPr>
            <a:r>
              <a:rPr lang="en-GB" sz="5626" kern="1200" dirty="0" smtClean="0">
                <a:solidFill>
                  <a:schemeClr val="tx1"/>
                </a:solidFill>
                <a:effectLst/>
                <a:latin typeface="Arial" pitchFamily="34" charset="0"/>
                <a:ea typeface="+mn-ea"/>
                <a:cs typeface="Arial" pitchFamily="34" charset="0"/>
              </a:rPr>
              <a:t>Try to follow the suggested sizing and colour palette. The secondary Dstl colour palette is reserved for graphs and diagrams.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Line spacing to be set at 1.0. Leave a line space between paragraphs. Bullets to be square and in Rose Red.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Text boxes are only allowed to be in Grey at 60% transparency or White. </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Please use Grey for the </a:t>
            </a:r>
            <a:r>
              <a:rPr lang="en-GB" sz="5626" kern="1200" dirty="0" err="1" smtClean="0">
                <a:solidFill>
                  <a:schemeClr val="tx1"/>
                </a:solidFill>
                <a:effectLst/>
                <a:latin typeface="Arial" pitchFamily="34" charset="0"/>
                <a:ea typeface="+mn-ea"/>
                <a:cs typeface="Arial" pitchFamily="34" charset="0"/>
              </a:rPr>
              <a:t>the</a:t>
            </a:r>
            <a:r>
              <a:rPr lang="en-GB" sz="5626" kern="1200" dirty="0" smtClean="0">
                <a:solidFill>
                  <a:schemeClr val="tx1"/>
                </a:solidFill>
                <a:effectLst/>
                <a:latin typeface="Arial" pitchFamily="34" charset="0"/>
                <a:ea typeface="+mn-ea"/>
                <a:cs typeface="Arial" pitchFamily="34" charset="0"/>
              </a:rPr>
              <a:t> graph axis and chart legends.</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Tables to be in the Dstl Primary colours only.</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All Images and logos need to be high resolution.</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Image captions to be in displayed in a Midnight Purple box with White text. These must always be placed at the bottom of an image.</a:t>
            </a:r>
          </a:p>
          <a:p>
            <a:pPr marL="180000" lvl="0" indent="-180000">
              <a:spcBef>
                <a:spcPts val="500"/>
              </a:spcBef>
              <a:buFont typeface="Arial" panose="020B0604020202020204" pitchFamily="34" charset="0"/>
              <a:buChar char="•"/>
            </a:pPr>
            <a:r>
              <a:rPr lang="en-GB" sz="5626" kern="1200" dirty="0" smtClean="0">
                <a:solidFill>
                  <a:schemeClr val="tx1"/>
                </a:solidFill>
                <a:effectLst/>
                <a:latin typeface="Arial" pitchFamily="34" charset="0"/>
                <a:ea typeface="+mn-ea"/>
                <a:cs typeface="Arial" pitchFamily="34" charset="0"/>
              </a:rPr>
              <a:t>Avoid adding bevels, drop shadows or other embellishments.</a:t>
            </a:r>
          </a:p>
        </p:txBody>
      </p:sp>
      <p:sp>
        <p:nvSpPr>
          <p:cNvPr id="4" name="Header Placeholder 3"/>
          <p:cNvSpPr>
            <a:spLocks noGrp="1"/>
          </p:cNvSpPr>
          <p:nvPr>
            <p:ph type="hdr" sz="quarter" idx="10"/>
          </p:nvPr>
        </p:nvSpPr>
        <p:spPr/>
        <p:txBody>
          <a:bodyPr/>
          <a:lstStyle/>
          <a:p>
            <a:pPr>
              <a:defRPr/>
            </a:pPr>
            <a:r>
              <a:rPr lang="en-GB" smtClean="0"/>
              <a:t>Uncontrolled copy when printed</a:t>
            </a:r>
            <a:endParaRPr lang="en-GB" dirty="0"/>
          </a:p>
        </p:txBody>
      </p:sp>
      <p:sp>
        <p:nvSpPr>
          <p:cNvPr id="5" name="Date Placeholder 4"/>
          <p:cNvSpPr>
            <a:spLocks noGrp="1"/>
          </p:cNvSpPr>
          <p:nvPr>
            <p:ph type="dt" idx="11"/>
          </p:nvPr>
        </p:nvSpPr>
        <p:spPr/>
        <p:txBody>
          <a:bodyPr/>
          <a:lstStyle/>
          <a:p>
            <a:pPr>
              <a:defRPr/>
            </a:pPr>
            <a:fld id="{63C7F269-31FF-49BB-A308-19E27FEE6816}" type="datetime1">
              <a:rPr lang="en-GB" smtClean="0"/>
              <a:t>06/04/2023</a:t>
            </a:fld>
            <a:endParaRPr lang="en-GB" dirty="0"/>
          </a:p>
        </p:txBody>
      </p:sp>
      <p:sp>
        <p:nvSpPr>
          <p:cNvPr id="6" name="Footer Placeholder 5"/>
          <p:cNvSpPr>
            <a:spLocks noGrp="1"/>
          </p:cNvSpPr>
          <p:nvPr>
            <p:ph type="ftr" sz="quarter" idx="12"/>
          </p:nvPr>
        </p:nvSpPr>
        <p:spPr/>
        <p:txBody>
          <a:bodyPr/>
          <a:lstStyle/>
          <a:p>
            <a:pPr>
              <a:defRPr/>
            </a:pPr>
            <a:r>
              <a:rPr lang="en-GB" smtClean="0"/>
              <a:t>© Crown copyright 2020 Dstl</a:t>
            </a:r>
            <a:endParaRPr lang="en-GB"/>
          </a:p>
        </p:txBody>
      </p:sp>
      <p:sp>
        <p:nvSpPr>
          <p:cNvPr id="7" name="Slide Number Placeholder 6"/>
          <p:cNvSpPr>
            <a:spLocks noGrp="1"/>
          </p:cNvSpPr>
          <p:nvPr>
            <p:ph type="sldNum" sz="quarter" idx="13"/>
          </p:nvPr>
        </p:nvSpPr>
        <p:spPr/>
        <p:txBody>
          <a:bodyPr/>
          <a:lstStyle/>
          <a:p>
            <a:pPr>
              <a:defRPr/>
            </a:pPr>
            <a:fld id="{6AC03C9E-463D-47B2-8BF7-CCC2C082E4A8}" type="slidenum">
              <a:rPr lang="en-GB" smtClean="0"/>
              <a:pPr>
                <a:defRPr/>
              </a:pPr>
              <a:t>1</a:t>
            </a:fld>
            <a:endParaRPr lang="en-GB" dirty="0"/>
          </a:p>
        </p:txBody>
      </p:sp>
    </p:spTree>
    <p:extLst>
      <p:ext uri="{BB962C8B-B14F-4D97-AF65-F5344CB8AC3E}">
        <p14:creationId xmlns:p14="http://schemas.microsoft.com/office/powerpoint/2010/main" val="3244055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3442766"/>
      </p:ext>
    </p:extLst>
  </p:cSld>
  <p:clrMapOvr>
    <a:masterClrMapping/>
  </p:clrMapOvr>
  <p:timing>
    <p:tnLst>
      <p:par>
        <p:cTn id="1" dur="indefinite" restart="never" nodeType="tmRoot"/>
      </p:par>
    </p:tnLst>
  </p:timing>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49875" y="4954588"/>
            <a:ext cx="32104013" cy="105410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5349875" y="15901988"/>
            <a:ext cx="32104013" cy="730885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3D10B36-365B-4ACF-BA48-A9BC91837115}"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3792946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D10B36-365B-4ACF-BA48-A9BC91837115}"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1936047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1000" y="7548563"/>
            <a:ext cx="36917313" cy="125936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2921000" y="20261263"/>
            <a:ext cx="36917313" cy="662146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3D10B36-365B-4ACF-BA48-A9BC91837115}"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1594740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2943225" y="8059738"/>
            <a:ext cx="18381663" cy="192087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21477288" y="8059738"/>
            <a:ext cx="18383250" cy="1920875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3D10B36-365B-4ACF-BA48-A9BC91837115}"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3127023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47988" y="1611313"/>
            <a:ext cx="36918900" cy="5853112"/>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2947988" y="7421563"/>
            <a:ext cx="18108612" cy="3636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947988" y="11058525"/>
            <a:ext cx="18108612" cy="162655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21669375" y="7421563"/>
            <a:ext cx="18197513" cy="36369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21669375" y="11058525"/>
            <a:ext cx="18197513" cy="162655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3D10B36-365B-4ACF-BA48-A9BC91837115}" type="datetimeFigureOut">
              <a:rPr lang="en-GB" smtClean="0"/>
              <a:t>06/04/2023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2489343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3D10B36-365B-4ACF-BA48-A9BC91837115}" type="datetimeFigureOut">
              <a:rPr lang="en-GB" smtClean="0"/>
              <a:t>06/04/2023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1573889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D10B36-365B-4ACF-BA48-A9BC91837115}" type="datetimeFigureOut">
              <a:rPr lang="en-GB" smtClean="0"/>
              <a:t>06/04/2023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4257603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988" y="2017713"/>
            <a:ext cx="13804900" cy="7064375"/>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18197513" y="4359275"/>
            <a:ext cx="21669375" cy="215153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2947988" y="9082088"/>
            <a:ext cx="13804900" cy="168275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3D10B36-365B-4ACF-BA48-A9BC91837115}"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2867007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47988" y="2017713"/>
            <a:ext cx="13804900" cy="7064375"/>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18197513" y="4359275"/>
            <a:ext cx="21669375" cy="215153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947988" y="9082088"/>
            <a:ext cx="13804900" cy="168275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3D10B36-365B-4ACF-BA48-A9BC91837115}"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3074933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D10B36-365B-4ACF-BA48-A9BC91837115}"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1845205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632400" y="1611313"/>
            <a:ext cx="9228138" cy="256571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943225" y="1611313"/>
            <a:ext cx="27536775" cy="256571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3D10B36-365B-4ACF-BA48-A9BC91837115}"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639C16-9977-4DFB-87CB-8AE762DA998D}" type="slidenum">
              <a:rPr lang="en-GB" smtClean="0"/>
              <a:t>‹#›</a:t>
            </a:fld>
            <a:endParaRPr lang="en-GB"/>
          </a:p>
        </p:txBody>
      </p:sp>
    </p:spTree>
    <p:extLst>
      <p:ext uri="{BB962C8B-B14F-4D97-AF65-F5344CB8AC3E}">
        <p14:creationId xmlns:p14="http://schemas.microsoft.com/office/powerpoint/2010/main" val="34449820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Ref idx="1001">
        <a:schemeClr val="bg1"/>
      </p:bgRef>
    </p:bg>
    <p:spTree>
      <p:nvGrpSpPr>
        <p:cNvPr id="1" name=""/>
        <p:cNvGrpSpPr/>
        <p:nvPr/>
      </p:nvGrpSpPr>
      <p:grpSpPr>
        <a:xfrm>
          <a:off x="0" y="0"/>
          <a:ext cx="0" cy="0"/>
          <a:chOff x="0" y="0"/>
          <a:chExt cx="0" cy="0"/>
        </a:xfrm>
      </p:grpSpPr>
      <p:sp>
        <p:nvSpPr>
          <p:cNvPr id="2" name="Rectangle 1"/>
          <p:cNvSpPr/>
          <p:nvPr userDrawn="1"/>
        </p:nvSpPr>
        <p:spPr>
          <a:xfrm>
            <a:off x="0" y="27076407"/>
            <a:ext cx="42803763" cy="318385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ooter Placeholder 6"/>
          <p:cNvSpPr txBox="1">
            <a:spLocks/>
          </p:cNvSpPr>
          <p:nvPr userDrawn="1"/>
        </p:nvSpPr>
        <p:spPr>
          <a:xfrm>
            <a:off x="30828447" y="28060644"/>
            <a:ext cx="10519578" cy="1611875"/>
          </a:xfrm>
          <a:prstGeom prst="rect">
            <a:avLst/>
          </a:prstGeom>
        </p:spPr>
        <p:txBody>
          <a:bodyPr vert="horz" lIns="91440" tIns="45720" rIns="91440" bIns="45720" rtlCol="0" anchor="ctr"/>
          <a:lstStyle>
            <a:defPPr>
              <a:defRPr lang="en-US"/>
            </a:defPPr>
            <a:lvl1pPr marL="0" algn="ctr" defTabSz="457200" rtl="0" eaLnBrk="1" latinLnBrk="0" hangingPunct="1">
              <a:defRPr sz="5298"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r"/>
            <a:r>
              <a:rPr lang="en-GB" sz="4400" b="1" dirty="0" smtClean="0">
                <a:solidFill>
                  <a:schemeClr val="bg1"/>
                </a:solidFill>
                <a:latin typeface="Arial" panose="020B0604020202020204" pitchFamily="34" charset="0"/>
                <a:cs typeface="Arial" panose="020B0604020202020204" pitchFamily="34" charset="0"/>
              </a:rPr>
              <a:t>Crown Copyright Dstl 2022</a:t>
            </a:r>
            <a:endParaRPr lang="en-GB" sz="4400" b="1" dirty="0">
              <a:solidFill>
                <a:schemeClr val="bg1"/>
              </a:solidFill>
              <a:latin typeface="Arial" panose="020B0604020202020204" pitchFamily="34" charset="0"/>
              <a:cs typeface="Arial" panose="020B0604020202020204" pitchFamily="34" charset="0"/>
            </a:endParaRPr>
          </a:p>
        </p:txBody>
      </p:sp>
      <p:sp>
        <p:nvSpPr>
          <p:cNvPr id="13" name="TextBox 12"/>
          <p:cNvSpPr txBox="1"/>
          <p:nvPr userDrawn="1"/>
        </p:nvSpPr>
        <p:spPr>
          <a:xfrm>
            <a:off x="1455737" y="1024038"/>
            <a:ext cx="36724008" cy="3077766"/>
          </a:xfrm>
          <a:prstGeom prst="rect">
            <a:avLst/>
          </a:prstGeom>
          <a:noFill/>
        </p:spPr>
        <p:txBody>
          <a:bodyPr wrap="square" lIns="0" tIns="0" rIns="0" bIns="0" rtlCol="0">
            <a:spAutoFit/>
          </a:bodyPr>
          <a:lstStyle/>
          <a:p>
            <a:pPr algn="ctr"/>
            <a:r>
              <a:rPr lang="en-GB" sz="10000" b="1" baseline="0" dirty="0" smtClean="0">
                <a:solidFill>
                  <a:schemeClr val="tx2"/>
                </a:solidFill>
                <a:latin typeface="Arial" panose="020B0604020202020204" pitchFamily="34" charset="0"/>
                <a:cs typeface="Arial" panose="020B0604020202020204" pitchFamily="34" charset="0"/>
              </a:rPr>
              <a:t>Can the Variations in </a:t>
            </a:r>
            <a:r>
              <a:rPr lang="en-GB" sz="10000" b="1" baseline="0" dirty="0" smtClean="0">
                <a:solidFill>
                  <a:schemeClr val="tx2"/>
                </a:solidFill>
                <a:latin typeface="Arial" panose="020B0604020202020204" pitchFamily="34" charset="0"/>
                <a:cs typeface="Arial" panose="020B0604020202020204" pitchFamily="34" charset="0"/>
              </a:rPr>
              <a:t>Weather affect </a:t>
            </a:r>
            <a:r>
              <a:rPr lang="en-GB" sz="10000" b="1" baseline="0" dirty="0" smtClean="0">
                <a:solidFill>
                  <a:schemeClr val="tx2"/>
                </a:solidFill>
                <a:latin typeface="Arial" panose="020B0604020202020204" pitchFamily="34" charset="0"/>
                <a:cs typeface="Arial" panose="020B0604020202020204" pitchFamily="34" charset="0"/>
              </a:rPr>
              <a:t>the </a:t>
            </a:r>
            <a:r>
              <a:rPr lang="en-GB" sz="10000" b="1" baseline="0" dirty="0" smtClean="0">
                <a:solidFill>
                  <a:schemeClr val="tx2"/>
                </a:solidFill>
                <a:latin typeface="Arial" panose="020B0604020202020204" pitchFamily="34" charset="0"/>
                <a:cs typeface="Arial" panose="020B0604020202020204" pitchFamily="34" charset="0"/>
              </a:rPr>
              <a:t>Time Noise Results </a:t>
            </a:r>
            <a:r>
              <a:rPr lang="en-GB" sz="10000" b="1" baseline="0" dirty="0" smtClean="0">
                <a:solidFill>
                  <a:schemeClr val="tx2"/>
                </a:solidFill>
                <a:latin typeface="Arial" panose="020B0604020202020204" pitchFamily="34" charset="0"/>
                <a:cs typeface="Arial" panose="020B0604020202020204" pitchFamily="34" charset="0"/>
              </a:rPr>
              <a:t>against </a:t>
            </a:r>
            <a:r>
              <a:rPr lang="en-GB" sz="10000" b="1" baseline="0" dirty="0" smtClean="0">
                <a:solidFill>
                  <a:schemeClr val="tx2"/>
                </a:solidFill>
                <a:latin typeface="Arial" panose="020B0604020202020204" pitchFamily="34" charset="0"/>
                <a:cs typeface="Arial" panose="020B0604020202020204" pitchFamily="34" charset="0"/>
              </a:rPr>
              <a:t>Modelled Predictions</a:t>
            </a:r>
            <a:r>
              <a:rPr lang="en-GB" sz="10000" b="1" baseline="0" dirty="0" smtClean="0">
                <a:solidFill>
                  <a:schemeClr val="tx2"/>
                </a:solidFill>
                <a:latin typeface="Arial" panose="020B0604020202020204" pitchFamily="34" charset="0"/>
                <a:cs typeface="Arial" panose="020B0604020202020204" pitchFamily="34" charset="0"/>
              </a:rPr>
              <a:t>?</a:t>
            </a:r>
            <a:endParaRPr lang="en-GB" sz="10000" b="1" baseline="0" dirty="0">
              <a:solidFill>
                <a:schemeClr val="tx2"/>
              </a:solidFill>
              <a:latin typeface="Arial" panose="020B0604020202020204" pitchFamily="34" charset="0"/>
              <a:cs typeface="Arial" panose="020B0604020202020204" pitchFamily="34" charset="0"/>
            </a:endParaRPr>
          </a:p>
        </p:txBody>
      </p:sp>
      <p:sp>
        <p:nvSpPr>
          <p:cNvPr id="6" name="Rectangle 5"/>
          <p:cNvSpPr/>
          <p:nvPr userDrawn="1"/>
        </p:nvSpPr>
        <p:spPr>
          <a:xfrm>
            <a:off x="9304537" y="28433018"/>
            <a:ext cx="24194688" cy="769441"/>
          </a:xfrm>
          <a:prstGeom prst="rect">
            <a:avLst/>
          </a:prstGeom>
        </p:spPr>
        <p:txBody>
          <a:bodyPr wrap="square">
            <a:spAutoFit/>
          </a:bodyPr>
          <a:lstStyle/>
          <a:p>
            <a:pPr algn="ctr"/>
            <a:r>
              <a:rPr lang="en-GB" sz="4400" b="1" dirty="0" smtClean="0">
                <a:solidFill>
                  <a:schemeClr val="bg1"/>
                </a:solidFill>
                <a:latin typeface="Arial" panose="020B0604020202020204" pitchFamily="34" charset="0"/>
                <a:cs typeface="Arial" panose="020B0604020202020204" pitchFamily="34" charset="0"/>
              </a:rPr>
              <a:t>UK OFFICIAL</a:t>
            </a:r>
            <a:endParaRPr lang="en-GB" sz="2800" b="1" dirty="0">
              <a:solidFill>
                <a:schemeClr val="bg1"/>
              </a:solidFill>
              <a:latin typeface="Arial" panose="020B0604020202020204" pitchFamily="34" charset="0"/>
              <a:cs typeface="Arial" panose="020B0604020202020204" pitchFamily="34" charset="0"/>
            </a:endParaRPr>
          </a:p>
        </p:txBody>
      </p:sp>
      <p:pic>
        <p:nvPicPr>
          <p:cNvPr id="9" name="Picture 8"/>
          <p:cNvPicPr>
            <a:picLocks noChangeAspect="1"/>
          </p:cNvPicPr>
          <p:nvPr userDrawn="1"/>
        </p:nvPicPr>
        <p:blipFill>
          <a:blip r:embed="rId3"/>
          <a:stretch>
            <a:fillRect/>
          </a:stretch>
        </p:blipFill>
        <p:spPr>
          <a:xfrm>
            <a:off x="1455738" y="28035133"/>
            <a:ext cx="7848799" cy="1387574"/>
          </a:xfrm>
          <a:prstGeom prst="rect">
            <a:avLst/>
          </a:prstGeom>
        </p:spPr>
      </p:pic>
      <p:sp>
        <p:nvSpPr>
          <p:cNvPr id="3" name="TextBox 2"/>
          <p:cNvSpPr txBox="1"/>
          <p:nvPr userDrawn="1"/>
        </p:nvSpPr>
        <p:spPr>
          <a:xfrm>
            <a:off x="1455738" y="6208614"/>
            <a:ext cx="14329519" cy="1887696"/>
          </a:xfrm>
          <a:prstGeom prst="rect">
            <a:avLst/>
          </a:prstGeom>
          <a:noFill/>
        </p:spPr>
        <p:txBody>
          <a:bodyPr wrap="square" rtlCol="0">
            <a:spAutoFit/>
          </a:bodyPr>
          <a:lstStyle/>
          <a:p>
            <a:pPr>
              <a:lnSpc>
                <a:spcPts val="4000"/>
              </a:lnSpc>
            </a:pPr>
            <a:r>
              <a:rPr lang="en-GB" sz="5000" baseline="0" dirty="0" smtClean="0">
                <a:solidFill>
                  <a:schemeClr val="accent1"/>
                </a:solidFill>
                <a:latin typeface="Arial" panose="020B0604020202020204" pitchFamily="34" charset="0"/>
                <a:cs typeface="Arial" panose="020B0604020202020204" pitchFamily="34" charset="0"/>
              </a:rPr>
              <a:t>Scott Ling</a:t>
            </a:r>
            <a:endParaRPr lang="en-GB" sz="5000" b="1" baseline="0" dirty="0" smtClean="0">
              <a:solidFill>
                <a:schemeClr val="accent1"/>
              </a:solidFill>
              <a:latin typeface="Arial" panose="020B0604020202020204" pitchFamily="34" charset="0"/>
              <a:cs typeface="Arial" panose="020B0604020202020204" pitchFamily="34" charset="0"/>
            </a:endParaRPr>
          </a:p>
          <a:p>
            <a:pPr>
              <a:lnSpc>
                <a:spcPts val="4000"/>
              </a:lnSpc>
            </a:pPr>
            <a:r>
              <a:rPr lang="en-GB" sz="4000" b="1" baseline="0" dirty="0" smtClean="0">
                <a:solidFill>
                  <a:schemeClr val="tx2"/>
                </a:solidFill>
                <a:latin typeface="Arial" panose="020B0604020202020204" pitchFamily="34" charset="0"/>
                <a:cs typeface="Arial" panose="020B0604020202020204" pitchFamily="34" charset="0"/>
              </a:rPr>
              <a:t>RTO, CBR, Porton Down, Salisbury, SP4 0JQ</a:t>
            </a:r>
          </a:p>
          <a:p>
            <a:pPr marL="285750" indent="-285750">
              <a:buClr>
                <a:schemeClr val="accent1"/>
              </a:buClr>
              <a:buSzPct val="110000"/>
              <a:buFont typeface="Wingdings" panose="05000000000000000000" pitchFamily="2" charset="2"/>
              <a:buChar char="§"/>
            </a:pPr>
            <a:endParaRPr lang="en-GB" sz="5000" dirty="0" smtClean="0"/>
          </a:p>
        </p:txBody>
      </p:sp>
    </p:spTree>
    <p:extLst>
      <p:ext uri="{BB962C8B-B14F-4D97-AF65-F5344CB8AC3E}">
        <p14:creationId xmlns:p14="http://schemas.microsoft.com/office/powerpoint/2010/main" val="789725373"/>
      </p:ext>
    </p:extLst>
  </p:cSld>
  <p:clrMap bg1="lt1" tx1="dk1" bg2="lt2" tx2="dk2" accent1="accent1" accent2="accent2" accent3="accent3" accent4="accent4" accent5="accent5" accent6="accent6" hlink="hlink" folHlink="folHlink"/>
  <p:sldLayoutIdLst>
    <p:sldLayoutId id="2147483718" r:id="rId1"/>
  </p:sldLayoutIdLst>
  <p:timing>
    <p:tnLst>
      <p:par>
        <p:cTn id="1" dur="indefinite" restart="never" nodeType="tmRoot"/>
      </p:par>
    </p:tnLst>
  </p:timing>
  <p:hf hdr="0" dt="0"/>
  <p:txStyles>
    <p:titleStyle>
      <a:lvl1pPr algn="l" defTabSz="3209924" rtl="0" eaLnBrk="1" latinLnBrk="0" hangingPunct="1">
        <a:lnSpc>
          <a:spcPct val="90000"/>
        </a:lnSpc>
        <a:spcBef>
          <a:spcPct val="0"/>
        </a:spcBef>
        <a:buNone/>
        <a:defRPr lang="en-GB" sz="9362" kern="1200" dirty="0">
          <a:solidFill>
            <a:schemeClr val="bg1"/>
          </a:solidFill>
          <a:latin typeface="Arial" panose="020B0604020202020204" pitchFamily="34" charset="0"/>
          <a:ea typeface="+mj-ea"/>
          <a:cs typeface="Arial" panose="020B0604020202020204" pitchFamily="34" charset="0"/>
        </a:defRPr>
      </a:lvl1pPr>
    </p:titleStyle>
    <p:bodyStyle>
      <a:lvl1pPr marL="802481" indent="-802481" algn="l" defTabSz="3209924" rtl="0" eaLnBrk="1" latinLnBrk="0" hangingPunct="1">
        <a:lnSpc>
          <a:spcPct val="90000"/>
        </a:lnSpc>
        <a:spcBef>
          <a:spcPts val="3511"/>
        </a:spcBef>
        <a:buClr>
          <a:schemeClr val="accent1"/>
        </a:buClr>
        <a:buSzPct val="110000"/>
        <a:buFont typeface="Wingdings" panose="05000000000000000000" pitchFamily="2" charset="2"/>
        <a:buChar char="§"/>
        <a:defRPr lang="en-US" sz="9362" kern="1200" smtClean="0">
          <a:solidFill>
            <a:schemeClr val="tx1"/>
          </a:solidFill>
          <a:latin typeface="Arial" pitchFamily="34" charset="0"/>
          <a:ea typeface="+mn-ea"/>
          <a:cs typeface="Arial" pitchFamily="34" charset="0"/>
        </a:defRPr>
      </a:lvl1pPr>
      <a:lvl2pPr marL="2501219" indent="-1003104"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2pPr>
      <a:lvl3pPr marL="4012405"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8426" kern="1200" smtClean="0">
          <a:solidFill>
            <a:schemeClr val="tx1"/>
          </a:solidFill>
          <a:latin typeface="Arial" pitchFamily="34" charset="0"/>
          <a:ea typeface="+mn-ea"/>
          <a:cs typeface="Arial" pitchFamily="34" charset="0"/>
        </a:defRPr>
      </a:lvl3pPr>
      <a:lvl4pPr marL="5617362"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US" sz="6554" kern="1200" smtClean="0">
          <a:solidFill>
            <a:schemeClr val="tx1"/>
          </a:solidFill>
          <a:latin typeface="Arial" pitchFamily="34" charset="0"/>
          <a:ea typeface="+mn-ea"/>
          <a:cs typeface="Arial" pitchFamily="34" charset="0"/>
        </a:defRPr>
      </a:lvl4pPr>
      <a:lvl5pPr marL="7222324" indent="-802481" algn="l" defTabSz="3209924" rtl="0" eaLnBrk="1" latinLnBrk="0" hangingPunct="1">
        <a:lnSpc>
          <a:spcPct val="90000"/>
        </a:lnSpc>
        <a:spcBef>
          <a:spcPts val="1755"/>
        </a:spcBef>
        <a:buClr>
          <a:schemeClr val="accent1"/>
        </a:buClr>
        <a:buSzPct val="110000"/>
        <a:buFont typeface="Arial" panose="020B0604020202020204" pitchFamily="34" charset="0"/>
        <a:buChar char="»"/>
        <a:defRPr lang="en-GB" sz="5149" kern="1200">
          <a:solidFill>
            <a:schemeClr val="tx1"/>
          </a:solidFill>
          <a:latin typeface="Arial" pitchFamily="34" charset="0"/>
          <a:ea typeface="+mn-ea"/>
          <a:cs typeface="Arial" pitchFamily="34" charset="0"/>
        </a:defRPr>
      </a:lvl5pPr>
      <a:lvl6pPr marL="8827286"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6pPr>
      <a:lvl7pPr marL="10432248"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7pPr>
      <a:lvl8pPr marL="12037210"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8pPr>
      <a:lvl9pPr marL="13642172" indent="-802481" algn="l" defTabSz="3209924"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9pPr>
    </p:bodyStyle>
    <p:otherStyle>
      <a:defPPr>
        <a:defRPr lang="en-US"/>
      </a:defPPr>
      <a:lvl1pPr marL="0" algn="l" defTabSz="3209924" rtl="0" eaLnBrk="1" latinLnBrk="0" hangingPunct="1">
        <a:defRPr sz="6319" kern="1200">
          <a:solidFill>
            <a:schemeClr val="tx1"/>
          </a:solidFill>
          <a:latin typeface="+mn-lt"/>
          <a:ea typeface="+mn-ea"/>
          <a:cs typeface="+mn-cs"/>
        </a:defRPr>
      </a:lvl1pPr>
      <a:lvl2pPr marL="1604962" algn="l" defTabSz="3209924" rtl="0" eaLnBrk="1" latinLnBrk="0" hangingPunct="1">
        <a:defRPr sz="6319" kern="1200">
          <a:solidFill>
            <a:schemeClr val="tx1"/>
          </a:solidFill>
          <a:latin typeface="+mn-lt"/>
          <a:ea typeface="+mn-ea"/>
          <a:cs typeface="+mn-cs"/>
        </a:defRPr>
      </a:lvl2pPr>
      <a:lvl3pPr marL="3209924" algn="l" defTabSz="3209924" rtl="0" eaLnBrk="1" latinLnBrk="0" hangingPunct="1">
        <a:defRPr sz="6319" kern="1200">
          <a:solidFill>
            <a:schemeClr val="tx1"/>
          </a:solidFill>
          <a:latin typeface="+mn-lt"/>
          <a:ea typeface="+mn-ea"/>
          <a:cs typeface="+mn-cs"/>
        </a:defRPr>
      </a:lvl3pPr>
      <a:lvl4pPr marL="4814886" algn="l" defTabSz="3209924" rtl="0" eaLnBrk="1" latinLnBrk="0" hangingPunct="1">
        <a:defRPr sz="6319" kern="1200">
          <a:solidFill>
            <a:schemeClr val="tx1"/>
          </a:solidFill>
          <a:latin typeface="+mn-lt"/>
          <a:ea typeface="+mn-ea"/>
          <a:cs typeface="+mn-cs"/>
        </a:defRPr>
      </a:lvl4pPr>
      <a:lvl5pPr marL="6419848" algn="l" defTabSz="3209924" rtl="0" eaLnBrk="1" latinLnBrk="0" hangingPunct="1">
        <a:defRPr sz="6319" kern="1200">
          <a:solidFill>
            <a:schemeClr val="tx1"/>
          </a:solidFill>
          <a:latin typeface="+mn-lt"/>
          <a:ea typeface="+mn-ea"/>
          <a:cs typeface="+mn-cs"/>
        </a:defRPr>
      </a:lvl5pPr>
      <a:lvl6pPr marL="8024805" algn="l" defTabSz="3209924" rtl="0" eaLnBrk="1" latinLnBrk="0" hangingPunct="1">
        <a:defRPr sz="6319" kern="1200">
          <a:solidFill>
            <a:schemeClr val="tx1"/>
          </a:solidFill>
          <a:latin typeface="+mn-lt"/>
          <a:ea typeface="+mn-ea"/>
          <a:cs typeface="+mn-cs"/>
        </a:defRPr>
      </a:lvl6pPr>
      <a:lvl7pPr marL="9629767" algn="l" defTabSz="3209924" rtl="0" eaLnBrk="1" latinLnBrk="0" hangingPunct="1">
        <a:defRPr sz="6319" kern="1200">
          <a:solidFill>
            <a:schemeClr val="tx1"/>
          </a:solidFill>
          <a:latin typeface="+mn-lt"/>
          <a:ea typeface="+mn-ea"/>
          <a:cs typeface="+mn-cs"/>
        </a:defRPr>
      </a:lvl7pPr>
      <a:lvl8pPr marL="11234729" algn="l" defTabSz="3209924" rtl="0" eaLnBrk="1" latinLnBrk="0" hangingPunct="1">
        <a:defRPr sz="6319" kern="1200">
          <a:solidFill>
            <a:schemeClr val="tx1"/>
          </a:solidFill>
          <a:latin typeface="+mn-lt"/>
          <a:ea typeface="+mn-ea"/>
          <a:cs typeface="+mn-cs"/>
        </a:defRPr>
      </a:lvl8pPr>
      <a:lvl9pPr marL="12839691" algn="l" defTabSz="3209924" rtl="0" eaLnBrk="1" latinLnBrk="0" hangingPunct="1">
        <a:defRPr sz="6319"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43225" y="1611313"/>
            <a:ext cx="36917313" cy="5853112"/>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2943225" y="8059738"/>
            <a:ext cx="36917313" cy="1920875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2943225" y="28060650"/>
            <a:ext cx="9629775" cy="1611313"/>
          </a:xfrm>
          <a:prstGeom prst="rect">
            <a:avLst/>
          </a:prstGeom>
        </p:spPr>
        <p:txBody>
          <a:bodyPr vert="horz" lIns="91440" tIns="45720" rIns="91440" bIns="45720" rtlCol="0" anchor="ctr"/>
          <a:lstStyle>
            <a:lvl1pPr algn="l">
              <a:defRPr sz="1200">
                <a:solidFill>
                  <a:schemeClr val="tx1">
                    <a:tint val="75000"/>
                  </a:schemeClr>
                </a:solidFill>
              </a:defRPr>
            </a:lvl1pPr>
          </a:lstStyle>
          <a:p>
            <a:fld id="{C3D10B36-365B-4ACF-BA48-A9BC91837115}" type="datetimeFigureOut">
              <a:rPr lang="en-GB" smtClean="0"/>
              <a:t>06/04/2023</a:t>
            </a:fld>
            <a:endParaRPr lang="en-GB"/>
          </a:p>
        </p:txBody>
      </p:sp>
      <p:sp>
        <p:nvSpPr>
          <p:cNvPr id="5" name="Footer Placeholder 4"/>
          <p:cNvSpPr>
            <a:spLocks noGrp="1"/>
          </p:cNvSpPr>
          <p:nvPr>
            <p:ph type="ftr" sz="quarter" idx="3"/>
          </p:nvPr>
        </p:nvSpPr>
        <p:spPr>
          <a:xfrm>
            <a:off x="14177963" y="28060650"/>
            <a:ext cx="14447837" cy="161131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230763" y="28060650"/>
            <a:ext cx="9629775" cy="1611313"/>
          </a:xfrm>
          <a:prstGeom prst="rect">
            <a:avLst/>
          </a:prstGeom>
        </p:spPr>
        <p:txBody>
          <a:bodyPr vert="horz" lIns="91440" tIns="45720" rIns="91440" bIns="45720" rtlCol="0" anchor="ctr"/>
          <a:lstStyle>
            <a:lvl1pPr algn="r">
              <a:defRPr sz="1200">
                <a:solidFill>
                  <a:schemeClr val="tx1">
                    <a:tint val="75000"/>
                  </a:schemeClr>
                </a:solidFill>
              </a:defRPr>
            </a:lvl1pPr>
          </a:lstStyle>
          <a:p>
            <a:fld id="{6F639C16-9977-4DFB-87CB-8AE762DA998D}" type="slidenum">
              <a:rPr lang="en-GB" smtClean="0"/>
              <a:t>‹#›</a:t>
            </a:fld>
            <a:endParaRPr lang="en-GB"/>
          </a:p>
        </p:txBody>
      </p:sp>
    </p:spTree>
    <p:extLst>
      <p:ext uri="{BB962C8B-B14F-4D97-AF65-F5344CB8AC3E}">
        <p14:creationId xmlns:p14="http://schemas.microsoft.com/office/powerpoint/2010/main" val="230229075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90386" y="8288659"/>
            <a:ext cx="7220651" cy="10433625"/>
          </a:xfrm>
          <a:prstGeom prst="rect">
            <a:avLst/>
          </a:prstGeom>
          <a:solidFill>
            <a:schemeClr val="bg1">
              <a:lumMod val="85000"/>
            </a:schemeClr>
          </a:solidFill>
        </p:spPr>
        <p:txBody>
          <a:bodyPr wrap="square"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Summary </a:t>
            </a: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A series of bare cased firing experiments were conducted to obtain real-time data to compare against modelled acoustic data. Two charge heights were chosen by the author and used alongside a set amount of plastic explosive to be able to gain the data to carry out comparison </a:t>
            </a:r>
            <a:r>
              <a:rPr lang="en-GB" sz="2800" dirty="0" smtClean="0">
                <a:latin typeface="Arial" panose="020B0604020202020204" pitchFamily="34" charset="0"/>
                <a:cs typeface="Arial" panose="020B0604020202020204" pitchFamily="34" charset="0"/>
              </a:rPr>
              <a:t>work.</a:t>
            </a:r>
          </a:p>
          <a:p>
            <a:pPr>
              <a:spcBef>
                <a:spcPts val="0"/>
              </a:spcBef>
              <a:spcAft>
                <a:spcPts val="0"/>
              </a:spcAft>
            </a:pPr>
            <a:r>
              <a:rPr lang="en-GB" sz="2800" dirty="0">
                <a:latin typeface="Arial" panose="020B0604020202020204" pitchFamily="34" charset="0"/>
                <a:cs typeface="Arial" panose="020B0604020202020204" pitchFamily="34" charset="0"/>
              </a:rPr>
              <a:t>The decibel readings as a result of these firings was used to compare against the predicted data. Existing work of this kind had never taken place prior to this experiment so there is no legacy data to run a more in-depth comparison with</a:t>
            </a:r>
            <a:r>
              <a:rPr lang="en-GB" sz="2800" dirty="0" smtClean="0">
                <a:latin typeface="Arial" panose="020B0604020202020204" pitchFamily="34" charset="0"/>
                <a:cs typeface="Arial" panose="020B0604020202020204" pitchFamily="34" charset="0"/>
              </a:rPr>
              <a:t>.</a:t>
            </a:r>
          </a:p>
          <a:p>
            <a:pPr>
              <a:spcBef>
                <a:spcPts val="0"/>
              </a:spcBef>
              <a:spcAft>
                <a:spcPts val="0"/>
              </a:spcAft>
            </a:pPr>
            <a:r>
              <a:rPr lang="en-GB" sz="2800" dirty="0">
                <a:latin typeface="Arial" panose="020B0604020202020204" pitchFamily="34" charset="0"/>
                <a:cs typeface="Arial" panose="020B0604020202020204" pitchFamily="34" charset="0"/>
              </a:rPr>
              <a:t>The reliability of the acoustic modelling method could be further improved in future work by predicting the noise for buried charges and using the </a:t>
            </a:r>
            <a:r>
              <a:rPr lang="en-GB" sz="2800" dirty="0" smtClean="0">
                <a:latin typeface="Arial" panose="020B0604020202020204" pitchFamily="34" charset="0"/>
                <a:cs typeface="Arial" panose="020B0604020202020204" pitchFamily="34" charset="0"/>
              </a:rPr>
              <a:t>meteorological </a:t>
            </a:r>
            <a:r>
              <a:rPr lang="en-GB" sz="2800" dirty="0">
                <a:latin typeface="Arial" panose="020B0604020202020204" pitchFamily="34" charset="0"/>
                <a:cs typeface="Arial" panose="020B0604020202020204" pitchFamily="34" charset="0"/>
              </a:rPr>
              <a:t>data from the trials site location</a:t>
            </a:r>
            <a:r>
              <a:rPr lang="en-GB" sz="2800" dirty="0" smtClean="0">
                <a:latin typeface="Arial" panose="020B0604020202020204" pitchFamily="34" charset="0"/>
                <a:cs typeface="Arial" panose="020B0604020202020204" pitchFamily="34" charset="0"/>
              </a:rPr>
              <a:t>.</a:t>
            </a:r>
          </a:p>
          <a:p>
            <a:pPr>
              <a:spcBef>
                <a:spcPts val="0"/>
              </a:spcBef>
              <a:spcAft>
                <a:spcPts val="0"/>
              </a:spcAft>
            </a:pPr>
            <a:r>
              <a:rPr lang="en-GB" sz="2800" dirty="0">
                <a:latin typeface="Arial" panose="020B0604020202020204" pitchFamily="34" charset="0"/>
                <a:cs typeface="Arial" panose="020B0604020202020204" pitchFamily="34" charset="0"/>
              </a:rPr>
              <a:t>The current predictions are calculated at 2 metres above ground level, however a large proportion of the firings carried out on the </a:t>
            </a:r>
            <a:r>
              <a:rPr lang="en-GB" sz="2800" dirty="0" smtClean="0">
                <a:latin typeface="Arial" panose="020B0604020202020204" pitchFamily="34" charset="0"/>
                <a:cs typeface="Arial" panose="020B0604020202020204" pitchFamily="34" charset="0"/>
              </a:rPr>
              <a:t>Range </a:t>
            </a:r>
            <a:r>
              <a:rPr lang="en-GB" sz="2800" dirty="0">
                <a:latin typeface="Arial" panose="020B0604020202020204" pitchFamily="34" charset="0"/>
                <a:cs typeface="Arial" panose="020B0604020202020204" pitchFamily="34" charset="0"/>
              </a:rPr>
              <a:t>during trials are at a height of up to 1 metre above ground, ground level or buried. </a:t>
            </a:r>
          </a:p>
        </p:txBody>
      </p:sp>
      <p:sp>
        <p:nvSpPr>
          <p:cNvPr id="9" name="TextBox 8"/>
          <p:cNvSpPr txBox="1"/>
          <p:nvPr/>
        </p:nvSpPr>
        <p:spPr>
          <a:xfrm>
            <a:off x="12332603" y="8307552"/>
            <a:ext cx="13049167" cy="9571851"/>
          </a:xfrm>
          <a:prstGeom prst="rect">
            <a:avLst/>
          </a:prstGeom>
          <a:solidFill>
            <a:schemeClr val="accent1">
              <a:lumMod val="40000"/>
              <a:lumOff val="60000"/>
            </a:schemeClr>
          </a:solidFill>
        </p:spPr>
        <p:txBody>
          <a:bodyPr wrap="square"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How does </a:t>
            </a:r>
            <a:r>
              <a:rPr lang="en-GB" sz="2800" b="1" dirty="0" smtClean="0">
                <a:solidFill>
                  <a:schemeClr val="accent1"/>
                </a:solidFill>
                <a:latin typeface="Arial" panose="020B0604020202020204" pitchFamily="34" charset="0"/>
                <a:cs typeface="Arial" panose="020B0604020202020204" pitchFamily="34" charset="0"/>
              </a:rPr>
              <a:t>Sound Work?</a:t>
            </a:r>
            <a:endParaRPr lang="en-GB" sz="2800" b="1" dirty="0" smtClean="0">
              <a:solidFill>
                <a:schemeClr val="accent1"/>
              </a:solidFill>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The current blast noise prediction model used by the Larkhill Meteorological Office is based on radio-sonde ascents made at Larkhill at various times through the day.  The sonde data is processed by computer and used to plot a series of isopleths of noise levels related to a standard source of 2.4 kg of PE8 explosive at a scale of 1:10 000.  Copies of this diagram are then forwarded on to the author’s place of work and are available at 0800, 1000, 1200 and 1400 hours each day with each prediction being valid for the two hour period following the given </a:t>
            </a:r>
            <a:r>
              <a:rPr lang="en-GB" sz="2800" dirty="0" smtClean="0">
                <a:latin typeface="Arial" panose="020B0604020202020204" pitchFamily="34" charset="0"/>
                <a:cs typeface="Arial" panose="020B0604020202020204" pitchFamily="34" charset="0"/>
              </a:rPr>
              <a:t>times.</a:t>
            </a:r>
            <a:endParaRPr lang="en-GB" sz="2800" dirty="0" smtClean="0">
              <a:latin typeface="Arial" panose="020B0604020202020204" pitchFamily="34" charset="0"/>
              <a:cs typeface="Arial" panose="020B0604020202020204" pitchFamily="34" charset="0"/>
            </a:endParaRPr>
          </a:p>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Sound Waves</a:t>
            </a:r>
          </a:p>
          <a:p>
            <a:pPr>
              <a:spcBef>
                <a:spcPts val="0"/>
              </a:spcBef>
              <a:spcAft>
                <a:spcPts val="0"/>
              </a:spcAft>
            </a:pPr>
            <a:r>
              <a:rPr lang="en-GB" sz="2800" dirty="0">
                <a:latin typeface="Arial" panose="020B0604020202020204" pitchFamily="34" charset="0"/>
                <a:cs typeface="Arial" panose="020B0604020202020204" pitchFamily="34" charset="0"/>
              </a:rPr>
              <a:t>Acoustic attenuation is split down into four categories these are as follows:</a:t>
            </a:r>
          </a:p>
          <a:p>
            <a:pPr algn="ctr">
              <a:spcBef>
                <a:spcPts val="0"/>
              </a:spcBef>
              <a:spcAft>
                <a:spcPts val="0"/>
              </a:spcAft>
            </a:pPr>
            <a:r>
              <a:rPr lang="en-GB" sz="2800" dirty="0">
                <a:latin typeface="Arial" panose="020B0604020202020204" pitchFamily="34" charset="0"/>
                <a:cs typeface="Arial" panose="020B0604020202020204" pitchFamily="34" charset="0"/>
              </a:rPr>
              <a:t>•Sound attenuation</a:t>
            </a:r>
          </a:p>
          <a:p>
            <a:pPr algn="ctr">
              <a:spcBef>
                <a:spcPts val="0"/>
              </a:spcBef>
              <a:spcAft>
                <a:spcPts val="0"/>
              </a:spcAft>
            </a:pPr>
            <a:r>
              <a:rPr lang="en-GB" sz="2800" dirty="0">
                <a:latin typeface="Arial" panose="020B0604020202020204" pitchFamily="34" charset="0"/>
                <a:cs typeface="Arial" panose="020B0604020202020204" pitchFamily="34" charset="0"/>
              </a:rPr>
              <a:t>•Audio attenuation</a:t>
            </a:r>
          </a:p>
          <a:p>
            <a:pPr algn="ctr">
              <a:spcBef>
                <a:spcPts val="0"/>
              </a:spcBef>
              <a:spcAft>
                <a:spcPts val="0"/>
              </a:spcAft>
            </a:pPr>
            <a:r>
              <a:rPr lang="en-GB" sz="2800" dirty="0">
                <a:latin typeface="Arial" panose="020B0604020202020204" pitchFamily="34" charset="0"/>
                <a:cs typeface="Arial" panose="020B0604020202020204" pitchFamily="34" charset="0"/>
              </a:rPr>
              <a:t>•Wave attenuation</a:t>
            </a:r>
          </a:p>
          <a:p>
            <a:pPr algn="ctr">
              <a:spcBef>
                <a:spcPts val="0"/>
              </a:spcBef>
              <a:spcAft>
                <a:spcPts val="0"/>
              </a:spcAft>
            </a:pPr>
            <a:r>
              <a:rPr lang="en-GB" sz="2800" dirty="0">
                <a:latin typeface="Arial" panose="020B0604020202020204" pitchFamily="34" charset="0"/>
                <a:cs typeface="Arial" panose="020B0604020202020204" pitchFamily="34" charset="0"/>
              </a:rPr>
              <a:t>•Noise attenuation</a:t>
            </a:r>
          </a:p>
          <a:p>
            <a:pPr>
              <a:spcBef>
                <a:spcPts val="0"/>
              </a:spcBef>
              <a:spcAft>
                <a:spcPts val="0"/>
              </a:spcAft>
            </a:pPr>
            <a:r>
              <a:rPr lang="en-GB" sz="2800" dirty="0">
                <a:latin typeface="Arial" panose="020B0604020202020204" pitchFamily="34" charset="0"/>
                <a:cs typeface="Arial" panose="020B0604020202020204" pitchFamily="34" charset="0"/>
              </a:rPr>
              <a:t>The definition of attenuation is where there is a loss or reduction in the </a:t>
            </a:r>
            <a:r>
              <a:rPr lang="en-GB" sz="2800" dirty="0" smtClean="0">
                <a:latin typeface="Arial" panose="020B0604020202020204" pitchFamily="34" charset="0"/>
                <a:cs typeface="Arial" panose="020B0604020202020204" pitchFamily="34" charset="0"/>
              </a:rPr>
              <a:t>intensity.</a:t>
            </a:r>
            <a:endParaRPr lang="en-GB" sz="2800" dirty="0" smtClean="0">
              <a:latin typeface="Arial" panose="020B0604020202020204" pitchFamily="34" charset="0"/>
              <a:cs typeface="Arial" panose="020B0604020202020204" pitchFamily="34" charset="0"/>
            </a:endParaRPr>
          </a:p>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Sound waves</a:t>
            </a:r>
          </a:p>
          <a:p>
            <a:pPr>
              <a:spcBef>
                <a:spcPts val="0"/>
              </a:spcBef>
              <a:spcAft>
                <a:spcPts val="0"/>
              </a:spcAft>
            </a:pPr>
            <a:r>
              <a:rPr lang="en-GB" sz="2800" dirty="0">
                <a:latin typeface="Arial" panose="020B0604020202020204" pitchFamily="34" charset="0"/>
                <a:cs typeface="Arial" panose="020B0604020202020204" pitchFamily="34" charset="0"/>
              </a:rPr>
              <a:t>When measuring soundwaves these are recorded in Decibels, Sabin or Hertz. When looking or referring to attenuation any data taken from this is recorded in decibels. When there is a high amount of energy transferred through a section of the object per second this is referred to as the intensity of the sound wave.</a:t>
            </a:r>
          </a:p>
          <a:p>
            <a:pPr>
              <a:spcBef>
                <a:spcPts val="0"/>
              </a:spcBef>
              <a:spcAft>
                <a:spcPts val="0"/>
              </a:spcAft>
            </a:pPr>
            <a:endParaRPr lang="en-GB" sz="2800" b="1" dirty="0" smtClean="0">
              <a:solidFill>
                <a:schemeClr val="accent1"/>
              </a:solidFill>
              <a:latin typeface="Arial" panose="020B0604020202020204" pitchFamily="34" charset="0"/>
              <a:cs typeface="Arial" panose="020B0604020202020204" pitchFamily="34" charset="0"/>
            </a:endParaRPr>
          </a:p>
        </p:txBody>
      </p:sp>
      <p:sp>
        <p:nvSpPr>
          <p:cNvPr id="10" name="TextBox 9"/>
          <p:cNvSpPr txBox="1"/>
          <p:nvPr/>
        </p:nvSpPr>
        <p:spPr>
          <a:xfrm>
            <a:off x="12233742" y="22013878"/>
            <a:ext cx="13246887" cy="2699709"/>
          </a:xfrm>
          <a:prstGeom prst="rect">
            <a:avLst/>
          </a:prstGeom>
          <a:solidFill>
            <a:schemeClr val="bg1">
              <a:alpha val="30000"/>
            </a:schemeClr>
          </a:solidFill>
        </p:spPr>
        <p:txBody>
          <a:bodyPr wrap="square" lIns="180000" tIns="360000" rIns="180000" bIns="180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Testing</a:t>
            </a:r>
            <a:endParaRPr lang="en-GB" sz="2800" dirty="0">
              <a:latin typeface="Arial" panose="020B0604020202020204" pitchFamily="34" charset="0"/>
              <a:cs typeface="Arial" panose="020B0604020202020204" pitchFamily="34" charset="0"/>
            </a:endParaRPr>
          </a:p>
          <a:p>
            <a:pPr>
              <a:spcBef>
                <a:spcPts val="0"/>
              </a:spcBef>
              <a:spcAft>
                <a:spcPts val="0"/>
              </a:spcAft>
            </a:pPr>
            <a:r>
              <a:rPr lang="en-GB" sz="2800" dirty="0" smtClean="0">
                <a:latin typeface="Arial" panose="020B0604020202020204" pitchFamily="34" charset="0"/>
                <a:cs typeface="Arial" panose="020B0604020202020204" pitchFamily="34" charset="0"/>
              </a:rPr>
              <a:t>Firings were carried out in a suitably licensed </a:t>
            </a:r>
            <a:r>
              <a:rPr lang="en-GB" sz="2800" dirty="0" smtClean="0">
                <a:latin typeface="Arial" panose="020B0604020202020204" pitchFamily="34" charset="0"/>
                <a:cs typeface="Arial" panose="020B0604020202020204" pitchFamily="34" charset="0"/>
              </a:rPr>
              <a:t>trial site </a:t>
            </a:r>
            <a:r>
              <a:rPr lang="en-GB" sz="2800" dirty="0" smtClean="0">
                <a:latin typeface="Arial" panose="020B0604020202020204" pitchFamily="34" charset="0"/>
                <a:cs typeface="Arial" panose="020B0604020202020204" pitchFamily="34" charset="0"/>
              </a:rPr>
              <a:t>located on the </a:t>
            </a:r>
            <a:r>
              <a:rPr lang="en-GB" sz="2800" dirty="0" smtClean="0">
                <a:latin typeface="Arial" panose="020B0604020202020204" pitchFamily="34" charset="0"/>
                <a:cs typeface="Arial" panose="020B0604020202020204" pitchFamily="34" charset="0"/>
              </a:rPr>
              <a:t>companies </a:t>
            </a:r>
            <a:r>
              <a:rPr lang="en-GB" sz="2800" dirty="0">
                <a:latin typeface="Arial" panose="020B0604020202020204" pitchFamily="34" charset="0"/>
                <a:cs typeface="Arial" panose="020B0604020202020204" pitchFamily="34" charset="0"/>
              </a:rPr>
              <a:t>R</a:t>
            </a:r>
            <a:r>
              <a:rPr lang="en-GB" sz="2800" dirty="0" smtClean="0">
                <a:latin typeface="Arial" panose="020B0604020202020204" pitchFamily="34" charset="0"/>
                <a:cs typeface="Arial" panose="020B0604020202020204" pitchFamily="34" charset="0"/>
              </a:rPr>
              <a:t>ange</a:t>
            </a:r>
            <a:r>
              <a:rPr lang="en-GB" sz="2800" dirty="0" smtClean="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T</a:t>
            </a:r>
            <a:r>
              <a:rPr lang="en-GB" sz="2800" dirty="0" smtClean="0">
                <a:latin typeface="Arial" panose="020B0604020202020204" pitchFamily="34" charset="0"/>
                <a:cs typeface="Arial" panose="020B0604020202020204" pitchFamily="34" charset="0"/>
              </a:rPr>
              <a:t>he energetic material that was used were RP80 detonators and PE8. The charges didn’t require any stemming, these were taped together then hung from a wooden hangman prior to the detonator being placed inside the charge.</a:t>
            </a:r>
            <a:endParaRPr lang="en-GB" sz="2800" dirty="0">
              <a:solidFill>
                <a:srgbClr val="FF0000"/>
              </a:solidFill>
              <a:latin typeface="Arial" panose="020B0604020202020204" pitchFamily="34" charset="0"/>
              <a:cs typeface="Arial" panose="020B0604020202020204" pitchFamily="34" charset="0"/>
            </a:endParaRPr>
          </a:p>
        </p:txBody>
      </p:sp>
      <p:sp>
        <p:nvSpPr>
          <p:cNvPr id="11" name="TextBox 10"/>
          <p:cNvSpPr txBox="1"/>
          <p:nvPr/>
        </p:nvSpPr>
        <p:spPr>
          <a:xfrm>
            <a:off x="12337421" y="18021508"/>
            <a:ext cx="13105051" cy="3130597"/>
          </a:xfrm>
          <a:prstGeom prst="rect">
            <a:avLst/>
          </a:prstGeom>
          <a:solidFill>
            <a:schemeClr val="accent1">
              <a:lumMod val="40000"/>
              <a:lumOff val="60000"/>
              <a:alpha val="30000"/>
            </a:schemeClr>
          </a:solidFill>
        </p:spPr>
        <p:txBody>
          <a:bodyPr wrap="square" lIns="180000" tIns="360000" rIns="180000" bIns="180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Sound Exposure</a:t>
            </a:r>
          </a:p>
          <a:p>
            <a:pPr>
              <a:spcBef>
                <a:spcPts val="0"/>
              </a:spcBef>
              <a:spcAft>
                <a:spcPts val="0"/>
              </a:spcAft>
            </a:pPr>
            <a:r>
              <a:rPr lang="en-GB" sz="2800" dirty="0">
                <a:latin typeface="Arial" panose="020B0604020202020204" pitchFamily="34" charset="0"/>
                <a:cs typeface="Arial" panose="020B0604020202020204" pitchFamily="34" charset="0"/>
              </a:rPr>
              <a:t>Sound exposure is defined in the SI unit as 〖Pa〗^2 s this is described as (Pascal-squared second). When using occupational noise exposure </a:t>
            </a:r>
            <a:r>
              <a:rPr lang="en-GB" sz="2800" dirty="0" smtClean="0">
                <a:latin typeface="Arial" panose="020B0604020202020204" pitchFamily="34" charset="0"/>
                <a:cs typeface="Arial" panose="020B0604020202020204" pitchFamily="34" charset="0"/>
              </a:rPr>
              <a:t>meters </a:t>
            </a:r>
            <a:r>
              <a:rPr lang="en-GB" sz="2800" dirty="0">
                <a:latin typeface="Arial" panose="020B0604020202020204" pitchFamily="34" charset="0"/>
                <a:cs typeface="Arial" panose="020B0604020202020204" pitchFamily="34" charset="0"/>
              </a:rPr>
              <a:t>or otherwise known as noise dose meters </a:t>
            </a:r>
            <a:r>
              <a:rPr lang="en-GB" sz="2800" dirty="0" smtClean="0">
                <a:latin typeface="Arial" panose="020B0604020202020204" pitchFamily="34" charset="0"/>
                <a:cs typeface="Arial" panose="020B0604020202020204" pitchFamily="34" charset="0"/>
              </a:rPr>
              <a:t>they record </a:t>
            </a:r>
            <a:r>
              <a:rPr lang="en-GB" sz="2800" dirty="0">
                <a:latin typeface="Arial" panose="020B0604020202020204" pitchFamily="34" charset="0"/>
                <a:cs typeface="Arial" panose="020B0604020202020204" pitchFamily="34" charset="0"/>
              </a:rPr>
              <a:t>using the SI unit of 〖Pa〗^2 h this is described as (Pascal-squared hour) and these record the noise levels throughout the working </a:t>
            </a:r>
            <a:r>
              <a:rPr lang="en-GB" sz="2800" dirty="0" smtClean="0">
                <a:latin typeface="Arial" panose="020B0604020202020204" pitchFamily="34" charset="0"/>
                <a:cs typeface="Arial" panose="020B0604020202020204" pitchFamily="34" charset="0"/>
              </a:rPr>
              <a:t>day</a:t>
            </a:r>
            <a:r>
              <a:rPr lang="en-GB" sz="2800" dirty="0" smtClean="0">
                <a:latin typeface="Arial" panose="020B0604020202020204" pitchFamily="34" charset="0"/>
                <a:cs typeface="Arial" panose="020B0604020202020204" pitchFamily="34" charset="0"/>
              </a:rPr>
              <a:t>.</a:t>
            </a:r>
            <a:endParaRPr lang="en-GB" sz="2800" dirty="0" smtClean="0">
              <a:latin typeface="Arial" panose="020B0604020202020204" pitchFamily="34" charset="0"/>
              <a:cs typeface="Arial" panose="020B0604020202020204" pitchFamily="34" charset="0"/>
            </a:endParaRPr>
          </a:p>
        </p:txBody>
      </p:sp>
      <p:sp>
        <p:nvSpPr>
          <p:cNvPr id="21" name="TextBox 20"/>
          <p:cNvSpPr txBox="1"/>
          <p:nvPr/>
        </p:nvSpPr>
        <p:spPr>
          <a:xfrm>
            <a:off x="33448543" y="23545408"/>
            <a:ext cx="7292975" cy="2246769"/>
          </a:xfrm>
          <a:prstGeom prst="rect">
            <a:avLst/>
          </a:prstGeom>
          <a:noFill/>
        </p:spPr>
        <p:txBody>
          <a:bodyPr wrap="square" numCol="1" spcCol="180000" rtlCol="0">
            <a:spAutoFit/>
          </a:bodyPr>
          <a:lstStyle/>
          <a:p>
            <a:pPr>
              <a:spcBef>
                <a:spcPts val="0"/>
              </a:spcBef>
              <a:spcAft>
                <a:spcPts val="0"/>
              </a:spcAft>
            </a:pPr>
            <a:r>
              <a:rPr lang="en-GB" sz="2000" b="1" dirty="0" smtClean="0">
                <a:solidFill>
                  <a:schemeClr val="accent1"/>
                </a:solidFill>
                <a:latin typeface="Arial" panose="020B0604020202020204" pitchFamily="34" charset="0"/>
                <a:cs typeface="Arial" panose="020B0604020202020204" pitchFamily="34" charset="0"/>
              </a:rPr>
              <a:t>References</a:t>
            </a:r>
          </a:p>
          <a:p>
            <a:pPr>
              <a:spcBef>
                <a:spcPts val="0"/>
              </a:spcBef>
              <a:spcAft>
                <a:spcPts val="0"/>
              </a:spcAft>
            </a:pPr>
            <a:r>
              <a:rPr lang="en-GB"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a:p>
            <a:pPr>
              <a:spcBef>
                <a:spcPts val="0"/>
              </a:spcBef>
              <a:spcAft>
                <a:spcPts val="0"/>
              </a:spcAft>
            </a:pPr>
            <a:r>
              <a:rPr lang="en-GB" sz="2000" dirty="0" smtClean="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Met Office, “Met Office weather forecast</a:t>
            </a:r>
            <a:r>
              <a:rPr lang="en-GB" sz="2000" dirty="0" smtClean="0">
                <a:latin typeface="Arial" panose="020B0604020202020204" pitchFamily="34" charset="0"/>
                <a:cs typeface="Arial" panose="020B0604020202020204" pitchFamily="34" charset="0"/>
              </a:rPr>
              <a:t>,”</a:t>
            </a:r>
          </a:p>
          <a:p>
            <a:pPr>
              <a:spcBef>
                <a:spcPts val="0"/>
              </a:spcBef>
              <a:spcAft>
                <a:spcPts val="0"/>
              </a:spcAft>
            </a:pPr>
            <a:r>
              <a:rPr lang="en-GB" sz="2000" dirty="0" err="1">
                <a:latin typeface="Arial" panose="020B0604020202020204" pitchFamily="34" charset="0"/>
                <a:cs typeface="Arial" panose="020B0604020202020204" pitchFamily="34" charset="0"/>
              </a:rPr>
              <a:t>Chemring</a:t>
            </a:r>
            <a:r>
              <a:rPr lang="en-GB" sz="2000" dirty="0">
                <a:latin typeface="Arial" panose="020B0604020202020204" pitchFamily="34" charset="0"/>
                <a:cs typeface="Arial" panose="020B0604020202020204" pitchFamily="34" charset="0"/>
              </a:rPr>
              <a:t> Energetics UK, “PE8 Plastic Explosive</a:t>
            </a:r>
            <a:r>
              <a:rPr lang="en-GB" sz="2000" dirty="0" smtClean="0">
                <a:latin typeface="Arial" panose="020B0604020202020204" pitchFamily="34" charset="0"/>
                <a:cs typeface="Arial" panose="020B0604020202020204" pitchFamily="34" charset="0"/>
              </a:rPr>
              <a:t>,”</a:t>
            </a:r>
          </a:p>
          <a:p>
            <a:pPr>
              <a:spcBef>
                <a:spcPts val="0"/>
              </a:spcBef>
              <a:spcAft>
                <a:spcPts val="0"/>
              </a:spcAft>
            </a:pPr>
            <a:r>
              <a:rPr lang="en-GB" sz="2000" dirty="0">
                <a:latin typeface="Arial" panose="020B0604020202020204" pitchFamily="34" charset="0"/>
                <a:cs typeface="Arial" panose="020B0604020202020204" pitchFamily="34" charset="0"/>
              </a:rPr>
              <a:t>Met Office, “New radar noise level estimator</a:t>
            </a:r>
            <a:r>
              <a:rPr lang="en-GB" sz="2000" dirty="0" smtClean="0">
                <a:latin typeface="Arial" panose="020B0604020202020204" pitchFamily="34" charset="0"/>
                <a:cs typeface="Arial" panose="020B0604020202020204" pitchFamily="34" charset="0"/>
              </a:rPr>
              <a:t>,”</a:t>
            </a:r>
          </a:p>
          <a:p>
            <a:pPr>
              <a:spcBef>
                <a:spcPts val="0"/>
              </a:spcBef>
              <a:spcAft>
                <a:spcPts val="0"/>
              </a:spcAft>
            </a:pPr>
            <a:r>
              <a:rPr lang="en-GB" sz="2000">
                <a:latin typeface="Arial" panose="020B0604020202020204" pitchFamily="34" charset="0"/>
                <a:cs typeface="Arial" panose="020B0604020202020204" pitchFamily="34" charset="0"/>
              </a:rPr>
              <a:t>“Waveform inversion of acoustic waves for explosion yield estimation,”</a:t>
            </a:r>
            <a:endParaRPr lang="en-GB" sz="2000" dirty="0">
              <a:latin typeface="Arial" panose="020B0604020202020204" pitchFamily="34" charset="0"/>
              <a:cs typeface="Arial" panose="020B0604020202020204" pitchFamily="34" charset="0"/>
            </a:endParaRPr>
          </a:p>
        </p:txBody>
      </p:sp>
      <p:sp>
        <p:nvSpPr>
          <p:cNvPr id="15" name="TextBox 14"/>
          <p:cNvSpPr txBox="1"/>
          <p:nvPr/>
        </p:nvSpPr>
        <p:spPr>
          <a:xfrm>
            <a:off x="8991108" y="23012616"/>
            <a:ext cx="2872087" cy="1656177"/>
          </a:xfrm>
          <a:prstGeom prst="rect">
            <a:avLst/>
          </a:prstGeom>
          <a:solidFill>
            <a:schemeClr val="tx2"/>
          </a:solidFill>
        </p:spPr>
        <p:txBody>
          <a:bodyPr wrap="square" lIns="180000" tIns="180000" rIns="180000" bIns="180000" rtlCol="0">
            <a:spAutoFit/>
          </a:bodyPr>
          <a:lstStyle/>
          <a:p>
            <a:pPr>
              <a:buClr>
                <a:schemeClr val="accent1"/>
              </a:buClr>
              <a:buSzPct val="110000"/>
            </a:pPr>
            <a:r>
              <a:rPr lang="en-GB" sz="2800" dirty="0" smtClean="0">
                <a:solidFill>
                  <a:schemeClr val="bg1"/>
                </a:solidFill>
              </a:rPr>
              <a:t>Two kilogram charge configuration</a:t>
            </a:r>
          </a:p>
        </p:txBody>
      </p:sp>
      <p:sp>
        <p:nvSpPr>
          <p:cNvPr id="13" name="TextBox 12"/>
          <p:cNvSpPr txBox="1"/>
          <p:nvPr/>
        </p:nvSpPr>
        <p:spPr>
          <a:xfrm>
            <a:off x="25733408" y="8288659"/>
            <a:ext cx="7239601" cy="11726287"/>
          </a:xfrm>
          <a:prstGeom prst="rect">
            <a:avLst/>
          </a:prstGeom>
          <a:solidFill>
            <a:schemeClr val="accent6"/>
          </a:solidFill>
        </p:spPr>
        <p:txBody>
          <a:bodyPr wrap="square"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Results / Conclusion</a:t>
            </a:r>
          </a:p>
          <a:p>
            <a:pPr>
              <a:spcBef>
                <a:spcPts val="0"/>
              </a:spcBef>
              <a:spcAft>
                <a:spcPts val="0"/>
              </a:spcAft>
            </a:pPr>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sensors that were placed at location 1 and location 2 were set-up to take a sample every 60 seconds during the time period that was selected. These time periods and samples have now been broken down into the firing times and </a:t>
            </a:r>
            <a:r>
              <a:rPr lang="en-GB" sz="2800" dirty="0" smtClean="0">
                <a:latin typeface="Arial" panose="020B0604020202020204" pitchFamily="34" charset="0"/>
                <a:cs typeface="Arial" panose="020B0604020202020204" pitchFamily="34" charset="0"/>
              </a:rPr>
              <a:t>graphed.</a:t>
            </a:r>
          </a:p>
          <a:p>
            <a:pPr>
              <a:spcBef>
                <a:spcPts val="0"/>
              </a:spcBef>
              <a:spcAft>
                <a:spcPts val="0"/>
              </a:spcAft>
            </a:pPr>
            <a:r>
              <a:rPr lang="en-GB" sz="2800" dirty="0">
                <a:latin typeface="Arial" panose="020B0604020202020204" pitchFamily="34" charset="0"/>
                <a:cs typeface="Arial" panose="020B0604020202020204" pitchFamily="34" charset="0"/>
              </a:rPr>
              <a:t>The sensor that was placed in location 2 would </a:t>
            </a:r>
            <a:r>
              <a:rPr lang="en-GB" sz="2800" dirty="0" smtClean="0">
                <a:latin typeface="Arial" panose="020B0604020202020204" pitchFamily="34" charset="0"/>
                <a:cs typeface="Arial" panose="020B0604020202020204" pitchFamily="34" charset="0"/>
              </a:rPr>
              <a:t>likely </a:t>
            </a:r>
            <a:r>
              <a:rPr lang="en-GB" sz="2800" dirty="0">
                <a:latin typeface="Arial" panose="020B0604020202020204" pitchFamily="34" charset="0"/>
                <a:cs typeface="Arial" panose="020B0604020202020204" pitchFamily="34" charset="0"/>
              </a:rPr>
              <a:t>to have received a higher peak pressure due to the wind direction during the </a:t>
            </a:r>
            <a:r>
              <a:rPr lang="en-GB" sz="2800" dirty="0" smtClean="0">
                <a:latin typeface="Arial" panose="020B0604020202020204" pitchFamily="34" charset="0"/>
                <a:cs typeface="Arial" panose="020B0604020202020204" pitchFamily="34" charset="0"/>
              </a:rPr>
              <a:t>firings.</a:t>
            </a:r>
            <a:endParaRPr lang="en-GB" sz="2800" dirty="0" smtClean="0">
              <a:latin typeface="Arial" panose="020B0604020202020204" pitchFamily="34" charset="0"/>
              <a:cs typeface="Arial" panose="020B0604020202020204" pitchFamily="34" charset="0"/>
            </a:endParaRPr>
          </a:p>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Further recommendations</a:t>
            </a:r>
          </a:p>
          <a:p>
            <a:pPr>
              <a:spcBef>
                <a:spcPts val="0"/>
              </a:spcBef>
              <a:spcAft>
                <a:spcPts val="0"/>
              </a:spcAft>
            </a:pPr>
            <a:r>
              <a:rPr lang="en-GB" sz="2800" dirty="0">
                <a:latin typeface="Arial" panose="020B0604020202020204" pitchFamily="34" charset="0"/>
                <a:cs typeface="Arial" panose="020B0604020202020204" pitchFamily="34" charset="0"/>
              </a:rPr>
              <a:t>Further testing is required to increase data sets and gain a more reliable set </a:t>
            </a:r>
            <a:r>
              <a:rPr lang="en-GB" sz="2800" dirty="0" smtClean="0">
                <a:latin typeface="Arial" panose="020B0604020202020204" pitchFamily="34" charset="0"/>
                <a:cs typeface="Arial" panose="020B0604020202020204" pitchFamily="34" charset="0"/>
              </a:rPr>
              <a:t>resulting in an increase of </a:t>
            </a:r>
            <a:r>
              <a:rPr lang="en-GB" sz="2800" dirty="0">
                <a:latin typeface="Arial" panose="020B0604020202020204" pitchFamily="34" charset="0"/>
                <a:cs typeface="Arial" panose="020B0604020202020204" pitchFamily="34" charset="0"/>
              </a:rPr>
              <a:t>comparable data. The testing carried out was </a:t>
            </a:r>
            <a:r>
              <a:rPr lang="en-GB" sz="2800" dirty="0" smtClean="0">
                <a:latin typeface="Arial" panose="020B0604020202020204" pitchFamily="34" charset="0"/>
                <a:cs typeface="Arial" panose="020B0604020202020204" pitchFamily="34" charset="0"/>
              </a:rPr>
              <a:t>done </a:t>
            </a:r>
            <a:r>
              <a:rPr lang="en-GB" sz="2800" dirty="0">
                <a:latin typeface="Arial" panose="020B0604020202020204" pitchFamily="34" charset="0"/>
                <a:cs typeface="Arial" panose="020B0604020202020204" pitchFamily="34" charset="0"/>
              </a:rPr>
              <a:t>as a primary output to ascertain whether future experiments would be beneficial to support this </a:t>
            </a:r>
            <a:r>
              <a:rPr lang="en-GB" sz="2800" dirty="0" smtClean="0">
                <a:latin typeface="Arial" panose="020B0604020202020204" pitchFamily="34" charset="0"/>
                <a:cs typeface="Arial" panose="020B0604020202020204" pitchFamily="34" charset="0"/>
              </a:rPr>
              <a:t>experiment.</a:t>
            </a:r>
            <a:r>
              <a:rPr lang="en-GB" sz="2800" dirty="0" smtClean="0">
                <a:latin typeface="Arial" panose="020B0604020202020204" pitchFamily="34" charset="0"/>
                <a:cs typeface="Arial" panose="020B0604020202020204" pitchFamily="34" charset="0"/>
              </a:rPr>
              <a:t> </a:t>
            </a:r>
            <a:endParaRPr lang="en-GB" sz="2800" dirty="0" smtClean="0">
              <a:latin typeface="Arial" panose="020B0604020202020204" pitchFamily="34" charset="0"/>
              <a:cs typeface="Arial" panose="020B0604020202020204" pitchFamily="34" charset="0"/>
            </a:endParaRPr>
          </a:p>
          <a:p>
            <a:pPr>
              <a:spcBef>
                <a:spcPts val="0"/>
              </a:spcBef>
              <a:spcAft>
                <a:spcPts val="0"/>
              </a:spcAft>
            </a:pPr>
            <a:r>
              <a:rPr lang="en-GB" sz="2800" dirty="0">
                <a:latin typeface="Arial" panose="020B0604020202020204" pitchFamily="34" charset="0"/>
                <a:cs typeface="Arial" panose="020B0604020202020204" pitchFamily="34" charset="0"/>
              </a:rPr>
              <a:t>The trial was conducted during an unusually hot spell which is not a true representation of the trial site that was used. This heat wave would have had an effect on the results obtained due to the </a:t>
            </a:r>
            <a:r>
              <a:rPr lang="en-GB" sz="2800" dirty="0" smtClean="0">
                <a:latin typeface="Arial" panose="020B0604020202020204" pitchFamily="34" charset="0"/>
                <a:cs typeface="Arial" panose="020B0604020202020204" pitchFamily="34" charset="0"/>
              </a:rPr>
              <a:t>atmospheric pressures </a:t>
            </a:r>
            <a:r>
              <a:rPr lang="en-GB" sz="2800" dirty="0" smtClean="0">
                <a:latin typeface="Arial" panose="020B0604020202020204" pitchFamily="34" charset="0"/>
                <a:cs typeface="Arial" panose="020B0604020202020204" pitchFamily="34" charset="0"/>
              </a:rPr>
              <a:t>so further investigations could be carried out in a variety of meteorological </a:t>
            </a:r>
            <a:r>
              <a:rPr lang="en-GB" sz="2800" dirty="0" smtClean="0">
                <a:latin typeface="Arial" panose="020B0604020202020204" pitchFamily="34" charset="0"/>
                <a:cs typeface="Arial" panose="020B0604020202020204" pitchFamily="34" charset="0"/>
              </a:rPr>
              <a:t>conditions.</a:t>
            </a:r>
            <a:endParaRPr lang="en-GB" sz="2800" dirty="0" smtClean="0">
              <a:latin typeface="Arial" panose="020B0604020202020204" pitchFamily="34" charset="0"/>
              <a:cs typeface="Arial" panose="020B0604020202020204" pitchFamily="34" charset="0"/>
            </a:endParaRPr>
          </a:p>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 </a:t>
            </a:r>
          </a:p>
        </p:txBody>
      </p:sp>
      <p:sp>
        <p:nvSpPr>
          <p:cNvPr id="19" name="TextBox 18"/>
          <p:cNvSpPr txBox="1"/>
          <p:nvPr/>
        </p:nvSpPr>
        <p:spPr>
          <a:xfrm>
            <a:off x="1316467" y="19372263"/>
            <a:ext cx="7259785" cy="5285033"/>
          </a:xfrm>
          <a:prstGeom prst="rect">
            <a:avLst/>
          </a:prstGeom>
          <a:solidFill>
            <a:schemeClr val="accent1">
              <a:lumMod val="40000"/>
              <a:lumOff val="60000"/>
              <a:alpha val="30000"/>
            </a:schemeClr>
          </a:solidFill>
        </p:spPr>
        <p:txBody>
          <a:bodyPr wrap="square" lIns="180000" tIns="360000" rIns="180000" bIns="180000" numCol="1" spcCol="180000" rtlCol="0">
            <a:spAutoFit/>
          </a:bodyPr>
          <a:lstStyle/>
          <a:p>
            <a:pPr>
              <a:spcBef>
                <a:spcPts val="0"/>
              </a:spcBef>
              <a:spcAft>
                <a:spcPts val="0"/>
              </a:spcAft>
            </a:pPr>
            <a:r>
              <a:rPr lang="en-GB" sz="2800" b="1" dirty="0" smtClean="0">
                <a:solidFill>
                  <a:schemeClr val="accent1"/>
                </a:solidFill>
                <a:latin typeface="Arial" panose="020B0604020202020204" pitchFamily="34" charset="0"/>
                <a:cs typeface="Arial" panose="020B0604020202020204" pitchFamily="34" charset="0"/>
              </a:rPr>
              <a:t>What is </a:t>
            </a:r>
            <a:r>
              <a:rPr lang="en-GB" sz="2800" b="1" dirty="0">
                <a:solidFill>
                  <a:schemeClr val="accent1"/>
                </a:solidFill>
                <a:latin typeface="Arial" panose="020B0604020202020204" pitchFamily="34" charset="0"/>
                <a:cs typeface="Arial" panose="020B0604020202020204" pitchFamily="34" charset="0"/>
              </a:rPr>
              <a:t>A</a:t>
            </a:r>
            <a:r>
              <a:rPr lang="en-GB" sz="2800" b="1" dirty="0" smtClean="0">
                <a:solidFill>
                  <a:schemeClr val="accent1"/>
                </a:solidFill>
                <a:latin typeface="Arial" panose="020B0604020202020204" pitchFamily="34" charset="0"/>
                <a:cs typeface="Arial" panose="020B0604020202020204" pitchFamily="34" charset="0"/>
              </a:rPr>
              <a:t>coustic </a:t>
            </a:r>
            <a:r>
              <a:rPr lang="en-GB" sz="2800" b="1" dirty="0">
                <a:solidFill>
                  <a:schemeClr val="accent1"/>
                </a:solidFill>
                <a:latin typeface="Arial" panose="020B0604020202020204" pitchFamily="34" charset="0"/>
                <a:cs typeface="Arial" panose="020B0604020202020204" pitchFamily="34" charset="0"/>
              </a:rPr>
              <a:t>N</a:t>
            </a:r>
            <a:r>
              <a:rPr lang="en-GB" sz="2800" b="1" dirty="0" smtClean="0">
                <a:solidFill>
                  <a:schemeClr val="accent1"/>
                </a:solidFill>
                <a:latin typeface="Arial" panose="020B0604020202020204" pitchFamily="34" charset="0"/>
                <a:cs typeface="Arial" panose="020B0604020202020204" pitchFamily="34" charset="0"/>
              </a:rPr>
              <a:t>oise Modelling? </a:t>
            </a:r>
            <a:endParaRPr lang="en-GB" sz="2800" b="1" dirty="0" smtClean="0">
              <a:latin typeface="Arial" panose="020B0604020202020204" pitchFamily="34" charset="0"/>
              <a:cs typeface="Arial" panose="020B0604020202020204" pitchFamily="34" charset="0"/>
            </a:endParaRPr>
          </a:p>
          <a:p>
            <a:pPr>
              <a:spcBef>
                <a:spcPts val="0"/>
              </a:spcBef>
              <a:spcAft>
                <a:spcPts val="0"/>
              </a:spcAft>
              <a:tabLst>
                <a:tab pos="3328988" algn="l"/>
              </a:tabLst>
            </a:pPr>
            <a:r>
              <a:rPr lang="en-GB" sz="2800" dirty="0" smtClean="0">
                <a:latin typeface="Arial" panose="020B0604020202020204" pitchFamily="34" charset="0"/>
                <a:cs typeface="Arial" panose="020B0604020202020204" pitchFamily="34" charset="0"/>
              </a:rPr>
              <a:t>Meteorological </a:t>
            </a:r>
            <a:r>
              <a:rPr lang="en-GB" sz="2800" dirty="0">
                <a:latin typeface="Arial" panose="020B0604020202020204" pitchFamily="34" charset="0"/>
                <a:cs typeface="Arial" panose="020B0604020202020204" pitchFamily="34" charset="0"/>
              </a:rPr>
              <a:t>conditions play a very significant part in the propagation of airborne vibration (noise). </a:t>
            </a:r>
            <a:r>
              <a:rPr lang="en-GB" sz="2800" dirty="0" smtClean="0">
                <a:latin typeface="Arial" panose="020B0604020202020204" pitchFamily="34" charset="0"/>
                <a:cs typeface="Arial" panose="020B0604020202020204" pitchFamily="34" charset="0"/>
              </a:rPr>
              <a:t>The </a:t>
            </a:r>
            <a:r>
              <a:rPr lang="en-GB" sz="2800" dirty="0" smtClean="0">
                <a:latin typeface="Arial" panose="020B0604020202020204" pitchFamily="34" charset="0"/>
                <a:cs typeface="Arial" panose="020B0604020202020204" pitchFamily="34" charset="0"/>
              </a:rPr>
              <a:t>Range </a:t>
            </a:r>
            <a:r>
              <a:rPr lang="en-GB" sz="2800" dirty="0">
                <a:latin typeface="Arial" panose="020B0604020202020204" pitchFamily="34" charset="0"/>
                <a:cs typeface="Arial" panose="020B0604020202020204" pitchFamily="34" charset="0"/>
              </a:rPr>
              <a:t>uses acoustic forecasting and noise modelling </a:t>
            </a:r>
            <a:r>
              <a:rPr lang="en-GB" sz="2800" dirty="0" smtClean="0">
                <a:latin typeface="Arial" panose="020B0604020202020204" pitchFamily="34" charset="0"/>
                <a:cs typeface="Arial" panose="020B0604020202020204" pitchFamily="34" charset="0"/>
              </a:rPr>
              <a:t>when carrying out energetic activities. This is controlled to a maximum limit of 129dB </a:t>
            </a:r>
            <a:r>
              <a:rPr lang="en-GB" sz="2800" dirty="0">
                <a:latin typeface="Arial" panose="020B0604020202020204" pitchFamily="34" charset="0"/>
                <a:cs typeface="Arial" panose="020B0604020202020204" pitchFamily="34" charset="0"/>
              </a:rPr>
              <a:t>(decibels</a:t>
            </a:r>
            <a:r>
              <a:rPr lang="en-GB" sz="2800" dirty="0" smtClean="0">
                <a:latin typeface="Arial" panose="020B0604020202020204" pitchFamily="34" charset="0"/>
                <a:cs typeface="Arial" panose="020B0604020202020204" pitchFamily="34" charset="0"/>
              </a:rPr>
              <a:t>).</a:t>
            </a:r>
            <a:endParaRPr lang="en-GB" sz="2800" dirty="0" smtClean="0">
              <a:latin typeface="Arial" panose="020B0604020202020204" pitchFamily="34" charset="0"/>
              <a:cs typeface="Arial" panose="020B0604020202020204" pitchFamily="34" charset="0"/>
            </a:endParaRPr>
          </a:p>
          <a:p>
            <a:pPr>
              <a:spcBef>
                <a:spcPts val="0"/>
              </a:spcBef>
              <a:spcAft>
                <a:spcPts val="0"/>
              </a:spcAft>
              <a:tabLst>
                <a:tab pos="3328988" algn="l"/>
              </a:tabLst>
            </a:pPr>
            <a:r>
              <a:rPr lang="en-GB" sz="2800" dirty="0" smtClean="0">
                <a:latin typeface="Arial" panose="020B0604020202020204" pitchFamily="34" charset="0"/>
                <a:cs typeface="Arial" panose="020B0604020202020204" pitchFamily="34" charset="0"/>
              </a:rPr>
              <a:t>By using these noise forecasting models disturbance to the inhabitants outside the </a:t>
            </a:r>
            <a:r>
              <a:rPr lang="en-GB" sz="2800" dirty="0" smtClean="0">
                <a:latin typeface="Arial" panose="020B0604020202020204" pitchFamily="34" charset="0"/>
                <a:cs typeface="Arial" panose="020B0604020202020204" pitchFamily="34" charset="0"/>
              </a:rPr>
              <a:t>Range </a:t>
            </a:r>
            <a:r>
              <a:rPr lang="en-GB" sz="2800" dirty="0" smtClean="0">
                <a:latin typeface="Arial" panose="020B0604020202020204" pitchFamily="34" charset="0"/>
                <a:cs typeface="Arial" panose="020B0604020202020204" pitchFamily="34" charset="0"/>
              </a:rPr>
              <a:t>boundary is minimised.</a:t>
            </a:r>
            <a:endParaRPr lang="en-GB" sz="2800" dirty="0">
              <a:latin typeface="Arial" panose="020B0604020202020204" pitchFamily="34" charset="0"/>
              <a:cs typeface="Arial" panose="020B0604020202020204" pitchFamily="34" charset="0"/>
            </a:endParaRPr>
          </a:p>
        </p:txBody>
      </p:sp>
      <p:sp>
        <p:nvSpPr>
          <p:cNvPr id="18" name="TextBox 17"/>
          <p:cNvSpPr txBox="1"/>
          <p:nvPr/>
        </p:nvSpPr>
        <p:spPr>
          <a:xfrm>
            <a:off x="33327842" y="9100909"/>
            <a:ext cx="9204823" cy="794403"/>
          </a:xfrm>
          <a:prstGeom prst="rect">
            <a:avLst/>
          </a:prstGeom>
          <a:solidFill>
            <a:schemeClr val="tx2"/>
          </a:solidFill>
        </p:spPr>
        <p:txBody>
          <a:bodyPr wrap="square" lIns="180000" tIns="180000" rIns="180000" bIns="180000" rtlCol="0">
            <a:spAutoFit/>
          </a:bodyPr>
          <a:lstStyle/>
          <a:p>
            <a:pPr algn="ctr">
              <a:buClr>
                <a:schemeClr val="accent1"/>
              </a:buClr>
              <a:buSzPct val="110000"/>
            </a:pPr>
            <a:r>
              <a:rPr lang="en-GB" sz="2800" dirty="0" smtClean="0">
                <a:solidFill>
                  <a:schemeClr val="bg1"/>
                </a:solidFill>
              </a:rPr>
              <a:t>Two kilogram firing event</a:t>
            </a:r>
          </a:p>
        </p:txBody>
      </p:sp>
      <p:pic>
        <p:nvPicPr>
          <p:cNvPr id="2" name="Picture 1"/>
          <p:cNvPicPr>
            <a:picLocks noChangeAspect="1"/>
          </p:cNvPicPr>
          <p:nvPr/>
        </p:nvPicPr>
        <p:blipFill>
          <a:blip r:embed="rId3"/>
          <a:stretch>
            <a:fillRect/>
          </a:stretch>
        </p:blipFill>
        <p:spPr>
          <a:xfrm>
            <a:off x="8908892" y="8307552"/>
            <a:ext cx="3163972" cy="13706327"/>
          </a:xfrm>
          <a:prstGeom prst="rect">
            <a:avLst/>
          </a:prstGeom>
        </p:spPr>
      </p:pic>
      <p:pic>
        <p:nvPicPr>
          <p:cNvPr id="3" name="Picture 2"/>
          <p:cNvPicPr>
            <a:picLocks noChangeAspect="1"/>
          </p:cNvPicPr>
          <p:nvPr/>
        </p:nvPicPr>
        <p:blipFill rotWithShape="1">
          <a:blip r:embed="rId4"/>
          <a:srcRect r="3377"/>
          <a:stretch/>
        </p:blipFill>
        <p:spPr>
          <a:xfrm>
            <a:off x="33163394" y="17222610"/>
            <a:ext cx="9120807" cy="6086689"/>
          </a:xfrm>
          <a:prstGeom prst="rect">
            <a:avLst/>
          </a:prstGeom>
        </p:spPr>
      </p:pic>
      <p:pic>
        <p:nvPicPr>
          <p:cNvPr id="14" name="Picture 13"/>
          <p:cNvPicPr>
            <a:picLocks noChangeAspect="1"/>
          </p:cNvPicPr>
          <p:nvPr/>
        </p:nvPicPr>
        <p:blipFill rotWithShape="1">
          <a:blip r:embed="rId5"/>
          <a:srcRect r="3093"/>
          <a:stretch/>
        </p:blipFill>
        <p:spPr>
          <a:xfrm>
            <a:off x="32973505" y="10306569"/>
            <a:ext cx="9310696" cy="6457612"/>
          </a:xfrm>
          <a:prstGeom prst="rect">
            <a:avLst/>
          </a:prstGeom>
        </p:spPr>
      </p:pic>
      <p:pic>
        <p:nvPicPr>
          <p:cNvPr id="20" name="Picture 19"/>
          <p:cNvPicPr>
            <a:picLocks noChangeAspect="1"/>
          </p:cNvPicPr>
          <p:nvPr/>
        </p:nvPicPr>
        <p:blipFill rotWithShape="1">
          <a:blip r:embed="rId6"/>
          <a:srcRect l="21322" t="10686" r="23096" b="30448"/>
          <a:stretch/>
        </p:blipFill>
        <p:spPr>
          <a:xfrm>
            <a:off x="25805415" y="20088324"/>
            <a:ext cx="6685698" cy="6354538"/>
          </a:xfrm>
          <a:prstGeom prst="rect">
            <a:avLst/>
          </a:prstGeom>
        </p:spPr>
      </p:pic>
      <p:pic>
        <p:nvPicPr>
          <p:cNvPr id="22" name="Picture 21"/>
          <p:cNvPicPr>
            <a:picLocks noChangeAspect="1"/>
          </p:cNvPicPr>
          <p:nvPr/>
        </p:nvPicPr>
        <p:blipFill>
          <a:blip r:embed="rId7"/>
          <a:stretch>
            <a:fillRect/>
          </a:stretch>
        </p:blipFill>
        <p:spPr>
          <a:xfrm>
            <a:off x="33163394" y="2909394"/>
            <a:ext cx="9120807" cy="5733086"/>
          </a:xfrm>
          <a:prstGeom prst="rect">
            <a:avLst/>
          </a:prstGeom>
        </p:spPr>
      </p:pic>
    </p:spTree>
    <p:extLst>
      <p:ext uri="{BB962C8B-B14F-4D97-AF65-F5344CB8AC3E}">
        <p14:creationId xmlns:p14="http://schemas.microsoft.com/office/powerpoint/2010/main" val="3395147390"/>
      </p:ext>
    </p:extLst>
  </p:cSld>
  <p:clrMapOvr>
    <a:masterClrMapping/>
  </p:clrMapOvr>
  <p:timing>
    <p:tnLst>
      <p:par>
        <p:cTn id="1" dur="indefinite" restart="never" nodeType="tmRoot"/>
      </p:par>
    </p:tnLst>
  </p:timing>
</p:sld>
</file>

<file path=ppt/theme/theme1.xml><?xml version="1.0" encoding="utf-8"?>
<a:theme xmlns:a="http://schemas.openxmlformats.org/drawingml/2006/main" name="Custom Design">
  <a:themeElements>
    <a:clrScheme name="Master PowerPoint Template">
      <a:dk1>
        <a:srgbClr val="000000"/>
      </a:dk1>
      <a:lt1>
        <a:sysClr val="window" lastClr="FFFFFF"/>
      </a:lt1>
      <a:dk2>
        <a:srgbClr val="14022E"/>
      </a:dk2>
      <a:lt2>
        <a:srgbClr val="FFFFFF"/>
      </a:lt2>
      <a:accent1>
        <a:srgbClr val="CD2456"/>
      </a:accent1>
      <a:accent2>
        <a:srgbClr val="36BCEE"/>
      </a:accent2>
      <a:accent3>
        <a:srgbClr val="7B67A8"/>
      </a:accent3>
      <a:accent4>
        <a:srgbClr val="2EB5B2"/>
      </a:accent4>
      <a:accent5>
        <a:srgbClr val="EF7835"/>
      </a:accent5>
      <a:accent6>
        <a:srgbClr val="FDDD3E"/>
      </a:accent6>
      <a:hlink>
        <a:srgbClr val="0092CF"/>
      </a:hlink>
      <a:folHlink>
        <a:srgbClr val="7379B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none" rtlCol="0">
        <a:spAutoFit/>
      </a:bodyPr>
      <a:lstStyle>
        <a:defPPr marL="285750" indent="-285750">
          <a:buClr>
            <a:schemeClr val="accent1"/>
          </a:buClr>
          <a:buSzPct val="110000"/>
          <a:buFont typeface="Wingdings" panose="05000000000000000000" pitchFamily="2" charset="2"/>
          <a:buChar char="§"/>
          <a:defRPr dirty="0" smtClean="0"/>
        </a:defPPr>
      </a:lstStyle>
    </a:txDef>
  </a:objectDefaults>
  <a:extraClrSchemeLst/>
  <a:extLst>
    <a:ext uri="{05A4C25C-085E-4340-85A3-A5531E510DB2}">
      <thm15:themeFamily xmlns:thm15="http://schemas.microsoft.com/office/thememl/2012/main" name="Dstl A0 Landscape Technical Poster Template_1.1 [Read-Only]" id="{1975BCD0-3BA7-410B-9785-35E8170D4FD0}" vid="{A7380FC3-3ABF-470A-AB5C-EA732D6616EA}"/>
    </a:ext>
  </a:ext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61E5B231530A4EA744FFA60C139F4A" ma:contentTypeVersion="1" ma:contentTypeDescription="Create a new document." ma:contentTypeScope="" ma:versionID="a4efe0a812ad387b22bee5409bc4ee9c">
  <xsd:schema xmlns:xsd="http://www.w3.org/2001/XMLSchema" xmlns:xs="http://www.w3.org/2001/XMLSchema" xmlns:p="http://schemas.microsoft.com/office/2006/metadata/properties" xmlns:ns1="http://schemas.microsoft.com/sharepoint/v3" xmlns:ns2="e45fef5f-20ce-4a01-844f-e62606f21384" targetNamespace="http://schemas.microsoft.com/office/2006/metadata/properties" ma:root="true" ma:fieldsID="80ede0743e0cb841f6e543234c7e0e55" ns1:_="" ns2:_="">
    <xsd:import namespace="http://schemas.microsoft.com/sharepoint/v3"/>
    <xsd:import namespace="e45fef5f-20ce-4a01-844f-e62606f21384"/>
    <xsd:element name="properties">
      <xsd:complexType>
        <xsd:sequence>
          <xsd:element name="documentManagement">
            <xsd:complexType>
              <xsd:all>
                <xsd:element ref="ns1:PublishingStartDate" minOccurs="0"/>
                <xsd:element ref="ns1:PublishingExpirationDate" minOccurs="0"/>
                <xsd:element ref="ns2:_dlc_DocId" minOccurs="0"/>
                <xsd:element ref="ns2:_dlc_DocIdUrl" minOccurs="0"/>
                <xsd:element ref="ns2:_dlc_DocIdPersistI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 ma:hidden="true" ma:internalName="PublishingStartDate">
      <xsd:simpleType>
        <xsd:restriction base="dms:Unknown"/>
      </xsd:simpleType>
    </xsd:element>
    <xsd:element name="PublishingExpirationDate" ma:index="9"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45fef5f-20ce-4a01-844f-e62606f21384" elementFormDefault="qualified">
    <xsd:import namespace="http://schemas.microsoft.com/office/2006/documentManagement/types"/>
    <xsd:import namespace="http://schemas.microsoft.com/office/infopath/2007/PartnerControls"/>
    <xsd:element name="_dlc_DocId" ma:index="10" nillable="true" ma:displayName="Document ID Value" ma:description="The value of the document ID assigned to this item." ma:internalName="_dlc_DocId" ma:readOnly="true">
      <xsd:simpleType>
        <xsd:restriction base="dms:Text"/>
      </xsd:simpleType>
    </xsd:element>
    <xsd:element name="_dlc_DocIdUrl" ma:index="11"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2" nillable="true" ma:displayName="Persist ID" ma:description="Keep ID on add." ma:hidden="true" ma:internalName="_dlc_DocIdPersistId" ma:readOnly="true">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_dlc_DocId xmlns="e45fef5f-20ce-4a01-844f-e62606f21384">RJSW6R2U7D43-127-2571</_dlc_DocId>
    <_dlc_DocIdUrl xmlns="e45fef5f-20ce-4a01-844f-e62606f21384">
      <Url>http://home/News/_layouts/DocIdRedir.aspx?ID=RJSW6R2U7D43-127-2571</Url>
      <Description>RJSW6R2U7D43-127-2571</Description>
    </_dlc_DocIdUrl>
  </documentManagement>
</p:properties>
</file>

<file path=customXml/itemProps1.xml><?xml version="1.0" encoding="utf-8"?>
<ds:datastoreItem xmlns:ds="http://schemas.openxmlformats.org/officeDocument/2006/customXml" ds:itemID="{17ADCBDF-311A-4E52-B6E6-DC40F26B2E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e45fef5f-20ce-4a01-844f-e62606f213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3A1156-0767-485D-AE32-7BABD3E37692}">
  <ds:schemaRefs>
    <ds:schemaRef ds:uri="http://schemas.microsoft.com/sharepoint/v3/contenttype/forms"/>
  </ds:schemaRefs>
</ds:datastoreItem>
</file>

<file path=customXml/itemProps3.xml><?xml version="1.0" encoding="utf-8"?>
<ds:datastoreItem xmlns:ds="http://schemas.openxmlformats.org/officeDocument/2006/customXml" ds:itemID="{3C414178-5CE3-446A-84AA-179B8D75D51A}">
  <ds:schemaRefs>
    <ds:schemaRef ds:uri="http://schemas.microsoft.com/sharepoint/events"/>
  </ds:schemaRefs>
</ds:datastoreItem>
</file>

<file path=customXml/itemProps4.xml><?xml version="1.0" encoding="utf-8"?>
<ds:datastoreItem xmlns:ds="http://schemas.openxmlformats.org/officeDocument/2006/customXml" ds:itemID="{7F7EDCB0-008E-401E-B872-986C9240FAA5}">
  <ds:schemaRefs>
    <ds:schemaRef ds:uri="http://purl.org/dc/terms/"/>
    <ds:schemaRef ds:uri="http://schemas.microsoft.com/office/2006/documentManagement/types"/>
    <ds:schemaRef ds:uri="http://schemas.microsoft.com/office/2006/metadata/properties"/>
    <ds:schemaRef ds:uri="e45fef5f-20ce-4a01-844f-e62606f21384"/>
    <ds:schemaRef ds:uri="http://purl.org/dc/elements/1.1/"/>
    <ds:schemaRef ds:uri="http://schemas.openxmlformats.org/package/2006/metadata/core-properties"/>
    <ds:schemaRef ds:uri="http://purl.org/dc/dcmitype/"/>
    <ds:schemaRef ds:uri="http://schemas.microsoft.com/office/infopath/2007/PartnerControls"/>
    <ds:schemaRef ds:uri="http://schemas.microsoft.com/sharepoint/v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Dstl A0 Landscape Technical Poster Template_1.2</Template>
  <TotalTime>964</TotalTime>
  <Words>1239</Words>
  <Application>Microsoft Office PowerPoint</Application>
  <PresentationFormat>Custom</PresentationFormat>
  <Paragraphs>57</Paragraphs>
  <Slides>1</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vt:i4>
      </vt:variant>
    </vt:vector>
  </HeadingPairs>
  <TitlesOfParts>
    <vt:vector size="7" baseType="lpstr">
      <vt:lpstr>Arial</vt:lpstr>
      <vt:lpstr>Calibri</vt:lpstr>
      <vt:lpstr>Calibri Light</vt:lpstr>
      <vt:lpstr>Wingdings</vt:lpstr>
      <vt:lpstr>Custom Design</vt:lpstr>
      <vt:lpstr>1_Custom Design</vt:lpstr>
      <vt:lpstr>PowerPoint Presentation</vt:lpstr>
    </vt:vector>
  </TitlesOfParts>
  <Company>Authorised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Lawrence Groom</dc:creator>
  <cp:lastModifiedBy>Ling Scott </cp:lastModifiedBy>
  <cp:revision>59</cp:revision>
  <cp:lastPrinted>2019-07-09T10:44:40Z</cp:lastPrinted>
  <dcterms:created xsi:type="dcterms:W3CDTF">2023-01-03T13:33:18Z</dcterms:created>
  <dcterms:modified xsi:type="dcterms:W3CDTF">2023-04-06T16:40:02Z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0x0101002B61E5B231530A4EA744FFA60C139F4A</vt:lpwstr>
  </property>
  <property fmtid="{D5CDD505-2E9C-101B-9397-08002B2CF9AE}" pid="3" name="_dlc_DocIdItemGuid">
    <vt:lpwstr>5f2c302a-6fb2-4683-9a10-124abc0f9280</vt:lpwstr>
  </property>
</Properties>
</file>