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85" d="100"/>
          <a:sy n="85" d="100"/>
        </p:scale>
        <p:origin x="40" y="10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4/16/2020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4/16/2020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CF494-1094-4ABB-AAA5-3C7963555FE4}"/>
              </a:ext>
            </a:extLst>
          </p:cNvPr>
          <p:cNvSpPr>
            <a:spLocks noGrp="1"/>
          </p:cNvSpPr>
          <p:nvPr>
            <p:ph type="ctrTitle"/>
          </p:nvPr>
        </p:nvSpPr>
        <p:spPr/>
        <p:txBody>
          <a:bodyPr/>
          <a:lstStyle/>
          <a:p>
            <a:r>
              <a:rPr lang="en-GB" dirty="0"/>
              <a:t>Marketing Plan</a:t>
            </a:r>
          </a:p>
        </p:txBody>
      </p:sp>
      <p:sp>
        <p:nvSpPr>
          <p:cNvPr id="3" name="Subtitle 2">
            <a:extLst>
              <a:ext uri="{FF2B5EF4-FFF2-40B4-BE49-F238E27FC236}">
                <a16:creationId xmlns:a16="http://schemas.microsoft.com/office/drawing/2014/main" id="{E0E0E268-F45C-4522-9155-A620A99BF61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17788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D5F7B-6CDC-4A7D-9AA3-41D4308CD8EB}"/>
              </a:ext>
            </a:extLst>
          </p:cNvPr>
          <p:cNvSpPr>
            <a:spLocks noGrp="1"/>
          </p:cNvSpPr>
          <p:nvPr>
            <p:ph type="ctrTitle"/>
          </p:nvPr>
        </p:nvSpPr>
        <p:spPr>
          <a:xfrm>
            <a:off x="1154955" y="996846"/>
            <a:ext cx="8825658" cy="1487801"/>
          </a:xfrm>
        </p:spPr>
        <p:txBody>
          <a:bodyPr/>
          <a:lstStyle/>
          <a:p>
            <a:pPr algn="ctr"/>
            <a:r>
              <a:rPr lang="en-GB" sz="4400" dirty="0"/>
              <a:t>Definition of traditional marketing</a:t>
            </a:r>
          </a:p>
        </p:txBody>
      </p:sp>
      <p:sp>
        <p:nvSpPr>
          <p:cNvPr id="3" name="Subtitle 2">
            <a:extLst>
              <a:ext uri="{FF2B5EF4-FFF2-40B4-BE49-F238E27FC236}">
                <a16:creationId xmlns:a16="http://schemas.microsoft.com/office/drawing/2014/main" id="{3B0029B1-1FA9-433A-82CD-81EA7B8C3B1B}"/>
              </a:ext>
            </a:extLst>
          </p:cNvPr>
          <p:cNvSpPr>
            <a:spLocks noGrp="1"/>
          </p:cNvSpPr>
          <p:nvPr>
            <p:ph type="subTitle" idx="1"/>
          </p:nvPr>
        </p:nvSpPr>
        <p:spPr>
          <a:xfrm>
            <a:off x="1154955" y="3080479"/>
            <a:ext cx="8825658" cy="2558321"/>
          </a:xfrm>
        </p:spPr>
        <p:txBody>
          <a:bodyPr/>
          <a:lstStyle/>
          <a:p>
            <a:r>
              <a:rPr lang="en-GB" dirty="0"/>
              <a:t> </a:t>
            </a:r>
            <a:r>
              <a:rPr lang="en-GB" b="1" dirty="0"/>
              <a:t>The written document that describes your advertising and marketing efforts for the coming year;</a:t>
            </a:r>
            <a:r>
              <a:rPr lang="en-GB" dirty="0"/>
              <a:t> it includes a statement of the marketing situation, a discussion of target markets and company positioning and a description of the marketing mix you intend to use to reach your marketing goals.</a:t>
            </a:r>
          </a:p>
          <a:p>
            <a:endParaRPr lang="en-GB" dirty="0"/>
          </a:p>
          <a:p>
            <a:r>
              <a:rPr lang="en-GB" dirty="0"/>
              <a:t>What do you think?</a:t>
            </a:r>
          </a:p>
        </p:txBody>
      </p:sp>
    </p:spTree>
    <p:extLst>
      <p:ext uri="{BB962C8B-B14F-4D97-AF65-F5344CB8AC3E}">
        <p14:creationId xmlns:p14="http://schemas.microsoft.com/office/powerpoint/2010/main" val="214588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57E0-0163-4EB3-B901-3CF7DC0CE543}"/>
              </a:ext>
            </a:extLst>
          </p:cNvPr>
          <p:cNvSpPr>
            <a:spLocks noGrp="1"/>
          </p:cNvSpPr>
          <p:nvPr>
            <p:ph type="title"/>
          </p:nvPr>
        </p:nvSpPr>
        <p:spPr/>
        <p:txBody>
          <a:bodyPr/>
          <a:lstStyle/>
          <a:p>
            <a:r>
              <a:rPr lang="en-GB" dirty="0"/>
              <a:t>Critical points:</a:t>
            </a:r>
          </a:p>
        </p:txBody>
      </p:sp>
      <p:sp>
        <p:nvSpPr>
          <p:cNvPr id="3" name="Content Placeholder 2">
            <a:extLst>
              <a:ext uri="{FF2B5EF4-FFF2-40B4-BE49-F238E27FC236}">
                <a16:creationId xmlns:a16="http://schemas.microsoft.com/office/drawing/2014/main" id="{3009C9D6-FAD2-40E5-8374-0CC890C0B423}"/>
              </a:ext>
            </a:extLst>
          </p:cNvPr>
          <p:cNvSpPr>
            <a:spLocks noGrp="1"/>
          </p:cNvSpPr>
          <p:nvPr>
            <p:ph idx="1"/>
          </p:nvPr>
        </p:nvSpPr>
        <p:spPr/>
        <p:txBody>
          <a:bodyPr/>
          <a:lstStyle/>
          <a:p>
            <a:r>
              <a:rPr lang="en-GB" dirty="0"/>
              <a:t>Marketing plans can be more fluid than annually?</a:t>
            </a:r>
          </a:p>
          <a:p>
            <a:r>
              <a:rPr lang="en-GB" dirty="0"/>
              <a:t>They could be project based</a:t>
            </a:r>
          </a:p>
          <a:p>
            <a:r>
              <a:rPr lang="en-GB" dirty="0"/>
              <a:t>They could be based upon a new market</a:t>
            </a:r>
          </a:p>
          <a:p>
            <a:r>
              <a:rPr lang="en-GB" dirty="0"/>
              <a:t>They could launch a new product </a:t>
            </a:r>
          </a:p>
          <a:p>
            <a:r>
              <a:rPr lang="en-GB" dirty="0"/>
              <a:t>They could utilise a new tool</a:t>
            </a:r>
          </a:p>
          <a:p>
            <a:endParaRPr lang="en-GB" dirty="0"/>
          </a:p>
          <a:p>
            <a:r>
              <a:rPr lang="en-GB" dirty="0"/>
              <a:t>Any others?  What do you think of this definition?</a:t>
            </a:r>
          </a:p>
        </p:txBody>
      </p:sp>
    </p:spTree>
    <p:extLst>
      <p:ext uri="{BB962C8B-B14F-4D97-AF65-F5344CB8AC3E}">
        <p14:creationId xmlns:p14="http://schemas.microsoft.com/office/powerpoint/2010/main" val="152557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C6DE5-2F15-4BE7-B1DC-6C3E7D09281B}"/>
              </a:ext>
            </a:extLst>
          </p:cNvPr>
          <p:cNvSpPr>
            <a:spLocks noGrp="1"/>
          </p:cNvSpPr>
          <p:nvPr>
            <p:ph type="title"/>
          </p:nvPr>
        </p:nvSpPr>
        <p:spPr/>
        <p:txBody>
          <a:bodyPr/>
          <a:lstStyle/>
          <a:p>
            <a:r>
              <a:rPr lang="en-GB" dirty="0"/>
              <a:t>What will you marketing plan do for your organisation?</a:t>
            </a:r>
          </a:p>
        </p:txBody>
      </p:sp>
      <p:sp>
        <p:nvSpPr>
          <p:cNvPr id="3" name="Content Placeholder 2">
            <a:extLst>
              <a:ext uri="{FF2B5EF4-FFF2-40B4-BE49-F238E27FC236}">
                <a16:creationId xmlns:a16="http://schemas.microsoft.com/office/drawing/2014/main" id="{78950511-E96D-47E0-B58B-E6349C66239A}"/>
              </a:ext>
            </a:extLst>
          </p:cNvPr>
          <p:cNvSpPr>
            <a:spLocks noGrp="1"/>
          </p:cNvSpPr>
          <p:nvPr>
            <p:ph idx="1"/>
          </p:nvPr>
        </p:nvSpPr>
        <p:spPr/>
        <p:txBody>
          <a:bodyPr/>
          <a:lstStyle/>
          <a:p>
            <a:pPr marL="0" indent="0">
              <a:buNone/>
            </a:pPr>
            <a:r>
              <a:rPr lang="en-GB" dirty="0"/>
              <a:t>Please review activity 1 on this weeks session.</a:t>
            </a:r>
          </a:p>
          <a:p>
            <a:pPr marL="0" indent="0">
              <a:buNone/>
            </a:pPr>
            <a:r>
              <a:rPr lang="en-GB" dirty="0"/>
              <a:t>Comment with your response.</a:t>
            </a:r>
          </a:p>
        </p:txBody>
      </p:sp>
    </p:spTree>
    <p:extLst>
      <p:ext uri="{BB962C8B-B14F-4D97-AF65-F5344CB8AC3E}">
        <p14:creationId xmlns:p14="http://schemas.microsoft.com/office/powerpoint/2010/main" val="1455508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C1D0F-635B-4FF8-9ABF-C6F423A3EFCD}"/>
              </a:ext>
            </a:extLst>
          </p:cNvPr>
          <p:cNvSpPr>
            <a:spLocks noGrp="1"/>
          </p:cNvSpPr>
          <p:nvPr>
            <p:ph type="title"/>
          </p:nvPr>
        </p:nvSpPr>
        <p:spPr/>
        <p:txBody>
          <a:bodyPr/>
          <a:lstStyle/>
          <a:p>
            <a:r>
              <a:rPr lang="en-GB" dirty="0"/>
              <a:t>Goals and Objectives</a:t>
            </a:r>
          </a:p>
        </p:txBody>
      </p:sp>
      <p:sp>
        <p:nvSpPr>
          <p:cNvPr id="3" name="Content Placeholder 2">
            <a:extLst>
              <a:ext uri="{FF2B5EF4-FFF2-40B4-BE49-F238E27FC236}">
                <a16:creationId xmlns:a16="http://schemas.microsoft.com/office/drawing/2014/main" id="{5B0079C9-46EA-4F81-8489-E28BFC2E2F6E}"/>
              </a:ext>
            </a:extLst>
          </p:cNvPr>
          <p:cNvSpPr>
            <a:spLocks noGrp="1"/>
          </p:cNvSpPr>
          <p:nvPr>
            <p:ph idx="1"/>
          </p:nvPr>
        </p:nvSpPr>
        <p:spPr/>
        <p:txBody>
          <a:bodyPr>
            <a:normAutofit fontScale="85000" lnSpcReduction="20000"/>
          </a:bodyPr>
          <a:lstStyle/>
          <a:p>
            <a:pPr fontAlgn="base"/>
            <a:r>
              <a:rPr lang="en-GB" dirty="0"/>
              <a:t>Goals and objectives are perhaps the most important part of your social enterprise marketing plan.</a:t>
            </a:r>
          </a:p>
          <a:p>
            <a:pPr fontAlgn="base"/>
            <a:r>
              <a:rPr lang="en-GB" dirty="0"/>
              <a:t>Think about the act of filling out the Goals and Objectives section of the marketing plan as an exercise in determining a </a:t>
            </a:r>
            <a:r>
              <a:rPr lang="en-GB" i="1" dirty="0"/>
              <a:t>destination</a:t>
            </a:r>
            <a:r>
              <a:rPr lang="en-GB" dirty="0"/>
              <a:t> for the roadmap you’re about to create. If you don’t know where you’re going with your marketing plan you aren’t going to get there.</a:t>
            </a:r>
          </a:p>
          <a:p>
            <a:pPr fontAlgn="base"/>
            <a:r>
              <a:rPr lang="en-GB" dirty="0"/>
              <a:t>So what is the difference between a goal and an objective? A </a:t>
            </a:r>
            <a:r>
              <a:rPr lang="en-GB" b="1" dirty="0"/>
              <a:t>goal</a:t>
            </a:r>
            <a:r>
              <a:rPr lang="en-GB" dirty="0"/>
              <a:t> is a general, qualitative statement about what you want to achieve, while an </a:t>
            </a:r>
            <a:r>
              <a:rPr lang="en-GB" b="1" dirty="0"/>
              <a:t>objective</a:t>
            </a:r>
            <a:r>
              <a:rPr lang="en-GB" dirty="0"/>
              <a:t> is a quantitative, time-sensitive measure of that goal. For example, one goal might be to build an online community of supporters for your social enterprise, while it’s corresponding objective would be to grow your social media following to 1,000 engaged members by March. Your marketing goals should be tied closely to the larger, strategic business goals for your social enterprise.</a:t>
            </a:r>
          </a:p>
          <a:p>
            <a:pPr fontAlgn="base"/>
            <a:r>
              <a:rPr lang="en-GB" dirty="0"/>
              <a:t>You’ve heard it before, but it bears repeating: your goals and objectives should be S-M-A-R-T: specific, measurable, achievable, realistic, and timely. It’s cliché, but it works.</a:t>
            </a:r>
          </a:p>
          <a:p>
            <a:endParaRPr lang="en-GB" dirty="0"/>
          </a:p>
        </p:txBody>
      </p:sp>
    </p:spTree>
    <p:extLst>
      <p:ext uri="{BB962C8B-B14F-4D97-AF65-F5344CB8AC3E}">
        <p14:creationId xmlns:p14="http://schemas.microsoft.com/office/powerpoint/2010/main" val="2887984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C4A0-93F2-42A3-9AF5-2FF8982BE0AB}"/>
              </a:ext>
            </a:extLst>
          </p:cNvPr>
          <p:cNvSpPr>
            <a:spLocks noGrp="1"/>
          </p:cNvSpPr>
          <p:nvPr>
            <p:ph type="title"/>
          </p:nvPr>
        </p:nvSpPr>
        <p:spPr>
          <a:xfrm>
            <a:off x="648931" y="629266"/>
            <a:ext cx="4166510" cy="1622321"/>
          </a:xfrm>
        </p:spPr>
        <p:txBody>
          <a:bodyPr>
            <a:normAutofit/>
          </a:bodyPr>
          <a:lstStyle/>
          <a:p>
            <a:r>
              <a:rPr lang="en-GB" dirty="0"/>
              <a:t>Next…</a:t>
            </a:r>
          </a:p>
        </p:txBody>
      </p:sp>
      <p:sp>
        <p:nvSpPr>
          <p:cNvPr id="3" name="Content Placeholder 2">
            <a:extLst>
              <a:ext uri="{FF2B5EF4-FFF2-40B4-BE49-F238E27FC236}">
                <a16:creationId xmlns:a16="http://schemas.microsoft.com/office/drawing/2014/main" id="{F26BEB21-096A-4C50-BBC3-DC1E06853976}"/>
              </a:ext>
            </a:extLst>
          </p:cNvPr>
          <p:cNvSpPr>
            <a:spLocks noGrp="1"/>
          </p:cNvSpPr>
          <p:nvPr>
            <p:ph idx="1"/>
          </p:nvPr>
        </p:nvSpPr>
        <p:spPr>
          <a:xfrm>
            <a:off x="648931" y="2438400"/>
            <a:ext cx="4166509" cy="3785419"/>
          </a:xfrm>
        </p:spPr>
        <p:txBody>
          <a:bodyPr>
            <a:normAutofit/>
          </a:bodyPr>
          <a:lstStyle/>
          <a:p>
            <a:pPr marL="0" indent="0">
              <a:buNone/>
            </a:pPr>
            <a:r>
              <a:rPr lang="en-GB" dirty="0"/>
              <a:t>Now you have your goal and objectives, who are you aiming those objectives at?</a:t>
            </a:r>
          </a:p>
          <a:p>
            <a:pPr marL="0" indent="0">
              <a:buNone/>
            </a:pPr>
            <a:endParaRPr lang="en-GB" dirty="0"/>
          </a:p>
        </p:txBody>
      </p:sp>
      <p:sp>
        <p:nvSpPr>
          <p:cNvPr id="9"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 name="Rectangle 10">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a:extLst>
              <a:ext uri="{FF2B5EF4-FFF2-40B4-BE49-F238E27FC236}">
                <a16:creationId xmlns:a16="http://schemas.microsoft.com/office/drawing/2014/main" id="{160D3713-C2C7-4377-B862-DE1CCF3AF888}"/>
              </a:ext>
            </a:extLst>
          </p:cNvPr>
          <p:cNvPicPr>
            <a:picLocks noChangeAspect="1"/>
          </p:cNvPicPr>
          <p:nvPr/>
        </p:nvPicPr>
        <p:blipFill>
          <a:blip r:embed="rId3"/>
          <a:stretch>
            <a:fillRect/>
          </a:stretch>
        </p:blipFill>
        <p:spPr>
          <a:xfrm>
            <a:off x="6093992" y="2100588"/>
            <a:ext cx="5449889" cy="2656821"/>
          </a:xfrm>
          <a:prstGeom prst="rect">
            <a:avLst/>
          </a:prstGeom>
          <a:effectLst/>
        </p:spPr>
      </p:pic>
      <p:sp>
        <p:nvSpPr>
          <p:cNvPr id="15" name="Rectangle 14">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5367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F38BE-4C3C-4291-94ED-981F3C6659BD}"/>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3686274C-E5F1-46B3-8EBE-53A61A7A4933}"/>
              </a:ext>
            </a:extLst>
          </p:cNvPr>
          <p:cNvSpPr>
            <a:spLocks noGrp="1"/>
          </p:cNvSpPr>
          <p:nvPr>
            <p:ph idx="1"/>
          </p:nvPr>
        </p:nvSpPr>
        <p:spPr/>
        <p:txBody>
          <a:bodyPr/>
          <a:lstStyle/>
          <a:p>
            <a:pPr marL="0" indent="0">
              <a:buNone/>
            </a:pPr>
            <a:r>
              <a:rPr lang="en-GB" dirty="0"/>
              <a:t>Please review Activity 2 on this weeks session.</a:t>
            </a:r>
          </a:p>
        </p:txBody>
      </p:sp>
    </p:spTree>
    <p:extLst>
      <p:ext uri="{BB962C8B-B14F-4D97-AF65-F5344CB8AC3E}">
        <p14:creationId xmlns:p14="http://schemas.microsoft.com/office/powerpoint/2010/main" val="3480632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25DA-42BB-4025-8B81-DD8ABFD18C39}"/>
              </a:ext>
            </a:extLst>
          </p:cNvPr>
          <p:cNvSpPr>
            <a:spLocks noGrp="1"/>
          </p:cNvSpPr>
          <p:nvPr>
            <p:ph type="title"/>
          </p:nvPr>
        </p:nvSpPr>
        <p:spPr/>
        <p:txBody>
          <a:bodyPr/>
          <a:lstStyle/>
          <a:p>
            <a:r>
              <a:rPr lang="en-GB" dirty="0"/>
              <a:t>Activity 3</a:t>
            </a:r>
          </a:p>
        </p:txBody>
      </p:sp>
      <p:sp>
        <p:nvSpPr>
          <p:cNvPr id="3" name="Content Placeholder 2">
            <a:extLst>
              <a:ext uri="{FF2B5EF4-FFF2-40B4-BE49-F238E27FC236}">
                <a16:creationId xmlns:a16="http://schemas.microsoft.com/office/drawing/2014/main" id="{C5AB8570-B2D2-4FA5-AB0D-A89437C3D827}"/>
              </a:ext>
            </a:extLst>
          </p:cNvPr>
          <p:cNvSpPr>
            <a:spLocks noGrp="1"/>
          </p:cNvSpPr>
          <p:nvPr>
            <p:ph idx="1"/>
          </p:nvPr>
        </p:nvSpPr>
        <p:spPr/>
        <p:txBody>
          <a:bodyPr/>
          <a:lstStyle/>
          <a:p>
            <a:pPr marL="0" indent="0">
              <a:buNone/>
            </a:pPr>
            <a:r>
              <a:rPr lang="en-GB" dirty="0"/>
              <a:t>Please have a go at activity 3</a:t>
            </a:r>
          </a:p>
        </p:txBody>
      </p:sp>
    </p:spTree>
    <p:extLst>
      <p:ext uri="{BB962C8B-B14F-4D97-AF65-F5344CB8AC3E}">
        <p14:creationId xmlns:p14="http://schemas.microsoft.com/office/powerpoint/2010/main" val="2290017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6993D-404A-4365-9187-3635E5F3F899}"/>
              </a:ext>
            </a:extLst>
          </p:cNvPr>
          <p:cNvSpPr>
            <a:spLocks noGrp="1"/>
          </p:cNvSpPr>
          <p:nvPr>
            <p:ph type="title"/>
          </p:nvPr>
        </p:nvSpPr>
        <p:spPr>
          <a:xfrm>
            <a:off x="648930" y="629266"/>
            <a:ext cx="3322912" cy="1641987"/>
          </a:xfrm>
        </p:spPr>
        <p:txBody>
          <a:bodyPr>
            <a:normAutofit/>
          </a:bodyPr>
          <a:lstStyle/>
          <a:p>
            <a:r>
              <a:rPr lang="en-GB" dirty="0"/>
              <a:t>Channels</a:t>
            </a:r>
          </a:p>
        </p:txBody>
      </p:sp>
      <p:pic>
        <p:nvPicPr>
          <p:cNvPr id="4" name="Content Placeholder 3">
            <a:extLst>
              <a:ext uri="{FF2B5EF4-FFF2-40B4-BE49-F238E27FC236}">
                <a16:creationId xmlns:a16="http://schemas.microsoft.com/office/drawing/2014/main" id="{D4562496-5E8E-41F9-81E3-90DDDBDD50E2}"/>
              </a:ext>
            </a:extLst>
          </p:cNvPr>
          <p:cNvPicPr>
            <a:picLocks noChangeAspect="1"/>
          </p:cNvPicPr>
          <p:nvPr/>
        </p:nvPicPr>
        <p:blipFill rotWithShape="1">
          <a:blip r:embed="rId3"/>
          <a:srcRect t="6869" r="1" b="335"/>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11" name="Rectangle 10">
            <a:extLst>
              <a:ext uri="{FF2B5EF4-FFF2-40B4-BE49-F238E27FC236}">
                <a16:creationId xmlns:a16="http://schemas.microsoft.com/office/drawing/2014/main" id="{8B552A8E-DEF9-4254-BD69-E4D91C6A1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Content Placeholder 7">
            <a:extLst>
              <a:ext uri="{FF2B5EF4-FFF2-40B4-BE49-F238E27FC236}">
                <a16:creationId xmlns:a16="http://schemas.microsoft.com/office/drawing/2014/main" id="{6FAEE904-7432-4F1D-91EA-8C768FEDDA86}"/>
              </a:ext>
            </a:extLst>
          </p:cNvPr>
          <p:cNvSpPr>
            <a:spLocks noGrp="1"/>
          </p:cNvSpPr>
          <p:nvPr>
            <p:ph idx="1"/>
          </p:nvPr>
        </p:nvSpPr>
        <p:spPr>
          <a:xfrm>
            <a:off x="647701" y="2438401"/>
            <a:ext cx="3324141" cy="3809998"/>
          </a:xfrm>
        </p:spPr>
        <p:txBody>
          <a:bodyPr>
            <a:normAutofit/>
          </a:bodyPr>
          <a:lstStyle/>
          <a:p>
            <a:r>
              <a:rPr lang="en-US" dirty="0"/>
              <a:t>There are many marketing channels you can chose.  Once you choose the channel, you need to create the detail.</a:t>
            </a:r>
          </a:p>
        </p:txBody>
      </p:sp>
    </p:spTree>
    <p:extLst>
      <p:ext uri="{BB962C8B-B14F-4D97-AF65-F5344CB8AC3E}">
        <p14:creationId xmlns:p14="http://schemas.microsoft.com/office/powerpoint/2010/main" val="279741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A1FCB-5046-4857-8261-32EAE49D01FB}"/>
              </a:ext>
            </a:extLst>
          </p:cNvPr>
          <p:cNvSpPr>
            <a:spLocks noGrp="1"/>
          </p:cNvSpPr>
          <p:nvPr>
            <p:ph type="title"/>
          </p:nvPr>
        </p:nvSpPr>
        <p:spPr/>
        <p:txBody>
          <a:bodyPr/>
          <a:lstStyle/>
          <a:p>
            <a:r>
              <a:rPr lang="en-GB" dirty="0"/>
              <a:t>Design</a:t>
            </a:r>
          </a:p>
        </p:txBody>
      </p:sp>
      <p:sp>
        <p:nvSpPr>
          <p:cNvPr id="3" name="Content Placeholder 2">
            <a:extLst>
              <a:ext uri="{FF2B5EF4-FFF2-40B4-BE49-F238E27FC236}">
                <a16:creationId xmlns:a16="http://schemas.microsoft.com/office/drawing/2014/main" id="{C8EB5178-8C0F-4650-89E1-C994E2AEAEC7}"/>
              </a:ext>
            </a:extLst>
          </p:cNvPr>
          <p:cNvSpPr>
            <a:spLocks noGrp="1"/>
          </p:cNvSpPr>
          <p:nvPr>
            <p:ph idx="1"/>
          </p:nvPr>
        </p:nvSpPr>
        <p:spPr/>
        <p:txBody>
          <a:bodyPr>
            <a:normAutofit/>
          </a:bodyPr>
          <a:lstStyle/>
          <a:p>
            <a:pPr marL="0" indent="0">
              <a:buNone/>
            </a:pPr>
            <a:r>
              <a:rPr lang="en-GB" dirty="0"/>
              <a:t>Whilst designing your marketing material, it is really important to consider:</a:t>
            </a:r>
          </a:p>
          <a:p>
            <a:r>
              <a:rPr lang="en-GB" dirty="0"/>
              <a:t>Brand Values</a:t>
            </a:r>
            <a:endParaRPr lang="en-GB" b="1" dirty="0"/>
          </a:p>
          <a:p>
            <a:pPr fontAlgn="base"/>
            <a:r>
              <a:rPr lang="en-GB" dirty="0"/>
              <a:t>Why do people choose to buy from your social enterprise? It comes down to their personal alignment with your brand values. As a social enterprise, your values must be authentic, deeply held and consistently exhibited.</a:t>
            </a:r>
          </a:p>
          <a:p>
            <a:pPr fontAlgn="base"/>
            <a:r>
              <a:rPr lang="en-GB" dirty="0"/>
              <a:t>Brainstorm a list of both current and future (aspirational) brand values. Then, you’ll work to hone your list down to a tight set of values that both communicate what you stand for today and can evolve with your organization into the future.</a:t>
            </a:r>
          </a:p>
          <a:p>
            <a:endParaRPr lang="en-GB" dirty="0"/>
          </a:p>
        </p:txBody>
      </p:sp>
    </p:spTree>
    <p:extLst>
      <p:ext uri="{BB962C8B-B14F-4D97-AF65-F5344CB8AC3E}">
        <p14:creationId xmlns:p14="http://schemas.microsoft.com/office/powerpoint/2010/main" val="1985846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DF15-88EF-4A03-97B8-5A62B7EED12D}"/>
              </a:ext>
            </a:extLst>
          </p:cNvPr>
          <p:cNvSpPr>
            <a:spLocks noGrp="1"/>
          </p:cNvSpPr>
          <p:nvPr>
            <p:ph type="title"/>
          </p:nvPr>
        </p:nvSpPr>
        <p:spPr/>
        <p:txBody>
          <a:bodyPr/>
          <a:lstStyle/>
          <a:p>
            <a:r>
              <a:rPr lang="en-GB" dirty="0"/>
              <a:t>Key Messages</a:t>
            </a:r>
          </a:p>
        </p:txBody>
      </p:sp>
      <p:sp>
        <p:nvSpPr>
          <p:cNvPr id="3" name="Content Placeholder 2">
            <a:extLst>
              <a:ext uri="{FF2B5EF4-FFF2-40B4-BE49-F238E27FC236}">
                <a16:creationId xmlns:a16="http://schemas.microsoft.com/office/drawing/2014/main" id="{5892466C-86C3-4584-A705-F29698873035}"/>
              </a:ext>
            </a:extLst>
          </p:cNvPr>
          <p:cNvSpPr>
            <a:spLocks noGrp="1"/>
          </p:cNvSpPr>
          <p:nvPr>
            <p:ph idx="1"/>
          </p:nvPr>
        </p:nvSpPr>
        <p:spPr/>
        <p:txBody>
          <a:bodyPr>
            <a:normAutofit fontScale="85000" lnSpcReduction="20000"/>
          </a:bodyPr>
          <a:lstStyle/>
          <a:p>
            <a:pPr fontAlgn="base"/>
            <a:r>
              <a:rPr lang="en-GB" dirty="0"/>
              <a:t>Where are you trying to go as an organization and who your stakeholders are. The next step is packaging all the work you’ve done into a set of key messages that will help you make all of your marketing efforts consistent and effective.</a:t>
            </a:r>
          </a:p>
          <a:p>
            <a:r>
              <a:rPr lang="en-GB" dirty="0"/>
              <a:t>Strong key messages are:</a:t>
            </a:r>
            <a:br>
              <a:rPr lang="en-GB" b="1" dirty="0"/>
            </a:br>
            <a:endParaRPr lang="en-GB" b="1" dirty="0"/>
          </a:p>
          <a:p>
            <a:pPr fontAlgn="base"/>
            <a:r>
              <a:rPr lang="en-GB" b="1" dirty="0"/>
              <a:t>Original: </a:t>
            </a:r>
            <a:r>
              <a:rPr lang="en-GB" dirty="0"/>
              <a:t>Unique and specific to your social enterprise in order to differentiate it from others</a:t>
            </a:r>
          </a:p>
          <a:p>
            <a:pPr fontAlgn="base"/>
            <a:r>
              <a:rPr lang="en-GB" b="1" dirty="0"/>
              <a:t>Short: </a:t>
            </a:r>
            <a:r>
              <a:rPr lang="en-GB" dirty="0"/>
              <a:t>Longwinded and complicated messages are harder to remember. Keeping key messages short also makes them more adaptable</a:t>
            </a:r>
          </a:p>
          <a:p>
            <a:pPr fontAlgn="base"/>
            <a:r>
              <a:rPr lang="en-GB" b="1" dirty="0"/>
              <a:t>Limited: </a:t>
            </a:r>
            <a:r>
              <a:rPr lang="en-GB" dirty="0"/>
              <a:t>Only a few (3-4) per audience</a:t>
            </a:r>
          </a:p>
          <a:p>
            <a:pPr fontAlgn="base"/>
            <a:r>
              <a:rPr lang="en-GB" b="1" dirty="0"/>
              <a:t>Audience-centric: </a:t>
            </a:r>
            <a:r>
              <a:rPr lang="en-GB" dirty="0"/>
              <a:t>Focused on the specific needs, interests and preferences of each target stakeholder group</a:t>
            </a:r>
          </a:p>
          <a:p>
            <a:pPr fontAlgn="base"/>
            <a:r>
              <a:rPr lang="en-GB" b="1" dirty="0"/>
              <a:t>Linked to values/benefits: </a:t>
            </a:r>
            <a:r>
              <a:rPr lang="en-GB" dirty="0"/>
              <a:t>Focused on the values you deliver and the benefits your social enterprise offers to various stakeholders</a:t>
            </a:r>
            <a:br>
              <a:rPr lang="en-GB" dirty="0"/>
            </a:br>
            <a:endParaRPr lang="en-GB" dirty="0"/>
          </a:p>
          <a:p>
            <a:pPr marL="0" indent="0">
              <a:buNone/>
            </a:pPr>
            <a:endParaRPr lang="en-GB" dirty="0"/>
          </a:p>
        </p:txBody>
      </p:sp>
    </p:spTree>
    <p:extLst>
      <p:ext uri="{BB962C8B-B14F-4D97-AF65-F5344CB8AC3E}">
        <p14:creationId xmlns:p14="http://schemas.microsoft.com/office/powerpoint/2010/main" val="3378085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A159A2F9-93B1-4B88-B1D0-1288DE10E076}"/>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Measurement of Success</a:t>
            </a:r>
          </a:p>
        </p:txBody>
      </p:sp>
      <p:sp>
        <p:nvSpPr>
          <p:cNvPr id="3" name="Content Placeholder 2">
            <a:extLst>
              <a:ext uri="{FF2B5EF4-FFF2-40B4-BE49-F238E27FC236}">
                <a16:creationId xmlns:a16="http://schemas.microsoft.com/office/drawing/2014/main" id="{F0ACBA58-5194-4989-B304-A367915EB428}"/>
              </a:ext>
            </a:extLst>
          </p:cNvPr>
          <p:cNvSpPr>
            <a:spLocks noGrp="1"/>
          </p:cNvSpPr>
          <p:nvPr>
            <p:ph idx="1"/>
          </p:nvPr>
        </p:nvSpPr>
        <p:spPr>
          <a:xfrm>
            <a:off x="1103312" y="2763520"/>
            <a:ext cx="8946541" cy="3484879"/>
          </a:xfrm>
        </p:spPr>
        <p:txBody>
          <a:bodyPr>
            <a:normAutofit/>
          </a:bodyPr>
          <a:lstStyle/>
          <a:p>
            <a:pPr marL="0" indent="0">
              <a:buNone/>
            </a:pPr>
            <a:r>
              <a:rPr lang="en-GB" dirty="0"/>
              <a:t>How will you measure the success of your plan?</a:t>
            </a:r>
          </a:p>
          <a:p>
            <a:r>
              <a:rPr lang="en-GB" dirty="0"/>
              <a:t>New customers?  - Although this will miss all the enquiries and engagements you get</a:t>
            </a:r>
          </a:p>
          <a:p>
            <a:r>
              <a:rPr lang="en-GB" dirty="0"/>
              <a:t>Could you use digital marketing tools?</a:t>
            </a:r>
          </a:p>
          <a:p>
            <a:r>
              <a:rPr lang="en-GB" dirty="0"/>
              <a:t>Finances?</a:t>
            </a:r>
          </a:p>
          <a:p>
            <a:endParaRPr lang="en-GB" dirty="0"/>
          </a:p>
          <a:p>
            <a:pPr marL="0" indent="0">
              <a:buNone/>
            </a:pPr>
            <a:r>
              <a:rPr lang="en-GB" dirty="0"/>
              <a:t>There are many options to measure your success, ensure that you define how you </a:t>
            </a:r>
            <a:r>
              <a:rPr lang="en-GB"/>
              <a:t>will measure.</a:t>
            </a:r>
            <a:endParaRPr lang="en-GB" dirty="0"/>
          </a:p>
        </p:txBody>
      </p:sp>
    </p:spTree>
    <p:extLst>
      <p:ext uri="{BB962C8B-B14F-4D97-AF65-F5344CB8AC3E}">
        <p14:creationId xmlns:p14="http://schemas.microsoft.com/office/powerpoint/2010/main" val="320252080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otalTime>7</TotalTime>
  <Words>390</Words>
  <Application>Microsoft Office PowerPoint</Application>
  <PresentationFormat>Widescreen</PresentationFormat>
  <Paragraphs>49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Marketing Plan</vt:lpstr>
      <vt:lpstr>Definition of traditional marketing</vt:lpstr>
      <vt:lpstr>Critical points:</vt:lpstr>
      <vt:lpstr>What will you marketing plan do for your organisation?</vt:lpstr>
      <vt:lpstr>Goals and Objectives</vt:lpstr>
      <vt:lpstr>Next…</vt:lpstr>
      <vt:lpstr>Activity 2</vt:lpstr>
      <vt:lpstr>Activity 3</vt:lpstr>
      <vt:lpstr>Channels</vt:lpstr>
      <vt:lpstr>Design</vt:lpstr>
      <vt:lpstr>Key Messages</vt:lpstr>
      <vt:lpstr>Measurement of Success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Jessica Shore</dc:creator>
  <cp:lastModifiedBy>Jessica Shore</cp:lastModifiedBy>
  <cp:revision>1</cp:revision>
  <dcterms:created xsi:type="dcterms:W3CDTF">2020-04-16T09:36:19Z</dcterms:created>
  <dcterms:modified xsi:type="dcterms:W3CDTF">2020-04-16T09:43:20Z</dcterms:modified>
</cp:coreProperties>
</file>