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67" r:id="rId3"/>
    <p:sldId id="257" r:id="rId4"/>
    <p:sldId id="260" r:id="rId5"/>
    <p:sldId id="262" r:id="rId6"/>
    <p:sldId id="258" r:id="rId7"/>
    <p:sldId id="259"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86265" autoAdjust="0"/>
  </p:normalViewPr>
  <p:slideViewPr>
    <p:cSldViewPr snapToGrid="0">
      <p:cViewPr varScale="1">
        <p:scale>
          <a:sx n="96" d="100"/>
          <a:sy n="96" d="100"/>
        </p:scale>
        <p:origin x="11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8A68E9-9DE2-49CC-99D6-9B481BDD0177}" type="datetimeFigureOut">
              <a:rPr lang="en-IN" smtClean="0"/>
              <a:t>27/10/23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FFD0BE-85FF-496A-B0E8-38689D79F268}" type="slidenum">
              <a:rPr lang="en-IN" smtClean="0"/>
              <a:t>‹#›</a:t>
            </a:fld>
            <a:endParaRPr lang="en-IN"/>
          </a:p>
        </p:txBody>
      </p:sp>
    </p:spTree>
    <p:extLst>
      <p:ext uri="{BB962C8B-B14F-4D97-AF65-F5344CB8AC3E}">
        <p14:creationId xmlns:p14="http://schemas.microsoft.com/office/powerpoint/2010/main" val="254484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Section 2: Presentation</a:t>
            </a:r>
          </a:p>
          <a:p>
            <a:pPr marL="0" marR="0" algn="just">
              <a:lnSpc>
                <a:spcPct val="200000"/>
              </a:lnSpc>
              <a:spcBef>
                <a:spcPts val="200"/>
              </a:spcBef>
              <a:spcAft>
                <a:spcPts val="0"/>
              </a:spcAft>
            </a:pPr>
            <a:r>
              <a:rPr lang="en-US" sz="1800" b="1" i="1"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Benefits of multilingualism</a:t>
            </a: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Improved guest satisfaction</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An improved and personalized experience can be delivered to the guests by multilingual employees by mitigating the language barriers. This also can provide a hotel with a competitive advantage in the market by setting it apart due to having multilingual staff (</a:t>
            </a:r>
            <a:r>
              <a:rPr lang="en-US" sz="1800" dirty="0" err="1">
                <a:effectLst/>
                <a:latin typeface="Times New Roman" panose="02020603050405020304" pitchFamily="18" charset="0"/>
                <a:ea typeface="Times New Roman" panose="02020603050405020304" pitchFamily="18" charset="0"/>
              </a:rPr>
              <a:t>Nordquist</a:t>
            </a:r>
            <a:r>
              <a:rPr lang="en-US" sz="1800" dirty="0">
                <a:effectLst/>
                <a:latin typeface="Times New Roman" panose="02020603050405020304" pitchFamily="18" charset="0"/>
                <a:ea typeface="Times New Roman" panose="02020603050405020304" pitchFamily="18" charset="0"/>
              </a:rPr>
              <a:t>, 2019). This further leads to repeat guest visits and positive online reviews that can have an impact on the overall profitability of the hotels.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DFFD0BE-85FF-496A-B0E8-38689D79F268}" type="slidenum">
              <a:rPr lang="en-IN" smtClean="0"/>
              <a:t>3</a:t>
            </a:fld>
            <a:endParaRPr lang="en-IN"/>
          </a:p>
        </p:txBody>
      </p:sp>
    </p:spTree>
    <p:extLst>
      <p:ext uri="{BB962C8B-B14F-4D97-AF65-F5344CB8AC3E}">
        <p14:creationId xmlns:p14="http://schemas.microsoft.com/office/powerpoint/2010/main" val="3409867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Increased customer base</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hotels can have an increased customer base by having multilingual staff. These employees have the capability to handle guests from various customers which can help the hotels to target more customer segments and increase their overall profitability. Addressing the requirements and needs of internal business </a:t>
            </a:r>
            <a:r>
              <a:rPr lang="en-US" sz="1800" dirty="0" err="1">
                <a:effectLst/>
                <a:latin typeface="Times New Roman" panose="02020603050405020304" pitchFamily="18" charset="0"/>
                <a:ea typeface="Times New Roman" panose="02020603050405020304" pitchFamily="18" charset="0"/>
              </a:rPr>
              <a:t>travellers</a:t>
            </a:r>
            <a:r>
              <a:rPr lang="en-US" sz="1800" dirty="0">
                <a:effectLst/>
                <a:latin typeface="Times New Roman" panose="02020603050405020304" pitchFamily="18" charset="0"/>
                <a:ea typeface="Times New Roman" panose="02020603050405020304" pitchFamily="18" charset="0"/>
              </a:rPr>
              <a:t> and tourists can help improve the popularity and revenue in the market.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DFFD0BE-85FF-496A-B0E8-38689D79F268}" type="slidenum">
              <a:rPr lang="en-IN" smtClean="0"/>
              <a:t>4</a:t>
            </a:fld>
            <a:endParaRPr lang="en-IN"/>
          </a:p>
        </p:txBody>
      </p:sp>
    </p:spTree>
    <p:extLst>
      <p:ext uri="{BB962C8B-B14F-4D97-AF65-F5344CB8AC3E}">
        <p14:creationId xmlns:p14="http://schemas.microsoft.com/office/powerpoint/2010/main" val="2714511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Effective communication and cultural sensitivity</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Multilingual employees can mitigate the cultural misunderstandings that occur due to language barriers. Therefore multilingual employees can communicate with guests from different cultures effectively and meet their demands while resolving their problems. This also leads to an increased amount of cultural sensitivity among the staff that further can help in providing culturally sensitive service and ensuring an optimum level of satisfaction for the customers.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DFFD0BE-85FF-496A-B0E8-38689D79F268}" type="slidenum">
              <a:rPr lang="en-IN" smtClean="0"/>
              <a:t>5</a:t>
            </a:fld>
            <a:endParaRPr lang="en-IN"/>
          </a:p>
        </p:txBody>
      </p:sp>
    </p:spTree>
    <p:extLst>
      <p:ext uri="{BB962C8B-B14F-4D97-AF65-F5344CB8AC3E}">
        <p14:creationId xmlns:p14="http://schemas.microsoft.com/office/powerpoint/2010/main" val="2614711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i="1"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language awareness skills for hotel staff</a:t>
            </a: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Effective customer relationships</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employees can form effective relations with the guests by having proper language awareness skills. These skills can provide understanding to the employees about impolite and polite language that can greatly help in communicating effectively with the guests. Effective knowledge about the use of formal and informal languages can help in building positive relationships and rapport with thoughts that also can improve the reputation of the hotels.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Improved team collaboration and problem-solving skills</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collaboration and teamwork among the employees can be improved by providing them with language awareness skill enhancement training. It also can help them to solve the queries and concerns of the guests and navigate through those situations effectively (</a:t>
            </a:r>
            <a:r>
              <a:rPr lang="en-US" sz="1800" dirty="0">
                <a:solidFill>
                  <a:srgbClr val="222222"/>
                </a:solidFill>
                <a:effectLst/>
                <a:latin typeface="Times New Roman" panose="02020603050405020304" pitchFamily="18" charset="0"/>
                <a:ea typeface="Arial" panose="020B0604020202020204" pitchFamily="34" charset="0"/>
              </a:rPr>
              <a:t>Gramling, 2021</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 This further can lead to an improved workforce efficiency which can be positive news for the hotels.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DFFD0BE-85FF-496A-B0E8-38689D79F268}" type="slidenum">
              <a:rPr lang="en-IN" smtClean="0"/>
              <a:t>6</a:t>
            </a:fld>
            <a:endParaRPr lang="en-IN"/>
          </a:p>
        </p:txBody>
      </p:sp>
    </p:spTree>
    <p:extLst>
      <p:ext uri="{BB962C8B-B14F-4D97-AF65-F5344CB8AC3E}">
        <p14:creationId xmlns:p14="http://schemas.microsoft.com/office/powerpoint/2010/main" val="1604559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0"/>
              </a:spcAft>
            </a:pPr>
            <a:r>
              <a:rPr lang="en-US" sz="1800" b="1" i="1"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Multilingualism in hotels</a:t>
            </a: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Multilingualism is one of the concerning factors for hotels that is essential for handling guests from different cultures and maintaining their satisfaction levels. As per the Diversity Hotel and Spa London, the location of this hotel can be considered as a multicultural region. People from Spain, Germany, Russia and more can be seen within this region which increases the importance of multilingualism in hotels. Therefore having employees who can speak Spanish fluently can help in delivering a welcoming and warm atmosphere for the guests (</a:t>
            </a:r>
            <a:r>
              <a:rPr lang="en-US" sz="1800" dirty="0" err="1">
                <a:solidFill>
                  <a:srgbClr val="222222"/>
                </a:solidFill>
                <a:effectLst/>
                <a:latin typeface="Times New Roman" panose="02020603050405020304" pitchFamily="18" charset="0"/>
                <a:ea typeface="Arial" panose="020B0604020202020204" pitchFamily="34" charset="0"/>
              </a:rPr>
              <a:t>Dewaele</a:t>
            </a:r>
            <a:r>
              <a:rPr lang="en-US" sz="1800" dirty="0">
                <a:solidFill>
                  <a:srgbClr val="222222"/>
                </a:solidFill>
                <a:effectLst/>
                <a:latin typeface="Times New Roman" panose="02020603050405020304" pitchFamily="18" charset="0"/>
                <a:ea typeface="Arial" panose="020B0604020202020204" pitchFamily="34" charset="0"/>
              </a:rPr>
              <a:t> and </a:t>
            </a:r>
            <a:r>
              <a:rPr lang="en-US" sz="1800" dirty="0" err="1">
                <a:solidFill>
                  <a:srgbClr val="222222"/>
                </a:solidFill>
                <a:effectLst/>
                <a:latin typeface="Times New Roman" panose="02020603050405020304" pitchFamily="18" charset="0"/>
                <a:ea typeface="Arial" panose="020B0604020202020204" pitchFamily="34" charset="0"/>
              </a:rPr>
              <a:t>Botes</a:t>
            </a:r>
            <a:r>
              <a:rPr lang="en-US" sz="1800" dirty="0">
                <a:solidFill>
                  <a:srgbClr val="222222"/>
                </a:solidFill>
                <a:effectLst/>
                <a:latin typeface="Times New Roman" panose="02020603050405020304" pitchFamily="18" charset="0"/>
                <a:ea typeface="Arial" panose="020B0604020202020204" pitchFamily="34" charset="0"/>
              </a:rPr>
              <a:t>, 2020</a:t>
            </a:r>
            <a:r>
              <a:rPr lang="en-US" sz="1800" dirty="0">
                <a:solidFill>
                  <a:srgbClr val="222222"/>
                </a:solidFill>
                <a:effectLst/>
                <a:latin typeface="Arial" panose="020B0604020202020204" pitchFamily="34" charset="0"/>
                <a:ea typeface="Arial" panose="020B0604020202020204" pitchFamily="34" charset="0"/>
                <a:cs typeface="Times New Roman" panose="02020603050405020304" pitchFamily="18" charset="0"/>
              </a:rPr>
              <a:t>)</a:t>
            </a:r>
            <a:r>
              <a:rPr lang="en-US" sz="1800" dirty="0">
                <a:effectLst/>
                <a:latin typeface="Times New Roman" panose="02020603050405020304" pitchFamily="18" charset="0"/>
                <a:ea typeface="Times New Roman" panose="02020603050405020304" pitchFamily="18" charset="0"/>
              </a:rPr>
              <a:t>. While employees fluent in the German language can provide German-speaking guests with a seamless check-in experience. Treating the Russian-speaking hotels better can be done by using some Russian phrases that further can improve their overall stays in the hotels. For instance, Hilton Hotels and Resorts have multilingual staff that help in handling all types of guests and differentiate their hotels from the rest in the market.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1DFFD0BE-85FF-496A-B0E8-38689D79F268}" type="slidenum">
              <a:rPr lang="en-IN" smtClean="0"/>
              <a:t>7</a:t>
            </a:fld>
            <a:endParaRPr lang="en-IN"/>
          </a:p>
        </p:txBody>
      </p:sp>
    </p:spTree>
    <p:extLst>
      <p:ext uri="{BB962C8B-B14F-4D97-AF65-F5344CB8AC3E}">
        <p14:creationId xmlns:p14="http://schemas.microsoft.com/office/powerpoint/2010/main" val="3043564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200000"/>
              </a:lnSpc>
              <a:spcBef>
                <a:spcPts val="0"/>
              </a:spcBef>
              <a:spcAft>
                <a:spcPts val="800"/>
              </a:spcAft>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Berthele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R., (2021). The extraordinary ordinary: Re‐engineering multilingualism as a natural category. </a:t>
            </a:r>
            <a:r>
              <a:rPr lang="en-US" sz="1800" i="1" dirty="0">
                <a:effectLst/>
                <a:latin typeface="Times New Roman" panose="02020603050405020304" pitchFamily="18" charset="0"/>
                <a:ea typeface="Arial" panose="020B0604020202020204" pitchFamily="34" charset="0"/>
                <a:cs typeface="Arial" panose="020B0604020202020204" pitchFamily="34" charset="0"/>
              </a:rPr>
              <a:t>Language Learning</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71</a:t>
            </a:r>
            <a:r>
              <a:rPr lang="en-US" sz="1800" dirty="0">
                <a:effectLst/>
                <a:latin typeface="Times New Roman" panose="02020603050405020304" pitchFamily="18" charset="0"/>
                <a:ea typeface="Arial" panose="020B0604020202020204" pitchFamily="34" charset="0"/>
                <a:cs typeface="Arial" panose="020B0604020202020204" pitchFamily="34" charset="0"/>
              </a:rPr>
              <a:t>(S1), pp.80-120.</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80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da Rosa, D.M.,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Kuniechik</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N.,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Musse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S.R. and Silveira, M.S., (2021), October. Analyzing the presentation of multilingual user reviews in accommodation websites. In </a:t>
            </a:r>
            <a:r>
              <a:rPr lang="en-US" sz="1800" i="1" dirty="0">
                <a:effectLst/>
                <a:latin typeface="Times New Roman" panose="02020603050405020304" pitchFamily="18" charset="0"/>
                <a:ea typeface="Arial" panose="020B0604020202020204" pitchFamily="34" charset="0"/>
                <a:cs typeface="Arial" panose="020B0604020202020204" pitchFamily="34" charset="0"/>
              </a:rPr>
              <a:t>Proceedings of the XX Brazilian Symposium on Human Factors in Computing Systems</a:t>
            </a:r>
            <a:r>
              <a:rPr lang="en-US" sz="1800" dirty="0">
                <a:effectLst/>
                <a:latin typeface="Times New Roman" panose="02020603050405020304" pitchFamily="18" charset="0"/>
                <a:ea typeface="Arial" panose="020B0604020202020204" pitchFamily="34" charset="0"/>
                <a:cs typeface="Arial" panose="020B0604020202020204" pitchFamily="34" charset="0"/>
              </a:rPr>
              <a:t> (pp. 1-7)</a:t>
            </a:r>
          </a:p>
          <a:p>
            <a:pPr marL="0" marR="0" algn="just">
              <a:lnSpc>
                <a:spcPct val="200000"/>
              </a:lnSpc>
              <a:spcBef>
                <a:spcPts val="0"/>
              </a:spcBef>
              <a:spcAft>
                <a:spcPts val="800"/>
              </a:spcAft>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Dewaele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J.M. and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Botes</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E., (2020). Does multilingualism shape personality? An exploratory investigation. </a:t>
            </a:r>
            <a:r>
              <a:rPr lang="en-US" sz="1800" i="1" dirty="0">
                <a:effectLst/>
                <a:latin typeface="Times New Roman" panose="02020603050405020304" pitchFamily="18" charset="0"/>
                <a:ea typeface="Arial" panose="020B0604020202020204" pitchFamily="34" charset="0"/>
                <a:cs typeface="Arial" panose="020B0604020202020204" pitchFamily="34" charset="0"/>
              </a:rPr>
              <a:t>International Journal of Bilingualism</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24</a:t>
            </a:r>
            <a:r>
              <a:rPr lang="en-US" sz="1800" dirty="0">
                <a:effectLst/>
                <a:latin typeface="Times New Roman" panose="02020603050405020304" pitchFamily="18" charset="0"/>
                <a:ea typeface="Arial" panose="020B0604020202020204" pitchFamily="34" charset="0"/>
                <a:cs typeface="Arial" panose="020B0604020202020204" pitchFamily="34" charset="0"/>
              </a:rPr>
              <a:t>(4), pp.811-823.</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800"/>
              </a:spcAft>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Garić</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N., (2023). </a:t>
            </a:r>
            <a:r>
              <a:rPr lang="en-US" sz="1800" i="1" dirty="0">
                <a:effectLst/>
                <a:latin typeface="Times New Roman" panose="02020603050405020304" pitchFamily="18" charset="0"/>
                <a:ea typeface="Arial" panose="020B0604020202020204" pitchFamily="34" charset="0"/>
                <a:cs typeface="Arial" panose="020B0604020202020204" pitchFamily="34" charset="0"/>
              </a:rPr>
              <a:t>Multilingual practices in digital communication with clients: Examples from the hotel and catering services in the Region of Istria</a:t>
            </a:r>
            <a:r>
              <a:rPr lang="en-US" sz="1800" dirty="0">
                <a:effectLst/>
                <a:latin typeface="Times New Roman" panose="02020603050405020304" pitchFamily="18" charset="0"/>
                <a:ea typeface="Arial" panose="020B0604020202020204" pitchFamily="34" charset="0"/>
                <a:cs typeface="Arial" panose="020B0604020202020204" pitchFamily="34" charset="0"/>
              </a:rPr>
              <a:t> (Doctoral dissertation, University of Zadar. Department of Linguistics).</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80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Gramling, D., (2021). </a:t>
            </a:r>
            <a:r>
              <a:rPr lang="en-US" sz="1800" i="1" dirty="0">
                <a:effectLst/>
                <a:latin typeface="Times New Roman" panose="02020603050405020304" pitchFamily="18" charset="0"/>
                <a:ea typeface="Arial" panose="020B0604020202020204" pitchFamily="34" charset="0"/>
                <a:cs typeface="Arial" panose="020B0604020202020204" pitchFamily="34" charset="0"/>
              </a:rPr>
              <a:t>The invention of multilingualism</a:t>
            </a:r>
            <a:r>
              <a:rPr lang="en-US" sz="1800" dirty="0">
                <a:effectLst/>
                <a:latin typeface="Times New Roman" panose="02020603050405020304" pitchFamily="18" charset="0"/>
                <a:ea typeface="Arial" panose="020B0604020202020204" pitchFamily="34" charset="0"/>
                <a:cs typeface="Arial" panose="020B0604020202020204" pitchFamily="34" charset="0"/>
              </a:rPr>
              <a:t>. Cambridge University Press.</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err="1">
                <a:effectLst/>
                <a:latin typeface="Times New Roman" panose="02020603050405020304" pitchFamily="18" charset="0"/>
                <a:ea typeface="Arial" panose="020B0604020202020204" pitchFamily="34" charset="0"/>
                <a:cs typeface="Arial" panose="020B0604020202020204" pitchFamily="34" charset="0"/>
              </a:rPr>
              <a:t>Nordquist</a:t>
            </a:r>
            <a:r>
              <a:rPr lang="en-US" sz="1800" dirty="0">
                <a:effectLst/>
                <a:latin typeface="Times New Roman" panose="02020603050405020304" pitchFamily="18" charset="0"/>
                <a:ea typeface="Arial" panose="020B0604020202020204" pitchFamily="34" charset="0"/>
                <a:cs typeface="Arial" panose="020B0604020202020204" pitchFamily="34" charset="0"/>
              </a:rPr>
              <a:t>, R., (2019). What Is Multilingualism?. [Online] Available at: https://www.thoughtco.com/what-is-multilingualism-1691331 [Accessed 5 10 2023].</a:t>
            </a:r>
          </a:p>
          <a:p>
            <a:pPr marL="0" marR="0" algn="just">
              <a:lnSpc>
                <a:spcPct val="200000"/>
              </a:lnSpc>
              <a:spcBef>
                <a:spcPts val="0"/>
              </a:spcBef>
              <a:spcAft>
                <a:spcPts val="80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Peter, M., (2019). Cross-cultural pragmatic failure. </a:t>
            </a:r>
            <a:r>
              <a:rPr lang="en-US" sz="1800" i="1" dirty="0">
                <a:effectLst/>
                <a:latin typeface="Times New Roman" panose="02020603050405020304" pitchFamily="18" charset="0"/>
                <a:ea typeface="Arial" panose="020B0604020202020204" pitchFamily="34" charset="0"/>
                <a:cs typeface="Arial" panose="020B0604020202020204" pitchFamily="34" charset="0"/>
              </a:rPr>
              <a:t>Training, Language and Culture</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3</a:t>
            </a:r>
            <a:r>
              <a:rPr lang="en-US" sz="1800" dirty="0">
                <a:effectLst/>
                <a:latin typeface="Times New Roman" panose="02020603050405020304" pitchFamily="18" charset="0"/>
                <a:ea typeface="Arial" panose="020B0604020202020204" pitchFamily="34" charset="0"/>
                <a:cs typeface="Arial" panose="020B0604020202020204" pitchFamily="34" charset="0"/>
              </a:rPr>
              <a:t>(1), pp.73-84.</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800"/>
              </a:spcAft>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Stoian, C.E., (2020). Indirect vs. direct communication: Steps in becoming culturally intelligent. </a:t>
            </a:r>
            <a:r>
              <a:rPr lang="en-US" sz="1800" i="1" dirty="0">
                <a:effectLst/>
                <a:latin typeface="Times New Roman" panose="02020603050405020304" pitchFamily="18" charset="0"/>
                <a:ea typeface="Arial" panose="020B0604020202020204" pitchFamily="34" charset="0"/>
                <a:cs typeface="Arial" panose="020B0604020202020204" pitchFamily="34" charset="0"/>
              </a:rPr>
              <a:t>Journal of Humanistic and Social Studies</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11</a:t>
            </a:r>
            <a:r>
              <a:rPr lang="en-US" sz="1800" dirty="0">
                <a:effectLst/>
                <a:latin typeface="Times New Roman" panose="02020603050405020304" pitchFamily="18" charset="0"/>
                <a:ea typeface="Arial" panose="020B0604020202020204" pitchFamily="34" charset="0"/>
                <a:cs typeface="Arial" panose="020B0604020202020204" pitchFamily="34" charset="0"/>
              </a:rPr>
              <a:t>(1), pp.93-102.</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800"/>
              </a:spcAft>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Storti</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C.,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The art of crossing cultures</a:t>
            </a:r>
            <a:r>
              <a:rPr lang="en-US" sz="1800" dirty="0">
                <a:effectLst/>
                <a:latin typeface="Times New Roman" panose="02020603050405020304" pitchFamily="18" charset="0"/>
                <a:ea typeface="Arial" panose="020B0604020202020204" pitchFamily="34" charset="0"/>
                <a:cs typeface="Arial" panose="020B0604020202020204" pitchFamily="34" charset="0"/>
              </a:rPr>
              <a:t>. Hachette UK.</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800"/>
              </a:spcAft>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Žerajić</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 (2020), September. Multilingualism in tourism. In </a:t>
            </a:r>
            <a:r>
              <a:rPr lang="en-US" sz="1800" i="1" dirty="0">
                <a:effectLst/>
                <a:latin typeface="Times New Roman" panose="02020603050405020304" pitchFamily="18" charset="0"/>
                <a:ea typeface="Arial" panose="020B0604020202020204" pitchFamily="34" charset="0"/>
                <a:cs typeface="Arial" panose="020B0604020202020204" pitchFamily="34" charset="0"/>
              </a:rPr>
              <a:t>Tourism International Scientific Conference </a:t>
            </a:r>
            <a:r>
              <a:rPr lang="en-US" sz="1800" i="1" dirty="0" err="1">
                <a:effectLst/>
                <a:latin typeface="Times New Roman" panose="02020603050405020304" pitchFamily="18" charset="0"/>
                <a:ea typeface="Arial" panose="020B0604020202020204" pitchFamily="34" charset="0"/>
                <a:cs typeface="Arial" panose="020B0604020202020204" pitchFamily="34" charset="0"/>
              </a:rPr>
              <a:t>Vrnjačka</a:t>
            </a:r>
            <a:r>
              <a:rPr lang="en-US" sz="1800" i="1" dirty="0">
                <a:effectLst/>
                <a:latin typeface="Times New Roman" panose="02020603050405020304" pitchFamily="18" charset="0"/>
                <a:ea typeface="Arial" panose="020B0604020202020204" pitchFamily="34" charset="0"/>
                <a:cs typeface="Arial" panose="020B0604020202020204" pitchFamily="34" charset="0"/>
              </a:rPr>
              <a:t> Banja-TISC</a:t>
            </a:r>
            <a:r>
              <a:rPr lang="en-US" sz="1800" dirty="0">
                <a:effectLst/>
                <a:latin typeface="Times New Roman" panose="02020603050405020304" pitchFamily="18" charset="0"/>
                <a:ea typeface="Arial" panose="020B0604020202020204" pitchFamily="34" charset="0"/>
                <a:cs typeface="Arial" panose="020B0604020202020204" pitchFamily="34" charset="0"/>
              </a:rPr>
              <a:t> (Vol. 5, No. 1, pp. 518-535).</a:t>
            </a:r>
            <a:r>
              <a:rPr lang="en-US" sz="1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DFFD0BE-85FF-496A-B0E8-38689D79F268}" type="slidenum">
              <a:rPr lang="en-IN" smtClean="0"/>
              <a:t>8</a:t>
            </a:fld>
            <a:endParaRPr lang="en-IN"/>
          </a:p>
        </p:txBody>
      </p:sp>
    </p:spTree>
    <p:extLst>
      <p:ext uri="{BB962C8B-B14F-4D97-AF65-F5344CB8AC3E}">
        <p14:creationId xmlns:p14="http://schemas.microsoft.com/office/powerpoint/2010/main" val="2233126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DDA6-BD48-4E72-ACE8-70F1A2A6426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0C2E934-37E4-40BB-98EE-8D8655EC0D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1334C07-6959-43C6-B7D4-91C4F68BAE3A}"/>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5" name="Footer Placeholder 4">
            <a:extLst>
              <a:ext uri="{FF2B5EF4-FFF2-40B4-BE49-F238E27FC236}">
                <a16:creationId xmlns:a16="http://schemas.microsoft.com/office/drawing/2014/main" id="{53BD7F15-7E2B-4FB0-A260-251B7BA1988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64585CF-4150-4F18-9128-437603C6BB5D}"/>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1141893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DE433-9D43-44B2-AA45-126998D422C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59A7C38-88F7-4BBD-96AB-74ACFE5847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974E1B3-685A-4B85-910B-F823B5248385}"/>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5" name="Footer Placeholder 4">
            <a:extLst>
              <a:ext uri="{FF2B5EF4-FFF2-40B4-BE49-F238E27FC236}">
                <a16:creationId xmlns:a16="http://schemas.microsoft.com/office/drawing/2014/main" id="{B781347A-E12A-4599-878F-1995E59D319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C5542B5-2C09-4FCD-BE14-D328B742CAC7}"/>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2816349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E7E0-2DAE-47B4-8973-309CFFC83B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6DB1119-F12C-40B7-BEAD-4A9432C3A8D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8A5333-CD8F-4E0A-BD9C-426AAC28267E}"/>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5" name="Footer Placeholder 4">
            <a:extLst>
              <a:ext uri="{FF2B5EF4-FFF2-40B4-BE49-F238E27FC236}">
                <a16:creationId xmlns:a16="http://schemas.microsoft.com/office/drawing/2014/main" id="{C9ED887A-B420-4010-9D0B-178F43206E8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DD4B6F9-E21E-421B-95F0-D96347D6EA6B}"/>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1479737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6F39C-5A72-4E28-9074-64732DFB4B4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761E098-3F36-45A3-9F37-03DB44B84D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B1C4A80-C6DF-4B5C-95A4-753B0B1FE7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4501C9C-076F-4F94-87CF-993500175D63}"/>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6" name="Footer Placeholder 5">
            <a:extLst>
              <a:ext uri="{FF2B5EF4-FFF2-40B4-BE49-F238E27FC236}">
                <a16:creationId xmlns:a16="http://schemas.microsoft.com/office/drawing/2014/main" id="{941AC5EB-0850-49C4-97C5-3083A197AFE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3E8C5B1-C5E8-4952-8327-914E01125F34}"/>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3985670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38DC-B0F6-495B-9877-0548224F210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90C8EDF-9C44-43CB-85B2-CB2C61CB9C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040C57-5A44-405F-B4B4-32DAD59A48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93224A6-E4BE-4129-B997-5ABF33C579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26D404-8E27-4869-BC62-F8BB519708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C4F63CE-4319-4717-AF52-788AF2B20A5F}"/>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8" name="Footer Placeholder 7">
            <a:extLst>
              <a:ext uri="{FF2B5EF4-FFF2-40B4-BE49-F238E27FC236}">
                <a16:creationId xmlns:a16="http://schemas.microsoft.com/office/drawing/2014/main" id="{35BC3C52-4A37-4349-AD96-3209FFB3439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09A7CE2-C91A-4363-A184-82D128EAADB5}"/>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1032290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B1296-7F21-424C-BE5A-868AEDA533E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BBA6117-CF52-41DB-BCDD-4FD944EC807B}"/>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4" name="Footer Placeholder 3">
            <a:extLst>
              <a:ext uri="{FF2B5EF4-FFF2-40B4-BE49-F238E27FC236}">
                <a16:creationId xmlns:a16="http://schemas.microsoft.com/office/drawing/2014/main" id="{D227D16E-4A33-44CE-A061-A3A30E6A7DC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5927EB4-B4BB-4BAF-BC69-29F27DF37460}"/>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84491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34C759-67D1-40EA-969B-F417DB060EC9}"/>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3" name="Footer Placeholder 2">
            <a:extLst>
              <a:ext uri="{FF2B5EF4-FFF2-40B4-BE49-F238E27FC236}">
                <a16:creationId xmlns:a16="http://schemas.microsoft.com/office/drawing/2014/main" id="{010B25EE-FF26-45BA-9939-36962526FD6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D9EAA0C-9C65-40D1-AE15-EAB547716861}"/>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618796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04D9A-D7BF-4298-817F-F11BCE564B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5BAAB83-16E5-4D4B-83F0-8188278185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6D83FE8-95D9-4BF2-86A6-4AAC77863F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8F928A-C063-45FE-B34E-D89857B065E1}"/>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6" name="Footer Placeholder 5">
            <a:extLst>
              <a:ext uri="{FF2B5EF4-FFF2-40B4-BE49-F238E27FC236}">
                <a16:creationId xmlns:a16="http://schemas.microsoft.com/office/drawing/2014/main" id="{E7BBB522-3814-475E-A66E-88B7E0DDD2D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CFDF755-7D15-4642-AFEB-AE27EE9C617B}"/>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2448977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D0D0-EDE6-4AA1-A6F4-B8E99750D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BF3746B-44C9-4D3D-BF0E-E0F561A6B0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E1F8B00-86AD-467C-A035-D5C443BE3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95E8A-1E8A-45D8-90FA-2E5845253D48}"/>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6" name="Footer Placeholder 5">
            <a:extLst>
              <a:ext uri="{FF2B5EF4-FFF2-40B4-BE49-F238E27FC236}">
                <a16:creationId xmlns:a16="http://schemas.microsoft.com/office/drawing/2014/main" id="{40DD396B-BBBA-46F3-885E-9169C3B5F72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5B634A2-7C4E-43FC-B303-8EB9EB042271}"/>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3579725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51210-25E1-4AA1-A3CA-E261D851D63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82EC6B1-FFE9-4FA4-B229-8F94A35589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014D17-43C1-44CF-A4C7-5EED05969D96}"/>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5" name="Footer Placeholder 4">
            <a:extLst>
              <a:ext uri="{FF2B5EF4-FFF2-40B4-BE49-F238E27FC236}">
                <a16:creationId xmlns:a16="http://schemas.microsoft.com/office/drawing/2014/main" id="{A09F7E6C-B4C9-4A9C-A511-504F3A605AA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CA3B24-AE19-48FE-BFED-4EE2CC292009}"/>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4196589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F7905-12CE-4130-A694-C533BFE1E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BFEE364-55BD-4438-B115-FF2D3BFC7B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AF1D775-4427-4A89-BD0F-F7FCC58FC1E6}"/>
              </a:ext>
            </a:extLst>
          </p:cNvPr>
          <p:cNvSpPr>
            <a:spLocks noGrp="1"/>
          </p:cNvSpPr>
          <p:nvPr>
            <p:ph type="dt" sz="half" idx="10"/>
          </p:nvPr>
        </p:nvSpPr>
        <p:spPr/>
        <p:txBody>
          <a:bodyPr/>
          <a:lstStyle/>
          <a:p>
            <a:fld id="{600A8437-ADA9-47D9-8375-67A416221740}" type="datetimeFigureOut">
              <a:rPr lang="en-IN" smtClean="0"/>
              <a:t>27/10/23</a:t>
            </a:fld>
            <a:endParaRPr lang="en-IN"/>
          </a:p>
        </p:txBody>
      </p:sp>
      <p:sp>
        <p:nvSpPr>
          <p:cNvPr id="5" name="Footer Placeholder 4">
            <a:extLst>
              <a:ext uri="{FF2B5EF4-FFF2-40B4-BE49-F238E27FC236}">
                <a16:creationId xmlns:a16="http://schemas.microsoft.com/office/drawing/2014/main" id="{C58007F3-036D-4439-97CE-8494FBBD50F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6E25F15-A253-4944-8584-1C8ACCF63053}"/>
              </a:ext>
            </a:extLst>
          </p:cNvPr>
          <p:cNvSpPr>
            <a:spLocks noGrp="1"/>
          </p:cNvSpPr>
          <p:nvPr>
            <p:ph type="sldNum" sz="quarter" idx="12"/>
          </p:nvPr>
        </p:nvSpPr>
        <p:spPr/>
        <p:txBody>
          <a:bodyPr/>
          <a:lstStyle/>
          <a:p>
            <a:fld id="{241B0B03-8664-45EC-BC8E-33E3D39297DE}" type="slidenum">
              <a:rPr lang="en-IN" smtClean="0"/>
              <a:t>‹#›</a:t>
            </a:fld>
            <a:endParaRPr lang="en-IN"/>
          </a:p>
        </p:txBody>
      </p:sp>
    </p:spTree>
    <p:extLst>
      <p:ext uri="{BB962C8B-B14F-4D97-AF65-F5344CB8AC3E}">
        <p14:creationId xmlns:p14="http://schemas.microsoft.com/office/powerpoint/2010/main" val="2294437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89B2C0-B556-4810-A202-7C7825352A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57B2493-6382-4304-B6EF-A06F0E5CA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B6A0C27-0363-4C19-A0B9-86CEA6B70B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0A8437-ADA9-47D9-8375-67A416221740}" type="datetimeFigureOut">
              <a:rPr lang="en-IN" smtClean="0"/>
              <a:t>27/10/23</a:t>
            </a:fld>
            <a:endParaRPr lang="en-IN"/>
          </a:p>
        </p:txBody>
      </p:sp>
      <p:sp>
        <p:nvSpPr>
          <p:cNvPr id="5" name="Footer Placeholder 4">
            <a:extLst>
              <a:ext uri="{FF2B5EF4-FFF2-40B4-BE49-F238E27FC236}">
                <a16:creationId xmlns:a16="http://schemas.microsoft.com/office/drawing/2014/main" id="{907E4218-0E07-4154-A4C0-7CB37C3DC2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BAB2676-1C61-4FE9-9A99-289D0CF24B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1B0B03-8664-45EC-BC8E-33E3D39297DE}" type="slidenum">
              <a:rPr lang="en-IN" smtClean="0"/>
              <a:t>‹#›</a:t>
            </a:fld>
            <a:endParaRPr lang="en-IN"/>
          </a:p>
        </p:txBody>
      </p:sp>
    </p:spTree>
    <p:extLst>
      <p:ext uri="{BB962C8B-B14F-4D97-AF65-F5344CB8AC3E}">
        <p14:creationId xmlns:p14="http://schemas.microsoft.com/office/powerpoint/2010/main" val="29113835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D7BD05-A3D3-444B-B28C-67E8DBD97BDD}"/>
              </a:ext>
            </a:extLst>
          </p:cNvPr>
          <p:cNvSpPr txBox="1"/>
          <p:nvPr/>
        </p:nvSpPr>
        <p:spPr>
          <a:xfrm>
            <a:off x="2541722" y="2577191"/>
            <a:ext cx="7020732" cy="2620397"/>
          </a:xfrm>
          <a:prstGeom prst="rect">
            <a:avLst/>
          </a:prstGeom>
          <a:noFill/>
        </p:spPr>
        <p:txBody>
          <a:bodyPr wrap="square">
            <a:spAutoFit/>
          </a:bodyPr>
          <a:lstStyle/>
          <a:p>
            <a:pPr algn="ctr">
              <a:lnSpc>
                <a:spcPct val="150000"/>
              </a:lnSpc>
            </a:pPr>
            <a:r>
              <a:rPr lang="en-IN" sz="3200" b="1" dirty="0">
                <a:solidFill>
                  <a:srgbClr val="002060"/>
                </a:solidFill>
                <a:latin typeface="Algerian" panose="04020705040A02060702" pitchFamily="82" charset="0"/>
              </a:rPr>
              <a:t>Module Title: Foreign Languages</a:t>
            </a:r>
          </a:p>
          <a:p>
            <a:pPr algn="ctr">
              <a:lnSpc>
                <a:spcPct val="150000"/>
              </a:lnSpc>
            </a:pPr>
            <a:r>
              <a:rPr lang="en-IN" sz="3200" b="1" dirty="0">
                <a:solidFill>
                  <a:srgbClr val="002060"/>
                </a:solidFill>
                <a:latin typeface="Algerian" panose="04020705040A02060702" pitchFamily="82" charset="0"/>
              </a:rPr>
              <a:t>Assignment Type: Portfolio</a:t>
            </a:r>
          </a:p>
          <a:p>
            <a:pPr algn="ctr">
              <a:lnSpc>
                <a:spcPct val="150000"/>
              </a:lnSpc>
            </a:pPr>
            <a:r>
              <a:rPr lang="en-IN" sz="2400" b="1" dirty="0">
                <a:solidFill>
                  <a:srgbClr val="002060"/>
                </a:solidFill>
                <a:latin typeface="Algerian" panose="04020705040A02060702" pitchFamily="82" charset="0"/>
              </a:rPr>
              <a:t>Student </a:t>
            </a:r>
            <a:r>
              <a:rPr lang="en-IN" sz="2400" b="1" dirty="0" err="1">
                <a:solidFill>
                  <a:srgbClr val="002060"/>
                </a:solidFill>
                <a:latin typeface="Algerian" panose="04020705040A02060702" pitchFamily="82" charset="0"/>
              </a:rPr>
              <a:t>Name:Semra</a:t>
            </a:r>
            <a:r>
              <a:rPr lang="en-IN" sz="2400" b="1" dirty="0">
                <a:solidFill>
                  <a:srgbClr val="002060"/>
                </a:solidFill>
                <a:latin typeface="Algerian" panose="04020705040A02060702" pitchFamily="82" charset="0"/>
              </a:rPr>
              <a:t> Ismail</a:t>
            </a:r>
          </a:p>
          <a:p>
            <a:pPr algn="ctr">
              <a:lnSpc>
                <a:spcPct val="150000"/>
              </a:lnSpc>
            </a:pPr>
            <a:r>
              <a:rPr lang="en-IN" sz="2400" b="1" dirty="0">
                <a:solidFill>
                  <a:srgbClr val="002060"/>
                </a:solidFill>
                <a:latin typeface="Algerian" panose="04020705040A02060702" pitchFamily="82" charset="0"/>
              </a:rPr>
              <a:t>Student </a:t>
            </a:r>
            <a:r>
              <a:rPr lang="en-IN" sz="2400" b="1">
                <a:solidFill>
                  <a:srgbClr val="002060"/>
                </a:solidFill>
                <a:latin typeface="Algerian" panose="04020705040A02060702" pitchFamily="82" charset="0"/>
              </a:rPr>
              <a:t>Id:2207104</a:t>
            </a:r>
            <a:endParaRPr lang="en-IN" sz="2400" b="1" dirty="0">
              <a:latin typeface="Algerian" panose="04020705040A02060702" pitchFamily="82" charset="0"/>
            </a:endParaRPr>
          </a:p>
        </p:txBody>
      </p:sp>
    </p:spTree>
    <p:extLst>
      <p:ext uri="{BB962C8B-B14F-4D97-AF65-F5344CB8AC3E}">
        <p14:creationId xmlns:p14="http://schemas.microsoft.com/office/powerpoint/2010/main" val="108363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04518B-2818-4AC7-A66C-BD674C536C6F}"/>
              </a:ext>
            </a:extLst>
          </p:cNvPr>
          <p:cNvSpPr txBox="1"/>
          <p:nvPr/>
        </p:nvSpPr>
        <p:spPr>
          <a:xfrm>
            <a:off x="3638226" y="2568380"/>
            <a:ext cx="6823129" cy="2300886"/>
          </a:xfrm>
          <a:prstGeom prst="rect">
            <a:avLst/>
          </a:prstGeom>
          <a:noFill/>
        </p:spPr>
        <p:txBody>
          <a:bodyPr wrap="square">
            <a:spAutoFit/>
          </a:bodyPr>
          <a:lstStyle/>
          <a:p>
            <a:pPr marL="285750" marR="0" indent="-285750" algn="just">
              <a:lnSpc>
                <a:spcPct val="200000"/>
              </a:lnSpc>
              <a:spcBef>
                <a:spcPts val="200"/>
              </a:spcBef>
              <a:spcAft>
                <a:spcPts val="0"/>
              </a:spcAft>
              <a:buFont typeface="Arial" panose="020B0604020202020204" pitchFamily="34" charset="0"/>
              <a:buChar cha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Benefits of multilingualism------------------------------------3-5</a:t>
            </a:r>
          </a:p>
          <a:p>
            <a:pPr marL="285750" indent="-285750" algn="just">
              <a:lnSpc>
                <a:spcPct val="200000"/>
              </a:lnSpc>
              <a:spcBef>
                <a:spcPts val="200"/>
              </a:spcBef>
              <a:buFont typeface="Arial" panose="020B0604020202020204" pitchFamily="34" charset="0"/>
              <a:buChar cha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language awareness skills for hotel staff---6</a:t>
            </a:r>
          </a:p>
          <a:p>
            <a:pPr marL="285750" marR="0" indent="-285750" algn="just">
              <a:lnSpc>
                <a:spcPct val="200000"/>
              </a:lnSpc>
              <a:spcBef>
                <a:spcPts val="20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Multilingualism in hotels--------------------------------------7</a:t>
            </a:r>
          </a:p>
          <a:p>
            <a:pPr marL="285750" marR="0" indent="-285750" algn="just">
              <a:lnSpc>
                <a:spcPct val="200000"/>
              </a:lnSpc>
              <a:spcBef>
                <a:spcPts val="200"/>
              </a:spcBef>
              <a:spcAft>
                <a:spcPts val="0"/>
              </a:spcAft>
              <a:buFont typeface="Arial" panose="020B0604020202020204" pitchFamily="34" charset="0"/>
              <a:buChar char="•"/>
            </a:pPr>
            <a:r>
              <a:rPr lang="en-US" dirty="0">
                <a:solidFill>
                  <a:srgbClr val="000000"/>
                </a:solidFill>
                <a:latin typeface="Times New Roman" panose="02020603050405020304" pitchFamily="18" charset="0"/>
                <a:ea typeface="Times New Roman" panose="02020603050405020304" pitchFamily="18" charset="0"/>
                <a:cs typeface="Arial" panose="020B0604020202020204" pitchFamily="34" charset="0"/>
              </a:rPr>
              <a:t>References-------------------------------------------------------8</a:t>
            </a:r>
            <a:endPar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5B23B59-AE7D-4976-9B2C-1C2E27309012}"/>
              </a:ext>
            </a:extLst>
          </p:cNvPr>
          <p:cNvSpPr txBox="1"/>
          <p:nvPr/>
        </p:nvSpPr>
        <p:spPr>
          <a:xfrm>
            <a:off x="4537129" y="1214612"/>
            <a:ext cx="3413501" cy="927177"/>
          </a:xfrm>
          <a:prstGeom prst="rect">
            <a:avLst/>
          </a:prstGeom>
          <a:noFill/>
        </p:spPr>
        <p:txBody>
          <a:bodyPr wrap="square">
            <a:spAutoFit/>
          </a:bodyPr>
          <a:lstStyle/>
          <a:p>
            <a:pPr marL="0" marR="0" algn="just">
              <a:lnSpc>
                <a:spcPct val="200000"/>
              </a:lnSpc>
              <a:spcBef>
                <a:spcPts val="200"/>
              </a:spcBef>
              <a:spcAft>
                <a:spcPts val="0"/>
              </a:spcAft>
            </a:pPr>
            <a:r>
              <a:rPr lang="en-US" sz="3200" b="1"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p>
        </p:txBody>
      </p:sp>
    </p:spTree>
    <p:extLst>
      <p:ext uri="{BB962C8B-B14F-4D97-AF65-F5344CB8AC3E}">
        <p14:creationId xmlns:p14="http://schemas.microsoft.com/office/powerpoint/2010/main" val="3855075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382B74-FD58-4943-BD13-273AFE1645E5}"/>
              </a:ext>
            </a:extLst>
          </p:cNvPr>
          <p:cNvSpPr txBox="1"/>
          <p:nvPr/>
        </p:nvSpPr>
        <p:spPr>
          <a:xfrm>
            <a:off x="3865098" y="698920"/>
            <a:ext cx="6098344" cy="584775"/>
          </a:xfrm>
          <a:prstGeom prst="rect">
            <a:avLst/>
          </a:prstGeom>
          <a:noFill/>
        </p:spPr>
        <p:txBody>
          <a:bodyPr wrap="square">
            <a:spAutoFit/>
          </a:bodyPr>
          <a:lstStyle/>
          <a:p>
            <a:pPr algn="just" rtl="0">
              <a:spcBef>
                <a:spcPts val="0"/>
              </a:spcBef>
              <a:spcAft>
                <a:spcPts val="0"/>
              </a:spcAft>
            </a:pPr>
            <a:r>
              <a:rPr lang="en-IN" sz="3200" b="1" i="0" dirty="0">
                <a:solidFill>
                  <a:srgbClr val="000000"/>
                </a:solidFill>
                <a:effectLst/>
                <a:latin typeface="Times New Roman" panose="02020603050405020304" pitchFamily="18" charset="0"/>
              </a:rPr>
              <a:t>Benefits of multilingualism</a:t>
            </a:r>
            <a:endParaRPr lang="en-IN" sz="3200" b="0" dirty="0">
              <a:effectLst/>
            </a:endParaRPr>
          </a:p>
        </p:txBody>
      </p:sp>
      <p:sp>
        <p:nvSpPr>
          <p:cNvPr id="7" name="TextBox 6">
            <a:extLst>
              <a:ext uri="{FF2B5EF4-FFF2-40B4-BE49-F238E27FC236}">
                <a16:creationId xmlns:a16="http://schemas.microsoft.com/office/drawing/2014/main" id="{C7830513-BD94-409A-8321-267C6519837B}"/>
              </a:ext>
            </a:extLst>
          </p:cNvPr>
          <p:cNvSpPr txBox="1"/>
          <p:nvPr/>
        </p:nvSpPr>
        <p:spPr>
          <a:xfrm>
            <a:off x="1251489" y="1486329"/>
            <a:ext cx="6098582" cy="5078313"/>
          </a:xfrm>
          <a:prstGeom prst="rect">
            <a:avLst/>
          </a:prstGeom>
          <a:noFill/>
        </p:spPr>
        <p:txBody>
          <a:bodyPr wrap="square">
            <a:spAutoFit/>
          </a:bodyPr>
          <a:lstStyle/>
          <a:p>
            <a:pPr algn="ctr" rtl="0">
              <a:spcBef>
                <a:spcPts val="0"/>
              </a:spcBef>
              <a:spcAft>
                <a:spcPts val="0"/>
              </a:spcAft>
            </a:pPr>
            <a:r>
              <a:rPr lang="en-US" sz="1800" b="1" i="0" u="none" strike="noStrike" dirty="0">
                <a:solidFill>
                  <a:srgbClr val="000000"/>
                </a:solidFill>
                <a:effectLst/>
                <a:latin typeface="Times New Roman" panose="02020603050405020304" pitchFamily="18" charset="0"/>
              </a:rPr>
              <a:t>Improved guest satisfaction</a:t>
            </a:r>
          </a:p>
          <a:p>
            <a:pPr algn="ctr" rtl="0">
              <a:spcBef>
                <a:spcPts val="0"/>
              </a:spcBef>
              <a:spcAft>
                <a:spcPts val="0"/>
              </a:spcAft>
            </a:pPr>
            <a:endParaRPr lang="en-US" b="0" dirty="0">
              <a:effectLst/>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An improved and personalized experience can be delivered to the guests by multilingual employees by mitigating the language barriers. </a:t>
            </a: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also can provide a hotel with a competitive advantage in the market by setting it apart due to having multilingual staff. </a:t>
            </a: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further leads to repeat guest visits and positive online reviews that can have an impact on the overall profitability of the hotels. </a:t>
            </a:r>
            <a:endParaRPr lang="en-US" b="0" dirty="0">
              <a:effectLst/>
            </a:endParaRPr>
          </a:p>
          <a:p>
            <a:br>
              <a:rPr lang="en-US" dirty="0"/>
            </a:br>
            <a:endParaRPr lang="en-US" sz="1800" b="1" i="0" u="none" strike="noStrike" dirty="0">
              <a:solidFill>
                <a:srgbClr val="000000"/>
              </a:solidFill>
              <a:effectLst/>
              <a:latin typeface="Times New Roman" panose="02020603050405020304" pitchFamily="18" charset="0"/>
            </a:endParaRPr>
          </a:p>
          <a:p>
            <a:br>
              <a:rPr lang="en-US" dirty="0"/>
            </a:br>
            <a:endParaRPr lang="en-IN" dirty="0"/>
          </a:p>
        </p:txBody>
      </p:sp>
      <p:pic>
        <p:nvPicPr>
          <p:cNvPr id="1026" name="Picture 2" descr="Google Translate and the end of language">
            <a:extLst>
              <a:ext uri="{FF2B5EF4-FFF2-40B4-BE49-F238E27FC236}">
                <a16:creationId xmlns:a16="http://schemas.microsoft.com/office/drawing/2014/main" id="{553B069E-18F4-4BF5-AFDF-3CE7BED43F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0070" y="1714500"/>
            <a:ext cx="3850449" cy="3429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BF7461-0954-4509-9798-2508E32DCF09}"/>
              </a:ext>
            </a:extLst>
          </p:cNvPr>
          <p:cNvSpPr txBox="1"/>
          <p:nvPr/>
        </p:nvSpPr>
        <p:spPr>
          <a:xfrm>
            <a:off x="7807271" y="5300073"/>
            <a:ext cx="2359616"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Nordquist</a:t>
            </a:r>
            <a:r>
              <a:rPr lang="en-US" dirty="0">
                <a:latin typeface="Times New Roman" panose="02020603050405020304" pitchFamily="18" charset="0"/>
                <a:cs typeface="Times New Roman" panose="02020603050405020304" pitchFamily="18" charset="0"/>
              </a:rPr>
              <a:t>, 2019)</a:t>
            </a:r>
          </a:p>
        </p:txBody>
      </p:sp>
    </p:spTree>
    <p:extLst>
      <p:ext uri="{BB962C8B-B14F-4D97-AF65-F5344CB8AC3E}">
        <p14:creationId xmlns:p14="http://schemas.microsoft.com/office/powerpoint/2010/main" val="3192824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CDCCBE-0503-4D7A-98A6-0364FB3F88B3}"/>
              </a:ext>
            </a:extLst>
          </p:cNvPr>
          <p:cNvSpPr txBox="1"/>
          <p:nvPr/>
        </p:nvSpPr>
        <p:spPr>
          <a:xfrm>
            <a:off x="4847095" y="1209328"/>
            <a:ext cx="6098582" cy="4801314"/>
          </a:xfrm>
          <a:prstGeom prst="rect">
            <a:avLst/>
          </a:prstGeom>
          <a:noFill/>
        </p:spPr>
        <p:txBody>
          <a:bodyPr wrap="square">
            <a:spAutoFit/>
          </a:bodyPr>
          <a:lstStyle/>
          <a:p>
            <a:pPr algn="ctr" rtl="0">
              <a:spcBef>
                <a:spcPts val="0"/>
              </a:spcBef>
              <a:spcAft>
                <a:spcPts val="0"/>
              </a:spcAft>
            </a:pPr>
            <a:r>
              <a:rPr lang="en-US" sz="1800" b="1" i="0" u="none" strike="noStrike" dirty="0">
                <a:solidFill>
                  <a:srgbClr val="000000"/>
                </a:solidFill>
                <a:effectLst/>
                <a:latin typeface="Times New Roman" panose="02020603050405020304" pitchFamily="18" charset="0"/>
              </a:rPr>
              <a:t>Increased customer base</a:t>
            </a:r>
          </a:p>
          <a:p>
            <a:pPr algn="ctr" rtl="0">
              <a:spcBef>
                <a:spcPts val="0"/>
              </a:spcBef>
              <a:spcAft>
                <a:spcPts val="0"/>
              </a:spcAft>
            </a:pPr>
            <a:endParaRPr lang="en-US" b="0" dirty="0">
              <a:effectLst/>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hotels can have an increased customer base by having multilingual staff. </a:t>
            </a: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These employees have the capability to handle guests from various customers which can help the hotels to target more customer segments and increase their overall profitability. </a:t>
            </a: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Addressing the requirements and needs of internal business </a:t>
            </a:r>
            <a:r>
              <a:rPr lang="en-US" sz="1800" b="0" i="0" u="none" strike="noStrike" dirty="0" err="1">
                <a:solidFill>
                  <a:srgbClr val="000000"/>
                </a:solidFill>
                <a:effectLst/>
                <a:latin typeface="Times New Roman" panose="02020603050405020304" pitchFamily="18" charset="0"/>
              </a:rPr>
              <a:t>travellers</a:t>
            </a:r>
            <a:r>
              <a:rPr lang="en-US" sz="1800" b="0" i="0" u="none" strike="noStrike" dirty="0">
                <a:solidFill>
                  <a:srgbClr val="000000"/>
                </a:solidFill>
                <a:effectLst/>
                <a:latin typeface="Times New Roman" panose="02020603050405020304" pitchFamily="18" charset="0"/>
              </a:rPr>
              <a:t> and tourists can help improve the popularity and revenue in the market. </a:t>
            </a:r>
            <a:br>
              <a:rPr lang="en-US" dirty="0"/>
            </a:br>
            <a:endParaRPr lang="en-US" b="0" dirty="0">
              <a:effectLst/>
            </a:endParaRPr>
          </a:p>
        </p:txBody>
      </p:sp>
      <p:pic>
        <p:nvPicPr>
          <p:cNvPr id="2050" name="Picture 2" descr="Foreign language classes becoming more scarce">
            <a:extLst>
              <a:ext uri="{FF2B5EF4-FFF2-40B4-BE49-F238E27FC236}">
                <a16:creationId xmlns:a16="http://schemas.microsoft.com/office/drawing/2014/main" id="{BED72161-D51D-4375-B1D6-BFB83DFFCD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0110" y="1330987"/>
            <a:ext cx="3776985" cy="467965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03B014E-C1CE-41B1-A4D3-77A0D87C9DF3}"/>
              </a:ext>
            </a:extLst>
          </p:cNvPr>
          <p:cNvSpPr txBox="1"/>
          <p:nvPr/>
        </p:nvSpPr>
        <p:spPr>
          <a:xfrm>
            <a:off x="2181387" y="5825976"/>
            <a:ext cx="2545596"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Gramling, 2021)</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2076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F517BE-C9CB-45B6-9690-BCC949423C6F}"/>
              </a:ext>
            </a:extLst>
          </p:cNvPr>
          <p:cNvSpPr txBox="1"/>
          <p:nvPr/>
        </p:nvSpPr>
        <p:spPr>
          <a:xfrm>
            <a:off x="1096505" y="1305341"/>
            <a:ext cx="6098582" cy="4247317"/>
          </a:xfrm>
          <a:prstGeom prst="rect">
            <a:avLst/>
          </a:prstGeom>
          <a:noFill/>
        </p:spPr>
        <p:txBody>
          <a:bodyPr wrap="square">
            <a:spAutoFit/>
          </a:bodyPr>
          <a:lstStyle/>
          <a:p>
            <a:pPr algn="ctr" rtl="0">
              <a:spcBef>
                <a:spcPts val="0"/>
              </a:spcBef>
              <a:spcAft>
                <a:spcPts val="0"/>
              </a:spcAft>
            </a:pPr>
            <a:r>
              <a:rPr lang="en-US" sz="1800" b="1" i="0" u="none" strike="noStrike" dirty="0">
                <a:solidFill>
                  <a:srgbClr val="000000"/>
                </a:solidFill>
                <a:effectLst/>
                <a:latin typeface="Times New Roman" panose="02020603050405020304" pitchFamily="18" charset="0"/>
              </a:rPr>
              <a:t>Effective communication and cultural sensitivity</a:t>
            </a:r>
          </a:p>
          <a:p>
            <a:pPr algn="ctr" rtl="0">
              <a:spcBef>
                <a:spcPts val="0"/>
              </a:spcBef>
              <a:spcAft>
                <a:spcPts val="0"/>
              </a:spcAft>
            </a:pPr>
            <a:endParaRPr lang="en-US" b="0" dirty="0">
              <a:effectLst/>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Multilingual employees can mitigate the cultural misunderstandings that occur due to language barriers. </a:t>
            </a: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Therefore multilingual employees can communicate with guests from different cultures effectively and meet their demands while resolving their problems. </a:t>
            </a: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also leads to an increased amount of cultural sensitivity among the staff. </a:t>
            </a:r>
            <a:endParaRPr lang="en-US" b="0" dirty="0">
              <a:effectLst/>
            </a:endParaRPr>
          </a:p>
        </p:txBody>
      </p:sp>
      <p:pic>
        <p:nvPicPr>
          <p:cNvPr id="3076" name="Picture 4" descr="Importance of Cultural Awareness in Effective Communication">
            <a:extLst>
              <a:ext uri="{FF2B5EF4-FFF2-40B4-BE49-F238E27FC236}">
                <a16:creationId xmlns:a16="http://schemas.microsoft.com/office/drawing/2014/main" id="{10F4DE89-8558-4DCC-98CF-D4045F8AB6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5087" y="1569204"/>
            <a:ext cx="4050225" cy="3429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47F8F44-A516-4527-909A-1A48064E96BA}"/>
              </a:ext>
            </a:extLst>
          </p:cNvPr>
          <p:cNvSpPr txBox="1"/>
          <p:nvPr/>
        </p:nvSpPr>
        <p:spPr>
          <a:xfrm>
            <a:off x="7696845" y="5104130"/>
            <a:ext cx="3046708"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Dewaele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and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Botes</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2020)</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9296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280188-1563-4297-8BF9-2C588BC882B5}"/>
              </a:ext>
            </a:extLst>
          </p:cNvPr>
          <p:cNvSpPr txBox="1"/>
          <p:nvPr/>
        </p:nvSpPr>
        <p:spPr>
          <a:xfrm>
            <a:off x="4847096" y="2196171"/>
            <a:ext cx="6098582" cy="4524315"/>
          </a:xfrm>
          <a:prstGeom prst="rect">
            <a:avLst/>
          </a:prstGeom>
          <a:noFill/>
        </p:spPr>
        <p:txBody>
          <a:bodyPr wrap="square">
            <a:spAutoFit/>
          </a:bodyPr>
          <a:lstStyle/>
          <a:p>
            <a:pPr marL="285750" indent="-285750" algn="just" rtl="0">
              <a:spcBef>
                <a:spcPts val="0"/>
              </a:spcBef>
              <a:spcAft>
                <a:spcPts val="0"/>
              </a:spcAft>
              <a:buFont typeface="Arial" panose="020B0604020202020204" pitchFamily="34" charset="0"/>
              <a:buChar char="•"/>
            </a:pPr>
            <a:r>
              <a:rPr lang="en-US" sz="1800" b="1" i="0" u="none" strike="noStrike" dirty="0">
                <a:solidFill>
                  <a:srgbClr val="000000"/>
                </a:solidFill>
                <a:effectLst/>
                <a:latin typeface="Times New Roman" panose="02020603050405020304" pitchFamily="18" charset="0"/>
              </a:rPr>
              <a:t>Effective customer relationships</a:t>
            </a:r>
          </a:p>
          <a:p>
            <a:pPr marL="285750" indent="-285750" algn="just" rtl="0">
              <a:spcBef>
                <a:spcPts val="0"/>
              </a:spcBef>
              <a:spcAft>
                <a:spcPts val="0"/>
              </a:spcAft>
              <a:buFont typeface="Arial" panose="020B0604020202020204" pitchFamily="34" charset="0"/>
              <a:buChar char="•"/>
            </a:pP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employees can form effective relations with the guests by having proper language awareness skills.</a:t>
            </a:r>
          </a:p>
          <a:p>
            <a:pPr algn="just" rtl="0">
              <a:spcBef>
                <a:spcPts val="0"/>
              </a:spcBef>
              <a:spcAft>
                <a:spcPts val="0"/>
              </a:spcAft>
            </a:pPr>
            <a:endParaRPr lang="en-US" b="0" dirty="0">
              <a:solidFill>
                <a:srgbClr val="000000"/>
              </a:solidFill>
              <a:effectLst/>
              <a:latin typeface="Times New Roman" panose="02020603050405020304" pitchFamily="18" charset="0"/>
            </a:endParaRPr>
          </a:p>
          <a:p>
            <a:pPr algn="just" rtl="0">
              <a:spcBef>
                <a:spcPts val="0"/>
              </a:spcBef>
              <a:spcAft>
                <a:spcPts val="0"/>
              </a:spcAft>
            </a:pPr>
            <a:endParaRPr lang="en-US" dirty="0">
              <a:solidFill>
                <a:srgbClr val="000000"/>
              </a:solidFill>
              <a:latin typeface="Times New Roman" panose="02020603050405020304" pitchFamily="18" charset="0"/>
            </a:endParaRPr>
          </a:p>
          <a:p>
            <a:pPr algn="just" rtl="0">
              <a:spcBef>
                <a:spcPts val="0"/>
              </a:spcBef>
              <a:spcAft>
                <a:spcPts val="0"/>
              </a:spcAft>
            </a:pPr>
            <a:endParaRPr lang="en-US" b="0" dirty="0">
              <a:solidFill>
                <a:srgbClr val="000000"/>
              </a:solidFill>
              <a:effectLst/>
              <a:latin typeface="Times New Roman" panose="02020603050405020304" pitchFamily="18" charset="0"/>
            </a:endParaRPr>
          </a:p>
          <a:p>
            <a:pPr marL="285750" indent="-285750" algn="just" rtl="0">
              <a:spcBef>
                <a:spcPts val="0"/>
              </a:spcBef>
              <a:spcAft>
                <a:spcPts val="0"/>
              </a:spcAft>
              <a:buFont typeface="Arial" panose="020B0604020202020204" pitchFamily="34" charset="0"/>
              <a:buChar char="•"/>
            </a:pPr>
            <a:r>
              <a:rPr lang="en-US" sz="1800" b="1" i="0" u="none" strike="noStrike" dirty="0">
                <a:solidFill>
                  <a:srgbClr val="000000"/>
                </a:solidFill>
                <a:effectLst/>
                <a:latin typeface="Times New Roman" panose="02020603050405020304" pitchFamily="18" charset="0"/>
              </a:rPr>
              <a:t>Improved team collaboration and problem-solving skills</a:t>
            </a:r>
          </a:p>
          <a:p>
            <a:pPr marL="285750" indent="-285750" algn="just" rtl="0">
              <a:spcBef>
                <a:spcPts val="0"/>
              </a:spcBef>
              <a:spcAft>
                <a:spcPts val="0"/>
              </a:spcAft>
              <a:buFont typeface="Arial" panose="020B0604020202020204" pitchFamily="34" charset="0"/>
              <a:buChar char="•"/>
            </a:pP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collaboration and teamwork among the employees can be improved by providing them with language awareness skill enhancement training.</a:t>
            </a:r>
            <a:endParaRPr lang="en-US" b="0" dirty="0">
              <a:effectLst/>
            </a:endParaRPr>
          </a:p>
          <a:p>
            <a:br>
              <a:rPr lang="en-US" dirty="0"/>
            </a:br>
            <a:endParaRPr lang="en-US" b="0" dirty="0">
              <a:effectLst/>
            </a:endParaRPr>
          </a:p>
          <a:p>
            <a:br>
              <a:rPr lang="en-US" dirty="0"/>
            </a:br>
            <a:endParaRPr lang="en-IN" dirty="0"/>
          </a:p>
        </p:txBody>
      </p:sp>
      <p:sp>
        <p:nvSpPr>
          <p:cNvPr id="5" name="TextBox 4">
            <a:extLst>
              <a:ext uri="{FF2B5EF4-FFF2-40B4-BE49-F238E27FC236}">
                <a16:creationId xmlns:a16="http://schemas.microsoft.com/office/drawing/2014/main" id="{CD3A82EE-8A88-44B4-B932-0762FE3DDF03}"/>
              </a:ext>
            </a:extLst>
          </p:cNvPr>
          <p:cNvSpPr txBox="1"/>
          <p:nvPr/>
        </p:nvSpPr>
        <p:spPr>
          <a:xfrm>
            <a:off x="2336370" y="814974"/>
            <a:ext cx="8140484" cy="1077218"/>
          </a:xfrm>
          <a:prstGeom prst="rect">
            <a:avLst/>
          </a:prstGeom>
          <a:noFill/>
        </p:spPr>
        <p:txBody>
          <a:bodyPr wrap="square">
            <a:spAutoFit/>
          </a:bodyPr>
          <a:lstStyle/>
          <a:p>
            <a:pPr marL="0" algn="ctr" rtl="0" eaLnBrk="1" latinLnBrk="0" hangingPunct="1">
              <a:spcBef>
                <a:spcPts val="0"/>
              </a:spcBef>
              <a:spcAft>
                <a:spcPts val="0"/>
              </a:spcAft>
            </a:pPr>
            <a:r>
              <a:rPr lang="en-US" sz="3200" b="1" i="0" kern="1200" dirty="0">
                <a:solidFill>
                  <a:srgbClr val="000000"/>
                </a:solidFill>
                <a:effectLst/>
                <a:latin typeface="Times New Roman" panose="02020603050405020304" pitchFamily="18" charset="0"/>
                <a:ea typeface="+mn-ea"/>
                <a:cs typeface="+mn-cs"/>
              </a:rPr>
              <a:t>Importance of language awareness skills for hotel staff</a:t>
            </a:r>
            <a:endParaRPr lang="en-IN" sz="3200" dirty="0">
              <a:effectLst/>
            </a:endParaRPr>
          </a:p>
        </p:txBody>
      </p:sp>
      <p:pic>
        <p:nvPicPr>
          <p:cNvPr id="4098" name="Picture 2" descr="Communication Trends Taking Over the Hospitality Industry in 2018">
            <a:extLst>
              <a:ext uri="{FF2B5EF4-FFF2-40B4-BE49-F238E27FC236}">
                <a16:creationId xmlns:a16="http://schemas.microsoft.com/office/drawing/2014/main" id="{8EC9F795-68D3-4168-A0ED-1B6E10C15F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712" y="1892192"/>
            <a:ext cx="3780780" cy="415083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D2C5C50-2073-444B-87B9-2624336BA221}"/>
              </a:ext>
            </a:extLst>
          </p:cNvPr>
          <p:cNvSpPr txBox="1"/>
          <p:nvPr/>
        </p:nvSpPr>
        <p:spPr>
          <a:xfrm>
            <a:off x="2181387" y="5825976"/>
            <a:ext cx="2545596"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Gramling, 2021)</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73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5C94E3-73A9-4601-AA48-136DEC042EF2}"/>
              </a:ext>
            </a:extLst>
          </p:cNvPr>
          <p:cNvSpPr txBox="1"/>
          <p:nvPr/>
        </p:nvSpPr>
        <p:spPr>
          <a:xfrm>
            <a:off x="3855204" y="826470"/>
            <a:ext cx="6098582" cy="1569660"/>
          </a:xfrm>
          <a:prstGeom prst="rect">
            <a:avLst/>
          </a:prstGeom>
          <a:noFill/>
        </p:spPr>
        <p:txBody>
          <a:bodyPr wrap="square">
            <a:spAutoFit/>
          </a:bodyPr>
          <a:lstStyle/>
          <a:p>
            <a:pPr algn="just" rtl="0">
              <a:spcBef>
                <a:spcPts val="0"/>
              </a:spcBef>
              <a:spcAft>
                <a:spcPts val="0"/>
              </a:spcAft>
            </a:pPr>
            <a:r>
              <a:rPr lang="en-IN" sz="3200" b="1" i="0" dirty="0">
                <a:solidFill>
                  <a:srgbClr val="000000"/>
                </a:solidFill>
                <a:effectLst/>
                <a:latin typeface="Times New Roman" panose="02020603050405020304" pitchFamily="18" charset="0"/>
              </a:rPr>
              <a:t>Multilingualism in hotels</a:t>
            </a:r>
            <a:endParaRPr lang="en-IN" sz="3200" b="0" dirty="0">
              <a:effectLst/>
            </a:endParaRPr>
          </a:p>
          <a:p>
            <a:br>
              <a:rPr lang="en-IN" sz="3200" dirty="0"/>
            </a:br>
            <a:endParaRPr lang="en-IN" sz="3200" dirty="0"/>
          </a:p>
        </p:txBody>
      </p:sp>
      <p:sp>
        <p:nvSpPr>
          <p:cNvPr id="5" name="TextBox 4">
            <a:extLst>
              <a:ext uri="{FF2B5EF4-FFF2-40B4-BE49-F238E27FC236}">
                <a16:creationId xmlns:a16="http://schemas.microsoft.com/office/drawing/2014/main" id="{7D29D472-A7DF-4F41-8422-E9BCBDC64EEB}"/>
              </a:ext>
            </a:extLst>
          </p:cNvPr>
          <p:cNvSpPr txBox="1"/>
          <p:nvPr/>
        </p:nvSpPr>
        <p:spPr>
          <a:xfrm>
            <a:off x="1204993" y="1611300"/>
            <a:ext cx="6098582" cy="3970318"/>
          </a:xfrm>
          <a:prstGeom prst="rect">
            <a:avLst/>
          </a:prstGeom>
          <a:noFill/>
        </p:spPr>
        <p:txBody>
          <a:bodyPr wrap="square">
            <a:spAutoFit/>
          </a:bodyPr>
          <a:lstStyle/>
          <a:p>
            <a:pPr marL="285750" indent="-285750">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Multilingualism is one of the concerning factors for hotels that is essential for handling guests from different cultures and maintaining their satisfaction levels. </a:t>
            </a:r>
          </a:p>
          <a:p>
            <a:pPr marL="285750" indent="-285750">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As per the Diversity Hotel and Spa London, the location of this hotel can be considered as a multicultural region. </a:t>
            </a:r>
          </a:p>
          <a:p>
            <a:pPr marL="285750" indent="-285750">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buFont typeface="Arial" panose="020B0604020202020204" pitchFamily="34" charset="0"/>
              <a:buChar char="•"/>
            </a:pPr>
            <a:endParaRPr lang="en-US" sz="1800" b="0" i="0" u="none" strike="noStrike" dirty="0">
              <a:solidFill>
                <a:srgbClr val="000000"/>
              </a:solidFill>
              <a:effectLst/>
              <a:latin typeface="Times New Roman" panose="02020603050405020304" pitchFamily="18" charset="0"/>
            </a:endParaRPr>
          </a:p>
          <a:p>
            <a:pPr marL="285750" indent="-285750">
              <a:buFont typeface="Arial" panose="020B0604020202020204" pitchFamily="34" charset="0"/>
              <a:buChar char="•"/>
            </a:pPr>
            <a:endParaRPr lang="en-US" dirty="0">
              <a:solidFill>
                <a:srgbClr val="000000"/>
              </a:solidFill>
              <a:latin typeface="Times New Roman" panose="02020603050405020304" pitchFamily="18" charset="0"/>
            </a:endParaRPr>
          </a:p>
          <a:p>
            <a:pPr marL="285750" indent="-285750">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People from Spain, Germany, Russia and more can be seen within this region which increases the importance of multilingualism in hotels. </a:t>
            </a:r>
            <a:endParaRPr lang="en-IN" dirty="0"/>
          </a:p>
        </p:txBody>
      </p:sp>
      <p:pic>
        <p:nvPicPr>
          <p:cNvPr id="5122" name="Picture 2" descr="Best Practices for Hotel Multilingual Marketing Campaigns | GPI Translates">
            <a:extLst>
              <a:ext uri="{FF2B5EF4-FFF2-40B4-BE49-F238E27FC236}">
                <a16:creationId xmlns:a16="http://schemas.microsoft.com/office/drawing/2014/main" id="{A86B9DC2-C900-4A75-BA98-B8A7D47A29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3574" y="1611300"/>
            <a:ext cx="3935925" cy="43465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3BCC445-20CB-4C47-B61E-8A7DB2797436}"/>
              </a:ext>
            </a:extLst>
          </p:cNvPr>
          <p:cNvSpPr txBox="1"/>
          <p:nvPr/>
        </p:nvSpPr>
        <p:spPr>
          <a:xfrm>
            <a:off x="7303573" y="5888669"/>
            <a:ext cx="2359616" cy="369332"/>
          </a:xfrm>
          <a:prstGeom prst="rect">
            <a:avLst/>
          </a:prstGeom>
          <a:noFill/>
        </p:spPr>
        <p:txBody>
          <a:bodyPr wrap="square">
            <a:spAutoFit/>
          </a:bodyPr>
          <a:lstStyle/>
          <a:p>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Nordquist</a:t>
            </a:r>
            <a:r>
              <a:rPr lang="en-US" dirty="0">
                <a:latin typeface="Times New Roman" panose="02020603050405020304" pitchFamily="18" charset="0"/>
                <a:cs typeface="Times New Roman" panose="02020603050405020304" pitchFamily="18" charset="0"/>
              </a:rPr>
              <a:t>, 2019)</a:t>
            </a:r>
          </a:p>
        </p:txBody>
      </p:sp>
    </p:spTree>
    <p:extLst>
      <p:ext uri="{BB962C8B-B14F-4D97-AF65-F5344CB8AC3E}">
        <p14:creationId xmlns:p14="http://schemas.microsoft.com/office/powerpoint/2010/main" val="2693211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3755AD-B70C-454F-BE42-54D36A1F86D1}"/>
              </a:ext>
            </a:extLst>
          </p:cNvPr>
          <p:cNvSpPr txBox="1"/>
          <p:nvPr/>
        </p:nvSpPr>
        <p:spPr>
          <a:xfrm>
            <a:off x="1642820" y="1333093"/>
            <a:ext cx="9174997" cy="4432304"/>
          </a:xfrm>
          <a:prstGeom prst="rect">
            <a:avLst/>
          </a:prstGeom>
          <a:noFill/>
        </p:spPr>
        <p:txBody>
          <a:bodyPr wrap="square">
            <a:spAutoFit/>
          </a:bodyPr>
          <a:lstStyle/>
          <a:p>
            <a:pPr marL="285750" marR="0" indent="-285750" algn="just">
              <a:lnSpc>
                <a:spcPct val="200000"/>
              </a:lnSpc>
              <a:spcBef>
                <a:spcPts val="0"/>
              </a:spcBef>
              <a:spcAft>
                <a:spcPts val="800"/>
              </a:spcAft>
              <a:buFont typeface="Arial" panose="020B0604020202020204" pitchFamily="34" charset="0"/>
              <a:buChar char="•"/>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Berthele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R., (2021). The extraordinary ordinary: Re‐engineering multilingualism as a natural category. </a:t>
            </a:r>
            <a:r>
              <a:rPr lang="en-US" sz="1800" i="1" dirty="0">
                <a:effectLst/>
                <a:latin typeface="Times New Roman" panose="02020603050405020304" pitchFamily="18" charset="0"/>
                <a:ea typeface="Arial" panose="020B0604020202020204" pitchFamily="34" charset="0"/>
                <a:cs typeface="Arial" panose="020B0604020202020204" pitchFamily="34" charset="0"/>
              </a:rPr>
              <a:t>Language Learning</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71</a:t>
            </a:r>
            <a:r>
              <a:rPr lang="en-US" sz="1800" dirty="0">
                <a:effectLst/>
                <a:latin typeface="Times New Roman" panose="02020603050405020304" pitchFamily="18" charset="0"/>
                <a:ea typeface="Arial" panose="020B0604020202020204" pitchFamily="34" charset="0"/>
                <a:cs typeface="Arial" panose="020B0604020202020204" pitchFamily="34" charset="0"/>
              </a:rPr>
              <a:t>(S1), pp.80-120.</a:t>
            </a:r>
            <a:r>
              <a:rPr lang="en-US"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lnSpc>
                <a:spcPct val="200000"/>
              </a:lnSpc>
              <a:spcBef>
                <a:spcPts val="0"/>
              </a:spcBef>
              <a:spcAft>
                <a:spcPts val="800"/>
              </a:spcAft>
              <a:buFont typeface="Arial" panose="020B0604020202020204" pitchFamily="34" charset="0"/>
              <a:buChar char="•"/>
            </a:pP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da Rosa, D.M.,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Kuniechik</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N.,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Musse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S.R. and Silveira, M.S., (2021), October. Analyzing the presentation of multilingual user reviews in accommodation websites. In </a:t>
            </a:r>
            <a:r>
              <a:rPr lang="en-US" sz="1800" i="1" dirty="0">
                <a:effectLst/>
                <a:latin typeface="Times New Roman" panose="02020603050405020304" pitchFamily="18" charset="0"/>
                <a:ea typeface="Arial" panose="020B0604020202020204" pitchFamily="34" charset="0"/>
                <a:cs typeface="Arial" panose="020B0604020202020204" pitchFamily="34" charset="0"/>
              </a:rPr>
              <a:t>Proceedings of the XX Brazilian Symposium on Human Factors in Computing Systems</a:t>
            </a:r>
            <a:r>
              <a:rPr lang="en-US" sz="1800" dirty="0">
                <a:effectLst/>
                <a:latin typeface="Times New Roman" panose="02020603050405020304" pitchFamily="18" charset="0"/>
                <a:ea typeface="Arial" panose="020B0604020202020204" pitchFamily="34" charset="0"/>
                <a:cs typeface="Arial" panose="020B0604020202020204" pitchFamily="34" charset="0"/>
              </a:rPr>
              <a:t> (pp. 1-7)</a:t>
            </a:r>
          </a:p>
          <a:p>
            <a:pPr marL="285750" marR="0" indent="-285750" algn="just">
              <a:lnSpc>
                <a:spcPct val="200000"/>
              </a:lnSpc>
              <a:spcBef>
                <a:spcPts val="0"/>
              </a:spcBef>
              <a:spcAft>
                <a:spcPts val="800"/>
              </a:spcAft>
              <a:buFont typeface="Arial" panose="020B0604020202020204" pitchFamily="34" charset="0"/>
              <a:buChar char="•"/>
            </a:pP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Dewaele</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J.M. and </a:t>
            </a:r>
            <a:r>
              <a:rPr lang="en-US" sz="18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Botes</a:t>
            </a:r>
            <a:r>
              <a:rPr lang="en-US"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E., (2020). Does multilingualism shape personality? An exploratory investigation. </a:t>
            </a:r>
            <a:r>
              <a:rPr lang="en-US" sz="1800" i="1" dirty="0">
                <a:effectLst/>
                <a:latin typeface="Times New Roman" panose="02020603050405020304" pitchFamily="18" charset="0"/>
                <a:ea typeface="Arial" panose="020B0604020202020204" pitchFamily="34" charset="0"/>
                <a:cs typeface="Arial" panose="020B0604020202020204" pitchFamily="34" charset="0"/>
              </a:rPr>
              <a:t>International Journal of Bilingualism</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24</a:t>
            </a:r>
            <a:r>
              <a:rPr lang="en-US" sz="1800" dirty="0">
                <a:effectLst/>
                <a:latin typeface="Times New Roman" panose="02020603050405020304" pitchFamily="18" charset="0"/>
                <a:ea typeface="Arial" panose="020B0604020202020204" pitchFamily="34" charset="0"/>
                <a:cs typeface="Arial" panose="020B0604020202020204" pitchFamily="34" charset="0"/>
              </a:rPr>
              <a:t>(4), pp.811-823.</a:t>
            </a:r>
            <a:r>
              <a:rPr lang="en-US" sz="24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BC4CC71-6F9D-40CC-8140-F5FE210A5FA7}"/>
              </a:ext>
            </a:extLst>
          </p:cNvPr>
          <p:cNvSpPr txBox="1"/>
          <p:nvPr/>
        </p:nvSpPr>
        <p:spPr>
          <a:xfrm>
            <a:off x="4769604" y="629014"/>
            <a:ext cx="3227522" cy="927177"/>
          </a:xfrm>
          <a:prstGeom prst="rect">
            <a:avLst/>
          </a:prstGeom>
          <a:noFill/>
        </p:spPr>
        <p:txBody>
          <a:bodyPr wrap="square">
            <a:spAutoFit/>
          </a:bodyPr>
          <a:lstStyle/>
          <a:p>
            <a:pPr marL="0" marR="0" algn="just">
              <a:lnSpc>
                <a:spcPct val="20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2635886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1379</Words>
  <Application>Microsoft Macintosh PowerPoint</Application>
  <PresentationFormat>Widescreen</PresentationFormat>
  <Paragraphs>107</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Algerian</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2023-10-11T18:32:06Z</dcterms:created>
  <dcterms:modified xsi:type="dcterms:W3CDTF">2023-10-27T15:59:01Z</dcterms:modified>
</cp:coreProperties>
</file>