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5" r:id="rId17"/>
    <p:sldId id="271" r:id="rId18"/>
    <p:sldId id="272" r:id="rId19"/>
    <p:sldId id="273" r:id="rId20"/>
    <p:sldId id="274" r:id="rId21"/>
  </p:sldIdLst>
  <p:sldSz cx="9144000" cy="5143500" type="screen16x9"/>
  <p:notesSz cx="6858000" cy="9144000"/>
  <p:embeddedFontLst>
    <p:embeddedFont>
      <p:font typeface="Roboto" panose="02000000000000000000" pitchFamily="2"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1856" autoAdjust="0"/>
  </p:normalViewPr>
  <p:slideViewPr>
    <p:cSldViewPr snapToGrid="0">
      <p:cViewPr varScale="1">
        <p:scale>
          <a:sx n="65" d="100"/>
          <a:sy n="65" d="100"/>
        </p:scale>
        <p:origin x="1939" y="53"/>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65589661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2023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3bc06156921_0_2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3bc06156921_0_2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main purpose of the presentation is to assess the care, empowerment and support needs of older people and the approach of care homes like </a:t>
            </a:r>
            <a:r>
              <a:rPr lang="en" sz="1200" b="1" dirty="0">
                <a:solidFill>
                  <a:schemeClr val="dk1"/>
                </a:solidFill>
                <a:latin typeface="Times New Roman"/>
                <a:ea typeface="Times New Roman"/>
                <a:cs typeface="Times New Roman"/>
                <a:sym typeface="Times New Roman"/>
              </a:rPr>
              <a:t>Bart Health NHS Trust</a:t>
            </a:r>
            <a:r>
              <a:rPr lang="en" sz="1200" dirty="0">
                <a:solidFill>
                  <a:schemeClr val="dk1"/>
                </a:solidFill>
                <a:latin typeface="Times New Roman"/>
                <a:ea typeface="Times New Roman"/>
                <a:cs typeface="Times New Roman"/>
                <a:sym typeface="Times New Roman"/>
              </a:rPr>
              <a:t> in meeting the needs. Apart from this, current and emerging technological innovations will be discussed to understand their benefits and limitations in maintaining the independence and functional ability of older people. Accordingly, recommendations will be provided for the improvement of care services for older people under the current provisions in NHS England, UK.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Ageing in the UK is ongoing steadily, where individuals aged 65 years and above are expected to cover 1/4th of the total population by 2050 (Parliament.uk, 2025). Indeed, the life expectancy rate in the UK has been increasing rapidly; however, maintaining a healthy rate is challenging. Notably, significant policies and legislation have been introduced to support health and social care services in the UK. For instance, as Aujla</a:t>
            </a:r>
            <a:r>
              <a:rPr lang="en" sz="1200" i="1" dirty="0">
                <a:solidFill>
                  <a:schemeClr val="dk1"/>
                </a:solidFill>
                <a:latin typeface="Times New Roman"/>
                <a:ea typeface="Times New Roman"/>
                <a:cs typeface="Times New Roman"/>
                <a:sym typeface="Times New Roman"/>
              </a:rPr>
              <a:t> et al.,</a:t>
            </a:r>
            <a:r>
              <a:rPr lang="en" sz="1200" dirty="0">
                <a:solidFill>
                  <a:schemeClr val="dk1"/>
                </a:solidFill>
                <a:latin typeface="Times New Roman"/>
                <a:ea typeface="Times New Roman"/>
                <a:cs typeface="Times New Roman"/>
                <a:sym typeface="Times New Roman"/>
              </a:rPr>
              <a:t> (2023) stated, in England, legislation like the Health &amp; Social Care Act, 2012 and Care Act, 2014, improve health &amp; well-being of individuals, including older people and encourages NHS services to meet rising demand for elder care.</a:t>
            </a:r>
            <a:endParaRPr dirty="0"/>
          </a:p>
        </p:txBody>
      </p:sp>
    </p:spTree>
    <p:extLst>
      <p:ext uri="{BB962C8B-B14F-4D97-AF65-F5344CB8AC3E}">
        <p14:creationId xmlns:p14="http://schemas.microsoft.com/office/powerpoint/2010/main" val="479413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bc06156921_0_2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bc06156921_0_2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053147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3bc06156921_0_2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3bc06156921_0_2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dirty="0">
                <a:solidFill>
                  <a:schemeClr val="dk1"/>
                </a:solidFill>
                <a:latin typeface="Times New Roman"/>
                <a:ea typeface="Times New Roman"/>
                <a:cs typeface="Times New Roman"/>
                <a:sym typeface="Times New Roman"/>
              </a:rPr>
              <a:t>The UK care &amp; support services for older people are managed through combined statutory measures, voluntary services and private care providers. As stated by NHS England (2024), the NHS England, for example provide services such as healthcare, geriatrics and community-based nursing services. Correspondingly, local authorities, as explained by Johnson. and Boland (2020), provide social services like domiciliary services, residential care &amp; adult safeguarding. In line with statutory measures, voluntary organisations like Age UK or Alzheimer’s Society advocate care services and offer community-based support. While this information introduces an evolutionary landscape of elder care services, the ongoing demographic shifts in the UK, with the constant needs of older people, have impacted budget and staff requirements.</a:t>
            </a:r>
            <a:endParaRPr sz="1200" dirty="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26368808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3bc06156921_0_2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3bc06156921_0_2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dirty="0">
                <a:solidFill>
                  <a:schemeClr val="dk1"/>
                </a:solidFill>
                <a:latin typeface="Times New Roman"/>
                <a:ea typeface="Times New Roman"/>
                <a:cs typeface="Times New Roman"/>
                <a:sym typeface="Times New Roman"/>
              </a:rPr>
              <a:t>In line with the understanding of current services &amp; support for elderly people in the UK, a focus has been given on specific case scenarios. </a:t>
            </a:r>
            <a:r>
              <a:rPr lang="en" sz="1200" b="1" dirty="0">
                <a:solidFill>
                  <a:schemeClr val="dk1"/>
                </a:solidFill>
                <a:latin typeface="Times New Roman"/>
                <a:ea typeface="Times New Roman"/>
                <a:cs typeface="Times New Roman"/>
                <a:sym typeface="Times New Roman"/>
              </a:rPr>
              <a:t>"Bart Health NHS Trust"</a:t>
            </a:r>
            <a:r>
              <a:rPr lang="en" sz="1200" dirty="0">
                <a:solidFill>
                  <a:schemeClr val="dk1"/>
                </a:solidFill>
                <a:latin typeface="Times New Roman"/>
                <a:ea typeface="Times New Roman"/>
                <a:cs typeface="Times New Roman"/>
                <a:sym typeface="Times New Roman"/>
              </a:rPr>
              <a:t> is one of the largest providers in the UK, with more than 13 sites that offer comprehensive acute, community, and specialised services to older people (Clunas, 2025). This includes rehabilitation, geriatric services, as well as dementia care. Its major strength lies in incorporating multidisciplinary teams that guarantee comprehensive care while promoting independence as well as functional capacity in elderly people. Apart from the above benefit, Bart Health also prioritises enhanced facilities as well as R&amp;D practices, which enable the organisation to meet NHS policies, for example, the </a:t>
            </a:r>
            <a:r>
              <a:rPr lang="en" sz="1200" b="1" dirty="0">
                <a:solidFill>
                  <a:schemeClr val="dk1"/>
                </a:solidFill>
                <a:latin typeface="Times New Roman"/>
                <a:ea typeface="Times New Roman"/>
                <a:cs typeface="Times New Roman"/>
                <a:sym typeface="Times New Roman"/>
              </a:rPr>
              <a:t>"Ageing Well" program </a:t>
            </a:r>
            <a:r>
              <a:rPr lang="en" sz="1200" dirty="0">
                <a:solidFill>
                  <a:schemeClr val="dk1"/>
                </a:solidFill>
                <a:latin typeface="Times New Roman"/>
                <a:ea typeface="Times New Roman"/>
                <a:cs typeface="Times New Roman"/>
                <a:sym typeface="Times New Roman"/>
              </a:rPr>
              <a:t>(Crouch, 2023). Nevertheless, long waiting hours, shifting patient demographics and staff limitations are strongly disrupting personalised care services. At the same time, regional disparities are also impacting the service provision, followed by funding constraints. This creates irregularity in systemic empowerment</a:t>
            </a:r>
            <a:endParaRPr sz="1200" dirty="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1222488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bc06156921_0_2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bc06156921_0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dirty="0">
                <a:solidFill>
                  <a:schemeClr val="dk1"/>
                </a:solidFill>
                <a:latin typeface="Times New Roman"/>
                <a:ea typeface="Times New Roman"/>
                <a:cs typeface="Times New Roman"/>
                <a:sym typeface="Times New Roman"/>
              </a:rPr>
              <a:t>From the previous slide, it has been established that the UK care services for older adults show a mixed approach. While policy frameworks such as the </a:t>
            </a:r>
            <a:r>
              <a:rPr lang="en" sz="1200" b="1" dirty="0">
                <a:solidFill>
                  <a:schemeClr val="dk1"/>
                </a:solidFill>
                <a:latin typeface="Times New Roman"/>
                <a:ea typeface="Times New Roman"/>
                <a:cs typeface="Times New Roman"/>
                <a:sym typeface="Times New Roman"/>
              </a:rPr>
              <a:t>“Care Act, 2014”</a:t>
            </a:r>
            <a:r>
              <a:rPr lang="en" sz="1200" dirty="0">
                <a:solidFill>
                  <a:schemeClr val="dk1"/>
                </a:solidFill>
                <a:latin typeface="Times New Roman"/>
                <a:ea typeface="Times New Roman"/>
                <a:cs typeface="Times New Roman"/>
                <a:sym typeface="Times New Roman"/>
              </a:rPr>
              <a:t> and </a:t>
            </a:r>
            <a:r>
              <a:rPr lang="en" sz="1200" b="1" dirty="0">
                <a:solidFill>
                  <a:schemeClr val="dk1"/>
                </a:solidFill>
                <a:latin typeface="Times New Roman"/>
                <a:ea typeface="Times New Roman"/>
                <a:cs typeface="Times New Roman"/>
                <a:sym typeface="Times New Roman"/>
              </a:rPr>
              <a:t>“NHS Long-Term Plan”</a:t>
            </a:r>
            <a:r>
              <a:rPr lang="en" sz="1200" dirty="0">
                <a:solidFill>
                  <a:schemeClr val="dk1"/>
                </a:solidFill>
                <a:latin typeface="Times New Roman"/>
                <a:ea typeface="Times New Roman"/>
                <a:cs typeface="Times New Roman"/>
                <a:sym typeface="Times New Roman"/>
              </a:rPr>
              <a:t> offer a standard with strong foundations to empower older people, shifting demographic trends adversely impact the pace (Care Act 2014; NHS England, 2024). As such, the information provided by Mallorie (2024), identifies funding gaps, staff shortage, as well as access inequality. Amid the focus, empowerment theories, for example, </a:t>
            </a:r>
            <a:r>
              <a:rPr lang="en" sz="1200" b="1" dirty="0">
                <a:solidFill>
                  <a:schemeClr val="dk1"/>
                </a:solidFill>
                <a:latin typeface="Times New Roman"/>
                <a:ea typeface="Times New Roman"/>
                <a:cs typeface="Times New Roman"/>
                <a:sym typeface="Times New Roman"/>
              </a:rPr>
              <a:t>“Townsend’s Relative Deprivation”</a:t>
            </a:r>
            <a:r>
              <a:rPr lang="en" sz="1200" dirty="0">
                <a:solidFill>
                  <a:schemeClr val="dk1"/>
                </a:solidFill>
                <a:latin typeface="Times New Roman"/>
                <a:ea typeface="Times New Roman"/>
                <a:cs typeface="Times New Roman"/>
                <a:sym typeface="Times New Roman"/>
              </a:rPr>
              <a:t> Theory, in the current context, conceptualise how elderly people are continuously disempowered under inequitable services (Fu </a:t>
            </a:r>
            <a:r>
              <a:rPr lang="en" sz="1200" i="1" dirty="0">
                <a:solidFill>
                  <a:schemeClr val="dk1"/>
                </a:solidFill>
                <a:latin typeface="Times New Roman"/>
                <a:ea typeface="Times New Roman"/>
                <a:cs typeface="Times New Roman"/>
                <a:sym typeface="Times New Roman"/>
              </a:rPr>
              <a:t>et al.,</a:t>
            </a:r>
            <a:r>
              <a:rPr lang="en" sz="1200" dirty="0">
                <a:solidFill>
                  <a:schemeClr val="dk1"/>
                </a:solidFill>
                <a:latin typeface="Times New Roman"/>
                <a:ea typeface="Times New Roman"/>
                <a:cs typeface="Times New Roman"/>
                <a:sym typeface="Times New Roman"/>
              </a:rPr>
              <a:t> 2025). Further, in integrated care, policy interventions are significant, although the actual implementation in practice is highly inconsistent, thus leading to older people experience service gap in health &amp; social care.</a:t>
            </a:r>
            <a:endParaRPr sz="1200" dirty="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42584483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3bc06156921_0_2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3bc06156921_0_2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dirty="0">
                <a:solidFill>
                  <a:schemeClr val="dk1"/>
                </a:solidFill>
                <a:latin typeface="Times New Roman"/>
                <a:ea typeface="Times New Roman"/>
                <a:cs typeface="Times New Roman"/>
                <a:sym typeface="Times New Roman"/>
              </a:rPr>
              <a:t>Apart from underpinning the effectiveness and challenges of current care provisions in the UK, dilemmas faced by older people in managing independence &amp; functional ability under the UK care services are discussed. According to the evidence by Jahan (2024), older people are experiencing issues in leading an independent lifestyle due to functional and cognitive shortcomings. For instance, physical decline and frailty reduce the mobility and cognitive ability of elderly people. Correspondingly, the National Institute on Aging (2020), explains that social isolation is mostly exacerbated through poor community engagement, which undermines the empowerment of older people. Apart from this, structural barriers such as inadequate facilities at home and transportation issues are strongly restricting independence. Hence, it is necessary to include holistic and person-centred care that addresses inequalities within care access as well as outcomes.</a:t>
            </a:r>
            <a:endParaRPr sz="1200" dirty="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23758887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3bc06156921_0_2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3bc06156921_0_2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endParaRPr sz="1200" dirty="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4184186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3bc06156921_0_2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3bc06156921_0_2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theories of ageing provide ideas on how to care for and empower the aged persons. It is considered that the ageing process is a normal withdrawal process and weakening of social roles to the extent that the reduction in independence might arise due to the failure of services to mitigate the isolation, as postulated in the </a:t>
            </a:r>
            <a:r>
              <a:rPr lang="en" sz="1200" b="1" dirty="0">
                <a:solidFill>
                  <a:schemeClr val="dk1"/>
                </a:solidFill>
                <a:latin typeface="Times New Roman"/>
                <a:ea typeface="Times New Roman"/>
                <a:cs typeface="Times New Roman"/>
                <a:sym typeface="Times New Roman"/>
              </a:rPr>
              <a:t>Disengagement Theory </a:t>
            </a:r>
            <a:r>
              <a:rPr lang="en" sz="1200" dirty="0">
                <a:solidFill>
                  <a:schemeClr val="dk1"/>
                </a:solidFill>
                <a:latin typeface="Times New Roman"/>
                <a:ea typeface="Times New Roman"/>
                <a:cs typeface="Times New Roman"/>
                <a:sym typeface="Times New Roman"/>
              </a:rPr>
              <a:t>(Ejiri </a:t>
            </a:r>
            <a:r>
              <a:rPr lang="en" sz="1200" i="1" dirty="0">
                <a:solidFill>
                  <a:schemeClr val="dk1"/>
                </a:solidFill>
                <a:latin typeface="Times New Roman"/>
                <a:ea typeface="Times New Roman"/>
                <a:cs typeface="Times New Roman"/>
                <a:sym typeface="Times New Roman"/>
              </a:rPr>
              <a:t>et al.,</a:t>
            </a:r>
            <a:r>
              <a:rPr lang="en" sz="1200" dirty="0">
                <a:solidFill>
                  <a:schemeClr val="dk1"/>
                </a:solidFill>
                <a:latin typeface="Times New Roman"/>
                <a:ea typeface="Times New Roman"/>
                <a:cs typeface="Times New Roman"/>
                <a:sym typeface="Times New Roman"/>
              </a:rPr>
              <a:t> 2022). The </a:t>
            </a:r>
            <a:r>
              <a:rPr lang="en" sz="1200" b="1" dirty="0">
                <a:solidFill>
                  <a:schemeClr val="dk1"/>
                </a:solidFill>
                <a:latin typeface="Times New Roman"/>
                <a:ea typeface="Times New Roman"/>
                <a:cs typeface="Times New Roman"/>
                <a:sym typeface="Times New Roman"/>
              </a:rPr>
              <a:t>"Activity Theory"</a:t>
            </a:r>
            <a:r>
              <a:rPr lang="en" sz="1200" dirty="0">
                <a:solidFill>
                  <a:schemeClr val="dk1"/>
                </a:solidFill>
                <a:latin typeface="Times New Roman"/>
                <a:ea typeface="Times New Roman"/>
                <a:cs typeface="Times New Roman"/>
                <a:sym typeface="Times New Roman"/>
              </a:rPr>
              <a:t>, in line with this, proposes that well-being, independence, and functional ability are strongly promoted in terms of keeping active and socially involved (Hashim and Jones, 2020). The </a:t>
            </a:r>
            <a:r>
              <a:rPr lang="en" sz="1200" b="1" dirty="0">
                <a:solidFill>
                  <a:schemeClr val="dk1"/>
                </a:solidFill>
                <a:latin typeface="Times New Roman"/>
                <a:ea typeface="Times New Roman"/>
                <a:cs typeface="Times New Roman"/>
                <a:sym typeface="Times New Roman"/>
              </a:rPr>
              <a:t>Continuity Theory</a:t>
            </a:r>
            <a:r>
              <a:rPr lang="en" sz="1200" dirty="0">
                <a:solidFill>
                  <a:schemeClr val="dk1"/>
                </a:solidFill>
                <a:latin typeface="Times New Roman"/>
                <a:ea typeface="Times New Roman"/>
                <a:cs typeface="Times New Roman"/>
                <a:sym typeface="Times New Roman"/>
              </a:rPr>
              <a:t>, on the other hand, enlightens about the adaptability of older adults in the course of new behavioural patterns, values and relationships (Atchley, 2020).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This demonstrates the importance of personalised care, which prioritises the medical history of elderly people and their lifestyle. These theories directly assess the UK practice, which means that community day centres, Ageing Well programmes and personalised care planning adhere to the views of the Activity and Continuity. This offer independence, options and empowerment. Nonetheless, the delivery of equal access and potential barriers such as frailty, digital exclusion, and financial constraints are still a challenge, which threatens the idealistic concepts in practice.</a:t>
            </a:r>
            <a:endParaRPr sz="1200" dirty="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39476272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3bc06156921_0_2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3bc06156921_0_2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dirty="0">
                <a:solidFill>
                  <a:schemeClr val="dk1"/>
                </a:solidFill>
                <a:latin typeface="Times New Roman"/>
                <a:ea typeface="Times New Roman"/>
                <a:cs typeface="Times New Roman"/>
                <a:sym typeface="Times New Roman"/>
              </a:rPr>
              <a:t>The policy and legislation in the UK focus on strategies for care and empowerment of the elderly. Central to this is the </a:t>
            </a:r>
            <a:r>
              <a:rPr lang="en" sz="1200" b="1" dirty="0">
                <a:solidFill>
                  <a:schemeClr val="dk1"/>
                </a:solidFill>
                <a:latin typeface="Times New Roman"/>
                <a:ea typeface="Times New Roman"/>
                <a:cs typeface="Times New Roman"/>
                <a:sym typeface="Times New Roman"/>
              </a:rPr>
              <a:t>"Care Act 2014"</a:t>
            </a:r>
            <a:r>
              <a:rPr lang="en" sz="1200" dirty="0">
                <a:solidFill>
                  <a:schemeClr val="dk1"/>
                </a:solidFill>
                <a:latin typeface="Times New Roman"/>
                <a:ea typeface="Times New Roman"/>
                <a:cs typeface="Times New Roman"/>
                <a:sym typeface="Times New Roman"/>
              </a:rPr>
              <a:t>, which has put wellbeing and personalisation at the core of social care. Care Act (2014), states that the legislation embeds local authorities to encourage independence, choice, and dignity to ensure that the needs of older people are evaluated comprehensively. Correspondingly, the </a:t>
            </a:r>
            <a:r>
              <a:rPr lang="en" sz="1200" b="1" dirty="0">
                <a:solidFill>
                  <a:schemeClr val="dk1"/>
                </a:solidFill>
                <a:latin typeface="Times New Roman"/>
                <a:ea typeface="Times New Roman"/>
                <a:cs typeface="Times New Roman"/>
                <a:sym typeface="Times New Roman"/>
              </a:rPr>
              <a:t>"Equality Act 2010"</a:t>
            </a:r>
            <a:r>
              <a:rPr lang="en" sz="1200" dirty="0">
                <a:solidFill>
                  <a:schemeClr val="dk1"/>
                </a:solidFill>
                <a:latin typeface="Times New Roman"/>
                <a:ea typeface="Times New Roman"/>
                <a:cs typeface="Times New Roman"/>
                <a:sym typeface="Times New Roman"/>
              </a:rPr>
              <a:t> safeguards older adults by eliminating discrimination in health and social care, thus offering equal access to services irrespective of age, disability or other characteristics (GOV.UK, 2020).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1200" dirty="0">
                <a:solidFill>
                  <a:schemeClr val="dk1"/>
                </a:solidFill>
                <a:latin typeface="Times New Roman"/>
                <a:ea typeface="Times New Roman"/>
                <a:cs typeface="Times New Roman"/>
                <a:sym typeface="Times New Roman"/>
              </a:rPr>
              <a:t>In the </a:t>
            </a:r>
            <a:r>
              <a:rPr lang="en" sz="1200" b="1" dirty="0">
                <a:solidFill>
                  <a:schemeClr val="dk1"/>
                </a:solidFill>
                <a:latin typeface="Times New Roman"/>
                <a:ea typeface="Times New Roman"/>
                <a:cs typeface="Times New Roman"/>
                <a:sym typeface="Times New Roman"/>
              </a:rPr>
              <a:t>“NHS Long Term Plan 2019”</a:t>
            </a:r>
            <a:r>
              <a:rPr lang="en" sz="1200" dirty="0">
                <a:solidFill>
                  <a:schemeClr val="dk1"/>
                </a:solidFill>
                <a:latin typeface="Times New Roman"/>
                <a:ea typeface="Times New Roman"/>
                <a:cs typeface="Times New Roman"/>
                <a:sym typeface="Times New Roman"/>
              </a:rPr>
              <a:t>, the focus on frailty recognition, community-based care and technological innovation to ensure independence is proactively based in integrated care (NHS England, 2024). Although in theory, these policies are effective, the implementation is still facing issues because of funding pressures, problems of staff shortage and regional inequalities that, in most cases, impact empowerment and personalised care in practice.</a:t>
            </a:r>
            <a:endParaRPr sz="1200" dirty="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19675368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bc06156921_0_2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bc06156921_0_2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endParaRPr sz="120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18865076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3bc06156921_0_2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3bc06156921_0_2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Technology has revolutionised the provision of care among elderly people in the UK. Herein, </a:t>
            </a:r>
            <a:r>
              <a:rPr lang="en" sz="1200" b="1" dirty="0">
                <a:solidFill>
                  <a:schemeClr val="dk1"/>
                </a:solidFill>
                <a:latin typeface="Times New Roman"/>
                <a:ea typeface="Times New Roman"/>
                <a:cs typeface="Times New Roman"/>
                <a:sym typeface="Times New Roman"/>
              </a:rPr>
              <a:t>telecare</a:t>
            </a:r>
            <a:r>
              <a:rPr lang="en" sz="1200" dirty="0">
                <a:solidFill>
                  <a:schemeClr val="dk1"/>
                </a:solidFill>
                <a:latin typeface="Times New Roman"/>
                <a:ea typeface="Times New Roman"/>
                <a:cs typeface="Times New Roman"/>
                <a:sym typeface="Times New Roman"/>
              </a:rPr>
              <a:t>, </a:t>
            </a:r>
            <a:r>
              <a:rPr lang="en" sz="1200" b="1" dirty="0">
                <a:solidFill>
                  <a:schemeClr val="dk1"/>
                </a:solidFill>
                <a:latin typeface="Times New Roman"/>
                <a:ea typeface="Times New Roman"/>
                <a:cs typeface="Times New Roman"/>
                <a:sym typeface="Times New Roman"/>
              </a:rPr>
              <a:t>remote monitoring</a:t>
            </a:r>
            <a:r>
              <a:rPr lang="en" sz="1200" dirty="0">
                <a:solidFill>
                  <a:schemeClr val="dk1"/>
                </a:solidFill>
                <a:latin typeface="Times New Roman"/>
                <a:ea typeface="Times New Roman"/>
                <a:cs typeface="Times New Roman"/>
                <a:sym typeface="Times New Roman"/>
              </a:rPr>
              <a:t>, </a:t>
            </a:r>
            <a:r>
              <a:rPr lang="en" sz="1200" b="1" dirty="0">
                <a:solidFill>
                  <a:schemeClr val="dk1"/>
                </a:solidFill>
                <a:latin typeface="Times New Roman"/>
                <a:ea typeface="Times New Roman"/>
                <a:cs typeface="Times New Roman"/>
                <a:sym typeface="Times New Roman"/>
              </a:rPr>
              <a:t>dementia-oriented technologies</a:t>
            </a:r>
            <a:r>
              <a:rPr lang="en" sz="1200" dirty="0">
                <a:solidFill>
                  <a:schemeClr val="dk1"/>
                </a:solidFill>
                <a:latin typeface="Times New Roman"/>
                <a:ea typeface="Times New Roman"/>
                <a:cs typeface="Times New Roman"/>
                <a:sym typeface="Times New Roman"/>
              </a:rPr>
              <a:t>, and </a:t>
            </a:r>
            <a:r>
              <a:rPr lang="en" sz="1200" b="1" dirty="0">
                <a:solidFill>
                  <a:schemeClr val="dk1"/>
                </a:solidFill>
                <a:latin typeface="Times New Roman"/>
                <a:ea typeface="Times New Roman"/>
                <a:cs typeface="Times New Roman"/>
                <a:sym typeface="Times New Roman"/>
              </a:rPr>
              <a:t>robotics </a:t>
            </a:r>
            <a:r>
              <a:rPr lang="en" sz="1200" dirty="0">
                <a:solidFill>
                  <a:schemeClr val="dk1"/>
                </a:solidFill>
                <a:latin typeface="Times New Roman"/>
                <a:ea typeface="Times New Roman"/>
                <a:cs typeface="Times New Roman"/>
                <a:sym typeface="Times New Roman"/>
              </a:rPr>
              <a:t>are key enhancers. As explained by Pech</a:t>
            </a:r>
            <a:r>
              <a:rPr lang="en" sz="1200" i="1" dirty="0">
                <a:solidFill>
                  <a:schemeClr val="dk1"/>
                </a:solidFill>
                <a:latin typeface="Times New Roman"/>
                <a:ea typeface="Times New Roman"/>
                <a:cs typeface="Times New Roman"/>
                <a:sym typeface="Times New Roman"/>
              </a:rPr>
              <a:t> et al.,</a:t>
            </a:r>
            <a:r>
              <a:rPr lang="en" sz="1200" dirty="0">
                <a:solidFill>
                  <a:schemeClr val="dk1"/>
                </a:solidFill>
                <a:latin typeface="Times New Roman"/>
                <a:ea typeface="Times New Roman"/>
                <a:cs typeface="Times New Roman"/>
                <a:sym typeface="Times New Roman"/>
              </a:rPr>
              <a:t> (2021) </a:t>
            </a:r>
            <a:r>
              <a:rPr lang="en" sz="1200" b="1" dirty="0">
                <a:solidFill>
                  <a:schemeClr val="dk1"/>
                </a:solidFill>
                <a:latin typeface="Times New Roman"/>
                <a:ea typeface="Times New Roman"/>
                <a:cs typeface="Times New Roman"/>
                <a:sym typeface="Times New Roman"/>
              </a:rPr>
              <a:t>"fall detectors"</a:t>
            </a:r>
            <a:r>
              <a:rPr lang="en" sz="1200" dirty="0">
                <a:solidFill>
                  <a:schemeClr val="dk1"/>
                </a:solidFill>
                <a:latin typeface="Times New Roman"/>
                <a:ea typeface="Times New Roman"/>
                <a:cs typeface="Times New Roman"/>
                <a:sym typeface="Times New Roman"/>
              </a:rPr>
              <a:t> and </a:t>
            </a:r>
            <a:r>
              <a:rPr lang="en" sz="1200" b="1" dirty="0">
                <a:solidFill>
                  <a:schemeClr val="dk1"/>
                </a:solidFill>
                <a:latin typeface="Times New Roman"/>
                <a:ea typeface="Times New Roman"/>
                <a:cs typeface="Times New Roman"/>
                <a:sym typeface="Times New Roman"/>
              </a:rPr>
              <a:t>"emergency-response alarms"</a:t>
            </a:r>
            <a:r>
              <a:rPr lang="en" sz="1200" dirty="0">
                <a:solidFill>
                  <a:schemeClr val="dk1"/>
                </a:solidFill>
                <a:latin typeface="Times New Roman"/>
                <a:ea typeface="Times New Roman"/>
                <a:cs typeface="Times New Roman"/>
                <a:sym typeface="Times New Roman"/>
              </a:rPr>
              <a:t> increase possiility for elderly people to live independently at home. Secondly, Peyroteo </a:t>
            </a:r>
            <a:r>
              <a:rPr lang="en" sz="1200" i="1" dirty="0">
                <a:solidFill>
                  <a:schemeClr val="dk1"/>
                </a:solidFill>
                <a:latin typeface="Times New Roman"/>
                <a:ea typeface="Times New Roman"/>
                <a:cs typeface="Times New Roman"/>
                <a:sym typeface="Times New Roman"/>
              </a:rPr>
              <a:t>et al.,</a:t>
            </a:r>
            <a:r>
              <a:rPr lang="en" sz="1200" dirty="0">
                <a:solidFill>
                  <a:schemeClr val="dk1"/>
                </a:solidFill>
                <a:latin typeface="Times New Roman"/>
                <a:ea typeface="Times New Roman"/>
                <a:cs typeface="Times New Roman"/>
                <a:sym typeface="Times New Roman"/>
              </a:rPr>
              <a:t> (2021) mentioned that vital signs, including chronic health conditions, can be monitored through </a:t>
            </a:r>
            <a:r>
              <a:rPr lang="en" sz="1200" b="1" dirty="0">
                <a:solidFill>
                  <a:schemeClr val="dk1"/>
                </a:solidFill>
                <a:latin typeface="Times New Roman"/>
                <a:ea typeface="Times New Roman"/>
                <a:cs typeface="Times New Roman"/>
                <a:sym typeface="Times New Roman"/>
              </a:rPr>
              <a:t>remote sensing devices</a:t>
            </a:r>
            <a:r>
              <a:rPr lang="en" sz="1200" dirty="0">
                <a:solidFill>
                  <a:schemeClr val="dk1"/>
                </a:solidFill>
                <a:latin typeface="Times New Roman"/>
                <a:ea typeface="Times New Roman"/>
                <a:cs typeface="Times New Roman"/>
                <a:sym typeface="Times New Roman"/>
              </a:rPr>
              <a:t>. This eliminates unnecessary hospital visits. </a:t>
            </a:r>
            <a:r>
              <a:rPr lang="en" sz="1200" b="1" dirty="0">
                <a:solidFill>
                  <a:schemeClr val="dk1"/>
                </a:solidFill>
                <a:latin typeface="Times New Roman"/>
                <a:ea typeface="Times New Roman"/>
                <a:cs typeface="Times New Roman"/>
                <a:sym typeface="Times New Roman"/>
              </a:rPr>
              <a:t>GPS trackers and memory aids</a:t>
            </a:r>
            <a:r>
              <a:rPr lang="en" sz="1200" dirty="0">
                <a:solidFill>
                  <a:schemeClr val="dk1"/>
                </a:solidFill>
                <a:latin typeface="Times New Roman"/>
                <a:ea typeface="Times New Roman"/>
                <a:cs typeface="Times New Roman"/>
                <a:sym typeface="Times New Roman"/>
              </a:rPr>
              <a:t> promote the safety and autonomy of cognitively impaired individuals. Overall, the approaches increase the independence of older people, besides improving their functional/cognitive abilities.</a:t>
            </a:r>
            <a:endParaRPr sz="1200" dirty="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5324896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3bc06156921_0_2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3bc06156921_0_2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dirty="0">
                <a:solidFill>
                  <a:schemeClr val="dk1"/>
                </a:solidFill>
                <a:latin typeface="Times New Roman"/>
                <a:ea typeface="Times New Roman"/>
                <a:cs typeface="Times New Roman"/>
                <a:sym typeface="Times New Roman"/>
              </a:rPr>
              <a:t>Technological innovations, however, show multiple limitations in healthcare practices. A significant impediment includes the issue of </a:t>
            </a:r>
            <a:r>
              <a:rPr lang="en" sz="1200" b="1" dirty="0">
                <a:solidFill>
                  <a:schemeClr val="dk1"/>
                </a:solidFill>
                <a:latin typeface="Times New Roman"/>
                <a:ea typeface="Times New Roman"/>
                <a:cs typeface="Times New Roman"/>
                <a:sym typeface="Times New Roman"/>
              </a:rPr>
              <a:t>digital exclusion</a:t>
            </a:r>
            <a:r>
              <a:rPr lang="en" sz="1200" dirty="0">
                <a:solidFill>
                  <a:schemeClr val="dk1"/>
                </a:solidFill>
                <a:latin typeface="Times New Roman"/>
                <a:ea typeface="Times New Roman"/>
                <a:cs typeface="Times New Roman"/>
                <a:sym typeface="Times New Roman"/>
              </a:rPr>
              <a:t>, as not all older adults are digitally literate or can access telecare and remote monitoring. Advanced technologies, like </a:t>
            </a:r>
            <a:r>
              <a:rPr lang="en" sz="1200" b="1" dirty="0">
                <a:solidFill>
                  <a:schemeClr val="dk1"/>
                </a:solidFill>
                <a:latin typeface="Times New Roman"/>
                <a:ea typeface="Times New Roman"/>
                <a:cs typeface="Times New Roman"/>
                <a:sym typeface="Times New Roman"/>
              </a:rPr>
              <a:t>robotics</a:t>
            </a:r>
            <a:r>
              <a:rPr lang="en" sz="1200" dirty="0">
                <a:solidFill>
                  <a:schemeClr val="dk1"/>
                </a:solidFill>
                <a:latin typeface="Times New Roman"/>
                <a:ea typeface="Times New Roman"/>
                <a:cs typeface="Times New Roman"/>
                <a:sym typeface="Times New Roman"/>
              </a:rPr>
              <a:t>, as explained by Lu </a:t>
            </a:r>
            <a:r>
              <a:rPr lang="en" sz="1200" i="1" dirty="0">
                <a:solidFill>
                  <a:schemeClr val="dk1"/>
                </a:solidFill>
                <a:latin typeface="Times New Roman"/>
                <a:ea typeface="Times New Roman"/>
                <a:cs typeface="Times New Roman"/>
                <a:sym typeface="Times New Roman"/>
              </a:rPr>
              <a:t>et al.,</a:t>
            </a:r>
            <a:r>
              <a:rPr lang="en" sz="1200" dirty="0">
                <a:solidFill>
                  <a:schemeClr val="dk1"/>
                </a:solidFill>
                <a:latin typeface="Times New Roman"/>
                <a:ea typeface="Times New Roman"/>
                <a:cs typeface="Times New Roman"/>
                <a:sym typeface="Times New Roman"/>
              </a:rPr>
              <a:t> (2022), increase equity issues. There are also </a:t>
            </a:r>
            <a:r>
              <a:rPr lang="en" sz="1200" b="1" dirty="0">
                <a:solidFill>
                  <a:schemeClr val="dk1"/>
                </a:solidFill>
                <a:latin typeface="Times New Roman"/>
                <a:ea typeface="Times New Roman"/>
                <a:cs typeface="Times New Roman"/>
                <a:sym typeface="Times New Roman"/>
              </a:rPr>
              <a:t>privacy and ethical concerns</a:t>
            </a:r>
            <a:r>
              <a:rPr lang="en" sz="1200" dirty="0">
                <a:solidFill>
                  <a:schemeClr val="dk1"/>
                </a:solidFill>
                <a:latin typeface="Times New Roman"/>
                <a:ea typeface="Times New Roman"/>
                <a:cs typeface="Times New Roman"/>
                <a:sym typeface="Times New Roman"/>
              </a:rPr>
              <a:t>, especially when the surveillance is used to monitor, and this can be detrimental to autonomy. Hence, while technology provides an apparent advantage in ensuring independence and functional ability, accessibility, affordability and ethical integrity are major concerns impeding the implementation in elderly care.</a:t>
            </a:r>
          </a:p>
          <a:p>
            <a:pPr marL="0" lvl="0" indent="0" algn="just" rtl="0">
              <a:lnSpc>
                <a:spcPct val="150000"/>
              </a:lnSpc>
              <a:spcBef>
                <a:spcPts val="1000"/>
              </a:spcBef>
              <a:spcAft>
                <a:spcPts val="0"/>
              </a:spcAft>
              <a:buNone/>
            </a:pPr>
            <a:endParaRPr lang="en" sz="1200" dirty="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GB" sz="1100" b="0" i="0" u="none" strike="noStrike" cap="none" dirty="0">
                <a:solidFill>
                  <a:srgbClr val="000000"/>
                </a:solidFill>
                <a:effectLst/>
                <a:latin typeface="Arial"/>
                <a:ea typeface="Arial"/>
                <a:cs typeface="Arial"/>
                <a:sym typeface="Arial"/>
              </a:rPr>
              <a:t>Understanding the limitations, ethical considerations are imperative in elder care. In tech innovation for aged care, ethics is embedded in balancing safety, and autonomy, followed by dignity &amp; privacy. </a:t>
            </a:r>
            <a:r>
              <a:rPr lang="en-GB" sz="1100" b="0" i="0" u="none" strike="noStrike" cap="none" dirty="0" err="1">
                <a:solidFill>
                  <a:srgbClr val="000000"/>
                </a:solidFill>
                <a:effectLst/>
                <a:latin typeface="Arial"/>
                <a:ea typeface="Arial"/>
                <a:cs typeface="Arial"/>
                <a:sym typeface="Arial"/>
              </a:rPr>
              <a:t>Klimova</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Kacetl</a:t>
            </a:r>
            <a:r>
              <a:rPr lang="en-GB" sz="1100" b="0" i="0" u="none" strike="noStrike" cap="none" dirty="0">
                <a:solidFill>
                  <a:srgbClr val="000000"/>
                </a:solidFill>
                <a:effectLst/>
                <a:latin typeface="Arial"/>
                <a:ea typeface="Arial"/>
                <a:cs typeface="Arial"/>
                <a:sym typeface="Arial"/>
              </a:rPr>
              <a:t> (2025), mentioned that </a:t>
            </a:r>
            <a:r>
              <a:rPr lang="en-GB" sz="1100" b="1" i="0" u="none" strike="noStrike" cap="none" dirty="0">
                <a:solidFill>
                  <a:srgbClr val="000000"/>
                </a:solidFill>
                <a:effectLst/>
                <a:latin typeface="Arial"/>
                <a:ea typeface="Arial"/>
                <a:cs typeface="Arial"/>
                <a:sym typeface="Arial"/>
              </a:rPr>
              <a:t>prevention of surveillance control</a:t>
            </a:r>
            <a:r>
              <a:rPr lang="en-GB" sz="1100" b="0" i="0" u="none" strike="noStrike" cap="none" dirty="0">
                <a:solidFill>
                  <a:srgbClr val="000000"/>
                </a:solidFill>
                <a:effectLst/>
                <a:latin typeface="Arial"/>
                <a:ea typeface="Arial"/>
                <a:cs typeface="Arial"/>
                <a:sym typeface="Arial"/>
              </a:rPr>
              <a:t> is key to ensure autonomy of patients. Secondly, </a:t>
            </a:r>
            <a:r>
              <a:rPr lang="en-GB" sz="1100" b="1" i="0" u="none" strike="noStrike" cap="none" dirty="0">
                <a:solidFill>
                  <a:srgbClr val="000000"/>
                </a:solidFill>
                <a:effectLst/>
                <a:latin typeface="Arial"/>
                <a:ea typeface="Arial"/>
                <a:cs typeface="Arial"/>
                <a:sym typeface="Arial"/>
              </a:rPr>
              <a:t>preventing digital divide</a:t>
            </a:r>
            <a:r>
              <a:rPr lang="en-GB" sz="1100" b="0" i="0" u="none" strike="noStrike" cap="none" dirty="0">
                <a:solidFill>
                  <a:srgbClr val="000000"/>
                </a:solidFill>
                <a:effectLst/>
                <a:latin typeface="Arial"/>
                <a:ea typeface="Arial"/>
                <a:cs typeface="Arial"/>
                <a:sym typeface="Arial"/>
              </a:rPr>
              <a:t>, which is common cause of health disparities among older adults through human-centred approaches. Herein, it is understandable that </a:t>
            </a:r>
            <a:r>
              <a:rPr lang="en-GB" sz="1100" b="1" i="0" u="none" strike="noStrike" cap="none" dirty="0">
                <a:solidFill>
                  <a:srgbClr val="000000"/>
                </a:solidFill>
                <a:effectLst/>
                <a:latin typeface="Arial"/>
                <a:ea typeface="Arial"/>
                <a:cs typeface="Arial"/>
                <a:sym typeface="Arial"/>
              </a:rPr>
              <a:t>maintaining personal connection in line with technological enhancement</a:t>
            </a:r>
            <a:r>
              <a:rPr lang="en-GB" sz="1100" b="0" i="0" u="none" strike="noStrike" cap="none" dirty="0">
                <a:solidFill>
                  <a:srgbClr val="000000"/>
                </a:solidFill>
                <a:effectLst/>
                <a:latin typeface="Arial"/>
                <a:ea typeface="Arial"/>
                <a:cs typeface="Arial"/>
                <a:sym typeface="Arial"/>
              </a:rPr>
              <a:t> can outweigh potential risks.</a:t>
            </a:r>
            <a:endParaRPr sz="1200" dirty="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24917465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3bc06156921_0_2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3bc06156921_0_2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dirty="0">
                <a:solidFill>
                  <a:schemeClr val="dk1"/>
                </a:solidFill>
                <a:latin typeface="Times New Roman"/>
                <a:ea typeface="Times New Roman"/>
                <a:cs typeface="Times New Roman"/>
                <a:sym typeface="Times New Roman"/>
              </a:rPr>
              <a:t>Barts Health NHS Trust is amongst the largest NHS trusts in the UK that provides a wide range of services to the aged population through geriatric wards, frailty assessment units and dementia care pathways. The organisation, as stated by Clunas (2025), prioritises multidisciplinary collaboration, integrating medical as well as nursing care that offer holistic services. The focus is strongly aligned with the </a:t>
            </a:r>
            <a:r>
              <a:rPr lang="en" sz="1200" b="1" dirty="0">
                <a:solidFill>
                  <a:schemeClr val="dk1"/>
                </a:solidFill>
                <a:latin typeface="Times New Roman"/>
                <a:ea typeface="Times New Roman"/>
                <a:cs typeface="Times New Roman"/>
                <a:sym typeface="Times New Roman"/>
              </a:rPr>
              <a:t>"Activity Theory" of Ageing</a:t>
            </a:r>
            <a:r>
              <a:rPr lang="en" sz="1200" dirty="0">
                <a:solidFill>
                  <a:schemeClr val="dk1"/>
                </a:solidFill>
                <a:latin typeface="Times New Roman"/>
                <a:ea typeface="Times New Roman"/>
                <a:cs typeface="Times New Roman"/>
                <a:sym typeface="Times New Roman"/>
              </a:rPr>
              <a:t>, which emphasises the necessary focus on relevant services that encourage elderly people to be active &amp; independent (Hashim and Jones, 2020). The Trust provides older adults with rehabilitation programmes, physiotherapy and occupational therapy that help the person stay active, thus enabling functional capacity. Simultaneously, the </a:t>
            </a:r>
            <a:r>
              <a:rPr lang="en" sz="1200" b="1" dirty="0">
                <a:solidFill>
                  <a:schemeClr val="dk1"/>
                </a:solidFill>
                <a:latin typeface="Times New Roman"/>
                <a:ea typeface="Times New Roman"/>
                <a:cs typeface="Times New Roman"/>
                <a:sym typeface="Times New Roman"/>
              </a:rPr>
              <a:t>Continuity Theory</a:t>
            </a:r>
            <a:r>
              <a:rPr lang="en" sz="1200" dirty="0">
                <a:solidFill>
                  <a:schemeClr val="dk1"/>
                </a:solidFill>
                <a:latin typeface="Times New Roman"/>
                <a:ea typeface="Times New Roman"/>
                <a:cs typeface="Times New Roman"/>
                <a:sym typeface="Times New Roman"/>
              </a:rPr>
              <a:t> is also present in dementia services, where individual care strategies are taken into account.</a:t>
            </a:r>
            <a:endParaRPr sz="1200" dirty="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26742714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3bc06156921_0_2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3bc06156921_0_2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dirty="0">
                <a:solidFill>
                  <a:schemeClr val="dk1"/>
                </a:solidFill>
                <a:latin typeface="Times New Roman"/>
                <a:ea typeface="Times New Roman"/>
                <a:cs typeface="Times New Roman"/>
                <a:sym typeface="Times New Roman"/>
              </a:rPr>
              <a:t>A further focus has been given to policy frameworks. The </a:t>
            </a:r>
            <a:r>
              <a:rPr lang="en" sz="1200" b="1" dirty="0">
                <a:solidFill>
                  <a:schemeClr val="dk1"/>
                </a:solidFill>
                <a:latin typeface="Times New Roman"/>
                <a:ea typeface="Times New Roman"/>
                <a:cs typeface="Times New Roman"/>
                <a:sym typeface="Times New Roman"/>
              </a:rPr>
              <a:t>Care Act 2014</a:t>
            </a:r>
            <a:r>
              <a:rPr lang="en" sz="1200" dirty="0">
                <a:solidFill>
                  <a:schemeClr val="dk1"/>
                </a:solidFill>
                <a:latin typeface="Times New Roman"/>
                <a:ea typeface="Times New Roman"/>
                <a:cs typeface="Times New Roman"/>
                <a:sym typeface="Times New Roman"/>
              </a:rPr>
              <a:t> mandates personalisation and wellbeing to be the key to care delivery, which is evident in Bart Health. Herein, interventions are designed based on patient needs, and planning processes are patient-centred. Non-discrimination is guaranteed by the</a:t>
            </a:r>
            <a:r>
              <a:rPr lang="en" sz="1200" b="1" dirty="0">
                <a:solidFill>
                  <a:schemeClr val="dk1"/>
                </a:solidFill>
                <a:latin typeface="Times New Roman"/>
                <a:ea typeface="Times New Roman"/>
                <a:cs typeface="Times New Roman"/>
                <a:sym typeface="Times New Roman"/>
              </a:rPr>
              <a:t> Equality Act 2010</a:t>
            </a:r>
            <a:r>
              <a:rPr lang="en" sz="1200" dirty="0">
                <a:solidFill>
                  <a:schemeClr val="dk1"/>
                </a:solidFill>
                <a:latin typeface="Times New Roman"/>
                <a:ea typeface="Times New Roman"/>
                <a:cs typeface="Times New Roman"/>
                <a:sym typeface="Times New Roman"/>
              </a:rPr>
              <a:t>, which is critical in the area of dementia services, and the </a:t>
            </a:r>
            <a:r>
              <a:rPr lang="en" sz="1200" b="1" dirty="0">
                <a:solidFill>
                  <a:schemeClr val="dk1"/>
                </a:solidFill>
                <a:latin typeface="Times New Roman"/>
                <a:ea typeface="Times New Roman"/>
                <a:cs typeface="Times New Roman"/>
                <a:sym typeface="Times New Roman"/>
              </a:rPr>
              <a:t>NHS Long Term Plan (2019)</a:t>
            </a:r>
            <a:r>
              <a:rPr lang="en" sz="1200" dirty="0">
                <a:solidFill>
                  <a:schemeClr val="dk1"/>
                </a:solidFill>
                <a:latin typeface="Times New Roman"/>
                <a:ea typeface="Times New Roman"/>
                <a:cs typeface="Times New Roman"/>
                <a:sym typeface="Times New Roman"/>
              </a:rPr>
              <a:t> encourages the quality of ageing, followed by community-based care (GOV.UK, 2020; NHS England, 2024). Overall, the Trust ensures frailty recognition and preemptive discharge planning.</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1200" dirty="0">
                <a:solidFill>
                  <a:schemeClr val="dk1"/>
                </a:solidFill>
                <a:latin typeface="Times New Roman"/>
                <a:ea typeface="Times New Roman"/>
                <a:cs typeface="Times New Roman"/>
                <a:sym typeface="Times New Roman"/>
              </a:rPr>
              <a:t>The potential outcomes of older individuals are better functional ability, fewer hospitalisations, and increased dignity with self-organised pathways of dementia. There is less fear of low-quality care, empowerment and safety among patients and families. Nevertheless, high demand, labour shortage and financial constraints cause delays and disparities in the delivery of services. Although Barts Health NHS Trust promote policy-based, theory-driven practice, the challenges of the system on a larger scale demonstrate that it is necessary to invest and innovate on a long-term basis to empower the diverse ageing population of the UK.</a:t>
            </a:r>
            <a:endParaRPr sz="1200" dirty="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17752149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dirty="0"/>
              <a:t>In elderly people, dementia can have a damaging impact on their lives personally and psychologically. Dementia often leads to loneliness in the elderly causing isolation to occur. The impact of this leads to strains in family relations for many elderly people, often not remembering family members they see regularly which then tends to disconnections. </a:t>
            </a:r>
          </a:p>
          <a:p>
            <a:pPr marL="158750" indent="0">
              <a:buNone/>
            </a:pPr>
            <a:endParaRPr lang="en-GB" dirty="0"/>
          </a:p>
          <a:p>
            <a:pPr marL="158750" indent="0">
              <a:buNone/>
            </a:pPr>
            <a:r>
              <a:rPr lang="en-GB" dirty="0"/>
              <a:t>This then leads into disengagement theory, which suggests that older adults begin to slow down and regress, gradually isolating themselves from society. </a:t>
            </a:r>
          </a:p>
          <a:p>
            <a:pPr marL="158750" indent="0">
              <a:buNone/>
            </a:pPr>
            <a:endParaRPr lang="en-GB" dirty="0"/>
          </a:p>
          <a:p>
            <a:pPr marL="158750" indent="0">
              <a:buNone/>
            </a:pPr>
            <a:r>
              <a:rPr lang="en-GB" dirty="0"/>
              <a:t>Common in society especially in the care environment, is an ageist ideology. Ageism is the discrimination and prejudice aimed towards people based on their age. In the elderly, they face interpersonal ageism where others often stereotype based on their old age, which then leads to exclusion from various activities. For example, an elderly person not being selected for a driving job based on their age.</a:t>
            </a:r>
          </a:p>
          <a:p>
            <a:pPr marL="158750" indent="0">
              <a:buNone/>
            </a:pPr>
            <a:endParaRPr lang="en-GB" dirty="0"/>
          </a:p>
          <a:p>
            <a:pPr marL="158750" indent="0">
              <a:buNone/>
            </a:pPr>
            <a:r>
              <a:rPr lang="en-GB" dirty="0"/>
              <a:t>Various Legislations have been put in place to help protect against ageism prominently in the workplace. Care Act 2014, helps enforce equality and prevents age related discrimination. </a:t>
            </a:r>
          </a:p>
          <a:p>
            <a:pPr marL="158750" indent="0">
              <a:buNone/>
            </a:pPr>
            <a:endParaRPr lang="en-GB" dirty="0"/>
          </a:p>
          <a:p>
            <a:pPr marL="158750" indent="0">
              <a:buNone/>
            </a:pPr>
            <a:r>
              <a:rPr lang="en-GB" dirty="0"/>
              <a:t>A limitation of this, is the inconsistent support and reinforcement of this act.</a:t>
            </a:r>
          </a:p>
          <a:p>
            <a:pPr marL="158750" indent="0">
              <a:buNone/>
            </a:pPr>
            <a:endParaRPr lang="en-GB" dirty="0"/>
          </a:p>
        </p:txBody>
      </p:sp>
    </p:spTree>
    <p:extLst>
      <p:ext uri="{BB962C8B-B14F-4D97-AF65-F5344CB8AC3E}">
        <p14:creationId xmlns:p14="http://schemas.microsoft.com/office/powerpoint/2010/main" val="2121881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3bc06156921_0_2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3bc06156921_0_2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dirty="0">
                <a:solidFill>
                  <a:schemeClr val="dk1"/>
                </a:solidFill>
                <a:latin typeface="Times New Roman"/>
                <a:ea typeface="Times New Roman"/>
                <a:cs typeface="Times New Roman"/>
                <a:sym typeface="Times New Roman"/>
              </a:rPr>
              <a:t>The suggested ideas to enhance the care provided to older people highlight the need for advanced </a:t>
            </a:r>
            <a:r>
              <a:rPr lang="en" sz="1200" b="1" dirty="0">
                <a:solidFill>
                  <a:schemeClr val="dk1"/>
                </a:solidFill>
                <a:latin typeface="Times New Roman"/>
                <a:ea typeface="Times New Roman"/>
                <a:cs typeface="Times New Roman"/>
                <a:sym typeface="Times New Roman"/>
              </a:rPr>
              <a:t>staff training,</a:t>
            </a:r>
            <a:r>
              <a:rPr lang="en" sz="1200" dirty="0">
                <a:solidFill>
                  <a:schemeClr val="dk1"/>
                </a:solidFill>
                <a:latin typeface="Times New Roman"/>
                <a:ea typeface="Times New Roman"/>
                <a:cs typeface="Times New Roman"/>
                <a:sym typeface="Times New Roman"/>
              </a:rPr>
              <a:t> especially on matters dealing with dementia and frailty management. This can ensure personalised and theory-based practices by Bart Health (Gkioka </a:t>
            </a:r>
            <a:r>
              <a:rPr lang="en" sz="1200" i="1" dirty="0">
                <a:solidFill>
                  <a:schemeClr val="dk1"/>
                </a:solidFill>
                <a:latin typeface="Times New Roman"/>
                <a:ea typeface="Times New Roman"/>
                <a:cs typeface="Times New Roman"/>
                <a:sym typeface="Times New Roman"/>
              </a:rPr>
              <a:t>et al.,</a:t>
            </a:r>
            <a:r>
              <a:rPr lang="en" sz="1200" dirty="0">
                <a:solidFill>
                  <a:schemeClr val="dk1"/>
                </a:solidFill>
                <a:latin typeface="Times New Roman"/>
                <a:ea typeface="Times New Roman"/>
                <a:cs typeface="Times New Roman"/>
                <a:sym typeface="Times New Roman"/>
              </a:rPr>
              <a:t> 2020). Secondly, the </a:t>
            </a:r>
            <a:r>
              <a:rPr lang="en" sz="1200" b="1" dirty="0">
                <a:solidFill>
                  <a:schemeClr val="dk1"/>
                </a:solidFill>
                <a:latin typeface="Times New Roman"/>
                <a:ea typeface="Times New Roman"/>
                <a:cs typeface="Times New Roman"/>
                <a:sym typeface="Times New Roman"/>
              </a:rPr>
              <a:t>increased community-based services</a:t>
            </a:r>
            <a:r>
              <a:rPr lang="en" sz="1200" dirty="0">
                <a:solidFill>
                  <a:schemeClr val="dk1"/>
                </a:solidFill>
                <a:latin typeface="Times New Roman"/>
                <a:ea typeface="Times New Roman"/>
                <a:cs typeface="Times New Roman"/>
                <a:sym typeface="Times New Roman"/>
              </a:rPr>
              <a:t> can be proposed in line with the principle of wellbeing in the Care Act 2014 (Care Act, 2014). This focuses on empowerment and reducing hospital dependency. Further, </a:t>
            </a:r>
            <a:r>
              <a:rPr lang="en" sz="1200" b="1" dirty="0">
                <a:solidFill>
                  <a:schemeClr val="dk1"/>
                </a:solidFill>
                <a:latin typeface="Times New Roman"/>
                <a:ea typeface="Times New Roman"/>
                <a:cs typeface="Times New Roman"/>
                <a:sym typeface="Times New Roman"/>
              </a:rPr>
              <a:t>policy changes</a:t>
            </a:r>
            <a:r>
              <a:rPr lang="en" sz="1200" dirty="0">
                <a:solidFill>
                  <a:schemeClr val="dk1"/>
                </a:solidFill>
                <a:latin typeface="Times New Roman"/>
                <a:ea typeface="Times New Roman"/>
                <a:cs typeface="Times New Roman"/>
                <a:sym typeface="Times New Roman"/>
              </a:rPr>
              <a:t> can reinforce the investments in the integrated care systems and digital inclusion, which combat inequalities. However, factors like </a:t>
            </a:r>
            <a:r>
              <a:rPr lang="en" sz="1200" b="1" dirty="0">
                <a:solidFill>
                  <a:schemeClr val="dk1"/>
                </a:solidFill>
                <a:latin typeface="Times New Roman"/>
                <a:ea typeface="Times New Roman"/>
                <a:cs typeface="Times New Roman"/>
                <a:sym typeface="Times New Roman"/>
              </a:rPr>
              <a:t>workforce shortages, financial constraints and digital exclusion</a:t>
            </a:r>
            <a:r>
              <a:rPr lang="en" sz="1200" dirty="0">
                <a:solidFill>
                  <a:schemeClr val="dk1"/>
                </a:solidFill>
                <a:latin typeface="Times New Roman"/>
                <a:ea typeface="Times New Roman"/>
                <a:cs typeface="Times New Roman"/>
                <a:sym typeface="Times New Roman"/>
              </a:rPr>
              <a:t> are the barriers which need attention. Herein, solutions entailed </a:t>
            </a:r>
            <a:r>
              <a:rPr lang="en" sz="1200" b="1" dirty="0">
                <a:solidFill>
                  <a:schemeClr val="dk1"/>
                </a:solidFill>
                <a:latin typeface="Times New Roman"/>
                <a:ea typeface="Times New Roman"/>
                <a:cs typeface="Times New Roman"/>
                <a:sym typeface="Times New Roman"/>
              </a:rPr>
              <a:t>targeted recruitment</a:t>
            </a:r>
            <a:r>
              <a:rPr lang="en" sz="1200" dirty="0">
                <a:solidFill>
                  <a:schemeClr val="dk1"/>
                </a:solidFill>
                <a:latin typeface="Times New Roman"/>
                <a:ea typeface="Times New Roman"/>
                <a:cs typeface="Times New Roman"/>
                <a:sym typeface="Times New Roman"/>
              </a:rPr>
              <a:t>, </a:t>
            </a:r>
            <a:r>
              <a:rPr lang="en" sz="1200" b="1" dirty="0">
                <a:solidFill>
                  <a:schemeClr val="dk1"/>
                </a:solidFill>
                <a:latin typeface="Times New Roman"/>
                <a:ea typeface="Times New Roman"/>
                <a:cs typeface="Times New Roman"/>
                <a:sym typeface="Times New Roman"/>
              </a:rPr>
              <a:t>sustainable investment</a:t>
            </a:r>
            <a:r>
              <a:rPr lang="en" sz="1200" dirty="0">
                <a:solidFill>
                  <a:schemeClr val="dk1"/>
                </a:solidFill>
                <a:latin typeface="Times New Roman"/>
                <a:ea typeface="Times New Roman"/>
                <a:cs typeface="Times New Roman"/>
                <a:sym typeface="Times New Roman"/>
              </a:rPr>
              <a:t> and </a:t>
            </a:r>
            <a:r>
              <a:rPr lang="en" sz="1200" b="1" dirty="0">
                <a:solidFill>
                  <a:schemeClr val="dk1"/>
                </a:solidFill>
                <a:latin typeface="Times New Roman"/>
                <a:ea typeface="Times New Roman"/>
                <a:cs typeface="Times New Roman"/>
                <a:sym typeface="Times New Roman"/>
              </a:rPr>
              <a:t>digital literacy programs</a:t>
            </a:r>
            <a:r>
              <a:rPr lang="en" sz="1200" dirty="0">
                <a:solidFill>
                  <a:schemeClr val="dk1"/>
                </a:solidFill>
                <a:latin typeface="Times New Roman"/>
                <a:ea typeface="Times New Roman"/>
                <a:cs typeface="Times New Roman"/>
                <a:sym typeface="Times New Roman"/>
              </a:rPr>
              <a:t> to older adults, which can promote equitable empowerment and functional capabilities among the varied groups of people.</a:t>
            </a:r>
            <a:endParaRPr sz="1200" dirty="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34941280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3bc06156921_0_2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3bc06156921_0_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In essence, older people need balanced care, empowerment, and support, which should be incorporated through the integration of theory, policy and practice. Evidence-based focus on strengths and weaknesses in the existing UK services, case studies like Barts Health NHS Trust show the significance of personalised, accessible, and equitable care. Further, a focus has been given on relevant theories, for example, "Activity Theory" and "Continuity Theory", which emphasise identity and engagement. Apart from this, specific policies, including the Care Act of 2014 and others, offer specific insights into how social interaction and independence are key to improved health for older people in the UK. However, challenges need to be addressed with potential measures to ensure sustainable and ethical outcomes.</a:t>
            </a:r>
            <a:endParaRPr sz="120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34884076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bc06156921_0_2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bc06156921_0_2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endParaRPr sz="120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23493737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3bc06156921_0_2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3bc06156921_0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endParaRPr sz="120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1796845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rgbClr val="F9CB9C"/>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6.sv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038/s41598-022-22609-y" TargetMode="External"/><Relationship Id="rId3" Type="http://schemas.openxmlformats.org/officeDocument/2006/relationships/hyperlink" Target="https://doi.org/10.1093/geront/29.2.183" TargetMode="External"/><Relationship Id="rId7" Type="http://schemas.openxmlformats.org/officeDocument/2006/relationships/hyperlink" Target="https://www.bartshealth.nhs.uk/news/research-centre-for-healthy-ageing-set-to-open-at-whipps-cross-hospital-15414/" TargetMode="External"/><Relationship Id="rId12" Type="http://schemas.openxmlformats.org/officeDocument/2006/relationships/hyperlink" Target="https://www.researchgate.net/publication/30389157_Activity_Theory_A_framework_for_qualitative_analysis" TargetMode="External"/><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hyperlink" Target="https://www.bartshealth.nhs.uk/about-us/" TargetMode="External"/><Relationship Id="rId11" Type="http://schemas.openxmlformats.org/officeDocument/2006/relationships/hyperlink" Target="https://www.legislation.gov.uk/ukpga/2010/15/contents" TargetMode="External"/><Relationship Id="rId5" Type="http://schemas.openxmlformats.org/officeDocument/2006/relationships/hyperlink" Target="https://www.legislation.gov.uk/ukpga/2014/23/contents" TargetMode="External"/><Relationship Id="rId10" Type="http://schemas.openxmlformats.org/officeDocument/2006/relationships/hyperlink" Target="https://doi.org/10.3233/JAD-200741" TargetMode="External"/><Relationship Id="rId4" Type="http://schemas.openxmlformats.org/officeDocument/2006/relationships/hyperlink" Target="https://doi.org/10.1016/j.healthpol.2023.104814" TargetMode="External"/><Relationship Id="rId9" Type="http://schemas.openxmlformats.org/officeDocument/2006/relationships/hyperlink" Target="https://doi.org/10.1016/j.socscimed.2014.12.024"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nia.nih.gov/news/social-isolation-loneliness-older-people-pose-health-risks" TargetMode="External"/><Relationship Id="rId3" Type="http://schemas.openxmlformats.org/officeDocument/2006/relationships/hyperlink" Target="https://doi.org/10.1016/j.aggp.2024.100048" TargetMode="External"/><Relationship Id="rId7" Type="http://schemas.openxmlformats.org/officeDocument/2006/relationships/hyperlink" Target="https://www.kingsfund.org.uk/insight-and-analysis/blogs/staff-shortages-behind-headlines" TargetMode="External"/><Relationship Id="rId12" Type="http://schemas.openxmlformats.org/officeDocument/2006/relationships/hyperlink" Target="https://doi.org/10.2196/28285" TargetMode="External"/><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hyperlink" Target="https://doi.org/10.1016/j.eclinm.2022.101708" TargetMode="External"/><Relationship Id="rId11" Type="http://schemas.openxmlformats.org/officeDocument/2006/relationships/hyperlink" Target="https://doi.org/10.2196/29744" TargetMode="External"/><Relationship Id="rId5" Type="http://schemas.openxmlformats.org/officeDocument/2006/relationships/hyperlink" Target="https://doi.org/10.1080/10447318.2025.2531274" TargetMode="External"/><Relationship Id="rId10" Type="http://schemas.openxmlformats.org/officeDocument/2006/relationships/hyperlink" Target="https://commonslibrary.parliament.uk/research-briefings/cbp-10338/" TargetMode="External"/><Relationship Id="rId4" Type="http://schemas.openxmlformats.org/officeDocument/2006/relationships/hyperlink" Target="https://doi.org/10.1192/bjb.2018.71" TargetMode="External"/><Relationship Id="rId9" Type="http://schemas.openxmlformats.org/officeDocument/2006/relationships/hyperlink" Target="https://www.england.nhs.uk/community-health-services/what-are-community-health-ser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598100" y="1313974"/>
            <a:ext cx="8222100" cy="1967941"/>
          </a:xfrm>
          <a:prstGeom prst="rect">
            <a:avLst/>
          </a:prstGeom>
          <a:ln w="19050" cap="flat" cmpd="sng">
            <a:solidFill>
              <a:srgbClr val="000000"/>
            </a:solidFill>
            <a:prstDash val="solid"/>
            <a:round/>
            <a:headEnd type="none" w="sm" len="sm"/>
            <a:tailEnd type="none" w="sm" len="sm"/>
          </a:ln>
        </p:spPr>
        <p:txBody>
          <a:bodyPr spcFirstLastPara="1" wrap="square" lIns="91425" tIns="91425" rIns="91425" bIns="91425" anchor="b" anchorCtr="0">
            <a:noAutofit/>
          </a:bodyPr>
          <a:lstStyle/>
          <a:p>
            <a:pPr marL="0" lvl="0" indent="0" algn="ctr" rtl="0">
              <a:lnSpc>
                <a:spcPct val="150000"/>
              </a:lnSpc>
              <a:spcBef>
                <a:spcPts val="0"/>
              </a:spcBef>
              <a:spcAft>
                <a:spcPts val="0"/>
              </a:spcAft>
              <a:buNone/>
            </a:pPr>
            <a:r>
              <a:rPr lang="en" sz="2100" b="1" dirty="0">
                <a:solidFill>
                  <a:srgbClr val="000000"/>
                </a:solidFill>
                <a:latin typeface="Times New Roman"/>
                <a:ea typeface="Times New Roman"/>
                <a:cs typeface="Times New Roman"/>
                <a:sym typeface="Times New Roman"/>
              </a:rPr>
              <a:t>Module Code: BMHP6027 </a:t>
            </a:r>
            <a:endParaRPr sz="2100" b="1" dirty="0">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2100" b="1" dirty="0">
                <a:solidFill>
                  <a:srgbClr val="000000"/>
                </a:solidFill>
                <a:latin typeface="Times New Roman"/>
                <a:ea typeface="Times New Roman"/>
                <a:cs typeface="Times New Roman"/>
                <a:sym typeface="Times New Roman"/>
              </a:rPr>
              <a:t>Module Title: Empowering the Older Person</a:t>
            </a:r>
            <a:endParaRPr sz="2100" b="1" dirty="0">
              <a:solidFill>
                <a:srgbClr val="000000"/>
              </a:solidFill>
              <a:latin typeface="Times New Roman"/>
              <a:ea typeface="Times New Roman"/>
              <a:cs typeface="Times New Roman"/>
              <a:sym typeface="Times New Roman"/>
            </a:endParaRPr>
          </a:p>
          <a:p>
            <a:pPr algn="ctr">
              <a:lnSpc>
                <a:spcPct val="150000"/>
              </a:lnSpc>
            </a:pPr>
            <a:r>
              <a:rPr lang="en" sz="2100" b="1" dirty="0">
                <a:solidFill>
                  <a:srgbClr val="000000"/>
                </a:solidFill>
                <a:latin typeface="Times New Roman"/>
                <a:ea typeface="Times New Roman"/>
                <a:cs typeface="Times New Roman"/>
                <a:sym typeface="Times New Roman"/>
              </a:rPr>
              <a:t>Assignment Title: Component 1 - Individual Presentation</a:t>
            </a:r>
            <a:br>
              <a:rPr lang="en" sz="2100" b="1" dirty="0">
                <a:solidFill>
                  <a:srgbClr val="000000"/>
                </a:solidFill>
                <a:latin typeface="Times New Roman"/>
                <a:ea typeface="Times New Roman"/>
                <a:cs typeface="Times New Roman"/>
                <a:sym typeface="Times New Roman"/>
              </a:rPr>
            </a:br>
            <a:r>
              <a:rPr lang="en-GB" sz="2100" b="1" dirty="0">
                <a:solidFill>
                  <a:schemeClr val="bg2">
                    <a:lumMod val="50000"/>
                  </a:schemeClr>
                </a:solidFill>
                <a:latin typeface="Times New Roman" panose="02020603050405020304" pitchFamily="18" charset="0"/>
                <a:ea typeface="Times New Roman"/>
                <a:cs typeface="Times New Roman" panose="02020603050405020304" pitchFamily="18" charset="0"/>
                <a:sym typeface="Times New Roman"/>
              </a:rPr>
              <a:t>Lecturer name : Rizwan Nadim</a:t>
            </a:r>
            <a:endParaRPr sz="2100" dirty="0">
              <a:solidFill>
                <a:schemeClr val="bg2">
                  <a:lumMod val="50000"/>
                </a:schemeClr>
              </a:solidFill>
              <a:latin typeface="Times New Roman" panose="02020603050405020304" pitchFamily="18" charset="0"/>
              <a:cs typeface="Times New Roman" panose="02020603050405020304" pitchFamily="18" charset="0"/>
            </a:endParaRPr>
          </a:p>
        </p:txBody>
      </p:sp>
      <p:sp>
        <p:nvSpPr>
          <p:cNvPr id="86" name="Google Shape;86;p13"/>
          <p:cNvSpPr txBox="1">
            <a:spLocks noGrp="1"/>
          </p:cNvSpPr>
          <p:nvPr>
            <p:ph type="subTitle" idx="1"/>
          </p:nvPr>
        </p:nvSpPr>
        <p:spPr>
          <a:xfrm>
            <a:off x="2311900" y="3523319"/>
            <a:ext cx="4330800" cy="1154700"/>
          </a:xfrm>
          <a:prstGeom prst="rect">
            <a:avLst/>
          </a:prstGeom>
          <a:ln w="19050" cap="flat" cmpd="sng">
            <a:solidFill>
              <a:srgbClr val="000000"/>
            </a:solidFill>
            <a:prstDash val="solid"/>
            <a:round/>
            <a:headEnd type="none" w="sm" len="sm"/>
            <a:tailEnd type="none" w="sm" len="sm"/>
          </a:ln>
        </p:spPr>
        <p:txBody>
          <a:bodyPr spcFirstLastPara="1" wrap="square" lIns="91425" tIns="91425" rIns="91425" bIns="91425" anchor="t" anchorCtr="0">
            <a:normAutofit fontScale="92500" lnSpcReduction="10000"/>
          </a:bodyPr>
          <a:lstStyle/>
          <a:p>
            <a:pPr marL="0" lvl="0" indent="0" algn="ctr" rtl="0">
              <a:lnSpc>
                <a:spcPct val="150000"/>
              </a:lnSpc>
              <a:spcBef>
                <a:spcPts val="0"/>
              </a:spcBef>
              <a:spcAft>
                <a:spcPts val="0"/>
              </a:spcAft>
              <a:buNone/>
            </a:pPr>
            <a:r>
              <a:rPr lang="en" sz="1600" b="1" dirty="0">
                <a:solidFill>
                  <a:srgbClr val="000000"/>
                </a:solidFill>
                <a:latin typeface="Times New Roman"/>
                <a:ea typeface="Times New Roman"/>
                <a:cs typeface="Times New Roman"/>
                <a:sym typeface="Times New Roman"/>
              </a:rPr>
              <a:t>Presented by:</a:t>
            </a:r>
            <a:endParaRPr sz="1600" b="1" dirty="0">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1600" b="1" dirty="0">
                <a:solidFill>
                  <a:srgbClr val="000000"/>
                </a:solidFill>
                <a:latin typeface="Times New Roman"/>
                <a:ea typeface="Times New Roman"/>
                <a:cs typeface="Times New Roman"/>
                <a:sym typeface="Times New Roman"/>
              </a:rPr>
              <a:t>Jacqueline Lawrence</a:t>
            </a:r>
            <a:endParaRPr sz="1600" b="1" dirty="0">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1600" b="1" dirty="0">
                <a:solidFill>
                  <a:srgbClr val="000000"/>
                </a:solidFill>
                <a:latin typeface="Times New Roman"/>
                <a:ea typeface="Times New Roman"/>
                <a:cs typeface="Times New Roman"/>
                <a:sym typeface="Times New Roman"/>
              </a:rPr>
              <a:t>Student ID:2315750</a:t>
            </a:r>
            <a:endParaRPr dirty="0"/>
          </a:p>
        </p:txBody>
      </p:sp>
      <p:pic>
        <p:nvPicPr>
          <p:cNvPr id="87" name="Google Shape;87;p13"/>
          <p:cNvPicPr preferRelativeResize="0"/>
          <p:nvPr/>
        </p:nvPicPr>
        <p:blipFill>
          <a:blip r:embed="rId5">
            <a:alphaModFix/>
          </a:blip>
          <a:stretch>
            <a:fillRect/>
          </a:stretch>
        </p:blipFill>
        <p:spPr>
          <a:xfrm>
            <a:off x="515950" y="304800"/>
            <a:ext cx="2212401" cy="886450"/>
          </a:xfrm>
          <a:prstGeom prst="rect">
            <a:avLst/>
          </a:prstGeom>
          <a:noFill/>
          <a:ln>
            <a:noFill/>
          </a:ln>
        </p:spPr>
      </p:pic>
      <p:pic>
        <p:nvPicPr>
          <p:cNvPr id="29" name="Audio 28">
            <a:hlinkClick r:id="" action="ppaction://media"/>
            <a:extLst>
              <a:ext uri="{FF2B5EF4-FFF2-40B4-BE49-F238E27FC236}">
                <a16:creationId xmlns:a16="http://schemas.microsoft.com/office/drawing/2014/main" id="{12EFFF0B-5D40-A549-F5CC-A5C28E3890A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7026"/>
    </mc:Choice>
    <mc:Fallback xmlns="">
      <p:transition spd="slow" advTm="27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sz="2200" b="1">
                <a:solidFill>
                  <a:srgbClr val="000000"/>
                </a:solidFill>
                <a:latin typeface="Times New Roman"/>
                <a:ea typeface="Times New Roman"/>
                <a:cs typeface="Times New Roman"/>
                <a:sym typeface="Times New Roman"/>
              </a:rPr>
              <a:t> Introduction to the Presentation</a:t>
            </a:r>
            <a:endParaRPr sz="2200">
              <a:latin typeface="Times New Roman"/>
              <a:ea typeface="Times New Roman"/>
              <a:cs typeface="Times New Roman"/>
              <a:sym typeface="Times New Roman"/>
            </a:endParaRPr>
          </a:p>
        </p:txBody>
      </p:sp>
      <p:sp>
        <p:nvSpPr>
          <p:cNvPr id="93" name="Google Shape;93;p14"/>
          <p:cNvSpPr txBox="1">
            <a:spLocks noGrp="1"/>
          </p:cNvSpPr>
          <p:nvPr>
            <p:ph type="body" idx="1"/>
          </p:nvPr>
        </p:nvSpPr>
        <p:spPr>
          <a:xfrm>
            <a:off x="311700" y="1229875"/>
            <a:ext cx="4532400" cy="3339000"/>
          </a:xfrm>
          <a:prstGeom prst="rect">
            <a:avLst/>
          </a:prstGeom>
        </p:spPr>
        <p:txBody>
          <a:bodyPr spcFirstLastPara="1" wrap="square" lIns="91425" tIns="91425" rIns="91425" bIns="91425" anchor="t" anchorCtr="0">
            <a:noAutofit/>
          </a:bodyPr>
          <a:lstStyle/>
          <a:p>
            <a:pPr marL="457200" lvl="0" indent="-285750" algn="just" rtl="0">
              <a:lnSpc>
                <a:spcPct val="150000"/>
              </a:lnSpc>
              <a:spcBef>
                <a:spcPts val="1200"/>
              </a:spcBef>
              <a:spcAft>
                <a:spcPts val="0"/>
              </a:spcAft>
              <a:buClr>
                <a:schemeClr val="dk2"/>
              </a:buClr>
              <a:buSzPts val="900"/>
              <a:buFont typeface="Times New Roman"/>
              <a:buChar char="●"/>
            </a:pPr>
            <a:r>
              <a:rPr lang="en" sz="1600" dirty="0">
                <a:latin typeface="Times New Roman"/>
                <a:ea typeface="Times New Roman"/>
                <a:cs typeface="Times New Roman"/>
                <a:sym typeface="Times New Roman"/>
              </a:rPr>
              <a:t>Ageing population in UK projected to reach 25% aged 65+ by 2050 (Parliament.uk, 2025).</a:t>
            </a:r>
            <a:endParaRPr sz="1600" dirty="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chemeClr val="dk2"/>
              </a:buClr>
              <a:buSzPts val="900"/>
              <a:buFont typeface="Times New Roman"/>
              <a:buChar char="●"/>
            </a:pPr>
            <a:r>
              <a:rPr lang="en" sz="1600" dirty="0">
                <a:latin typeface="Times New Roman"/>
                <a:ea typeface="Times New Roman"/>
                <a:cs typeface="Times New Roman"/>
                <a:sym typeface="Times New Roman"/>
              </a:rPr>
              <a:t>Life expectancy increasing, but healthy ageing remains challenging.</a:t>
            </a:r>
            <a:endParaRPr sz="1600" dirty="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chemeClr val="dk2"/>
              </a:buClr>
              <a:buSzPts val="900"/>
              <a:buFont typeface="Times New Roman"/>
              <a:buChar char="●"/>
            </a:pPr>
            <a:r>
              <a:rPr lang="en" sz="1600" dirty="0">
                <a:latin typeface="Times New Roman"/>
                <a:ea typeface="Times New Roman"/>
                <a:cs typeface="Times New Roman"/>
                <a:sym typeface="Times New Roman"/>
              </a:rPr>
              <a:t>Key legislation supports elder care: Health &amp; Social Care Act 2012; Care Act 2014 (Aujla et al., 2023).</a:t>
            </a:r>
            <a:endParaRPr sz="1600" dirty="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chemeClr val="dk2"/>
              </a:buClr>
              <a:buSzPts val="900"/>
              <a:buFont typeface="Times New Roman"/>
              <a:buChar char="●"/>
            </a:pPr>
            <a:r>
              <a:rPr lang="en" sz="1600" dirty="0">
                <a:latin typeface="Times New Roman"/>
                <a:ea typeface="Times New Roman"/>
                <a:cs typeface="Times New Roman"/>
                <a:sym typeface="Times New Roman"/>
              </a:rPr>
              <a:t>NHS services adapting to rising demand for older people’s care.</a:t>
            </a:r>
            <a:endParaRPr sz="1600" dirty="0">
              <a:latin typeface="Times New Roman"/>
              <a:ea typeface="Times New Roman"/>
              <a:cs typeface="Times New Roman"/>
              <a:sym typeface="Times New Roman"/>
            </a:endParaRPr>
          </a:p>
        </p:txBody>
      </p:sp>
      <p:pic>
        <p:nvPicPr>
          <p:cNvPr id="94" name="Google Shape;94;p14"/>
          <p:cNvPicPr preferRelativeResize="0"/>
          <p:nvPr/>
        </p:nvPicPr>
        <p:blipFill>
          <a:blip r:embed="rId5">
            <a:alphaModFix/>
          </a:blip>
          <a:stretch>
            <a:fillRect/>
          </a:stretch>
        </p:blipFill>
        <p:spPr>
          <a:xfrm>
            <a:off x="4934622" y="1749085"/>
            <a:ext cx="4299900" cy="2588454"/>
          </a:xfrm>
          <a:prstGeom prst="rect">
            <a:avLst/>
          </a:prstGeom>
          <a:noFill/>
          <a:ln>
            <a:noFill/>
          </a:ln>
        </p:spPr>
      </p:pic>
      <p:pic>
        <p:nvPicPr>
          <p:cNvPr id="4" name="Recorded Sound">
            <a:hlinkClick r:id="" action="ppaction://media"/>
            <a:extLst>
              <a:ext uri="{FF2B5EF4-FFF2-40B4-BE49-F238E27FC236}">
                <a16:creationId xmlns:a16="http://schemas.microsoft.com/office/drawing/2014/main" id="{740C995C-91ED-5ED4-3516-04F208E1AF8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01340" y="2625677"/>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61"/>
    </mc:Choice>
    <mc:Fallback>
      <p:transition spd="slow" advTm="26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6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5"/>
          <p:cNvSpPr txBox="1">
            <a:spLocks noGrp="1"/>
          </p:cNvSpPr>
          <p:nvPr>
            <p:ph type="body" idx="1"/>
          </p:nvPr>
        </p:nvSpPr>
        <p:spPr>
          <a:xfrm>
            <a:off x="311700" y="1721400"/>
            <a:ext cx="8520600" cy="1700700"/>
          </a:xfrm>
          <a:prstGeom prst="rect">
            <a:avLst/>
          </a:prstGeom>
        </p:spPr>
        <p:txBody>
          <a:bodyPr spcFirstLastPara="1" wrap="square" lIns="91425" tIns="91425" rIns="91425" bIns="91425" anchor="t" anchorCtr="0">
            <a:normAutofit fontScale="92500"/>
          </a:bodyPr>
          <a:lstStyle/>
          <a:p>
            <a:pPr marL="0" lvl="0" indent="0" algn="ctr" rtl="0">
              <a:lnSpc>
                <a:spcPct val="150000"/>
              </a:lnSpc>
              <a:spcBef>
                <a:spcPts val="1000"/>
              </a:spcBef>
              <a:spcAft>
                <a:spcPts val="0"/>
              </a:spcAft>
              <a:buNone/>
            </a:pPr>
            <a:r>
              <a:rPr lang="en" sz="3600" b="1" i="1">
                <a:solidFill>
                  <a:srgbClr val="000000"/>
                </a:solidFill>
                <a:latin typeface="Times New Roman"/>
                <a:ea typeface="Times New Roman"/>
                <a:cs typeface="Times New Roman"/>
                <a:sym typeface="Times New Roman"/>
              </a:rPr>
              <a:t>Evaluation of care and support for older people</a:t>
            </a:r>
            <a:endParaRPr sz="3600" i="1"/>
          </a:p>
        </p:txBody>
      </p:sp>
      <p:pic>
        <p:nvPicPr>
          <p:cNvPr id="12" name="Evaluation ">
            <a:hlinkClick r:id="" action="ppaction://media"/>
            <a:extLst>
              <a:ext uri="{FF2B5EF4-FFF2-40B4-BE49-F238E27FC236}">
                <a16:creationId xmlns:a16="http://schemas.microsoft.com/office/drawing/2014/main" id="{644A8B08-A513-6C05-849F-F4FF7CB04BA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980182" y="3742418"/>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5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6"/>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a:solidFill>
                  <a:srgbClr val="000000"/>
                </a:solidFill>
                <a:latin typeface="Times New Roman"/>
                <a:ea typeface="Times New Roman"/>
                <a:cs typeface="Times New Roman"/>
                <a:sym typeface="Times New Roman"/>
              </a:rPr>
              <a:t>Overview of current services and support for older people in the UK</a:t>
            </a:r>
            <a:endParaRPr sz="2200">
              <a:latin typeface="Times New Roman"/>
              <a:ea typeface="Times New Roman"/>
              <a:cs typeface="Times New Roman"/>
              <a:sym typeface="Times New Roman"/>
            </a:endParaRPr>
          </a:p>
        </p:txBody>
      </p:sp>
      <p:sp>
        <p:nvSpPr>
          <p:cNvPr id="105" name="Google Shape;105;p16"/>
          <p:cNvSpPr txBox="1">
            <a:spLocks noGrp="1"/>
          </p:cNvSpPr>
          <p:nvPr>
            <p:ph type="body" idx="1"/>
          </p:nvPr>
        </p:nvSpPr>
        <p:spPr>
          <a:xfrm>
            <a:off x="311700" y="1400400"/>
            <a:ext cx="4703100" cy="2997600"/>
          </a:xfrm>
          <a:prstGeom prst="rect">
            <a:avLst/>
          </a:prstGeom>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SzPts val="1600"/>
              <a:buFont typeface="Times New Roman"/>
              <a:buChar char="●"/>
            </a:pPr>
            <a:r>
              <a:rPr lang="en" sz="1600" dirty="0">
                <a:latin typeface="Times New Roman"/>
                <a:ea typeface="Times New Roman"/>
                <a:cs typeface="Times New Roman"/>
                <a:sym typeface="Times New Roman"/>
              </a:rPr>
              <a:t>NHS England provides healthcare, geriatrics, and community nursing (NHS England, 2024).</a:t>
            </a:r>
            <a:endParaRPr sz="1600" dirty="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dirty="0">
                <a:latin typeface="Times New Roman"/>
                <a:ea typeface="Times New Roman"/>
                <a:cs typeface="Times New Roman"/>
                <a:sym typeface="Times New Roman"/>
              </a:rPr>
              <a:t>Local authorities deliver domiciliary, residential care, and safeguarding (Johnson &amp; Boland, 2020).</a:t>
            </a:r>
            <a:endParaRPr sz="1600" dirty="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dirty="0">
                <a:latin typeface="Times New Roman"/>
                <a:ea typeface="Times New Roman"/>
                <a:cs typeface="Times New Roman"/>
                <a:sym typeface="Times New Roman"/>
              </a:rPr>
              <a:t>Voluntary organisations (Age UK, Alzheimer’s Society) advocate and support community care.</a:t>
            </a:r>
            <a:endParaRPr sz="1600" dirty="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dirty="0">
                <a:latin typeface="Times New Roman"/>
                <a:ea typeface="Times New Roman"/>
                <a:cs typeface="Times New Roman"/>
                <a:sym typeface="Times New Roman"/>
              </a:rPr>
              <a:t>Demographic shifts strain budgets and staffing.</a:t>
            </a:r>
            <a:endParaRPr sz="1600" dirty="0">
              <a:latin typeface="Times New Roman"/>
              <a:ea typeface="Times New Roman"/>
              <a:cs typeface="Times New Roman"/>
              <a:sym typeface="Times New Roman"/>
            </a:endParaRPr>
          </a:p>
        </p:txBody>
      </p:sp>
      <p:pic>
        <p:nvPicPr>
          <p:cNvPr id="106" name="Google Shape;106;p16"/>
          <p:cNvPicPr preferRelativeResize="0"/>
          <p:nvPr/>
        </p:nvPicPr>
        <p:blipFill>
          <a:blip r:embed="rId5">
            <a:alphaModFix/>
          </a:blip>
          <a:stretch>
            <a:fillRect/>
          </a:stretch>
        </p:blipFill>
        <p:spPr>
          <a:xfrm>
            <a:off x="5014800" y="1618342"/>
            <a:ext cx="3889714" cy="2612571"/>
          </a:xfrm>
          <a:prstGeom prst="rect">
            <a:avLst/>
          </a:prstGeom>
          <a:noFill/>
          <a:ln>
            <a:noFill/>
          </a:ln>
        </p:spPr>
      </p:pic>
      <p:pic>
        <p:nvPicPr>
          <p:cNvPr id="9" name="Graphic 8">
            <a:extLst>
              <a:ext uri="{FF2B5EF4-FFF2-40B4-BE49-F238E27FC236}">
                <a16:creationId xmlns:a16="http://schemas.microsoft.com/office/drawing/2014/main" id="{AE7524B8-4DC8-F5AD-47C8-62DEFF7697E9}"/>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7539228" y="3538728"/>
            <a:ext cx="1543050" cy="1543050"/>
          </a:xfrm>
          <a:prstGeom prst="ellipse">
            <a:avLst/>
          </a:prstGeom>
        </p:spPr>
      </p:pic>
      <p:pic>
        <p:nvPicPr>
          <p:cNvPr id="12" name="Recorded Sound">
            <a:hlinkClick r:id="" action="ppaction://media"/>
            <a:extLst>
              <a:ext uri="{FF2B5EF4-FFF2-40B4-BE49-F238E27FC236}">
                <a16:creationId xmlns:a16="http://schemas.microsoft.com/office/drawing/2014/main" id="{3D92649B-972C-9B10-5EDE-9E66AEA8DC2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806011" y="3058621"/>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006"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17"/>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000" b="1">
                <a:solidFill>
                  <a:srgbClr val="000000"/>
                </a:solidFill>
                <a:latin typeface="Times New Roman"/>
                <a:ea typeface="Times New Roman"/>
                <a:cs typeface="Times New Roman"/>
                <a:sym typeface="Times New Roman"/>
              </a:rPr>
              <a:t>Care provisions/settings and critical discussion of strengths and limitations</a:t>
            </a:r>
            <a:endParaRPr sz="2000">
              <a:latin typeface="Times New Roman"/>
              <a:ea typeface="Times New Roman"/>
              <a:cs typeface="Times New Roman"/>
              <a:sym typeface="Times New Roman"/>
            </a:endParaRPr>
          </a:p>
        </p:txBody>
      </p:sp>
      <p:sp>
        <p:nvSpPr>
          <p:cNvPr id="112" name="Google Shape;112;p17"/>
          <p:cNvSpPr txBox="1">
            <a:spLocks noGrp="1"/>
          </p:cNvSpPr>
          <p:nvPr>
            <p:ph type="body" idx="1"/>
          </p:nvPr>
        </p:nvSpPr>
        <p:spPr>
          <a:xfrm>
            <a:off x="311700" y="1017800"/>
            <a:ext cx="8520600" cy="33390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Barts Health NHS Trust consist of 13 sites offering acute, community, and specialised services (Clunas, 2025).</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b="1">
                <a:latin typeface="Times New Roman"/>
                <a:ea typeface="Times New Roman"/>
                <a:cs typeface="Times New Roman"/>
                <a:sym typeface="Times New Roman"/>
              </a:rPr>
              <a:t>Strength:</a:t>
            </a:r>
            <a:r>
              <a:rPr lang="en" sz="1600">
                <a:latin typeface="Times New Roman"/>
                <a:ea typeface="Times New Roman"/>
                <a:cs typeface="Times New Roman"/>
                <a:sym typeface="Times New Roman"/>
              </a:rPr>
              <a:t> multidisciplinary teams, rehabilitation, dementia care, R&amp;D alignment with NHS “Ageing Well” (Crouch, 2023).</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b="1">
                <a:latin typeface="Times New Roman"/>
                <a:ea typeface="Times New Roman"/>
                <a:cs typeface="Times New Roman"/>
                <a:sym typeface="Times New Roman"/>
              </a:rPr>
              <a:t>Limitations: </a:t>
            </a:r>
            <a:r>
              <a:rPr lang="en" sz="1600">
                <a:latin typeface="Times New Roman"/>
                <a:ea typeface="Times New Roman"/>
                <a:cs typeface="Times New Roman"/>
                <a:sym typeface="Times New Roman"/>
              </a:rPr>
              <a:t>long waiting times, staff shortages, regional disparities, funding constraints.</a:t>
            </a:r>
            <a:endParaRPr sz="1600">
              <a:latin typeface="Times New Roman"/>
              <a:ea typeface="Times New Roman"/>
              <a:cs typeface="Times New Roman"/>
              <a:sym typeface="Times New Roman"/>
            </a:endParaRPr>
          </a:p>
        </p:txBody>
      </p:sp>
      <p:pic>
        <p:nvPicPr>
          <p:cNvPr id="113" name="Google Shape;113;p17"/>
          <p:cNvPicPr preferRelativeResize="0"/>
          <p:nvPr/>
        </p:nvPicPr>
        <p:blipFill>
          <a:blip r:embed="rId5">
            <a:alphaModFix/>
          </a:blip>
          <a:stretch>
            <a:fillRect/>
          </a:stretch>
        </p:blipFill>
        <p:spPr>
          <a:xfrm>
            <a:off x="4405086" y="2959650"/>
            <a:ext cx="4427214" cy="1773850"/>
          </a:xfrm>
          <a:prstGeom prst="rect">
            <a:avLst/>
          </a:prstGeom>
          <a:noFill/>
          <a:ln>
            <a:noFill/>
          </a:ln>
        </p:spPr>
      </p:pic>
      <p:pic>
        <p:nvPicPr>
          <p:cNvPr id="2" name="Recorded Sound">
            <a:hlinkClick r:id="" action="ppaction://media"/>
            <a:extLst>
              <a:ext uri="{FF2B5EF4-FFF2-40B4-BE49-F238E27FC236}">
                <a16:creationId xmlns:a16="http://schemas.microsoft.com/office/drawing/2014/main" id="{48CD2C53-EA5B-BE85-DA7E-F4FC56CA4F5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7525" y="232727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84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18"/>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a:solidFill>
                  <a:srgbClr val="000000"/>
                </a:solidFill>
                <a:latin typeface="Times New Roman"/>
                <a:ea typeface="Times New Roman"/>
                <a:cs typeface="Times New Roman"/>
                <a:sym typeface="Times New Roman"/>
              </a:rPr>
              <a:t>Effectiveness and challenges of current provisions in the UK</a:t>
            </a:r>
            <a:endParaRPr sz="2200">
              <a:latin typeface="Times New Roman"/>
              <a:ea typeface="Times New Roman"/>
              <a:cs typeface="Times New Roman"/>
              <a:sym typeface="Times New Roman"/>
            </a:endParaRPr>
          </a:p>
        </p:txBody>
      </p:sp>
      <p:sp>
        <p:nvSpPr>
          <p:cNvPr id="119" name="Google Shape;119;p18"/>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Times New Roman"/>
              <a:buChar char="●"/>
            </a:pPr>
            <a:r>
              <a:rPr lang="en" sz="1600" b="1">
                <a:latin typeface="Times New Roman"/>
                <a:ea typeface="Times New Roman"/>
                <a:cs typeface="Times New Roman"/>
                <a:sym typeface="Times New Roman"/>
              </a:rPr>
              <a:t>Policies: </a:t>
            </a:r>
            <a:r>
              <a:rPr lang="en" sz="1600">
                <a:latin typeface="Times New Roman"/>
                <a:ea typeface="Times New Roman"/>
                <a:cs typeface="Times New Roman"/>
                <a:sym typeface="Times New Roman"/>
              </a:rPr>
              <a:t>Care Act 2014; NHS Long-Term Plan provide strong frameworks (NHS England, 2024).</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b="1">
                <a:latin typeface="Times New Roman"/>
                <a:ea typeface="Times New Roman"/>
                <a:cs typeface="Times New Roman"/>
                <a:sym typeface="Times New Roman"/>
              </a:rPr>
              <a:t>Challenges: </a:t>
            </a:r>
            <a:r>
              <a:rPr lang="en" sz="1600">
                <a:latin typeface="Times New Roman"/>
                <a:ea typeface="Times New Roman"/>
                <a:cs typeface="Times New Roman"/>
                <a:sym typeface="Times New Roman"/>
              </a:rPr>
              <a:t>funding gaps, staff shortages, access inequality (Mallorie, 2024).</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Townsend’s Relative Deprivation Theory highlights disempowerment under inequitable services (Fu et al., 2025).</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Implementation inconsistencies create service gaps.</a:t>
            </a:r>
            <a:endParaRPr sz="1600">
              <a:latin typeface="Times New Roman"/>
              <a:ea typeface="Times New Roman"/>
              <a:cs typeface="Times New Roman"/>
              <a:sym typeface="Times New Roman"/>
            </a:endParaRPr>
          </a:p>
        </p:txBody>
      </p:sp>
      <p:pic>
        <p:nvPicPr>
          <p:cNvPr id="120" name="Google Shape;120;p18"/>
          <p:cNvPicPr preferRelativeResize="0"/>
          <p:nvPr/>
        </p:nvPicPr>
        <p:blipFill>
          <a:blip r:embed="rId5">
            <a:alphaModFix/>
          </a:blip>
          <a:stretch>
            <a:fillRect/>
          </a:stretch>
        </p:blipFill>
        <p:spPr>
          <a:xfrm>
            <a:off x="6148543" y="2899375"/>
            <a:ext cx="2903275" cy="1707801"/>
          </a:xfrm>
          <a:prstGeom prst="rect">
            <a:avLst/>
          </a:prstGeom>
          <a:noFill/>
          <a:ln>
            <a:noFill/>
          </a:ln>
        </p:spPr>
      </p:pic>
      <p:pic>
        <p:nvPicPr>
          <p:cNvPr id="3" name="Recorded Sound">
            <a:hlinkClick r:id="" action="ppaction://media"/>
            <a:extLst>
              <a:ext uri="{FF2B5EF4-FFF2-40B4-BE49-F238E27FC236}">
                <a16:creationId xmlns:a16="http://schemas.microsoft.com/office/drawing/2014/main" id="{D4536D4D-DC5A-D609-FB1F-AD969335205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51162" y="2267850"/>
            <a:ext cx="487363" cy="60779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73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19"/>
          <p:cNvSpPr txBox="1">
            <a:spLocks noGrp="1"/>
          </p:cNvSpPr>
          <p:nvPr>
            <p:ph type="title"/>
          </p:nvPr>
        </p:nvSpPr>
        <p:spPr>
          <a:xfrm>
            <a:off x="311700" y="410000"/>
            <a:ext cx="8520600" cy="912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000" b="1">
                <a:solidFill>
                  <a:srgbClr val="000000"/>
                </a:solidFill>
                <a:latin typeface="Times New Roman"/>
                <a:ea typeface="Times New Roman"/>
                <a:cs typeface="Times New Roman"/>
                <a:sym typeface="Times New Roman"/>
              </a:rPr>
              <a:t>Challenges older people face in maintaining independence and functional ability</a:t>
            </a:r>
            <a:endParaRPr sz="2000">
              <a:latin typeface="Times New Roman"/>
              <a:ea typeface="Times New Roman"/>
              <a:cs typeface="Times New Roman"/>
              <a:sym typeface="Times New Roman"/>
            </a:endParaRPr>
          </a:p>
        </p:txBody>
      </p:sp>
      <p:sp>
        <p:nvSpPr>
          <p:cNvPr id="126" name="Google Shape;126;p19"/>
          <p:cNvSpPr txBox="1">
            <a:spLocks noGrp="1"/>
          </p:cNvSpPr>
          <p:nvPr>
            <p:ph type="body" idx="1"/>
          </p:nvPr>
        </p:nvSpPr>
        <p:spPr>
          <a:xfrm>
            <a:off x="232229" y="1393370"/>
            <a:ext cx="7532914" cy="3014829"/>
          </a:xfrm>
          <a:prstGeom prst="rect">
            <a:avLst/>
          </a:prstGeom>
        </p:spPr>
        <p:txBody>
          <a:bodyPr spcFirstLastPara="1" wrap="square" lIns="91425" tIns="91425" rIns="91425" bIns="91425" anchor="t" anchorCtr="0">
            <a:normAutofit/>
          </a:bodyPr>
          <a:lstStyle/>
          <a:p>
            <a:pPr marL="457200" lvl="0" indent="-285750" algn="just" rtl="0">
              <a:lnSpc>
                <a:spcPct val="150000"/>
              </a:lnSpc>
              <a:spcBef>
                <a:spcPts val="1200"/>
              </a:spcBef>
              <a:spcAft>
                <a:spcPts val="0"/>
              </a:spcAft>
              <a:buClr>
                <a:srgbClr val="000000"/>
              </a:buClr>
              <a:buSzPts val="900"/>
              <a:buFont typeface="Times New Roman"/>
              <a:buChar char="●"/>
            </a:pPr>
            <a:r>
              <a:rPr lang="en" sz="1600" dirty="0">
                <a:latin typeface="Times New Roman"/>
                <a:ea typeface="Times New Roman"/>
                <a:cs typeface="Times New Roman"/>
                <a:sym typeface="Times New Roman"/>
              </a:rPr>
              <a:t>Physical decline and frailty reduce mobility and cognition (Jahan, 2024).</a:t>
            </a:r>
            <a:endParaRPr sz="1600" dirty="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 sz="1600" dirty="0">
                <a:latin typeface="Times New Roman"/>
                <a:ea typeface="Times New Roman"/>
                <a:cs typeface="Times New Roman"/>
                <a:sym typeface="Times New Roman"/>
              </a:rPr>
              <a:t>Social isolation worsened by poor community engagement (National Institute on Aging, 2020).</a:t>
            </a:r>
            <a:endParaRPr sz="1600" dirty="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 sz="1600" dirty="0">
                <a:latin typeface="Times New Roman"/>
                <a:ea typeface="Times New Roman"/>
                <a:cs typeface="Times New Roman"/>
                <a:sym typeface="Times New Roman"/>
              </a:rPr>
              <a:t>Structural barriers: inadequate home facilities, transport issues.</a:t>
            </a:r>
            <a:endParaRPr sz="1600" dirty="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 sz="1600" dirty="0">
                <a:latin typeface="Times New Roman"/>
                <a:ea typeface="Times New Roman"/>
                <a:cs typeface="Times New Roman"/>
                <a:sym typeface="Times New Roman"/>
              </a:rPr>
              <a:t>Need for holistic, person-centred care to address inequalities.</a:t>
            </a:r>
            <a:endParaRPr sz="1600" dirty="0">
              <a:latin typeface="Times New Roman"/>
              <a:ea typeface="Times New Roman"/>
              <a:cs typeface="Times New Roman"/>
              <a:sym typeface="Times New Roman"/>
            </a:endParaRPr>
          </a:p>
        </p:txBody>
      </p:sp>
      <p:pic>
        <p:nvPicPr>
          <p:cNvPr id="127" name="Google Shape;127;p19"/>
          <p:cNvPicPr preferRelativeResize="0"/>
          <p:nvPr/>
        </p:nvPicPr>
        <p:blipFill>
          <a:blip r:embed="rId5">
            <a:alphaModFix/>
          </a:blip>
          <a:stretch>
            <a:fillRect/>
          </a:stretch>
        </p:blipFill>
        <p:spPr>
          <a:xfrm>
            <a:off x="5704472" y="3422124"/>
            <a:ext cx="3127828" cy="1383947"/>
          </a:xfrm>
          <a:prstGeom prst="rect">
            <a:avLst/>
          </a:prstGeom>
          <a:noFill/>
          <a:ln>
            <a:noFill/>
          </a:ln>
        </p:spPr>
      </p:pic>
      <p:pic>
        <p:nvPicPr>
          <p:cNvPr id="3" name="Recorded Sound">
            <a:hlinkClick r:id="" action="ppaction://media"/>
            <a:extLst>
              <a:ext uri="{FF2B5EF4-FFF2-40B4-BE49-F238E27FC236}">
                <a16:creationId xmlns:a16="http://schemas.microsoft.com/office/drawing/2014/main" id="{B7E3BE8A-C996-22B0-5A8B-F79A66600A8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91741" y="2900784"/>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35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0"/>
          <p:cNvSpPr txBox="1">
            <a:spLocks noGrp="1"/>
          </p:cNvSpPr>
          <p:nvPr>
            <p:ph type="body" idx="1"/>
          </p:nvPr>
        </p:nvSpPr>
        <p:spPr>
          <a:xfrm>
            <a:off x="311700" y="1764150"/>
            <a:ext cx="8520600" cy="1615200"/>
          </a:xfrm>
          <a:prstGeom prst="rect">
            <a:avLst/>
          </a:prstGeom>
        </p:spPr>
        <p:txBody>
          <a:bodyPr spcFirstLastPara="1" wrap="square" lIns="91425" tIns="91425" rIns="91425" bIns="91425" anchor="t" anchorCtr="0">
            <a:normAutofit fontScale="85000" lnSpcReduction="20000"/>
          </a:bodyPr>
          <a:lstStyle/>
          <a:p>
            <a:pPr marL="0" lvl="0" indent="0" algn="ctr" rtl="0">
              <a:lnSpc>
                <a:spcPct val="150000"/>
              </a:lnSpc>
              <a:spcBef>
                <a:spcPts val="1000"/>
              </a:spcBef>
              <a:spcAft>
                <a:spcPts val="0"/>
              </a:spcAft>
              <a:buNone/>
            </a:pPr>
            <a:r>
              <a:rPr lang="en" sz="3600" b="1" i="1">
                <a:solidFill>
                  <a:srgbClr val="000000"/>
                </a:solidFill>
                <a:latin typeface="Times New Roman"/>
                <a:ea typeface="Times New Roman"/>
                <a:cs typeface="Times New Roman"/>
                <a:sym typeface="Times New Roman"/>
              </a:rPr>
              <a:t>Evaluation of the effectiveness and benefit of approaches and interventions</a:t>
            </a:r>
            <a:endParaRPr sz="3600" i="1"/>
          </a:p>
        </p:txBody>
      </p:sp>
      <p:pic>
        <p:nvPicPr>
          <p:cNvPr id="3" name="Recorded Sound">
            <a:hlinkClick r:id="" action="ppaction://media"/>
            <a:extLst>
              <a:ext uri="{FF2B5EF4-FFF2-40B4-BE49-F238E27FC236}">
                <a16:creationId xmlns:a16="http://schemas.microsoft.com/office/drawing/2014/main" id="{C936588F-320A-57BB-7FBD-EF33730DC8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15894" y="3229952"/>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7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1"/>
          <p:cNvSpPr txBox="1">
            <a:spLocks noGrp="1"/>
          </p:cNvSpPr>
          <p:nvPr>
            <p:ph type="title"/>
          </p:nvPr>
        </p:nvSpPr>
        <p:spPr>
          <a:xfrm>
            <a:off x="311700" y="509375"/>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a:solidFill>
                  <a:srgbClr val="000000"/>
                </a:solidFill>
                <a:latin typeface="Times New Roman"/>
                <a:ea typeface="Times New Roman"/>
                <a:cs typeface="Times New Roman"/>
                <a:sym typeface="Times New Roman"/>
              </a:rPr>
              <a:t>Evaluation of theories of ageing</a:t>
            </a:r>
            <a:endParaRPr sz="2200">
              <a:latin typeface="Times New Roman"/>
              <a:ea typeface="Times New Roman"/>
              <a:cs typeface="Times New Roman"/>
              <a:sym typeface="Times New Roman"/>
            </a:endParaRPr>
          </a:p>
        </p:txBody>
      </p:sp>
      <p:sp>
        <p:nvSpPr>
          <p:cNvPr id="138" name="Google Shape;138;p21"/>
          <p:cNvSpPr txBox="1">
            <a:spLocks noGrp="1"/>
          </p:cNvSpPr>
          <p:nvPr>
            <p:ph type="body" idx="1"/>
          </p:nvPr>
        </p:nvSpPr>
        <p:spPr>
          <a:xfrm>
            <a:off x="311700" y="1169350"/>
            <a:ext cx="5255700" cy="3536100"/>
          </a:xfrm>
          <a:prstGeom prst="rect">
            <a:avLst/>
          </a:prstGeom>
        </p:spPr>
        <p:txBody>
          <a:bodyPr spcFirstLastPara="1" wrap="square" lIns="91425" tIns="91425" rIns="91425" bIns="91425" anchor="t" anchorCtr="0">
            <a:normAutofit lnSpcReduction="10000"/>
          </a:bodyPr>
          <a:lstStyle/>
          <a:p>
            <a:pPr marL="457200" lvl="0" indent="-285750" algn="just" rtl="0">
              <a:lnSpc>
                <a:spcPct val="150000"/>
              </a:lnSpc>
              <a:spcBef>
                <a:spcPts val="0"/>
              </a:spcBef>
              <a:spcAft>
                <a:spcPts val="0"/>
              </a:spcAft>
              <a:buClr>
                <a:schemeClr val="dk2"/>
              </a:buClr>
              <a:buSzPts val="900"/>
              <a:buFont typeface="Times New Roman"/>
              <a:buChar char="●"/>
            </a:pPr>
            <a:r>
              <a:rPr lang="en" sz="1600" b="1">
                <a:latin typeface="Times New Roman"/>
                <a:ea typeface="Times New Roman"/>
                <a:cs typeface="Times New Roman"/>
                <a:sym typeface="Times New Roman"/>
              </a:rPr>
              <a:t>Disengagement Theory:</a:t>
            </a:r>
            <a:r>
              <a:rPr lang="en" sz="1600">
                <a:latin typeface="Times New Roman"/>
                <a:ea typeface="Times New Roman"/>
                <a:cs typeface="Times New Roman"/>
                <a:sym typeface="Times New Roman"/>
              </a:rPr>
              <a:t> ageing involves withdrawal and reduced independence (Ejiri et al., 2022).</a:t>
            </a:r>
            <a:endParaRPr sz="160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chemeClr val="dk2"/>
              </a:buClr>
              <a:buSzPts val="900"/>
              <a:buFont typeface="Times New Roman"/>
              <a:buChar char="●"/>
            </a:pPr>
            <a:r>
              <a:rPr lang="en" sz="1600" b="1">
                <a:latin typeface="Times New Roman"/>
                <a:ea typeface="Times New Roman"/>
                <a:cs typeface="Times New Roman"/>
                <a:sym typeface="Times New Roman"/>
              </a:rPr>
              <a:t>Activity Theory: </a:t>
            </a:r>
            <a:r>
              <a:rPr lang="en" sz="1600">
                <a:latin typeface="Times New Roman"/>
                <a:ea typeface="Times New Roman"/>
                <a:cs typeface="Times New Roman"/>
                <a:sym typeface="Times New Roman"/>
              </a:rPr>
              <a:t>wellbeing promoted through social engagement and activity (Hashim &amp; Jones, 2020).</a:t>
            </a:r>
            <a:endParaRPr sz="160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chemeClr val="dk2"/>
              </a:buClr>
              <a:buSzPts val="900"/>
              <a:buFont typeface="Times New Roman"/>
              <a:buChar char="●"/>
            </a:pPr>
            <a:r>
              <a:rPr lang="en" sz="1600" b="1">
                <a:latin typeface="Times New Roman"/>
                <a:ea typeface="Times New Roman"/>
                <a:cs typeface="Times New Roman"/>
                <a:sym typeface="Times New Roman"/>
              </a:rPr>
              <a:t>Continuity Theory:</a:t>
            </a:r>
            <a:r>
              <a:rPr lang="en" sz="1600">
                <a:latin typeface="Times New Roman"/>
                <a:ea typeface="Times New Roman"/>
                <a:cs typeface="Times New Roman"/>
                <a:sym typeface="Times New Roman"/>
              </a:rPr>
              <a:t> adaptability through new behaviours and relationships (Atchley, 2020).</a:t>
            </a:r>
            <a:endParaRPr sz="160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chemeClr val="dk2"/>
              </a:buClr>
              <a:buSzPts val="900"/>
              <a:buFont typeface="Times New Roman"/>
              <a:buChar char="●"/>
            </a:pPr>
            <a:r>
              <a:rPr lang="en" sz="1600">
                <a:latin typeface="Times New Roman"/>
                <a:ea typeface="Times New Roman"/>
                <a:cs typeface="Times New Roman"/>
                <a:sym typeface="Times New Roman"/>
              </a:rPr>
              <a:t>UK practices (community centres, Ageing Well programmes) align with Activity &amp; Continuity theories.</a:t>
            </a:r>
            <a:endParaRPr sz="1600">
              <a:latin typeface="Times New Roman"/>
              <a:ea typeface="Times New Roman"/>
              <a:cs typeface="Times New Roman"/>
              <a:sym typeface="Times New Roman"/>
            </a:endParaRPr>
          </a:p>
          <a:p>
            <a:pPr marL="457200" lvl="0" indent="-285750" algn="just" rtl="0">
              <a:lnSpc>
                <a:spcPct val="150000"/>
              </a:lnSpc>
              <a:spcBef>
                <a:spcPts val="0"/>
              </a:spcBef>
              <a:spcAft>
                <a:spcPts val="1200"/>
              </a:spcAft>
              <a:buClr>
                <a:schemeClr val="dk2"/>
              </a:buClr>
              <a:buSzPts val="900"/>
              <a:buFont typeface="Times New Roman"/>
              <a:buChar char="●"/>
            </a:pPr>
            <a:r>
              <a:rPr lang="en" sz="1600" b="1">
                <a:latin typeface="Times New Roman"/>
                <a:ea typeface="Times New Roman"/>
                <a:cs typeface="Times New Roman"/>
                <a:sym typeface="Times New Roman"/>
              </a:rPr>
              <a:t>Barriers: </a:t>
            </a:r>
            <a:r>
              <a:rPr lang="en" sz="1600">
                <a:latin typeface="Times New Roman"/>
                <a:ea typeface="Times New Roman"/>
                <a:cs typeface="Times New Roman"/>
                <a:sym typeface="Times New Roman"/>
              </a:rPr>
              <a:t>frailty, digital exclusion, financial constraints.</a:t>
            </a:r>
            <a:endParaRPr sz="1600">
              <a:latin typeface="Times New Roman"/>
              <a:ea typeface="Times New Roman"/>
              <a:cs typeface="Times New Roman"/>
              <a:sym typeface="Times New Roman"/>
            </a:endParaRPr>
          </a:p>
        </p:txBody>
      </p:sp>
      <p:pic>
        <p:nvPicPr>
          <p:cNvPr id="139" name="Google Shape;139;p21"/>
          <p:cNvPicPr preferRelativeResize="0"/>
          <p:nvPr/>
        </p:nvPicPr>
        <p:blipFill>
          <a:blip r:embed="rId5">
            <a:alphaModFix/>
          </a:blip>
          <a:stretch>
            <a:fillRect/>
          </a:stretch>
        </p:blipFill>
        <p:spPr>
          <a:xfrm>
            <a:off x="5567400" y="1349829"/>
            <a:ext cx="3453229" cy="2927960"/>
          </a:xfrm>
          <a:prstGeom prst="rect">
            <a:avLst/>
          </a:prstGeom>
          <a:noFill/>
          <a:ln>
            <a:noFill/>
          </a:ln>
        </p:spPr>
      </p:pic>
      <p:pic>
        <p:nvPicPr>
          <p:cNvPr id="3" name="Recorded Sound">
            <a:hlinkClick r:id="" action="ppaction://media"/>
            <a:extLst>
              <a:ext uri="{FF2B5EF4-FFF2-40B4-BE49-F238E27FC236}">
                <a16:creationId xmlns:a16="http://schemas.microsoft.com/office/drawing/2014/main" id="{9F5879C5-A849-F494-1C5B-C8BB000E863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89617" y="3042383"/>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51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2"/>
          <p:cNvSpPr txBox="1">
            <a:spLocks noGrp="1"/>
          </p:cNvSpPr>
          <p:nvPr>
            <p:ph type="title"/>
          </p:nvPr>
        </p:nvSpPr>
        <p:spPr>
          <a:xfrm>
            <a:off x="311700" y="509375"/>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a:solidFill>
                  <a:srgbClr val="000000"/>
                </a:solidFill>
                <a:latin typeface="Times New Roman"/>
                <a:ea typeface="Times New Roman"/>
                <a:cs typeface="Times New Roman"/>
                <a:sym typeface="Times New Roman"/>
              </a:rPr>
              <a:t>Evaluation of policy and legislation</a:t>
            </a:r>
            <a:endParaRPr sz="2200">
              <a:latin typeface="Times New Roman"/>
              <a:ea typeface="Times New Roman"/>
              <a:cs typeface="Times New Roman"/>
              <a:sym typeface="Times New Roman"/>
            </a:endParaRPr>
          </a:p>
        </p:txBody>
      </p:sp>
      <p:sp>
        <p:nvSpPr>
          <p:cNvPr id="145" name="Google Shape;145;p22"/>
          <p:cNvSpPr txBox="1">
            <a:spLocks noGrp="1"/>
          </p:cNvSpPr>
          <p:nvPr>
            <p:ph type="body" idx="1"/>
          </p:nvPr>
        </p:nvSpPr>
        <p:spPr>
          <a:xfrm>
            <a:off x="311700" y="1480775"/>
            <a:ext cx="4572600" cy="3088200"/>
          </a:xfrm>
          <a:prstGeom prst="rect">
            <a:avLst/>
          </a:prstGeom>
        </p:spPr>
        <p:txBody>
          <a:bodyPr spcFirstLastPara="1" wrap="square" lIns="91425" tIns="91425" rIns="91425" bIns="91425" anchor="t" anchorCtr="0">
            <a:normAutofit fontScale="92500" lnSpcReduction="10000"/>
          </a:bodyPr>
          <a:lstStyle/>
          <a:p>
            <a:pPr marL="457200" lvl="0" indent="-330200" algn="just" rtl="0">
              <a:lnSpc>
                <a:spcPct val="150000"/>
              </a:lnSpc>
              <a:spcBef>
                <a:spcPts val="0"/>
              </a:spcBef>
              <a:spcAft>
                <a:spcPts val="0"/>
              </a:spcAft>
              <a:buSzPts val="1600"/>
              <a:buFont typeface="Times New Roman"/>
              <a:buChar char="●"/>
            </a:pPr>
            <a:r>
              <a:rPr lang="en" sz="1600" b="1">
                <a:latin typeface="Times New Roman"/>
                <a:ea typeface="Times New Roman"/>
                <a:cs typeface="Times New Roman"/>
                <a:sym typeface="Times New Roman"/>
              </a:rPr>
              <a:t>Care Act 2014:</a:t>
            </a:r>
            <a:r>
              <a:rPr lang="en" sz="1600">
                <a:latin typeface="Times New Roman"/>
                <a:ea typeface="Times New Roman"/>
                <a:cs typeface="Times New Roman"/>
                <a:sym typeface="Times New Roman"/>
              </a:rPr>
              <a:t> wellbeing and personalisation central to social care.</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b="1">
                <a:latin typeface="Times New Roman"/>
                <a:ea typeface="Times New Roman"/>
                <a:cs typeface="Times New Roman"/>
                <a:sym typeface="Times New Roman"/>
              </a:rPr>
              <a:t>Equality Act 2010:</a:t>
            </a:r>
            <a:r>
              <a:rPr lang="en" sz="1600">
                <a:latin typeface="Times New Roman"/>
                <a:ea typeface="Times New Roman"/>
                <a:cs typeface="Times New Roman"/>
                <a:sym typeface="Times New Roman"/>
              </a:rPr>
              <a:t> safeguards against age/disability discrimination (GOV.UK, 2020).</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b="1">
                <a:latin typeface="Times New Roman"/>
                <a:ea typeface="Times New Roman"/>
                <a:cs typeface="Times New Roman"/>
                <a:sym typeface="Times New Roman"/>
              </a:rPr>
              <a:t>NHS Long-Term Plan 2019:</a:t>
            </a:r>
            <a:r>
              <a:rPr lang="en" sz="1600">
                <a:latin typeface="Times New Roman"/>
                <a:ea typeface="Times New Roman"/>
                <a:cs typeface="Times New Roman"/>
                <a:sym typeface="Times New Roman"/>
              </a:rPr>
              <a:t> frailty recognition, community care, tech innovation (NHS England, 2024).</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Implementation challenges: funding, staff shortages, regional inequalities.</a:t>
            </a:r>
            <a:endParaRPr sz="1600">
              <a:latin typeface="Times New Roman"/>
              <a:ea typeface="Times New Roman"/>
              <a:cs typeface="Times New Roman"/>
              <a:sym typeface="Times New Roman"/>
            </a:endParaRPr>
          </a:p>
        </p:txBody>
      </p:sp>
      <p:pic>
        <p:nvPicPr>
          <p:cNvPr id="146" name="Google Shape;146;p22"/>
          <p:cNvPicPr preferRelativeResize="0"/>
          <p:nvPr/>
        </p:nvPicPr>
        <p:blipFill>
          <a:blip r:embed="rId5">
            <a:alphaModFix/>
          </a:blip>
          <a:stretch>
            <a:fillRect/>
          </a:stretch>
        </p:blipFill>
        <p:spPr>
          <a:xfrm>
            <a:off x="4884301" y="1676400"/>
            <a:ext cx="3787326" cy="2721429"/>
          </a:xfrm>
          <a:prstGeom prst="rect">
            <a:avLst/>
          </a:prstGeom>
          <a:noFill/>
          <a:ln>
            <a:noFill/>
          </a:ln>
        </p:spPr>
      </p:pic>
      <p:pic>
        <p:nvPicPr>
          <p:cNvPr id="3" name="Recorded Sound">
            <a:hlinkClick r:id="" action="ppaction://media"/>
            <a:extLst>
              <a:ext uri="{FF2B5EF4-FFF2-40B4-BE49-F238E27FC236}">
                <a16:creationId xmlns:a16="http://schemas.microsoft.com/office/drawing/2014/main" id="{4C3BF45A-6D69-A418-86AD-7D1137F79E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00415" y="2571750"/>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347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3"/>
          <p:cNvSpPr txBox="1">
            <a:spLocks noGrp="1"/>
          </p:cNvSpPr>
          <p:nvPr>
            <p:ph type="body" idx="1"/>
          </p:nvPr>
        </p:nvSpPr>
        <p:spPr>
          <a:xfrm>
            <a:off x="311700" y="1323150"/>
            <a:ext cx="8520600" cy="2497200"/>
          </a:xfrm>
          <a:prstGeom prst="rect">
            <a:avLst/>
          </a:prstGeom>
        </p:spPr>
        <p:txBody>
          <a:bodyPr spcFirstLastPara="1" wrap="square" lIns="91425" tIns="91425" rIns="91425" bIns="91425" anchor="t" anchorCtr="0">
            <a:normAutofit fontScale="92500" lnSpcReduction="10000"/>
          </a:bodyPr>
          <a:lstStyle/>
          <a:p>
            <a:pPr marL="0" lvl="0" indent="0" algn="ctr" rtl="0">
              <a:lnSpc>
                <a:spcPct val="150000"/>
              </a:lnSpc>
              <a:spcBef>
                <a:spcPts val="1000"/>
              </a:spcBef>
              <a:spcAft>
                <a:spcPts val="0"/>
              </a:spcAft>
              <a:buNone/>
            </a:pPr>
            <a:r>
              <a:rPr lang="en" sz="3600" b="1" i="1">
                <a:solidFill>
                  <a:srgbClr val="000000"/>
                </a:solidFill>
                <a:latin typeface="Times New Roman"/>
                <a:ea typeface="Times New Roman"/>
                <a:cs typeface="Times New Roman"/>
                <a:sym typeface="Times New Roman"/>
              </a:rPr>
              <a:t>Challenges encountered by older people in maintaining their independence and functional ability</a:t>
            </a:r>
            <a:endParaRPr sz="3600" i="1"/>
          </a:p>
        </p:txBody>
      </p:sp>
      <p:pic>
        <p:nvPicPr>
          <p:cNvPr id="3" name="Recorded Sound">
            <a:hlinkClick r:id="" action="ppaction://media"/>
            <a:extLst>
              <a:ext uri="{FF2B5EF4-FFF2-40B4-BE49-F238E27FC236}">
                <a16:creationId xmlns:a16="http://schemas.microsoft.com/office/drawing/2014/main" id="{844D532F-FA0F-F7A8-A5C4-2B93483A9D8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09325" y="2571750"/>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35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4"/>
          <p:cNvSpPr txBox="1">
            <a:spLocks noGrp="1"/>
          </p:cNvSpPr>
          <p:nvPr>
            <p:ph type="title"/>
          </p:nvPr>
        </p:nvSpPr>
        <p:spPr>
          <a:xfrm>
            <a:off x="311700" y="509375"/>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a:solidFill>
                  <a:srgbClr val="000000"/>
                </a:solidFill>
                <a:latin typeface="Times New Roman"/>
                <a:ea typeface="Times New Roman"/>
                <a:cs typeface="Times New Roman"/>
                <a:sym typeface="Times New Roman"/>
              </a:rPr>
              <a:t>Technological Innovations in Elderly Care - Benefits</a:t>
            </a:r>
            <a:endParaRPr sz="2200">
              <a:latin typeface="Times New Roman"/>
              <a:ea typeface="Times New Roman"/>
              <a:cs typeface="Times New Roman"/>
              <a:sym typeface="Times New Roman"/>
            </a:endParaRPr>
          </a:p>
        </p:txBody>
      </p:sp>
      <p:sp>
        <p:nvSpPr>
          <p:cNvPr id="157" name="Google Shape;157;p24"/>
          <p:cNvSpPr txBox="1">
            <a:spLocks noGrp="1"/>
          </p:cNvSpPr>
          <p:nvPr>
            <p:ph type="body" idx="1"/>
          </p:nvPr>
        </p:nvSpPr>
        <p:spPr>
          <a:xfrm>
            <a:off x="311700" y="1404875"/>
            <a:ext cx="8520600" cy="30234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Telecare, fall detectors, emergency alarms support independence (Pech et al., 2021).</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Remote monitoring reduces hospital visits (Peyroteo et al., 2021).</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GPS trackers and memory aids enhance autonomy for cognitively impaired.</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Overall: improved independence and functional ability.</a:t>
            </a:r>
            <a:endParaRPr sz="1600">
              <a:latin typeface="Times New Roman"/>
              <a:ea typeface="Times New Roman"/>
              <a:cs typeface="Times New Roman"/>
              <a:sym typeface="Times New Roman"/>
            </a:endParaRPr>
          </a:p>
        </p:txBody>
      </p:sp>
      <p:pic>
        <p:nvPicPr>
          <p:cNvPr id="158" name="Google Shape;158;p24"/>
          <p:cNvPicPr preferRelativeResize="0"/>
          <p:nvPr/>
        </p:nvPicPr>
        <p:blipFill>
          <a:blip r:embed="rId5">
            <a:alphaModFix/>
          </a:blip>
          <a:stretch>
            <a:fillRect/>
          </a:stretch>
        </p:blipFill>
        <p:spPr>
          <a:xfrm>
            <a:off x="4814000" y="2937401"/>
            <a:ext cx="3445676" cy="1782525"/>
          </a:xfrm>
          <a:prstGeom prst="rect">
            <a:avLst/>
          </a:prstGeom>
          <a:noFill/>
          <a:ln>
            <a:noFill/>
          </a:ln>
        </p:spPr>
      </p:pic>
      <p:pic>
        <p:nvPicPr>
          <p:cNvPr id="3" name="Recorded Sound">
            <a:hlinkClick r:id="" action="ppaction://media"/>
            <a:extLst>
              <a:ext uri="{FF2B5EF4-FFF2-40B4-BE49-F238E27FC236}">
                <a16:creationId xmlns:a16="http://schemas.microsoft.com/office/drawing/2014/main" id="{B6EA6D7A-F2D9-F0B5-768E-725536D1B28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89617" y="2450038"/>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64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5"/>
          <p:cNvSpPr txBox="1">
            <a:spLocks noGrp="1"/>
          </p:cNvSpPr>
          <p:nvPr>
            <p:ph type="title"/>
          </p:nvPr>
        </p:nvSpPr>
        <p:spPr>
          <a:xfrm>
            <a:off x="311700" y="278888"/>
            <a:ext cx="8520600" cy="836989"/>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dirty="0">
                <a:solidFill>
                  <a:srgbClr val="000000"/>
                </a:solidFill>
                <a:latin typeface="Times New Roman"/>
                <a:ea typeface="Times New Roman"/>
                <a:cs typeface="Times New Roman"/>
                <a:sym typeface="Times New Roman"/>
              </a:rPr>
              <a:t>Technological Innovations - Limitations</a:t>
            </a:r>
            <a:endParaRPr sz="2200" dirty="0">
              <a:latin typeface="Times New Roman"/>
              <a:ea typeface="Times New Roman"/>
              <a:cs typeface="Times New Roman"/>
              <a:sym typeface="Times New Roman"/>
            </a:endParaRPr>
          </a:p>
        </p:txBody>
      </p:sp>
      <p:sp>
        <p:nvSpPr>
          <p:cNvPr id="164" name="Google Shape;164;p25"/>
          <p:cNvSpPr txBox="1">
            <a:spLocks noGrp="1"/>
          </p:cNvSpPr>
          <p:nvPr>
            <p:ph type="body" idx="1"/>
          </p:nvPr>
        </p:nvSpPr>
        <p:spPr>
          <a:xfrm>
            <a:off x="311699" y="1115878"/>
            <a:ext cx="5654520" cy="3657600"/>
          </a:xfrm>
          <a:prstGeom prst="rect">
            <a:avLst/>
          </a:prstGeom>
        </p:spPr>
        <p:txBody>
          <a:bodyPr spcFirstLastPara="1" wrap="square" lIns="91425" tIns="91425" rIns="91425" bIns="91425" anchor="t" anchorCtr="0">
            <a:normAutofit fontScale="92500" lnSpcReduction="20000"/>
          </a:bodyPr>
          <a:lstStyle/>
          <a:p>
            <a:pPr marL="457200" lvl="0" indent="-330200" algn="just" rtl="0">
              <a:lnSpc>
                <a:spcPct val="150000"/>
              </a:lnSpc>
              <a:spcBef>
                <a:spcPts val="0"/>
              </a:spcBef>
              <a:spcAft>
                <a:spcPts val="0"/>
              </a:spcAft>
              <a:buSzPts val="1600"/>
              <a:buFont typeface="Times New Roman"/>
              <a:buChar char="●"/>
            </a:pPr>
            <a:r>
              <a:rPr lang="en" sz="1600" b="1" dirty="0">
                <a:solidFill>
                  <a:schemeClr val="bg2">
                    <a:lumMod val="50000"/>
                  </a:schemeClr>
                </a:solidFill>
                <a:latin typeface="Times New Roman" panose="02020603050405020304" pitchFamily="18" charset="0"/>
                <a:ea typeface="Times New Roman"/>
                <a:cs typeface="Times New Roman" panose="02020603050405020304" pitchFamily="18" charset="0"/>
                <a:sym typeface="Times New Roman"/>
              </a:rPr>
              <a:t>Digital exclusion: </a:t>
            </a:r>
            <a:r>
              <a:rPr lang="en" sz="1600" dirty="0">
                <a:solidFill>
                  <a:schemeClr val="bg2">
                    <a:lumMod val="50000"/>
                  </a:schemeClr>
                </a:solidFill>
                <a:latin typeface="Times New Roman" panose="02020603050405020304" pitchFamily="18" charset="0"/>
                <a:ea typeface="Times New Roman"/>
                <a:cs typeface="Times New Roman" panose="02020603050405020304" pitchFamily="18" charset="0"/>
                <a:sym typeface="Times New Roman"/>
              </a:rPr>
              <a:t>older adults lack digital literacy.</a:t>
            </a:r>
            <a:endParaRPr sz="1600" dirty="0">
              <a:solidFill>
                <a:schemeClr val="bg2">
                  <a:lumMod val="50000"/>
                </a:schemeClr>
              </a:solidFill>
              <a:latin typeface="Times New Roman" panose="02020603050405020304" pitchFamily="18" charset="0"/>
              <a:ea typeface="Times New Roman"/>
              <a:cs typeface="Times New Roman" panose="02020603050405020304" pitchFamily="18" charset="0"/>
              <a:sym typeface="Times New Roman"/>
            </a:endParaRPr>
          </a:p>
          <a:p>
            <a:pPr marL="457200" lvl="0" indent="-330200" algn="just" rtl="0">
              <a:lnSpc>
                <a:spcPct val="150000"/>
              </a:lnSpc>
              <a:spcBef>
                <a:spcPts val="0"/>
              </a:spcBef>
              <a:spcAft>
                <a:spcPts val="0"/>
              </a:spcAft>
              <a:buSzPts val="1600"/>
              <a:buFont typeface="Times New Roman"/>
              <a:buChar char="●"/>
            </a:pPr>
            <a:r>
              <a:rPr lang="en" sz="1600" b="1" dirty="0">
                <a:solidFill>
                  <a:schemeClr val="bg2">
                    <a:lumMod val="50000"/>
                  </a:schemeClr>
                </a:solidFill>
                <a:latin typeface="Times New Roman" panose="02020603050405020304" pitchFamily="18" charset="0"/>
                <a:ea typeface="Times New Roman"/>
                <a:cs typeface="Times New Roman" panose="02020603050405020304" pitchFamily="18" charset="0"/>
                <a:sym typeface="Times New Roman"/>
              </a:rPr>
              <a:t>Robotics </a:t>
            </a:r>
            <a:r>
              <a:rPr lang="en" sz="1600" dirty="0">
                <a:solidFill>
                  <a:schemeClr val="bg2">
                    <a:lumMod val="50000"/>
                  </a:schemeClr>
                </a:solidFill>
                <a:latin typeface="Times New Roman" panose="02020603050405020304" pitchFamily="18" charset="0"/>
                <a:ea typeface="Times New Roman"/>
                <a:cs typeface="Times New Roman" panose="02020603050405020304" pitchFamily="18" charset="0"/>
                <a:sym typeface="Times New Roman"/>
              </a:rPr>
              <a:t>may exacerbate equity issues (Lu et al., 2022).</a:t>
            </a:r>
            <a:endParaRPr sz="1600" dirty="0">
              <a:solidFill>
                <a:schemeClr val="bg2">
                  <a:lumMod val="50000"/>
                </a:schemeClr>
              </a:solidFill>
              <a:latin typeface="Times New Roman" panose="02020603050405020304" pitchFamily="18" charset="0"/>
              <a:ea typeface="Times New Roman"/>
              <a:cs typeface="Times New Roman" panose="02020603050405020304" pitchFamily="18" charset="0"/>
              <a:sym typeface="Times New Roman"/>
            </a:endParaRPr>
          </a:p>
          <a:p>
            <a:pPr marL="457200" lvl="0" indent="-330200" algn="just" rtl="0">
              <a:lnSpc>
                <a:spcPct val="150000"/>
              </a:lnSpc>
              <a:spcBef>
                <a:spcPts val="0"/>
              </a:spcBef>
              <a:spcAft>
                <a:spcPts val="0"/>
              </a:spcAft>
              <a:buSzPts val="1600"/>
              <a:buFont typeface="Times New Roman"/>
              <a:buChar char="●"/>
            </a:pPr>
            <a:r>
              <a:rPr lang="en" sz="1600" b="1" dirty="0">
                <a:solidFill>
                  <a:schemeClr val="bg2">
                    <a:lumMod val="50000"/>
                  </a:schemeClr>
                </a:solidFill>
                <a:latin typeface="Times New Roman" panose="02020603050405020304" pitchFamily="18" charset="0"/>
                <a:ea typeface="Times New Roman"/>
                <a:cs typeface="Times New Roman" panose="02020603050405020304" pitchFamily="18" charset="0"/>
                <a:sym typeface="Times New Roman"/>
              </a:rPr>
              <a:t>Privacy and ethical concerns</a:t>
            </a:r>
            <a:r>
              <a:rPr lang="en" sz="1600" dirty="0">
                <a:solidFill>
                  <a:schemeClr val="bg2">
                    <a:lumMod val="50000"/>
                  </a:schemeClr>
                </a:solidFill>
                <a:latin typeface="Times New Roman" panose="02020603050405020304" pitchFamily="18" charset="0"/>
                <a:ea typeface="Times New Roman"/>
                <a:cs typeface="Times New Roman" panose="02020603050405020304" pitchFamily="18" charset="0"/>
                <a:sym typeface="Times New Roman"/>
              </a:rPr>
              <a:t> undermine autonomy.</a:t>
            </a:r>
            <a:endParaRPr sz="1600" dirty="0">
              <a:solidFill>
                <a:schemeClr val="bg2">
                  <a:lumMod val="50000"/>
                </a:schemeClr>
              </a:solidFill>
              <a:latin typeface="Times New Roman" panose="02020603050405020304" pitchFamily="18" charset="0"/>
              <a:ea typeface="Times New Roman"/>
              <a:cs typeface="Times New Roman" panose="02020603050405020304" pitchFamily="18" charset="0"/>
              <a:sym typeface="Times New Roman"/>
            </a:endParaRPr>
          </a:p>
          <a:p>
            <a:pPr marL="457200" lvl="0" indent="-330200" algn="just" rtl="0">
              <a:lnSpc>
                <a:spcPct val="150000"/>
              </a:lnSpc>
              <a:spcBef>
                <a:spcPts val="0"/>
              </a:spcBef>
              <a:spcAft>
                <a:spcPts val="0"/>
              </a:spcAft>
              <a:buSzPts val="1600"/>
              <a:buFont typeface="Times New Roman"/>
              <a:buChar char="●"/>
            </a:pPr>
            <a:r>
              <a:rPr lang="en" sz="1600" b="1" dirty="0">
                <a:solidFill>
                  <a:schemeClr val="bg2">
                    <a:lumMod val="50000"/>
                  </a:schemeClr>
                </a:solidFill>
                <a:latin typeface="Times New Roman" panose="02020603050405020304" pitchFamily="18" charset="0"/>
                <a:ea typeface="Times New Roman"/>
                <a:cs typeface="Times New Roman" panose="02020603050405020304" pitchFamily="18" charset="0"/>
                <a:sym typeface="Times New Roman"/>
              </a:rPr>
              <a:t>Accessibility and affordability</a:t>
            </a:r>
            <a:r>
              <a:rPr lang="en" sz="1600" dirty="0">
                <a:solidFill>
                  <a:schemeClr val="bg2">
                    <a:lumMod val="50000"/>
                  </a:schemeClr>
                </a:solidFill>
                <a:latin typeface="Times New Roman" panose="02020603050405020304" pitchFamily="18" charset="0"/>
                <a:ea typeface="Times New Roman"/>
                <a:cs typeface="Times New Roman" panose="02020603050405020304" pitchFamily="18" charset="0"/>
                <a:sym typeface="Times New Roman"/>
              </a:rPr>
              <a:t> remain barriers.</a:t>
            </a:r>
          </a:p>
          <a:p>
            <a:pPr marL="127000" lvl="0" indent="0" algn="just">
              <a:lnSpc>
                <a:spcPct val="150000"/>
              </a:lnSpc>
              <a:buSzPts val="1600"/>
              <a:buNone/>
            </a:pPr>
            <a:endParaRPr lang="en-IN" sz="1600" b="1" i="1" dirty="0">
              <a:solidFill>
                <a:schemeClr val="bg2">
                  <a:lumMod val="50000"/>
                </a:schemeClr>
              </a:solidFill>
              <a:latin typeface="Times New Roman" panose="02020603050405020304" pitchFamily="18" charset="0"/>
              <a:ea typeface="Arial"/>
              <a:cs typeface="Times New Roman" panose="02020603050405020304" pitchFamily="18" charset="0"/>
              <a:sym typeface="Arial"/>
            </a:endParaRPr>
          </a:p>
          <a:p>
            <a:pPr marL="127000" lvl="0" indent="0" algn="just">
              <a:lnSpc>
                <a:spcPct val="150000"/>
              </a:lnSpc>
              <a:buSzPts val="1600"/>
              <a:buNone/>
            </a:pPr>
            <a:r>
              <a:rPr lang="en-IN" sz="1600" b="1" i="1" dirty="0">
                <a:solidFill>
                  <a:schemeClr val="bg2">
                    <a:lumMod val="50000"/>
                  </a:schemeClr>
                </a:solidFill>
                <a:latin typeface="Times New Roman" panose="02020603050405020304" pitchFamily="18" charset="0"/>
                <a:ea typeface="Arial"/>
                <a:cs typeface="Times New Roman" panose="02020603050405020304" pitchFamily="18" charset="0"/>
                <a:sym typeface="Arial"/>
              </a:rPr>
              <a:t>Ethical considerations in tech innovations at aged care:</a:t>
            </a:r>
            <a:endParaRPr lang="en-GB" sz="1600" b="1" i="1" dirty="0">
              <a:solidFill>
                <a:schemeClr val="bg2">
                  <a:lumMod val="50000"/>
                </a:schemeClr>
              </a:solidFill>
              <a:latin typeface="Times New Roman" panose="02020603050405020304" pitchFamily="18" charset="0"/>
              <a:ea typeface="Arial"/>
              <a:cs typeface="Times New Roman" panose="02020603050405020304" pitchFamily="18" charset="0"/>
              <a:sym typeface="Arial"/>
            </a:endParaRPr>
          </a:p>
          <a:p>
            <a:pPr lvl="0" indent="-330200" algn="just">
              <a:lnSpc>
                <a:spcPct val="150000"/>
              </a:lnSpc>
              <a:buSzPts val="1600"/>
              <a:buFont typeface="Times New Roman"/>
              <a:buChar char="●"/>
            </a:pPr>
            <a:r>
              <a:rPr lang="en-GB" sz="1600" b="1" dirty="0">
                <a:solidFill>
                  <a:schemeClr val="bg2">
                    <a:lumMod val="50000"/>
                  </a:schemeClr>
                </a:solidFill>
                <a:latin typeface="Times New Roman" panose="02020603050405020304" pitchFamily="18" charset="0"/>
                <a:cs typeface="Times New Roman" panose="02020603050405020304" pitchFamily="18" charset="0"/>
              </a:rPr>
              <a:t>Prevention of surveillance control</a:t>
            </a:r>
            <a:r>
              <a:rPr lang="en-GB" sz="1600" dirty="0">
                <a:solidFill>
                  <a:schemeClr val="bg2">
                    <a:lumMod val="50000"/>
                  </a:schemeClr>
                </a:solidFill>
                <a:latin typeface="Times New Roman" panose="02020603050405020304" pitchFamily="18" charset="0"/>
                <a:cs typeface="Times New Roman" panose="02020603050405020304" pitchFamily="18" charset="0"/>
              </a:rPr>
              <a:t> ensure patient autonomy (</a:t>
            </a:r>
            <a:r>
              <a:rPr lang="en-GB" sz="1600" dirty="0" err="1">
                <a:solidFill>
                  <a:schemeClr val="bg2">
                    <a:lumMod val="50000"/>
                  </a:schemeClr>
                </a:solidFill>
                <a:latin typeface="Times New Roman" panose="02020603050405020304" pitchFamily="18" charset="0"/>
                <a:cs typeface="Times New Roman" panose="02020603050405020304" pitchFamily="18" charset="0"/>
              </a:rPr>
              <a:t>Klimova</a:t>
            </a:r>
            <a:r>
              <a:rPr lang="en-GB" sz="1600" dirty="0">
                <a:solidFill>
                  <a:schemeClr val="bg2">
                    <a:lumMod val="50000"/>
                  </a:schemeClr>
                </a:solidFill>
                <a:latin typeface="Times New Roman" panose="02020603050405020304" pitchFamily="18" charset="0"/>
                <a:cs typeface="Times New Roman" panose="02020603050405020304" pitchFamily="18" charset="0"/>
              </a:rPr>
              <a:t> and </a:t>
            </a:r>
            <a:r>
              <a:rPr lang="en-GB" sz="1600" dirty="0" err="1">
                <a:solidFill>
                  <a:schemeClr val="bg2">
                    <a:lumMod val="50000"/>
                  </a:schemeClr>
                </a:solidFill>
                <a:latin typeface="Times New Roman" panose="02020603050405020304" pitchFamily="18" charset="0"/>
                <a:cs typeface="Times New Roman" panose="02020603050405020304" pitchFamily="18" charset="0"/>
              </a:rPr>
              <a:t>Kacetl</a:t>
            </a:r>
            <a:r>
              <a:rPr lang="en-GB" sz="1600" dirty="0">
                <a:solidFill>
                  <a:schemeClr val="bg2">
                    <a:lumMod val="50000"/>
                  </a:schemeClr>
                </a:solidFill>
                <a:latin typeface="Times New Roman" panose="02020603050405020304" pitchFamily="18" charset="0"/>
                <a:cs typeface="Times New Roman" panose="02020603050405020304" pitchFamily="18" charset="0"/>
              </a:rPr>
              <a:t>, 2025))</a:t>
            </a:r>
          </a:p>
          <a:p>
            <a:pPr lvl="0" indent="-330200" algn="just">
              <a:lnSpc>
                <a:spcPct val="150000"/>
              </a:lnSpc>
              <a:buSzPts val="1600"/>
              <a:buFont typeface="Times New Roman"/>
              <a:buChar char="●"/>
            </a:pPr>
            <a:r>
              <a:rPr lang="en-IN" sz="1600" b="1" dirty="0">
                <a:solidFill>
                  <a:schemeClr val="bg2">
                    <a:lumMod val="50000"/>
                  </a:schemeClr>
                </a:solidFill>
                <a:latin typeface="Times New Roman" panose="02020603050405020304" pitchFamily="18" charset="0"/>
                <a:ea typeface="Arial"/>
                <a:cs typeface="Times New Roman" panose="02020603050405020304" pitchFamily="18" charset="0"/>
                <a:sym typeface="Arial"/>
              </a:rPr>
              <a:t>Preventing digital divide </a:t>
            </a:r>
            <a:r>
              <a:rPr lang="en-IN" sz="1600" dirty="0">
                <a:solidFill>
                  <a:schemeClr val="bg2">
                    <a:lumMod val="50000"/>
                  </a:schemeClr>
                </a:solidFill>
                <a:latin typeface="Times New Roman" panose="02020603050405020304" pitchFamily="18" charset="0"/>
                <a:ea typeface="Arial"/>
                <a:cs typeface="Times New Roman" panose="02020603050405020304" pitchFamily="18" charset="0"/>
                <a:sym typeface="Arial"/>
              </a:rPr>
              <a:t>through human-centred approaches.</a:t>
            </a:r>
          </a:p>
          <a:p>
            <a:pPr lvl="0" indent="-330200" algn="just">
              <a:lnSpc>
                <a:spcPct val="150000"/>
              </a:lnSpc>
              <a:buSzPts val="1600"/>
              <a:buFont typeface="Times New Roman"/>
              <a:buChar char="●"/>
            </a:pPr>
            <a:r>
              <a:rPr lang="en-GB" sz="1600" dirty="0">
                <a:solidFill>
                  <a:schemeClr val="bg2">
                    <a:lumMod val="50000"/>
                  </a:schemeClr>
                </a:solidFill>
                <a:latin typeface="Times New Roman" panose="02020603050405020304" pitchFamily="18" charset="0"/>
                <a:ea typeface="Arial"/>
                <a:cs typeface="Times New Roman" panose="02020603050405020304" pitchFamily="18" charset="0"/>
                <a:sym typeface="Arial"/>
              </a:rPr>
              <a:t>Maintaining personal connection in line with technological enhancement</a:t>
            </a:r>
          </a:p>
          <a:p>
            <a:pPr lvl="0" indent="-330200" algn="just">
              <a:lnSpc>
                <a:spcPct val="150000"/>
              </a:lnSpc>
              <a:buSzPts val="1600"/>
              <a:buFont typeface="Times New Roman"/>
              <a:buChar char="●"/>
            </a:pPr>
            <a:endParaRPr sz="1600" dirty="0">
              <a:latin typeface="Times New Roman"/>
              <a:ea typeface="Times New Roman"/>
              <a:cs typeface="Times New Roman"/>
              <a:sym typeface="Times New Roman"/>
            </a:endParaRPr>
          </a:p>
        </p:txBody>
      </p:sp>
      <p:pic>
        <p:nvPicPr>
          <p:cNvPr id="165" name="Google Shape;165;p25"/>
          <p:cNvPicPr preferRelativeResize="0"/>
          <p:nvPr/>
        </p:nvPicPr>
        <p:blipFill>
          <a:blip r:embed="rId5">
            <a:alphaModFix/>
          </a:blip>
          <a:stretch>
            <a:fillRect/>
          </a:stretch>
        </p:blipFill>
        <p:spPr>
          <a:xfrm>
            <a:off x="5966219" y="1204686"/>
            <a:ext cx="2866081" cy="2692400"/>
          </a:xfrm>
          <a:prstGeom prst="rect">
            <a:avLst/>
          </a:prstGeom>
          <a:noFill/>
          <a:ln>
            <a:noFill/>
          </a:ln>
        </p:spPr>
      </p:pic>
      <p:pic>
        <p:nvPicPr>
          <p:cNvPr id="3" name="Recorded Sound">
            <a:hlinkClick r:id="" action="ppaction://media"/>
            <a:extLst>
              <a:ext uri="{FF2B5EF4-FFF2-40B4-BE49-F238E27FC236}">
                <a16:creationId xmlns:a16="http://schemas.microsoft.com/office/drawing/2014/main" id="{514D9B88-4CE1-3FB3-1CB7-159D576F127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628257" y="2700996"/>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91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26"/>
          <p:cNvSpPr txBox="1">
            <a:spLocks noGrp="1"/>
          </p:cNvSpPr>
          <p:nvPr>
            <p:ph type="title"/>
          </p:nvPr>
        </p:nvSpPr>
        <p:spPr>
          <a:xfrm>
            <a:off x="311700" y="509375"/>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dirty="0">
                <a:solidFill>
                  <a:srgbClr val="000000"/>
                </a:solidFill>
                <a:latin typeface="Times New Roman"/>
                <a:ea typeface="Times New Roman"/>
                <a:cs typeface="Times New Roman"/>
                <a:sym typeface="Times New Roman"/>
              </a:rPr>
              <a:t>Case Studies/Real-Life Examples</a:t>
            </a:r>
            <a:endParaRPr sz="2200" dirty="0">
              <a:latin typeface="Times New Roman"/>
              <a:ea typeface="Times New Roman"/>
              <a:cs typeface="Times New Roman"/>
              <a:sym typeface="Times New Roman"/>
            </a:endParaRPr>
          </a:p>
        </p:txBody>
      </p:sp>
      <p:sp>
        <p:nvSpPr>
          <p:cNvPr id="171" name="Google Shape;171;p26"/>
          <p:cNvSpPr txBox="1">
            <a:spLocks noGrp="1"/>
          </p:cNvSpPr>
          <p:nvPr>
            <p:ph type="body" idx="1"/>
          </p:nvPr>
        </p:nvSpPr>
        <p:spPr>
          <a:xfrm>
            <a:off x="311700" y="1545525"/>
            <a:ext cx="4260300" cy="3023400"/>
          </a:xfrm>
          <a:prstGeom prst="rect">
            <a:avLst/>
          </a:prstGeom>
        </p:spPr>
        <p:txBody>
          <a:bodyPr spcFirstLastPara="1" wrap="square" lIns="91425" tIns="91425" rIns="91425" bIns="91425" anchor="t" anchorCtr="0">
            <a:normAutofit fontScale="92500"/>
          </a:bodyPr>
          <a:lstStyle/>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Multidisciplinary collaboration in geriatric wards, frailty units, dementia care (Clunas, 2025).</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Activity Theory applied: rehabilitation, physiotherapy, occupational therapy encourage independence (Hashim &amp; Jones, 2020).</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Continuity Theory applied in dementia services with personalised strategies.</a:t>
            </a:r>
            <a:endParaRPr sz="1600">
              <a:latin typeface="Times New Roman"/>
              <a:ea typeface="Times New Roman"/>
              <a:cs typeface="Times New Roman"/>
              <a:sym typeface="Times New Roman"/>
            </a:endParaRPr>
          </a:p>
        </p:txBody>
      </p:sp>
      <p:pic>
        <p:nvPicPr>
          <p:cNvPr id="172" name="Google Shape;172;p26"/>
          <p:cNvPicPr preferRelativeResize="0"/>
          <p:nvPr/>
        </p:nvPicPr>
        <p:blipFill>
          <a:blip r:embed="rId5">
            <a:alphaModFix/>
          </a:blip>
          <a:stretch>
            <a:fillRect/>
          </a:stretch>
        </p:blipFill>
        <p:spPr>
          <a:xfrm>
            <a:off x="4855025" y="2123775"/>
            <a:ext cx="3736248" cy="1866900"/>
          </a:xfrm>
          <a:prstGeom prst="rect">
            <a:avLst/>
          </a:prstGeom>
          <a:noFill/>
          <a:ln>
            <a:noFill/>
          </a:ln>
        </p:spPr>
      </p:pic>
      <p:pic>
        <p:nvPicPr>
          <p:cNvPr id="3" name="Recorded Sound">
            <a:hlinkClick r:id="" action="ppaction://media"/>
            <a:extLst>
              <a:ext uri="{FF2B5EF4-FFF2-40B4-BE49-F238E27FC236}">
                <a16:creationId xmlns:a16="http://schemas.microsoft.com/office/drawing/2014/main" id="{58FD997F-D43B-83D8-AFC3-55798DC079D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051324" y="2328068"/>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304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27"/>
          <p:cNvSpPr txBox="1">
            <a:spLocks noGrp="1"/>
          </p:cNvSpPr>
          <p:nvPr>
            <p:ph type="title"/>
          </p:nvPr>
        </p:nvSpPr>
        <p:spPr>
          <a:xfrm>
            <a:off x="311700" y="509375"/>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a:solidFill>
                  <a:srgbClr val="000000"/>
                </a:solidFill>
                <a:latin typeface="Times New Roman"/>
                <a:ea typeface="Times New Roman"/>
                <a:cs typeface="Times New Roman"/>
                <a:sym typeface="Times New Roman"/>
              </a:rPr>
              <a:t>Case Studies/Real-Life Examples (Contd.)</a:t>
            </a:r>
            <a:endParaRPr sz="2200">
              <a:latin typeface="Times New Roman"/>
              <a:ea typeface="Times New Roman"/>
              <a:cs typeface="Times New Roman"/>
              <a:sym typeface="Times New Roman"/>
            </a:endParaRPr>
          </a:p>
        </p:txBody>
      </p:sp>
      <p:sp>
        <p:nvSpPr>
          <p:cNvPr id="178" name="Google Shape;178;p27"/>
          <p:cNvSpPr txBox="1">
            <a:spLocks noGrp="1"/>
          </p:cNvSpPr>
          <p:nvPr>
            <p:ph type="body" idx="1"/>
          </p:nvPr>
        </p:nvSpPr>
        <p:spPr>
          <a:xfrm>
            <a:off x="311700" y="1384800"/>
            <a:ext cx="5466600" cy="3023400"/>
          </a:xfrm>
          <a:prstGeom prst="rect">
            <a:avLst/>
          </a:prstGeom>
        </p:spPr>
        <p:txBody>
          <a:bodyPr spcFirstLastPara="1" wrap="square" lIns="91425" tIns="91425" rIns="91425" bIns="91425" anchor="t" anchorCtr="0">
            <a:normAutofit fontScale="92500" lnSpcReduction="20000"/>
          </a:bodyPr>
          <a:lstStyle/>
          <a:p>
            <a:pPr marL="457200" lvl="0" indent="-330200" algn="just" rtl="0">
              <a:lnSpc>
                <a:spcPct val="150000"/>
              </a:lnSpc>
              <a:spcBef>
                <a:spcPts val="0"/>
              </a:spcBef>
              <a:spcAft>
                <a:spcPts val="0"/>
              </a:spcAft>
              <a:buSzPts val="1600"/>
              <a:buFont typeface="Times New Roman"/>
              <a:buChar char="●"/>
            </a:pPr>
            <a:r>
              <a:rPr lang="en" sz="1600" dirty="0">
                <a:latin typeface="Times New Roman"/>
                <a:ea typeface="Times New Roman"/>
                <a:cs typeface="Times New Roman"/>
                <a:sym typeface="Times New Roman"/>
              </a:rPr>
              <a:t>Care Act 2014: personalisation and wellbeing embedded in practice.</a:t>
            </a:r>
            <a:endParaRPr sz="1600" dirty="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dirty="0">
                <a:latin typeface="Times New Roman"/>
                <a:ea typeface="Times New Roman"/>
                <a:cs typeface="Times New Roman"/>
                <a:sym typeface="Times New Roman"/>
              </a:rPr>
              <a:t>Equality Act 2010: non-discrimination in dementia services (GOV.UK, 2020).</a:t>
            </a:r>
            <a:endParaRPr sz="1600" dirty="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dirty="0">
                <a:latin typeface="Times New Roman"/>
                <a:ea typeface="Times New Roman"/>
                <a:cs typeface="Times New Roman"/>
                <a:sym typeface="Times New Roman"/>
              </a:rPr>
              <a:t>NHS Long-Term Plan: frailty recognition, community-based care (NHS England, 2024).</a:t>
            </a:r>
            <a:endParaRPr sz="1600" dirty="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dirty="0">
                <a:latin typeface="Times New Roman"/>
                <a:ea typeface="Times New Roman"/>
                <a:cs typeface="Times New Roman"/>
                <a:sym typeface="Times New Roman"/>
              </a:rPr>
              <a:t>Outcomes: better functional ability, fewer hospitalisations, increased dignity.</a:t>
            </a:r>
            <a:endParaRPr sz="1600" dirty="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dirty="0">
                <a:latin typeface="Times New Roman"/>
                <a:ea typeface="Times New Roman"/>
                <a:cs typeface="Times New Roman"/>
                <a:sym typeface="Times New Roman"/>
              </a:rPr>
              <a:t>Challenges: demand, labour shortage, financial constraints.</a:t>
            </a:r>
            <a:endParaRPr sz="1600" dirty="0">
              <a:latin typeface="Times New Roman"/>
              <a:ea typeface="Times New Roman"/>
              <a:cs typeface="Times New Roman"/>
              <a:sym typeface="Times New Roman"/>
            </a:endParaRPr>
          </a:p>
        </p:txBody>
      </p:sp>
      <p:pic>
        <p:nvPicPr>
          <p:cNvPr id="179" name="Google Shape;179;p27"/>
          <p:cNvPicPr preferRelativeResize="0"/>
          <p:nvPr/>
        </p:nvPicPr>
        <p:blipFill>
          <a:blip r:embed="rId5">
            <a:alphaModFix/>
          </a:blip>
          <a:stretch>
            <a:fillRect/>
          </a:stretch>
        </p:blipFill>
        <p:spPr>
          <a:xfrm>
            <a:off x="6141675" y="1782250"/>
            <a:ext cx="2339074" cy="2228500"/>
          </a:xfrm>
          <a:prstGeom prst="rect">
            <a:avLst/>
          </a:prstGeom>
          <a:noFill/>
          <a:ln>
            <a:noFill/>
          </a:ln>
        </p:spPr>
      </p:pic>
      <p:pic>
        <p:nvPicPr>
          <p:cNvPr id="3" name="Recorded Sound">
            <a:hlinkClick r:id="" action="ppaction://media"/>
            <a:extLst>
              <a:ext uri="{FF2B5EF4-FFF2-40B4-BE49-F238E27FC236}">
                <a16:creationId xmlns:a16="http://schemas.microsoft.com/office/drawing/2014/main" id="{1FB3FA64-40F7-EB36-FDD3-378E4091042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60913" y="2652818"/>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61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0BAD2-CD6D-1F70-1760-30EC8761A979}"/>
              </a:ext>
            </a:extLst>
          </p:cNvPr>
          <p:cNvSpPr>
            <a:spLocks noGrp="1"/>
          </p:cNvSpPr>
          <p:nvPr>
            <p:ph type="title"/>
          </p:nvPr>
        </p:nvSpPr>
        <p:spPr>
          <a:xfrm>
            <a:off x="311700" y="410000"/>
            <a:ext cx="8520600" cy="607800"/>
          </a:xfrm>
        </p:spPr>
        <p:txBody>
          <a:bodyPr wrap="square" anchor="ctr">
            <a:normAutofit/>
          </a:bodyPr>
          <a:lstStyle/>
          <a:p>
            <a:pPr>
              <a:lnSpc>
                <a:spcPct val="90000"/>
              </a:lnSpc>
            </a:pPr>
            <a:r>
              <a:rPr lang="en-GB" dirty="0">
                <a:solidFill>
                  <a:schemeClr val="bg2">
                    <a:lumMod val="50000"/>
                  </a:schemeClr>
                </a:solidFill>
              </a:rPr>
              <a:t>Impacts on the elderly</a:t>
            </a:r>
          </a:p>
        </p:txBody>
      </p:sp>
      <p:pic>
        <p:nvPicPr>
          <p:cNvPr id="1026" name="Picture 2">
            <a:extLst>
              <a:ext uri="{FF2B5EF4-FFF2-40B4-BE49-F238E27FC236}">
                <a16:creationId xmlns:a16="http://schemas.microsoft.com/office/drawing/2014/main" id="{00EEAE62-F32A-0246-5929-C7F76E064D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16780" b="-2"/>
          <a:stretch>
            <a:fillRect/>
          </a:stretch>
        </p:blipFill>
        <p:spPr bwMode="auto">
          <a:xfrm>
            <a:off x="311700" y="1565720"/>
            <a:ext cx="3624196" cy="2906987"/>
          </a:xfrm>
          <a:prstGeom prst="rect">
            <a:avLst/>
          </a:prstGeom>
          <a:solidFill>
            <a:srgbClr val="FFFFFF"/>
          </a:solidFill>
          <a:ln>
            <a:noFill/>
          </a:ln>
        </p:spPr>
      </p:pic>
      <p:sp>
        <p:nvSpPr>
          <p:cNvPr id="4" name="TextBox 3">
            <a:extLst>
              <a:ext uri="{FF2B5EF4-FFF2-40B4-BE49-F238E27FC236}">
                <a16:creationId xmlns:a16="http://schemas.microsoft.com/office/drawing/2014/main" id="{D9E77EC8-C953-72A9-568D-B89C93B219A2}"/>
              </a:ext>
            </a:extLst>
          </p:cNvPr>
          <p:cNvSpPr txBox="1"/>
          <p:nvPr/>
        </p:nvSpPr>
        <p:spPr>
          <a:xfrm>
            <a:off x="4187686" y="151030"/>
            <a:ext cx="4810539" cy="2420720"/>
          </a:xfrm>
          <a:prstGeom prst="rect">
            <a:avLst/>
          </a:prstGeom>
          <a:noFill/>
          <a:ln>
            <a:noFill/>
          </a:ln>
        </p:spPr>
        <p:txBody>
          <a:bodyPr rtlCol="0" anchor="t">
            <a:noAutofit/>
          </a:bodyPr>
          <a:lstStyle/>
          <a:p>
            <a:pPr marL="171450" indent="-171450">
              <a:lnSpc>
                <a:spcPct val="90000"/>
              </a:lnSpc>
              <a:spcAft>
                <a:spcPts val="600"/>
              </a:spcAft>
              <a:buFont typeface="Arial" panose="020B0604020202020204" pitchFamily="34" charset="0"/>
              <a:buChar char="•"/>
            </a:pPr>
            <a:r>
              <a:rPr lang="en-GB" sz="1200" b="0" i="0" u="none" strike="noStrike" cap="none" dirty="0">
                <a:solidFill>
                  <a:schemeClr val="bg2">
                    <a:lumMod val="50000"/>
                  </a:schemeClr>
                </a:solidFill>
              </a:rPr>
              <a:t>Dementia can have a damaging impact on their lives personally and psychologically.</a:t>
            </a:r>
          </a:p>
          <a:p>
            <a:pPr marL="171450" indent="-171450">
              <a:lnSpc>
                <a:spcPct val="90000"/>
              </a:lnSpc>
              <a:spcAft>
                <a:spcPts val="600"/>
              </a:spcAft>
              <a:buFont typeface="Arial" panose="020B0604020202020204" pitchFamily="34" charset="0"/>
              <a:buChar char="•"/>
            </a:pPr>
            <a:r>
              <a:rPr lang="en-US" sz="1200" b="0" i="0" u="none" strike="noStrike" cap="none" dirty="0">
                <a:solidFill>
                  <a:schemeClr val="bg2">
                    <a:lumMod val="50000"/>
                  </a:schemeClr>
                </a:solidFill>
              </a:rPr>
              <a:t>Dementia often leads to loneliness in the elderly causing isolation to </a:t>
            </a:r>
            <a:r>
              <a:rPr lang="en-US" sz="1200" b="0" i="0" u="none" strike="noStrike" cap="none" dirty="0" err="1">
                <a:solidFill>
                  <a:schemeClr val="bg2">
                    <a:lumMod val="50000"/>
                  </a:schemeClr>
                </a:solidFill>
              </a:rPr>
              <a:t>accur</a:t>
            </a:r>
            <a:r>
              <a:rPr lang="en-US" sz="1200" b="0" i="0" u="none" strike="noStrike" cap="none" dirty="0">
                <a:solidFill>
                  <a:schemeClr val="bg2">
                    <a:lumMod val="50000"/>
                  </a:schemeClr>
                </a:solidFill>
              </a:rPr>
              <a:t>.</a:t>
            </a:r>
          </a:p>
          <a:p>
            <a:pPr marL="171450" indent="-171450">
              <a:lnSpc>
                <a:spcPct val="90000"/>
              </a:lnSpc>
              <a:spcAft>
                <a:spcPts val="600"/>
              </a:spcAft>
              <a:buFont typeface="Arial" panose="020B0604020202020204" pitchFamily="34" charset="0"/>
              <a:buChar char="•"/>
            </a:pPr>
            <a:r>
              <a:rPr lang="en-GB" sz="1200" b="0" i="0" u="none" strike="noStrike" cap="none" dirty="0">
                <a:solidFill>
                  <a:schemeClr val="bg2">
                    <a:lumMod val="50000"/>
                  </a:schemeClr>
                </a:solidFill>
              </a:rPr>
              <a:t>The impact of this leads to strains in family relations for many elderly people, often not remembering family members they see regularly which then tends to disconnections. </a:t>
            </a:r>
            <a:endParaRPr lang="en-US" sz="1200" b="0" i="0" u="none" strike="noStrike" cap="none" dirty="0">
              <a:solidFill>
                <a:schemeClr val="bg2">
                  <a:lumMod val="50000"/>
                </a:schemeClr>
              </a:solidFill>
            </a:endParaRPr>
          </a:p>
          <a:p>
            <a:pPr marL="171450" indent="-171450">
              <a:lnSpc>
                <a:spcPct val="90000"/>
              </a:lnSpc>
              <a:spcAft>
                <a:spcPts val="600"/>
              </a:spcAft>
              <a:buFont typeface="Arial" panose="020B0604020202020204" pitchFamily="34" charset="0"/>
              <a:buChar char="•"/>
            </a:pPr>
            <a:endParaRPr lang="en-US" sz="1200" b="0" i="0" u="none" strike="noStrike" cap="none" dirty="0">
              <a:solidFill>
                <a:schemeClr val="bg2">
                  <a:lumMod val="50000"/>
                </a:schemeClr>
              </a:solidFill>
            </a:endParaRPr>
          </a:p>
        </p:txBody>
      </p:sp>
      <p:pic>
        <p:nvPicPr>
          <p:cNvPr id="3" name="Recorded Sound">
            <a:hlinkClick r:id="" action="ppaction://media"/>
            <a:extLst>
              <a:ext uri="{FF2B5EF4-FFF2-40B4-BE49-F238E27FC236}">
                <a16:creationId xmlns:a16="http://schemas.microsoft.com/office/drawing/2014/main" id="{7EE2C6D8-6AEE-163D-5A53-AB500A6B661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868353" y="2084387"/>
            <a:ext cx="487363" cy="487363"/>
          </a:xfrm>
          <a:prstGeom prst="rect">
            <a:avLst/>
          </a:prstGeom>
        </p:spPr>
      </p:pic>
    </p:spTree>
    <p:extLst>
      <p:ext uri="{BB962C8B-B14F-4D97-AF65-F5344CB8AC3E}">
        <p14:creationId xmlns:p14="http://schemas.microsoft.com/office/powerpoint/2010/main" val="3626863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41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28"/>
          <p:cNvSpPr txBox="1">
            <a:spLocks noGrp="1"/>
          </p:cNvSpPr>
          <p:nvPr>
            <p:ph type="title"/>
          </p:nvPr>
        </p:nvSpPr>
        <p:spPr>
          <a:xfrm>
            <a:off x="311700" y="667657"/>
            <a:ext cx="8520600" cy="849086"/>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dirty="0">
                <a:solidFill>
                  <a:srgbClr val="000000"/>
                </a:solidFill>
                <a:latin typeface="Times New Roman"/>
                <a:ea typeface="Times New Roman"/>
                <a:cs typeface="Times New Roman"/>
                <a:sym typeface="Times New Roman"/>
              </a:rPr>
              <a:t>Recommendations</a:t>
            </a:r>
            <a:endParaRPr sz="2200" dirty="0">
              <a:latin typeface="Times New Roman"/>
              <a:ea typeface="Times New Roman"/>
              <a:cs typeface="Times New Roman"/>
              <a:sym typeface="Times New Roman"/>
            </a:endParaRPr>
          </a:p>
        </p:txBody>
      </p:sp>
      <p:sp>
        <p:nvSpPr>
          <p:cNvPr id="185" name="Google Shape;185;p28"/>
          <p:cNvSpPr txBox="1">
            <a:spLocks noGrp="1"/>
          </p:cNvSpPr>
          <p:nvPr>
            <p:ph type="body" idx="1"/>
          </p:nvPr>
        </p:nvSpPr>
        <p:spPr>
          <a:xfrm>
            <a:off x="311700" y="1342571"/>
            <a:ext cx="5871386" cy="3226354"/>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Times New Roman"/>
              <a:buChar char="●"/>
            </a:pPr>
            <a:r>
              <a:rPr lang="en" sz="1600" dirty="0">
                <a:latin typeface="Times New Roman"/>
                <a:ea typeface="Times New Roman"/>
                <a:cs typeface="Times New Roman"/>
                <a:sym typeface="Times New Roman"/>
              </a:rPr>
              <a:t>Advanced staff training in dementia and frailty (Gkioka et al., 2020).</a:t>
            </a:r>
            <a:endParaRPr sz="1600" dirty="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dirty="0">
                <a:latin typeface="Times New Roman"/>
                <a:ea typeface="Times New Roman"/>
                <a:cs typeface="Times New Roman"/>
                <a:sym typeface="Times New Roman"/>
              </a:rPr>
              <a:t>Expansion of community-based services aligned with Care Act 2014.</a:t>
            </a:r>
            <a:endParaRPr sz="1600" dirty="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dirty="0">
                <a:latin typeface="Times New Roman"/>
                <a:ea typeface="Times New Roman"/>
                <a:cs typeface="Times New Roman"/>
                <a:sym typeface="Times New Roman"/>
              </a:rPr>
              <a:t>Policy reinforcement: investment in integrated care and digital inclusion.</a:t>
            </a:r>
            <a:endParaRPr sz="1600" dirty="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dirty="0">
                <a:latin typeface="Times New Roman"/>
                <a:ea typeface="Times New Roman"/>
                <a:cs typeface="Times New Roman"/>
                <a:sym typeface="Times New Roman"/>
              </a:rPr>
              <a:t>Solutions: targeted recruitment, sustainable investment, digital literacy programmes.</a:t>
            </a:r>
            <a:endParaRPr sz="1600" dirty="0">
              <a:latin typeface="Times New Roman"/>
              <a:ea typeface="Times New Roman"/>
              <a:cs typeface="Times New Roman"/>
              <a:sym typeface="Times New Roman"/>
            </a:endParaRPr>
          </a:p>
        </p:txBody>
      </p:sp>
      <p:pic>
        <p:nvPicPr>
          <p:cNvPr id="186" name="Google Shape;186;p28"/>
          <p:cNvPicPr preferRelativeResize="0"/>
          <p:nvPr/>
        </p:nvPicPr>
        <p:blipFill>
          <a:blip r:embed="rId5">
            <a:alphaModFix/>
          </a:blip>
          <a:stretch>
            <a:fillRect/>
          </a:stretch>
        </p:blipFill>
        <p:spPr>
          <a:xfrm>
            <a:off x="6219825" y="1737946"/>
            <a:ext cx="2786289" cy="2159140"/>
          </a:xfrm>
          <a:prstGeom prst="rect">
            <a:avLst/>
          </a:prstGeom>
          <a:noFill/>
          <a:ln>
            <a:noFill/>
          </a:ln>
        </p:spPr>
      </p:pic>
      <p:pic>
        <p:nvPicPr>
          <p:cNvPr id="3" name="Recorded Sound">
            <a:hlinkClick r:id="" action="ppaction://media"/>
            <a:extLst>
              <a:ext uri="{FF2B5EF4-FFF2-40B4-BE49-F238E27FC236}">
                <a16:creationId xmlns:a16="http://schemas.microsoft.com/office/drawing/2014/main" id="{EBAC1F2C-197D-2491-8396-65B0A75AE16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099925" y="246838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3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29"/>
          <p:cNvSpPr txBox="1">
            <a:spLocks noGrp="1"/>
          </p:cNvSpPr>
          <p:nvPr>
            <p:ph type="title"/>
          </p:nvPr>
        </p:nvSpPr>
        <p:spPr>
          <a:xfrm>
            <a:off x="311700" y="509375"/>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a:solidFill>
                  <a:srgbClr val="000000"/>
                </a:solidFill>
                <a:latin typeface="Times New Roman"/>
                <a:ea typeface="Times New Roman"/>
                <a:cs typeface="Times New Roman"/>
                <a:sym typeface="Times New Roman"/>
              </a:rPr>
              <a:t>Conclusion</a:t>
            </a:r>
            <a:endParaRPr sz="2200">
              <a:latin typeface="Times New Roman"/>
              <a:ea typeface="Times New Roman"/>
              <a:cs typeface="Times New Roman"/>
              <a:sym typeface="Times New Roman"/>
            </a:endParaRPr>
          </a:p>
        </p:txBody>
      </p:sp>
      <p:sp>
        <p:nvSpPr>
          <p:cNvPr id="192" name="Google Shape;192;p29"/>
          <p:cNvSpPr txBox="1">
            <a:spLocks noGrp="1"/>
          </p:cNvSpPr>
          <p:nvPr>
            <p:ph type="body" idx="1"/>
          </p:nvPr>
        </p:nvSpPr>
        <p:spPr>
          <a:xfrm>
            <a:off x="311700" y="1229625"/>
            <a:ext cx="5506800" cy="3339300"/>
          </a:xfrm>
          <a:prstGeom prst="rect">
            <a:avLst/>
          </a:prstGeom>
        </p:spPr>
        <p:txBody>
          <a:bodyPr spcFirstLastPara="1" wrap="square" lIns="91425" tIns="91425" rIns="91425" bIns="91425" anchor="t" anchorCtr="0">
            <a:normAutofit fontScale="92500" lnSpcReduction="20000"/>
          </a:bodyPr>
          <a:lstStyle/>
          <a:p>
            <a:pPr marL="457200" lvl="0" indent="-285750" algn="just" rtl="0">
              <a:lnSpc>
                <a:spcPct val="150000"/>
              </a:lnSpc>
              <a:spcBef>
                <a:spcPts val="1200"/>
              </a:spcBef>
              <a:spcAft>
                <a:spcPts val="0"/>
              </a:spcAft>
              <a:buClr>
                <a:srgbClr val="000000"/>
              </a:buClr>
              <a:buSzPts val="900"/>
              <a:buFont typeface="Times New Roman"/>
              <a:buChar char="●"/>
            </a:pPr>
            <a:r>
              <a:rPr lang="en" sz="1600">
                <a:latin typeface="Times New Roman"/>
                <a:ea typeface="Times New Roman"/>
                <a:cs typeface="Times New Roman"/>
                <a:sym typeface="Times New Roman"/>
              </a:rPr>
              <a:t>Older people need balanced, integrated care combining theory, policy, and practice.</a:t>
            </a:r>
            <a:endParaRPr sz="160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 sz="1600">
                <a:latin typeface="Times New Roman"/>
                <a:ea typeface="Times New Roman"/>
                <a:cs typeface="Times New Roman"/>
                <a:sym typeface="Times New Roman"/>
              </a:rPr>
              <a:t>Case studies (Barts Health NHS Trust) show personalised, equitable care.</a:t>
            </a:r>
            <a:endParaRPr sz="160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 sz="1600">
                <a:latin typeface="Times New Roman"/>
                <a:ea typeface="Times New Roman"/>
                <a:cs typeface="Times New Roman"/>
                <a:sym typeface="Times New Roman"/>
              </a:rPr>
              <a:t>Theories (Activity, Continuity) emphasise engagement and identity.</a:t>
            </a:r>
            <a:endParaRPr sz="160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 sz="1600">
                <a:latin typeface="Times New Roman"/>
                <a:ea typeface="Times New Roman"/>
                <a:cs typeface="Times New Roman"/>
                <a:sym typeface="Times New Roman"/>
              </a:rPr>
              <a:t>Policies (Care Act 2014, NHS Long-Term Plan) provide frameworks but require stronger implementation.</a:t>
            </a:r>
            <a:endParaRPr sz="160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 sz="1600">
                <a:latin typeface="Times New Roman"/>
                <a:ea typeface="Times New Roman"/>
                <a:cs typeface="Times New Roman"/>
                <a:sym typeface="Times New Roman"/>
              </a:rPr>
              <a:t>Sustainable measures needed to overcome workforce, financial, and digital barriers.</a:t>
            </a:r>
            <a:endParaRPr sz="1600">
              <a:latin typeface="Times New Roman"/>
              <a:ea typeface="Times New Roman"/>
              <a:cs typeface="Times New Roman"/>
              <a:sym typeface="Times New Roman"/>
            </a:endParaRPr>
          </a:p>
        </p:txBody>
      </p:sp>
      <p:pic>
        <p:nvPicPr>
          <p:cNvPr id="193" name="Google Shape;193;p29"/>
          <p:cNvPicPr preferRelativeResize="0"/>
          <p:nvPr/>
        </p:nvPicPr>
        <p:blipFill>
          <a:blip r:embed="rId5">
            <a:alphaModFix/>
          </a:blip>
          <a:stretch>
            <a:fillRect/>
          </a:stretch>
        </p:blipFill>
        <p:spPr>
          <a:xfrm>
            <a:off x="5930700" y="1631575"/>
            <a:ext cx="2535400" cy="2535400"/>
          </a:xfrm>
          <a:prstGeom prst="rect">
            <a:avLst/>
          </a:prstGeom>
          <a:noFill/>
          <a:ln>
            <a:noFill/>
          </a:ln>
        </p:spPr>
      </p:pic>
      <p:pic>
        <p:nvPicPr>
          <p:cNvPr id="3" name="Recorded Sound">
            <a:hlinkClick r:id="" action="ppaction://media"/>
            <a:extLst>
              <a:ext uri="{FF2B5EF4-FFF2-40B4-BE49-F238E27FC236}">
                <a16:creationId xmlns:a16="http://schemas.microsoft.com/office/drawing/2014/main" id="{61DC36F2-27C4-6CA5-C92E-895B7B7F8ED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93155" y="1236308"/>
            <a:ext cx="1662968" cy="166296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33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30"/>
          <p:cNvSpPr txBox="1">
            <a:spLocks noGrp="1"/>
          </p:cNvSpPr>
          <p:nvPr>
            <p:ph type="title"/>
          </p:nvPr>
        </p:nvSpPr>
        <p:spPr>
          <a:xfrm>
            <a:off x="311700" y="274200"/>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a:solidFill>
                  <a:srgbClr val="000000"/>
                </a:solidFill>
                <a:latin typeface="Times New Roman"/>
                <a:ea typeface="Times New Roman"/>
                <a:cs typeface="Times New Roman"/>
                <a:sym typeface="Times New Roman"/>
              </a:rPr>
              <a:t>References</a:t>
            </a:r>
            <a:endParaRPr sz="2200">
              <a:latin typeface="Times New Roman"/>
              <a:ea typeface="Times New Roman"/>
              <a:cs typeface="Times New Roman"/>
              <a:sym typeface="Times New Roman"/>
            </a:endParaRPr>
          </a:p>
        </p:txBody>
      </p:sp>
      <p:sp>
        <p:nvSpPr>
          <p:cNvPr id="199" name="Google Shape;199;p30"/>
          <p:cNvSpPr txBox="1">
            <a:spLocks noGrp="1"/>
          </p:cNvSpPr>
          <p:nvPr>
            <p:ph type="body" idx="1"/>
          </p:nvPr>
        </p:nvSpPr>
        <p:spPr>
          <a:xfrm>
            <a:off x="311700" y="985750"/>
            <a:ext cx="8520600" cy="3814200"/>
          </a:xfrm>
          <a:prstGeom prst="rect">
            <a:avLst/>
          </a:prstGeom>
        </p:spPr>
        <p:txBody>
          <a:bodyPr spcFirstLastPara="1" wrap="square" lIns="91425" tIns="91425" rIns="91425" bIns="91425" anchor="t" anchorCtr="0">
            <a:normAutofit fontScale="92500" lnSpcReduction="10000"/>
          </a:bodyPr>
          <a:lstStyle/>
          <a:p>
            <a:pPr marL="457200" lvl="0" indent="-298450" algn="just" rtl="0">
              <a:lnSpc>
                <a:spcPct val="100000"/>
              </a:lnSpc>
              <a:spcBef>
                <a:spcPts val="0"/>
              </a:spcBef>
              <a:spcAft>
                <a:spcPts val="0"/>
              </a:spcAft>
              <a:buSzPts val="1100"/>
              <a:buFont typeface="Times New Roman"/>
              <a:buChar char="●"/>
            </a:pPr>
            <a:r>
              <a:rPr lang="en" sz="1100">
                <a:solidFill>
                  <a:srgbClr val="000000"/>
                </a:solidFill>
                <a:latin typeface="Times New Roman"/>
                <a:ea typeface="Times New Roman"/>
                <a:cs typeface="Times New Roman"/>
                <a:sym typeface="Times New Roman"/>
              </a:rPr>
              <a:t>Atchley, R.C. (2020) ‘A Continuity Theory of Normal Aging.’ </a:t>
            </a:r>
            <a:r>
              <a:rPr lang="en" sz="1100" i="1">
                <a:solidFill>
                  <a:srgbClr val="000000"/>
                </a:solidFill>
                <a:latin typeface="Times New Roman"/>
                <a:ea typeface="Times New Roman"/>
                <a:cs typeface="Times New Roman"/>
                <a:sym typeface="Times New Roman"/>
              </a:rPr>
              <a:t>The Gerontologist</a:t>
            </a:r>
            <a:r>
              <a:rPr lang="en" sz="1100">
                <a:solidFill>
                  <a:srgbClr val="000000"/>
                </a:solidFill>
                <a:latin typeface="Times New Roman"/>
                <a:ea typeface="Times New Roman"/>
                <a:cs typeface="Times New Roman"/>
                <a:sym typeface="Times New Roman"/>
              </a:rPr>
              <a:t>, 29(2), pp.183–190. Available at:</a:t>
            </a:r>
            <a:r>
              <a:rPr lang="en" sz="1100">
                <a:solidFill>
                  <a:srgbClr val="000000"/>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 sz="1100" u="sng">
                <a:solidFill>
                  <a:schemeClr val="hlink"/>
                </a:solidFill>
                <a:latin typeface="Times New Roman"/>
                <a:ea typeface="Times New Roman"/>
                <a:cs typeface="Times New Roman"/>
                <a:sym typeface="Times New Roman"/>
                <a:hlinkClick r:id="rId3"/>
              </a:rPr>
              <a:t>https://doi.org/10.1093/geront/29.2.183</a:t>
            </a:r>
            <a:endParaRPr sz="1100" u="sng">
              <a:solidFill>
                <a:schemeClr val="hlink"/>
              </a:solidFill>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 sz="1100">
                <a:solidFill>
                  <a:srgbClr val="000000"/>
                </a:solidFill>
                <a:latin typeface="Times New Roman"/>
                <a:ea typeface="Times New Roman"/>
                <a:cs typeface="Times New Roman"/>
                <a:sym typeface="Times New Roman"/>
              </a:rPr>
              <a:t>Aujla, N., Frost, H., Guthrie, B., Hanratty, B., Kaner, E., O'Donnell, A., Ogden, M.E., Pain, H.G., Shenkin, S.D. and Mercer, S.W. (2023) ‘A comparative overview of health and social care policy for older people in England and Scotland, United Kingdom (UK).’ </a:t>
            </a:r>
            <a:r>
              <a:rPr lang="en" sz="1100" i="1">
                <a:solidFill>
                  <a:srgbClr val="000000"/>
                </a:solidFill>
                <a:latin typeface="Times New Roman"/>
                <a:ea typeface="Times New Roman"/>
                <a:cs typeface="Times New Roman"/>
                <a:sym typeface="Times New Roman"/>
              </a:rPr>
              <a:t>Health Policy</a:t>
            </a:r>
            <a:r>
              <a:rPr lang="en" sz="1100">
                <a:solidFill>
                  <a:srgbClr val="000000"/>
                </a:solidFill>
                <a:latin typeface="Times New Roman"/>
                <a:ea typeface="Times New Roman"/>
                <a:cs typeface="Times New Roman"/>
                <a:sym typeface="Times New Roman"/>
              </a:rPr>
              <a:t>, </a:t>
            </a:r>
            <a:r>
              <a:rPr lang="en" sz="1100" i="1">
                <a:solidFill>
                  <a:srgbClr val="000000"/>
                </a:solidFill>
                <a:latin typeface="Times New Roman"/>
                <a:ea typeface="Times New Roman"/>
                <a:cs typeface="Times New Roman"/>
                <a:sym typeface="Times New Roman"/>
              </a:rPr>
              <a:t>132</a:t>
            </a:r>
            <a:r>
              <a:rPr lang="en" sz="1100">
                <a:solidFill>
                  <a:srgbClr val="000000"/>
                </a:solidFill>
                <a:latin typeface="Times New Roman"/>
                <a:ea typeface="Times New Roman"/>
                <a:cs typeface="Times New Roman"/>
                <a:sym typeface="Times New Roman"/>
              </a:rPr>
              <a:t>, p.104814. Available at:</a:t>
            </a:r>
            <a:r>
              <a:rPr lang="en" sz="1100">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 sz="1100" u="sng">
                <a:solidFill>
                  <a:schemeClr val="hlink"/>
                </a:solidFill>
                <a:latin typeface="Times New Roman"/>
                <a:ea typeface="Times New Roman"/>
                <a:cs typeface="Times New Roman"/>
                <a:sym typeface="Times New Roman"/>
                <a:hlinkClick r:id="rId4"/>
              </a:rPr>
              <a:t>https://doi.org/10.1016/j.healthpol.2023.104814</a:t>
            </a:r>
            <a:endParaRPr sz="1100" u="sng">
              <a:solidFill>
                <a:schemeClr val="hlink"/>
              </a:solidFill>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 sz="1100">
                <a:solidFill>
                  <a:srgbClr val="000000"/>
                </a:solidFill>
                <a:latin typeface="Times New Roman"/>
                <a:ea typeface="Times New Roman"/>
                <a:cs typeface="Times New Roman"/>
                <a:sym typeface="Times New Roman"/>
              </a:rPr>
              <a:t>Care Act (2014) </a:t>
            </a:r>
            <a:r>
              <a:rPr lang="en" sz="1100" i="1">
                <a:solidFill>
                  <a:srgbClr val="000000"/>
                </a:solidFill>
                <a:latin typeface="Times New Roman"/>
                <a:ea typeface="Times New Roman"/>
                <a:cs typeface="Times New Roman"/>
                <a:sym typeface="Times New Roman"/>
              </a:rPr>
              <a:t>Care Act 2014</a:t>
            </a:r>
            <a:r>
              <a:rPr lang="en" sz="1100">
                <a:solidFill>
                  <a:srgbClr val="000000"/>
                </a:solidFill>
                <a:latin typeface="Times New Roman"/>
                <a:ea typeface="Times New Roman"/>
                <a:cs typeface="Times New Roman"/>
                <a:sym typeface="Times New Roman"/>
              </a:rPr>
              <a:t>. [online] Legislation.gov.uk. Available at:</a:t>
            </a:r>
            <a:r>
              <a:rPr lang="en" sz="1100">
                <a:solidFill>
                  <a:srgbClr val="000000"/>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 sz="1100" u="sng">
                <a:solidFill>
                  <a:schemeClr val="hlink"/>
                </a:solidFill>
                <a:latin typeface="Times New Roman"/>
                <a:ea typeface="Times New Roman"/>
                <a:cs typeface="Times New Roman"/>
                <a:sym typeface="Times New Roman"/>
                <a:hlinkClick r:id="rId5"/>
              </a:rPr>
              <a:t>https://www.legislation.gov.uk/ukpga/2014/23/contents</a:t>
            </a:r>
            <a:r>
              <a:rPr lang="en" sz="1100">
                <a:solidFill>
                  <a:srgbClr val="000000"/>
                </a:solidFill>
                <a:latin typeface="Times New Roman"/>
                <a:ea typeface="Times New Roman"/>
                <a:cs typeface="Times New Roman"/>
                <a:sym typeface="Times New Roman"/>
              </a:rPr>
              <a:t> [Accessed 27 January 2026]</a:t>
            </a:r>
            <a:endParaRPr sz="1100">
              <a:solidFill>
                <a:srgbClr val="000000"/>
              </a:solidFill>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 sz="1100">
                <a:solidFill>
                  <a:srgbClr val="000000"/>
                </a:solidFill>
                <a:latin typeface="Times New Roman"/>
                <a:ea typeface="Times New Roman"/>
                <a:cs typeface="Times New Roman"/>
                <a:sym typeface="Times New Roman"/>
              </a:rPr>
              <a:t>Clunas, M. (2025) </a:t>
            </a:r>
            <a:r>
              <a:rPr lang="en" sz="1100" i="1">
                <a:solidFill>
                  <a:srgbClr val="000000"/>
                </a:solidFill>
                <a:latin typeface="Times New Roman"/>
                <a:ea typeface="Times New Roman"/>
                <a:cs typeface="Times New Roman"/>
                <a:sym typeface="Times New Roman"/>
              </a:rPr>
              <a:t>About us - Barts Health NHS Trust</a:t>
            </a:r>
            <a:r>
              <a:rPr lang="en" sz="1100">
                <a:solidFill>
                  <a:srgbClr val="000000"/>
                </a:solidFill>
                <a:latin typeface="Times New Roman"/>
                <a:ea typeface="Times New Roman"/>
                <a:cs typeface="Times New Roman"/>
                <a:sym typeface="Times New Roman"/>
              </a:rPr>
              <a:t>. [online] Bartshealth.nhs.uk. Available at:</a:t>
            </a:r>
            <a:r>
              <a:rPr lang="en" sz="1100">
                <a:solidFill>
                  <a:srgbClr val="000000"/>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 sz="1100" u="sng">
                <a:solidFill>
                  <a:schemeClr val="hlink"/>
                </a:solidFill>
                <a:latin typeface="Times New Roman"/>
                <a:ea typeface="Times New Roman"/>
                <a:cs typeface="Times New Roman"/>
                <a:sym typeface="Times New Roman"/>
                <a:hlinkClick r:id="rId6"/>
              </a:rPr>
              <a:t>https://www.bartshealth.nhs.uk/about-us/</a:t>
            </a:r>
            <a:r>
              <a:rPr lang="en" sz="1100">
                <a:solidFill>
                  <a:srgbClr val="000000"/>
                </a:solidFill>
                <a:latin typeface="Times New Roman"/>
                <a:ea typeface="Times New Roman"/>
                <a:cs typeface="Times New Roman"/>
                <a:sym typeface="Times New Roman"/>
              </a:rPr>
              <a:t> [Accessed 27 January 2026]</a:t>
            </a:r>
            <a:endParaRPr sz="1100">
              <a:solidFill>
                <a:srgbClr val="000000"/>
              </a:solidFill>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 sz="1100">
                <a:solidFill>
                  <a:srgbClr val="000000"/>
                </a:solidFill>
                <a:latin typeface="Times New Roman"/>
                <a:ea typeface="Times New Roman"/>
                <a:cs typeface="Times New Roman"/>
                <a:sym typeface="Times New Roman"/>
              </a:rPr>
              <a:t>Crouch, H. (2023) </a:t>
            </a:r>
            <a:r>
              <a:rPr lang="en" sz="1100" i="1">
                <a:solidFill>
                  <a:srgbClr val="000000"/>
                </a:solidFill>
                <a:latin typeface="Times New Roman"/>
                <a:ea typeface="Times New Roman"/>
                <a:cs typeface="Times New Roman"/>
                <a:sym typeface="Times New Roman"/>
              </a:rPr>
              <a:t>Research Centre for Healthy Ageing set to open at Whipps Cross Hospital | Our news - Barts Health NHS Trust</a:t>
            </a:r>
            <a:r>
              <a:rPr lang="en" sz="1100">
                <a:solidFill>
                  <a:srgbClr val="000000"/>
                </a:solidFill>
                <a:latin typeface="Times New Roman"/>
                <a:ea typeface="Times New Roman"/>
                <a:cs typeface="Times New Roman"/>
                <a:sym typeface="Times New Roman"/>
              </a:rPr>
              <a:t>. [online] Bartshealth.nhs.uk. Available at:</a:t>
            </a:r>
            <a:r>
              <a:rPr lang="en" sz="1100">
                <a:solidFill>
                  <a:srgbClr val="000000"/>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a:t>
            </a:r>
            <a:r>
              <a:rPr lang="en" sz="1100" u="sng">
                <a:solidFill>
                  <a:schemeClr val="hlink"/>
                </a:solidFill>
                <a:latin typeface="Times New Roman"/>
                <a:ea typeface="Times New Roman"/>
                <a:cs typeface="Times New Roman"/>
                <a:sym typeface="Times New Roman"/>
                <a:hlinkClick r:id="rId7"/>
              </a:rPr>
              <a:t>https://www.bartshealth.nhs.uk/news/research-centre-for-healthy-ageing-set-to-open-at-whipps-cross-hospital-15414/</a:t>
            </a:r>
            <a:r>
              <a:rPr lang="en" sz="1100">
                <a:solidFill>
                  <a:srgbClr val="000000"/>
                </a:solidFill>
                <a:latin typeface="Times New Roman"/>
                <a:ea typeface="Times New Roman"/>
                <a:cs typeface="Times New Roman"/>
                <a:sym typeface="Times New Roman"/>
              </a:rPr>
              <a:t> [Accessed 27 January 2026]</a:t>
            </a:r>
            <a:endParaRPr sz="1100">
              <a:solidFill>
                <a:srgbClr val="000000"/>
              </a:solidFill>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 sz="1100">
                <a:solidFill>
                  <a:srgbClr val="000000"/>
                </a:solidFill>
                <a:latin typeface="Times New Roman"/>
                <a:ea typeface="Times New Roman"/>
                <a:cs typeface="Times New Roman"/>
                <a:sym typeface="Times New Roman"/>
              </a:rPr>
              <a:t>Ejiri, M., Kawai, H., Ito, K., Hirano, H., Fujiwara, Y., Ihara, K., Kim, H. and Obuchi, S. (2022) ‘Association of social disengagement with health status and all-cause mortality among community-dwelling older adults: evidence from the Otassha study.’ </a:t>
            </a:r>
            <a:r>
              <a:rPr lang="en" sz="1100" i="1">
                <a:solidFill>
                  <a:srgbClr val="000000"/>
                </a:solidFill>
                <a:latin typeface="Times New Roman"/>
                <a:ea typeface="Times New Roman"/>
                <a:cs typeface="Times New Roman"/>
                <a:sym typeface="Times New Roman"/>
              </a:rPr>
              <a:t>Scientific Reports</a:t>
            </a:r>
            <a:r>
              <a:rPr lang="en" sz="1100">
                <a:solidFill>
                  <a:srgbClr val="000000"/>
                </a:solidFill>
                <a:latin typeface="Times New Roman"/>
                <a:ea typeface="Times New Roman"/>
                <a:cs typeface="Times New Roman"/>
                <a:sym typeface="Times New Roman"/>
              </a:rPr>
              <a:t>, 12(1), p.17918. Available at:</a:t>
            </a:r>
            <a:r>
              <a:rPr lang="en" sz="1100">
                <a:solidFill>
                  <a:srgbClr val="000000"/>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 sz="1100" u="sng">
                <a:solidFill>
                  <a:schemeClr val="hlink"/>
                </a:solidFill>
                <a:latin typeface="Times New Roman"/>
                <a:ea typeface="Times New Roman"/>
                <a:cs typeface="Times New Roman"/>
                <a:sym typeface="Times New Roman"/>
                <a:hlinkClick r:id="rId8"/>
              </a:rPr>
              <a:t>https://doi.org/10.1038/s41598-022-22609-y</a:t>
            </a:r>
            <a:endParaRPr sz="1100" u="sng">
              <a:solidFill>
                <a:schemeClr val="hlink"/>
              </a:solidFill>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 sz="1100">
                <a:solidFill>
                  <a:srgbClr val="000000"/>
                </a:solidFill>
                <a:latin typeface="Times New Roman"/>
                <a:ea typeface="Times New Roman"/>
                <a:cs typeface="Times New Roman"/>
                <a:sym typeface="Times New Roman"/>
              </a:rPr>
              <a:t>Fu, M., Exeter, D.J. and Anderson, A. (2025) ‘The politics of relative deprivation: A transdisciplinary social justice perspective.’ </a:t>
            </a:r>
            <a:r>
              <a:rPr lang="en" sz="1100" i="1">
                <a:solidFill>
                  <a:srgbClr val="000000"/>
                </a:solidFill>
                <a:latin typeface="Times New Roman"/>
                <a:ea typeface="Times New Roman"/>
                <a:cs typeface="Times New Roman"/>
                <a:sym typeface="Times New Roman"/>
              </a:rPr>
              <a:t>Social Science &amp; Medicine</a:t>
            </a:r>
            <a:r>
              <a:rPr lang="en" sz="1100">
                <a:solidFill>
                  <a:srgbClr val="000000"/>
                </a:solidFill>
                <a:latin typeface="Times New Roman"/>
                <a:ea typeface="Times New Roman"/>
                <a:cs typeface="Times New Roman"/>
                <a:sym typeface="Times New Roman"/>
              </a:rPr>
              <a:t>, 133, pp.223–232. Available at:</a:t>
            </a:r>
            <a:r>
              <a:rPr lang="en" sz="1100">
                <a:solidFill>
                  <a:srgbClr val="000000"/>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 </a:t>
            </a:r>
            <a:r>
              <a:rPr lang="en" sz="1100" u="sng">
                <a:solidFill>
                  <a:schemeClr val="hlink"/>
                </a:solidFill>
                <a:latin typeface="Times New Roman"/>
                <a:ea typeface="Times New Roman"/>
                <a:cs typeface="Times New Roman"/>
                <a:sym typeface="Times New Roman"/>
                <a:hlinkClick r:id="rId9"/>
              </a:rPr>
              <a:t>https://doi.org/10.1016/j.socscimed.2014.12.024</a:t>
            </a:r>
            <a:endParaRPr sz="1100" u="sng">
              <a:solidFill>
                <a:schemeClr val="hlink"/>
              </a:solidFill>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 sz="1100">
                <a:solidFill>
                  <a:srgbClr val="000000"/>
                </a:solidFill>
                <a:latin typeface="Times New Roman"/>
                <a:ea typeface="Times New Roman"/>
                <a:cs typeface="Times New Roman"/>
                <a:sym typeface="Times New Roman"/>
              </a:rPr>
              <a:t>Gkioka, M., Schneider, J., Kruse, A., Tsolaki, M., Moraitou, D. and Teichmann, B. (2020) ‘Evaluation and Effectiveness of Dementia Staff Training Programs in General Hospital Settings: A Narrative Synthesis with Holton’s Three-Level Model Applied.’ </a:t>
            </a:r>
            <a:r>
              <a:rPr lang="en" sz="1100" i="1">
                <a:solidFill>
                  <a:srgbClr val="000000"/>
                </a:solidFill>
                <a:latin typeface="Times New Roman"/>
                <a:ea typeface="Times New Roman"/>
                <a:cs typeface="Times New Roman"/>
                <a:sym typeface="Times New Roman"/>
              </a:rPr>
              <a:t>Journal of Alzheimer’s Disease</a:t>
            </a:r>
            <a:r>
              <a:rPr lang="en" sz="1100">
                <a:solidFill>
                  <a:srgbClr val="000000"/>
                </a:solidFill>
                <a:latin typeface="Times New Roman"/>
                <a:ea typeface="Times New Roman"/>
                <a:cs typeface="Times New Roman"/>
                <a:sym typeface="Times New Roman"/>
              </a:rPr>
              <a:t>. 78(3), pp.1089–1108. Available at:</a:t>
            </a:r>
            <a:r>
              <a:rPr lang="en" sz="1100">
                <a:solidFill>
                  <a:srgbClr val="000000"/>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 </a:t>
            </a:r>
            <a:r>
              <a:rPr lang="en" sz="1100" u="sng">
                <a:solidFill>
                  <a:schemeClr val="hlink"/>
                </a:solidFill>
                <a:latin typeface="Times New Roman"/>
                <a:ea typeface="Times New Roman"/>
                <a:cs typeface="Times New Roman"/>
                <a:sym typeface="Times New Roman"/>
                <a:hlinkClick r:id="rId10"/>
              </a:rPr>
              <a:t>https://doi.org/10.3233/JAD-200741</a:t>
            </a:r>
            <a:endParaRPr sz="1100" u="sng">
              <a:solidFill>
                <a:schemeClr val="hlink"/>
              </a:solidFill>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 sz="1100">
                <a:solidFill>
                  <a:srgbClr val="000000"/>
                </a:solidFill>
                <a:latin typeface="Times New Roman"/>
                <a:ea typeface="Times New Roman"/>
                <a:cs typeface="Times New Roman"/>
                <a:sym typeface="Times New Roman"/>
              </a:rPr>
              <a:t>GOV.UK (2020) </a:t>
            </a:r>
            <a:r>
              <a:rPr lang="en" sz="1100" i="1">
                <a:solidFill>
                  <a:srgbClr val="000000"/>
                </a:solidFill>
                <a:latin typeface="Times New Roman"/>
                <a:ea typeface="Times New Roman"/>
                <a:cs typeface="Times New Roman"/>
                <a:sym typeface="Times New Roman"/>
              </a:rPr>
              <a:t>Equality Act 2010</a:t>
            </a:r>
            <a:r>
              <a:rPr lang="en" sz="1100">
                <a:solidFill>
                  <a:srgbClr val="000000"/>
                </a:solidFill>
                <a:latin typeface="Times New Roman"/>
                <a:ea typeface="Times New Roman"/>
                <a:cs typeface="Times New Roman"/>
                <a:sym typeface="Times New Roman"/>
              </a:rPr>
              <a:t>. [online] Legislation.gov.uk. Available at:</a:t>
            </a:r>
            <a:r>
              <a:rPr lang="en" sz="1100">
                <a:solidFill>
                  <a:srgbClr val="000000"/>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 </a:t>
            </a:r>
            <a:r>
              <a:rPr lang="en" sz="1100" u="sng">
                <a:solidFill>
                  <a:schemeClr val="hlink"/>
                </a:solidFill>
                <a:latin typeface="Times New Roman"/>
                <a:ea typeface="Times New Roman"/>
                <a:cs typeface="Times New Roman"/>
                <a:sym typeface="Times New Roman"/>
                <a:hlinkClick r:id="rId11"/>
              </a:rPr>
              <a:t>https://www.legislation.gov.uk/ukpga/2010/15/contents</a:t>
            </a:r>
            <a:r>
              <a:rPr lang="en" sz="1100">
                <a:solidFill>
                  <a:srgbClr val="000000"/>
                </a:solidFill>
                <a:latin typeface="Times New Roman"/>
                <a:ea typeface="Times New Roman"/>
                <a:cs typeface="Times New Roman"/>
                <a:sym typeface="Times New Roman"/>
              </a:rPr>
              <a:t> [Accessed 27 January 2026]</a:t>
            </a:r>
            <a:endParaRPr sz="1100">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200">
                <a:solidFill>
                  <a:srgbClr val="000000"/>
                </a:solidFill>
                <a:latin typeface="Times New Roman"/>
                <a:ea typeface="Times New Roman"/>
                <a:cs typeface="Times New Roman"/>
                <a:sym typeface="Times New Roman"/>
              </a:rPr>
              <a:t>Hashim, N. H., and Jones, M. (2020) </a:t>
            </a:r>
            <a:r>
              <a:rPr lang="en" sz="1200" i="1">
                <a:solidFill>
                  <a:srgbClr val="000000"/>
                </a:solidFill>
                <a:latin typeface="Times New Roman"/>
                <a:ea typeface="Times New Roman"/>
                <a:cs typeface="Times New Roman"/>
                <a:sym typeface="Times New Roman"/>
              </a:rPr>
              <a:t>(PDF) Activity Theory: A framework for qualitative analysis</a:t>
            </a:r>
            <a:r>
              <a:rPr lang="en" sz="1200">
                <a:solidFill>
                  <a:srgbClr val="000000"/>
                </a:solidFill>
                <a:latin typeface="Times New Roman"/>
                <a:ea typeface="Times New Roman"/>
                <a:cs typeface="Times New Roman"/>
                <a:sym typeface="Times New Roman"/>
              </a:rPr>
              <a:t>. [online] Available at:</a:t>
            </a:r>
            <a:r>
              <a:rPr lang="en" sz="1200">
                <a:solidFill>
                  <a:srgbClr val="000000"/>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 </a:t>
            </a:r>
            <a:r>
              <a:rPr lang="en" sz="1200" u="sng">
                <a:solidFill>
                  <a:schemeClr val="hlink"/>
                </a:solidFill>
                <a:latin typeface="Times New Roman"/>
                <a:ea typeface="Times New Roman"/>
                <a:cs typeface="Times New Roman"/>
                <a:sym typeface="Times New Roman"/>
                <a:hlinkClick r:id="rId12"/>
              </a:rPr>
              <a:t>https://www.researchgate.net/publication/30389157_Activity_Theory_A_framework_for_qualitative_analysis</a:t>
            </a:r>
            <a:r>
              <a:rPr lang="en" sz="1200">
                <a:solidFill>
                  <a:srgbClr val="000000"/>
                </a:solidFill>
                <a:latin typeface="Times New Roman"/>
                <a:ea typeface="Times New Roman"/>
                <a:cs typeface="Times New Roman"/>
                <a:sym typeface="Times New Roman"/>
              </a:rPr>
              <a:t>. [Accessed 27 January 2026]</a:t>
            </a:r>
            <a:endParaRPr>
              <a:latin typeface="Times New Roman"/>
              <a:ea typeface="Times New Roman"/>
              <a:cs typeface="Times New Roman"/>
              <a:sym typeface="Times New Roman"/>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31"/>
          <p:cNvSpPr txBox="1">
            <a:spLocks noGrp="1"/>
          </p:cNvSpPr>
          <p:nvPr>
            <p:ph type="title"/>
          </p:nvPr>
        </p:nvSpPr>
        <p:spPr>
          <a:xfrm>
            <a:off x="311700" y="386675"/>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a:solidFill>
                  <a:srgbClr val="000000"/>
                </a:solidFill>
                <a:latin typeface="Times New Roman"/>
                <a:ea typeface="Times New Roman"/>
                <a:cs typeface="Times New Roman"/>
                <a:sym typeface="Times New Roman"/>
              </a:rPr>
              <a:t>References</a:t>
            </a:r>
            <a:endParaRPr sz="2200">
              <a:latin typeface="Times New Roman"/>
              <a:ea typeface="Times New Roman"/>
              <a:cs typeface="Times New Roman"/>
              <a:sym typeface="Times New Roman"/>
            </a:endParaRPr>
          </a:p>
        </p:txBody>
      </p:sp>
      <p:sp>
        <p:nvSpPr>
          <p:cNvPr id="205" name="Google Shape;205;p31"/>
          <p:cNvSpPr txBox="1">
            <a:spLocks noGrp="1"/>
          </p:cNvSpPr>
          <p:nvPr>
            <p:ph type="body" idx="1"/>
          </p:nvPr>
        </p:nvSpPr>
        <p:spPr>
          <a:xfrm>
            <a:off x="311700" y="1088000"/>
            <a:ext cx="8520600" cy="3548400"/>
          </a:xfrm>
          <a:prstGeom prst="rect">
            <a:avLst/>
          </a:prstGeom>
        </p:spPr>
        <p:txBody>
          <a:bodyPr spcFirstLastPara="1" wrap="square" lIns="91425" tIns="91425" rIns="91425" bIns="91425" anchor="t" anchorCtr="0">
            <a:normAutofit fontScale="92500" lnSpcReduction="10000"/>
          </a:bodyPr>
          <a:lstStyle/>
          <a:p>
            <a:pPr marL="457200" lvl="0" indent="-304800" algn="just" rtl="0">
              <a:lnSpc>
                <a:spcPct val="100000"/>
              </a:lnSpc>
              <a:spcBef>
                <a:spcPts val="0"/>
              </a:spcBef>
              <a:spcAft>
                <a:spcPts val="0"/>
              </a:spcAft>
              <a:buSzPts val="1200"/>
              <a:buFont typeface="Times New Roman"/>
              <a:buChar char="●"/>
            </a:pPr>
            <a:r>
              <a:rPr lang="en" sz="1100" dirty="0">
                <a:solidFill>
                  <a:srgbClr val="000000"/>
                </a:solidFill>
                <a:latin typeface="Times New Roman"/>
                <a:ea typeface="Times New Roman"/>
                <a:cs typeface="Times New Roman"/>
                <a:sym typeface="Times New Roman"/>
              </a:rPr>
              <a:t>Jahan, A.M. (2024) ‘Insight into functional decline assessment in older adults: A physiotherapist’s perspective.’ </a:t>
            </a:r>
            <a:r>
              <a:rPr lang="en" sz="1100" i="1" dirty="0">
                <a:solidFill>
                  <a:srgbClr val="000000"/>
                </a:solidFill>
                <a:latin typeface="Times New Roman"/>
                <a:ea typeface="Times New Roman"/>
                <a:cs typeface="Times New Roman"/>
                <a:sym typeface="Times New Roman"/>
              </a:rPr>
              <a:t>Archives of Gerontology and Geriatrics Plus</a:t>
            </a:r>
            <a:r>
              <a:rPr lang="en" sz="1100" dirty="0">
                <a:solidFill>
                  <a:srgbClr val="000000"/>
                </a:solidFill>
                <a:latin typeface="Times New Roman"/>
                <a:ea typeface="Times New Roman"/>
                <a:cs typeface="Times New Roman"/>
                <a:sym typeface="Times New Roman"/>
              </a:rPr>
              <a:t>, [online] 1(4), p.100048. Available at:</a:t>
            </a:r>
            <a:r>
              <a:rPr lang="en" sz="1100" dirty="0">
                <a:solidFill>
                  <a:srgbClr val="000000"/>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 sz="1100" u="sng" dirty="0">
                <a:solidFill>
                  <a:schemeClr val="hlink"/>
                </a:solidFill>
                <a:latin typeface="Times New Roman"/>
                <a:ea typeface="Times New Roman"/>
                <a:cs typeface="Times New Roman"/>
                <a:sym typeface="Times New Roman"/>
                <a:hlinkClick r:id="rId3"/>
              </a:rPr>
              <a:t>https://doi.org/10.1016/j.aggp.2024.100048</a:t>
            </a:r>
            <a:endParaRPr sz="1100" u="sng" dirty="0">
              <a:solidFill>
                <a:schemeClr val="hlink"/>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100" dirty="0">
                <a:solidFill>
                  <a:srgbClr val="000000"/>
                </a:solidFill>
                <a:latin typeface="Times New Roman"/>
                <a:ea typeface="Times New Roman"/>
                <a:cs typeface="Times New Roman"/>
                <a:sym typeface="Times New Roman"/>
              </a:rPr>
              <a:t>Johnson, K. and Boland, B. (2020) ‘Adult Safeguarding under the Care Act 2014.’ </a:t>
            </a:r>
            <a:r>
              <a:rPr lang="en" sz="1100" i="1" dirty="0">
                <a:solidFill>
                  <a:srgbClr val="000000"/>
                </a:solidFill>
                <a:latin typeface="Times New Roman"/>
                <a:ea typeface="Times New Roman"/>
                <a:cs typeface="Times New Roman"/>
                <a:sym typeface="Times New Roman"/>
              </a:rPr>
              <a:t>BJPsych Bulletin</a:t>
            </a:r>
            <a:r>
              <a:rPr lang="en" sz="1100" dirty="0">
                <a:solidFill>
                  <a:srgbClr val="000000"/>
                </a:solidFill>
                <a:latin typeface="Times New Roman"/>
                <a:ea typeface="Times New Roman"/>
                <a:cs typeface="Times New Roman"/>
                <a:sym typeface="Times New Roman"/>
              </a:rPr>
              <a:t>, 43(1), pp.38–42. Available at:</a:t>
            </a:r>
            <a:r>
              <a:rPr lang="en" sz="1100" dirty="0">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 sz="1100" u="sng" dirty="0">
                <a:solidFill>
                  <a:schemeClr val="hlink"/>
                </a:solidFill>
                <a:latin typeface="Times New Roman"/>
                <a:ea typeface="Times New Roman"/>
                <a:cs typeface="Times New Roman"/>
                <a:sym typeface="Times New Roman"/>
                <a:hlinkClick r:id="rId4"/>
              </a:rPr>
              <a:t>https://doi.org/10.1192/bjb.2018.71</a:t>
            </a:r>
            <a:endParaRPr lang="en" sz="1100" u="sng" dirty="0">
              <a:solidFill>
                <a:schemeClr val="hlink"/>
              </a:solidFill>
              <a:latin typeface="Times New Roman"/>
              <a:ea typeface="Times New Roman"/>
              <a:cs typeface="Times New Roman"/>
              <a:sym typeface="Times New Roman"/>
            </a:endParaRPr>
          </a:p>
          <a:p>
            <a:pPr indent="-304800" algn="just">
              <a:lnSpc>
                <a:spcPct val="110000"/>
              </a:lnSpc>
              <a:buSzPts val="1200"/>
              <a:buFont typeface="Times New Roman"/>
              <a:buChar char="●"/>
            </a:pPr>
            <a:r>
              <a:rPr lang="en-GB" sz="1100" dirty="0" err="1">
                <a:latin typeface="Times New Roman" panose="02020603050405020304" pitchFamily="18" charset="0"/>
                <a:cs typeface="Times New Roman" panose="02020603050405020304" pitchFamily="18" charset="0"/>
              </a:rPr>
              <a:t>Klimova</a:t>
            </a:r>
            <a:r>
              <a:rPr lang="en-GB" sz="1100" dirty="0">
                <a:latin typeface="Times New Roman" panose="02020603050405020304" pitchFamily="18" charset="0"/>
                <a:cs typeface="Times New Roman" panose="02020603050405020304" pitchFamily="18" charset="0"/>
              </a:rPr>
              <a:t>, B. and </a:t>
            </a:r>
            <a:r>
              <a:rPr lang="en-GB" sz="1100" dirty="0" err="1">
                <a:latin typeface="Times New Roman" panose="02020603050405020304" pitchFamily="18" charset="0"/>
                <a:cs typeface="Times New Roman" panose="02020603050405020304" pitchFamily="18" charset="0"/>
              </a:rPr>
              <a:t>Kacetl</a:t>
            </a:r>
            <a:r>
              <a:rPr lang="en-GB" sz="1100" dirty="0">
                <a:latin typeface="Times New Roman" panose="02020603050405020304" pitchFamily="18" charset="0"/>
                <a:cs typeface="Times New Roman" panose="02020603050405020304" pitchFamily="18" charset="0"/>
              </a:rPr>
              <a:t>, J. (2025) ‘Ethical Considerations of AI Use by the Elderly.’ </a:t>
            </a:r>
            <a:r>
              <a:rPr lang="en-GB" sz="1100" i="1" dirty="0">
                <a:latin typeface="Times New Roman" panose="02020603050405020304" pitchFamily="18" charset="0"/>
                <a:cs typeface="Times New Roman" panose="02020603050405020304" pitchFamily="18" charset="0"/>
              </a:rPr>
              <a:t>International Journal of Human–Computer Interaction</a:t>
            </a:r>
            <a:r>
              <a:rPr lang="en-GB" sz="1100" dirty="0">
                <a:latin typeface="Times New Roman" panose="02020603050405020304" pitchFamily="18" charset="0"/>
                <a:cs typeface="Times New Roman" panose="02020603050405020304" pitchFamily="18" charset="0"/>
              </a:rPr>
              <a:t>, pp.1-12. Available at: </a:t>
            </a:r>
            <a:r>
              <a:rPr lang="en-GB" sz="1100" u="sng" dirty="0">
                <a:latin typeface="Times New Roman" panose="02020603050405020304" pitchFamily="18" charset="0"/>
                <a:cs typeface="Times New Roman" panose="02020603050405020304" pitchFamily="18" charset="0"/>
                <a:hlinkClick r:id="rId5"/>
              </a:rPr>
              <a:t>https://doi.org/10.1080/10447318.2025.2531274</a:t>
            </a:r>
            <a:r>
              <a:rPr lang="en-GB" sz="1100" dirty="0">
                <a:latin typeface="Times New Roman" panose="02020603050405020304" pitchFamily="18" charset="0"/>
                <a:cs typeface="Times New Roman" panose="02020603050405020304" pitchFamily="18" charset="0"/>
              </a:rPr>
              <a:t> </a:t>
            </a:r>
            <a:endParaRPr sz="1100" u="sng" dirty="0">
              <a:solidFill>
                <a:schemeClr val="hlink"/>
              </a:solidFill>
              <a:latin typeface="Times New Roman" panose="02020603050405020304" pitchFamily="18" charset="0"/>
              <a:ea typeface="Times New Roman"/>
              <a:cs typeface="Times New Roman" panose="02020603050405020304" pitchFamily="18" charset="0"/>
              <a:sym typeface="Times New Roman"/>
            </a:endParaRPr>
          </a:p>
          <a:p>
            <a:pPr marL="457200" lvl="0" indent="-304800" algn="just" rtl="0">
              <a:lnSpc>
                <a:spcPct val="100000"/>
              </a:lnSpc>
              <a:spcBef>
                <a:spcPts val="0"/>
              </a:spcBef>
              <a:spcAft>
                <a:spcPts val="0"/>
              </a:spcAft>
              <a:buSzPts val="1200"/>
              <a:buFont typeface="Times New Roman"/>
              <a:buChar char="●"/>
            </a:pPr>
            <a:r>
              <a:rPr lang="en" sz="1100" dirty="0">
                <a:solidFill>
                  <a:srgbClr val="000000"/>
                </a:solidFill>
                <a:latin typeface="Times New Roman"/>
                <a:ea typeface="Times New Roman"/>
                <a:cs typeface="Times New Roman"/>
                <a:sym typeface="Times New Roman"/>
              </a:rPr>
              <a:t>Lu, X., Yao, Y. and Jin, Y. (2022) ‘Digital Exclusion and Functional Dependence in Older people: Findings from Five Longitudinal Cohort Studies.’ </a:t>
            </a:r>
            <a:r>
              <a:rPr lang="en" sz="1100" i="1" dirty="0">
                <a:solidFill>
                  <a:srgbClr val="000000"/>
                </a:solidFill>
                <a:latin typeface="Times New Roman"/>
                <a:ea typeface="Times New Roman"/>
                <a:cs typeface="Times New Roman"/>
                <a:sym typeface="Times New Roman"/>
              </a:rPr>
              <a:t>eClinicalMedicine</a:t>
            </a:r>
            <a:r>
              <a:rPr lang="en" sz="1100" dirty="0">
                <a:solidFill>
                  <a:srgbClr val="000000"/>
                </a:solidFill>
                <a:latin typeface="Times New Roman"/>
                <a:ea typeface="Times New Roman"/>
                <a:cs typeface="Times New Roman"/>
                <a:sym typeface="Times New Roman"/>
              </a:rPr>
              <a:t>, 54(54), p.101708. Available at:</a:t>
            </a:r>
            <a:r>
              <a:rPr lang="en" sz="1100" dirty="0">
                <a:solidFill>
                  <a:srgbClr val="000000"/>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 sz="1100" u="sng" dirty="0">
                <a:solidFill>
                  <a:schemeClr val="hlink"/>
                </a:solidFill>
                <a:latin typeface="Times New Roman"/>
                <a:ea typeface="Times New Roman"/>
                <a:cs typeface="Times New Roman"/>
                <a:sym typeface="Times New Roman"/>
                <a:hlinkClick r:id="rId6"/>
              </a:rPr>
              <a:t>https://doi.org/10.1016/j.eclinm.2022.101708</a:t>
            </a:r>
            <a:endParaRPr sz="1100" u="sng" dirty="0">
              <a:solidFill>
                <a:schemeClr val="hlink"/>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100" dirty="0">
                <a:solidFill>
                  <a:srgbClr val="000000"/>
                </a:solidFill>
                <a:latin typeface="Times New Roman"/>
                <a:ea typeface="Times New Roman"/>
                <a:cs typeface="Times New Roman"/>
                <a:sym typeface="Times New Roman"/>
              </a:rPr>
              <a:t>Mallorie, S. (2024) </a:t>
            </a:r>
            <a:r>
              <a:rPr lang="en" sz="1100" i="1" dirty="0">
                <a:solidFill>
                  <a:srgbClr val="000000"/>
                </a:solidFill>
                <a:latin typeface="Times New Roman"/>
                <a:ea typeface="Times New Roman"/>
                <a:cs typeface="Times New Roman"/>
                <a:sym typeface="Times New Roman"/>
              </a:rPr>
              <a:t>Staff shortages: what’s behind the headlines?</a:t>
            </a:r>
            <a:r>
              <a:rPr lang="en" sz="1100" dirty="0">
                <a:solidFill>
                  <a:srgbClr val="000000"/>
                </a:solidFill>
                <a:latin typeface="Times New Roman"/>
                <a:ea typeface="Times New Roman"/>
                <a:cs typeface="Times New Roman"/>
                <a:sym typeface="Times New Roman"/>
              </a:rPr>
              <a:t> [online] The Kings fund. Available at:</a:t>
            </a:r>
            <a:r>
              <a:rPr lang="en" sz="1100" dirty="0">
                <a:solidFill>
                  <a:srgbClr val="000000"/>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a:t>
            </a:r>
            <a:r>
              <a:rPr lang="en" sz="1100" u="sng" dirty="0">
                <a:solidFill>
                  <a:schemeClr val="hlink"/>
                </a:solidFill>
                <a:latin typeface="Times New Roman"/>
                <a:ea typeface="Times New Roman"/>
                <a:cs typeface="Times New Roman"/>
                <a:sym typeface="Times New Roman"/>
                <a:hlinkClick r:id="rId7"/>
              </a:rPr>
              <a:t>https://www.kingsfund.org.uk/insight-and-analysis/blogs/staff-shortages-behind-headlines</a:t>
            </a:r>
            <a:r>
              <a:rPr lang="en" sz="1100" dirty="0">
                <a:solidFill>
                  <a:srgbClr val="000000"/>
                </a:solidFill>
                <a:latin typeface="Times New Roman"/>
                <a:ea typeface="Times New Roman"/>
                <a:cs typeface="Times New Roman"/>
                <a:sym typeface="Times New Roman"/>
              </a:rPr>
              <a:t> [Accessed 29 January 2026]</a:t>
            </a:r>
            <a:endParaRPr sz="1100" dirty="0">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100" dirty="0">
                <a:solidFill>
                  <a:srgbClr val="000000"/>
                </a:solidFill>
                <a:latin typeface="Times New Roman"/>
                <a:ea typeface="Times New Roman"/>
                <a:cs typeface="Times New Roman"/>
                <a:sym typeface="Times New Roman"/>
              </a:rPr>
              <a:t>National Institute on Aging (2020) </a:t>
            </a:r>
            <a:r>
              <a:rPr lang="en" sz="1100" i="1" dirty="0">
                <a:solidFill>
                  <a:srgbClr val="000000"/>
                </a:solidFill>
                <a:latin typeface="Times New Roman"/>
                <a:ea typeface="Times New Roman"/>
                <a:cs typeface="Times New Roman"/>
                <a:sym typeface="Times New Roman"/>
              </a:rPr>
              <a:t>Social isolation, loneliness in older people pose health risks</a:t>
            </a:r>
            <a:r>
              <a:rPr lang="en" sz="1100" dirty="0">
                <a:solidFill>
                  <a:srgbClr val="000000"/>
                </a:solidFill>
                <a:latin typeface="Times New Roman"/>
                <a:ea typeface="Times New Roman"/>
                <a:cs typeface="Times New Roman"/>
                <a:sym typeface="Times New Roman"/>
              </a:rPr>
              <a:t>. [online] National Institute on Aging. Available at:</a:t>
            </a:r>
            <a:r>
              <a:rPr lang="en" sz="1100" dirty="0">
                <a:solidFill>
                  <a:srgbClr val="000000"/>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 sz="1100" u="sng" dirty="0">
                <a:solidFill>
                  <a:schemeClr val="hlink"/>
                </a:solidFill>
                <a:latin typeface="Times New Roman"/>
                <a:ea typeface="Times New Roman"/>
                <a:cs typeface="Times New Roman"/>
                <a:sym typeface="Times New Roman"/>
                <a:hlinkClick r:id="rId8"/>
              </a:rPr>
              <a:t>https://www.nia.nih.gov/news/social-isolation-loneliness-older-people-pose-health-risks</a:t>
            </a:r>
            <a:r>
              <a:rPr lang="en" sz="1100" dirty="0">
                <a:solidFill>
                  <a:srgbClr val="000000"/>
                </a:solidFill>
                <a:latin typeface="Times New Roman"/>
                <a:ea typeface="Times New Roman"/>
                <a:cs typeface="Times New Roman"/>
                <a:sym typeface="Times New Roman"/>
              </a:rPr>
              <a:t> [Accessed 29 January 2026]</a:t>
            </a:r>
            <a:endParaRPr sz="1100" dirty="0">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100" dirty="0">
                <a:solidFill>
                  <a:srgbClr val="000000"/>
                </a:solidFill>
                <a:latin typeface="Times New Roman"/>
                <a:ea typeface="Times New Roman"/>
                <a:cs typeface="Times New Roman"/>
                <a:sym typeface="Times New Roman"/>
              </a:rPr>
              <a:t>NHS England (2024) </a:t>
            </a:r>
            <a:r>
              <a:rPr lang="en" sz="1100" i="1" dirty="0">
                <a:solidFill>
                  <a:srgbClr val="000000"/>
                </a:solidFill>
                <a:latin typeface="Times New Roman"/>
                <a:ea typeface="Times New Roman"/>
                <a:cs typeface="Times New Roman"/>
                <a:sym typeface="Times New Roman"/>
              </a:rPr>
              <a:t>NHS England» What are community health services</a:t>
            </a:r>
            <a:r>
              <a:rPr lang="en" sz="1100" dirty="0">
                <a:solidFill>
                  <a:srgbClr val="000000"/>
                </a:solidFill>
                <a:latin typeface="Times New Roman"/>
                <a:ea typeface="Times New Roman"/>
                <a:cs typeface="Times New Roman"/>
                <a:sym typeface="Times New Roman"/>
              </a:rPr>
              <a:t>. [online] www.england.nhs.uk. Available at:</a:t>
            </a:r>
            <a:r>
              <a:rPr lang="en" sz="1100" dirty="0">
                <a:solidFill>
                  <a:srgbClr val="000000"/>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 </a:t>
            </a:r>
            <a:r>
              <a:rPr lang="en" sz="1100" u="sng" dirty="0">
                <a:solidFill>
                  <a:schemeClr val="hlink"/>
                </a:solidFill>
                <a:latin typeface="Times New Roman"/>
                <a:ea typeface="Times New Roman"/>
                <a:cs typeface="Times New Roman"/>
                <a:sym typeface="Times New Roman"/>
                <a:hlinkClick r:id="rId9"/>
              </a:rPr>
              <a:t>https://www.england.nhs.uk/community-health-services/what-are-community-health-services/</a:t>
            </a:r>
            <a:r>
              <a:rPr lang="en" sz="1100" dirty="0">
                <a:solidFill>
                  <a:srgbClr val="000000"/>
                </a:solidFill>
                <a:latin typeface="Times New Roman"/>
                <a:ea typeface="Times New Roman"/>
                <a:cs typeface="Times New Roman"/>
                <a:sym typeface="Times New Roman"/>
              </a:rPr>
              <a:t> [Accessed 29 January 2026]</a:t>
            </a:r>
            <a:endParaRPr sz="1100" dirty="0">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100" dirty="0">
                <a:solidFill>
                  <a:srgbClr val="000000"/>
                </a:solidFill>
                <a:latin typeface="Times New Roman"/>
                <a:ea typeface="Times New Roman"/>
                <a:cs typeface="Times New Roman"/>
                <a:sym typeface="Times New Roman"/>
              </a:rPr>
              <a:t>NHS England (2024). </a:t>
            </a:r>
            <a:r>
              <a:rPr lang="en" sz="1100" i="1" dirty="0">
                <a:solidFill>
                  <a:srgbClr val="000000"/>
                </a:solidFill>
                <a:latin typeface="Times New Roman"/>
                <a:ea typeface="Times New Roman"/>
                <a:cs typeface="Times New Roman"/>
                <a:sym typeface="Times New Roman"/>
              </a:rPr>
              <a:t>NHS England» What are community health services</a:t>
            </a:r>
            <a:r>
              <a:rPr lang="en" sz="1100" dirty="0">
                <a:solidFill>
                  <a:srgbClr val="000000"/>
                </a:solidFill>
                <a:latin typeface="Times New Roman"/>
                <a:ea typeface="Times New Roman"/>
                <a:cs typeface="Times New Roman"/>
                <a:sym typeface="Times New Roman"/>
              </a:rPr>
              <a:t>. [online] www.england.nhs.uk. Available at:</a:t>
            </a:r>
            <a:r>
              <a:rPr lang="en" sz="1100" dirty="0">
                <a:solidFill>
                  <a:srgbClr val="000000"/>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 </a:t>
            </a:r>
            <a:r>
              <a:rPr lang="en" sz="1100" u="sng" dirty="0">
                <a:solidFill>
                  <a:schemeClr val="hlink"/>
                </a:solidFill>
                <a:latin typeface="Times New Roman"/>
                <a:ea typeface="Times New Roman"/>
                <a:cs typeface="Times New Roman"/>
                <a:sym typeface="Times New Roman"/>
                <a:hlinkClick r:id="rId9"/>
              </a:rPr>
              <a:t>https://www.england.nhs.uk/community-health-services/what-are-community-health-services/</a:t>
            </a:r>
            <a:r>
              <a:rPr lang="en" sz="1100" dirty="0">
                <a:solidFill>
                  <a:srgbClr val="000000"/>
                </a:solidFill>
                <a:latin typeface="Times New Roman"/>
                <a:ea typeface="Times New Roman"/>
                <a:cs typeface="Times New Roman"/>
                <a:sym typeface="Times New Roman"/>
              </a:rPr>
              <a:t> [Accessed 29 January 2026]</a:t>
            </a:r>
            <a:endParaRPr sz="1100" dirty="0">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100" dirty="0">
                <a:solidFill>
                  <a:srgbClr val="000000"/>
                </a:solidFill>
                <a:latin typeface="Times New Roman"/>
                <a:ea typeface="Times New Roman"/>
                <a:cs typeface="Times New Roman"/>
                <a:sym typeface="Times New Roman"/>
              </a:rPr>
              <a:t>Parliament.uk, (2025) The implications of population ageing for social policy. Available at:</a:t>
            </a:r>
            <a:r>
              <a:rPr lang="en" sz="1100" dirty="0">
                <a:solidFill>
                  <a:srgbClr val="000000"/>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 </a:t>
            </a:r>
            <a:r>
              <a:rPr lang="en" sz="1100" u="sng" dirty="0">
                <a:solidFill>
                  <a:schemeClr val="hlink"/>
                </a:solidFill>
                <a:latin typeface="Times New Roman"/>
                <a:ea typeface="Times New Roman"/>
                <a:cs typeface="Times New Roman"/>
                <a:sym typeface="Times New Roman"/>
                <a:hlinkClick r:id="rId10"/>
              </a:rPr>
              <a:t>https://commonslibrary.parliament.uk/research-briefings/cbp-10338/</a:t>
            </a:r>
            <a:r>
              <a:rPr lang="en" sz="1100" dirty="0">
                <a:solidFill>
                  <a:srgbClr val="000000"/>
                </a:solidFill>
                <a:latin typeface="Times New Roman"/>
                <a:ea typeface="Times New Roman"/>
                <a:cs typeface="Times New Roman"/>
                <a:sym typeface="Times New Roman"/>
              </a:rPr>
              <a:t> [Accessed 29 January 2026]</a:t>
            </a:r>
            <a:endParaRPr sz="1100" dirty="0">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100" dirty="0">
                <a:solidFill>
                  <a:srgbClr val="000000"/>
                </a:solidFill>
                <a:latin typeface="Times New Roman"/>
                <a:ea typeface="Times New Roman"/>
                <a:cs typeface="Times New Roman"/>
                <a:sym typeface="Times New Roman"/>
              </a:rPr>
              <a:t>Pech, M., Sauzeon, H., Yebda, T., Benois-Pineau, J. and Amieva, H. (2021) ‘Falls Detection and Prevention Systems in Home Care for Older Adults: Myth or Reality?’ </a:t>
            </a:r>
            <a:r>
              <a:rPr lang="en" sz="1100" i="1" dirty="0">
                <a:solidFill>
                  <a:srgbClr val="000000"/>
                </a:solidFill>
                <a:latin typeface="Times New Roman"/>
                <a:ea typeface="Times New Roman"/>
                <a:cs typeface="Times New Roman"/>
                <a:sym typeface="Times New Roman"/>
              </a:rPr>
              <a:t>JMIR Aging</a:t>
            </a:r>
            <a:r>
              <a:rPr lang="en" sz="1100" dirty="0">
                <a:solidFill>
                  <a:srgbClr val="000000"/>
                </a:solidFill>
                <a:latin typeface="Times New Roman"/>
                <a:ea typeface="Times New Roman"/>
                <a:cs typeface="Times New Roman"/>
                <a:sym typeface="Times New Roman"/>
              </a:rPr>
              <a:t>, [online] 4(4), p.e29744. Available at:</a:t>
            </a:r>
            <a:r>
              <a:rPr lang="en" sz="1100" dirty="0">
                <a:solidFill>
                  <a:srgbClr val="000000"/>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 </a:t>
            </a:r>
            <a:r>
              <a:rPr lang="en" sz="1100" u="sng" dirty="0">
                <a:solidFill>
                  <a:schemeClr val="hlink"/>
                </a:solidFill>
                <a:latin typeface="Times New Roman"/>
                <a:ea typeface="Times New Roman"/>
                <a:cs typeface="Times New Roman"/>
                <a:sym typeface="Times New Roman"/>
                <a:hlinkClick r:id="rId11"/>
              </a:rPr>
              <a:t>https://doi.org/10.2196/29744</a:t>
            </a:r>
            <a:endParaRPr sz="1100" u="sng" dirty="0">
              <a:solidFill>
                <a:schemeClr val="hlink"/>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200" dirty="0">
                <a:solidFill>
                  <a:srgbClr val="000000"/>
                </a:solidFill>
                <a:latin typeface="Times New Roman"/>
                <a:ea typeface="Times New Roman"/>
                <a:cs typeface="Times New Roman"/>
                <a:sym typeface="Times New Roman"/>
              </a:rPr>
              <a:t>Peyroteo, M., Ferreira, I.A., Elvas, L.B., Ferreira, J.C. and Lapão, L.V. (2021) ‘Remote Monitoring Systems in Patients with Chronic Diseases in Primary Health Care: a Systematic Review (Preprint).’ </a:t>
            </a:r>
            <a:r>
              <a:rPr lang="en" sz="1200" i="1" dirty="0">
                <a:solidFill>
                  <a:srgbClr val="000000"/>
                </a:solidFill>
                <a:latin typeface="Times New Roman"/>
                <a:ea typeface="Times New Roman"/>
                <a:cs typeface="Times New Roman"/>
                <a:sym typeface="Times New Roman"/>
              </a:rPr>
              <a:t>JMIR mHealth and uHealth</a:t>
            </a:r>
            <a:r>
              <a:rPr lang="en" sz="1200" dirty="0">
                <a:solidFill>
                  <a:srgbClr val="000000"/>
                </a:solidFill>
                <a:latin typeface="Times New Roman"/>
                <a:ea typeface="Times New Roman"/>
                <a:cs typeface="Times New Roman"/>
                <a:sym typeface="Times New Roman"/>
              </a:rPr>
              <a:t>, 9(12). Available at:</a:t>
            </a:r>
            <a:r>
              <a:rPr lang="en" sz="1200" dirty="0">
                <a:solidFill>
                  <a:srgbClr val="000000"/>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 </a:t>
            </a:r>
            <a:r>
              <a:rPr lang="en" sz="1200" u="sng" dirty="0">
                <a:solidFill>
                  <a:schemeClr val="hlink"/>
                </a:solidFill>
                <a:latin typeface="Times New Roman"/>
                <a:ea typeface="Times New Roman"/>
                <a:cs typeface="Times New Roman"/>
                <a:sym typeface="Times New Roman"/>
                <a:hlinkClick r:id="rId12"/>
              </a:rPr>
              <a:t>https://doi.org/10.2196/28285</a:t>
            </a:r>
            <a:endParaRPr sz="1100" dirty="0">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5438</TotalTime>
  <Words>4603</Words>
  <Application>Microsoft Office PowerPoint</Application>
  <PresentationFormat>On-screen Show (16:9)</PresentationFormat>
  <Paragraphs>135</Paragraphs>
  <Slides>20</Slides>
  <Notes>20</Notes>
  <HiddenSlides>0</HiddenSlides>
  <MMClips>18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Roboto</vt:lpstr>
      <vt:lpstr>Times New Roman</vt:lpstr>
      <vt:lpstr>Arial</vt:lpstr>
      <vt:lpstr>Geometric</vt:lpstr>
      <vt:lpstr>Module Code: BMHP6027  Module Title: Empowering the Older Person Assignment Title: Component 1 - Individual Presentation Lecturer name : Rizwan Nadim</vt:lpstr>
      <vt:lpstr> Introduction to the Presentation</vt:lpstr>
      <vt:lpstr>PowerPoint Presentation</vt:lpstr>
      <vt:lpstr>Overview of current services and support for older people in the UK</vt:lpstr>
      <vt:lpstr>Care provisions/settings and critical discussion of strengths and limitations</vt:lpstr>
      <vt:lpstr>Effectiveness and challenges of current provisions in the UK</vt:lpstr>
      <vt:lpstr>Challenges older people face in maintaining independence and functional ability</vt:lpstr>
      <vt:lpstr>PowerPoint Presentation</vt:lpstr>
      <vt:lpstr>Evaluation of theories of ageing</vt:lpstr>
      <vt:lpstr>Evaluation of policy and legislation</vt:lpstr>
      <vt:lpstr>PowerPoint Presentation</vt:lpstr>
      <vt:lpstr>Technological Innovations in Elderly Care - Benefits</vt:lpstr>
      <vt:lpstr>Technological Innovations - Limitations</vt:lpstr>
      <vt:lpstr>Case Studies/Real-Life Examples</vt:lpstr>
      <vt:lpstr>Case Studies/Real-Life Examples (Contd.)</vt:lpstr>
      <vt:lpstr>Impacts on the elderly</vt:lpstr>
      <vt:lpstr>Recommendations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Jacqueline Lawrence (2315750)</cp:lastModifiedBy>
  <cp:revision>3</cp:revision>
  <dcterms:modified xsi:type="dcterms:W3CDTF">2026-02-24T23:55:32Z</dcterms:modified>
</cp:coreProperties>
</file>