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6" r:id="rId11"/>
    <p:sldId id="265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50" autoAdjust="0"/>
    <p:restoredTop sz="94660"/>
  </p:normalViewPr>
  <p:slideViewPr>
    <p:cSldViewPr>
      <p:cViewPr>
        <p:scale>
          <a:sx n="100" d="100"/>
          <a:sy n="100" d="100"/>
        </p:scale>
        <p:origin x="588" y="-4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9334A-8FF4-4565-9234-2D1DE454726E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9D2FD3-1DD6-4888-AF81-B43DA827A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6090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73083785-D5B1-4D24-8815-96751078ED1A}" type="datetime1">
              <a:rPr lang="en-GB" smtClean="0"/>
              <a:t>09/12/2019</a:t>
            </a:fld>
            <a:endParaRPr lang="en-GB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927E486C-7197-411A-B227-7BA11A1D2826}" type="slidenum">
              <a:rPr lang="en-GB" smtClean="0"/>
              <a:t>‹#›</a:t>
            </a:fld>
            <a:endParaRPr lang="en-GB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77261-E0E4-4506-AB68-77688000CAB7}" type="datetime1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E486C-7197-411A-B227-7BA11A1D282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E80C8-C571-4C97-AE5B-934C9F7AD1F1}" type="datetime1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E486C-7197-411A-B227-7BA11A1D282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CFE1A-586B-4696-8F34-42028BFCDA90}" type="datetime1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E486C-7197-411A-B227-7BA11A1D282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516CA-2F6D-407D-9A53-45BF26A39FEA}" type="datetime1">
              <a:rPr lang="en-GB" smtClean="0"/>
              <a:t>09/12/2019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E486C-7197-411A-B227-7BA11A1D282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7AF0E-B9C6-40A8-AAC8-1D35510EB2BC}" type="datetime1">
              <a:rPr lang="en-GB" smtClean="0"/>
              <a:t>09/12/2019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E486C-7197-411A-B227-7BA11A1D282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112E4-9B6E-4401-9159-ECD5C82DD4A3}" type="datetime1">
              <a:rPr lang="en-GB" smtClean="0"/>
              <a:t>09/12/2019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E486C-7197-411A-B227-7BA11A1D282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2B97A8-32C0-4136-8006-7CEB54330560}" type="datetime1">
              <a:rPr lang="en-GB" smtClean="0"/>
              <a:t>09/12/2019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E486C-7197-411A-B227-7BA11A1D2826}" type="slidenum">
              <a:rPr lang="en-GB" smtClean="0"/>
              <a:t>‹#›</a:t>
            </a:fld>
            <a:endParaRPr lang="en-GB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CB95A-22D0-4A79-81F0-69A213F2DC12}" type="datetime1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E486C-7197-411A-B227-7BA11A1D282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6EA01-359A-431F-B2E9-4C8ECA5CC45D}" type="datetime1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E486C-7197-411A-B227-7BA11A1D282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73F71-D308-4BEA-BA8B-62F4FCCEE84B}" type="datetime1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E486C-7197-411A-B227-7BA11A1D282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ABB1A535-0210-44E0-A110-4EB4FCB30697}" type="datetime1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927E486C-7197-411A-B227-7BA11A1D282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vark-learn.com/the-vark-questionnaire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rywellmind.com/vark-learning-styles-2795156" TargetMode="External"/><Relationship Id="rId2" Type="http://schemas.openxmlformats.org/officeDocument/2006/relationships/hyperlink" Target="https://blog.advancementcourses.com/articles/4-types-of-learners-in-education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ollegepuzzle.stanford.edu/knowing-your-learning-style-can-help-college-succes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44008" y="2564904"/>
            <a:ext cx="3528392" cy="2494248"/>
          </a:xfrm>
          <a:solidFill>
            <a:schemeClr val="accent2"/>
          </a:solidFill>
        </p:spPr>
        <p:txBody>
          <a:bodyPr>
            <a:noAutofit/>
          </a:bodyPr>
          <a:lstStyle/>
          <a:p>
            <a:pPr algn="ctr"/>
            <a:r>
              <a:rPr lang="en-GB" sz="5400" dirty="0"/>
              <a:t>The VARK Learning Model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84168" y="5679005"/>
            <a:ext cx="3309803" cy="1260629"/>
          </a:xfrm>
        </p:spPr>
        <p:txBody>
          <a:bodyPr/>
          <a:lstStyle/>
          <a:p>
            <a:r>
              <a:rPr lang="en-GB" dirty="0"/>
              <a:t>By Shannon Harris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F6BE8D-4F76-401A-AC71-ABFDFF2C83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E486C-7197-411A-B227-7BA11A1D282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753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1268760"/>
            <a:ext cx="5904656" cy="638944"/>
          </a:xfrm>
          <a:solidFill>
            <a:schemeClr val="accent2"/>
          </a:solidFill>
        </p:spPr>
        <p:txBody>
          <a:bodyPr>
            <a:normAutofit fontScale="90000"/>
          </a:bodyPr>
          <a:lstStyle/>
          <a:p>
            <a:r>
              <a:rPr lang="en-GB" dirty="0"/>
              <a:t>Aims of this presentation: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2204864"/>
            <a:ext cx="6777317" cy="3508977"/>
          </a:xfrm>
        </p:spPr>
        <p:txBody>
          <a:bodyPr/>
          <a:lstStyle/>
          <a:p>
            <a:pPr indent="-342900"/>
            <a:r>
              <a:rPr lang="en-GB" b="1" dirty="0">
                <a:ea typeface="Batang" panose="02030600000101010101" pitchFamily="18" charset="-127"/>
              </a:rPr>
              <a:t>Understand the different aspects associated with learning.</a:t>
            </a:r>
          </a:p>
          <a:p>
            <a:pPr indent="-342900"/>
            <a:endParaRPr lang="en-GB" b="1" dirty="0">
              <a:ea typeface="Batang" panose="02030600000101010101" pitchFamily="18" charset="-127"/>
            </a:endParaRPr>
          </a:p>
          <a:p>
            <a:pPr indent="-342900"/>
            <a:r>
              <a:rPr lang="en-GB" b="1" dirty="0">
                <a:ea typeface="Batang" panose="02030600000101010101" pitchFamily="18" charset="-127"/>
              </a:rPr>
              <a:t>To identify the various types of learning styles of the VARK Model.</a:t>
            </a:r>
          </a:p>
          <a:p>
            <a:pPr indent="-342900"/>
            <a:endParaRPr lang="en-GB" b="1" dirty="0">
              <a:ea typeface="Batang" panose="02030600000101010101" pitchFamily="18" charset="-127"/>
            </a:endParaRPr>
          </a:p>
          <a:p>
            <a:pPr indent="-342900"/>
            <a:r>
              <a:rPr lang="en-GB" b="1" dirty="0">
                <a:ea typeface="Batang" panose="02030600000101010101" pitchFamily="18" charset="-127"/>
              </a:rPr>
              <a:t>To explain the importance of knowing your individual learning approach.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6F82A3-D398-43D1-B05E-9507EB89C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E486C-7197-411A-B227-7BA11A1D282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99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052736"/>
            <a:ext cx="4104456" cy="617818"/>
          </a:xfrm>
          <a:solidFill>
            <a:schemeClr val="accent2"/>
          </a:solidFill>
        </p:spPr>
        <p:txBody>
          <a:bodyPr>
            <a:noAutofit/>
          </a:bodyPr>
          <a:lstStyle/>
          <a:p>
            <a:r>
              <a:rPr lang="en-GB" sz="3600" dirty="0"/>
              <a:t>Learning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708920"/>
            <a:ext cx="7632848" cy="3797009"/>
          </a:xfrm>
        </p:spPr>
        <p:txBody>
          <a:bodyPr/>
          <a:lstStyle/>
          <a:p>
            <a:pPr marL="68580" indent="0">
              <a:buNone/>
            </a:pPr>
            <a:endParaRPr lang="en-GB" sz="2800" b="1" dirty="0">
              <a:latin typeface="Batang" panose="02030600000101010101" pitchFamily="18" charset="-127"/>
              <a:ea typeface="Batang" panose="02030600000101010101" pitchFamily="18" charset="-127"/>
            </a:endParaRPr>
          </a:p>
          <a:p>
            <a:r>
              <a:rPr lang="en-GB" sz="2800" dirty="0"/>
              <a:t>Cognitive aspects</a:t>
            </a:r>
          </a:p>
          <a:p>
            <a:r>
              <a:rPr lang="en-GB" sz="2800" dirty="0"/>
              <a:t>Emotional aspects</a:t>
            </a:r>
          </a:p>
          <a:p>
            <a:r>
              <a:rPr lang="en-GB" sz="2800" dirty="0"/>
              <a:t>Environmental aspects</a:t>
            </a:r>
          </a:p>
        </p:txBody>
      </p:sp>
      <p:sp>
        <p:nvSpPr>
          <p:cNvPr id="4" name="Rectangle 3"/>
          <p:cNvSpPr/>
          <p:nvPr/>
        </p:nvSpPr>
        <p:spPr>
          <a:xfrm>
            <a:off x="755576" y="2044005"/>
            <a:ext cx="7228325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8580" lvl="0">
              <a:spcBef>
                <a:spcPct val="20000"/>
              </a:spcBef>
              <a:buClr>
                <a:srgbClr val="94C600"/>
              </a:buClr>
              <a:buSzPct val="76000"/>
            </a:pPr>
            <a:r>
              <a:rPr lang="en-GB" sz="2800" b="1" dirty="0">
                <a:solidFill>
                  <a:srgbClr val="3E3D2D"/>
                </a:solidFill>
                <a:ea typeface="Batang" panose="02030600000101010101" pitchFamily="18" charset="-127"/>
              </a:rPr>
              <a:t>Learning depends on multiple aspects these include</a:t>
            </a:r>
            <a:r>
              <a:rPr lang="en-GB" sz="2800" b="1" dirty="0">
                <a:solidFill>
                  <a:srgbClr val="3E3D2D"/>
                </a:solidFill>
                <a:latin typeface="Batang" panose="02030600000101010101" pitchFamily="18" charset="-127"/>
                <a:ea typeface="Batang" panose="02030600000101010101" pitchFamily="18" charset="-127"/>
              </a:rPr>
              <a:t>: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475EE4-C7D8-43BF-B10F-00344250B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E486C-7197-411A-B227-7BA11A1D282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048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052736"/>
            <a:ext cx="4032448" cy="638944"/>
          </a:xfrm>
          <a:solidFill>
            <a:schemeClr val="accent2"/>
          </a:solidFill>
        </p:spPr>
        <p:txBody>
          <a:bodyPr>
            <a:noAutofit/>
          </a:bodyPr>
          <a:lstStyle/>
          <a:p>
            <a:r>
              <a:rPr lang="en-GB" sz="3600" dirty="0"/>
              <a:t>The VARK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2564904"/>
            <a:ext cx="3672407" cy="2592287"/>
          </a:xfrm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 fontScale="85000" lnSpcReduction="10000"/>
          </a:bodyPr>
          <a:lstStyle/>
          <a:p>
            <a:pPr marL="68580" indent="0">
              <a:buNone/>
            </a:pPr>
            <a:r>
              <a:rPr lang="en-GB" sz="4400" b="1" dirty="0">
                <a:solidFill>
                  <a:schemeClr val="accent2">
                    <a:lumMod val="75000"/>
                  </a:schemeClr>
                </a:solidFill>
                <a:ea typeface="+mj-ea"/>
                <a:cs typeface="+mj-cs"/>
              </a:rPr>
              <a:t>V</a:t>
            </a:r>
            <a:r>
              <a:rPr lang="en-GB" sz="3600" dirty="0">
                <a:solidFill>
                  <a:schemeClr val="accent1">
                    <a:lumMod val="75000"/>
                  </a:schemeClr>
                </a:solidFill>
                <a:ea typeface="+mj-ea"/>
                <a:cs typeface="+mj-cs"/>
              </a:rPr>
              <a:t> – 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ea typeface="+mj-ea"/>
                <a:cs typeface="+mj-cs"/>
              </a:rPr>
              <a:t>Visual</a:t>
            </a:r>
          </a:p>
          <a:p>
            <a:pPr marL="68580" indent="0">
              <a:buNone/>
            </a:pPr>
            <a:r>
              <a:rPr lang="en-GB" sz="4400" b="1" dirty="0">
                <a:solidFill>
                  <a:schemeClr val="accent2">
                    <a:lumMod val="75000"/>
                  </a:schemeClr>
                </a:solidFill>
                <a:ea typeface="+mj-ea"/>
                <a:cs typeface="+mj-cs"/>
              </a:rPr>
              <a:t>A</a:t>
            </a:r>
            <a:r>
              <a:rPr lang="en-GB" sz="3600" dirty="0">
                <a:solidFill>
                  <a:schemeClr val="accent1">
                    <a:lumMod val="75000"/>
                  </a:schemeClr>
                </a:solidFill>
                <a:ea typeface="+mj-ea"/>
                <a:cs typeface="+mj-cs"/>
              </a:rPr>
              <a:t> – 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ea typeface="+mj-ea"/>
                <a:cs typeface="+mj-cs"/>
              </a:rPr>
              <a:t>Auditory </a:t>
            </a:r>
          </a:p>
          <a:p>
            <a:pPr marL="68580" indent="0">
              <a:buNone/>
            </a:pPr>
            <a:r>
              <a:rPr lang="en-GB" sz="4400" b="1" dirty="0">
                <a:solidFill>
                  <a:schemeClr val="accent2">
                    <a:lumMod val="75000"/>
                  </a:schemeClr>
                </a:solidFill>
                <a:ea typeface="+mj-ea"/>
                <a:cs typeface="+mj-cs"/>
              </a:rPr>
              <a:t>R</a:t>
            </a:r>
            <a:r>
              <a:rPr lang="en-GB" sz="3600" dirty="0">
                <a:solidFill>
                  <a:schemeClr val="accent1">
                    <a:lumMod val="75000"/>
                  </a:schemeClr>
                </a:solidFill>
                <a:ea typeface="+mj-ea"/>
                <a:cs typeface="+mj-cs"/>
              </a:rPr>
              <a:t> – 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ea typeface="+mj-ea"/>
                <a:cs typeface="+mj-cs"/>
              </a:rPr>
              <a:t>Reading/writing</a:t>
            </a:r>
          </a:p>
          <a:p>
            <a:pPr marL="68580" indent="0">
              <a:buNone/>
            </a:pPr>
            <a:r>
              <a:rPr lang="en-GB" sz="4400" b="1" dirty="0">
                <a:solidFill>
                  <a:schemeClr val="accent2">
                    <a:lumMod val="75000"/>
                  </a:schemeClr>
                </a:solidFill>
                <a:ea typeface="+mj-ea"/>
                <a:cs typeface="+mj-cs"/>
              </a:rPr>
              <a:t>K</a:t>
            </a:r>
            <a:r>
              <a:rPr lang="en-GB" sz="3600" dirty="0">
                <a:solidFill>
                  <a:schemeClr val="accent1">
                    <a:lumMod val="75000"/>
                  </a:schemeClr>
                </a:solidFill>
                <a:ea typeface="+mj-ea"/>
                <a:cs typeface="+mj-cs"/>
              </a:rPr>
              <a:t> -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  <a:ea typeface="+mj-ea"/>
                <a:cs typeface="+mj-cs"/>
              </a:rPr>
              <a:t>Kinesthetic</a:t>
            </a:r>
            <a:endParaRPr lang="en-GB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39552" y="1804174"/>
            <a:ext cx="54006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Neil Flemings 1987 VARK model. </a:t>
            </a:r>
            <a:r>
              <a:rPr lang="en-GB" sz="1200" dirty="0"/>
              <a:t>(Cherry, 2019).</a:t>
            </a:r>
          </a:p>
        </p:txBody>
      </p:sp>
      <p:sp>
        <p:nvSpPr>
          <p:cNvPr id="5" name="Rectangle 4"/>
          <p:cNvSpPr/>
          <p:nvPr/>
        </p:nvSpPr>
        <p:spPr>
          <a:xfrm>
            <a:off x="3995936" y="5373216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It was created to help students find their preferred style of learning. </a:t>
            </a:r>
            <a:r>
              <a:rPr lang="en-GB" sz="1200" dirty="0"/>
              <a:t>(Cherry, 2019).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2774764"/>
            <a:ext cx="1944216" cy="194421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F5A4F5-D7AD-4D27-9134-F72C52D1E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E486C-7197-411A-B227-7BA11A1D282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559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09763" y="1199447"/>
            <a:ext cx="2304372" cy="601292"/>
          </a:xfrm>
        </p:spPr>
        <p:txBody>
          <a:bodyPr>
            <a:normAutofit/>
          </a:bodyPr>
          <a:lstStyle/>
          <a:p>
            <a:r>
              <a:rPr lang="en-GB" sz="3200" dirty="0"/>
              <a:t>Graphs</a:t>
            </a:r>
          </a:p>
        </p:txBody>
      </p:sp>
      <p:sp>
        <p:nvSpPr>
          <p:cNvPr id="6" name="Right Arrow 5"/>
          <p:cNvSpPr/>
          <p:nvPr/>
        </p:nvSpPr>
        <p:spPr>
          <a:xfrm rot="13283222">
            <a:off x="2405381" y="1933484"/>
            <a:ext cx="1310476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4472698" y="2822996"/>
            <a:ext cx="1042987" cy="944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796291">
            <a:off x="2394238" y="2988056"/>
            <a:ext cx="1042987" cy="944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13169">
            <a:off x="4352540" y="1583001"/>
            <a:ext cx="960657" cy="8700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Content Placeholder 2"/>
          <p:cNvSpPr txBox="1">
            <a:spLocks/>
          </p:cNvSpPr>
          <p:nvPr/>
        </p:nvSpPr>
        <p:spPr>
          <a:xfrm>
            <a:off x="5004048" y="3746917"/>
            <a:ext cx="3244116" cy="79208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/>
              <a:t>Mind maps </a:t>
            </a:r>
            <a:r>
              <a:rPr lang="en-GB" sz="1400" dirty="0"/>
              <a:t>(Like this one for example)</a:t>
            </a:r>
          </a:p>
        </p:txBody>
      </p:sp>
      <p:sp>
        <p:nvSpPr>
          <p:cNvPr id="12" name="Content Placeholder 2"/>
          <p:cNvSpPr txBox="1">
            <a:spLocks/>
          </p:cNvSpPr>
          <p:nvPr/>
        </p:nvSpPr>
        <p:spPr>
          <a:xfrm>
            <a:off x="1052993" y="1109690"/>
            <a:ext cx="2304372" cy="601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/>
              <a:t>Charts</a:t>
            </a:r>
          </a:p>
        </p:txBody>
      </p:sp>
      <p:sp>
        <p:nvSpPr>
          <p:cNvPr id="13" name="Content Placeholder 2"/>
          <p:cNvSpPr txBox="1">
            <a:spLocks/>
          </p:cNvSpPr>
          <p:nvPr/>
        </p:nvSpPr>
        <p:spPr>
          <a:xfrm>
            <a:off x="756248" y="3893082"/>
            <a:ext cx="2304372" cy="60129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/>
              <a:t>Diagrams</a:t>
            </a:r>
          </a:p>
        </p:txBody>
      </p:sp>
      <p:sp>
        <p:nvSpPr>
          <p:cNvPr id="14" name="Right Arrow 13"/>
          <p:cNvSpPr/>
          <p:nvPr/>
        </p:nvSpPr>
        <p:spPr>
          <a:xfrm>
            <a:off x="5036277" y="2783960"/>
            <a:ext cx="887215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Content Placeholder 2"/>
          <p:cNvSpPr txBox="1">
            <a:spLocks/>
          </p:cNvSpPr>
          <p:nvPr/>
        </p:nvSpPr>
        <p:spPr>
          <a:xfrm>
            <a:off x="5923493" y="2541813"/>
            <a:ext cx="2304372" cy="601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/>
              <a:t>Patterns</a:t>
            </a:r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774711" y="2564514"/>
            <a:ext cx="2304372" cy="601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/>
              <a:t>Maps</a:t>
            </a:r>
          </a:p>
        </p:txBody>
      </p:sp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094965">
            <a:off x="2611234" y="2471423"/>
            <a:ext cx="935699" cy="841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5246" y="2135173"/>
            <a:ext cx="1986846" cy="1030633"/>
          </a:xfrm>
          <a:solidFill>
            <a:schemeClr val="accent2"/>
          </a:solidFill>
        </p:spPr>
        <p:txBody>
          <a:bodyPr>
            <a:noAutofit/>
          </a:bodyPr>
          <a:lstStyle/>
          <a:p>
            <a:pPr algn="ctr"/>
            <a:r>
              <a:rPr lang="en-GB" sz="3200" dirty="0"/>
              <a:t>Visual Learning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261" y="4509881"/>
            <a:ext cx="36724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(“4 Types of Learners in Education”, 2017).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224835" y="5589240"/>
            <a:ext cx="71287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According to Piping (2005), students who are visually intellectual are more imaginative. </a:t>
            </a:r>
            <a:r>
              <a:rPr lang="en-GB" sz="1200" dirty="0"/>
              <a:t>(Othman &amp; Amiruddin, 2010).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F2D1EF-130B-40D1-97FE-2ABCAE36D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E486C-7197-411A-B227-7BA11A1D282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8888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1268760"/>
            <a:ext cx="4248472" cy="566936"/>
          </a:xfrm>
          <a:solidFill>
            <a:schemeClr val="accent2"/>
          </a:solidFill>
        </p:spPr>
        <p:txBody>
          <a:bodyPr>
            <a:normAutofit fontScale="90000"/>
          </a:bodyPr>
          <a:lstStyle/>
          <a:p>
            <a:r>
              <a:rPr lang="en-GB" dirty="0"/>
              <a:t>Auditory learning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2204864"/>
            <a:ext cx="6552844" cy="3409604"/>
          </a:xfrm>
        </p:spPr>
        <p:txBody>
          <a:bodyPr/>
          <a:lstStyle/>
          <a:p>
            <a:r>
              <a:rPr lang="en-GB" dirty="0"/>
              <a:t>Retain information best through speech.</a:t>
            </a:r>
          </a:p>
          <a:p>
            <a:endParaRPr lang="en-GB" dirty="0"/>
          </a:p>
          <a:p>
            <a:r>
              <a:rPr lang="en-GB" dirty="0"/>
              <a:t>Lectures and discussions.</a:t>
            </a:r>
          </a:p>
          <a:p>
            <a:endParaRPr lang="en-GB" dirty="0"/>
          </a:p>
          <a:p>
            <a:r>
              <a:rPr lang="en-GB" dirty="0"/>
              <a:t>Information processing through verbal communication.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937851" y="4797151"/>
            <a:ext cx="54726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(“4 Types of Learners in Education”, 2017).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E6C82F-2B45-4827-9B89-511959355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E486C-7197-411A-B227-7BA11A1D282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8419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1268760"/>
            <a:ext cx="6048672" cy="566936"/>
          </a:xfrm>
          <a:solidFill>
            <a:schemeClr val="accent2"/>
          </a:solidFill>
        </p:spPr>
        <p:txBody>
          <a:bodyPr>
            <a:noAutofit/>
          </a:bodyPr>
          <a:lstStyle/>
          <a:p>
            <a:r>
              <a:rPr lang="en-GB" sz="3600" dirty="0"/>
              <a:t>Reading/writing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1606" y="2080263"/>
            <a:ext cx="6777317" cy="3508977"/>
          </a:xfrm>
        </p:spPr>
        <p:txBody>
          <a:bodyPr/>
          <a:lstStyle/>
          <a:p>
            <a:r>
              <a:rPr lang="en-GB" dirty="0"/>
              <a:t>Written work.</a:t>
            </a:r>
          </a:p>
          <a:p>
            <a:endParaRPr lang="en-GB" dirty="0"/>
          </a:p>
          <a:p>
            <a:r>
              <a:rPr lang="en-GB" dirty="0"/>
              <a:t>Writing notes to process information.</a:t>
            </a:r>
          </a:p>
          <a:p>
            <a:endParaRPr lang="en-GB" dirty="0"/>
          </a:p>
          <a:p>
            <a:r>
              <a:rPr lang="en-GB" dirty="0"/>
              <a:t>Reading.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705753" y="4251132"/>
            <a:ext cx="36724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(“4 Types of Learners in Education”, 2017).</a:t>
            </a:r>
          </a:p>
        </p:txBody>
      </p:sp>
      <p:pic>
        <p:nvPicPr>
          <p:cNvPr id="1026" name="Picture 2" descr="Image result for reading and writing">
            <a:extLst>
              <a:ext uri="{FF2B5EF4-FFF2-40B4-BE49-F238E27FC236}">
                <a16:creationId xmlns:a16="http://schemas.microsoft.com/office/drawing/2014/main" id="{54F04103-76F8-4689-A76D-DDAC77F582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5942" y="4385980"/>
            <a:ext cx="3218325" cy="1916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65CB68-60CB-4ECB-A1EB-8833C1523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E486C-7197-411A-B227-7BA11A1D282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1005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1268760"/>
            <a:ext cx="3960558" cy="613872"/>
          </a:xfrm>
          <a:solidFill>
            <a:schemeClr val="accent2"/>
          </a:solidFill>
        </p:spPr>
        <p:txBody>
          <a:bodyPr>
            <a:normAutofit fontScale="90000"/>
          </a:bodyPr>
          <a:lstStyle/>
          <a:p>
            <a:r>
              <a:rPr lang="en-GB" dirty="0"/>
              <a:t>Kinaesthetic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3301" y="2276872"/>
            <a:ext cx="6777317" cy="3508977"/>
          </a:xfrm>
        </p:spPr>
        <p:txBody>
          <a:bodyPr/>
          <a:lstStyle/>
          <a:p>
            <a:r>
              <a:rPr lang="en-GB" dirty="0"/>
              <a:t>Prefer personal experience.</a:t>
            </a:r>
          </a:p>
          <a:p>
            <a:endParaRPr lang="en-GB" dirty="0"/>
          </a:p>
          <a:p>
            <a:r>
              <a:rPr lang="en-GB" dirty="0"/>
              <a:t>Are more ‘hands on’.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707904" y="3584374"/>
            <a:ext cx="36724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(“4 Types of Learners in Education”, 2017).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96391" y="4797152"/>
            <a:ext cx="69847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Kinaesthetic learners tend to find personal experience important, are normally more interactive with the environment around them, and display energetic tendencies. </a:t>
            </a:r>
            <a:r>
              <a:rPr lang="en-GB" sz="1200" dirty="0"/>
              <a:t>(Drago &amp; Wagner 2004, as cited in Othman &amp; Amiruddin, 2010).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DF41FF9-434C-472B-A048-08945B42C0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16"/>
          <a:stretch/>
        </p:blipFill>
        <p:spPr>
          <a:xfrm>
            <a:off x="6129144" y="1072151"/>
            <a:ext cx="2160386" cy="2211355"/>
          </a:xfrm>
          <a:prstGeom prst="rect">
            <a:avLst/>
          </a:prstGeom>
        </p:spPr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1FB5916-C1BB-4024-A277-BA24F6E13D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E486C-7197-411A-B227-7BA11A1D282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065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1052736"/>
            <a:ext cx="6480720" cy="1080120"/>
          </a:xfrm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en-GB" sz="3200" dirty="0"/>
              <a:t>Why is it important to know your preferred learning style?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863411" y="2420888"/>
            <a:ext cx="5400600" cy="136815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To help you achieve to the best of your ability.</a:t>
            </a:r>
          </a:p>
          <a:p>
            <a:endParaRPr lang="en-GB" dirty="0"/>
          </a:p>
          <a:p>
            <a:r>
              <a:rPr lang="en-GB" dirty="0"/>
              <a:t>To make studying easier.</a:t>
            </a:r>
          </a:p>
          <a:p>
            <a:endParaRPr lang="en-GB" dirty="0"/>
          </a:p>
          <a:p>
            <a:pPr marL="68580" indent="0">
              <a:buNone/>
            </a:pP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3970536" y="3599446"/>
            <a:ext cx="58326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err="1"/>
              <a:t>Hawksworth</a:t>
            </a:r>
            <a:r>
              <a:rPr lang="en-GB" sz="1200" dirty="0"/>
              <a:t>, 2015).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C5E9411-B60B-4D29-B1E6-2EABA39A7B1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14" b="1"/>
          <a:stretch/>
        </p:blipFill>
        <p:spPr>
          <a:xfrm>
            <a:off x="5194672" y="4077072"/>
            <a:ext cx="3384376" cy="2294251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850E44-36B2-4FB2-8173-86B849A7CE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E486C-7197-411A-B227-7BA11A1D282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32142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101" y="1035720"/>
            <a:ext cx="5472608" cy="1080120"/>
          </a:xfrm>
          <a:solidFill>
            <a:schemeClr val="accent2"/>
          </a:solidFill>
        </p:spPr>
        <p:txBody>
          <a:bodyPr>
            <a:normAutofit fontScale="90000"/>
          </a:bodyPr>
          <a:lstStyle/>
          <a:p>
            <a:r>
              <a:rPr lang="en-GB" sz="3600" dirty="0"/>
              <a:t>How to find your preferred learning method.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96F180-AEA0-4A6E-BA48-BE20A01558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2420888"/>
            <a:ext cx="734493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Neil Fleming developed a self-report questionnaire using a series of situations. Participants select the answers that match their preferred approach to learning. </a:t>
            </a:r>
            <a:r>
              <a:rPr lang="en-GB" sz="1200" dirty="0"/>
              <a:t>(Cherry, 2019).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436499" y="4918253"/>
            <a:ext cx="4104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Link to modern VARK questionnaire: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139952" y="5373216"/>
            <a:ext cx="4464496" cy="7569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hlinkClick r:id="rId2"/>
              </a:rPr>
              <a:t>http://vark-learn.com/the-vark-questionnaire/</a:t>
            </a:r>
            <a:endParaRPr lang="en-GB" sz="2000" dirty="0"/>
          </a:p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F146D6-FA9E-459E-8FEA-ADD7B2BCDC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E486C-7197-411A-B227-7BA11A1D2826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43290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556792"/>
            <a:ext cx="8208912" cy="278904"/>
          </a:xfrm>
        </p:spPr>
        <p:txBody>
          <a:bodyPr>
            <a:normAutofit/>
          </a:bodyPr>
          <a:lstStyle/>
          <a:p>
            <a:pPr algn="ctr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11660" y="1916832"/>
            <a:ext cx="6120680" cy="4392488"/>
          </a:xfrm>
        </p:spPr>
        <p:txBody>
          <a:bodyPr/>
          <a:lstStyle/>
          <a:p>
            <a:pPr marL="68580" indent="-457200">
              <a:lnSpc>
                <a:spcPct val="200000"/>
              </a:lnSpc>
              <a:buNone/>
            </a:pP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 Types of Learners in Education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(2017, October 12). [Web log post] Retrieved December 7, 2019, from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https://blog.advancementcourses.com/articles/4-types-of-learners-in-education/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68580" indent="-457200">
              <a:lnSpc>
                <a:spcPct val="200000"/>
              </a:lnSpc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Cheery, K., (2019, November 27).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Overview of VARK Learning Styles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Retrieved from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https://www.verywellmind.com/vark-learning-styles-2795156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68580" indent="-457200">
              <a:lnSpc>
                <a:spcPct val="200000"/>
              </a:lnSpc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Hawksworth, S. (2015, September 24).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Knowing Your Learning Style Can Help College Success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[Web log post] Retrieved December 7, 2019, from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https://collegepuzzle.stanford.edu/knowing-your-learning-style-can-help-college-success/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68580" indent="-457200">
              <a:lnSpc>
                <a:spcPct val="200000"/>
              </a:lnSpc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Othman, N., &amp;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Amiruddin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M, H. (2010). Different Perspectives of Learning Styles from VARK Model.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Procedia Social and Behaviour Sciences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7, 652-660.</a:t>
            </a:r>
          </a:p>
          <a:p>
            <a:pPr marL="68580" indent="-457200">
              <a:lnSpc>
                <a:spcPct val="200000"/>
              </a:lnSpc>
              <a:buNone/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68580" indent="-457200">
              <a:lnSpc>
                <a:spcPct val="200000"/>
              </a:lnSpc>
              <a:buNone/>
            </a:pPr>
            <a:endParaRPr lang="en-GB" sz="1200" dirty="0"/>
          </a:p>
          <a:p>
            <a:pPr marL="6858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0ECBF7-670D-48A1-90B1-2BB5A14216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644008" y="260648"/>
            <a:ext cx="1332156" cy="365125"/>
          </a:xfrm>
        </p:spPr>
        <p:txBody>
          <a:bodyPr/>
          <a:lstStyle/>
          <a:p>
            <a:fld id="{E14E51F1-CF51-4A31-8A8E-F1E7DB307E51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65671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662</TotalTime>
  <Words>500</Words>
  <Application>Microsoft Office PowerPoint</Application>
  <PresentationFormat>On-screen Show (4:3)</PresentationFormat>
  <Paragraphs>76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Batang</vt:lpstr>
      <vt:lpstr>Arial</vt:lpstr>
      <vt:lpstr>Calibri</vt:lpstr>
      <vt:lpstr>Century Gothic</vt:lpstr>
      <vt:lpstr>Times New Roman</vt:lpstr>
      <vt:lpstr>Wingdings 2</vt:lpstr>
      <vt:lpstr>Austin</vt:lpstr>
      <vt:lpstr>The VARK Learning Model</vt:lpstr>
      <vt:lpstr>Aims of this presentation:</vt:lpstr>
      <vt:lpstr>Learning Factors</vt:lpstr>
      <vt:lpstr>The VARK Model</vt:lpstr>
      <vt:lpstr>Visual Learning</vt:lpstr>
      <vt:lpstr>Auditory learning </vt:lpstr>
      <vt:lpstr>Reading/writing Learning</vt:lpstr>
      <vt:lpstr>Kinaesthetic</vt:lpstr>
      <vt:lpstr>Why is it important to know your preferred learning style?</vt:lpstr>
      <vt:lpstr>How to find your preferred learning method.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VARK Learning Styles</dc:title>
  <dc:creator>Dan Harris</dc:creator>
  <cp:lastModifiedBy>Drew Grove</cp:lastModifiedBy>
  <cp:revision>35</cp:revision>
  <dcterms:created xsi:type="dcterms:W3CDTF">2019-12-07T16:27:00Z</dcterms:created>
  <dcterms:modified xsi:type="dcterms:W3CDTF">2019-12-09T21:28:26Z</dcterms:modified>
</cp:coreProperties>
</file>