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8288000" cy="10287000"/>
  <p:notesSz cx="6858000" cy="9144000"/>
  <p:embeddedFontLst>
    <p:embeddedFont>
      <p:font typeface="Arial Bold" panose="020B0704020202020204" pitchFamily="34" charset="0"/>
      <p:regular r:id="rId14"/>
      <p:bold r:id="rId15"/>
    </p:embeddedFont>
    <p:embeddedFont>
      <p:font typeface="Canva Sans Bold" panose="020B0604020202020204" charset="0"/>
      <p:regular r:id="rId16"/>
    </p:embeddedFont>
    <p:embeddedFont>
      <p:font typeface="Montserrat Bold" panose="020B0604020202020204" charset="0"/>
      <p:regular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625958-468F-46BA-9D63-6489468BEF2B}" v="1" dt="2026-01-29T14:02:41.7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47" d="100"/>
          <a:sy n="47" d="100"/>
        </p:scale>
        <p:origin x="1138" y="26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xana Poenaru" userId="10622b88f1f561cd" providerId="LiveId" clId="{951E5743-30F4-420D-89AF-61222899444C}"/>
    <pc:docChg chg="modSld">
      <pc:chgData name="Roxana Poenaru" userId="10622b88f1f561cd" providerId="LiveId" clId="{951E5743-30F4-420D-89AF-61222899444C}" dt="2026-01-29T14:03:57.462" v="13" actId="14100"/>
      <pc:docMkLst>
        <pc:docMk/>
      </pc:docMkLst>
      <pc:sldChg chg="modSp mod">
        <pc:chgData name="Roxana Poenaru" userId="10622b88f1f561cd" providerId="LiveId" clId="{951E5743-30F4-420D-89AF-61222899444C}" dt="2026-01-29T14:03:57.462" v="13" actId="14100"/>
        <pc:sldMkLst>
          <pc:docMk/>
          <pc:sldMk cId="0" sldId="267"/>
        </pc:sldMkLst>
        <pc:spChg chg="mod">
          <ac:chgData name="Roxana Poenaru" userId="10622b88f1f561cd" providerId="LiveId" clId="{951E5743-30F4-420D-89AF-61222899444C}" dt="2026-01-29T14:03:35.570" v="12" actId="255"/>
          <ac:spMkLst>
            <pc:docMk/>
            <pc:sldMk cId="0" sldId="267"/>
            <ac:spMk id="7" creationId="{00000000-0000-0000-0000-000000000000}"/>
          </ac:spMkLst>
        </pc:spChg>
        <pc:grpChg chg="mod">
          <ac:chgData name="Roxana Poenaru" userId="10622b88f1f561cd" providerId="LiveId" clId="{951E5743-30F4-420D-89AF-61222899444C}" dt="2026-01-29T14:03:57.462" v="13" actId="14100"/>
          <ac:grpSpMkLst>
            <pc:docMk/>
            <pc:sldMk cId="0" sldId="267"/>
            <ac:grpSpMk id="3" creationId="{00000000-0000-0000-0000-000000000000}"/>
          </ac:grpSpMkLst>
        </pc:gr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1/29/2026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1/29/2026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11.jpeg"/><Relationship Id="rId5" Type="http://schemas.openxmlformats.org/officeDocument/2006/relationships/image" Target="../media/image10.svg"/><Relationship Id="rId4"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6.png"/><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jpeg"/></Relationships>
</file>

<file path=ppt/slides/_rels/slide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4.svg"/><Relationship Id="rId7" Type="http://schemas.openxmlformats.org/officeDocument/2006/relationships/image" Target="../media/image20.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svg"/><Relationship Id="rId4" Type="http://schemas.openxmlformats.org/officeDocument/2006/relationships/image" Target="../media/image17.png"/><Relationship Id="rId9" Type="http://schemas.openxmlformats.org/officeDocument/2006/relationships/image" Target="../media/image6.png"/></Relationships>
</file>

<file path=ppt/slides/_rels/slide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4.svg"/><Relationship Id="rId7" Type="http://schemas.openxmlformats.org/officeDocument/2006/relationships/image" Target="../media/image23.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18.svg"/><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8.svg"/><Relationship Id="rId7" Type="http://schemas.openxmlformats.org/officeDocument/2006/relationships/image" Target="../media/image25.jpe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24.jpeg"/><Relationship Id="rId5" Type="http://schemas.openxmlformats.org/officeDocument/2006/relationships/image" Target="../media/image10.sv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6.svg"/><Relationship Id="rId7" Type="http://schemas.openxmlformats.org/officeDocument/2006/relationships/image" Target="../media/image27.pn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26.png"/></Relationships>
</file>

<file path=ppt/slides/_rels/slide8.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6.svg"/><Relationship Id="rId7" Type="http://schemas.openxmlformats.org/officeDocument/2006/relationships/image" Target="../media/image13.sv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29.png"/><Relationship Id="rId4" Type="http://schemas.openxmlformats.org/officeDocument/2006/relationships/image" Target="../media/image28.jpeg"/></Relationships>
</file>

<file path=ppt/slides/_rels/slide9.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image" Target="../media/image18.svg"/><Relationship Id="rId7" Type="http://schemas.openxmlformats.org/officeDocument/2006/relationships/image" Target="../media/image4.svg"/><Relationship Id="rId2" Type="http://schemas.openxmlformats.org/officeDocument/2006/relationships/image" Target="../media/image17.png"/><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31.png"/><Relationship Id="rId4" Type="http://schemas.openxmlformats.org/officeDocument/2006/relationships/image" Target="../media/image30.jpeg"/></Relationships>
</file>

<file path=ppt/slides/_rels/slide10.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33.jpe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10.sv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16.svg"/><Relationship Id="rId7" Type="http://schemas.openxmlformats.org/officeDocument/2006/relationships/image" Target="../media/image12.png"/><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image" Target="../media/image35.png"/><Relationship Id="rId11" Type="http://schemas.openxmlformats.org/officeDocument/2006/relationships/image" Target="../media/image38.png"/><Relationship Id="rId5" Type="http://schemas.openxmlformats.org/officeDocument/2006/relationships/image" Target="../media/image34.png"/><Relationship Id="rId10" Type="http://schemas.openxmlformats.org/officeDocument/2006/relationships/image" Target="../media/image37.png"/><Relationship Id="rId4" Type="http://schemas.openxmlformats.org/officeDocument/2006/relationships/image" Target="../media/image6.png"/><Relationship Id="rId9" Type="http://schemas.openxmlformats.org/officeDocument/2006/relationships/image" Target="../media/image36.png"/></Relationships>
</file>

<file path=ppt/slides/_rels/slide12.xml.rels><?xml version="1.0" encoding="UTF-8" standalone="yes"?>
<Relationships xmlns="http://schemas.openxmlformats.org/package/2006/relationships"><Relationship Id="rId8" Type="http://schemas.openxmlformats.org/officeDocument/2006/relationships/hyperlink" Target="https://www.accenture.com/gb-en/insights/consulting/gen-ai-reinventing-enterprise-models" TargetMode="External"/><Relationship Id="rId13" Type="http://schemas.openxmlformats.org/officeDocument/2006/relationships/hyperlink" Target="https://www.deloitte.com/uk/en/Industries/consumer/blogs/embracing-the-future-ais-transformative-role-in-hospitality.html" TargetMode="External"/><Relationship Id="rId18" Type="http://schemas.openxmlformats.org/officeDocument/2006/relationships/hyperlink" Target="https://www.accenture.com/us-en/blogs/travel/empowered-traveler" TargetMode="External"/><Relationship Id="rId3" Type="http://schemas.openxmlformats.org/officeDocument/2006/relationships/image" Target="../media/image4.svg"/><Relationship Id="rId7" Type="http://schemas.openxmlformats.org/officeDocument/2006/relationships/hyperlink" Target="https://www.citizenm.com/company/centralised-business-model" TargetMode="External"/><Relationship Id="rId12" Type="http://schemas.openxmlformats.org/officeDocument/2006/relationships/hyperlink" Target="https://newsroom.hilton.com/" TargetMode="External"/><Relationship Id="rId17" Type="http://schemas.openxmlformats.org/officeDocument/2006/relationships/hyperlink" Target="https://www.forbes.com/sites/neilsahota/2024/03/06/ai-in-hospitality-elevating-the-hotel-guest-experience-through-innovation/" TargetMode="External"/><Relationship Id="rId2" Type="http://schemas.openxmlformats.org/officeDocument/2006/relationships/image" Target="../media/image3.png"/><Relationship Id="rId16" Type="http://schemas.openxmlformats.org/officeDocument/2006/relationships/hyperlink" Target="https://www.pwc.co.uk/industries/hospitality-leisure/insights/uk-hotels-forecast.html" TargetMode="External"/><Relationship Id="rId20"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hyperlink" Target="https://www.mckinsey.com/industries/travel/our-insights/the-promise-of-travel-in-the-age-of-ai" TargetMode="External"/><Relationship Id="rId11" Type="http://schemas.openxmlformats.org/officeDocument/2006/relationships/hyperlink" Target="https://www.deloitte.com/uk/en/Industries/consumer/blogs/the-hospitality-guest-of-the-future.html" TargetMode="External"/><Relationship Id="rId5" Type="http://schemas.openxmlformats.org/officeDocument/2006/relationships/image" Target="../media/image18.svg"/><Relationship Id="rId15" Type="http://schemas.openxmlformats.org/officeDocument/2006/relationships/hyperlink" Target="https://www.pwc.com/us/en/tech-effect/emerging-tech/emtech-survey.html" TargetMode="External"/><Relationship Id="rId10" Type="http://schemas.openxmlformats.org/officeDocument/2006/relationships/hyperlink" Target="https://www.deloitte.com/global/en/issues/climate/powering-ai.html" TargetMode="External"/><Relationship Id="rId19" Type="http://schemas.openxmlformats.org/officeDocument/2006/relationships/hyperlink" Target="https://d3.harvard.edu/platform-digit/submission/marriott-data-driven-customer-experience-for-decades-at-scale%EF%BF%BC/" TargetMode="External"/><Relationship Id="rId4" Type="http://schemas.openxmlformats.org/officeDocument/2006/relationships/image" Target="../media/image17.png"/><Relationship Id="rId9" Type="http://schemas.openxmlformats.org/officeDocument/2006/relationships/hyperlink" Target="https://www.deloitte.com/us/en/Industries/consumer/articles/human-capital-frontline-management.html" TargetMode="External"/><Relationship Id="rId14" Type="http://schemas.openxmlformats.org/officeDocument/2006/relationships/hyperlink" Target="https://www.accenture.com/us-en/insights/data-ai/front-runners-guide-scaling-a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0287000" cy="10287000"/>
          </a:xfrm>
          <a:custGeom>
            <a:avLst/>
            <a:gdLst/>
            <a:ahLst/>
            <a:cxnLst/>
            <a:rect l="l" t="t" r="r" b="b"/>
            <a:pathLst>
              <a:path w="10287000" h="10287000">
                <a:moveTo>
                  <a:pt x="0" y="0"/>
                </a:moveTo>
                <a:lnTo>
                  <a:pt x="10287000" y="0"/>
                </a:lnTo>
                <a:lnTo>
                  <a:pt x="10287000" y="10287000"/>
                </a:lnTo>
                <a:lnTo>
                  <a:pt x="0" y="10287000"/>
                </a:lnTo>
                <a:lnTo>
                  <a:pt x="0" y="0"/>
                </a:lnTo>
                <a:close/>
              </a:path>
            </a:pathLst>
          </a:custGeom>
          <a:blipFill>
            <a:blip r:embed="rId2">
              <a:alphaModFix amt="6999"/>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11922446" y="0"/>
            <a:ext cx="6365554" cy="6071147"/>
          </a:xfrm>
          <a:custGeom>
            <a:avLst/>
            <a:gdLst/>
            <a:ahLst/>
            <a:cxnLst/>
            <a:rect l="l" t="t" r="r" b="b"/>
            <a:pathLst>
              <a:path w="6365554" h="6071147">
                <a:moveTo>
                  <a:pt x="0" y="0"/>
                </a:moveTo>
                <a:lnTo>
                  <a:pt x="6365554" y="0"/>
                </a:lnTo>
                <a:lnTo>
                  <a:pt x="6365554" y="6071147"/>
                </a:lnTo>
                <a:lnTo>
                  <a:pt x="0" y="607114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TextBox 4"/>
          <p:cNvSpPr txBox="1"/>
          <p:nvPr/>
        </p:nvSpPr>
        <p:spPr>
          <a:xfrm>
            <a:off x="290388" y="7267575"/>
            <a:ext cx="5784202" cy="2744097"/>
          </a:xfrm>
          <a:prstGeom prst="rect">
            <a:avLst/>
          </a:prstGeom>
        </p:spPr>
        <p:txBody>
          <a:bodyPr lIns="0" tIns="0" rIns="0" bIns="0" rtlCol="0" anchor="t">
            <a:spAutoFit/>
          </a:bodyPr>
          <a:lstStyle/>
          <a:p>
            <a:pPr algn="l">
              <a:lnSpc>
                <a:spcPts val="3625"/>
              </a:lnSpc>
            </a:pPr>
            <a:r>
              <a:rPr lang="en-US" sz="2589">
                <a:solidFill>
                  <a:srgbClr val="000000"/>
                </a:solidFill>
                <a:latin typeface="Arial"/>
                <a:ea typeface="Arial"/>
                <a:cs typeface="Arial"/>
                <a:sym typeface="Arial"/>
              </a:rPr>
              <a:t>LEVEL 6 </a:t>
            </a:r>
          </a:p>
          <a:p>
            <a:pPr algn="l">
              <a:lnSpc>
                <a:spcPts val="3625"/>
              </a:lnSpc>
            </a:pPr>
            <a:endParaRPr lang="en-US" sz="2589">
              <a:solidFill>
                <a:srgbClr val="000000"/>
              </a:solidFill>
              <a:latin typeface="Arial"/>
              <a:ea typeface="Arial"/>
              <a:cs typeface="Arial"/>
              <a:sym typeface="Arial"/>
            </a:endParaRPr>
          </a:p>
          <a:p>
            <a:pPr algn="l">
              <a:lnSpc>
                <a:spcPts val="3625"/>
              </a:lnSpc>
            </a:pPr>
            <a:r>
              <a:rPr lang="en-US" sz="2589">
                <a:solidFill>
                  <a:srgbClr val="000000"/>
                </a:solidFill>
                <a:latin typeface="Arial"/>
                <a:ea typeface="Arial"/>
                <a:cs typeface="Arial"/>
                <a:sym typeface="Arial"/>
              </a:rPr>
              <a:t>Student name: Mihaela Costache</a:t>
            </a:r>
          </a:p>
          <a:p>
            <a:pPr algn="l">
              <a:lnSpc>
                <a:spcPts val="3625"/>
              </a:lnSpc>
            </a:pPr>
            <a:r>
              <a:rPr lang="en-US" sz="2589">
                <a:solidFill>
                  <a:srgbClr val="000000"/>
                </a:solidFill>
                <a:latin typeface="Arial"/>
                <a:ea typeface="Arial"/>
                <a:cs typeface="Arial"/>
                <a:sym typeface="Arial"/>
              </a:rPr>
              <a:t>Student ID: 2246360</a:t>
            </a:r>
          </a:p>
          <a:p>
            <a:pPr algn="l">
              <a:lnSpc>
                <a:spcPts val="3625"/>
              </a:lnSpc>
            </a:pPr>
            <a:r>
              <a:rPr lang="en-US" sz="2589">
                <a:solidFill>
                  <a:srgbClr val="000000"/>
                </a:solidFill>
                <a:latin typeface="Arial"/>
                <a:ea typeface="Arial"/>
                <a:cs typeface="Arial"/>
                <a:sym typeface="Arial"/>
              </a:rPr>
              <a:t>Module Lead: Natalie Brailsford</a:t>
            </a:r>
          </a:p>
          <a:p>
            <a:pPr marL="0" lvl="0" indent="0" algn="l">
              <a:lnSpc>
                <a:spcPts val="3625"/>
              </a:lnSpc>
              <a:spcBef>
                <a:spcPct val="0"/>
              </a:spcBef>
            </a:pPr>
            <a:endParaRPr lang="en-US" sz="2589">
              <a:solidFill>
                <a:srgbClr val="000000"/>
              </a:solidFill>
              <a:latin typeface="Arial"/>
              <a:ea typeface="Arial"/>
              <a:cs typeface="Arial"/>
              <a:sym typeface="Arial"/>
            </a:endParaRPr>
          </a:p>
        </p:txBody>
      </p:sp>
      <p:sp>
        <p:nvSpPr>
          <p:cNvPr id="5" name="TextBox 5"/>
          <p:cNvSpPr txBox="1"/>
          <p:nvPr/>
        </p:nvSpPr>
        <p:spPr>
          <a:xfrm>
            <a:off x="290388" y="270095"/>
            <a:ext cx="12167069" cy="3181350"/>
          </a:xfrm>
          <a:prstGeom prst="rect">
            <a:avLst/>
          </a:prstGeom>
        </p:spPr>
        <p:txBody>
          <a:bodyPr lIns="0" tIns="0" rIns="0" bIns="0" rtlCol="0" anchor="t">
            <a:spAutoFit/>
          </a:bodyPr>
          <a:lstStyle/>
          <a:p>
            <a:pPr algn="just">
              <a:lnSpc>
                <a:spcPts val="4200"/>
              </a:lnSpc>
            </a:pPr>
            <a:r>
              <a:rPr lang="en-US" sz="3000" b="1">
                <a:solidFill>
                  <a:srgbClr val="000000"/>
                </a:solidFill>
                <a:latin typeface="Montserrat Bold"/>
                <a:ea typeface="Montserrat Bold"/>
                <a:cs typeface="Montserrat Bold"/>
                <a:sym typeface="Montserrat Bold"/>
              </a:rPr>
              <a:t>School of Hospitality &amp; Tourism Management</a:t>
            </a:r>
          </a:p>
          <a:p>
            <a:pPr algn="just">
              <a:lnSpc>
                <a:spcPts val="4200"/>
              </a:lnSpc>
            </a:pPr>
            <a:r>
              <a:rPr lang="en-US" sz="3000" b="1">
                <a:solidFill>
                  <a:srgbClr val="000000"/>
                </a:solidFill>
                <a:latin typeface="Montserrat Bold"/>
                <a:ea typeface="Montserrat Bold"/>
                <a:cs typeface="Montserrat Bold"/>
                <a:sym typeface="Montserrat Bold"/>
              </a:rPr>
              <a:t>BA International Hotel Management</a:t>
            </a:r>
          </a:p>
          <a:p>
            <a:pPr algn="just">
              <a:lnSpc>
                <a:spcPts val="4200"/>
              </a:lnSpc>
            </a:pPr>
            <a:endParaRPr lang="en-US" sz="3000" b="1">
              <a:solidFill>
                <a:srgbClr val="000000"/>
              </a:solidFill>
              <a:latin typeface="Montserrat Bold"/>
              <a:ea typeface="Montserrat Bold"/>
              <a:cs typeface="Montserrat Bold"/>
              <a:sym typeface="Montserrat Bold"/>
            </a:endParaRPr>
          </a:p>
          <a:p>
            <a:pPr algn="just">
              <a:lnSpc>
                <a:spcPts val="4200"/>
              </a:lnSpc>
            </a:pPr>
            <a:r>
              <a:rPr lang="en-US" sz="3000" b="1">
                <a:solidFill>
                  <a:srgbClr val="000000"/>
                </a:solidFill>
                <a:latin typeface="Montserrat Bold"/>
                <a:ea typeface="Montserrat Bold"/>
                <a:cs typeface="Montserrat Bold"/>
                <a:sym typeface="Montserrat Bold"/>
              </a:rPr>
              <a:t>BMIH6001</a:t>
            </a:r>
          </a:p>
          <a:p>
            <a:pPr algn="just">
              <a:lnSpc>
                <a:spcPts val="4200"/>
              </a:lnSpc>
            </a:pPr>
            <a:r>
              <a:rPr lang="en-US" sz="3000" b="1">
                <a:solidFill>
                  <a:srgbClr val="000000"/>
                </a:solidFill>
                <a:latin typeface="Montserrat Bold"/>
                <a:ea typeface="Montserrat Bold"/>
                <a:cs typeface="Montserrat Bold"/>
                <a:sym typeface="Montserrat Bold"/>
              </a:rPr>
              <a:t>Contemporary Themes in the Hotel and Hospitality Sector</a:t>
            </a:r>
          </a:p>
          <a:p>
            <a:pPr marL="0" lvl="0" indent="0" algn="just">
              <a:lnSpc>
                <a:spcPts val="4200"/>
              </a:lnSpc>
              <a:spcBef>
                <a:spcPct val="0"/>
              </a:spcBef>
            </a:pPr>
            <a:endParaRPr lang="en-US" sz="3000" b="1">
              <a:solidFill>
                <a:srgbClr val="000000"/>
              </a:solidFill>
              <a:latin typeface="Montserrat Bold"/>
              <a:ea typeface="Montserrat Bold"/>
              <a:cs typeface="Montserrat Bold"/>
              <a:sym typeface="Montserrat Bold"/>
            </a:endParaRPr>
          </a:p>
        </p:txBody>
      </p:sp>
      <p:sp>
        <p:nvSpPr>
          <p:cNvPr id="6" name="TextBox 6"/>
          <p:cNvSpPr txBox="1"/>
          <p:nvPr/>
        </p:nvSpPr>
        <p:spPr>
          <a:xfrm>
            <a:off x="290388" y="3936505"/>
            <a:ext cx="12167069" cy="3142107"/>
          </a:xfrm>
          <a:prstGeom prst="rect">
            <a:avLst/>
          </a:prstGeom>
        </p:spPr>
        <p:txBody>
          <a:bodyPr lIns="0" tIns="0" rIns="0" bIns="0" rtlCol="0" anchor="t">
            <a:spAutoFit/>
          </a:bodyPr>
          <a:lstStyle/>
          <a:p>
            <a:pPr algn="l">
              <a:lnSpc>
                <a:spcPts val="4944"/>
              </a:lnSpc>
            </a:pPr>
            <a:r>
              <a:rPr lang="en-US" sz="4800" b="1">
                <a:solidFill>
                  <a:srgbClr val="000000"/>
                </a:solidFill>
                <a:latin typeface="Arial Bold"/>
                <a:ea typeface="Arial Bold"/>
                <a:cs typeface="Arial Bold"/>
                <a:sym typeface="Arial Bold"/>
              </a:rPr>
              <a:t>Beyond Automation: Balancing Artificial Intelligence and Human Collaboration in the Hotel and Hospitality Sector</a:t>
            </a:r>
          </a:p>
          <a:p>
            <a:pPr algn="l">
              <a:lnSpc>
                <a:spcPts val="4944"/>
              </a:lnSpc>
            </a:pPr>
            <a:endParaRPr lang="en-US" sz="4800" b="1">
              <a:solidFill>
                <a:srgbClr val="000000"/>
              </a:solidFill>
              <a:latin typeface="Arial Bold"/>
              <a:ea typeface="Arial Bold"/>
              <a:cs typeface="Arial Bold"/>
              <a:sym typeface="Arial Bold"/>
            </a:endParaRPr>
          </a:p>
          <a:p>
            <a:pPr marL="0" lvl="0" indent="0" algn="l">
              <a:lnSpc>
                <a:spcPts val="4944"/>
              </a:lnSpc>
            </a:pPr>
            <a:endParaRPr lang="en-US" sz="4800" b="1">
              <a:solidFill>
                <a:srgbClr val="000000"/>
              </a:solidFill>
              <a:latin typeface="Arial Bold"/>
              <a:ea typeface="Arial Bold"/>
              <a:cs typeface="Arial Bold"/>
              <a:sym typeface="Arial Bold"/>
            </a:endParaRPr>
          </a:p>
        </p:txBody>
      </p:sp>
      <p:sp>
        <p:nvSpPr>
          <p:cNvPr id="7" name="Freeform 7"/>
          <p:cNvSpPr/>
          <p:nvPr/>
        </p:nvSpPr>
        <p:spPr>
          <a:xfrm>
            <a:off x="13910458" y="1839318"/>
            <a:ext cx="2389529" cy="2392511"/>
          </a:xfrm>
          <a:custGeom>
            <a:avLst/>
            <a:gdLst/>
            <a:ahLst/>
            <a:cxnLst/>
            <a:rect l="l" t="t" r="r" b="b"/>
            <a:pathLst>
              <a:path w="2389529" h="2392511">
                <a:moveTo>
                  <a:pt x="0" y="0"/>
                </a:moveTo>
                <a:lnTo>
                  <a:pt x="2389530" y="0"/>
                </a:lnTo>
                <a:lnTo>
                  <a:pt x="2389530" y="2392511"/>
                </a:lnTo>
                <a:lnTo>
                  <a:pt x="0" y="2392511"/>
                </a:lnTo>
                <a:lnTo>
                  <a:pt x="0" y="0"/>
                </a:lnTo>
                <a:close/>
              </a:path>
            </a:pathLst>
          </a:custGeom>
          <a:blipFill>
            <a:blip r:embed="rId6" cstate="email">
              <a:extLst>
                <a:ext uri="{28A0092B-C50C-407E-A947-70E740481C1C}">
                  <a14:useLocalDpi xmlns:a14="http://schemas.microsoft.com/office/drawing/2010/main"/>
                </a:ext>
              </a:extLst>
            </a:blip>
            <a:stretch>
              <a:fillRect/>
            </a:stretch>
          </a:blipFill>
        </p:spPr>
        <p:txBody>
          <a:bodyPr/>
          <a:lstStyle/>
          <a:p>
            <a:endParaRPr lang="en-GB"/>
          </a:p>
        </p:txBody>
      </p:sp>
      <p:sp>
        <p:nvSpPr>
          <p:cNvPr id="8" name="TextBox 8"/>
          <p:cNvSpPr txBox="1"/>
          <p:nvPr/>
        </p:nvSpPr>
        <p:spPr>
          <a:xfrm>
            <a:off x="9681057" y="7902706"/>
            <a:ext cx="8196023" cy="2108966"/>
          </a:xfrm>
          <a:prstGeom prst="rect">
            <a:avLst/>
          </a:prstGeom>
        </p:spPr>
        <p:txBody>
          <a:bodyPr lIns="0" tIns="0" rIns="0" bIns="0" rtlCol="0" anchor="t">
            <a:spAutoFit/>
          </a:bodyPr>
          <a:lstStyle/>
          <a:p>
            <a:pPr algn="l">
              <a:lnSpc>
                <a:spcPts val="2240"/>
              </a:lnSpc>
            </a:pPr>
            <a:r>
              <a:rPr lang="en-US" sz="1600">
                <a:solidFill>
                  <a:srgbClr val="000000"/>
                </a:solidFill>
                <a:latin typeface="Arial"/>
                <a:ea typeface="Arial"/>
                <a:cs typeface="Arial"/>
                <a:sym typeface="Arial"/>
              </a:rPr>
              <a:t>Declaration </a:t>
            </a:r>
          </a:p>
          <a:p>
            <a:pPr algn="l">
              <a:lnSpc>
                <a:spcPts val="2240"/>
              </a:lnSpc>
            </a:pPr>
            <a:r>
              <a:rPr lang="en-US" sz="1600">
                <a:solidFill>
                  <a:srgbClr val="000000"/>
                </a:solidFill>
                <a:latin typeface="Arial"/>
                <a:ea typeface="Arial"/>
                <a:cs typeface="Arial"/>
                <a:sym typeface="Arial"/>
              </a:rPr>
              <a:t>I have used Grammarly which is an AI tool to rectify any grammatical mistakes from this study. Other than this, I confirm that I have not used any AI too in the research and creation of this assignment. I confirm that I have not presented any AI generated materials as my own work. I also confirm I have copies of my draft, notes and other resources I used, which I may be asked to provide in evidence.</a:t>
            </a:r>
          </a:p>
          <a:p>
            <a:pPr marL="0" lvl="0" indent="0" algn="l">
              <a:lnSpc>
                <a:spcPts val="3625"/>
              </a:lnSpc>
              <a:spcBef>
                <a:spcPct val="0"/>
              </a:spcBef>
            </a:pPr>
            <a:endParaRPr lang="en-US" sz="1600">
              <a:solidFill>
                <a:srgbClr val="000000"/>
              </a:solidFill>
              <a:latin typeface="Arial"/>
              <a:ea typeface="Arial"/>
              <a:cs typeface="Arial"/>
              <a:sym typeface="Arial"/>
            </a:endParaRPr>
          </a:p>
        </p:txBody>
      </p:sp>
      <p:sp>
        <p:nvSpPr>
          <p:cNvPr id="9" name="Freeform 9"/>
          <p:cNvSpPr/>
          <p:nvPr/>
        </p:nvSpPr>
        <p:spPr>
          <a:xfrm>
            <a:off x="12588974" y="6673508"/>
            <a:ext cx="2642969" cy="1321484"/>
          </a:xfrm>
          <a:custGeom>
            <a:avLst/>
            <a:gdLst/>
            <a:ahLst/>
            <a:cxnLst/>
            <a:rect l="l" t="t" r="r" b="b"/>
            <a:pathLst>
              <a:path w="2642969" h="1321484">
                <a:moveTo>
                  <a:pt x="0" y="0"/>
                </a:moveTo>
                <a:lnTo>
                  <a:pt x="2642969" y="0"/>
                </a:lnTo>
                <a:lnTo>
                  <a:pt x="2642969" y="1321484"/>
                </a:lnTo>
                <a:lnTo>
                  <a:pt x="0" y="1321484"/>
                </a:lnTo>
                <a:lnTo>
                  <a:pt x="0" y="0"/>
                </a:lnTo>
                <a:close/>
              </a:path>
            </a:pathLst>
          </a:custGeom>
          <a:blipFill>
            <a:blip r:embed="rId7" cstate="email">
              <a:extLst>
                <a:ext uri="{28A0092B-C50C-407E-A947-70E740481C1C}">
                  <a14:useLocalDpi xmlns:a14="http://schemas.microsoft.com/office/drawing/2010/main"/>
                </a:ext>
              </a:extLst>
            </a:blip>
            <a:stretch>
              <a:fillRect/>
            </a:stretch>
          </a:blipFill>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E7C2"/>
        </a:solidFill>
        <a:effectLst/>
      </p:bgPr>
    </p:bg>
    <p:spTree>
      <p:nvGrpSpPr>
        <p:cNvPr id="1" name=""/>
        <p:cNvGrpSpPr/>
        <p:nvPr/>
      </p:nvGrpSpPr>
      <p:grpSpPr>
        <a:xfrm>
          <a:off x="0" y="0"/>
          <a:ext cx="0" cy="0"/>
          <a:chOff x="0" y="0"/>
          <a:chExt cx="0" cy="0"/>
        </a:xfrm>
      </p:grpSpPr>
      <p:sp>
        <p:nvSpPr>
          <p:cNvPr id="2" name="Freeform 2"/>
          <p:cNvSpPr/>
          <p:nvPr/>
        </p:nvSpPr>
        <p:spPr>
          <a:xfrm>
            <a:off x="12783770" y="0"/>
            <a:ext cx="4740418" cy="4521174"/>
          </a:xfrm>
          <a:custGeom>
            <a:avLst/>
            <a:gdLst/>
            <a:ahLst/>
            <a:cxnLst/>
            <a:rect l="l" t="t" r="r" b="b"/>
            <a:pathLst>
              <a:path w="4740418" h="4521174">
                <a:moveTo>
                  <a:pt x="0" y="0"/>
                </a:moveTo>
                <a:lnTo>
                  <a:pt x="4740418" y="0"/>
                </a:lnTo>
                <a:lnTo>
                  <a:pt x="4740418" y="4521174"/>
                </a:lnTo>
                <a:lnTo>
                  <a:pt x="0" y="452117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a:off x="772140" y="2691173"/>
            <a:ext cx="9640297" cy="6567127"/>
            <a:chOff x="0" y="0"/>
            <a:chExt cx="2539008" cy="1729614"/>
          </a:xfrm>
        </p:grpSpPr>
        <p:sp>
          <p:nvSpPr>
            <p:cNvPr id="4" name="Freeform 4"/>
            <p:cNvSpPr/>
            <p:nvPr/>
          </p:nvSpPr>
          <p:spPr>
            <a:xfrm>
              <a:off x="0" y="0"/>
              <a:ext cx="2539008" cy="1729614"/>
            </a:xfrm>
            <a:custGeom>
              <a:avLst/>
              <a:gdLst/>
              <a:ahLst/>
              <a:cxnLst/>
              <a:rect l="l" t="t" r="r" b="b"/>
              <a:pathLst>
                <a:path w="2539008" h="1729614">
                  <a:moveTo>
                    <a:pt x="48185" y="0"/>
                  </a:moveTo>
                  <a:lnTo>
                    <a:pt x="2490824" y="0"/>
                  </a:lnTo>
                  <a:cubicBezTo>
                    <a:pt x="2517435" y="0"/>
                    <a:pt x="2539008" y="21573"/>
                    <a:pt x="2539008" y="48185"/>
                  </a:cubicBezTo>
                  <a:lnTo>
                    <a:pt x="2539008" y="1681429"/>
                  </a:lnTo>
                  <a:cubicBezTo>
                    <a:pt x="2539008" y="1708041"/>
                    <a:pt x="2517435" y="1729614"/>
                    <a:pt x="2490824" y="1729614"/>
                  </a:cubicBezTo>
                  <a:lnTo>
                    <a:pt x="48185" y="1729614"/>
                  </a:lnTo>
                  <a:cubicBezTo>
                    <a:pt x="21573" y="1729614"/>
                    <a:pt x="0" y="1708041"/>
                    <a:pt x="0" y="1681429"/>
                  </a:cubicBezTo>
                  <a:lnTo>
                    <a:pt x="0" y="48185"/>
                  </a:lnTo>
                  <a:cubicBezTo>
                    <a:pt x="0" y="21573"/>
                    <a:pt x="21573" y="0"/>
                    <a:pt x="48185" y="0"/>
                  </a:cubicBezTo>
                  <a:close/>
                </a:path>
              </a:pathLst>
            </a:custGeom>
            <a:solidFill>
              <a:srgbClr val="D8BA9E">
                <a:alpha val="75686"/>
              </a:srgbClr>
            </a:solidFill>
          </p:spPr>
          <p:txBody>
            <a:bodyPr/>
            <a:lstStyle/>
            <a:p>
              <a:endParaRPr lang="en-GB"/>
            </a:p>
          </p:txBody>
        </p:sp>
        <p:sp>
          <p:nvSpPr>
            <p:cNvPr id="5" name="TextBox 5"/>
            <p:cNvSpPr txBox="1"/>
            <p:nvPr/>
          </p:nvSpPr>
          <p:spPr>
            <a:xfrm>
              <a:off x="0" y="-38100"/>
              <a:ext cx="2539008" cy="1767714"/>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flipV="1">
            <a:off x="2874694" y="2038120"/>
            <a:ext cx="12538612" cy="1306105"/>
          </a:xfrm>
          <a:custGeom>
            <a:avLst/>
            <a:gdLst/>
            <a:ahLst/>
            <a:cxnLst/>
            <a:rect l="l" t="t" r="r" b="b"/>
            <a:pathLst>
              <a:path w="12538612" h="1306105">
                <a:moveTo>
                  <a:pt x="0" y="1306106"/>
                </a:moveTo>
                <a:lnTo>
                  <a:pt x="12538612" y="1306106"/>
                </a:lnTo>
                <a:lnTo>
                  <a:pt x="12538612" y="0"/>
                </a:lnTo>
                <a:lnTo>
                  <a:pt x="0" y="0"/>
                </a:lnTo>
                <a:lnTo>
                  <a:pt x="0" y="1306106"/>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TextBox 7"/>
          <p:cNvSpPr txBox="1"/>
          <p:nvPr/>
        </p:nvSpPr>
        <p:spPr>
          <a:xfrm>
            <a:off x="772140" y="3858576"/>
            <a:ext cx="9268851" cy="6052185"/>
          </a:xfrm>
          <a:prstGeom prst="rect">
            <a:avLst/>
          </a:prstGeom>
        </p:spPr>
        <p:txBody>
          <a:bodyPr lIns="0" tIns="0" rIns="0" bIns="0" rtlCol="0" anchor="t">
            <a:spAutoFit/>
          </a:bodyPr>
          <a:lstStyle/>
          <a:p>
            <a:pPr marL="518160" lvl="1" indent="-259080" algn="just">
              <a:lnSpc>
                <a:spcPts val="4800"/>
              </a:lnSpc>
              <a:buFont typeface="Arial"/>
              <a:buChar char="•"/>
            </a:pPr>
            <a:r>
              <a:rPr lang="en-US" sz="2400">
                <a:solidFill>
                  <a:srgbClr val="000000"/>
                </a:solidFill>
                <a:latin typeface="Arial"/>
                <a:ea typeface="Arial"/>
                <a:cs typeface="Arial"/>
                <a:sym typeface="Arial"/>
              </a:rPr>
              <a:t>AI revolutionises hospitality operations and guest experience (Deloitte, 2024b; World Economic Forum, 2025).</a:t>
            </a:r>
          </a:p>
          <a:p>
            <a:pPr algn="just">
              <a:lnSpc>
                <a:spcPts val="4800"/>
              </a:lnSpc>
            </a:pPr>
            <a:endParaRPr lang="en-US" sz="2400">
              <a:solidFill>
                <a:srgbClr val="000000"/>
              </a:solidFill>
              <a:latin typeface="Arial"/>
              <a:ea typeface="Arial"/>
              <a:cs typeface="Arial"/>
              <a:sym typeface="Arial"/>
            </a:endParaRPr>
          </a:p>
          <a:p>
            <a:pPr marL="518160" lvl="1" indent="-259080" algn="just">
              <a:lnSpc>
                <a:spcPts val="4800"/>
              </a:lnSpc>
              <a:buFont typeface="Arial"/>
              <a:buChar char="•"/>
            </a:pPr>
            <a:r>
              <a:rPr lang="en-US" sz="2400">
                <a:solidFill>
                  <a:srgbClr val="000000"/>
                </a:solidFill>
                <a:latin typeface="Arial"/>
                <a:ea typeface="Arial"/>
                <a:cs typeface="Arial"/>
                <a:sym typeface="Arial"/>
              </a:rPr>
              <a:t>COVID-19 accelerated automation (contactless tech, chatbots, smart booking)  (Peng et al., 2024).</a:t>
            </a:r>
          </a:p>
          <a:p>
            <a:pPr algn="just">
              <a:lnSpc>
                <a:spcPts val="4800"/>
              </a:lnSpc>
            </a:pPr>
            <a:endParaRPr lang="en-US" sz="2400">
              <a:solidFill>
                <a:srgbClr val="000000"/>
              </a:solidFill>
              <a:latin typeface="Arial"/>
              <a:ea typeface="Arial"/>
              <a:cs typeface="Arial"/>
              <a:sym typeface="Arial"/>
            </a:endParaRPr>
          </a:p>
          <a:p>
            <a:pPr marL="518160" lvl="1" indent="-259080" algn="just">
              <a:lnSpc>
                <a:spcPts val="4800"/>
              </a:lnSpc>
              <a:buFont typeface="Arial"/>
              <a:buChar char="•"/>
            </a:pPr>
            <a:r>
              <a:rPr lang="en-US" sz="2400" u="none" strike="noStrike">
                <a:solidFill>
                  <a:srgbClr val="000000"/>
                </a:solidFill>
                <a:latin typeface="Arial"/>
                <a:ea typeface="Arial"/>
                <a:cs typeface="Arial"/>
                <a:sym typeface="Arial"/>
              </a:rPr>
              <a:t>Balancing efficiency with emotional, human service is the core challenge.</a:t>
            </a:r>
          </a:p>
          <a:p>
            <a:pPr algn="just">
              <a:lnSpc>
                <a:spcPts val="4800"/>
              </a:lnSpc>
            </a:pPr>
            <a:endParaRPr lang="en-US" sz="2400" u="none" strike="noStrike">
              <a:solidFill>
                <a:srgbClr val="000000"/>
              </a:solidFill>
              <a:latin typeface="Arial"/>
              <a:ea typeface="Arial"/>
              <a:cs typeface="Arial"/>
              <a:sym typeface="Arial"/>
            </a:endParaRPr>
          </a:p>
          <a:p>
            <a:pPr algn="just">
              <a:lnSpc>
                <a:spcPts val="4800"/>
              </a:lnSpc>
            </a:pPr>
            <a:endParaRPr lang="en-US" sz="2400" u="none" strike="noStrike">
              <a:solidFill>
                <a:srgbClr val="000000"/>
              </a:solidFill>
              <a:latin typeface="Arial"/>
              <a:ea typeface="Arial"/>
              <a:cs typeface="Arial"/>
              <a:sym typeface="Arial"/>
            </a:endParaRPr>
          </a:p>
        </p:txBody>
      </p:sp>
      <p:sp>
        <p:nvSpPr>
          <p:cNvPr id="8" name="TextBox 8"/>
          <p:cNvSpPr txBox="1"/>
          <p:nvPr/>
        </p:nvSpPr>
        <p:spPr>
          <a:xfrm>
            <a:off x="4322067" y="1170964"/>
            <a:ext cx="6963322" cy="581406"/>
          </a:xfrm>
          <a:prstGeom prst="rect">
            <a:avLst/>
          </a:prstGeom>
        </p:spPr>
        <p:txBody>
          <a:bodyPr lIns="0" tIns="0" rIns="0" bIns="0" rtlCol="0" anchor="t">
            <a:spAutoFit/>
          </a:bodyPr>
          <a:lstStyle/>
          <a:p>
            <a:pPr marL="0" lvl="0" indent="0" algn="l">
              <a:lnSpc>
                <a:spcPts val="4032"/>
              </a:lnSpc>
            </a:pPr>
            <a:r>
              <a:rPr lang="en-US" sz="4800" b="1">
                <a:solidFill>
                  <a:srgbClr val="000000"/>
                </a:solidFill>
                <a:latin typeface="Arial Bold"/>
                <a:ea typeface="Arial Bold"/>
                <a:cs typeface="Arial Bold"/>
                <a:sym typeface="Arial Bold"/>
              </a:rPr>
              <a:t>Introduction</a:t>
            </a:r>
          </a:p>
        </p:txBody>
      </p:sp>
      <p:sp>
        <p:nvSpPr>
          <p:cNvPr id="9" name="Freeform 9"/>
          <p:cNvSpPr/>
          <p:nvPr/>
        </p:nvSpPr>
        <p:spPr>
          <a:xfrm>
            <a:off x="10993294" y="5317121"/>
            <a:ext cx="6530894" cy="4245081"/>
          </a:xfrm>
          <a:custGeom>
            <a:avLst/>
            <a:gdLst/>
            <a:ahLst/>
            <a:cxnLst/>
            <a:rect l="l" t="t" r="r" b="b"/>
            <a:pathLst>
              <a:path w="6530894" h="4245081">
                <a:moveTo>
                  <a:pt x="0" y="0"/>
                </a:moveTo>
                <a:lnTo>
                  <a:pt x="6530894" y="0"/>
                </a:lnTo>
                <a:lnTo>
                  <a:pt x="6530894" y="4245081"/>
                </a:lnTo>
                <a:lnTo>
                  <a:pt x="0" y="4245081"/>
                </a:lnTo>
                <a:lnTo>
                  <a:pt x="0" y="0"/>
                </a:lnTo>
                <a:close/>
              </a:path>
            </a:pathLst>
          </a:custGeom>
          <a:blipFill>
            <a:blip r:embed="rId6" cstate="email">
              <a:extLst>
                <a:ext uri="{28A0092B-C50C-407E-A947-70E740481C1C}">
                  <a14:useLocalDpi xmlns:a14="http://schemas.microsoft.com/office/drawing/2010/main"/>
                </a:ext>
              </a:extLst>
            </a:blip>
            <a:stretch>
              <a:fillRect/>
            </a:stretch>
          </a:blipFill>
        </p:spPr>
        <p:txBody>
          <a:bodyPr/>
          <a:lstStyle/>
          <a:p>
            <a:endParaRPr lang="en-GB"/>
          </a:p>
        </p:txBody>
      </p:sp>
      <p:sp>
        <p:nvSpPr>
          <p:cNvPr id="10" name="TextBox 10"/>
          <p:cNvSpPr txBox="1"/>
          <p:nvPr/>
        </p:nvSpPr>
        <p:spPr>
          <a:xfrm>
            <a:off x="11632632" y="5768360"/>
            <a:ext cx="1686639" cy="323215"/>
          </a:xfrm>
          <a:prstGeom prst="rect">
            <a:avLst/>
          </a:prstGeom>
        </p:spPr>
        <p:txBody>
          <a:bodyPr lIns="0" tIns="0" rIns="0" bIns="0" rtlCol="0" anchor="t">
            <a:spAutoFit/>
          </a:bodyPr>
          <a:lstStyle/>
          <a:p>
            <a:pPr algn="ctr">
              <a:lnSpc>
                <a:spcPts val="2659"/>
              </a:lnSpc>
              <a:spcBef>
                <a:spcPct val="0"/>
              </a:spcBef>
            </a:pPr>
            <a:r>
              <a:rPr lang="en-US" sz="1899" b="1" dirty="0">
                <a:solidFill>
                  <a:srgbClr val="FFFF00"/>
                </a:solidFill>
                <a:latin typeface="Canva Sans Bold"/>
                <a:ea typeface="Canva Sans Bold"/>
                <a:cs typeface="Canva Sans Bold"/>
                <a:sym typeface="Canva Sans Bold"/>
              </a:rPr>
              <a:t>Hilton Connie </a:t>
            </a:r>
          </a:p>
        </p:txBody>
      </p:sp>
      <p:sp>
        <p:nvSpPr>
          <p:cNvPr id="11" name="Freeform 11"/>
          <p:cNvSpPr/>
          <p:nvPr/>
        </p:nvSpPr>
        <p:spPr>
          <a:xfrm>
            <a:off x="212975" y="0"/>
            <a:ext cx="2642969" cy="1321484"/>
          </a:xfrm>
          <a:custGeom>
            <a:avLst/>
            <a:gdLst/>
            <a:ahLst/>
            <a:cxnLst/>
            <a:rect l="l" t="t" r="r" b="b"/>
            <a:pathLst>
              <a:path w="2642969" h="1321484">
                <a:moveTo>
                  <a:pt x="0" y="0"/>
                </a:moveTo>
                <a:lnTo>
                  <a:pt x="2642969" y="0"/>
                </a:lnTo>
                <a:lnTo>
                  <a:pt x="2642969" y="1321484"/>
                </a:lnTo>
                <a:lnTo>
                  <a:pt x="0" y="1321484"/>
                </a:lnTo>
                <a:lnTo>
                  <a:pt x="0" y="0"/>
                </a:lnTo>
                <a:close/>
              </a:path>
            </a:pathLst>
          </a:custGeom>
          <a:blipFill>
            <a:blip r:embed="rId7" cstate="email">
              <a:extLst>
                <a:ext uri="{28A0092B-C50C-407E-A947-70E740481C1C}">
                  <a14:useLocalDpi xmlns:a14="http://schemas.microsoft.com/office/drawing/2010/main"/>
                </a:ext>
              </a:extLst>
            </a:blip>
            <a:stretch>
              <a:fillRect/>
            </a:stretch>
          </a:blipFill>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4EDF8"/>
        </a:solidFill>
        <a:effectLst/>
      </p:bgPr>
    </p:bg>
    <p:spTree>
      <p:nvGrpSpPr>
        <p:cNvPr id="1" name=""/>
        <p:cNvGrpSpPr/>
        <p:nvPr/>
      </p:nvGrpSpPr>
      <p:grpSpPr>
        <a:xfrm>
          <a:off x="0" y="0"/>
          <a:ext cx="0" cy="0"/>
          <a:chOff x="0" y="0"/>
          <a:chExt cx="0" cy="0"/>
        </a:xfrm>
      </p:grpSpPr>
      <p:sp>
        <p:nvSpPr>
          <p:cNvPr id="2" name="Freeform 2"/>
          <p:cNvSpPr/>
          <p:nvPr/>
        </p:nvSpPr>
        <p:spPr>
          <a:xfrm>
            <a:off x="13479090" y="0"/>
            <a:ext cx="4808910" cy="4808910"/>
          </a:xfrm>
          <a:custGeom>
            <a:avLst/>
            <a:gdLst/>
            <a:ahLst/>
            <a:cxnLst/>
            <a:rect l="l" t="t" r="r" b="b"/>
            <a:pathLst>
              <a:path w="4808910" h="4808910">
                <a:moveTo>
                  <a:pt x="0" y="0"/>
                </a:moveTo>
                <a:lnTo>
                  <a:pt x="4808910" y="0"/>
                </a:lnTo>
                <a:lnTo>
                  <a:pt x="4808910" y="4808910"/>
                </a:lnTo>
                <a:lnTo>
                  <a:pt x="0" y="4808910"/>
                </a:lnTo>
                <a:lnTo>
                  <a:pt x="0" y="0"/>
                </a:lnTo>
                <a:close/>
              </a:path>
            </a:pathLst>
          </a:custGeom>
          <a:blipFill>
            <a:blip r:embed="rId2">
              <a:alphaModFix amt="49000"/>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11049000" y="5169545"/>
            <a:ext cx="6667275" cy="4518741"/>
          </a:xfrm>
          <a:custGeom>
            <a:avLst/>
            <a:gdLst/>
            <a:ahLst/>
            <a:cxnLst/>
            <a:rect l="l" t="t" r="r" b="b"/>
            <a:pathLst>
              <a:path w="6667275" h="4518741">
                <a:moveTo>
                  <a:pt x="0" y="0"/>
                </a:moveTo>
                <a:lnTo>
                  <a:pt x="6667274" y="0"/>
                </a:lnTo>
                <a:lnTo>
                  <a:pt x="6667274" y="4518741"/>
                </a:lnTo>
                <a:lnTo>
                  <a:pt x="0" y="4518741"/>
                </a:lnTo>
                <a:lnTo>
                  <a:pt x="0" y="0"/>
                </a:lnTo>
                <a:close/>
              </a:path>
            </a:pathLst>
          </a:custGeom>
          <a:blipFill>
            <a:blip r:embed="rId4" cstate="email">
              <a:extLst>
                <a:ext uri="{28A0092B-C50C-407E-A947-70E740481C1C}">
                  <a14:useLocalDpi xmlns:a14="http://schemas.microsoft.com/office/drawing/2010/main"/>
                </a:ext>
              </a:extLst>
            </a:blip>
            <a:stretch>
              <a:fillRect/>
            </a:stretch>
          </a:blipFill>
        </p:spPr>
        <p:txBody>
          <a:bodyPr/>
          <a:lstStyle/>
          <a:p>
            <a:endParaRPr lang="en-GB"/>
          </a:p>
        </p:txBody>
      </p:sp>
      <p:grpSp>
        <p:nvGrpSpPr>
          <p:cNvPr id="4" name="Group 4"/>
          <p:cNvGrpSpPr/>
          <p:nvPr/>
        </p:nvGrpSpPr>
        <p:grpSpPr>
          <a:xfrm>
            <a:off x="799577" y="3014479"/>
            <a:ext cx="9822341" cy="6881621"/>
            <a:chOff x="0" y="0"/>
            <a:chExt cx="2586954" cy="1812443"/>
          </a:xfrm>
        </p:grpSpPr>
        <p:sp>
          <p:nvSpPr>
            <p:cNvPr id="5" name="Freeform 5"/>
            <p:cNvSpPr/>
            <p:nvPr/>
          </p:nvSpPr>
          <p:spPr>
            <a:xfrm>
              <a:off x="0" y="0"/>
              <a:ext cx="2586954" cy="1812443"/>
            </a:xfrm>
            <a:custGeom>
              <a:avLst/>
              <a:gdLst/>
              <a:ahLst/>
              <a:cxnLst/>
              <a:rect l="l" t="t" r="r" b="b"/>
              <a:pathLst>
                <a:path w="2586954" h="1812443">
                  <a:moveTo>
                    <a:pt x="47292" y="0"/>
                  </a:moveTo>
                  <a:lnTo>
                    <a:pt x="2539662" y="0"/>
                  </a:lnTo>
                  <a:cubicBezTo>
                    <a:pt x="2565781" y="0"/>
                    <a:pt x="2586954" y="21173"/>
                    <a:pt x="2586954" y="47292"/>
                  </a:cubicBezTo>
                  <a:lnTo>
                    <a:pt x="2586954" y="1765152"/>
                  </a:lnTo>
                  <a:cubicBezTo>
                    <a:pt x="2586954" y="1791270"/>
                    <a:pt x="2565781" y="1812443"/>
                    <a:pt x="2539662" y="1812443"/>
                  </a:cubicBezTo>
                  <a:lnTo>
                    <a:pt x="47292" y="1812443"/>
                  </a:lnTo>
                  <a:cubicBezTo>
                    <a:pt x="21173" y="1812443"/>
                    <a:pt x="0" y="1791270"/>
                    <a:pt x="0" y="1765152"/>
                  </a:cubicBezTo>
                  <a:lnTo>
                    <a:pt x="0" y="47292"/>
                  </a:lnTo>
                  <a:cubicBezTo>
                    <a:pt x="0" y="21173"/>
                    <a:pt x="21173" y="0"/>
                    <a:pt x="47292" y="0"/>
                  </a:cubicBezTo>
                  <a:close/>
                </a:path>
              </a:pathLst>
            </a:custGeom>
            <a:solidFill>
              <a:srgbClr val="588CB6">
                <a:alpha val="75686"/>
              </a:srgbClr>
            </a:solidFill>
          </p:spPr>
          <p:txBody>
            <a:bodyPr/>
            <a:lstStyle/>
            <a:p>
              <a:endParaRPr lang="en-GB"/>
            </a:p>
          </p:txBody>
        </p:sp>
        <p:sp>
          <p:nvSpPr>
            <p:cNvPr id="6" name="TextBox 6"/>
            <p:cNvSpPr txBox="1"/>
            <p:nvPr/>
          </p:nvSpPr>
          <p:spPr>
            <a:xfrm>
              <a:off x="0" y="-38100"/>
              <a:ext cx="2586954" cy="1850543"/>
            </a:xfrm>
            <a:prstGeom prst="rect">
              <a:avLst/>
            </a:prstGeom>
          </p:spPr>
          <p:txBody>
            <a:bodyPr lIns="50800" tIns="50800" rIns="50800" bIns="50800" rtlCol="0" anchor="ctr"/>
            <a:lstStyle/>
            <a:p>
              <a:pPr algn="ctr">
                <a:lnSpc>
                  <a:spcPts val="2659"/>
                </a:lnSpc>
              </a:pPr>
              <a:endParaRPr/>
            </a:p>
          </p:txBody>
        </p:sp>
      </p:grpSp>
      <p:sp>
        <p:nvSpPr>
          <p:cNvPr id="7" name="TextBox 7"/>
          <p:cNvSpPr txBox="1"/>
          <p:nvPr/>
        </p:nvSpPr>
        <p:spPr>
          <a:xfrm>
            <a:off x="1409922" y="3394710"/>
            <a:ext cx="8574197" cy="6282690"/>
          </a:xfrm>
          <a:prstGeom prst="rect">
            <a:avLst/>
          </a:prstGeom>
        </p:spPr>
        <p:txBody>
          <a:bodyPr lIns="0" tIns="0" rIns="0" bIns="0" rtlCol="0" anchor="t">
            <a:spAutoFit/>
          </a:bodyPr>
          <a:lstStyle/>
          <a:p>
            <a:pPr algn="just">
              <a:lnSpc>
                <a:spcPts val="3359"/>
              </a:lnSpc>
            </a:pPr>
            <a:r>
              <a:rPr lang="en-US" sz="2400" b="1">
                <a:solidFill>
                  <a:srgbClr val="000000"/>
                </a:solidFill>
                <a:latin typeface="Arial Bold"/>
                <a:ea typeface="Arial Bold"/>
                <a:cs typeface="Arial Bold"/>
                <a:sym typeface="Arial Bold"/>
              </a:rPr>
              <a:t>Aim:</a:t>
            </a:r>
            <a:r>
              <a:rPr lang="en-US" sz="2400">
                <a:solidFill>
                  <a:srgbClr val="000000"/>
                </a:solidFill>
                <a:latin typeface="Arial"/>
                <a:ea typeface="Arial"/>
                <a:cs typeface="Arial"/>
                <a:sym typeface="Arial"/>
              </a:rPr>
              <a:t> </a:t>
            </a:r>
          </a:p>
          <a:p>
            <a:pPr algn="just">
              <a:lnSpc>
                <a:spcPts val="3359"/>
              </a:lnSpc>
            </a:pPr>
            <a:endParaRPr lang="en-US" sz="2400">
              <a:solidFill>
                <a:srgbClr val="000000"/>
              </a:solidFill>
              <a:latin typeface="Arial"/>
              <a:ea typeface="Arial"/>
              <a:cs typeface="Arial"/>
              <a:sym typeface="Arial"/>
            </a:endParaRPr>
          </a:p>
          <a:p>
            <a:pPr algn="just">
              <a:lnSpc>
                <a:spcPts val="3359"/>
              </a:lnSpc>
            </a:pPr>
            <a:r>
              <a:rPr lang="en-US" sz="2400">
                <a:solidFill>
                  <a:srgbClr val="000000"/>
                </a:solidFill>
                <a:latin typeface="Arial"/>
                <a:ea typeface="Arial"/>
                <a:cs typeface="Arial"/>
                <a:sym typeface="Arial"/>
              </a:rPr>
              <a:t>Explore balance between AI-driven efficiency and human connection</a:t>
            </a:r>
          </a:p>
          <a:p>
            <a:pPr algn="just">
              <a:lnSpc>
                <a:spcPts val="3359"/>
              </a:lnSpc>
            </a:pPr>
            <a:endParaRPr lang="en-US" sz="2400">
              <a:solidFill>
                <a:srgbClr val="000000"/>
              </a:solidFill>
              <a:latin typeface="Arial"/>
              <a:ea typeface="Arial"/>
              <a:cs typeface="Arial"/>
              <a:sym typeface="Arial"/>
            </a:endParaRPr>
          </a:p>
          <a:p>
            <a:pPr algn="just">
              <a:lnSpc>
                <a:spcPts val="3359"/>
              </a:lnSpc>
            </a:pPr>
            <a:r>
              <a:rPr lang="en-US" sz="2400" b="1">
                <a:solidFill>
                  <a:srgbClr val="000000"/>
                </a:solidFill>
                <a:latin typeface="Arial Bold"/>
                <a:ea typeface="Arial Bold"/>
                <a:cs typeface="Arial Bold"/>
                <a:sym typeface="Arial Bold"/>
              </a:rPr>
              <a:t>Significance:</a:t>
            </a:r>
          </a:p>
          <a:p>
            <a:pPr algn="just">
              <a:lnSpc>
                <a:spcPts val="3359"/>
              </a:lnSpc>
            </a:pPr>
            <a:endParaRPr lang="en-US" sz="2400" b="1">
              <a:solidFill>
                <a:srgbClr val="000000"/>
              </a:solidFill>
              <a:latin typeface="Arial Bold"/>
              <a:ea typeface="Arial Bold"/>
              <a:cs typeface="Arial Bold"/>
              <a:sym typeface="Arial Bold"/>
            </a:endParaRPr>
          </a:p>
          <a:p>
            <a:pPr marL="518160" lvl="1" indent="-259080" algn="just">
              <a:lnSpc>
                <a:spcPts val="3359"/>
              </a:lnSpc>
              <a:buFont typeface="Arial"/>
              <a:buChar char="•"/>
            </a:pPr>
            <a:r>
              <a:rPr lang="en-US" sz="2400">
                <a:solidFill>
                  <a:srgbClr val="000000"/>
                </a:solidFill>
                <a:latin typeface="Arial"/>
                <a:ea typeface="Arial"/>
                <a:cs typeface="Arial"/>
                <a:sym typeface="Arial"/>
              </a:rPr>
              <a:t>AI adoption reshapes hotel work and guest experience (PwC, 2024).</a:t>
            </a:r>
          </a:p>
          <a:p>
            <a:pPr algn="just">
              <a:lnSpc>
                <a:spcPts val="3359"/>
              </a:lnSpc>
            </a:pPr>
            <a:endParaRPr lang="en-US" sz="2400">
              <a:solidFill>
                <a:srgbClr val="000000"/>
              </a:solidFill>
              <a:latin typeface="Arial"/>
              <a:ea typeface="Arial"/>
              <a:cs typeface="Arial"/>
              <a:sym typeface="Arial"/>
            </a:endParaRPr>
          </a:p>
          <a:p>
            <a:pPr marL="518160" lvl="1" indent="-259080" algn="just">
              <a:lnSpc>
                <a:spcPts val="3359"/>
              </a:lnSpc>
              <a:buFont typeface="Arial"/>
              <a:buChar char="•"/>
            </a:pPr>
            <a:r>
              <a:rPr lang="en-US" sz="2400">
                <a:solidFill>
                  <a:srgbClr val="000000"/>
                </a:solidFill>
                <a:latin typeface="Arial"/>
                <a:ea typeface="Arial"/>
                <a:cs typeface="Arial"/>
                <a:sym typeface="Arial"/>
              </a:rPr>
              <a:t>Understanding this balance ensures sustainability, ethics, and staff wellbeing (Jiang and Wen, 2020; Teoh; Murphy, Gretzel and Pesonen, 2021; Wang and Kwek, 2019; World Economic Forum, 2025)</a:t>
            </a:r>
          </a:p>
          <a:p>
            <a:pPr marL="0" lvl="0" indent="0" algn="just">
              <a:lnSpc>
                <a:spcPts val="3359"/>
              </a:lnSpc>
              <a:spcBef>
                <a:spcPct val="0"/>
              </a:spcBef>
            </a:pPr>
            <a:endParaRPr lang="en-US" sz="2400">
              <a:solidFill>
                <a:srgbClr val="000000"/>
              </a:solidFill>
              <a:latin typeface="Arial"/>
              <a:ea typeface="Arial"/>
              <a:cs typeface="Arial"/>
              <a:sym typeface="Arial"/>
            </a:endParaRPr>
          </a:p>
        </p:txBody>
      </p:sp>
      <p:sp>
        <p:nvSpPr>
          <p:cNvPr id="8" name="TextBox 8"/>
          <p:cNvSpPr txBox="1"/>
          <p:nvPr/>
        </p:nvSpPr>
        <p:spPr>
          <a:xfrm>
            <a:off x="4783946" y="1453334"/>
            <a:ext cx="10400345" cy="581406"/>
          </a:xfrm>
          <a:prstGeom prst="rect">
            <a:avLst/>
          </a:prstGeom>
        </p:spPr>
        <p:txBody>
          <a:bodyPr lIns="0" tIns="0" rIns="0" bIns="0" rtlCol="0" anchor="t">
            <a:spAutoFit/>
          </a:bodyPr>
          <a:lstStyle/>
          <a:p>
            <a:pPr marL="0" lvl="0" indent="0" algn="l">
              <a:lnSpc>
                <a:spcPts val="4032"/>
              </a:lnSpc>
            </a:pPr>
            <a:r>
              <a:rPr lang="en-US" sz="4800" b="1">
                <a:solidFill>
                  <a:srgbClr val="000000"/>
                </a:solidFill>
                <a:latin typeface="Arial Bold"/>
                <a:ea typeface="Arial Bold"/>
                <a:cs typeface="Arial Bold"/>
                <a:sym typeface="Arial Bold"/>
              </a:rPr>
              <a:t>Research Aim and Significance</a:t>
            </a:r>
          </a:p>
        </p:txBody>
      </p:sp>
      <p:sp>
        <p:nvSpPr>
          <p:cNvPr id="9" name="Freeform 9"/>
          <p:cNvSpPr/>
          <p:nvPr/>
        </p:nvSpPr>
        <p:spPr>
          <a:xfrm flipV="1">
            <a:off x="3062029" y="2034740"/>
            <a:ext cx="13081734" cy="1362681"/>
          </a:xfrm>
          <a:custGeom>
            <a:avLst/>
            <a:gdLst/>
            <a:ahLst/>
            <a:cxnLst/>
            <a:rect l="l" t="t" r="r" b="b"/>
            <a:pathLst>
              <a:path w="13081734" h="1362681">
                <a:moveTo>
                  <a:pt x="0" y="1362680"/>
                </a:moveTo>
                <a:lnTo>
                  <a:pt x="13081735" y="1362680"/>
                </a:lnTo>
                <a:lnTo>
                  <a:pt x="13081735" y="0"/>
                </a:lnTo>
                <a:lnTo>
                  <a:pt x="0" y="0"/>
                </a:lnTo>
                <a:lnTo>
                  <a:pt x="0" y="136268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0" name="Freeform 10"/>
          <p:cNvSpPr/>
          <p:nvPr/>
        </p:nvSpPr>
        <p:spPr>
          <a:xfrm>
            <a:off x="212975" y="0"/>
            <a:ext cx="2642969" cy="1321484"/>
          </a:xfrm>
          <a:custGeom>
            <a:avLst/>
            <a:gdLst/>
            <a:ahLst/>
            <a:cxnLst/>
            <a:rect l="l" t="t" r="r" b="b"/>
            <a:pathLst>
              <a:path w="2642969" h="1321484">
                <a:moveTo>
                  <a:pt x="0" y="0"/>
                </a:moveTo>
                <a:lnTo>
                  <a:pt x="2642969" y="0"/>
                </a:lnTo>
                <a:lnTo>
                  <a:pt x="2642969" y="1321484"/>
                </a:lnTo>
                <a:lnTo>
                  <a:pt x="0" y="1321484"/>
                </a:lnTo>
                <a:lnTo>
                  <a:pt x="0" y="0"/>
                </a:lnTo>
                <a:close/>
              </a:path>
            </a:pathLst>
          </a:custGeom>
          <a:blipFill>
            <a:blip r:embed="rId7" cstate="email">
              <a:extLst>
                <a:ext uri="{28A0092B-C50C-407E-A947-70E740481C1C}">
                  <a14:useLocalDpi xmlns:a14="http://schemas.microsoft.com/office/drawing/2010/main"/>
                </a:ext>
              </a:extLst>
            </a:blip>
            <a:stretch>
              <a:fillRect/>
            </a:stretch>
          </a:blipFill>
        </p:spPr>
        <p:txBody>
          <a:bodyPr/>
          <a:lstStyle/>
          <a:p>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778170" y="1028700"/>
            <a:ext cx="4481130" cy="4273878"/>
          </a:xfrm>
          <a:custGeom>
            <a:avLst/>
            <a:gdLst/>
            <a:ahLst/>
            <a:cxnLst/>
            <a:rect l="l" t="t" r="r" b="b"/>
            <a:pathLst>
              <a:path w="4481130" h="4273878">
                <a:moveTo>
                  <a:pt x="0" y="0"/>
                </a:moveTo>
                <a:lnTo>
                  <a:pt x="4481130" y="0"/>
                </a:lnTo>
                <a:lnTo>
                  <a:pt x="4481130" y="4273878"/>
                </a:lnTo>
                <a:lnTo>
                  <a:pt x="0" y="427387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a:off x="481246" y="3715196"/>
            <a:ext cx="9184541" cy="6096164"/>
            <a:chOff x="0" y="0"/>
            <a:chExt cx="2418974" cy="1605574"/>
          </a:xfrm>
        </p:grpSpPr>
        <p:sp>
          <p:nvSpPr>
            <p:cNvPr id="4" name="Freeform 4"/>
            <p:cNvSpPr/>
            <p:nvPr/>
          </p:nvSpPr>
          <p:spPr>
            <a:xfrm>
              <a:off x="0" y="0"/>
              <a:ext cx="2418974" cy="1605574"/>
            </a:xfrm>
            <a:custGeom>
              <a:avLst/>
              <a:gdLst/>
              <a:ahLst/>
              <a:cxnLst/>
              <a:rect l="l" t="t" r="r" b="b"/>
              <a:pathLst>
                <a:path w="2418974" h="1605574">
                  <a:moveTo>
                    <a:pt x="50576" y="0"/>
                  </a:moveTo>
                  <a:lnTo>
                    <a:pt x="2368398" y="0"/>
                  </a:lnTo>
                  <a:cubicBezTo>
                    <a:pt x="2396330" y="0"/>
                    <a:pt x="2418974" y="22644"/>
                    <a:pt x="2418974" y="50576"/>
                  </a:cubicBezTo>
                  <a:lnTo>
                    <a:pt x="2418974" y="1554998"/>
                  </a:lnTo>
                  <a:cubicBezTo>
                    <a:pt x="2418974" y="1568412"/>
                    <a:pt x="2413645" y="1581276"/>
                    <a:pt x="2404161" y="1590761"/>
                  </a:cubicBezTo>
                  <a:cubicBezTo>
                    <a:pt x="2394676" y="1600246"/>
                    <a:pt x="2381812" y="1605574"/>
                    <a:pt x="2368398" y="1605574"/>
                  </a:cubicBezTo>
                  <a:lnTo>
                    <a:pt x="50576" y="1605574"/>
                  </a:lnTo>
                  <a:cubicBezTo>
                    <a:pt x="22644" y="1605574"/>
                    <a:pt x="0" y="1582931"/>
                    <a:pt x="0" y="1554998"/>
                  </a:cubicBezTo>
                  <a:lnTo>
                    <a:pt x="0" y="50576"/>
                  </a:lnTo>
                  <a:cubicBezTo>
                    <a:pt x="0" y="22644"/>
                    <a:pt x="22644" y="0"/>
                    <a:pt x="50576" y="0"/>
                  </a:cubicBezTo>
                  <a:close/>
                </a:path>
              </a:pathLst>
            </a:custGeom>
            <a:solidFill>
              <a:srgbClr val="D4EDF8">
                <a:alpha val="75686"/>
              </a:srgbClr>
            </a:solidFill>
          </p:spPr>
          <p:txBody>
            <a:bodyPr/>
            <a:lstStyle/>
            <a:p>
              <a:endParaRPr lang="en-GB"/>
            </a:p>
          </p:txBody>
        </p:sp>
        <p:sp>
          <p:nvSpPr>
            <p:cNvPr id="5" name="TextBox 5"/>
            <p:cNvSpPr txBox="1"/>
            <p:nvPr/>
          </p:nvSpPr>
          <p:spPr>
            <a:xfrm>
              <a:off x="0" y="-38100"/>
              <a:ext cx="2418974" cy="1643674"/>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flipV="1">
            <a:off x="2744478" y="2949631"/>
            <a:ext cx="12538612" cy="1306105"/>
          </a:xfrm>
          <a:custGeom>
            <a:avLst/>
            <a:gdLst/>
            <a:ahLst/>
            <a:cxnLst/>
            <a:rect l="l" t="t" r="r" b="b"/>
            <a:pathLst>
              <a:path w="12538612" h="1306105">
                <a:moveTo>
                  <a:pt x="0" y="1306105"/>
                </a:moveTo>
                <a:lnTo>
                  <a:pt x="12538612" y="1306105"/>
                </a:lnTo>
                <a:lnTo>
                  <a:pt x="12538612" y="0"/>
                </a:lnTo>
                <a:lnTo>
                  <a:pt x="0" y="0"/>
                </a:lnTo>
                <a:lnTo>
                  <a:pt x="0" y="1306105"/>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p:cNvSpPr/>
          <p:nvPr/>
        </p:nvSpPr>
        <p:spPr>
          <a:xfrm>
            <a:off x="8537261" y="4060704"/>
            <a:ext cx="6481474" cy="4318282"/>
          </a:xfrm>
          <a:custGeom>
            <a:avLst/>
            <a:gdLst/>
            <a:ahLst/>
            <a:cxnLst/>
            <a:rect l="l" t="t" r="r" b="b"/>
            <a:pathLst>
              <a:path w="6481474" h="4318282">
                <a:moveTo>
                  <a:pt x="0" y="0"/>
                </a:moveTo>
                <a:lnTo>
                  <a:pt x="6481474" y="0"/>
                </a:lnTo>
                <a:lnTo>
                  <a:pt x="6481474" y="4318282"/>
                </a:lnTo>
                <a:lnTo>
                  <a:pt x="0" y="4318282"/>
                </a:lnTo>
                <a:lnTo>
                  <a:pt x="0" y="0"/>
                </a:lnTo>
                <a:close/>
              </a:path>
            </a:pathLst>
          </a:custGeom>
          <a:blipFill>
            <a:blip r:embed="rId6" cstate="email">
              <a:extLst>
                <a:ext uri="{28A0092B-C50C-407E-A947-70E740481C1C}">
                  <a14:useLocalDpi xmlns:a14="http://schemas.microsoft.com/office/drawing/2010/main"/>
                </a:ext>
              </a:extLst>
            </a:blip>
            <a:stretch>
              <a:fillRect/>
            </a:stretch>
          </a:blipFill>
        </p:spPr>
        <p:txBody>
          <a:bodyPr/>
          <a:lstStyle/>
          <a:p>
            <a:endParaRPr lang="en-GB"/>
          </a:p>
        </p:txBody>
      </p:sp>
      <p:sp>
        <p:nvSpPr>
          <p:cNvPr id="8" name="Freeform 8"/>
          <p:cNvSpPr/>
          <p:nvPr/>
        </p:nvSpPr>
        <p:spPr>
          <a:xfrm flipH="1">
            <a:off x="13488878" y="5648804"/>
            <a:ext cx="4114800" cy="4114800"/>
          </a:xfrm>
          <a:custGeom>
            <a:avLst/>
            <a:gdLst/>
            <a:ahLst/>
            <a:cxnLst/>
            <a:rect l="l" t="t" r="r" b="b"/>
            <a:pathLst>
              <a:path w="4114800" h="4114800">
                <a:moveTo>
                  <a:pt x="4114800" y="0"/>
                </a:moveTo>
                <a:lnTo>
                  <a:pt x="0" y="0"/>
                </a:lnTo>
                <a:lnTo>
                  <a:pt x="0" y="4114800"/>
                </a:lnTo>
                <a:lnTo>
                  <a:pt x="4114800" y="4114800"/>
                </a:lnTo>
                <a:lnTo>
                  <a:pt x="411480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9" name="TextBox 9"/>
          <p:cNvSpPr txBox="1"/>
          <p:nvPr/>
        </p:nvSpPr>
        <p:spPr>
          <a:xfrm>
            <a:off x="481246" y="4780475"/>
            <a:ext cx="8937716" cy="4832985"/>
          </a:xfrm>
          <a:prstGeom prst="rect">
            <a:avLst/>
          </a:prstGeom>
        </p:spPr>
        <p:txBody>
          <a:bodyPr lIns="0" tIns="0" rIns="0" bIns="0" rtlCol="0" anchor="t">
            <a:spAutoFit/>
          </a:bodyPr>
          <a:lstStyle/>
          <a:p>
            <a:pPr marL="518160" lvl="1" indent="-259080" algn="just">
              <a:lnSpc>
                <a:spcPts val="4800"/>
              </a:lnSpc>
              <a:buFont typeface="Arial"/>
              <a:buChar char="•"/>
            </a:pPr>
            <a:r>
              <a:rPr lang="en-US" sz="2400">
                <a:solidFill>
                  <a:srgbClr val="000000"/>
                </a:solidFill>
                <a:latin typeface="Arial"/>
                <a:ea typeface="Arial"/>
                <a:cs typeface="Arial"/>
                <a:sym typeface="Arial"/>
              </a:rPr>
              <a:t>AI applications: chatbots, predictive analytics, dynamic pricing, service robots (Lin et al., 2024; UNWTO, 2024)</a:t>
            </a:r>
          </a:p>
          <a:p>
            <a:pPr algn="just">
              <a:lnSpc>
                <a:spcPts val="4800"/>
              </a:lnSpc>
            </a:pPr>
            <a:endParaRPr lang="en-US" sz="2400">
              <a:solidFill>
                <a:srgbClr val="000000"/>
              </a:solidFill>
              <a:latin typeface="Arial"/>
              <a:ea typeface="Arial"/>
              <a:cs typeface="Arial"/>
              <a:sym typeface="Arial"/>
            </a:endParaRPr>
          </a:p>
          <a:p>
            <a:pPr marL="518160" lvl="1" indent="-259080" algn="just">
              <a:lnSpc>
                <a:spcPts val="4800"/>
              </a:lnSpc>
              <a:buFont typeface="Arial"/>
              <a:buChar char="•"/>
            </a:pPr>
            <a:r>
              <a:rPr lang="en-US" sz="2400">
                <a:solidFill>
                  <a:srgbClr val="000000"/>
                </a:solidFill>
                <a:latin typeface="Arial"/>
                <a:ea typeface="Arial"/>
                <a:cs typeface="Arial"/>
                <a:sym typeface="Arial"/>
              </a:rPr>
              <a:t>AI enables personalised experiences through data insights</a:t>
            </a:r>
          </a:p>
          <a:p>
            <a:pPr algn="just">
              <a:lnSpc>
                <a:spcPts val="4800"/>
              </a:lnSpc>
            </a:pPr>
            <a:endParaRPr lang="en-US" sz="2400">
              <a:solidFill>
                <a:srgbClr val="000000"/>
              </a:solidFill>
              <a:latin typeface="Arial"/>
              <a:ea typeface="Arial"/>
              <a:cs typeface="Arial"/>
              <a:sym typeface="Arial"/>
            </a:endParaRPr>
          </a:p>
          <a:p>
            <a:pPr marL="518160" lvl="1" indent="-259080" algn="just">
              <a:lnSpc>
                <a:spcPts val="4800"/>
              </a:lnSpc>
              <a:buFont typeface="Arial"/>
              <a:buChar char="•"/>
            </a:pPr>
            <a:r>
              <a:rPr lang="en-US" sz="2400">
                <a:solidFill>
                  <a:srgbClr val="000000"/>
                </a:solidFill>
                <a:latin typeface="Arial"/>
                <a:ea typeface="Arial"/>
                <a:cs typeface="Arial"/>
                <a:sym typeface="Arial"/>
              </a:rPr>
              <a:t>The</a:t>
            </a:r>
            <a:r>
              <a:rPr lang="en-US" sz="2400" u="none" strike="noStrike">
                <a:solidFill>
                  <a:srgbClr val="000000"/>
                </a:solidFill>
                <a:latin typeface="Arial"/>
                <a:ea typeface="Arial"/>
                <a:cs typeface="Arial"/>
                <a:sym typeface="Arial"/>
              </a:rPr>
              <a:t> Service-Dominant Logic (SDL) framework: co-creation of value between guest and provider (Jaakkola, 2024).</a:t>
            </a:r>
          </a:p>
          <a:p>
            <a:pPr algn="just">
              <a:lnSpc>
                <a:spcPts val="4800"/>
              </a:lnSpc>
            </a:pPr>
            <a:endParaRPr lang="en-US" sz="2400" u="none" strike="noStrike">
              <a:solidFill>
                <a:srgbClr val="000000"/>
              </a:solidFill>
              <a:latin typeface="Arial"/>
              <a:ea typeface="Arial"/>
              <a:cs typeface="Arial"/>
              <a:sym typeface="Arial"/>
            </a:endParaRPr>
          </a:p>
        </p:txBody>
      </p:sp>
      <p:sp>
        <p:nvSpPr>
          <p:cNvPr id="10" name="TextBox 10"/>
          <p:cNvSpPr txBox="1"/>
          <p:nvPr/>
        </p:nvSpPr>
        <p:spPr>
          <a:xfrm>
            <a:off x="4950104" y="1171575"/>
            <a:ext cx="10674473" cy="1591056"/>
          </a:xfrm>
          <a:prstGeom prst="rect">
            <a:avLst/>
          </a:prstGeom>
        </p:spPr>
        <p:txBody>
          <a:bodyPr lIns="0" tIns="0" rIns="0" bIns="0" rtlCol="0" anchor="t">
            <a:spAutoFit/>
          </a:bodyPr>
          <a:lstStyle/>
          <a:p>
            <a:pPr algn="l">
              <a:lnSpc>
                <a:spcPts val="4032"/>
              </a:lnSpc>
            </a:pPr>
            <a:r>
              <a:rPr lang="en-US" sz="4800" b="1">
                <a:solidFill>
                  <a:srgbClr val="000000"/>
                </a:solidFill>
                <a:latin typeface="Arial Bold"/>
                <a:ea typeface="Arial Bold"/>
                <a:cs typeface="Arial Bold"/>
                <a:sym typeface="Arial Bold"/>
              </a:rPr>
              <a:t>Literature Review: </a:t>
            </a:r>
          </a:p>
          <a:p>
            <a:pPr algn="l">
              <a:lnSpc>
                <a:spcPts val="4032"/>
              </a:lnSpc>
            </a:pPr>
            <a:endParaRPr lang="en-US" sz="4800" b="1">
              <a:solidFill>
                <a:srgbClr val="000000"/>
              </a:solidFill>
              <a:latin typeface="Arial Bold"/>
              <a:ea typeface="Arial Bold"/>
              <a:cs typeface="Arial Bold"/>
              <a:sym typeface="Arial Bold"/>
            </a:endParaRPr>
          </a:p>
          <a:p>
            <a:pPr marL="0" lvl="0" indent="0" algn="l">
              <a:lnSpc>
                <a:spcPts val="4032"/>
              </a:lnSpc>
            </a:pPr>
            <a:r>
              <a:rPr lang="en-US" sz="4800" b="1">
                <a:solidFill>
                  <a:srgbClr val="000000"/>
                </a:solidFill>
                <a:latin typeface="Arial Bold"/>
                <a:ea typeface="Arial Bold"/>
                <a:cs typeface="Arial Bold"/>
                <a:sym typeface="Arial Bold"/>
              </a:rPr>
              <a:t>AI in Hospitality</a:t>
            </a:r>
          </a:p>
        </p:txBody>
      </p:sp>
      <p:sp>
        <p:nvSpPr>
          <p:cNvPr id="11" name="Freeform 11"/>
          <p:cNvSpPr/>
          <p:nvPr/>
        </p:nvSpPr>
        <p:spPr>
          <a:xfrm>
            <a:off x="212975" y="0"/>
            <a:ext cx="2642969" cy="1321484"/>
          </a:xfrm>
          <a:custGeom>
            <a:avLst/>
            <a:gdLst/>
            <a:ahLst/>
            <a:cxnLst/>
            <a:rect l="l" t="t" r="r" b="b"/>
            <a:pathLst>
              <a:path w="2642969" h="1321484">
                <a:moveTo>
                  <a:pt x="0" y="0"/>
                </a:moveTo>
                <a:lnTo>
                  <a:pt x="2642969" y="0"/>
                </a:lnTo>
                <a:lnTo>
                  <a:pt x="2642969" y="1321484"/>
                </a:lnTo>
                <a:lnTo>
                  <a:pt x="0" y="1321484"/>
                </a:lnTo>
                <a:lnTo>
                  <a:pt x="0" y="0"/>
                </a:lnTo>
                <a:close/>
              </a:path>
            </a:pathLst>
          </a:custGeom>
          <a:blipFill>
            <a:blip r:embed="rId9" cstate="email">
              <a:extLst>
                <a:ext uri="{28A0092B-C50C-407E-A947-70E740481C1C}">
                  <a14:useLocalDpi xmlns:a14="http://schemas.microsoft.com/office/drawing/2010/main"/>
                </a:ext>
              </a:extLst>
            </a:blip>
            <a:stretch>
              <a:fillRect/>
            </a:stretch>
          </a:blipFill>
        </p:spPr>
        <p:txBody>
          <a:bodyPr/>
          <a:lstStyle/>
          <a:p>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1111830" y="657096"/>
            <a:ext cx="5570175" cy="5312555"/>
          </a:xfrm>
          <a:custGeom>
            <a:avLst/>
            <a:gdLst/>
            <a:ahLst/>
            <a:cxnLst/>
            <a:rect l="l" t="t" r="r" b="b"/>
            <a:pathLst>
              <a:path w="5570175" h="5312555">
                <a:moveTo>
                  <a:pt x="0" y="0"/>
                </a:moveTo>
                <a:lnTo>
                  <a:pt x="5570175" y="0"/>
                </a:lnTo>
                <a:lnTo>
                  <a:pt x="5570175" y="5312554"/>
                </a:lnTo>
                <a:lnTo>
                  <a:pt x="0" y="531255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a:off x="547194" y="3689494"/>
            <a:ext cx="9184541" cy="6225239"/>
            <a:chOff x="0" y="0"/>
            <a:chExt cx="2418974" cy="1639569"/>
          </a:xfrm>
        </p:grpSpPr>
        <p:sp>
          <p:nvSpPr>
            <p:cNvPr id="4" name="Freeform 4"/>
            <p:cNvSpPr/>
            <p:nvPr/>
          </p:nvSpPr>
          <p:spPr>
            <a:xfrm>
              <a:off x="0" y="0"/>
              <a:ext cx="2418974" cy="1639569"/>
            </a:xfrm>
            <a:custGeom>
              <a:avLst/>
              <a:gdLst/>
              <a:ahLst/>
              <a:cxnLst/>
              <a:rect l="l" t="t" r="r" b="b"/>
              <a:pathLst>
                <a:path w="2418974" h="1639569">
                  <a:moveTo>
                    <a:pt x="50576" y="0"/>
                  </a:moveTo>
                  <a:lnTo>
                    <a:pt x="2368398" y="0"/>
                  </a:lnTo>
                  <a:cubicBezTo>
                    <a:pt x="2396330" y="0"/>
                    <a:pt x="2418974" y="22644"/>
                    <a:pt x="2418974" y="50576"/>
                  </a:cubicBezTo>
                  <a:lnTo>
                    <a:pt x="2418974" y="1588993"/>
                  </a:lnTo>
                  <a:cubicBezTo>
                    <a:pt x="2418974" y="1616926"/>
                    <a:pt x="2396330" y="1639569"/>
                    <a:pt x="2368398" y="1639569"/>
                  </a:cubicBezTo>
                  <a:lnTo>
                    <a:pt x="50576" y="1639569"/>
                  </a:lnTo>
                  <a:cubicBezTo>
                    <a:pt x="22644" y="1639569"/>
                    <a:pt x="0" y="1616926"/>
                    <a:pt x="0" y="1588993"/>
                  </a:cubicBezTo>
                  <a:lnTo>
                    <a:pt x="0" y="50576"/>
                  </a:lnTo>
                  <a:cubicBezTo>
                    <a:pt x="0" y="22644"/>
                    <a:pt x="22644" y="0"/>
                    <a:pt x="50576" y="0"/>
                  </a:cubicBezTo>
                  <a:close/>
                </a:path>
              </a:pathLst>
            </a:custGeom>
            <a:solidFill>
              <a:srgbClr val="D4EDF8">
                <a:alpha val="75686"/>
              </a:srgbClr>
            </a:solidFill>
          </p:spPr>
          <p:txBody>
            <a:bodyPr/>
            <a:lstStyle/>
            <a:p>
              <a:endParaRPr lang="en-GB"/>
            </a:p>
          </p:txBody>
        </p:sp>
        <p:sp>
          <p:nvSpPr>
            <p:cNvPr id="5" name="TextBox 5"/>
            <p:cNvSpPr txBox="1"/>
            <p:nvPr/>
          </p:nvSpPr>
          <p:spPr>
            <a:xfrm>
              <a:off x="0" y="-38100"/>
              <a:ext cx="2418974" cy="1677669"/>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flipV="1">
            <a:off x="1746157" y="3036442"/>
            <a:ext cx="12538612" cy="1306105"/>
          </a:xfrm>
          <a:custGeom>
            <a:avLst/>
            <a:gdLst/>
            <a:ahLst/>
            <a:cxnLst/>
            <a:rect l="l" t="t" r="r" b="b"/>
            <a:pathLst>
              <a:path w="12538612" h="1306105">
                <a:moveTo>
                  <a:pt x="0" y="1306105"/>
                </a:moveTo>
                <a:lnTo>
                  <a:pt x="12538612" y="1306105"/>
                </a:lnTo>
                <a:lnTo>
                  <a:pt x="12538612" y="0"/>
                </a:lnTo>
                <a:lnTo>
                  <a:pt x="0" y="0"/>
                </a:lnTo>
                <a:lnTo>
                  <a:pt x="0" y="1306105"/>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p:cNvSpPr/>
          <p:nvPr/>
        </p:nvSpPr>
        <p:spPr>
          <a:xfrm>
            <a:off x="14102763" y="7335492"/>
            <a:ext cx="2579242" cy="2579242"/>
          </a:xfrm>
          <a:custGeom>
            <a:avLst/>
            <a:gdLst/>
            <a:ahLst/>
            <a:cxnLst/>
            <a:rect l="l" t="t" r="r" b="b"/>
            <a:pathLst>
              <a:path w="2579242" h="2579242">
                <a:moveTo>
                  <a:pt x="0" y="0"/>
                </a:moveTo>
                <a:lnTo>
                  <a:pt x="2579242" y="0"/>
                </a:lnTo>
                <a:lnTo>
                  <a:pt x="2579242" y="2579241"/>
                </a:lnTo>
                <a:lnTo>
                  <a:pt x="0" y="2579241"/>
                </a:lnTo>
                <a:lnTo>
                  <a:pt x="0" y="0"/>
                </a:lnTo>
                <a:close/>
              </a:path>
            </a:pathLst>
          </a:custGeom>
          <a:blipFill>
            <a:blip r:embed="rId6" cstate="email">
              <a:extLst>
                <a:ext uri="{28A0092B-C50C-407E-A947-70E740481C1C}">
                  <a14:useLocalDpi xmlns:a14="http://schemas.microsoft.com/office/drawing/2010/main"/>
                </a:ext>
              </a:extLst>
            </a:blip>
            <a:stretch>
              <a:fillRect/>
            </a:stretch>
          </a:blipFill>
        </p:spPr>
        <p:txBody>
          <a:bodyPr/>
          <a:lstStyle/>
          <a:p>
            <a:endParaRPr lang="en-GB"/>
          </a:p>
        </p:txBody>
      </p:sp>
      <p:sp>
        <p:nvSpPr>
          <p:cNvPr id="8" name="Freeform 8"/>
          <p:cNvSpPr/>
          <p:nvPr/>
        </p:nvSpPr>
        <p:spPr>
          <a:xfrm flipH="1">
            <a:off x="8373715" y="3689494"/>
            <a:ext cx="9914285" cy="6597506"/>
          </a:xfrm>
          <a:custGeom>
            <a:avLst/>
            <a:gdLst/>
            <a:ahLst/>
            <a:cxnLst/>
            <a:rect l="l" t="t" r="r" b="b"/>
            <a:pathLst>
              <a:path w="9914285" h="6597506">
                <a:moveTo>
                  <a:pt x="9914285" y="0"/>
                </a:moveTo>
                <a:lnTo>
                  <a:pt x="0" y="0"/>
                </a:lnTo>
                <a:lnTo>
                  <a:pt x="0" y="6597506"/>
                </a:lnTo>
                <a:lnTo>
                  <a:pt x="9914285" y="6597506"/>
                </a:lnTo>
                <a:lnTo>
                  <a:pt x="9914285" y="0"/>
                </a:lnTo>
                <a:close/>
              </a:path>
            </a:pathLst>
          </a:custGeom>
          <a:blipFill>
            <a:blip r:embed="rId7" cstate="email">
              <a:extLst>
                <a:ext uri="{28A0092B-C50C-407E-A947-70E740481C1C}">
                  <a14:useLocalDpi xmlns:a14="http://schemas.microsoft.com/office/drawing/2010/main"/>
                </a:ext>
              </a:extLst>
            </a:blip>
            <a:stretch>
              <a:fillRect/>
            </a:stretch>
          </a:blipFill>
        </p:spPr>
        <p:txBody>
          <a:bodyPr/>
          <a:lstStyle/>
          <a:p>
            <a:endParaRPr lang="en-GB"/>
          </a:p>
        </p:txBody>
      </p:sp>
      <p:sp>
        <p:nvSpPr>
          <p:cNvPr id="9" name="TextBox 9"/>
          <p:cNvSpPr txBox="1"/>
          <p:nvPr/>
        </p:nvSpPr>
        <p:spPr>
          <a:xfrm>
            <a:off x="746566" y="4602788"/>
            <a:ext cx="8785798" cy="5442585"/>
          </a:xfrm>
          <a:prstGeom prst="rect">
            <a:avLst/>
          </a:prstGeom>
        </p:spPr>
        <p:txBody>
          <a:bodyPr lIns="0" tIns="0" rIns="0" bIns="0" rtlCol="0" anchor="t">
            <a:spAutoFit/>
          </a:bodyPr>
          <a:lstStyle/>
          <a:p>
            <a:pPr marL="518160" lvl="1" indent="-259080" algn="just">
              <a:lnSpc>
                <a:spcPts val="4800"/>
              </a:lnSpc>
              <a:buFont typeface="Arial"/>
              <a:buChar char="•"/>
            </a:pPr>
            <a:r>
              <a:rPr lang="en-US" sz="2400">
                <a:solidFill>
                  <a:srgbClr val="000000"/>
                </a:solidFill>
                <a:latin typeface="Arial"/>
                <a:ea typeface="Arial"/>
                <a:cs typeface="Arial"/>
                <a:sym typeface="Arial"/>
              </a:rPr>
              <a:t>Emotional labour = heart of hospitality (Teoh et al., 2019)</a:t>
            </a:r>
          </a:p>
          <a:p>
            <a:pPr algn="just">
              <a:lnSpc>
                <a:spcPts val="4800"/>
              </a:lnSpc>
            </a:pPr>
            <a:endParaRPr lang="en-US" sz="2400">
              <a:solidFill>
                <a:srgbClr val="000000"/>
              </a:solidFill>
              <a:latin typeface="Arial"/>
              <a:ea typeface="Arial"/>
              <a:cs typeface="Arial"/>
              <a:sym typeface="Arial"/>
            </a:endParaRPr>
          </a:p>
          <a:p>
            <a:pPr marL="518160" lvl="1" indent="-259080" algn="just">
              <a:lnSpc>
                <a:spcPts val="4800"/>
              </a:lnSpc>
              <a:buFont typeface="Arial"/>
              <a:buChar char="•"/>
            </a:pPr>
            <a:r>
              <a:rPr lang="en-US" sz="2400">
                <a:solidFill>
                  <a:srgbClr val="000000"/>
                </a:solidFill>
                <a:latin typeface="Arial"/>
                <a:ea typeface="Arial"/>
                <a:cs typeface="Arial"/>
                <a:sym typeface="Arial"/>
              </a:rPr>
              <a:t>Guests prefer AI for efficiency, humans</a:t>
            </a:r>
            <a:r>
              <a:rPr lang="en-US" sz="2400" u="none" strike="noStrike">
                <a:solidFill>
                  <a:srgbClr val="000000"/>
                </a:solidFill>
                <a:latin typeface="Arial"/>
                <a:ea typeface="Arial"/>
                <a:cs typeface="Arial"/>
                <a:sym typeface="Arial"/>
              </a:rPr>
              <a:t> for empathy (Sahota, 2024)</a:t>
            </a:r>
          </a:p>
          <a:p>
            <a:pPr algn="just">
              <a:lnSpc>
                <a:spcPts val="4800"/>
              </a:lnSpc>
            </a:pPr>
            <a:endParaRPr lang="en-US" sz="2400" u="none" strike="noStrike">
              <a:solidFill>
                <a:srgbClr val="000000"/>
              </a:solidFill>
              <a:latin typeface="Arial"/>
              <a:ea typeface="Arial"/>
              <a:cs typeface="Arial"/>
              <a:sym typeface="Arial"/>
            </a:endParaRPr>
          </a:p>
          <a:p>
            <a:pPr marL="518160" lvl="1" indent="-259080" algn="just">
              <a:lnSpc>
                <a:spcPts val="4800"/>
              </a:lnSpc>
              <a:buFont typeface="Arial"/>
              <a:buChar char="•"/>
            </a:pPr>
            <a:r>
              <a:rPr lang="en-US" sz="2400" u="none" strike="noStrike">
                <a:solidFill>
                  <a:srgbClr val="000000"/>
                </a:solidFill>
                <a:latin typeface="Arial"/>
                <a:ea typeface="Arial"/>
                <a:cs typeface="Arial"/>
                <a:sym typeface="Arial"/>
              </a:rPr>
              <a:t>Human-AI collaboration redefines roles: AI supervisors, data analysts, guest experience specialists (Davis and Granić, 2024).</a:t>
            </a:r>
          </a:p>
          <a:p>
            <a:pPr algn="just">
              <a:lnSpc>
                <a:spcPts val="4800"/>
              </a:lnSpc>
            </a:pPr>
            <a:endParaRPr lang="en-US" sz="2400" u="none" strike="noStrike">
              <a:solidFill>
                <a:srgbClr val="000000"/>
              </a:solidFill>
              <a:latin typeface="Arial"/>
              <a:ea typeface="Arial"/>
              <a:cs typeface="Arial"/>
              <a:sym typeface="Arial"/>
            </a:endParaRPr>
          </a:p>
        </p:txBody>
      </p:sp>
      <p:sp>
        <p:nvSpPr>
          <p:cNvPr id="10" name="TextBox 10"/>
          <p:cNvSpPr txBox="1"/>
          <p:nvPr/>
        </p:nvSpPr>
        <p:spPr>
          <a:xfrm>
            <a:off x="3573903" y="799971"/>
            <a:ext cx="7267159" cy="2095881"/>
          </a:xfrm>
          <a:prstGeom prst="rect">
            <a:avLst/>
          </a:prstGeom>
        </p:spPr>
        <p:txBody>
          <a:bodyPr lIns="0" tIns="0" rIns="0" bIns="0" rtlCol="0" anchor="t">
            <a:spAutoFit/>
          </a:bodyPr>
          <a:lstStyle/>
          <a:p>
            <a:pPr algn="just">
              <a:lnSpc>
                <a:spcPts val="4032"/>
              </a:lnSpc>
            </a:pPr>
            <a:r>
              <a:rPr lang="en-US" sz="4800" b="1">
                <a:solidFill>
                  <a:srgbClr val="000000"/>
                </a:solidFill>
                <a:latin typeface="Arial Bold"/>
                <a:ea typeface="Arial Bold"/>
                <a:cs typeface="Arial Bold"/>
                <a:sym typeface="Arial Bold"/>
              </a:rPr>
              <a:t>Literature Review: </a:t>
            </a:r>
          </a:p>
          <a:p>
            <a:pPr algn="just">
              <a:lnSpc>
                <a:spcPts val="4032"/>
              </a:lnSpc>
            </a:pPr>
            <a:endParaRPr lang="en-US" sz="4800" b="1">
              <a:solidFill>
                <a:srgbClr val="000000"/>
              </a:solidFill>
              <a:latin typeface="Arial Bold"/>
              <a:ea typeface="Arial Bold"/>
              <a:cs typeface="Arial Bold"/>
              <a:sym typeface="Arial Bold"/>
            </a:endParaRPr>
          </a:p>
          <a:p>
            <a:pPr marL="0" lvl="0" indent="0" algn="just">
              <a:lnSpc>
                <a:spcPts val="4032"/>
              </a:lnSpc>
            </a:pPr>
            <a:r>
              <a:rPr lang="en-US" sz="4800" b="1">
                <a:solidFill>
                  <a:srgbClr val="000000"/>
                </a:solidFill>
                <a:latin typeface="Arial Bold"/>
                <a:ea typeface="Arial Bold"/>
                <a:cs typeface="Arial Bold"/>
                <a:sym typeface="Arial Bold"/>
              </a:rPr>
              <a:t>Emotional Intelligence and Human Roles</a:t>
            </a:r>
          </a:p>
        </p:txBody>
      </p:sp>
      <p:sp>
        <p:nvSpPr>
          <p:cNvPr id="11" name="Freeform 11"/>
          <p:cNvSpPr/>
          <p:nvPr/>
        </p:nvSpPr>
        <p:spPr>
          <a:xfrm>
            <a:off x="212975" y="0"/>
            <a:ext cx="2642969" cy="1321484"/>
          </a:xfrm>
          <a:custGeom>
            <a:avLst/>
            <a:gdLst/>
            <a:ahLst/>
            <a:cxnLst/>
            <a:rect l="l" t="t" r="r" b="b"/>
            <a:pathLst>
              <a:path w="2642969" h="1321484">
                <a:moveTo>
                  <a:pt x="0" y="0"/>
                </a:moveTo>
                <a:lnTo>
                  <a:pt x="2642969" y="0"/>
                </a:lnTo>
                <a:lnTo>
                  <a:pt x="2642969" y="1321484"/>
                </a:lnTo>
                <a:lnTo>
                  <a:pt x="0" y="1321484"/>
                </a:lnTo>
                <a:lnTo>
                  <a:pt x="0" y="0"/>
                </a:lnTo>
                <a:close/>
              </a:path>
            </a:pathLst>
          </a:custGeom>
          <a:blipFill>
            <a:blip r:embed="rId8" cstate="email">
              <a:extLst>
                <a:ext uri="{28A0092B-C50C-407E-A947-70E740481C1C}">
                  <a14:useLocalDpi xmlns:a14="http://schemas.microsoft.com/office/drawing/2010/main"/>
                </a:ext>
              </a:extLst>
            </a:blip>
            <a:stretch>
              <a:fillRect/>
            </a:stretch>
          </a:blipFill>
        </p:spPr>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E7C2"/>
        </a:solidFill>
        <a:effectLst/>
      </p:bgPr>
    </p:bg>
    <p:spTree>
      <p:nvGrpSpPr>
        <p:cNvPr id="1" name=""/>
        <p:cNvGrpSpPr/>
        <p:nvPr/>
      </p:nvGrpSpPr>
      <p:grpSpPr>
        <a:xfrm>
          <a:off x="0" y="0"/>
          <a:ext cx="0" cy="0"/>
          <a:chOff x="0" y="0"/>
          <a:chExt cx="0" cy="0"/>
        </a:xfrm>
      </p:grpSpPr>
      <p:sp>
        <p:nvSpPr>
          <p:cNvPr id="2" name="Freeform 2"/>
          <p:cNvSpPr/>
          <p:nvPr/>
        </p:nvSpPr>
        <p:spPr>
          <a:xfrm>
            <a:off x="12783770" y="0"/>
            <a:ext cx="4740418" cy="4521174"/>
          </a:xfrm>
          <a:custGeom>
            <a:avLst/>
            <a:gdLst/>
            <a:ahLst/>
            <a:cxnLst/>
            <a:rect l="l" t="t" r="r" b="b"/>
            <a:pathLst>
              <a:path w="4740418" h="4521174">
                <a:moveTo>
                  <a:pt x="0" y="0"/>
                </a:moveTo>
                <a:lnTo>
                  <a:pt x="4740418" y="0"/>
                </a:lnTo>
                <a:lnTo>
                  <a:pt x="4740418" y="4521174"/>
                </a:lnTo>
                <a:lnTo>
                  <a:pt x="0" y="452117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a:off x="772140" y="2691173"/>
            <a:ext cx="9640297" cy="6871030"/>
            <a:chOff x="0" y="0"/>
            <a:chExt cx="2539008" cy="1809654"/>
          </a:xfrm>
        </p:grpSpPr>
        <p:sp>
          <p:nvSpPr>
            <p:cNvPr id="4" name="Freeform 4"/>
            <p:cNvSpPr/>
            <p:nvPr/>
          </p:nvSpPr>
          <p:spPr>
            <a:xfrm>
              <a:off x="0" y="0"/>
              <a:ext cx="2539008" cy="1809654"/>
            </a:xfrm>
            <a:custGeom>
              <a:avLst/>
              <a:gdLst/>
              <a:ahLst/>
              <a:cxnLst/>
              <a:rect l="l" t="t" r="r" b="b"/>
              <a:pathLst>
                <a:path w="2539008" h="1809654">
                  <a:moveTo>
                    <a:pt x="48185" y="0"/>
                  </a:moveTo>
                  <a:lnTo>
                    <a:pt x="2490824" y="0"/>
                  </a:lnTo>
                  <a:cubicBezTo>
                    <a:pt x="2517435" y="0"/>
                    <a:pt x="2539008" y="21573"/>
                    <a:pt x="2539008" y="48185"/>
                  </a:cubicBezTo>
                  <a:lnTo>
                    <a:pt x="2539008" y="1761469"/>
                  </a:lnTo>
                  <a:cubicBezTo>
                    <a:pt x="2539008" y="1788081"/>
                    <a:pt x="2517435" y="1809654"/>
                    <a:pt x="2490824" y="1809654"/>
                  </a:cubicBezTo>
                  <a:lnTo>
                    <a:pt x="48185" y="1809654"/>
                  </a:lnTo>
                  <a:cubicBezTo>
                    <a:pt x="21573" y="1809654"/>
                    <a:pt x="0" y="1788081"/>
                    <a:pt x="0" y="1761469"/>
                  </a:cubicBezTo>
                  <a:lnTo>
                    <a:pt x="0" y="48185"/>
                  </a:lnTo>
                  <a:cubicBezTo>
                    <a:pt x="0" y="21573"/>
                    <a:pt x="21573" y="0"/>
                    <a:pt x="48185" y="0"/>
                  </a:cubicBezTo>
                  <a:close/>
                </a:path>
              </a:pathLst>
            </a:custGeom>
            <a:solidFill>
              <a:srgbClr val="D8BA9E">
                <a:alpha val="75686"/>
              </a:srgbClr>
            </a:solidFill>
          </p:spPr>
          <p:txBody>
            <a:bodyPr/>
            <a:lstStyle/>
            <a:p>
              <a:endParaRPr lang="en-GB"/>
            </a:p>
          </p:txBody>
        </p:sp>
        <p:sp>
          <p:nvSpPr>
            <p:cNvPr id="5" name="TextBox 5"/>
            <p:cNvSpPr txBox="1"/>
            <p:nvPr/>
          </p:nvSpPr>
          <p:spPr>
            <a:xfrm>
              <a:off x="0" y="-38100"/>
              <a:ext cx="2539008" cy="1847754"/>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flipV="1">
            <a:off x="2874694" y="2038120"/>
            <a:ext cx="12538612" cy="1306105"/>
          </a:xfrm>
          <a:custGeom>
            <a:avLst/>
            <a:gdLst/>
            <a:ahLst/>
            <a:cxnLst/>
            <a:rect l="l" t="t" r="r" b="b"/>
            <a:pathLst>
              <a:path w="12538612" h="1306105">
                <a:moveTo>
                  <a:pt x="0" y="1306106"/>
                </a:moveTo>
                <a:lnTo>
                  <a:pt x="12538612" y="1306106"/>
                </a:lnTo>
                <a:lnTo>
                  <a:pt x="12538612" y="0"/>
                </a:lnTo>
                <a:lnTo>
                  <a:pt x="0" y="0"/>
                </a:lnTo>
                <a:lnTo>
                  <a:pt x="0" y="1306106"/>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p:cNvSpPr/>
          <p:nvPr/>
        </p:nvSpPr>
        <p:spPr>
          <a:xfrm>
            <a:off x="11285389" y="4806924"/>
            <a:ext cx="5047371" cy="3312911"/>
          </a:xfrm>
          <a:custGeom>
            <a:avLst/>
            <a:gdLst/>
            <a:ahLst/>
            <a:cxnLst/>
            <a:rect l="l" t="t" r="r" b="b"/>
            <a:pathLst>
              <a:path w="5047371" h="3312911">
                <a:moveTo>
                  <a:pt x="0" y="0"/>
                </a:moveTo>
                <a:lnTo>
                  <a:pt x="5047371" y="0"/>
                </a:lnTo>
                <a:lnTo>
                  <a:pt x="5047371" y="3312910"/>
                </a:lnTo>
                <a:lnTo>
                  <a:pt x="0" y="3312910"/>
                </a:lnTo>
                <a:lnTo>
                  <a:pt x="0" y="0"/>
                </a:lnTo>
                <a:close/>
              </a:path>
            </a:pathLst>
          </a:custGeom>
          <a:blipFill>
            <a:blip r:embed="rId6" cstate="email">
              <a:extLst>
                <a:ext uri="{28A0092B-C50C-407E-A947-70E740481C1C}">
                  <a14:useLocalDpi xmlns:a14="http://schemas.microsoft.com/office/drawing/2010/main"/>
                </a:ext>
              </a:extLst>
            </a:blip>
            <a:stretch>
              <a:fillRect/>
            </a:stretch>
          </a:blipFill>
        </p:spPr>
        <p:txBody>
          <a:bodyPr/>
          <a:lstStyle/>
          <a:p>
            <a:endParaRPr lang="en-GB"/>
          </a:p>
        </p:txBody>
      </p:sp>
      <p:sp>
        <p:nvSpPr>
          <p:cNvPr id="8" name="Freeform 8"/>
          <p:cNvSpPr/>
          <p:nvPr/>
        </p:nvSpPr>
        <p:spPr>
          <a:xfrm>
            <a:off x="14099728" y="6516176"/>
            <a:ext cx="3618443" cy="3207317"/>
          </a:xfrm>
          <a:custGeom>
            <a:avLst/>
            <a:gdLst/>
            <a:ahLst/>
            <a:cxnLst/>
            <a:rect l="l" t="t" r="r" b="b"/>
            <a:pathLst>
              <a:path w="3618443" h="3207317">
                <a:moveTo>
                  <a:pt x="0" y="0"/>
                </a:moveTo>
                <a:lnTo>
                  <a:pt x="3618443" y="0"/>
                </a:lnTo>
                <a:lnTo>
                  <a:pt x="3618443" y="3207317"/>
                </a:lnTo>
                <a:lnTo>
                  <a:pt x="0" y="3207317"/>
                </a:lnTo>
                <a:lnTo>
                  <a:pt x="0" y="0"/>
                </a:lnTo>
                <a:close/>
              </a:path>
            </a:pathLst>
          </a:custGeom>
          <a:blipFill>
            <a:blip r:embed="rId7" cstate="email">
              <a:extLst>
                <a:ext uri="{28A0092B-C50C-407E-A947-70E740481C1C}">
                  <a14:useLocalDpi xmlns:a14="http://schemas.microsoft.com/office/drawing/2010/main"/>
                </a:ext>
              </a:extLst>
            </a:blip>
            <a:stretch>
              <a:fillRect/>
            </a:stretch>
          </a:blipFill>
        </p:spPr>
        <p:txBody>
          <a:bodyPr/>
          <a:lstStyle/>
          <a:p>
            <a:endParaRPr lang="en-GB"/>
          </a:p>
        </p:txBody>
      </p:sp>
      <p:sp>
        <p:nvSpPr>
          <p:cNvPr id="9" name="TextBox 9"/>
          <p:cNvSpPr txBox="1"/>
          <p:nvPr/>
        </p:nvSpPr>
        <p:spPr>
          <a:xfrm>
            <a:off x="1264497" y="3510017"/>
            <a:ext cx="8655582" cy="6052185"/>
          </a:xfrm>
          <a:prstGeom prst="rect">
            <a:avLst/>
          </a:prstGeom>
        </p:spPr>
        <p:txBody>
          <a:bodyPr lIns="0" tIns="0" rIns="0" bIns="0" rtlCol="0" anchor="t">
            <a:spAutoFit/>
          </a:bodyPr>
          <a:lstStyle/>
          <a:p>
            <a:pPr marL="518160" lvl="1" indent="-259080" algn="just">
              <a:lnSpc>
                <a:spcPts val="4800"/>
              </a:lnSpc>
              <a:buFont typeface="Arial"/>
              <a:buChar char="•"/>
            </a:pPr>
            <a:r>
              <a:rPr lang="en-US" sz="2400" b="1">
                <a:solidFill>
                  <a:srgbClr val="000000"/>
                </a:solidFill>
                <a:latin typeface="Arial Bold"/>
                <a:ea typeface="Arial Bold"/>
                <a:cs typeface="Arial Bold"/>
                <a:sym typeface="Arial Bold"/>
              </a:rPr>
              <a:t>Approach: </a:t>
            </a:r>
          </a:p>
          <a:p>
            <a:pPr algn="just">
              <a:lnSpc>
                <a:spcPts val="4800"/>
              </a:lnSpc>
            </a:pPr>
            <a:r>
              <a:rPr lang="en-US" sz="2400">
                <a:solidFill>
                  <a:srgbClr val="000000"/>
                </a:solidFill>
                <a:latin typeface="Arial"/>
                <a:ea typeface="Arial"/>
                <a:cs typeface="Arial"/>
                <a:sym typeface="Arial"/>
              </a:rPr>
              <a:t>Qualitative secondary research</a:t>
            </a:r>
          </a:p>
          <a:p>
            <a:pPr algn="just">
              <a:lnSpc>
                <a:spcPts val="4800"/>
              </a:lnSpc>
            </a:pPr>
            <a:endParaRPr lang="en-US" sz="2400">
              <a:solidFill>
                <a:srgbClr val="000000"/>
              </a:solidFill>
              <a:latin typeface="Arial"/>
              <a:ea typeface="Arial"/>
              <a:cs typeface="Arial"/>
              <a:sym typeface="Arial"/>
            </a:endParaRPr>
          </a:p>
          <a:p>
            <a:pPr marL="518160" lvl="1" indent="-259080" algn="just">
              <a:lnSpc>
                <a:spcPts val="4800"/>
              </a:lnSpc>
              <a:buFont typeface="Arial"/>
              <a:buChar char="•"/>
            </a:pPr>
            <a:r>
              <a:rPr lang="en-US" sz="2400" b="1">
                <a:solidFill>
                  <a:srgbClr val="000000"/>
                </a:solidFill>
                <a:latin typeface="Arial Bold"/>
                <a:ea typeface="Arial Bold"/>
                <a:cs typeface="Arial Bold"/>
                <a:sym typeface="Arial Bold"/>
              </a:rPr>
              <a:t>Sources: </a:t>
            </a:r>
          </a:p>
          <a:p>
            <a:pPr algn="just">
              <a:lnSpc>
                <a:spcPts val="4800"/>
              </a:lnSpc>
            </a:pPr>
            <a:r>
              <a:rPr lang="en-US" sz="2400">
                <a:solidFill>
                  <a:srgbClr val="000000"/>
                </a:solidFill>
                <a:latin typeface="Arial"/>
                <a:ea typeface="Arial"/>
                <a:cs typeface="Arial"/>
                <a:sym typeface="Arial"/>
              </a:rPr>
              <a:t>Academic journals, Deloitte, PwC, Accenture (2018–2025)</a:t>
            </a:r>
          </a:p>
          <a:p>
            <a:pPr algn="just">
              <a:lnSpc>
                <a:spcPts val="4800"/>
              </a:lnSpc>
            </a:pPr>
            <a:endParaRPr lang="en-US" sz="2400">
              <a:solidFill>
                <a:srgbClr val="000000"/>
              </a:solidFill>
              <a:latin typeface="Arial"/>
              <a:ea typeface="Arial"/>
              <a:cs typeface="Arial"/>
              <a:sym typeface="Arial"/>
            </a:endParaRPr>
          </a:p>
          <a:p>
            <a:pPr marL="518160" lvl="1" indent="-259080" algn="just">
              <a:lnSpc>
                <a:spcPts val="4800"/>
              </a:lnSpc>
              <a:buFont typeface="Arial"/>
              <a:buChar char="•"/>
            </a:pPr>
            <a:r>
              <a:rPr lang="en-US" sz="2400" b="1">
                <a:solidFill>
                  <a:srgbClr val="000000"/>
                </a:solidFill>
                <a:latin typeface="Arial Bold"/>
                <a:ea typeface="Arial Bold"/>
                <a:cs typeface="Arial Bold"/>
                <a:sym typeface="Arial Bold"/>
              </a:rPr>
              <a:t>Framework: </a:t>
            </a:r>
          </a:p>
          <a:p>
            <a:pPr algn="just">
              <a:lnSpc>
                <a:spcPts val="4800"/>
              </a:lnSpc>
            </a:pPr>
            <a:r>
              <a:rPr lang="en-US" sz="2400">
                <a:solidFill>
                  <a:srgbClr val="000000"/>
                </a:solidFill>
                <a:latin typeface="Arial"/>
                <a:ea typeface="Arial"/>
                <a:cs typeface="Arial"/>
                <a:sym typeface="Arial"/>
              </a:rPr>
              <a:t>SWOT Analysis of four g</a:t>
            </a:r>
            <a:r>
              <a:rPr lang="en-US" sz="2400" u="none" strike="noStrike">
                <a:solidFill>
                  <a:srgbClr val="000000"/>
                </a:solidFill>
                <a:latin typeface="Arial"/>
                <a:ea typeface="Arial"/>
                <a:cs typeface="Arial"/>
                <a:sym typeface="Arial"/>
              </a:rPr>
              <a:t>lobal hotel chains: Hilton, Marriott, citizenM, Yotel</a:t>
            </a:r>
          </a:p>
          <a:p>
            <a:pPr algn="just">
              <a:lnSpc>
                <a:spcPts val="4800"/>
              </a:lnSpc>
            </a:pPr>
            <a:endParaRPr lang="en-US" sz="2400" u="none" strike="noStrike">
              <a:solidFill>
                <a:srgbClr val="000000"/>
              </a:solidFill>
              <a:latin typeface="Arial"/>
              <a:ea typeface="Arial"/>
              <a:cs typeface="Arial"/>
              <a:sym typeface="Arial"/>
            </a:endParaRPr>
          </a:p>
        </p:txBody>
      </p:sp>
      <p:sp>
        <p:nvSpPr>
          <p:cNvPr id="10" name="TextBox 10"/>
          <p:cNvSpPr txBox="1"/>
          <p:nvPr/>
        </p:nvSpPr>
        <p:spPr>
          <a:xfrm>
            <a:off x="4322067" y="1170964"/>
            <a:ext cx="6963322" cy="581406"/>
          </a:xfrm>
          <a:prstGeom prst="rect">
            <a:avLst/>
          </a:prstGeom>
        </p:spPr>
        <p:txBody>
          <a:bodyPr lIns="0" tIns="0" rIns="0" bIns="0" rtlCol="0" anchor="t">
            <a:spAutoFit/>
          </a:bodyPr>
          <a:lstStyle/>
          <a:p>
            <a:pPr marL="0" lvl="0" indent="0" algn="l">
              <a:lnSpc>
                <a:spcPts val="4032"/>
              </a:lnSpc>
            </a:pPr>
            <a:r>
              <a:rPr lang="en-US" sz="4800" b="1">
                <a:solidFill>
                  <a:srgbClr val="000000"/>
                </a:solidFill>
                <a:latin typeface="Arial Bold"/>
                <a:ea typeface="Arial Bold"/>
                <a:cs typeface="Arial Bold"/>
                <a:sym typeface="Arial Bold"/>
              </a:rPr>
              <a:t>Methodology</a:t>
            </a:r>
          </a:p>
        </p:txBody>
      </p:sp>
      <p:sp>
        <p:nvSpPr>
          <p:cNvPr id="11" name="Freeform 11"/>
          <p:cNvSpPr/>
          <p:nvPr/>
        </p:nvSpPr>
        <p:spPr>
          <a:xfrm>
            <a:off x="212975" y="0"/>
            <a:ext cx="2642969" cy="1321484"/>
          </a:xfrm>
          <a:custGeom>
            <a:avLst/>
            <a:gdLst/>
            <a:ahLst/>
            <a:cxnLst/>
            <a:rect l="l" t="t" r="r" b="b"/>
            <a:pathLst>
              <a:path w="2642969" h="1321484">
                <a:moveTo>
                  <a:pt x="0" y="0"/>
                </a:moveTo>
                <a:lnTo>
                  <a:pt x="2642969" y="0"/>
                </a:lnTo>
                <a:lnTo>
                  <a:pt x="2642969" y="1321484"/>
                </a:lnTo>
                <a:lnTo>
                  <a:pt x="0" y="1321484"/>
                </a:lnTo>
                <a:lnTo>
                  <a:pt x="0" y="0"/>
                </a:lnTo>
                <a:close/>
              </a:path>
            </a:pathLst>
          </a:custGeom>
          <a:blipFill>
            <a:blip r:embed="rId8" cstate="email">
              <a:extLst>
                <a:ext uri="{28A0092B-C50C-407E-A947-70E740481C1C}">
                  <a14:useLocalDpi xmlns:a14="http://schemas.microsoft.com/office/drawing/2010/main"/>
                </a:ext>
              </a:extLst>
            </a:blip>
            <a:stretch>
              <a:fillRect/>
            </a:stretch>
          </a:blipFill>
        </p:spPr>
        <p:txBody>
          <a:bodyP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D4EDF8"/>
        </a:solidFill>
        <a:effectLst/>
      </p:bgPr>
    </p:bg>
    <p:spTree>
      <p:nvGrpSpPr>
        <p:cNvPr id="1" name=""/>
        <p:cNvGrpSpPr/>
        <p:nvPr/>
      </p:nvGrpSpPr>
      <p:grpSpPr>
        <a:xfrm>
          <a:off x="0" y="0"/>
          <a:ext cx="0" cy="0"/>
          <a:chOff x="0" y="0"/>
          <a:chExt cx="0" cy="0"/>
        </a:xfrm>
      </p:grpSpPr>
      <p:grpSp>
        <p:nvGrpSpPr>
          <p:cNvPr id="2" name="Group 2"/>
          <p:cNvGrpSpPr/>
          <p:nvPr/>
        </p:nvGrpSpPr>
        <p:grpSpPr>
          <a:xfrm>
            <a:off x="494405" y="2867294"/>
            <a:ext cx="10176575" cy="7286401"/>
            <a:chOff x="0" y="0"/>
            <a:chExt cx="2680250" cy="1919052"/>
          </a:xfrm>
        </p:grpSpPr>
        <p:sp>
          <p:nvSpPr>
            <p:cNvPr id="3" name="Freeform 3"/>
            <p:cNvSpPr/>
            <p:nvPr/>
          </p:nvSpPr>
          <p:spPr>
            <a:xfrm>
              <a:off x="0" y="0"/>
              <a:ext cx="2680250" cy="1919052"/>
            </a:xfrm>
            <a:custGeom>
              <a:avLst/>
              <a:gdLst/>
              <a:ahLst/>
              <a:cxnLst/>
              <a:rect l="l" t="t" r="r" b="b"/>
              <a:pathLst>
                <a:path w="2680250" h="1919052">
                  <a:moveTo>
                    <a:pt x="45646" y="0"/>
                  </a:moveTo>
                  <a:lnTo>
                    <a:pt x="2634605" y="0"/>
                  </a:lnTo>
                  <a:cubicBezTo>
                    <a:pt x="2659814" y="0"/>
                    <a:pt x="2680250" y="20436"/>
                    <a:pt x="2680250" y="45646"/>
                  </a:cubicBezTo>
                  <a:lnTo>
                    <a:pt x="2680250" y="1873407"/>
                  </a:lnTo>
                  <a:cubicBezTo>
                    <a:pt x="2680250" y="1898616"/>
                    <a:pt x="2659814" y="1919052"/>
                    <a:pt x="2634605" y="1919052"/>
                  </a:cubicBezTo>
                  <a:lnTo>
                    <a:pt x="45646" y="1919052"/>
                  </a:lnTo>
                  <a:cubicBezTo>
                    <a:pt x="20436" y="1919052"/>
                    <a:pt x="0" y="1898616"/>
                    <a:pt x="0" y="1873407"/>
                  </a:cubicBezTo>
                  <a:lnTo>
                    <a:pt x="0" y="45646"/>
                  </a:lnTo>
                  <a:cubicBezTo>
                    <a:pt x="0" y="20436"/>
                    <a:pt x="20436" y="0"/>
                    <a:pt x="45646" y="0"/>
                  </a:cubicBezTo>
                  <a:close/>
                </a:path>
              </a:pathLst>
            </a:custGeom>
            <a:solidFill>
              <a:srgbClr val="588CB6">
                <a:alpha val="75686"/>
              </a:srgbClr>
            </a:solidFill>
          </p:spPr>
          <p:txBody>
            <a:bodyPr/>
            <a:lstStyle/>
            <a:p>
              <a:endParaRPr lang="en-GB"/>
            </a:p>
          </p:txBody>
        </p:sp>
        <p:sp>
          <p:nvSpPr>
            <p:cNvPr id="4" name="TextBox 4"/>
            <p:cNvSpPr txBox="1"/>
            <p:nvPr/>
          </p:nvSpPr>
          <p:spPr>
            <a:xfrm>
              <a:off x="0" y="-38100"/>
              <a:ext cx="2680250" cy="1957152"/>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flipV="1">
            <a:off x="3062029" y="2034740"/>
            <a:ext cx="13081734" cy="1362681"/>
          </a:xfrm>
          <a:custGeom>
            <a:avLst/>
            <a:gdLst/>
            <a:ahLst/>
            <a:cxnLst/>
            <a:rect l="l" t="t" r="r" b="b"/>
            <a:pathLst>
              <a:path w="13081734" h="1362681">
                <a:moveTo>
                  <a:pt x="0" y="1362680"/>
                </a:moveTo>
                <a:lnTo>
                  <a:pt x="13081735" y="1362680"/>
                </a:lnTo>
                <a:lnTo>
                  <a:pt x="13081735" y="0"/>
                </a:lnTo>
                <a:lnTo>
                  <a:pt x="0" y="0"/>
                </a:lnTo>
                <a:lnTo>
                  <a:pt x="0" y="136268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a:off x="6828118" y="2292820"/>
            <a:ext cx="3156001" cy="2209201"/>
          </a:xfrm>
          <a:custGeom>
            <a:avLst/>
            <a:gdLst/>
            <a:ahLst/>
            <a:cxnLst/>
            <a:rect l="l" t="t" r="r" b="b"/>
            <a:pathLst>
              <a:path w="3156001" h="2209201">
                <a:moveTo>
                  <a:pt x="0" y="0"/>
                </a:moveTo>
                <a:lnTo>
                  <a:pt x="3156001" y="0"/>
                </a:lnTo>
                <a:lnTo>
                  <a:pt x="3156001" y="2209201"/>
                </a:lnTo>
                <a:lnTo>
                  <a:pt x="0" y="2209201"/>
                </a:lnTo>
                <a:lnTo>
                  <a:pt x="0" y="0"/>
                </a:lnTo>
                <a:close/>
              </a:path>
            </a:pathLst>
          </a:custGeom>
          <a:blipFill>
            <a:blip r:embed="rId4" cstate="email">
              <a:extLst>
                <a:ext uri="{28A0092B-C50C-407E-A947-70E740481C1C}">
                  <a14:useLocalDpi xmlns:a14="http://schemas.microsoft.com/office/drawing/2010/main"/>
                </a:ext>
              </a:extLst>
            </a:blip>
            <a:stretch>
              <a:fillRect/>
            </a:stretch>
          </a:blipFill>
        </p:spPr>
        <p:txBody>
          <a:bodyPr/>
          <a:lstStyle/>
          <a:p>
            <a:endParaRPr lang="en-GB"/>
          </a:p>
        </p:txBody>
      </p:sp>
      <p:sp>
        <p:nvSpPr>
          <p:cNvPr id="7" name="TextBox 7"/>
          <p:cNvSpPr txBox="1"/>
          <p:nvPr/>
        </p:nvSpPr>
        <p:spPr>
          <a:xfrm>
            <a:off x="4402724" y="443684"/>
            <a:ext cx="10400345" cy="1591056"/>
          </a:xfrm>
          <a:prstGeom prst="rect">
            <a:avLst/>
          </a:prstGeom>
        </p:spPr>
        <p:txBody>
          <a:bodyPr lIns="0" tIns="0" rIns="0" bIns="0" rtlCol="0" anchor="t">
            <a:spAutoFit/>
          </a:bodyPr>
          <a:lstStyle/>
          <a:p>
            <a:pPr algn="just">
              <a:lnSpc>
                <a:spcPts val="4032"/>
              </a:lnSpc>
            </a:pPr>
            <a:r>
              <a:rPr lang="en-US" sz="4800" b="1">
                <a:solidFill>
                  <a:srgbClr val="000000"/>
                </a:solidFill>
                <a:latin typeface="Arial Bold"/>
                <a:ea typeface="Arial Bold"/>
                <a:cs typeface="Arial Bold"/>
                <a:sym typeface="Arial Bold"/>
              </a:rPr>
              <a:t>Findings: </a:t>
            </a:r>
          </a:p>
          <a:p>
            <a:pPr algn="just">
              <a:lnSpc>
                <a:spcPts val="4032"/>
              </a:lnSpc>
            </a:pPr>
            <a:endParaRPr lang="en-US" sz="4800" b="1">
              <a:solidFill>
                <a:srgbClr val="000000"/>
              </a:solidFill>
              <a:latin typeface="Arial Bold"/>
              <a:ea typeface="Arial Bold"/>
              <a:cs typeface="Arial Bold"/>
              <a:sym typeface="Arial Bold"/>
            </a:endParaRPr>
          </a:p>
          <a:p>
            <a:pPr marL="0" lvl="0" indent="0" algn="just">
              <a:lnSpc>
                <a:spcPts val="4032"/>
              </a:lnSpc>
            </a:pPr>
            <a:r>
              <a:rPr lang="en-US" sz="4800" b="1">
                <a:solidFill>
                  <a:srgbClr val="000000"/>
                </a:solidFill>
                <a:latin typeface="Arial Bold"/>
                <a:ea typeface="Arial Bold"/>
                <a:cs typeface="Arial Bold"/>
                <a:sym typeface="Arial Bold"/>
              </a:rPr>
              <a:t>Strengths &amp; Opportunities</a:t>
            </a:r>
          </a:p>
        </p:txBody>
      </p:sp>
      <p:sp>
        <p:nvSpPr>
          <p:cNvPr id="8" name="Freeform 8"/>
          <p:cNvSpPr/>
          <p:nvPr/>
        </p:nvSpPr>
        <p:spPr>
          <a:xfrm>
            <a:off x="13479090" y="0"/>
            <a:ext cx="4808910" cy="4808910"/>
          </a:xfrm>
          <a:custGeom>
            <a:avLst/>
            <a:gdLst/>
            <a:ahLst/>
            <a:cxnLst/>
            <a:rect l="l" t="t" r="r" b="b"/>
            <a:pathLst>
              <a:path w="4808910" h="4808910">
                <a:moveTo>
                  <a:pt x="0" y="0"/>
                </a:moveTo>
                <a:lnTo>
                  <a:pt x="4808910" y="0"/>
                </a:lnTo>
                <a:lnTo>
                  <a:pt x="4808910" y="4808910"/>
                </a:lnTo>
                <a:lnTo>
                  <a:pt x="0" y="4808910"/>
                </a:lnTo>
                <a:lnTo>
                  <a:pt x="0" y="0"/>
                </a:lnTo>
                <a:close/>
              </a:path>
            </a:pathLst>
          </a:custGeom>
          <a:blipFill>
            <a:blip r:embed="rId5">
              <a:alphaModFix amt="49000"/>
              <a:extLst>
                <a:ext uri="{96DAC541-7B7A-43D3-8B79-37D633B846F1}">
                  <asvg:svgBlip xmlns:asvg="http://schemas.microsoft.com/office/drawing/2016/SVG/main" r:embed="rId6"/>
                </a:ext>
              </a:extLst>
            </a:blip>
            <a:stretch>
              <a:fillRect/>
            </a:stretch>
          </a:blipFill>
        </p:spPr>
        <p:txBody>
          <a:bodyPr/>
          <a:lstStyle/>
          <a:p>
            <a:endParaRPr lang="en-GB"/>
          </a:p>
        </p:txBody>
      </p:sp>
      <p:sp>
        <p:nvSpPr>
          <p:cNvPr id="9" name="Freeform 9"/>
          <p:cNvSpPr/>
          <p:nvPr/>
        </p:nvSpPr>
        <p:spPr>
          <a:xfrm>
            <a:off x="11087394" y="5562253"/>
            <a:ext cx="7091553" cy="4724747"/>
          </a:xfrm>
          <a:custGeom>
            <a:avLst/>
            <a:gdLst/>
            <a:ahLst/>
            <a:cxnLst/>
            <a:rect l="l" t="t" r="r" b="b"/>
            <a:pathLst>
              <a:path w="7091553" h="4724747">
                <a:moveTo>
                  <a:pt x="0" y="0"/>
                </a:moveTo>
                <a:lnTo>
                  <a:pt x="7091553" y="0"/>
                </a:lnTo>
                <a:lnTo>
                  <a:pt x="7091553" y="4724747"/>
                </a:lnTo>
                <a:lnTo>
                  <a:pt x="0" y="4724747"/>
                </a:lnTo>
                <a:lnTo>
                  <a:pt x="0" y="0"/>
                </a:lnTo>
                <a:close/>
              </a:path>
            </a:pathLst>
          </a:custGeom>
          <a:blipFill>
            <a:blip r:embed="rId7" cstate="email">
              <a:extLst>
                <a:ext uri="{28A0092B-C50C-407E-A947-70E740481C1C}">
                  <a14:useLocalDpi xmlns:a14="http://schemas.microsoft.com/office/drawing/2010/main"/>
                </a:ext>
              </a:extLst>
            </a:blip>
            <a:stretch>
              <a:fillRect/>
            </a:stretch>
          </a:blipFill>
        </p:spPr>
        <p:txBody>
          <a:bodyPr/>
          <a:lstStyle/>
          <a:p>
            <a:endParaRPr lang="en-GB"/>
          </a:p>
        </p:txBody>
      </p:sp>
      <p:sp>
        <p:nvSpPr>
          <p:cNvPr id="10" name="TextBox 10"/>
          <p:cNvSpPr txBox="1"/>
          <p:nvPr/>
        </p:nvSpPr>
        <p:spPr>
          <a:xfrm>
            <a:off x="1028700" y="3585210"/>
            <a:ext cx="9236527" cy="6701790"/>
          </a:xfrm>
          <a:prstGeom prst="rect">
            <a:avLst/>
          </a:prstGeom>
        </p:spPr>
        <p:txBody>
          <a:bodyPr lIns="0" tIns="0" rIns="0" bIns="0" rtlCol="0" anchor="t">
            <a:spAutoFit/>
          </a:bodyPr>
          <a:lstStyle/>
          <a:p>
            <a:pPr algn="just">
              <a:lnSpc>
                <a:spcPts val="3359"/>
              </a:lnSpc>
            </a:pPr>
            <a:r>
              <a:rPr lang="en-US" sz="2400" b="1">
                <a:solidFill>
                  <a:srgbClr val="000000"/>
                </a:solidFill>
                <a:latin typeface="Arial Bold"/>
                <a:ea typeface="Arial Bold"/>
                <a:cs typeface="Arial Bold"/>
                <a:sym typeface="Arial Bold"/>
              </a:rPr>
              <a:t>Strengths:</a:t>
            </a:r>
          </a:p>
          <a:p>
            <a:pPr algn="just">
              <a:lnSpc>
                <a:spcPts val="3359"/>
              </a:lnSpc>
            </a:pPr>
            <a:endParaRPr lang="en-US" sz="2400" b="1">
              <a:solidFill>
                <a:srgbClr val="000000"/>
              </a:solidFill>
              <a:latin typeface="Arial Bold"/>
              <a:ea typeface="Arial Bold"/>
              <a:cs typeface="Arial Bold"/>
              <a:sym typeface="Arial Bold"/>
            </a:endParaRPr>
          </a:p>
          <a:p>
            <a:pPr marL="518160" lvl="1" indent="-259080" algn="just">
              <a:lnSpc>
                <a:spcPts val="3359"/>
              </a:lnSpc>
              <a:buFont typeface="Arial"/>
              <a:buChar char="•"/>
            </a:pPr>
            <a:r>
              <a:rPr lang="en-US" sz="2400">
                <a:solidFill>
                  <a:srgbClr val="000000"/>
                </a:solidFill>
                <a:latin typeface="Arial"/>
                <a:ea typeface="Arial"/>
                <a:cs typeface="Arial"/>
                <a:sym typeface="Arial"/>
              </a:rPr>
              <a:t>Efficiency, accuracy, personalisation (Lu, Cai and Gursoy, 2019; PwC, 2023).</a:t>
            </a:r>
          </a:p>
          <a:p>
            <a:pPr algn="just">
              <a:lnSpc>
                <a:spcPts val="3359"/>
              </a:lnSpc>
            </a:pPr>
            <a:endParaRPr lang="en-US" sz="2400">
              <a:solidFill>
                <a:srgbClr val="000000"/>
              </a:solidFill>
              <a:latin typeface="Arial"/>
              <a:ea typeface="Arial"/>
              <a:cs typeface="Arial"/>
              <a:sym typeface="Arial"/>
            </a:endParaRPr>
          </a:p>
          <a:p>
            <a:pPr marL="518160" lvl="1" indent="-259080" algn="just">
              <a:lnSpc>
                <a:spcPts val="3359"/>
              </a:lnSpc>
              <a:buFont typeface="Arial"/>
              <a:buChar char="•"/>
            </a:pPr>
            <a:r>
              <a:rPr lang="en-US" sz="2400">
                <a:solidFill>
                  <a:srgbClr val="000000"/>
                </a:solidFill>
                <a:latin typeface="Arial"/>
                <a:ea typeface="Arial"/>
                <a:cs typeface="Arial"/>
                <a:sym typeface="Arial"/>
              </a:rPr>
              <a:t>Example: Hilton’s “Connie” concierge, Marriott’s predictive analytics (Sabharwal and Jain, 2025; Hilton, 2023).</a:t>
            </a:r>
          </a:p>
          <a:p>
            <a:pPr algn="just">
              <a:lnSpc>
                <a:spcPts val="3359"/>
              </a:lnSpc>
            </a:pPr>
            <a:endParaRPr lang="en-US" sz="2400">
              <a:solidFill>
                <a:srgbClr val="000000"/>
              </a:solidFill>
              <a:latin typeface="Arial"/>
              <a:ea typeface="Arial"/>
              <a:cs typeface="Arial"/>
              <a:sym typeface="Arial"/>
            </a:endParaRPr>
          </a:p>
          <a:p>
            <a:pPr algn="just">
              <a:lnSpc>
                <a:spcPts val="3359"/>
              </a:lnSpc>
            </a:pPr>
            <a:r>
              <a:rPr lang="en-US" sz="2400" b="1">
                <a:solidFill>
                  <a:srgbClr val="000000"/>
                </a:solidFill>
                <a:latin typeface="Arial Bold"/>
                <a:ea typeface="Arial Bold"/>
                <a:cs typeface="Arial Bold"/>
                <a:sym typeface="Arial Bold"/>
              </a:rPr>
              <a:t>Opportunities:</a:t>
            </a:r>
          </a:p>
          <a:p>
            <a:pPr algn="just">
              <a:lnSpc>
                <a:spcPts val="3359"/>
              </a:lnSpc>
            </a:pPr>
            <a:endParaRPr lang="en-US" sz="2400" b="1">
              <a:solidFill>
                <a:srgbClr val="000000"/>
              </a:solidFill>
              <a:latin typeface="Arial Bold"/>
              <a:ea typeface="Arial Bold"/>
              <a:cs typeface="Arial Bold"/>
              <a:sym typeface="Arial Bold"/>
            </a:endParaRPr>
          </a:p>
          <a:p>
            <a:pPr marL="518160" lvl="1" indent="-259080" algn="just">
              <a:lnSpc>
                <a:spcPts val="3359"/>
              </a:lnSpc>
              <a:buFont typeface="Arial"/>
              <a:buChar char="•"/>
            </a:pPr>
            <a:r>
              <a:rPr lang="en-US" sz="2400">
                <a:solidFill>
                  <a:srgbClr val="000000"/>
                </a:solidFill>
                <a:latin typeface="Arial"/>
                <a:ea typeface="Arial"/>
                <a:cs typeface="Arial"/>
                <a:sym typeface="Arial"/>
              </a:rPr>
              <a:t>Human–AI synergy enhances creativity and guest experience (Gursoy, 2025; Talukder, Kabir and Jibon, 2024).</a:t>
            </a:r>
          </a:p>
          <a:p>
            <a:pPr algn="just">
              <a:lnSpc>
                <a:spcPts val="3359"/>
              </a:lnSpc>
            </a:pPr>
            <a:endParaRPr lang="en-US" sz="2400">
              <a:solidFill>
                <a:srgbClr val="000000"/>
              </a:solidFill>
              <a:latin typeface="Arial"/>
              <a:ea typeface="Arial"/>
              <a:cs typeface="Arial"/>
              <a:sym typeface="Arial"/>
            </a:endParaRPr>
          </a:p>
          <a:p>
            <a:pPr marL="518160" lvl="1" indent="-259080" algn="just">
              <a:lnSpc>
                <a:spcPts val="3359"/>
              </a:lnSpc>
              <a:buFont typeface="Arial"/>
              <a:buChar char="•"/>
            </a:pPr>
            <a:r>
              <a:rPr lang="en-US" sz="2400">
                <a:solidFill>
                  <a:srgbClr val="000000"/>
                </a:solidFill>
                <a:latin typeface="Arial"/>
                <a:ea typeface="Arial"/>
                <a:cs typeface="Arial"/>
                <a:sym typeface="Arial"/>
              </a:rPr>
              <a:t>Sustainability through energy management &amp; waste reduction (Deloitte, 2024b). </a:t>
            </a:r>
          </a:p>
          <a:p>
            <a:pPr marL="0" lvl="0" indent="0" algn="just">
              <a:lnSpc>
                <a:spcPts val="3359"/>
              </a:lnSpc>
              <a:spcBef>
                <a:spcPct val="0"/>
              </a:spcBef>
            </a:pPr>
            <a:endParaRPr lang="en-US" sz="2400">
              <a:solidFill>
                <a:srgbClr val="000000"/>
              </a:solidFill>
              <a:latin typeface="Arial"/>
              <a:ea typeface="Arial"/>
              <a:cs typeface="Arial"/>
              <a:sym typeface="Arial"/>
            </a:endParaRPr>
          </a:p>
        </p:txBody>
      </p:sp>
      <p:sp>
        <p:nvSpPr>
          <p:cNvPr id="11" name="Freeform 11"/>
          <p:cNvSpPr/>
          <p:nvPr/>
        </p:nvSpPr>
        <p:spPr>
          <a:xfrm>
            <a:off x="212975" y="0"/>
            <a:ext cx="2642969" cy="1321484"/>
          </a:xfrm>
          <a:custGeom>
            <a:avLst/>
            <a:gdLst/>
            <a:ahLst/>
            <a:cxnLst/>
            <a:rect l="l" t="t" r="r" b="b"/>
            <a:pathLst>
              <a:path w="2642969" h="1321484">
                <a:moveTo>
                  <a:pt x="0" y="0"/>
                </a:moveTo>
                <a:lnTo>
                  <a:pt x="2642969" y="0"/>
                </a:lnTo>
                <a:lnTo>
                  <a:pt x="2642969" y="1321484"/>
                </a:lnTo>
                <a:lnTo>
                  <a:pt x="0" y="1321484"/>
                </a:lnTo>
                <a:lnTo>
                  <a:pt x="0" y="0"/>
                </a:lnTo>
                <a:close/>
              </a:path>
            </a:pathLst>
          </a:custGeom>
          <a:blipFill>
            <a:blip r:embed="rId8" cstate="email">
              <a:extLst>
                <a:ext uri="{28A0092B-C50C-407E-A947-70E740481C1C}">
                  <a14:useLocalDpi xmlns:a14="http://schemas.microsoft.com/office/drawing/2010/main"/>
                </a:ext>
              </a:extLst>
            </a:blip>
            <a:stretch>
              <a:fillRect/>
            </a:stretch>
          </a:blipFill>
        </p:spPr>
        <p:txBody>
          <a:bodyPr/>
          <a:lstStyle/>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4EDF8"/>
        </a:solidFill>
        <a:effectLst/>
      </p:bgPr>
    </p:bg>
    <p:spTree>
      <p:nvGrpSpPr>
        <p:cNvPr id="1" name=""/>
        <p:cNvGrpSpPr/>
        <p:nvPr/>
      </p:nvGrpSpPr>
      <p:grpSpPr>
        <a:xfrm>
          <a:off x="0" y="0"/>
          <a:ext cx="0" cy="0"/>
          <a:chOff x="0" y="0"/>
          <a:chExt cx="0" cy="0"/>
        </a:xfrm>
      </p:grpSpPr>
      <p:grpSp>
        <p:nvGrpSpPr>
          <p:cNvPr id="2" name="Group 2"/>
          <p:cNvGrpSpPr/>
          <p:nvPr/>
        </p:nvGrpSpPr>
        <p:grpSpPr>
          <a:xfrm>
            <a:off x="799577" y="3014479"/>
            <a:ext cx="10656388" cy="6796761"/>
            <a:chOff x="0" y="0"/>
            <a:chExt cx="2806621" cy="1790094"/>
          </a:xfrm>
        </p:grpSpPr>
        <p:sp>
          <p:nvSpPr>
            <p:cNvPr id="3" name="Freeform 3"/>
            <p:cNvSpPr/>
            <p:nvPr/>
          </p:nvSpPr>
          <p:spPr>
            <a:xfrm>
              <a:off x="0" y="0"/>
              <a:ext cx="2806621" cy="1790093"/>
            </a:xfrm>
            <a:custGeom>
              <a:avLst/>
              <a:gdLst/>
              <a:ahLst/>
              <a:cxnLst/>
              <a:rect l="l" t="t" r="r" b="b"/>
              <a:pathLst>
                <a:path w="2806621" h="1790093">
                  <a:moveTo>
                    <a:pt x="43590" y="0"/>
                  </a:moveTo>
                  <a:lnTo>
                    <a:pt x="2763030" y="0"/>
                  </a:lnTo>
                  <a:cubicBezTo>
                    <a:pt x="2774591" y="0"/>
                    <a:pt x="2785679" y="4593"/>
                    <a:pt x="2793853" y="12767"/>
                  </a:cubicBezTo>
                  <a:cubicBezTo>
                    <a:pt x="2802028" y="20942"/>
                    <a:pt x="2806621" y="32029"/>
                    <a:pt x="2806621" y="43590"/>
                  </a:cubicBezTo>
                  <a:lnTo>
                    <a:pt x="2806621" y="1746503"/>
                  </a:lnTo>
                  <a:cubicBezTo>
                    <a:pt x="2806621" y="1770577"/>
                    <a:pt x="2787105" y="1790093"/>
                    <a:pt x="2763030" y="1790093"/>
                  </a:cubicBezTo>
                  <a:lnTo>
                    <a:pt x="43590" y="1790093"/>
                  </a:lnTo>
                  <a:cubicBezTo>
                    <a:pt x="19516" y="1790093"/>
                    <a:pt x="0" y="1770577"/>
                    <a:pt x="0" y="1746503"/>
                  </a:cubicBezTo>
                  <a:lnTo>
                    <a:pt x="0" y="43590"/>
                  </a:lnTo>
                  <a:cubicBezTo>
                    <a:pt x="0" y="19516"/>
                    <a:pt x="19516" y="0"/>
                    <a:pt x="43590" y="0"/>
                  </a:cubicBezTo>
                  <a:close/>
                </a:path>
              </a:pathLst>
            </a:custGeom>
            <a:solidFill>
              <a:srgbClr val="588CB6">
                <a:alpha val="75686"/>
              </a:srgbClr>
            </a:solidFill>
          </p:spPr>
          <p:txBody>
            <a:bodyPr/>
            <a:lstStyle/>
            <a:p>
              <a:endParaRPr lang="en-GB"/>
            </a:p>
          </p:txBody>
        </p:sp>
        <p:sp>
          <p:nvSpPr>
            <p:cNvPr id="4" name="TextBox 4"/>
            <p:cNvSpPr txBox="1"/>
            <p:nvPr/>
          </p:nvSpPr>
          <p:spPr>
            <a:xfrm>
              <a:off x="0" y="-38100"/>
              <a:ext cx="2806621" cy="1828194"/>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flipV="1">
            <a:off x="3062029" y="2034740"/>
            <a:ext cx="13081734" cy="1362681"/>
          </a:xfrm>
          <a:custGeom>
            <a:avLst/>
            <a:gdLst/>
            <a:ahLst/>
            <a:cxnLst/>
            <a:rect l="l" t="t" r="r" b="b"/>
            <a:pathLst>
              <a:path w="13081734" h="1362681">
                <a:moveTo>
                  <a:pt x="0" y="1362680"/>
                </a:moveTo>
                <a:lnTo>
                  <a:pt x="13081735" y="1362680"/>
                </a:lnTo>
                <a:lnTo>
                  <a:pt x="13081735" y="0"/>
                </a:lnTo>
                <a:lnTo>
                  <a:pt x="0" y="0"/>
                </a:lnTo>
                <a:lnTo>
                  <a:pt x="0" y="136268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a:off x="15023846" y="4224543"/>
            <a:ext cx="3065865" cy="2299398"/>
          </a:xfrm>
          <a:custGeom>
            <a:avLst/>
            <a:gdLst/>
            <a:ahLst/>
            <a:cxnLst/>
            <a:rect l="l" t="t" r="r" b="b"/>
            <a:pathLst>
              <a:path w="3065865" h="2299398">
                <a:moveTo>
                  <a:pt x="0" y="0"/>
                </a:moveTo>
                <a:lnTo>
                  <a:pt x="3065865" y="0"/>
                </a:lnTo>
                <a:lnTo>
                  <a:pt x="3065865" y="2299398"/>
                </a:lnTo>
                <a:lnTo>
                  <a:pt x="0" y="2299398"/>
                </a:lnTo>
                <a:lnTo>
                  <a:pt x="0" y="0"/>
                </a:lnTo>
                <a:close/>
              </a:path>
            </a:pathLst>
          </a:custGeom>
          <a:blipFill>
            <a:blip r:embed="rId4" cstate="email">
              <a:extLst>
                <a:ext uri="{28A0092B-C50C-407E-A947-70E740481C1C}">
                  <a14:useLocalDpi xmlns:a14="http://schemas.microsoft.com/office/drawing/2010/main"/>
                </a:ext>
              </a:extLst>
            </a:blip>
            <a:stretch>
              <a:fillRect/>
            </a:stretch>
          </a:blipFill>
        </p:spPr>
        <p:txBody>
          <a:bodyPr/>
          <a:lstStyle/>
          <a:p>
            <a:endParaRPr lang="en-GB"/>
          </a:p>
        </p:txBody>
      </p:sp>
      <p:sp>
        <p:nvSpPr>
          <p:cNvPr id="7" name="Freeform 7"/>
          <p:cNvSpPr/>
          <p:nvPr/>
        </p:nvSpPr>
        <p:spPr>
          <a:xfrm>
            <a:off x="11982512" y="6052848"/>
            <a:ext cx="5641114" cy="3758392"/>
          </a:xfrm>
          <a:custGeom>
            <a:avLst/>
            <a:gdLst/>
            <a:ahLst/>
            <a:cxnLst/>
            <a:rect l="l" t="t" r="r" b="b"/>
            <a:pathLst>
              <a:path w="5641114" h="3758392">
                <a:moveTo>
                  <a:pt x="0" y="0"/>
                </a:moveTo>
                <a:lnTo>
                  <a:pt x="5641114" y="0"/>
                </a:lnTo>
                <a:lnTo>
                  <a:pt x="5641114" y="3758392"/>
                </a:lnTo>
                <a:lnTo>
                  <a:pt x="0" y="3758392"/>
                </a:lnTo>
                <a:lnTo>
                  <a:pt x="0" y="0"/>
                </a:lnTo>
                <a:close/>
              </a:path>
            </a:pathLst>
          </a:custGeom>
          <a:blipFill>
            <a:blip r:embed="rId5" cstate="email">
              <a:extLst>
                <a:ext uri="{28A0092B-C50C-407E-A947-70E740481C1C}">
                  <a14:useLocalDpi xmlns:a14="http://schemas.microsoft.com/office/drawing/2010/main"/>
                </a:ext>
              </a:extLst>
            </a:blip>
            <a:stretch>
              <a:fillRect/>
            </a:stretch>
          </a:blipFill>
        </p:spPr>
        <p:txBody>
          <a:bodyPr/>
          <a:lstStyle/>
          <a:p>
            <a:endParaRPr lang="en-GB"/>
          </a:p>
        </p:txBody>
      </p:sp>
      <p:sp>
        <p:nvSpPr>
          <p:cNvPr id="8" name="TextBox 8"/>
          <p:cNvSpPr txBox="1"/>
          <p:nvPr/>
        </p:nvSpPr>
        <p:spPr>
          <a:xfrm>
            <a:off x="1104750" y="3713731"/>
            <a:ext cx="10021512" cy="5863590"/>
          </a:xfrm>
          <a:prstGeom prst="rect">
            <a:avLst/>
          </a:prstGeom>
        </p:spPr>
        <p:txBody>
          <a:bodyPr lIns="0" tIns="0" rIns="0" bIns="0" rtlCol="0" anchor="t">
            <a:spAutoFit/>
          </a:bodyPr>
          <a:lstStyle/>
          <a:p>
            <a:pPr algn="just">
              <a:lnSpc>
                <a:spcPts val="3359"/>
              </a:lnSpc>
            </a:pPr>
            <a:r>
              <a:rPr lang="en-US" sz="2400" b="1">
                <a:solidFill>
                  <a:srgbClr val="000000"/>
                </a:solidFill>
                <a:latin typeface="Arial Bold"/>
                <a:ea typeface="Arial Bold"/>
                <a:cs typeface="Arial Bold"/>
                <a:sym typeface="Arial Bold"/>
              </a:rPr>
              <a:t>Weaknesses:</a:t>
            </a:r>
          </a:p>
          <a:p>
            <a:pPr algn="just">
              <a:lnSpc>
                <a:spcPts val="3359"/>
              </a:lnSpc>
            </a:pPr>
            <a:endParaRPr lang="en-US" sz="2400" b="1">
              <a:solidFill>
                <a:srgbClr val="000000"/>
              </a:solidFill>
              <a:latin typeface="Arial Bold"/>
              <a:ea typeface="Arial Bold"/>
              <a:cs typeface="Arial Bold"/>
              <a:sym typeface="Arial Bold"/>
            </a:endParaRPr>
          </a:p>
          <a:p>
            <a:pPr marL="518160" lvl="1" indent="-259080" algn="just">
              <a:lnSpc>
                <a:spcPts val="3359"/>
              </a:lnSpc>
              <a:buFont typeface="Arial"/>
              <a:buChar char="•"/>
            </a:pPr>
            <a:r>
              <a:rPr lang="en-US" sz="2400">
                <a:solidFill>
                  <a:srgbClr val="000000"/>
                </a:solidFill>
                <a:latin typeface="Arial"/>
                <a:ea typeface="Arial"/>
                <a:cs typeface="Arial"/>
                <a:sym typeface="Arial"/>
              </a:rPr>
              <a:t>Loss of human touch (Jiang and Wen, 2020; (Murphy et al., 2021).</a:t>
            </a:r>
          </a:p>
          <a:p>
            <a:pPr algn="just">
              <a:lnSpc>
                <a:spcPts val="3359"/>
              </a:lnSpc>
            </a:pPr>
            <a:endParaRPr lang="en-US" sz="2400">
              <a:solidFill>
                <a:srgbClr val="000000"/>
              </a:solidFill>
              <a:latin typeface="Arial"/>
              <a:ea typeface="Arial"/>
              <a:cs typeface="Arial"/>
              <a:sym typeface="Arial"/>
            </a:endParaRPr>
          </a:p>
          <a:p>
            <a:pPr marL="518160" lvl="1" indent="-259080" algn="just">
              <a:lnSpc>
                <a:spcPts val="3359"/>
              </a:lnSpc>
              <a:buFont typeface="Arial"/>
              <a:buChar char="•"/>
            </a:pPr>
            <a:r>
              <a:rPr lang="en-US" sz="2400">
                <a:solidFill>
                  <a:srgbClr val="000000"/>
                </a:solidFill>
                <a:latin typeface="Arial"/>
                <a:ea typeface="Arial"/>
                <a:cs typeface="Arial"/>
                <a:sym typeface="Arial"/>
              </a:rPr>
              <a:t>Employee resistance and cost barriers  (Guan et al., 2025; Russell and Norvig, 2021).</a:t>
            </a:r>
          </a:p>
          <a:p>
            <a:pPr algn="just">
              <a:lnSpc>
                <a:spcPts val="3359"/>
              </a:lnSpc>
            </a:pPr>
            <a:endParaRPr lang="en-US" sz="2400">
              <a:solidFill>
                <a:srgbClr val="000000"/>
              </a:solidFill>
              <a:latin typeface="Arial"/>
              <a:ea typeface="Arial"/>
              <a:cs typeface="Arial"/>
              <a:sym typeface="Arial"/>
            </a:endParaRPr>
          </a:p>
          <a:p>
            <a:pPr algn="just">
              <a:lnSpc>
                <a:spcPts val="3359"/>
              </a:lnSpc>
            </a:pPr>
            <a:r>
              <a:rPr lang="en-US" sz="2400" b="1">
                <a:solidFill>
                  <a:srgbClr val="000000"/>
                </a:solidFill>
                <a:latin typeface="Arial Bold"/>
                <a:ea typeface="Arial Bold"/>
                <a:cs typeface="Arial Bold"/>
                <a:sym typeface="Arial Bold"/>
              </a:rPr>
              <a:t>Threats:</a:t>
            </a:r>
          </a:p>
          <a:p>
            <a:pPr algn="just">
              <a:lnSpc>
                <a:spcPts val="3359"/>
              </a:lnSpc>
            </a:pPr>
            <a:endParaRPr lang="en-US" sz="2400" b="1">
              <a:solidFill>
                <a:srgbClr val="000000"/>
              </a:solidFill>
              <a:latin typeface="Arial Bold"/>
              <a:ea typeface="Arial Bold"/>
              <a:cs typeface="Arial Bold"/>
              <a:sym typeface="Arial Bold"/>
            </a:endParaRPr>
          </a:p>
          <a:p>
            <a:pPr marL="518160" lvl="1" indent="-259080" algn="just">
              <a:lnSpc>
                <a:spcPts val="3359"/>
              </a:lnSpc>
              <a:buFont typeface="Arial"/>
              <a:buChar char="•"/>
            </a:pPr>
            <a:r>
              <a:rPr lang="en-US" sz="2400">
                <a:solidFill>
                  <a:srgbClr val="000000"/>
                </a:solidFill>
                <a:latin typeface="Arial"/>
                <a:ea typeface="Arial"/>
                <a:cs typeface="Arial"/>
                <a:sym typeface="Arial"/>
              </a:rPr>
              <a:t>Data privacy, algorithm bias, cybersecurity (Busra, 2024; Close and Sereiva, 2025).</a:t>
            </a:r>
          </a:p>
          <a:p>
            <a:pPr algn="just">
              <a:lnSpc>
                <a:spcPts val="3359"/>
              </a:lnSpc>
            </a:pPr>
            <a:endParaRPr lang="en-US" sz="2400">
              <a:solidFill>
                <a:srgbClr val="000000"/>
              </a:solidFill>
              <a:latin typeface="Arial"/>
              <a:ea typeface="Arial"/>
              <a:cs typeface="Arial"/>
              <a:sym typeface="Arial"/>
            </a:endParaRPr>
          </a:p>
          <a:p>
            <a:pPr marL="518160" lvl="1" indent="-259080" algn="just">
              <a:lnSpc>
                <a:spcPts val="3359"/>
              </a:lnSpc>
              <a:buFont typeface="Arial"/>
              <a:buChar char="•"/>
            </a:pPr>
            <a:r>
              <a:rPr lang="en-US" sz="2400">
                <a:solidFill>
                  <a:srgbClr val="000000"/>
                </a:solidFill>
                <a:latin typeface="Arial"/>
                <a:ea typeface="Arial"/>
                <a:cs typeface="Arial"/>
                <a:sym typeface="Arial"/>
              </a:rPr>
              <a:t>Cultural resistance to automation (Tussyadiah, 2020).</a:t>
            </a:r>
          </a:p>
          <a:p>
            <a:pPr marL="0" lvl="0" indent="0" algn="just">
              <a:lnSpc>
                <a:spcPts val="3359"/>
              </a:lnSpc>
              <a:spcBef>
                <a:spcPct val="0"/>
              </a:spcBef>
            </a:pPr>
            <a:endParaRPr lang="en-US" sz="2400">
              <a:solidFill>
                <a:srgbClr val="000000"/>
              </a:solidFill>
              <a:latin typeface="Arial"/>
              <a:ea typeface="Arial"/>
              <a:cs typeface="Arial"/>
              <a:sym typeface="Arial"/>
            </a:endParaRPr>
          </a:p>
        </p:txBody>
      </p:sp>
      <p:sp>
        <p:nvSpPr>
          <p:cNvPr id="9" name="TextBox 9"/>
          <p:cNvSpPr txBox="1"/>
          <p:nvPr/>
        </p:nvSpPr>
        <p:spPr>
          <a:xfrm>
            <a:off x="4402724" y="443684"/>
            <a:ext cx="10400345" cy="1591056"/>
          </a:xfrm>
          <a:prstGeom prst="rect">
            <a:avLst/>
          </a:prstGeom>
        </p:spPr>
        <p:txBody>
          <a:bodyPr lIns="0" tIns="0" rIns="0" bIns="0" rtlCol="0" anchor="t">
            <a:spAutoFit/>
          </a:bodyPr>
          <a:lstStyle/>
          <a:p>
            <a:pPr algn="just">
              <a:lnSpc>
                <a:spcPts val="4032"/>
              </a:lnSpc>
            </a:pPr>
            <a:r>
              <a:rPr lang="en-US" sz="4800" b="1">
                <a:solidFill>
                  <a:srgbClr val="000000"/>
                </a:solidFill>
                <a:latin typeface="Arial Bold"/>
                <a:ea typeface="Arial Bold"/>
                <a:cs typeface="Arial Bold"/>
                <a:sym typeface="Arial Bold"/>
              </a:rPr>
              <a:t>Findings: </a:t>
            </a:r>
          </a:p>
          <a:p>
            <a:pPr algn="just">
              <a:lnSpc>
                <a:spcPts val="4032"/>
              </a:lnSpc>
            </a:pPr>
            <a:endParaRPr lang="en-US" sz="4800" b="1">
              <a:solidFill>
                <a:srgbClr val="000000"/>
              </a:solidFill>
              <a:latin typeface="Arial Bold"/>
              <a:ea typeface="Arial Bold"/>
              <a:cs typeface="Arial Bold"/>
              <a:sym typeface="Arial Bold"/>
            </a:endParaRPr>
          </a:p>
          <a:p>
            <a:pPr marL="0" lvl="0" indent="0" algn="just">
              <a:lnSpc>
                <a:spcPts val="4032"/>
              </a:lnSpc>
            </a:pPr>
            <a:r>
              <a:rPr lang="en-US" sz="4800" b="1">
                <a:solidFill>
                  <a:srgbClr val="000000"/>
                </a:solidFill>
                <a:latin typeface="Arial Bold"/>
                <a:ea typeface="Arial Bold"/>
                <a:cs typeface="Arial Bold"/>
                <a:sym typeface="Arial Bold"/>
              </a:rPr>
              <a:t>Weaknesses &amp; Threats</a:t>
            </a:r>
          </a:p>
        </p:txBody>
      </p:sp>
      <p:sp>
        <p:nvSpPr>
          <p:cNvPr id="10" name="Freeform 10"/>
          <p:cNvSpPr/>
          <p:nvPr/>
        </p:nvSpPr>
        <p:spPr>
          <a:xfrm>
            <a:off x="13479090" y="0"/>
            <a:ext cx="4808910" cy="4808910"/>
          </a:xfrm>
          <a:custGeom>
            <a:avLst/>
            <a:gdLst/>
            <a:ahLst/>
            <a:cxnLst/>
            <a:rect l="l" t="t" r="r" b="b"/>
            <a:pathLst>
              <a:path w="4808910" h="4808910">
                <a:moveTo>
                  <a:pt x="0" y="0"/>
                </a:moveTo>
                <a:lnTo>
                  <a:pt x="4808910" y="0"/>
                </a:lnTo>
                <a:lnTo>
                  <a:pt x="4808910" y="4808910"/>
                </a:lnTo>
                <a:lnTo>
                  <a:pt x="0" y="4808910"/>
                </a:lnTo>
                <a:lnTo>
                  <a:pt x="0" y="0"/>
                </a:lnTo>
                <a:close/>
              </a:path>
            </a:pathLst>
          </a:custGeom>
          <a:blipFill>
            <a:blip r:embed="rId6">
              <a:alphaModFix amt="49000"/>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1" name="Freeform 11"/>
          <p:cNvSpPr/>
          <p:nvPr/>
        </p:nvSpPr>
        <p:spPr>
          <a:xfrm>
            <a:off x="212975" y="0"/>
            <a:ext cx="2642969" cy="1321484"/>
          </a:xfrm>
          <a:custGeom>
            <a:avLst/>
            <a:gdLst/>
            <a:ahLst/>
            <a:cxnLst/>
            <a:rect l="l" t="t" r="r" b="b"/>
            <a:pathLst>
              <a:path w="2642969" h="1321484">
                <a:moveTo>
                  <a:pt x="0" y="0"/>
                </a:moveTo>
                <a:lnTo>
                  <a:pt x="2642969" y="0"/>
                </a:lnTo>
                <a:lnTo>
                  <a:pt x="2642969" y="1321484"/>
                </a:lnTo>
                <a:lnTo>
                  <a:pt x="0" y="1321484"/>
                </a:lnTo>
                <a:lnTo>
                  <a:pt x="0" y="0"/>
                </a:lnTo>
                <a:close/>
              </a:path>
            </a:pathLst>
          </a:custGeom>
          <a:blipFill>
            <a:blip r:embed="rId8" cstate="email">
              <a:extLst>
                <a:ext uri="{28A0092B-C50C-407E-A947-70E740481C1C}">
                  <a14:useLocalDpi xmlns:a14="http://schemas.microsoft.com/office/drawing/2010/main"/>
                </a:ext>
              </a:extLst>
            </a:blip>
            <a:stretch>
              <a:fillRect/>
            </a:stretch>
          </a:blipFill>
        </p:spPr>
        <p:txBody>
          <a:bodyPr/>
          <a:lstStyle/>
          <a:p>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47194" y="3689494"/>
            <a:ext cx="9184541" cy="5898264"/>
            <a:chOff x="0" y="0"/>
            <a:chExt cx="2418974" cy="1553452"/>
          </a:xfrm>
        </p:grpSpPr>
        <p:sp>
          <p:nvSpPr>
            <p:cNvPr id="3" name="Freeform 3"/>
            <p:cNvSpPr/>
            <p:nvPr/>
          </p:nvSpPr>
          <p:spPr>
            <a:xfrm>
              <a:off x="0" y="0"/>
              <a:ext cx="2418974" cy="1553452"/>
            </a:xfrm>
            <a:custGeom>
              <a:avLst/>
              <a:gdLst/>
              <a:ahLst/>
              <a:cxnLst/>
              <a:rect l="l" t="t" r="r" b="b"/>
              <a:pathLst>
                <a:path w="2418974" h="1553452">
                  <a:moveTo>
                    <a:pt x="50576" y="0"/>
                  </a:moveTo>
                  <a:lnTo>
                    <a:pt x="2368398" y="0"/>
                  </a:lnTo>
                  <a:cubicBezTo>
                    <a:pt x="2396330" y="0"/>
                    <a:pt x="2418974" y="22644"/>
                    <a:pt x="2418974" y="50576"/>
                  </a:cubicBezTo>
                  <a:lnTo>
                    <a:pt x="2418974" y="1502876"/>
                  </a:lnTo>
                  <a:cubicBezTo>
                    <a:pt x="2418974" y="1530809"/>
                    <a:pt x="2396330" y="1553452"/>
                    <a:pt x="2368398" y="1553452"/>
                  </a:cubicBezTo>
                  <a:lnTo>
                    <a:pt x="50576" y="1553452"/>
                  </a:lnTo>
                  <a:cubicBezTo>
                    <a:pt x="22644" y="1553452"/>
                    <a:pt x="0" y="1530809"/>
                    <a:pt x="0" y="1502876"/>
                  </a:cubicBezTo>
                  <a:lnTo>
                    <a:pt x="0" y="50576"/>
                  </a:lnTo>
                  <a:cubicBezTo>
                    <a:pt x="0" y="22644"/>
                    <a:pt x="22644" y="0"/>
                    <a:pt x="50576" y="0"/>
                  </a:cubicBezTo>
                  <a:close/>
                </a:path>
              </a:pathLst>
            </a:custGeom>
            <a:solidFill>
              <a:srgbClr val="D4EDF8">
                <a:alpha val="75686"/>
              </a:srgbClr>
            </a:solidFill>
          </p:spPr>
          <p:txBody>
            <a:bodyPr/>
            <a:lstStyle/>
            <a:p>
              <a:endParaRPr lang="en-GB"/>
            </a:p>
          </p:txBody>
        </p:sp>
        <p:sp>
          <p:nvSpPr>
            <p:cNvPr id="4" name="TextBox 4"/>
            <p:cNvSpPr txBox="1"/>
            <p:nvPr/>
          </p:nvSpPr>
          <p:spPr>
            <a:xfrm>
              <a:off x="0" y="-38100"/>
              <a:ext cx="2418974" cy="1591552"/>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flipV="1">
            <a:off x="1746157" y="3036442"/>
            <a:ext cx="12538612" cy="1306105"/>
          </a:xfrm>
          <a:custGeom>
            <a:avLst/>
            <a:gdLst/>
            <a:ahLst/>
            <a:cxnLst/>
            <a:rect l="l" t="t" r="r" b="b"/>
            <a:pathLst>
              <a:path w="12538612" h="1306105">
                <a:moveTo>
                  <a:pt x="0" y="1306105"/>
                </a:moveTo>
                <a:lnTo>
                  <a:pt x="12538612" y="1306105"/>
                </a:lnTo>
                <a:lnTo>
                  <a:pt x="12538612" y="0"/>
                </a:lnTo>
                <a:lnTo>
                  <a:pt x="0" y="0"/>
                </a:lnTo>
                <a:lnTo>
                  <a:pt x="0" y="1306105"/>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a:off x="11164053" y="6466353"/>
            <a:ext cx="5465729" cy="3648374"/>
          </a:xfrm>
          <a:custGeom>
            <a:avLst/>
            <a:gdLst/>
            <a:ahLst/>
            <a:cxnLst/>
            <a:rect l="l" t="t" r="r" b="b"/>
            <a:pathLst>
              <a:path w="5465729" h="3648374">
                <a:moveTo>
                  <a:pt x="0" y="0"/>
                </a:moveTo>
                <a:lnTo>
                  <a:pt x="5465729" y="0"/>
                </a:lnTo>
                <a:lnTo>
                  <a:pt x="5465729" y="3648374"/>
                </a:lnTo>
                <a:lnTo>
                  <a:pt x="0" y="3648374"/>
                </a:lnTo>
                <a:lnTo>
                  <a:pt x="0" y="0"/>
                </a:lnTo>
                <a:close/>
              </a:path>
            </a:pathLst>
          </a:custGeom>
          <a:blipFill>
            <a:blip r:embed="rId4" cstate="email">
              <a:extLst>
                <a:ext uri="{28A0092B-C50C-407E-A947-70E740481C1C}">
                  <a14:useLocalDpi xmlns:a14="http://schemas.microsoft.com/office/drawing/2010/main"/>
                </a:ext>
              </a:extLst>
            </a:blip>
            <a:stretch>
              <a:fillRect/>
            </a:stretch>
          </a:blipFill>
        </p:spPr>
        <p:txBody>
          <a:bodyPr/>
          <a:lstStyle/>
          <a:p>
            <a:endParaRPr lang="en-GB"/>
          </a:p>
        </p:txBody>
      </p:sp>
      <p:sp>
        <p:nvSpPr>
          <p:cNvPr id="7" name="Freeform 7"/>
          <p:cNvSpPr/>
          <p:nvPr/>
        </p:nvSpPr>
        <p:spPr>
          <a:xfrm>
            <a:off x="9731735" y="3036442"/>
            <a:ext cx="8556265" cy="5101224"/>
          </a:xfrm>
          <a:custGeom>
            <a:avLst/>
            <a:gdLst/>
            <a:ahLst/>
            <a:cxnLst/>
            <a:rect l="l" t="t" r="r" b="b"/>
            <a:pathLst>
              <a:path w="8556265" h="5101224">
                <a:moveTo>
                  <a:pt x="0" y="0"/>
                </a:moveTo>
                <a:lnTo>
                  <a:pt x="8556265" y="0"/>
                </a:lnTo>
                <a:lnTo>
                  <a:pt x="8556265" y="5101224"/>
                </a:lnTo>
                <a:lnTo>
                  <a:pt x="0" y="5101224"/>
                </a:lnTo>
                <a:lnTo>
                  <a:pt x="0" y="0"/>
                </a:lnTo>
                <a:close/>
              </a:path>
            </a:pathLst>
          </a:custGeom>
          <a:blipFill>
            <a:blip r:embed="rId5" cstate="email">
              <a:extLst>
                <a:ext uri="{28A0092B-C50C-407E-A947-70E740481C1C}">
                  <a14:useLocalDpi xmlns:a14="http://schemas.microsoft.com/office/drawing/2010/main"/>
                </a:ext>
              </a:extLst>
            </a:blip>
            <a:stretch>
              <a:fillRect/>
            </a:stretch>
          </a:blipFill>
        </p:spPr>
        <p:txBody>
          <a:bodyPr/>
          <a:lstStyle/>
          <a:p>
            <a:endParaRPr lang="en-GB"/>
          </a:p>
        </p:txBody>
      </p:sp>
      <p:sp>
        <p:nvSpPr>
          <p:cNvPr id="8" name="Freeform 8"/>
          <p:cNvSpPr/>
          <p:nvPr/>
        </p:nvSpPr>
        <p:spPr>
          <a:xfrm>
            <a:off x="11111830" y="657096"/>
            <a:ext cx="5570175" cy="5312555"/>
          </a:xfrm>
          <a:custGeom>
            <a:avLst/>
            <a:gdLst/>
            <a:ahLst/>
            <a:cxnLst/>
            <a:rect l="l" t="t" r="r" b="b"/>
            <a:pathLst>
              <a:path w="5570175" h="5312555">
                <a:moveTo>
                  <a:pt x="0" y="0"/>
                </a:moveTo>
                <a:lnTo>
                  <a:pt x="5570175" y="0"/>
                </a:lnTo>
                <a:lnTo>
                  <a:pt x="5570175" y="5312554"/>
                </a:lnTo>
                <a:lnTo>
                  <a:pt x="0" y="531255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9" name="Freeform 9"/>
          <p:cNvSpPr/>
          <p:nvPr/>
        </p:nvSpPr>
        <p:spPr>
          <a:xfrm>
            <a:off x="212975" y="0"/>
            <a:ext cx="2642969" cy="1321484"/>
          </a:xfrm>
          <a:custGeom>
            <a:avLst/>
            <a:gdLst/>
            <a:ahLst/>
            <a:cxnLst/>
            <a:rect l="l" t="t" r="r" b="b"/>
            <a:pathLst>
              <a:path w="2642969" h="1321484">
                <a:moveTo>
                  <a:pt x="0" y="0"/>
                </a:moveTo>
                <a:lnTo>
                  <a:pt x="2642969" y="0"/>
                </a:lnTo>
                <a:lnTo>
                  <a:pt x="2642969" y="1321484"/>
                </a:lnTo>
                <a:lnTo>
                  <a:pt x="0" y="1321484"/>
                </a:lnTo>
                <a:lnTo>
                  <a:pt x="0" y="0"/>
                </a:lnTo>
                <a:close/>
              </a:path>
            </a:pathLst>
          </a:custGeom>
          <a:blipFill>
            <a:blip r:embed="rId8" cstate="email">
              <a:extLst>
                <a:ext uri="{28A0092B-C50C-407E-A947-70E740481C1C}">
                  <a14:useLocalDpi xmlns:a14="http://schemas.microsoft.com/office/drawing/2010/main"/>
                </a:ext>
              </a:extLst>
            </a:blip>
            <a:stretch>
              <a:fillRect/>
            </a:stretch>
          </a:blipFill>
        </p:spPr>
        <p:txBody>
          <a:bodyPr/>
          <a:lstStyle/>
          <a:p>
            <a:endParaRPr lang="en-GB"/>
          </a:p>
        </p:txBody>
      </p:sp>
      <p:sp>
        <p:nvSpPr>
          <p:cNvPr id="10" name="TextBox 10"/>
          <p:cNvSpPr txBox="1"/>
          <p:nvPr/>
        </p:nvSpPr>
        <p:spPr>
          <a:xfrm>
            <a:off x="746566" y="4602788"/>
            <a:ext cx="8785798" cy="4832985"/>
          </a:xfrm>
          <a:prstGeom prst="rect">
            <a:avLst/>
          </a:prstGeom>
        </p:spPr>
        <p:txBody>
          <a:bodyPr lIns="0" tIns="0" rIns="0" bIns="0" rtlCol="0" anchor="t">
            <a:spAutoFit/>
          </a:bodyPr>
          <a:lstStyle/>
          <a:p>
            <a:pPr marL="518160" lvl="1" indent="-259080" algn="just">
              <a:lnSpc>
                <a:spcPts val="4800"/>
              </a:lnSpc>
              <a:buFont typeface="Arial"/>
              <a:buChar char="•"/>
            </a:pPr>
            <a:r>
              <a:rPr lang="en-US" sz="2400">
                <a:solidFill>
                  <a:srgbClr val="000000"/>
                </a:solidFill>
                <a:latin typeface="Arial"/>
                <a:ea typeface="Arial"/>
                <a:cs typeface="Arial"/>
                <a:sym typeface="Arial"/>
              </a:rPr>
              <a:t>AI works best as a partner, not a replacement</a:t>
            </a:r>
          </a:p>
          <a:p>
            <a:pPr algn="just">
              <a:lnSpc>
                <a:spcPts val="4800"/>
              </a:lnSpc>
            </a:pPr>
            <a:endParaRPr lang="en-US" sz="2400">
              <a:solidFill>
                <a:srgbClr val="000000"/>
              </a:solidFill>
              <a:latin typeface="Arial"/>
              <a:ea typeface="Arial"/>
              <a:cs typeface="Arial"/>
              <a:sym typeface="Arial"/>
            </a:endParaRPr>
          </a:p>
          <a:p>
            <a:pPr marL="518160" lvl="1" indent="-259080" algn="just">
              <a:lnSpc>
                <a:spcPts val="4800"/>
              </a:lnSpc>
              <a:buFont typeface="Arial"/>
              <a:buChar char="•"/>
            </a:pPr>
            <a:r>
              <a:rPr lang="en-US" sz="2400">
                <a:solidFill>
                  <a:srgbClr val="000000"/>
                </a:solidFill>
                <a:latin typeface="Arial"/>
                <a:ea typeface="Arial"/>
                <a:cs typeface="Arial"/>
                <a:sym typeface="Arial"/>
              </a:rPr>
              <a:t>Hybrid models (Hilton, citizenM) achieve best results </a:t>
            </a:r>
            <a:r>
              <a:rPr lang="en-US" sz="2400" b="1">
                <a:solidFill>
                  <a:srgbClr val="000000"/>
                </a:solidFill>
                <a:latin typeface="Arial Bold"/>
                <a:ea typeface="Arial Bold"/>
                <a:cs typeface="Arial Bold"/>
                <a:sym typeface="Arial Bold"/>
              </a:rPr>
              <a:t> </a:t>
            </a:r>
            <a:r>
              <a:rPr lang="en-US" sz="2400">
                <a:solidFill>
                  <a:srgbClr val="000000"/>
                </a:solidFill>
                <a:latin typeface="Arial"/>
                <a:ea typeface="Arial"/>
                <a:cs typeface="Arial"/>
                <a:sym typeface="Arial"/>
              </a:rPr>
              <a:t>(Sabharwal and Jain, 2025; Hilton, 2023);</a:t>
            </a:r>
          </a:p>
          <a:p>
            <a:pPr algn="just">
              <a:lnSpc>
                <a:spcPts val="4800"/>
              </a:lnSpc>
            </a:pPr>
            <a:endParaRPr lang="en-US" sz="2400">
              <a:solidFill>
                <a:srgbClr val="000000"/>
              </a:solidFill>
              <a:latin typeface="Arial"/>
              <a:ea typeface="Arial"/>
              <a:cs typeface="Arial"/>
              <a:sym typeface="Arial"/>
            </a:endParaRPr>
          </a:p>
          <a:p>
            <a:pPr marL="518160" lvl="1" indent="-259080" algn="just">
              <a:lnSpc>
                <a:spcPts val="4800"/>
              </a:lnSpc>
              <a:buFont typeface="Arial"/>
              <a:buChar char="•"/>
            </a:pPr>
            <a:r>
              <a:rPr lang="en-US" sz="2400">
                <a:solidFill>
                  <a:srgbClr val="000000"/>
                </a:solidFill>
                <a:latin typeface="Arial"/>
                <a:ea typeface="Arial"/>
                <a:cs typeface="Arial"/>
                <a:sym typeface="Arial"/>
              </a:rPr>
              <a:t>Balance = AI for routine tasks + Humans</a:t>
            </a:r>
            <a:r>
              <a:rPr lang="en-US" sz="2400" u="none" strike="noStrike">
                <a:solidFill>
                  <a:srgbClr val="000000"/>
                </a:solidFill>
                <a:latin typeface="Arial"/>
                <a:ea typeface="Arial"/>
                <a:cs typeface="Arial"/>
                <a:sym typeface="Arial"/>
              </a:rPr>
              <a:t> for empathy, creativity, ethics</a:t>
            </a:r>
          </a:p>
          <a:p>
            <a:pPr algn="just">
              <a:lnSpc>
                <a:spcPts val="4800"/>
              </a:lnSpc>
            </a:pPr>
            <a:endParaRPr lang="en-US" sz="2400" u="none" strike="noStrike">
              <a:solidFill>
                <a:srgbClr val="000000"/>
              </a:solidFill>
              <a:latin typeface="Arial"/>
              <a:ea typeface="Arial"/>
              <a:cs typeface="Arial"/>
              <a:sym typeface="Arial"/>
            </a:endParaRPr>
          </a:p>
        </p:txBody>
      </p:sp>
      <p:sp>
        <p:nvSpPr>
          <p:cNvPr id="11" name="TextBox 11"/>
          <p:cNvSpPr txBox="1"/>
          <p:nvPr/>
        </p:nvSpPr>
        <p:spPr>
          <a:xfrm>
            <a:off x="3617308" y="1445386"/>
            <a:ext cx="7267159" cy="1591056"/>
          </a:xfrm>
          <a:prstGeom prst="rect">
            <a:avLst/>
          </a:prstGeom>
        </p:spPr>
        <p:txBody>
          <a:bodyPr lIns="0" tIns="0" rIns="0" bIns="0" rtlCol="0" anchor="t">
            <a:spAutoFit/>
          </a:bodyPr>
          <a:lstStyle/>
          <a:p>
            <a:pPr algn="just">
              <a:lnSpc>
                <a:spcPts val="4032"/>
              </a:lnSpc>
            </a:pPr>
            <a:r>
              <a:rPr lang="en-US" sz="4800" b="1">
                <a:solidFill>
                  <a:srgbClr val="000000"/>
                </a:solidFill>
                <a:latin typeface="Arial Bold"/>
                <a:ea typeface="Arial Bold"/>
                <a:cs typeface="Arial Bold"/>
                <a:sym typeface="Arial Bold"/>
              </a:rPr>
              <a:t>Synthesis: </a:t>
            </a:r>
          </a:p>
          <a:p>
            <a:pPr algn="just">
              <a:lnSpc>
                <a:spcPts val="4032"/>
              </a:lnSpc>
            </a:pPr>
            <a:endParaRPr lang="en-US" sz="4800" b="1">
              <a:solidFill>
                <a:srgbClr val="000000"/>
              </a:solidFill>
              <a:latin typeface="Arial Bold"/>
              <a:ea typeface="Arial Bold"/>
              <a:cs typeface="Arial Bold"/>
              <a:sym typeface="Arial Bold"/>
            </a:endParaRPr>
          </a:p>
          <a:p>
            <a:pPr marL="0" lvl="0" indent="0" algn="just">
              <a:lnSpc>
                <a:spcPts val="4032"/>
              </a:lnSpc>
            </a:pPr>
            <a:r>
              <a:rPr lang="en-US" sz="4800" b="1">
                <a:solidFill>
                  <a:srgbClr val="000000"/>
                </a:solidFill>
                <a:latin typeface="Arial Bold"/>
                <a:ea typeface="Arial Bold"/>
                <a:cs typeface="Arial Bold"/>
                <a:sym typeface="Arial Bold"/>
              </a:rPr>
              <a:t>Finding the Balance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E7C2"/>
        </a:solidFill>
        <a:effectLst/>
      </p:bgPr>
    </p:bg>
    <p:spTree>
      <p:nvGrpSpPr>
        <p:cNvPr id="1" name=""/>
        <p:cNvGrpSpPr/>
        <p:nvPr/>
      </p:nvGrpSpPr>
      <p:grpSpPr>
        <a:xfrm>
          <a:off x="0" y="0"/>
          <a:ext cx="0" cy="0"/>
          <a:chOff x="0" y="0"/>
          <a:chExt cx="0" cy="0"/>
        </a:xfrm>
      </p:grpSpPr>
      <p:sp>
        <p:nvSpPr>
          <p:cNvPr id="2" name="Freeform 2"/>
          <p:cNvSpPr/>
          <p:nvPr/>
        </p:nvSpPr>
        <p:spPr>
          <a:xfrm>
            <a:off x="12783770" y="0"/>
            <a:ext cx="4740418" cy="4521174"/>
          </a:xfrm>
          <a:custGeom>
            <a:avLst/>
            <a:gdLst/>
            <a:ahLst/>
            <a:cxnLst/>
            <a:rect l="l" t="t" r="r" b="b"/>
            <a:pathLst>
              <a:path w="4740418" h="4521174">
                <a:moveTo>
                  <a:pt x="0" y="0"/>
                </a:moveTo>
                <a:lnTo>
                  <a:pt x="4740418" y="0"/>
                </a:lnTo>
                <a:lnTo>
                  <a:pt x="4740418" y="4521174"/>
                </a:lnTo>
                <a:lnTo>
                  <a:pt x="0" y="452117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a:off x="772140" y="2691173"/>
            <a:ext cx="9640297" cy="6871030"/>
            <a:chOff x="0" y="0"/>
            <a:chExt cx="2539008" cy="1809654"/>
          </a:xfrm>
        </p:grpSpPr>
        <p:sp>
          <p:nvSpPr>
            <p:cNvPr id="4" name="Freeform 4"/>
            <p:cNvSpPr/>
            <p:nvPr/>
          </p:nvSpPr>
          <p:spPr>
            <a:xfrm>
              <a:off x="0" y="0"/>
              <a:ext cx="2539008" cy="1809654"/>
            </a:xfrm>
            <a:custGeom>
              <a:avLst/>
              <a:gdLst/>
              <a:ahLst/>
              <a:cxnLst/>
              <a:rect l="l" t="t" r="r" b="b"/>
              <a:pathLst>
                <a:path w="2539008" h="1809654">
                  <a:moveTo>
                    <a:pt x="48185" y="0"/>
                  </a:moveTo>
                  <a:lnTo>
                    <a:pt x="2490824" y="0"/>
                  </a:lnTo>
                  <a:cubicBezTo>
                    <a:pt x="2517435" y="0"/>
                    <a:pt x="2539008" y="21573"/>
                    <a:pt x="2539008" y="48185"/>
                  </a:cubicBezTo>
                  <a:lnTo>
                    <a:pt x="2539008" y="1761469"/>
                  </a:lnTo>
                  <a:cubicBezTo>
                    <a:pt x="2539008" y="1788081"/>
                    <a:pt x="2517435" y="1809654"/>
                    <a:pt x="2490824" y="1809654"/>
                  </a:cubicBezTo>
                  <a:lnTo>
                    <a:pt x="48185" y="1809654"/>
                  </a:lnTo>
                  <a:cubicBezTo>
                    <a:pt x="21573" y="1809654"/>
                    <a:pt x="0" y="1788081"/>
                    <a:pt x="0" y="1761469"/>
                  </a:cubicBezTo>
                  <a:lnTo>
                    <a:pt x="0" y="48185"/>
                  </a:lnTo>
                  <a:cubicBezTo>
                    <a:pt x="0" y="21573"/>
                    <a:pt x="21573" y="0"/>
                    <a:pt x="48185" y="0"/>
                  </a:cubicBezTo>
                  <a:close/>
                </a:path>
              </a:pathLst>
            </a:custGeom>
            <a:solidFill>
              <a:srgbClr val="D8BA9E">
                <a:alpha val="75686"/>
              </a:srgbClr>
            </a:solidFill>
          </p:spPr>
          <p:txBody>
            <a:bodyPr/>
            <a:lstStyle/>
            <a:p>
              <a:endParaRPr lang="en-GB"/>
            </a:p>
          </p:txBody>
        </p:sp>
        <p:sp>
          <p:nvSpPr>
            <p:cNvPr id="5" name="TextBox 5"/>
            <p:cNvSpPr txBox="1"/>
            <p:nvPr/>
          </p:nvSpPr>
          <p:spPr>
            <a:xfrm>
              <a:off x="0" y="-38100"/>
              <a:ext cx="2539008" cy="1847754"/>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flipV="1">
            <a:off x="2874694" y="2038120"/>
            <a:ext cx="12538612" cy="1306105"/>
          </a:xfrm>
          <a:custGeom>
            <a:avLst/>
            <a:gdLst/>
            <a:ahLst/>
            <a:cxnLst/>
            <a:rect l="l" t="t" r="r" b="b"/>
            <a:pathLst>
              <a:path w="12538612" h="1306105">
                <a:moveTo>
                  <a:pt x="0" y="1306106"/>
                </a:moveTo>
                <a:lnTo>
                  <a:pt x="12538612" y="1306106"/>
                </a:lnTo>
                <a:lnTo>
                  <a:pt x="12538612" y="0"/>
                </a:lnTo>
                <a:lnTo>
                  <a:pt x="0" y="0"/>
                </a:lnTo>
                <a:lnTo>
                  <a:pt x="0" y="1306106"/>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p:cNvSpPr/>
          <p:nvPr/>
        </p:nvSpPr>
        <p:spPr>
          <a:xfrm>
            <a:off x="212975" y="0"/>
            <a:ext cx="2642969" cy="1321484"/>
          </a:xfrm>
          <a:custGeom>
            <a:avLst/>
            <a:gdLst/>
            <a:ahLst/>
            <a:cxnLst/>
            <a:rect l="l" t="t" r="r" b="b"/>
            <a:pathLst>
              <a:path w="2642969" h="1321484">
                <a:moveTo>
                  <a:pt x="0" y="0"/>
                </a:moveTo>
                <a:lnTo>
                  <a:pt x="2642969" y="0"/>
                </a:lnTo>
                <a:lnTo>
                  <a:pt x="2642969" y="1321484"/>
                </a:lnTo>
                <a:lnTo>
                  <a:pt x="0" y="1321484"/>
                </a:lnTo>
                <a:lnTo>
                  <a:pt x="0" y="0"/>
                </a:lnTo>
                <a:close/>
              </a:path>
            </a:pathLst>
          </a:custGeom>
          <a:blipFill>
            <a:blip r:embed="rId6" cstate="email">
              <a:extLst>
                <a:ext uri="{28A0092B-C50C-407E-A947-70E740481C1C}">
                  <a14:useLocalDpi xmlns:a14="http://schemas.microsoft.com/office/drawing/2010/main"/>
                </a:ext>
              </a:extLst>
            </a:blip>
            <a:stretch>
              <a:fillRect/>
            </a:stretch>
          </a:blipFill>
        </p:spPr>
        <p:txBody>
          <a:bodyPr/>
          <a:lstStyle/>
          <a:p>
            <a:endParaRPr lang="en-GB"/>
          </a:p>
        </p:txBody>
      </p:sp>
      <p:sp>
        <p:nvSpPr>
          <p:cNvPr id="8" name="Freeform 8"/>
          <p:cNvSpPr/>
          <p:nvPr/>
        </p:nvSpPr>
        <p:spPr>
          <a:xfrm>
            <a:off x="10683151" y="4988772"/>
            <a:ext cx="7166973" cy="4782326"/>
          </a:xfrm>
          <a:custGeom>
            <a:avLst/>
            <a:gdLst/>
            <a:ahLst/>
            <a:cxnLst/>
            <a:rect l="l" t="t" r="r" b="b"/>
            <a:pathLst>
              <a:path w="7166973" h="4782326">
                <a:moveTo>
                  <a:pt x="0" y="0"/>
                </a:moveTo>
                <a:lnTo>
                  <a:pt x="7166974" y="0"/>
                </a:lnTo>
                <a:lnTo>
                  <a:pt x="7166974" y="4782325"/>
                </a:lnTo>
                <a:lnTo>
                  <a:pt x="0" y="4782325"/>
                </a:lnTo>
                <a:lnTo>
                  <a:pt x="0" y="0"/>
                </a:lnTo>
                <a:close/>
              </a:path>
            </a:pathLst>
          </a:custGeom>
          <a:blipFill>
            <a:blip r:embed="rId7" cstate="email">
              <a:extLst>
                <a:ext uri="{28A0092B-C50C-407E-A947-70E740481C1C}">
                  <a14:useLocalDpi xmlns:a14="http://schemas.microsoft.com/office/drawing/2010/main"/>
                </a:ext>
              </a:extLst>
            </a:blip>
            <a:stretch>
              <a:fillRect/>
            </a:stretch>
          </a:blipFill>
        </p:spPr>
        <p:txBody>
          <a:bodyPr/>
          <a:lstStyle/>
          <a:p>
            <a:endParaRPr lang="en-GB"/>
          </a:p>
        </p:txBody>
      </p:sp>
      <p:sp>
        <p:nvSpPr>
          <p:cNvPr id="9" name="TextBox 9"/>
          <p:cNvSpPr txBox="1"/>
          <p:nvPr/>
        </p:nvSpPr>
        <p:spPr>
          <a:xfrm>
            <a:off x="1264497" y="3938283"/>
            <a:ext cx="8655582" cy="5175885"/>
          </a:xfrm>
          <a:prstGeom prst="rect">
            <a:avLst/>
          </a:prstGeom>
        </p:spPr>
        <p:txBody>
          <a:bodyPr lIns="0" tIns="0" rIns="0" bIns="0" rtlCol="0" anchor="t">
            <a:spAutoFit/>
          </a:bodyPr>
          <a:lstStyle/>
          <a:p>
            <a:pPr marL="518160" lvl="1" indent="-259080" algn="just">
              <a:lnSpc>
                <a:spcPts val="6000"/>
              </a:lnSpc>
              <a:buAutoNum type="arabicPeriod"/>
            </a:pPr>
            <a:r>
              <a:rPr lang="en-US" sz="2400" b="1">
                <a:solidFill>
                  <a:srgbClr val="000000"/>
                </a:solidFill>
                <a:latin typeface="Arial Bold"/>
                <a:ea typeface="Arial Bold"/>
                <a:cs typeface="Arial Bold"/>
                <a:sym typeface="Arial Bold"/>
              </a:rPr>
              <a:t>AI–Human Collaboration Charter</a:t>
            </a:r>
            <a:r>
              <a:rPr lang="en-US" sz="2400">
                <a:solidFill>
                  <a:srgbClr val="000000"/>
                </a:solidFill>
                <a:latin typeface="Arial"/>
                <a:ea typeface="Arial"/>
                <a:cs typeface="Arial"/>
                <a:sym typeface="Arial"/>
              </a:rPr>
              <a:t> – define human vs machine roles.</a:t>
            </a:r>
          </a:p>
          <a:p>
            <a:pPr marL="518160" lvl="1" indent="-259080" algn="just">
              <a:lnSpc>
                <a:spcPts val="6000"/>
              </a:lnSpc>
              <a:buAutoNum type="arabicPeriod"/>
            </a:pPr>
            <a:r>
              <a:rPr lang="en-US" sz="2400" b="1">
                <a:solidFill>
                  <a:srgbClr val="000000"/>
                </a:solidFill>
                <a:latin typeface="Arial Bold"/>
                <a:ea typeface="Arial Bold"/>
                <a:cs typeface="Arial Bold"/>
                <a:sym typeface="Arial Bold"/>
              </a:rPr>
              <a:t>Employee AI training</a:t>
            </a:r>
            <a:r>
              <a:rPr lang="en-US" sz="2400">
                <a:solidFill>
                  <a:srgbClr val="000000"/>
                </a:solidFill>
                <a:latin typeface="Arial"/>
                <a:ea typeface="Arial"/>
                <a:cs typeface="Arial"/>
                <a:sym typeface="Arial"/>
              </a:rPr>
              <a:t> – upskilling and inclusion.</a:t>
            </a:r>
          </a:p>
          <a:p>
            <a:pPr marL="518160" lvl="1" indent="-259080" algn="just">
              <a:lnSpc>
                <a:spcPts val="6000"/>
              </a:lnSpc>
              <a:buAutoNum type="arabicPeriod"/>
            </a:pPr>
            <a:r>
              <a:rPr lang="en-US" sz="2400" b="1">
                <a:solidFill>
                  <a:srgbClr val="000000"/>
                </a:solidFill>
                <a:latin typeface="Arial Bold"/>
                <a:ea typeface="Arial Bold"/>
                <a:cs typeface="Arial Bold"/>
                <a:sym typeface="Arial Bold"/>
              </a:rPr>
              <a:t>Ethical governance </a:t>
            </a:r>
            <a:r>
              <a:rPr lang="en-US" sz="2400">
                <a:solidFill>
                  <a:srgbClr val="000000"/>
                </a:solidFill>
                <a:latin typeface="Arial"/>
                <a:ea typeface="Arial"/>
                <a:cs typeface="Arial"/>
                <a:sym typeface="Arial"/>
              </a:rPr>
              <a:t>– transparency, data protection.</a:t>
            </a:r>
          </a:p>
          <a:p>
            <a:pPr marL="518160" lvl="1" indent="-259080" algn="just">
              <a:lnSpc>
                <a:spcPts val="6000"/>
              </a:lnSpc>
              <a:buAutoNum type="arabicPeriod"/>
            </a:pPr>
            <a:r>
              <a:rPr lang="en-US" sz="2400" b="1">
                <a:solidFill>
                  <a:srgbClr val="000000"/>
                </a:solidFill>
                <a:latin typeface="Arial Bold"/>
                <a:ea typeface="Arial Bold"/>
                <a:cs typeface="Arial Bold"/>
                <a:sym typeface="Arial Bold"/>
              </a:rPr>
              <a:t>Sustainability </a:t>
            </a:r>
            <a:r>
              <a:rPr lang="en-US" sz="2400">
                <a:solidFill>
                  <a:srgbClr val="000000"/>
                </a:solidFill>
                <a:latin typeface="Arial"/>
                <a:ea typeface="Arial"/>
                <a:cs typeface="Arial"/>
                <a:sym typeface="Arial"/>
              </a:rPr>
              <a:t>– AI for energy and</a:t>
            </a:r>
            <a:r>
              <a:rPr lang="en-US" sz="2400" u="none" strike="noStrike">
                <a:solidFill>
                  <a:srgbClr val="000000"/>
                </a:solidFill>
                <a:latin typeface="Arial"/>
                <a:ea typeface="Arial"/>
                <a:cs typeface="Arial"/>
                <a:sym typeface="Arial"/>
              </a:rPr>
              <a:t> resource efficiency.</a:t>
            </a:r>
          </a:p>
          <a:p>
            <a:pPr marL="518160" lvl="1" indent="-259080" algn="just">
              <a:lnSpc>
                <a:spcPts val="6000"/>
              </a:lnSpc>
              <a:buAutoNum type="arabicPeriod"/>
            </a:pPr>
            <a:r>
              <a:rPr lang="en-US" sz="2400" b="1" u="none" strike="noStrike">
                <a:solidFill>
                  <a:srgbClr val="000000"/>
                </a:solidFill>
                <a:latin typeface="Arial Bold"/>
                <a:ea typeface="Arial Bold"/>
                <a:cs typeface="Arial Bold"/>
                <a:sym typeface="Arial Bold"/>
              </a:rPr>
              <a:t>Industry–Academic partnerships</a:t>
            </a:r>
            <a:r>
              <a:rPr lang="en-US" sz="2400" u="none" strike="noStrike">
                <a:solidFill>
                  <a:srgbClr val="000000"/>
                </a:solidFill>
                <a:latin typeface="Arial"/>
                <a:ea typeface="Arial"/>
                <a:cs typeface="Arial"/>
                <a:sym typeface="Arial"/>
              </a:rPr>
              <a:t> – build digital literacy.</a:t>
            </a:r>
          </a:p>
          <a:p>
            <a:pPr algn="just">
              <a:lnSpc>
                <a:spcPts val="4800"/>
              </a:lnSpc>
            </a:pPr>
            <a:endParaRPr lang="en-US" sz="2400" u="none" strike="noStrike">
              <a:solidFill>
                <a:srgbClr val="000000"/>
              </a:solidFill>
              <a:latin typeface="Arial"/>
              <a:ea typeface="Arial"/>
              <a:cs typeface="Arial"/>
              <a:sym typeface="Arial"/>
            </a:endParaRPr>
          </a:p>
        </p:txBody>
      </p:sp>
      <p:sp>
        <p:nvSpPr>
          <p:cNvPr id="10" name="TextBox 10"/>
          <p:cNvSpPr txBox="1"/>
          <p:nvPr/>
        </p:nvSpPr>
        <p:spPr>
          <a:xfrm>
            <a:off x="4322067" y="1170964"/>
            <a:ext cx="6963322" cy="581406"/>
          </a:xfrm>
          <a:prstGeom prst="rect">
            <a:avLst/>
          </a:prstGeom>
        </p:spPr>
        <p:txBody>
          <a:bodyPr lIns="0" tIns="0" rIns="0" bIns="0" rtlCol="0" anchor="t">
            <a:spAutoFit/>
          </a:bodyPr>
          <a:lstStyle/>
          <a:p>
            <a:pPr marL="0" lvl="0" indent="0" algn="l">
              <a:lnSpc>
                <a:spcPts val="4032"/>
              </a:lnSpc>
            </a:pPr>
            <a:r>
              <a:rPr lang="en-US" sz="4800" b="1">
                <a:solidFill>
                  <a:srgbClr val="000000"/>
                </a:solidFill>
                <a:latin typeface="Arial Bold"/>
                <a:ea typeface="Arial Bold"/>
                <a:cs typeface="Arial Bold"/>
                <a:sym typeface="Arial Bold"/>
              </a:rPr>
              <a:t>Recommendations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D4EDF8"/>
        </a:solidFill>
        <a:effectLst/>
      </p:bgPr>
    </p:bg>
    <p:spTree>
      <p:nvGrpSpPr>
        <p:cNvPr id="1" name=""/>
        <p:cNvGrpSpPr/>
        <p:nvPr/>
      </p:nvGrpSpPr>
      <p:grpSpPr>
        <a:xfrm>
          <a:off x="0" y="0"/>
          <a:ext cx="0" cy="0"/>
          <a:chOff x="0" y="0"/>
          <a:chExt cx="0" cy="0"/>
        </a:xfrm>
      </p:grpSpPr>
      <p:grpSp>
        <p:nvGrpSpPr>
          <p:cNvPr id="2" name="Group 2"/>
          <p:cNvGrpSpPr/>
          <p:nvPr/>
        </p:nvGrpSpPr>
        <p:grpSpPr>
          <a:xfrm>
            <a:off x="799577" y="3014479"/>
            <a:ext cx="9184541" cy="6389221"/>
            <a:chOff x="0" y="0"/>
            <a:chExt cx="2418974" cy="1682758"/>
          </a:xfrm>
        </p:grpSpPr>
        <p:sp>
          <p:nvSpPr>
            <p:cNvPr id="3" name="Freeform 3"/>
            <p:cNvSpPr/>
            <p:nvPr/>
          </p:nvSpPr>
          <p:spPr>
            <a:xfrm>
              <a:off x="0" y="0"/>
              <a:ext cx="2418974" cy="1682758"/>
            </a:xfrm>
            <a:custGeom>
              <a:avLst/>
              <a:gdLst/>
              <a:ahLst/>
              <a:cxnLst/>
              <a:rect l="l" t="t" r="r" b="b"/>
              <a:pathLst>
                <a:path w="2418974" h="1682758">
                  <a:moveTo>
                    <a:pt x="50576" y="0"/>
                  </a:moveTo>
                  <a:lnTo>
                    <a:pt x="2368398" y="0"/>
                  </a:lnTo>
                  <a:cubicBezTo>
                    <a:pt x="2396330" y="0"/>
                    <a:pt x="2418974" y="22644"/>
                    <a:pt x="2418974" y="50576"/>
                  </a:cubicBezTo>
                  <a:lnTo>
                    <a:pt x="2418974" y="1632182"/>
                  </a:lnTo>
                  <a:cubicBezTo>
                    <a:pt x="2418974" y="1660114"/>
                    <a:pt x="2396330" y="1682758"/>
                    <a:pt x="2368398" y="1682758"/>
                  </a:cubicBezTo>
                  <a:lnTo>
                    <a:pt x="50576" y="1682758"/>
                  </a:lnTo>
                  <a:cubicBezTo>
                    <a:pt x="22644" y="1682758"/>
                    <a:pt x="0" y="1660114"/>
                    <a:pt x="0" y="1632182"/>
                  </a:cubicBezTo>
                  <a:lnTo>
                    <a:pt x="0" y="50576"/>
                  </a:lnTo>
                  <a:cubicBezTo>
                    <a:pt x="0" y="22644"/>
                    <a:pt x="22644" y="0"/>
                    <a:pt x="50576" y="0"/>
                  </a:cubicBezTo>
                  <a:close/>
                </a:path>
              </a:pathLst>
            </a:custGeom>
            <a:solidFill>
              <a:srgbClr val="588CB6">
                <a:alpha val="75686"/>
              </a:srgbClr>
            </a:solidFill>
          </p:spPr>
          <p:txBody>
            <a:bodyPr/>
            <a:lstStyle/>
            <a:p>
              <a:endParaRPr lang="en-GB"/>
            </a:p>
          </p:txBody>
        </p:sp>
        <p:sp>
          <p:nvSpPr>
            <p:cNvPr id="4" name="TextBox 4"/>
            <p:cNvSpPr txBox="1"/>
            <p:nvPr/>
          </p:nvSpPr>
          <p:spPr>
            <a:xfrm>
              <a:off x="0" y="-38100"/>
              <a:ext cx="2418974" cy="1720858"/>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flipV="1">
            <a:off x="3062029" y="2034740"/>
            <a:ext cx="13081734" cy="1362681"/>
          </a:xfrm>
          <a:custGeom>
            <a:avLst/>
            <a:gdLst/>
            <a:ahLst/>
            <a:cxnLst/>
            <a:rect l="l" t="t" r="r" b="b"/>
            <a:pathLst>
              <a:path w="13081734" h="1362681">
                <a:moveTo>
                  <a:pt x="0" y="1362680"/>
                </a:moveTo>
                <a:lnTo>
                  <a:pt x="13081735" y="1362680"/>
                </a:lnTo>
                <a:lnTo>
                  <a:pt x="13081735" y="0"/>
                </a:lnTo>
                <a:lnTo>
                  <a:pt x="0" y="0"/>
                </a:lnTo>
                <a:lnTo>
                  <a:pt x="0" y="136268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a:off x="212975" y="0"/>
            <a:ext cx="2642969" cy="1321484"/>
          </a:xfrm>
          <a:custGeom>
            <a:avLst/>
            <a:gdLst/>
            <a:ahLst/>
            <a:cxnLst/>
            <a:rect l="l" t="t" r="r" b="b"/>
            <a:pathLst>
              <a:path w="2642969" h="1321484">
                <a:moveTo>
                  <a:pt x="0" y="0"/>
                </a:moveTo>
                <a:lnTo>
                  <a:pt x="2642969" y="0"/>
                </a:lnTo>
                <a:lnTo>
                  <a:pt x="2642969" y="1321484"/>
                </a:lnTo>
                <a:lnTo>
                  <a:pt x="0" y="1321484"/>
                </a:lnTo>
                <a:lnTo>
                  <a:pt x="0" y="0"/>
                </a:lnTo>
                <a:close/>
              </a:path>
            </a:pathLst>
          </a:custGeom>
          <a:blipFill>
            <a:blip r:embed="rId4" cstate="email">
              <a:extLst>
                <a:ext uri="{28A0092B-C50C-407E-A947-70E740481C1C}">
                  <a14:useLocalDpi xmlns:a14="http://schemas.microsoft.com/office/drawing/2010/main"/>
                </a:ext>
              </a:extLst>
            </a:blip>
            <a:stretch>
              <a:fillRect/>
            </a:stretch>
          </a:blipFill>
        </p:spPr>
        <p:txBody>
          <a:bodyPr/>
          <a:lstStyle/>
          <a:p>
            <a:endParaRPr lang="en-GB"/>
          </a:p>
        </p:txBody>
      </p:sp>
      <p:sp>
        <p:nvSpPr>
          <p:cNvPr id="7" name="Freeform 7"/>
          <p:cNvSpPr/>
          <p:nvPr/>
        </p:nvSpPr>
        <p:spPr>
          <a:xfrm>
            <a:off x="9984119" y="4831803"/>
            <a:ext cx="8303881" cy="5455197"/>
          </a:xfrm>
          <a:custGeom>
            <a:avLst/>
            <a:gdLst/>
            <a:ahLst/>
            <a:cxnLst/>
            <a:rect l="l" t="t" r="r" b="b"/>
            <a:pathLst>
              <a:path w="8303881" h="5455197">
                <a:moveTo>
                  <a:pt x="0" y="0"/>
                </a:moveTo>
                <a:lnTo>
                  <a:pt x="8303881" y="0"/>
                </a:lnTo>
                <a:lnTo>
                  <a:pt x="8303881" y="5455197"/>
                </a:lnTo>
                <a:lnTo>
                  <a:pt x="0" y="5455197"/>
                </a:lnTo>
                <a:lnTo>
                  <a:pt x="0" y="0"/>
                </a:lnTo>
                <a:close/>
              </a:path>
            </a:pathLst>
          </a:custGeom>
          <a:blipFill>
            <a:blip r:embed="rId5" cstate="email">
              <a:extLst>
                <a:ext uri="{28A0092B-C50C-407E-A947-70E740481C1C}">
                  <a14:useLocalDpi xmlns:a14="http://schemas.microsoft.com/office/drawing/2010/main"/>
                </a:ext>
              </a:extLst>
            </a:blip>
            <a:stretch>
              <a:fillRect/>
            </a:stretch>
          </a:blipFill>
        </p:spPr>
        <p:txBody>
          <a:bodyPr/>
          <a:lstStyle/>
          <a:p>
            <a:endParaRPr lang="en-GB"/>
          </a:p>
        </p:txBody>
      </p:sp>
      <p:sp>
        <p:nvSpPr>
          <p:cNvPr id="8" name="Freeform 8"/>
          <p:cNvSpPr/>
          <p:nvPr/>
        </p:nvSpPr>
        <p:spPr>
          <a:xfrm>
            <a:off x="8694530" y="3014479"/>
            <a:ext cx="5268771" cy="3510319"/>
          </a:xfrm>
          <a:custGeom>
            <a:avLst/>
            <a:gdLst/>
            <a:ahLst/>
            <a:cxnLst/>
            <a:rect l="l" t="t" r="r" b="b"/>
            <a:pathLst>
              <a:path w="5268771" h="3510319">
                <a:moveTo>
                  <a:pt x="0" y="0"/>
                </a:moveTo>
                <a:lnTo>
                  <a:pt x="5268771" y="0"/>
                </a:lnTo>
                <a:lnTo>
                  <a:pt x="5268771" y="3510319"/>
                </a:lnTo>
                <a:lnTo>
                  <a:pt x="0" y="3510319"/>
                </a:lnTo>
                <a:lnTo>
                  <a:pt x="0" y="0"/>
                </a:lnTo>
                <a:close/>
              </a:path>
            </a:pathLst>
          </a:custGeom>
          <a:blipFill>
            <a:blip r:embed="rId6" cstate="email">
              <a:extLst>
                <a:ext uri="{28A0092B-C50C-407E-A947-70E740481C1C}">
                  <a14:useLocalDpi xmlns:a14="http://schemas.microsoft.com/office/drawing/2010/main"/>
                </a:ext>
              </a:extLst>
            </a:blip>
            <a:stretch>
              <a:fillRect/>
            </a:stretch>
          </a:blipFill>
        </p:spPr>
        <p:txBody>
          <a:bodyPr/>
          <a:lstStyle/>
          <a:p>
            <a:endParaRPr lang="en-GB"/>
          </a:p>
        </p:txBody>
      </p:sp>
      <p:sp>
        <p:nvSpPr>
          <p:cNvPr id="9" name="TextBox 9"/>
          <p:cNvSpPr txBox="1"/>
          <p:nvPr/>
        </p:nvSpPr>
        <p:spPr>
          <a:xfrm>
            <a:off x="4478774" y="1453334"/>
            <a:ext cx="10400345" cy="581406"/>
          </a:xfrm>
          <a:prstGeom prst="rect">
            <a:avLst/>
          </a:prstGeom>
        </p:spPr>
        <p:txBody>
          <a:bodyPr lIns="0" tIns="0" rIns="0" bIns="0" rtlCol="0" anchor="t">
            <a:spAutoFit/>
          </a:bodyPr>
          <a:lstStyle/>
          <a:p>
            <a:pPr marL="0" lvl="0" indent="0" algn="just">
              <a:lnSpc>
                <a:spcPts val="4032"/>
              </a:lnSpc>
            </a:pPr>
            <a:r>
              <a:rPr lang="en-US" sz="4800" b="1">
                <a:solidFill>
                  <a:srgbClr val="000000"/>
                </a:solidFill>
                <a:latin typeface="Arial Bold"/>
                <a:ea typeface="Arial Bold"/>
                <a:cs typeface="Arial Bold"/>
                <a:sym typeface="Arial Bold"/>
              </a:rPr>
              <a:t>Conclusion</a:t>
            </a:r>
          </a:p>
        </p:txBody>
      </p:sp>
      <p:sp>
        <p:nvSpPr>
          <p:cNvPr id="10" name="Freeform 10"/>
          <p:cNvSpPr/>
          <p:nvPr/>
        </p:nvSpPr>
        <p:spPr>
          <a:xfrm>
            <a:off x="13479090" y="0"/>
            <a:ext cx="4808910" cy="4808910"/>
          </a:xfrm>
          <a:custGeom>
            <a:avLst/>
            <a:gdLst/>
            <a:ahLst/>
            <a:cxnLst/>
            <a:rect l="l" t="t" r="r" b="b"/>
            <a:pathLst>
              <a:path w="4808910" h="4808910">
                <a:moveTo>
                  <a:pt x="0" y="0"/>
                </a:moveTo>
                <a:lnTo>
                  <a:pt x="4808910" y="0"/>
                </a:lnTo>
                <a:lnTo>
                  <a:pt x="4808910" y="4808910"/>
                </a:lnTo>
                <a:lnTo>
                  <a:pt x="0" y="4808910"/>
                </a:lnTo>
                <a:lnTo>
                  <a:pt x="0" y="0"/>
                </a:lnTo>
                <a:close/>
              </a:path>
            </a:pathLst>
          </a:custGeom>
          <a:blipFill>
            <a:blip r:embed="rId7">
              <a:alphaModFix amt="49000"/>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1" name="Freeform 11"/>
          <p:cNvSpPr/>
          <p:nvPr/>
        </p:nvSpPr>
        <p:spPr>
          <a:xfrm>
            <a:off x="1028700" y="7196329"/>
            <a:ext cx="5670955" cy="3090671"/>
          </a:xfrm>
          <a:custGeom>
            <a:avLst/>
            <a:gdLst/>
            <a:ahLst/>
            <a:cxnLst/>
            <a:rect l="l" t="t" r="r" b="b"/>
            <a:pathLst>
              <a:path w="5670955" h="3090671">
                <a:moveTo>
                  <a:pt x="0" y="0"/>
                </a:moveTo>
                <a:lnTo>
                  <a:pt x="5670955" y="0"/>
                </a:lnTo>
                <a:lnTo>
                  <a:pt x="5670955" y="3090671"/>
                </a:lnTo>
                <a:lnTo>
                  <a:pt x="0" y="3090671"/>
                </a:lnTo>
                <a:lnTo>
                  <a:pt x="0" y="0"/>
                </a:lnTo>
                <a:close/>
              </a:path>
            </a:pathLst>
          </a:custGeom>
          <a:blipFill>
            <a:blip r:embed="rId9" cstate="email">
              <a:extLst>
                <a:ext uri="{28A0092B-C50C-407E-A947-70E740481C1C}">
                  <a14:useLocalDpi xmlns:a14="http://schemas.microsoft.com/office/drawing/2010/main"/>
                </a:ext>
              </a:extLst>
            </a:blip>
            <a:stretch>
              <a:fillRect/>
            </a:stretch>
          </a:blipFill>
        </p:spPr>
        <p:txBody>
          <a:bodyPr/>
          <a:lstStyle/>
          <a:p>
            <a:endParaRPr lang="en-GB"/>
          </a:p>
        </p:txBody>
      </p:sp>
      <p:sp>
        <p:nvSpPr>
          <p:cNvPr id="12" name="Freeform 12"/>
          <p:cNvSpPr/>
          <p:nvPr/>
        </p:nvSpPr>
        <p:spPr>
          <a:xfrm>
            <a:off x="5391848" y="7855009"/>
            <a:ext cx="1963419" cy="1472565"/>
          </a:xfrm>
          <a:custGeom>
            <a:avLst/>
            <a:gdLst/>
            <a:ahLst/>
            <a:cxnLst/>
            <a:rect l="l" t="t" r="r" b="b"/>
            <a:pathLst>
              <a:path w="1963419" h="1472565">
                <a:moveTo>
                  <a:pt x="0" y="0"/>
                </a:moveTo>
                <a:lnTo>
                  <a:pt x="1963419" y="0"/>
                </a:lnTo>
                <a:lnTo>
                  <a:pt x="1963419" y="1472565"/>
                </a:lnTo>
                <a:lnTo>
                  <a:pt x="0" y="1472565"/>
                </a:lnTo>
                <a:lnTo>
                  <a:pt x="0" y="0"/>
                </a:lnTo>
                <a:close/>
              </a:path>
            </a:pathLst>
          </a:custGeom>
          <a:blipFill>
            <a:blip r:embed="rId10" cstate="email">
              <a:extLst>
                <a:ext uri="{28A0092B-C50C-407E-A947-70E740481C1C}">
                  <a14:useLocalDpi xmlns:a14="http://schemas.microsoft.com/office/drawing/2010/main"/>
                </a:ext>
              </a:extLst>
            </a:blip>
            <a:stretch>
              <a:fillRect/>
            </a:stretch>
          </a:blipFill>
        </p:spPr>
        <p:txBody>
          <a:bodyPr/>
          <a:lstStyle/>
          <a:p>
            <a:endParaRPr lang="en-GB"/>
          </a:p>
        </p:txBody>
      </p:sp>
      <p:sp>
        <p:nvSpPr>
          <p:cNvPr id="13" name="Freeform 13"/>
          <p:cNvSpPr/>
          <p:nvPr/>
        </p:nvSpPr>
        <p:spPr>
          <a:xfrm>
            <a:off x="7633986" y="7721697"/>
            <a:ext cx="2526183" cy="1653502"/>
          </a:xfrm>
          <a:custGeom>
            <a:avLst/>
            <a:gdLst/>
            <a:ahLst/>
            <a:cxnLst/>
            <a:rect l="l" t="t" r="r" b="b"/>
            <a:pathLst>
              <a:path w="2526183" h="1653502">
                <a:moveTo>
                  <a:pt x="0" y="0"/>
                </a:moveTo>
                <a:lnTo>
                  <a:pt x="2526183" y="0"/>
                </a:lnTo>
                <a:lnTo>
                  <a:pt x="2526183" y="1653502"/>
                </a:lnTo>
                <a:lnTo>
                  <a:pt x="0" y="1653502"/>
                </a:lnTo>
                <a:lnTo>
                  <a:pt x="0" y="0"/>
                </a:lnTo>
                <a:close/>
              </a:path>
            </a:pathLst>
          </a:custGeom>
          <a:blipFill>
            <a:blip r:embed="rId11" cstate="email">
              <a:extLst>
                <a:ext uri="{28A0092B-C50C-407E-A947-70E740481C1C}">
                  <a14:useLocalDpi xmlns:a14="http://schemas.microsoft.com/office/drawing/2010/main"/>
                </a:ext>
              </a:extLst>
            </a:blip>
            <a:stretch>
              <a:fillRect/>
            </a:stretch>
          </a:blipFill>
        </p:spPr>
        <p:txBody>
          <a:bodyPr/>
          <a:lstStyle/>
          <a:p>
            <a:endParaRPr lang="en-GB"/>
          </a:p>
        </p:txBody>
      </p:sp>
      <p:sp>
        <p:nvSpPr>
          <p:cNvPr id="14" name="TextBox 14"/>
          <p:cNvSpPr txBox="1"/>
          <p:nvPr/>
        </p:nvSpPr>
        <p:spPr>
          <a:xfrm>
            <a:off x="1104750" y="4506019"/>
            <a:ext cx="8574197" cy="3348990"/>
          </a:xfrm>
          <a:prstGeom prst="rect">
            <a:avLst/>
          </a:prstGeom>
        </p:spPr>
        <p:txBody>
          <a:bodyPr lIns="0" tIns="0" rIns="0" bIns="0" rtlCol="0" anchor="t">
            <a:spAutoFit/>
          </a:bodyPr>
          <a:lstStyle/>
          <a:p>
            <a:pPr marL="518160" lvl="1" indent="-259080" algn="just">
              <a:lnSpc>
                <a:spcPts val="3359"/>
              </a:lnSpc>
              <a:buFont typeface="Arial"/>
              <a:buChar char="•"/>
            </a:pPr>
            <a:r>
              <a:rPr lang="en-US" sz="2400">
                <a:solidFill>
                  <a:srgbClr val="000000"/>
                </a:solidFill>
                <a:latin typeface="Arial"/>
                <a:ea typeface="Arial"/>
                <a:cs typeface="Arial"/>
                <a:sym typeface="Arial"/>
              </a:rPr>
              <a:t>AI enhances efficiency and personalisation.</a:t>
            </a:r>
          </a:p>
          <a:p>
            <a:pPr algn="just">
              <a:lnSpc>
                <a:spcPts val="3359"/>
              </a:lnSpc>
            </a:pPr>
            <a:endParaRPr lang="en-US" sz="2400">
              <a:solidFill>
                <a:srgbClr val="000000"/>
              </a:solidFill>
              <a:latin typeface="Arial"/>
              <a:ea typeface="Arial"/>
              <a:cs typeface="Arial"/>
              <a:sym typeface="Arial"/>
            </a:endParaRPr>
          </a:p>
          <a:p>
            <a:pPr algn="just">
              <a:lnSpc>
                <a:spcPts val="3359"/>
              </a:lnSpc>
            </a:pPr>
            <a:endParaRPr lang="en-US" sz="2400">
              <a:solidFill>
                <a:srgbClr val="000000"/>
              </a:solidFill>
              <a:latin typeface="Arial"/>
              <a:ea typeface="Arial"/>
              <a:cs typeface="Arial"/>
              <a:sym typeface="Arial"/>
            </a:endParaRPr>
          </a:p>
          <a:p>
            <a:pPr marL="518160" lvl="1" indent="-259080" algn="just">
              <a:lnSpc>
                <a:spcPts val="3359"/>
              </a:lnSpc>
              <a:buFont typeface="Arial"/>
              <a:buChar char="•"/>
            </a:pPr>
            <a:r>
              <a:rPr lang="en-US" sz="2400">
                <a:solidFill>
                  <a:srgbClr val="000000"/>
                </a:solidFill>
                <a:latin typeface="Arial"/>
                <a:ea typeface="Arial"/>
                <a:cs typeface="Arial"/>
                <a:sym typeface="Arial"/>
              </a:rPr>
              <a:t>Human empathy remains irreplaceable.</a:t>
            </a:r>
          </a:p>
          <a:p>
            <a:pPr algn="just">
              <a:lnSpc>
                <a:spcPts val="3359"/>
              </a:lnSpc>
            </a:pPr>
            <a:endParaRPr lang="en-US" sz="2400">
              <a:solidFill>
                <a:srgbClr val="000000"/>
              </a:solidFill>
              <a:latin typeface="Arial"/>
              <a:ea typeface="Arial"/>
              <a:cs typeface="Arial"/>
              <a:sym typeface="Arial"/>
            </a:endParaRPr>
          </a:p>
          <a:p>
            <a:pPr algn="just">
              <a:lnSpc>
                <a:spcPts val="3359"/>
              </a:lnSpc>
            </a:pPr>
            <a:endParaRPr lang="en-US" sz="2400">
              <a:solidFill>
                <a:srgbClr val="000000"/>
              </a:solidFill>
              <a:latin typeface="Arial"/>
              <a:ea typeface="Arial"/>
              <a:cs typeface="Arial"/>
              <a:sym typeface="Arial"/>
            </a:endParaRPr>
          </a:p>
          <a:p>
            <a:pPr marL="518160" lvl="1" indent="-259080" algn="just">
              <a:lnSpc>
                <a:spcPts val="3359"/>
              </a:lnSpc>
              <a:buFont typeface="Arial"/>
              <a:buChar char="•"/>
            </a:pPr>
            <a:r>
              <a:rPr lang="en-US" sz="2400">
                <a:solidFill>
                  <a:srgbClr val="000000"/>
                </a:solidFill>
                <a:latin typeface="Arial"/>
                <a:ea typeface="Arial"/>
                <a:cs typeface="Arial"/>
                <a:sym typeface="Arial"/>
              </a:rPr>
              <a:t>The future = smart, ethical, human-centred hospitality.</a:t>
            </a:r>
          </a:p>
          <a:p>
            <a:pPr marL="0" lvl="0" indent="0" algn="just">
              <a:lnSpc>
                <a:spcPts val="3359"/>
              </a:lnSpc>
              <a:spcBef>
                <a:spcPct val="0"/>
              </a:spcBef>
            </a:pPr>
            <a:endParaRPr lang="en-US" sz="2400">
              <a:solidFill>
                <a:srgbClr val="000000"/>
              </a:solidFill>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041237" y="0"/>
            <a:ext cx="3351147" cy="3196157"/>
          </a:xfrm>
          <a:custGeom>
            <a:avLst/>
            <a:gdLst/>
            <a:ahLst/>
            <a:cxnLst/>
            <a:rect l="l" t="t" r="r" b="b"/>
            <a:pathLst>
              <a:path w="3351147" h="3196157">
                <a:moveTo>
                  <a:pt x="0" y="0"/>
                </a:moveTo>
                <a:lnTo>
                  <a:pt x="3351147" y="0"/>
                </a:lnTo>
                <a:lnTo>
                  <a:pt x="3351147" y="3196157"/>
                </a:lnTo>
                <a:lnTo>
                  <a:pt x="0" y="319615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a:off x="547194" y="1898549"/>
            <a:ext cx="17182926" cy="7893151"/>
            <a:chOff x="0" y="0"/>
            <a:chExt cx="4525544" cy="2209304"/>
          </a:xfrm>
        </p:grpSpPr>
        <p:sp>
          <p:nvSpPr>
            <p:cNvPr id="4" name="Freeform 4"/>
            <p:cNvSpPr/>
            <p:nvPr/>
          </p:nvSpPr>
          <p:spPr>
            <a:xfrm>
              <a:off x="0" y="0"/>
              <a:ext cx="4525544" cy="2209304"/>
            </a:xfrm>
            <a:custGeom>
              <a:avLst/>
              <a:gdLst/>
              <a:ahLst/>
              <a:cxnLst/>
              <a:rect l="l" t="t" r="r" b="b"/>
              <a:pathLst>
                <a:path w="4525544" h="2209304">
                  <a:moveTo>
                    <a:pt x="27034" y="0"/>
                  </a:moveTo>
                  <a:lnTo>
                    <a:pt x="4498511" y="0"/>
                  </a:lnTo>
                  <a:cubicBezTo>
                    <a:pt x="4513441" y="0"/>
                    <a:pt x="4525544" y="12103"/>
                    <a:pt x="4525544" y="27034"/>
                  </a:cubicBezTo>
                  <a:lnTo>
                    <a:pt x="4525544" y="2182270"/>
                  </a:lnTo>
                  <a:cubicBezTo>
                    <a:pt x="4525544" y="2197201"/>
                    <a:pt x="4513441" y="2209304"/>
                    <a:pt x="4498511" y="2209304"/>
                  </a:cubicBezTo>
                  <a:lnTo>
                    <a:pt x="27034" y="2209304"/>
                  </a:lnTo>
                  <a:cubicBezTo>
                    <a:pt x="12103" y="2209304"/>
                    <a:pt x="0" y="2197201"/>
                    <a:pt x="0" y="2182270"/>
                  </a:cubicBezTo>
                  <a:lnTo>
                    <a:pt x="0" y="27034"/>
                  </a:lnTo>
                  <a:cubicBezTo>
                    <a:pt x="0" y="12103"/>
                    <a:pt x="12103" y="0"/>
                    <a:pt x="27034" y="0"/>
                  </a:cubicBezTo>
                  <a:close/>
                </a:path>
              </a:pathLst>
            </a:custGeom>
            <a:solidFill>
              <a:srgbClr val="D4EDF8">
                <a:alpha val="75686"/>
              </a:srgbClr>
            </a:solidFill>
          </p:spPr>
          <p:txBody>
            <a:bodyPr/>
            <a:lstStyle/>
            <a:p>
              <a:endParaRPr lang="en-GB"/>
            </a:p>
          </p:txBody>
        </p:sp>
        <p:sp>
          <p:nvSpPr>
            <p:cNvPr id="5" name="TextBox 5"/>
            <p:cNvSpPr txBox="1"/>
            <p:nvPr/>
          </p:nvSpPr>
          <p:spPr>
            <a:xfrm>
              <a:off x="0" y="-38100"/>
              <a:ext cx="4525544" cy="2247404"/>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flipV="1">
            <a:off x="1358306" y="1245497"/>
            <a:ext cx="12538612" cy="1306105"/>
          </a:xfrm>
          <a:custGeom>
            <a:avLst/>
            <a:gdLst/>
            <a:ahLst/>
            <a:cxnLst/>
            <a:rect l="l" t="t" r="r" b="b"/>
            <a:pathLst>
              <a:path w="12538612" h="1306105">
                <a:moveTo>
                  <a:pt x="0" y="1306105"/>
                </a:moveTo>
                <a:lnTo>
                  <a:pt x="12538611" y="1306105"/>
                </a:lnTo>
                <a:lnTo>
                  <a:pt x="12538611" y="0"/>
                </a:lnTo>
                <a:lnTo>
                  <a:pt x="0" y="0"/>
                </a:lnTo>
                <a:lnTo>
                  <a:pt x="0" y="1306105"/>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TextBox 7"/>
          <p:cNvSpPr txBox="1"/>
          <p:nvPr/>
        </p:nvSpPr>
        <p:spPr>
          <a:xfrm>
            <a:off x="552536" y="2367272"/>
            <a:ext cx="17188269" cy="6609758"/>
          </a:xfrm>
          <a:prstGeom prst="rect">
            <a:avLst/>
          </a:prstGeom>
        </p:spPr>
        <p:txBody>
          <a:bodyPr wrap="square" lIns="0" tIns="0" rIns="0" bIns="0" rtlCol="0" anchor="t">
            <a:spAutoFit/>
          </a:bodyPr>
          <a:lstStyle/>
          <a:p>
            <a:r>
              <a:rPr lang="en-GB" dirty="0"/>
              <a:t> </a:t>
            </a:r>
            <a:endParaRPr lang="en-GB" sz="1100" dirty="0"/>
          </a:p>
          <a:p>
            <a:pPr marL="628650" lvl="1" indent="-171450">
              <a:buFont typeface="Arial" panose="020B0604020202020204" pitchFamily="34" charset="0"/>
              <a:buChar char="•"/>
            </a:pPr>
            <a:r>
              <a:rPr lang="en-US" sz="1000" dirty="0"/>
              <a:t> Almasi, S., Cosmas, A., Cowan, S. and </a:t>
            </a:r>
            <a:r>
              <a:rPr lang="en-US" sz="1000" dirty="0" err="1"/>
              <a:t>Ellencweig</a:t>
            </a:r>
            <a:r>
              <a:rPr lang="en-US" sz="1000" dirty="0"/>
              <a:t>, B. (2023). The promise of travel in the age of AI. [online] McKinsey &amp; Company. Available at: </a:t>
            </a:r>
            <a:r>
              <a:rPr lang="en-US" sz="1000" u="sng" dirty="0">
                <a:hlinkClick r:id="rId6"/>
              </a:rPr>
              <a:t>https://www.mckinsey.com/industries/travel/our-insights/the-promise-of-travel-in-the-age-of-ai</a:t>
            </a:r>
            <a:r>
              <a:rPr lang="en-US" sz="1000" dirty="0"/>
              <a:t>. (Accessed: 12 Jan. 2026).</a:t>
            </a:r>
            <a:endParaRPr lang="en-GB" sz="1000" dirty="0"/>
          </a:p>
          <a:p>
            <a:pPr marL="628650" lvl="1" indent="-171450">
              <a:buFont typeface="Arial" panose="020B0604020202020204" pitchFamily="34" charset="0"/>
              <a:buChar char="•"/>
            </a:pPr>
            <a:r>
              <a:rPr lang="en-US" sz="1000" dirty="0"/>
              <a:t> Busra, M. M.  (2024). An Economic Downfall: Fragile Data Management Systems a Major Security Threat for Sustainable Tourism. Journal of Production Operations Management and Economics, (51), pp.1–14. </a:t>
            </a:r>
            <a:r>
              <a:rPr lang="en-US" sz="1000" dirty="0" err="1"/>
              <a:t>doi:https</a:t>
            </a:r>
            <a:r>
              <a:rPr lang="en-US" sz="1000" dirty="0"/>
              <a:t>://doi.org/10.55529/jpome.51.1.14. (Accessed: 12 Jan. 2026).</a:t>
            </a:r>
            <a:endParaRPr lang="en-GB" sz="1000" dirty="0"/>
          </a:p>
          <a:p>
            <a:pPr marL="628650" lvl="1" indent="-171450">
              <a:buFont typeface="Arial" panose="020B0604020202020204" pitchFamily="34" charset="0"/>
              <a:buChar char="•"/>
            </a:pPr>
            <a:r>
              <a:rPr lang="en-US" sz="1000" dirty="0"/>
              <a:t> </a:t>
            </a:r>
            <a:r>
              <a:rPr lang="en-US" sz="1000" dirty="0" err="1"/>
              <a:t>CitizenM</a:t>
            </a:r>
            <a:r>
              <a:rPr lang="en-US" sz="1000" dirty="0"/>
              <a:t> (2018). </a:t>
            </a:r>
            <a:r>
              <a:rPr lang="en-US" sz="1000" dirty="0" err="1"/>
              <a:t>centralised</a:t>
            </a:r>
            <a:r>
              <a:rPr lang="en-US" sz="1000" dirty="0"/>
              <a:t> business model. [online] Citizenm.com. Available at: </a:t>
            </a:r>
            <a:r>
              <a:rPr lang="en-US" sz="1000" u="sng" dirty="0">
                <a:hlinkClick r:id="rId7"/>
              </a:rPr>
              <a:t>https://www.citizenm.com/company/centralised-business-model</a:t>
            </a:r>
            <a:r>
              <a:rPr lang="en-US" sz="1000" dirty="0"/>
              <a:t>. (Accessed: 12 Jan. 2026).</a:t>
            </a:r>
            <a:endParaRPr lang="en-GB" sz="1000" dirty="0"/>
          </a:p>
          <a:p>
            <a:pPr marL="628650" lvl="1" indent="-171450">
              <a:buFont typeface="Arial" panose="020B0604020202020204" pitchFamily="34" charset="0"/>
              <a:buChar char="•"/>
            </a:pPr>
            <a:r>
              <a:rPr lang="en-US" sz="1000" dirty="0"/>
              <a:t> Close, K. and </a:t>
            </a:r>
            <a:r>
              <a:rPr lang="en-US" sz="1000" dirty="0" err="1"/>
              <a:t>Sereiva</a:t>
            </a:r>
            <a:r>
              <a:rPr lang="en-US" sz="1000" dirty="0"/>
              <a:t>, K. (2025). Reinvent Enterprise Models with Generative AI. [online] Accenture.com. Available at: </a:t>
            </a:r>
            <a:r>
              <a:rPr lang="en-US" sz="1000" u="sng" dirty="0">
                <a:hlinkClick r:id="rId8"/>
              </a:rPr>
              <a:t>https://www.accenture.com/gb-en/insights/consulting/gen-ai-reinventing-enterprise-models</a:t>
            </a:r>
            <a:r>
              <a:rPr lang="en-US" sz="1000" dirty="0"/>
              <a:t>. (Accessed: 28 Jan. 2026).</a:t>
            </a:r>
            <a:endParaRPr lang="en-GB" sz="1000" dirty="0"/>
          </a:p>
          <a:p>
            <a:pPr marL="628650" lvl="1" indent="-171450">
              <a:buFont typeface="Arial" panose="020B0604020202020204" pitchFamily="34" charset="0"/>
              <a:buChar char="•"/>
            </a:pPr>
            <a:r>
              <a:rPr lang="en-GB" sz="1000" dirty="0"/>
              <a:t> </a:t>
            </a:r>
            <a:r>
              <a:rPr lang="en-US" sz="1000" dirty="0"/>
              <a:t>Davis, F.D. and </a:t>
            </a:r>
            <a:r>
              <a:rPr lang="en-US" sz="1000" dirty="0" err="1"/>
              <a:t>Granić</a:t>
            </a:r>
            <a:r>
              <a:rPr lang="en-US" sz="1000" dirty="0"/>
              <a:t>, A. (2024). The technology acceptance model. [online] Human-computer interaction series. Springer Nature. </a:t>
            </a:r>
            <a:r>
              <a:rPr lang="en-US" sz="1000" dirty="0" err="1"/>
              <a:t>doi:https</a:t>
            </a:r>
            <a:r>
              <a:rPr lang="en-US" sz="1000" dirty="0"/>
              <a:t>://doi.org/10.1007/978-3-030-45274-2. (Accessed: 05 Jan. 2026).</a:t>
            </a:r>
            <a:endParaRPr lang="en-GB" sz="1000" dirty="0"/>
          </a:p>
          <a:p>
            <a:pPr marL="628650" lvl="1" indent="-171450">
              <a:buFont typeface="Arial" panose="020B0604020202020204" pitchFamily="34" charset="0"/>
              <a:buChar char="•"/>
            </a:pPr>
            <a:r>
              <a:rPr lang="en-US" sz="1000" dirty="0"/>
              <a:t> Deloitte. (2024a). Frontline Workforce Management in the Transportation, Hospitality, and Services Industry | Deloitte US. [online] Available at: </a:t>
            </a:r>
            <a:r>
              <a:rPr lang="en-US" sz="1000" u="sng" dirty="0">
                <a:hlinkClick r:id="rId9"/>
              </a:rPr>
              <a:t>https://www.deloitte.com/us/en/Industries/consumer/articles/human-capital-frontline-management.html</a:t>
            </a:r>
            <a:r>
              <a:rPr lang="en-US" sz="1000" dirty="0"/>
              <a:t>. (Accessed: 05 Jan. 2026).</a:t>
            </a:r>
            <a:endParaRPr lang="en-GB" sz="1000" dirty="0"/>
          </a:p>
          <a:p>
            <a:pPr marL="628650" lvl="1" indent="-171450">
              <a:buFont typeface="Arial" panose="020B0604020202020204" pitchFamily="34" charset="0"/>
              <a:buChar char="•"/>
            </a:pPr>
            <a:r>
              <a:rPr lang="en-US" sz="1000" dirty="0"/>
              <a:t> Deloitte. (2024b). Powering AI. [online] Available at: </a:t>
            </a:r>
            <a:r>
              <a:rPr lang="en-US" sz="1000" u="sng" dirty="0">
                <a:hlinkClick r:id="rId10"/>
              </a:rPr>
              <a:t>https://www.deloitte.com/global/en/issues/climate/powering-ai.html</a:t>
            </a:r>
            <a:r>
              <a:rPr lang="en-US" sz="1000" dirty="0"/>
              <a:t>. (Accessed: 08 Jan. 2026).</a:t>
            </a:r>
            <a:endParaRPr lang="en-GB" sz="1000" dirty="0"/>
          </a:p>
          <a:p>
            <a:pPr marL="628650" lvl="1" indent="-171450">
              <a:buFont typeface="Arial" panose="020B0604020202020204" pitchFamily="34" charset="0"/>
              <a:buChar char="•"/>
            </a:pPr>
            <a:r>
              <a:rPr lang="en-US" sz="1000" dirty="0"/>
              <a:t> Deloitte (2024c). The hospitality industry guest of the future | Deloitte UK. [online] www.deloitte.com. Available at: </a:t>
            </a:r>
            <a:r>
              <a:rPr lang="en-US" sz="1000" u="sng" dirty="0">
                <a:hlinkClick r:id="rId11"/>
              </a:rPr>
              <a:t>https://www.deloitte.com/uk/en/Industries/consumer/blogs/the-hospitality-guest-of-the-future.html</a:t>
            </a:r>
            <a:r>
              <a:rPr lang="en-US" sz="1000" dirty="0"/>
              <a:t>. (Accessed: 12 Jan. 2026).</a:t>
            </a:r>
            <a:endParaRPr lang="en-GB" sz="1000" dirty="0"/>
          </a:p>
          <a:p>
            <a:pPr marL="628650" lvl="1" indent="-171450">
              <a:buFont typeface="Arial" panose="020B0604020202020204" pitchFamily="34" charset="0"/>
              <a:buChar char="•"/>
            </a:pPr>
            <a:r>
              <a:rPr lang="en-US" sz="1000" dirty="0"/>
              <a:t> Frey, C.B. and Osborne, M.A. (2017). The Future of Employment: How Susceptible Are Jobs to </a:t>
            </a:r>
            <a:r>
              <a:rPr lang="en-US" sz="1000" dirty="0" err="1"/>
              <a:t>Computerisation</a:t>
            </a:r>
            <a:r>
              <a:rPr lang="en-US" sz="1000" dirty="0"/>
              <a:t>? Technological Forecasting and Social Change, [online] 114(1), pp.254–280. </a:t>
            </a:r>
            <a:r>
              <a:rPr lang="en-US" sz="1000" dirty="0" err="1"/>
              <a:t>doi:https</a:t>
            </a:r>
            <a:r>
              <a:rPr lang="en-US" sz="1000" dirty="0"/>
              <a:t>://doi.org/10.1016/j.techfore.2016.08.019. (Accessed: 12 Jan. 2026).</a:t>
            </a:r>
            <a:endParaRPr lang="en-GB" sz="1000" dirty="0"/>
          </a:p>
          <a:p>
            <a:pPr marL="628650" lvl="1" indent="-171450">
              <a:buFont typeface="Arial" panose="020B0604020202020204" pitchFamily="34" charset="0"/>
              <a:buChar char="•"/>
            </a:pPr>
            <a:r>
              <a:rPr lang="en-US" sz="1000" dirty="0"/>
              <a:t> Hilton (2023) How Hilton Uses AI and Machine Learning to </a:t>
            </a:r>
            <a:r>
              <a:rPr lang="en-US" sz="1000" dirty="0" err="1"/>
              <a:t>Personalise</a:t>
            </a:r>
            <a:r>
              <a:rPr lang="en-US" sz="1000" dirty="0"/>
              <a:t> Guest Experiences. Hilton Newsroom. Available at: </a:t>
            </a:r>
            <a:r>
              <a:rPr lang="en-US" sz="1000" u="sng" dirty="0">
                <a:hlinkClick r:id="rId12"/>
              </a:rPr>
              <a:t>https://newsroom.hilton.com</a:t>
            </a:r>
            <a:r>
              <a:rPr lang="en-US" sz="1000" dirty="0"/>
              <a:t>.  (Accessed: 24 Jan. 2026).</a:t>
            </a:r>
            <a:endParaRPr lang="en-GB" sz="1000" dirty="0"/>
          </a:p>
          <a:p>
            <a:pPr marL="628650" lvl="1" indent="-171450">
              <a:buFont typeface="Arial" panose="020B0604020202020204" pitchFamily="34" charset="0"/>
              <a:buChar char="•"/>
            </a:pPr>
            <a:r>
              <a:rPr lang="en-US" sz="1000" dirty="0"/>
              <a:t>         Ivanov, S. and Webster, C. (2019). Conceptual Framework of the Use of Robots, Artificial Intelligence and Service Automation in Travel, Tourism, and Hospitality Companies. Robots, Artificial Intelligence, and Service Automation in Travel, Tourism and Hospitality, pp.7–37. </a:t>
            </a:r>
            <a:r>
              <a:rPr lang="en-US" sz="1000" dirty="0" err="1"/>
              <a:t>doi:https</a:t>
            </a:r>
            <a:r>
              <a:rPr lang="en-US" sz="1000" dirty="0"/>
              <a:t>://doi.org/10.1108/978-1-78756-687-320191001. (Accessed: 24 Jan. 2026).</a:t>
            </a:r>
            <a:endParaRPr lang="en-GB" sz="1000" dirty="0"/>
          </a:p>
          <a:p>
            <a:pPr marL="628650" lvl="1" indent="-171450">
              <a:buFont typeface="Arial" panose="020B0604020202020204" pitchFamily="34" charset="0"/>
              <a:buChar char="•"/>
            </a:pPr>
            <a:r>
              <a:rPr lang="en-US" sz="1000" dirty="0"/>
              <a:t> Jaakkola, E., </a:t>
            </a:r>
            <a:r>
              <a:rPr lang="en-US" sz="1000" dirty="0" err="1"/>
              <a:t>Kaartemo</a:t>
            </a:r>
            <a:r>
              <a:rPr lang="en-US" sz="1000" dirty="0"/>
              <a:t>, V., </a:t>
            </a:r>
            <a:r>
              <a:rPr lang="en-US" sz="1000" dirty="0" err="1"/>
              <a:t>Siltaloppi</a:t>
            </a:r>
            <a:r>
              <a:rPr lang="en-US" sz="1000" dirty="0"/>
              <a:t>, J. and Vargo, S.L. (2024). Advancing service-dominant logic with systems thinking. Journal of business research, 177, pp.114592–114592. </a:t>
            </a:r>
            <a:r>
              <a:rPr lang="en-US" sz="1000" dirty="0" err="1"/>
              <a:t>doi:https</a:t>
            </a:r>
            <a:r>
              <a:rPr lang="en-US" sz="1000" dirty="0"/>
              <a:t>://doi.org/10.1016/j.jbusres.2024.114592. (Accessed: 15 Jan. 2026).</a:t>
            </a:r>
            <a:endParaRPr lang="en-GB" sz="1000" dirty="0"/>
          </a:p>
          <a:p>
            <a:pPr marL="628650" lvl="1" indent="-171450">
              <a:buFont typeface="Arial" panose="020B0604020202020204" pitchFamily="34" charset="0"/>
              <a:buChar char="•"/>
            </a:pPr>
            <a:r>
              <a:rPr lang="en-US" sz="1000" dirty="0"/>
              <a:t> Jiang, Y. and Wen, J. (2020). Effects of COVID-19 on hotel marketing and management: a perspective article. International Journal of Contemporary Hospitality Management, 32(8), pp.2563–2573. </a:t>
            </a:r>
            <a:r>
              <a:rPr lang="en-US" sz="1000" dirty="0" err="1"/>
              <a:t>doi:https</a:t>
            </a:r>
            <a:r>
              <a:rPr lang="en-US" sz="1000" dirty="0"/>
              <a:t>://doi.org/10.1108/IJCHM-03-2020-0237. (Accessed: 14 Jan. 2026).</a:t>
            </a:r>
            <a:endParaRPr lang="en-GB" sz="1000" dirty="0"/>
          </a:p>
          <a:p>
            <a:pPr marL="628650" lvl="1" indent="-171450">
              <a:buFont typeface="Arial" panose="020B0604020202020204" pitchFamily="34" charset="0"/>
              <a:buChar char="•"/>
            </a:pPr>
            <a:r>
              <a:rPr lang="en-US" sz="1000" dirty="0"/>
              <a:t> </a:t>
            </a:r>
            <a:r>
              <a:rPr lang="en-US" sz="1000" dirty="0" err="1"/>
              <a:t>Jiwnani</a:t>
            </a:r>
            <a:r>
              <a:rPr lang="en-US" sz="1000" dirty="0"/>
              <a:t>, L. (2024). AI’s transformative role in the hospitality industry | Deloitte UK. [online] www.deloitte.com. Available at: </a:t>
            </a:r>
            <a:r>
              <a:rPr lang="en-US" sz="1000" u="sng" dirty="0">
                <a:hlinkClick r:id="rId13"/>
              </a:rPr>
              <a:t>https://www.deloitte.com/uk/en/Industries/consumer/blogs/embracing-the-future-ais-transformative-role-in-hospitality.html</a:t>
            </a:r>
            <a:r>
              <a:rPr lang="en-US" sz="1000" dirty="0"/>
              <a:t>. (Accessed: 10 Jan. 2026).</a:t>
            </a:r>
            <a:endParaRPr lang="en-GB" sz="1000" dirty="0"/>
          </a:p>
          <a:p>
            <a:pPr marL="628650" lvl="1" indent="-171450">
              <a:buFont typeface="Arial" panose="020B0604020202020204" pitchFamily="34" charset="0"/>
              <a:buChar char="•"/>
            </a:pPr>
            <a:r>
              <a:rPr lang="en-US" sz="1000" dirty="0"/>
              <a:t> Johnson, T. N. (2025). Effective Business Strategies and Regulatory Compliance Within </a:t>
            </a:r>
            <a:r>
              <a:rPr lang="en-US" sz="1000" dirty="0" err="1"/>
              <a:t>Fintechs</a:t>
            </a:r>
            <a:r>
              <a:rPr lang="en-US" sz="1000" dirty="0"/>
              <a:t>: A Qualitative Pragmatic Inquiry Study (Doctoral dissertation, Walden University). (Accessed: 11 Jan. 2026).</a:t>
            </a:r>
            <a:endParaRPr lang="en-GB" sz="1000" dirty="0"/>
          </a:p>
          <a:p>
            <a:pPr marL="628650" lvl="1" indent="-171450">
              <a:buFont typeface="Arial" panose="020B0604020202020204" pitchFamily="34" charset="0"/>
              <a:buChar char="•"/>
            </a:pPr>
            <a:r>
              <a:rPr lang="en-US" sz="1000" dirty="0"/>
              <a:t> Guan, L., Ramani, S., Philippe </a:t>
            </a:r>
            <a:r>
              <a:rPr lang="en-US" sz="1000" dirty="0" err="1"/>
              <a:t>Roussiere</a:t>
            </a:r>
            <a:r>
              <a:rPr lang="en-US" sz="1000" dirty="0"/>
              <a:t> and unavailable (2025). The Front-Runner’s Guide to Scaling AI. [online] Accenture.com. Available at: </a:t>
            </a:r>
            <a:r>
              <a:rPr lang="en-US" sz="1000" u="sng" dirty="0">
                <a:hlinkClick r:id="rId14"/>
              </a:rPr>
              <a:t>https://www.accenture.com/us-en/insights/data-ai/front-runners-guide-scaling-ai</a:t>
            </a:r>
            <a:r>
              <a:rPr lang="en-US" sz="1000" dirty="0"/>
              <a:t>. (Accessed: 17 Jan. 2026).</a:t>
            </a:r>
            <a:endParaRPr lang="en-GB" sz="1000" dirty="0"/>
          </a:p>
          <a:p>
            <a:pPr marL="628650" lvl="1" indent="-171450">
              <a:buFont typeface="Arial" panose="020B0604020202020204" pitchFamily="34" charset="0"/>
              <a:buChar char="•"/>
            </a:pPr>
            <a:r>
              <a:rPr lang="en-US" sz="1000" dirty="0"/>
              <a:t> Gursoy, D. (2025). Artificial intelligence (AI) technology, its applications and the use of AI powered devices in hospitality service experience creation and delivery. International Journal of Hospitality Management, [online] p.104212. </a:t>
            </a:r>
            <a:r>
              <a:rPr lang="en-US" sz="1000" dirty="0" err="1"/>
              <a:t>doi:https</a:t>
            </a:r>
            <a:r>
              <a:rPr lang="en-US" sz="1000" dirty="0"/>
              <a:t>://doi.org/10.1016/j.ijhm.2025.104212. (Accessed: 12 Jan. 2026).</a:t>
            </a:r>
            <a:endParaRPr lang="en-GB" sz="1000" dirty="0"/>
          </a:p>
          <a:p>
            <a:pPr marL="628650" lvl="1" indent="-171450">
              <a:buFont typeface="Arial" panose="020B0604020202020204" pitchFamily="34" charset="0"/>
              <a:buChar char="•"/>
            </a:pPr>
            <a:r>
              <a:rPr lang="en-US" sz="1000" dirty="0"/>
              <a:t> Lin, K.J., Zhang, K., Chen, S., Ye, H., Li, X. and Law, R. (2024). Value formation in AI-integrated service system: review and implications on hospitality and tourism research. Service industries journal/The service industries journal, pp.1–22. </a:t>
            </a:r>
            <a:r>
              <a:rPr lang="en-US" sz="1000" dirty="0" err="1"/>
              <a:t>doi:https</a:t>
            </a:r>
            <a:r>
              <a:rPr lang="en-US" sz="1000" dirty="0"/>
              <a:t>://doi.org/10.1080/02642069.2024.2346235. (Accessed: 12 Jan. 2026).</a:t>
            </a:r>
            <a:endParaRPr lang="en-GB" sz="1000" dirty="0"/>
          </a:p>
          <a:p>
            <a:pPr marL="628650" lvl="1" indent="-171450">
              <a:buFont typeface="Arial" panose="020B0604020202020204" pitchFamily="34" charset="0"/>
              <a:buChar char="•"/>
            </a:pPr>
            <a:r>
              <a:rPr lang="en-GB" sz="1000" dirty="0"/>
              <a:t> </a:t>
            </a:r>
            <a:r>
              <a:rPr lang="en-US" sz="1000" dirty="0"/>
              <a:t>Lu, L., Cai, R. and Gursoy, D. (2019). Developing and validating a service robot integration willingness scale. International Journal of Hospitality Management, [online] 80, pp.36–51. </a:t>
            </a:r>
            <a:r>
              <a:rPr lang="en-US" sz="1000" dirty="0" err="1"/>
              <a:t>doi:https</a:t>
            </a:r>
            <a:r>
              <a:rPr lang="en-US" sz="1000" dirty="0"/>
              <a:t>://doi.org/10.1016/j.ijhm.2019.01.005. (Accessed: 10 Jan. 2026).</a:t>
            </a:r>
            <a:endParaRPr lang="en-GB" sz="1000" dirty="0"/>
          </a:p>
          <a:p>
            <a:pPr marL="628650" lvl="1" indent="-171450">
              <a:buFont typeface="Arial" panose="020B0604020202020204" pitchFamily="34" charset="0"/>
              <a:buChar char="•"/>
            </a:pPr>
            <a:r>
              <a:rPr lang="en-US" sz="1000" dirty="0"/>
              <a:t> Marriott International (2023) Innovation and the Future of Hospitality. Marriott Bonvoy News Centre. Available at: https://news.marriott.com (Accessed: 12 Jan. 2026).</a:t>
            </a:r>
            <a:endParaRPr lang="en-GB" sz="1000" dirty="0"/>
          </a:p>
          <a:p>
            <a:pPr marL="628650" lvl="1" indent="-171450">
              <a:buFont typeface="Arial" panose="020B0604020202020204" pitchFamily="34" charset="0"/>
              <a:buChar char="•"/>
            </a:pPr>
            <a:r>
              <a:rPr lang="en-US" sz="1000" dirty="0"/>
              <a:t> McKinsey &amp; Company (2023) Hospitality and Travel 2030: The Role of AI in Redefining Guest Experience. McKinsey Insights. Available at: https://www.mckinsey.com (Accessed: 05 Jan. 2026).</a:t>
            </a:r>
            <a:endParaRPr lang="en-GB" sz="1000" dirty="0"/>
          </a:p>
          <a:p>
            <a:pPr marL="628650" lvl="1" indent="-171450">
              <a:buFont typeface="Arial" panose="020B0604020202020204" pitchFamily="34" charset="0"/>
              <a:buChar char="•"/>
            </a:pPr>
            <a:r>
              <a:rPr lang="en-US" sz="1000" dirty="0"/>
              <a:t>         Murphy, J., </a:t>
            </a:r>
            <a:r>
              <a:rPr lang="en-US" sz="1000" dirty="0" err="1"/>
              <a:t>Gretzel</a:t>
            </a:r>
            <a:r>
              <a:rPr lang="en-US" sz="1000" dirty="0"/>
              <a:t>, U. and Pesonen, J. (2021). Marketing robot services in hospitality and tourism: the role of anthropomorphism. Routledge eBooks, pp.16–27. </a:t>
            </a:r>
            <a:r>
              <a:rPr lang="en-US" sz="1000" dirty="0" err="1"/>
              <a:t>doi:https</a:t>
            </a:r>
            <a:r>
              <a:rPr lang="en-US" sz="1000" dirty="0"/>
              <a:t>://doi.org/10.4324/9781003176039-3. (Accessed: 12 Jan. 2026).</a:t>
            </a:r>
            <a:endParaRPr lang="en-GB" sz="1000" dirty="0"/>
          </a:p>
          <a:p>
            <a:pPr marL="628650" lvl="1" indent="-171450">
              <a:buFont typeface="Arial" panose="020B0604020202020204" pitchFamily="34" charset="0"/>
              <a:buChar char="•"/>
            </a:pPr>
            <a:r>
              <a:rPr lang="en-US" sz="1000" dirty="0"/>
              <a:t>         Peng, X., Zhu, J., Lee, S., Zhou, D., Song, W. and Ying, T. (2024). Digital transformation in the hospitality industry: A bibliometric review from 2000 to 2023. International journal of hospitality management, 120, pp.103761–103761. </a:t>
            </a:r>
            <a:r>
              <a:rPr lang="en-US" sz="1000" dirty="0" err="1"/>
              <a:t>doi:https</a:t>
            </a:r>
            <a:r>
              <a:rPr lang="en-US" sz="1000" dirty="0"/>
              <a:t>://doi.org/10.1016/j.ijhm.2024.103761. (Accessed: 25 Jan. 2026).</a:t>
            </a:r>
            <a:endParaRPr lang="en-GB" sz="1000" dirty="0"/>
          </a:p>
          <a:p>
            <a:pPr marL="628650" lvl="1" indent="-171450">
              <a:buFont typeface="Arial" panose="020B0604020202020204" pitchFamily="34" charset="0"/>
              <a:buChar char="•"/>
            </a:pPr>
            <a:r>
              <a:rPr lang="en-US" sz="1000" dirty="0"/>
              <a:t> PwC (2023). PwC’s 2023 Emerging Technology Survey. [online] PwC. Available at: </a:t>
            </a:r>
            <a:r>
              <a:rPr lang="en-US" sz="1000" u="sng" dirty="0">
                <a:hlinkClick r:id="rId15"/>
              </a:rPr>
              <a:t>https://www.pwc.com/us/en/tech-effect/emerging-tech/emtech-survey.html</a:t>
            </a:r>
            <a:r>
              <a:rPr lang="en-US" sz="1000" dirty="0"/>
              <a:t>. (Accessed: 25 Jan. 2026).</a:t>
            </a:r>
            <a:endParaRPr lang="en-GB" sz="1000" dirty="0"/>
          </a:p>
          <a:p>
            <a:pPr marL="628650" lvl="1" indent="-171450">
              <a:buFont typeface="Arial" panose="020B0604020202020204" pitchFamily="34" charset="0"/>
              <a:buChar char="•"/>
            </a:pPr>
            <a:r>
              <a:rPr lang="en-US" sz="1000" dirty="0"/>
              <a:t> PwC (2024). UK Hotels Forecast 2024-2025 - PwC UK. [online] PwC. Available at: </a:t>
            </a:r>
            <a:r>
              <a:rPr lang="en-US" sz="1000" u="sng" dirty="0">
                <a:hlinkClick r:id="rId16"/>
              </a:rPr>
              <a:t>https://www.pwc.co.uk/industries/hospitality-leisure/insights/uk-hotels-forecast.html</a:t>
            </a:r>
            <a:r>
              <a:rPr lang="en-US" sz="1000" dirty="0"/>
              <a:t>. (Accessed: 10 Jan. 2026).</a:t>
            </a:r>
            <a:endParaRPr lang="en-GB" sz="1000" dirty="0"/>
          </a:p>
          <a:p>
            <a:pPr marL="628650" lvl="1" indent="-171450">
              <a:buFont typeface="Arial" panose="020B0604020202020204" pitchFamily="34" charset="0"/>
              <a:buChar char="•"/>
            </a:pPr>
            <a:r>
              <a:rPr lang="en-US" sz="1000" dirty="0"/>
              <a:t> Russell, S. and Norvig, P. (2021) Artificial Intelligence: A Modern Approach. 4th </a:t>
            </a:r>
            <a:r>
              <a:rPr lang="en-US" sz="1000" dirty="0" err="1"/>
              <a:t>edn</a:t>
            </a:r>
            <a:r>
              <a:rPr lang="en-US" sz="1000" dirty="0"/>
              <a:t>. Harlow: Pearson.</a:t>
            </a:r>
            <a:endParaRPr lang="en-GB" sz="1000" dirty="0"/>
          </a:p>
          <a:p>
            <a:pPr marL="628650" lvl="1" indent="-171450">
              <a:buFont typeface="Arial" panose="020B0604020202020204" pitchFamily="34" charset="0"/>
              <a:buChar char="•"/>
            </a:pPr>
            <a:r>
              <a:rPr lang="en-US" sz="1000" dirty="0"/>
              <a:t>         Sabharwal, D. and Jain, V. (2025). Transforming Hospitality Through AI, Big Data, and Automation. IGI Global eBooks, [online] pp.309–336. </a:t>
            </a:r>
            <a:r>
              <a:rPr lang="en-US" sz="1000" dirty="0" err="1"/>
              <a:t>doi:https</a:t>
            </a:r>
            <a:r>
              <a:rPr lang="en-US" sz="1000" dirty="0"/>
              <a:t>://doi.org/10.4018/979-8-3693-9760-2.ch011. (Accessed: 12 Jan. 2026).</a:t>
            </a:r>
            <a:endParaRPr lang="en-GB" sz="1000" dirty="0"/>
          </a:p>
          <a:p>
            <a:pPr marL="628650" lvl="1" indent="-171450">
              <a:buFont typeface="Arial" panose="020B0604020202020204" pitchFamily="34" charset="0"/>
              <a:buChar char="•"/>
            </a:pPr>
            <a:r>
              <a:rPr lang="en-US" sz="1000" dirty="0"/>
              <a:t> Sahota, N. (2024). AI In Hospitality: Elevating The Hotel Guest Experience Through Innovation. [online] Forbes. Available at: </a:t>
            </a:r>
            <a:r>
              <a:rPr lang="en-US" sz="1000" u="sng" dirty="0">
                <a:hlinkClick r:id="rId17"/>
              </a:rPr>
              <a:t>https://www.forbes.com/sites/neilsahota/2024/03/06/ai-in-hospitality-elevating-the-hotel-guest-experience-through-innovation/</a:t>
            </a:r>
            <a:r>
              <a:rPr lang="en-US" sz="1000" dirty="0"/>
              <a:t>. (Accessed: 12 Jan. 2026).</a:t>
            </a:r>
            <a:endParaRPr lang="en-GB" sz="1000" dirty="0"/>
          </a:p>
          <a:p>
            <a:pPr marL="628650" lvl="1" indent="-171450">
              <a:buFont typeface="Arial" panose="020B0604020202020204" pitchFamily="34" charset="0"/>
              <a:buChar char="•"/>
            </a:pPr>
            <a:r>
              <a:rPr lang="en-US" sz="1000" dirty="0"/>
              <a:t> Sigala, R.E., Lagou, V., </a:t>
            </a:r>
            <a:r>
              <a:rPr lang="en-US" sz="1000" dirty="0" err="1"/>
              <a:t>Shmeliov</a:t>
            </a:r>
            <a:r>
              <a:rPr lang="en-US" sz="1000" dirty="0"/>
              <a:t>, A., </a:t>
            </a:r>
            <a:r>
              <a:rPr lang="en-US" sz="1000" dirty="0" err="1"/>
              <a:t>Atito</a:t>
            </a:r>
            <a:r>
              <a:rPr lang="en-US" sz="1000" dirty="0"/>
              <a:t>, S., </a:t>
            </a:r>
            <a:r>
              <a:rPr lang="en-US" sz="1000" dirty="0" err="1"/>
              <a:t>Kouchaki</a:t>
            </a:r>
            <a:r>
              <a:rPr lang="en-US" sz="1000" dirty="0"/>
              <a:t>, S., Awais, M., Prokopenko, I., Mahdi, A. and Demirkan, A. (2024). Machine Learning to Advance Human Genome-Wide Association Studies. Genes, [online] 15(1), p.34. </a:t>
            </a:r>
            <a:r>
              <a:rPr lang="en-US" sz="1000" dirty="0" err="1"/>
              <a:t>doi:https</a:t>
            </a:r>
            <a:r>
              <a:rPr lang="en-US" sz="1000" dirty="0"/>
              <a:t>://doi.org/10.3390/genes15010034. (Accessed: 12 Jan. 2026).</a:t>
            </a:r>
            <a:endParaRPr lang="en-GB" sz="1000" dirty="0"/>
          </a:p>
          <a:p>
            <a:pPr marL="628650" lvl="1" indent="-171450">
              <a:buFont typeface="Arial" panose="020B0604020202020204" pitchFamily="34" charset="0"/>
              <a:buChar char="•"/>
            </a:pPr>
            <a:r>
              <a:rPr lang="en-US" sz="1000" dirty="0"/>
              <a:t> Talukder, M.B., Kabir, F. and Jibon, F.A. (2024). AI-Driven Personalized Room Management in the Modern Hotel Industry. Advances in hospitality, tourism and the services industry (AHTSI) book series, [online] pp.59–82. </a:t>
            </a:r>
            <a:r>
              <a:rPr lang="en-US" sz="1000" dirty="0" err="1"/>
              <a:t>doi:https</a:t>
            </a:r>
            <a:r>
              <a:rPr lang="en-US" sz="1000" dirty="0"/>
              <a:t>://doi.org/10.4018/979-8-3693-5678-4.ch003. (Accessed: 12 Jan. 2026).</a:t>
            </a:r>
            <a:endParaRPr lang="en-GB" sz="1000" dirty="0"/>
          </a:p>
          <a:p>
            <a:pPr marL="628650" lvl="1" indent="-171450">
              <a:buFont typeface="Arial" panose="020B0604020202020204" pitchFamily="34" charset="0"/>
              <a:buChar char="•"/>
            </a:pPr>
            <a:r>
              <a:rPr lang="en-US" sz="1000" dirty="0"/>
              <a:t> </a:t>
            </a:r>
            <a:r>
              <a:rPr lang="en-US" sz="1000" dirty="0" err="1"/>
              <a:t>Tavitiyaman</a:t>
            </a:r>
            <a:r>
              <a:rPr lang="en-US" sz="1000" dirty="0"/>
              <a:t>, P., So, C.Y.A., Chan, O.L.K. and Wong, C.K.C. (2022). How Task Technology Fits with Employee Engagement, Organizational Support, and Business Outcomes: Hotel Executives’ Perspective. Journal of China Tourism Research, 18(6), pp.1–27. </a:t>
            </a:r>
            <a:r>
              <a:rPr lang="en-US" sz="1000" dirty="0" err="1"/>
              <a:t>doi:https</a:t>
            </a:r>
            <a:r>
              <a:rPr lang="en-US" sz="1000" dirty="0"/>
              <a:t>://doi.org/10.1080/19388160.2022.2027834. (Accessed: 12 Jan. 2026).</a:t>
            </a:r>
            <a:endParaRPr lang="en-GB" sz="1000" dirty="0"/>
          </a:p>
          <a:p>
            <a:pPr marL="628650" lvl="1" indent="-171450">
              <a:buFont typeface="Arial" panose="020B0604020202020204" pitchFamily="34" charset="0"/>
              <a:buChar char="•"/>
            </a:pPr>
            <a:r>
              <a:rPr lang="en-US" sz="1000" dirty="0"/>
              <a:t> Teoh, M.W., Wang, Y. and Kwek, A. (2019). Coping with emotional labor in high stress hospitality work environments. Journal of Hospitality Marketing &amp; Management, 28(8), pp.883–904. </a:t>
            </a:r>
            <a:r>
              <a:rPr lang="en-US" sz="1000" dirty="0" err="1"/>
              <a:t>doi:https</a:t>
            </a:r>
            <a:r>
              <a:rPr lang="en-US" sz="1000" dirty="0"/>
              <a:t>://doi.org/10.1080/19368623.2019.1571979. (Accessed: 12 Jan. 2026).</a:t>
            </a:r>
            <a:endParaRPr lang="en-GB" sz="1000" dirty="0"/>
          </a:p>
          <a:p>
            <a:pPr marL="628650" lvl="1" indent="-171450">
              <a:buFont typeface="Arial" panose="020B0604020202020204" pitchFamily="34" charset="0"/>
              <a:buChar char="•"/>
            </a:pPr>
            <a:r>
              <a:rPr lang="en-US" sz="1000" dirty="0"/>
              <a:t> </a:t>
            </a:r>
            <a:r>
              <a:rPr lang="en-US" sz="1000" dirty="0" err="1"/>
              <a:t>Tussyadiah</a:t>
            </a:r>
            <a:r>
              <a:rPr lang="en-US" sz="1000" dirty="0"/>
              <a:t>, I. (2020). A review of research into automation in tourism: Launching the Annals of Tourism Research Curated Collection on Artificial Intelligence and Robotics in Tourism. Annals of Tourism Research, [online] 81(1), p.102883. </a:t>
            </a:r>
            <a:r>
              <a:rPr lang="en-US" sz="1000" dirty="0" err="1"/>
              <a:t>doi:https</a:t>
            </a:r>
            <a:r>
              <a:rPr lang="en-US" sz="1000" dirty="0"/>
              <a:t>://doi.org/10.1016/j.annals.2020.102883. (Accessed: 07 Jan. 2026).</a:t>
            </a:r>
            <a:endParaRPr lang="en-GB" sz="1000" dirty="0"/>
          </a:p>
          <a:p>
            <a:pPr marL="628650" lvl="1" indent="-171450">
              <a:buFont typeface="Arial" panose="020B0604020202020204" pitchFamily="34" charset="0"/>
              <a:buChar char="•"/>
            </a:pPr>
            <a:r>
              <a:rPr lang="en-US" sz="1000" dirty="0"/>
              <a:t> UNWTO (2024). International Tourism Highlights, 2024 Edition. United Nations World Tourism Organization. Available at: </a:t>
            </a:r>
            <a:r>
              <a:rPr lang="en-US" sz="1000" dirty="0" err="1"/>
              <a:t>doi:https</a:t>
            </a:r>
            <a:r>
              <a:rPr lang="en-US" sz="1000" dirty="0"/>
              <a:t>://doi.org/10.18111/9789284425808. (Accessed: 07 Jan. 2026).</a:t>
            </a:r>
            <a:endParaRPr lang="en-GB" sz="1000" dirty="0"/>
          </a:p>
          <a:p>
            <a:pPr marL="628650" lvl="1" indent="-171450">
              <a:buFont typeface="Arial" panose="020B0604020202020204" pitchFamily="34" charset="0"/>
              <a:buChar char="•"/>
            </a:pPr>
            <a:r>
              <a:rPr lang="en-US" sz="1000" dirty="0"/>
              <a:t>         Weiss, E. (2025). Generative AI in Travel. [online] Accenture.com. Available at: </a:t>
            </a:r>
            <a:r>
              <a:rPr lang="en-US" sz="1000" u="sng" dirty="0">
                <a:hlinkClick r:id="rId18"/>
              </a:rPr>
              <a:t>https://www.accenture.com/us-en/blogs/travel/empowered-traveler</a:t>
            </a:r>
            <a:r>
              <a:rPr lang="en-US" sz="1000" dirty="0"/>
              <a:t>. (Accessed: 12 Jan. 2026).</a:t>
            </a:r>
            <a:endParaRPr lang="en-GB" sz="1000" dirty="0"/>
          </a:p>
          <a:p>
            <a:pPr marL="628650" lvl="1" indent="-171450">
              <a:buFont typeface="Arial" panose="020B0604020202020204" pitchFamily="34" charset="0"/>
              <a:buChar char="•"/>
            </a:pPr>
            <a:r>
              <a:rPr lang="en-US" sz="1000" dirty="0"/>
              <a:t> Woo, J. (2022). Marriott: Data-driven Customer Experience for Decades at Scale - Digital Innovation and Transformation. [online] Digital Innovation and Transformation. Available at: </a:t>
            </a:r>
            <a:r>
              <a:rPr lang="en-US" sz="1000" u="sng" dirty="0">
                <a:hlinkClick r:id="rId19"/>
              </a:rPr>
              <a:t>https://d3.harvard.edu/platform-digit/submission/marriott-data-driven-customer-experience-for-decades-at-scale%EF%BF%BC/</a:t>
            </a:r>
            <a:r>
              <a:rPr lang="en-US" sz="1000" dirty="0"/>
              <a:t>. (Accessed: 28 Jan. 2026).</a:t>
            </a:r>
            <a:endParaRPr lang="en-GB" sz="1000" dirty="0"/>
          </a:p>
          <a:p>
            <a:pPr marL="628650" lvl="1" indent="-171450">
              <a:buFont typeface="Arial" panose="020B0604020202020204" pitchFamily="34" charset="0"/>
              <a:buChar char="•"/>
            </a:pPr>
            <a:r>
              <a:rPr lang="en-US" sz="1000" dirty="0"/>
              <a:t> World Economic Forum. (2025). Industries in the Intelligent Age White Paper Series. [online] Available at: https://www.weforum.org/publications/industries-in-the-intelligent-age-white-paper-series/. (Accessed: 07 Jan. 2026).</a:t>
            </a:r>
            <a:endParaRPr sz="1000" dirty="0"/>
          </a:p>
          <a:p>
            <a:pPr algn="just">
              <a:lnSpc>
                <a:spcPts val="1600"/>
              </a:lnSpc>
            </a:pPr>
            <a:endParaRPr lang="en-US" sz="800" u="none" strike="noStrike" dirty="0">
              <a:solidFill>
                <a:srgbClr val="000000"/>
              </a:solidFill>
              <a:latin typeface="Arial"/>
              <a:ea typeface="Arial"/>
              <a:cs typeface="Arial"/>
              <a:sym typeface="Arial"/>
            </a:endParaRPr>
          </a:p>
        </p:txBody>
      </p:sp>
      <p:sp>
        <p:nvSpPr>
          <p:cNvPr id="8" name="TextBox 8"/>
          <p:cNvSpPr txBox="1"/>
          <p:nvPr/>
        </p:nvSpPr>
        <p:spPr>
          <a:xfrm>
            <a:off x="5510420" y="740078"/>
            <a:ext cx="7267159" cy="581406"/>
          </a:xfrm>
          <a:prstGeom prst="rect">
            <a:avLst/>
          </a:prstGeom>
        </p:spPr>
        <p:txBody>
          <a:bodyPr lIns="0" tIns="0" rIns="0" bIns="0" rtlCol="0" anchor="t">
            <a:spAutoFit/>
          </a:bodyPr>
          <a:lstStyle/>
          <a:p>
            <a:pPr marL="0" lvl="0" indent="0" algn="just">
              <a:lnSpc>
                <a:spcPts val="4032"/>
              </a:lnSpc>
            </a:pPr>
            <a:r>
              <a:rPr lang="en-US" sz="4800" b="1">
                <a:solidFill>
                  <a:srgbClr val="000000"/>
                </a:solidFill>
                <a:latin typeface="Arial Bold"/>
                <a:ea typeface="Arial Bold"/>
                <a:cs typeface="Arial Bold"/>
                <a:sym typeface="Arial Bold"/>
              </a:rPr>
              <a:t>References</a:t>
            </a:r>
          </a:p>
        </p:txBody>
      </p:sp>
      <p:sp>
        <p:nvSpPr>
          <p:cNvPr id="9" name="Freeform 9"/>
          <p:cNvSpPr/>
          <p:nvPr/>
        </p:nvSpPr>
        <p:spPr>
          <a:xfrm>
            <a:off x="212975" y="0"/>
            <a:ext cx="2642969" cy="1321484"/>
          </a:xfrm>
          <a:custGeom>
            <a:avLst/>
            <a:gdLst/>
            <a:ahLst/>
            <a:cxnLst/>
            <a:rect l="l" t="t" r="r" b="b"/>
            <a:pathLst>
              <a:path w="2642969" h="1321484">
                <a:moveTo>
                  <a:pt x="0" y="0"/>
                </a:moveTo>
                <a:lnTo>
                  <a:pt x="2642969" y="0"/>
                </a:lnTo>
                <a:lnTo>
                  <a:pt x="2642969" y="1321484"/>
                </a:lnTo>
                <a:lnTo>
                  <a:pt x="0" y="1321484"/>
                </a:lnTo>
                <a:lnTo>
                  <a:pt x="0" y="0"/>
                </a:lnTo>
                <a:close/>
              </a:path>
            </a:pathLst>
          </a:custGeom>
          <a:blipFill>
            <a:blip r:embed="rId20" cstate="email">
              <a:extLst>
                <a:ext uri="{28A0092B-C50C-407E-A947-70E740481C1C}">
                  <a14:useLocalDpi xmlns:a14="http://schemas.microsoft.com/office/drawing/2010/main"/>
                </a:ext>
              </a:extLst>
            </a:blip>
            <a:stretch>
              <a:fillRect/>
            </a:stretch>
          </a:blipFill>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TotalTime>
  <Words>2789</Words>
  <Application>Microsoft Office PowerPoint</Application>
  <PresentationFormat>Custom</PresentationFormat>
  <Paragraphs>144</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Montserrat Bold</vt:lpstr>
      <vt:lpstr>Calibri</vt:lpstr>
      <vt:lpstr>Arial</vt:lpstr>
      <vt:lpstr>Arial Bold</vt:lpstr>
      <vt:lpstr>Canva Sans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AI revolutionises hospitality operations and guest experience COVID-19 accelerated automation (contactless tech, chatbots, smart booking) Balancing efficiency with emotional, human service is the core challenge</dc:title>
  <cp:revision>1</cp:revision>
  <dcterms:created xsi:type="dcterms:W3CDTF">2006-08-16T00:00:00Z</dcterms:created>
  <dcterms:modified xsi:type="dcterms:W3CDTF">2026-01-29T14:04:07Z</dcterms:modified>
  <dc:identifier>DAG1bQgKHOA</dc:identifier>
</cp:coreProperties>
</file>