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62" r:id="rId2"/>
    <p:sldId id="261" r:id="rId3"/>
    <p:sldId id="257" r:id="rId4"/>
    <p:sldId id="260" r:id="rId5"/>
    <p:sldId id="263" r:id="rId6"/>
    <p:sldId id="264" r:id="rId7"/>
    <p:sldId id="256" r:id="rId8"/>
    <p:sldId id="265" r:id="rId9"/>
    <p:sldId id="259" r:id="rId10"/>
    <p:sldId id="266" r:id="rId11"/>
    <p:sldId id="258" r:id="rId12"/>
    <p:sldId id="268"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8562D33-B99E-E56A-AA2A-50E47F2BDB7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62D426CD-ACED-A638-9191-D8DFD411962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C60AD33-D92D-4C6E-9757-85E581DB1B8F}" type="datetime1">
              <a:rPr lang="en-GB"/>
              <a:pPr lvl="0"/>
              <a:t>07/12/2023</a:t>
            </a:fld>
            <a:endParaRPr lang="en-GB"/>
          </a:p>
        </p:txBody>
      </p:sp>
      <p:sp>
        <p:nvSpPr>
          <p:cNvPr id="4" name="Slide Image Placeholder 3">
            <a:extLst>
              <a:ext uri="{FF2B5EF4-FFF2-40B4-BE49-F238E27FC236}">
                <a16:creationId xmlns:a16="http://schemas.microsoft.com/office/drawing/2014/main" id="{3062FC45-EFD3-0392-9314-0F167016E3D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F297C6D5-18E4-837A-5685-CE514CE5934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7189BD84-A972-865D-F99C-8F3292BD3A3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2BBDB9A5-7CA9-7804-5717-903936F03FB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F0BB46E0-528C-4250-AE49-DE929F3911E8}" type="slidenum">
              <a:t>‹#›</a:t>
            </a:fld>
            <a:endParaRPr lang="en-GB"/>
          </a:p>
        </p:txBody>
      </p:sp>
    </p:spTree>
    <p:extLst>
      <p:ext uri="{BB962C8B-B14F-4D97-AF65-F5344CB8AC3E}">
        <p14:creationId xmlns:p14="http://schemas.microsoft.com/office/powerpoint/2010/main" val="236129009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38B12-A8B2-C64F-DAE1-B50D28E5E7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3DD8DC-4D5A-3AA0-C64A-9421E6C7DE8E}"/>
              </a:ext>
            </a:extLst>
          </p:cNvPr>
          <p:cNvSpPr txBox="1">
            <a:spLocks noGrp="1"/>
          </p:cNvSpPr>
          <p:nvPr>
            <p:ph type="body" sz="quarter" idx="1"/>
          </p:nvPr>
        </p:nvSpPr>
        <p:spPr/>
        <p:txBody>
          <a:bodyPr/>
          <a:lstStyle/>
          <a:p>
            <a:pPr lvl="0"/>
            <a:endParaRPr lang="en-GB"/>
          </a:p>
          <a:p>
            <a:pPr lvl="0"/>
            <a:endParaRPr lang="en-GB"/>
          </a:p>
        </p:txBody>
      </p:sp>
      <p:sp>
        <p:nvSpPr>
          <p:cNvPr id="4" name="Slide Number Placeholder 3">
            <a:extLst>
              <a:ext uri="{FF2B5EF4-FFF2-40B4-BE49-F238E27FC236}">
                <a16:creationId xmlns:a16="http://schemas.microsoft.com/office/drawing/2014/main" id="{1A5261CD-89AC-3764-F186-BF223B16647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5B4C021-C65F-4A50-978D-AD3A7353BAA2}" type="slidenum">
              <a:t>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10AE7E-9270-4908-ADF2-FDFFE7D9C4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4376C5-E727-C058-5EEB-E64637E2C479}"/>
              </a:ext>
            </a:extLst>
          </p:cNvPr>
          <p:cNvSpPr txBox="1">
            <a:spLocks noGrp="1"/>
          </p:cNvSpPr>
          <p:nvPr>
            <p:ph type="body" sz="quarter" idx="1"/>
          </p:nvPr>
        </p:nvSpPr>
        <p:spPr/>
        <p:txBody>
          <a:bodyPr/>
          <a:lstStyle/>
          <a:p>
            <a:pPr lvl="0"/>
            <a:r>
              <a:rPr lang="en-GB"/>
              <a:t>Ryanair is one of the leading airline company in Europe which is known for its low-cost flights. The company carries 160 million passengers across Europe every year. Ryan is well known for is low-cost flight across European destination.  The Ryanair offer fights to over 200 destination across 34 counties. </a:t>
            </a:r>
          </a:p>
          <a:p>
            <a:pPr marL="285750" lvl="0" indent="-285750" algn="just">
              <a:buSzPct val="100000"/>
              <a:buFont typeface="Arial" pitchFamily="34"/>
              <a:buChar char="•"/>
            </a:pPr>
            <a:endParaRPr lang="en-GB"/>
          </a:p>
          <a:p>
            <a:pPr lvl="0" algn="just"/>
            <a:r>
              <a:rPr lang="en-GB"/>
              <a:t>One of the  main strategy that the company is using for its business is cost leadership where it offer lowest flight compared to its competitors . The Ryanair is popular among European passengers for its cost and efficiency in flights </a:t>
            </a:r>
          </a:p>
          <a:p>
            <a:pPr lvl="0"/>
            <a:endParaRPr lang="en-GB"/>
          </a:p>
        </p:txBody>
      </p:sp>
      <p:sp>
        <p:nvSpPr>
          <p:cNvPr id="4" name="Slide Number Placeholder 3">
            <a:extLst>
              <a:ext uri="{FF2B5EF4-FFF2-40B4-BE49-F238E27FC236}">
                <a16:creationId xmlns:a16="http://schemas.microsoft.com/office/drawing/2014/main" id="{9C6A11EA-4679-5DC0-0641-F017F8DAA50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B0E127-D7D2-491A-84D7-492F8C17B733}"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BE5D3C-DACB-387A-308F-5A2EE6B9AE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9C8E94-753F-032F-AE82-4699E84B4384}"/>
              </a:ext>
            </a:extLst>
          </p:cNvPr>
          <p:cNvSpPr txBox="1">
            <a:spLocks noGrp="1"/>
          </p:cNvSpPr>
          <p:nvPr>
            <p:ph type="body" sz="quarter" idx="1"/>
          </p:nvPr>
        </p:nvSpPr>
        <p:spPr/>
        <p:txBody>
          <a:bodyPr/>
          <a:lstStyle/>
          <a:p>
            <a:pPr marL="457200" lvl="0">
              <a:spcAft>
                <a:spcPts val="800"/>
              </a:spcAft>
            </a:pPr>
            <a:r>
              <a:rPr lang="en-US">
                <a:solidFill>
                  <a:srgbClr val="222222"/>
                </a:solidFill>
                <a:latin typeface="Calibri" pitchFamily="34"/>
              </a:rPr>
              <a:t>Marketing strategies of an organisation involves several process. </a:t>
            </a:r>
            <a:r>
              <a:rPr lang="en-GB"/>
              <a:t> These are </a:t>
            </a:r>
            <a:r>
              <a:rPr lang="en-US">
                <a:solidFill>
                  <a:srgbClr val="222222"/>
                </a:solidFill>
                <a:latin typeface="Calibri" pitchFamily="34"/>
              </a:rPr>
              <a:t>Understanding of marketplace and the needs of customers, then Develop customer-based strategies, then there is Develop marketing  program that can deliver value, then Build profitable customer relationship  and finally Create value for customers of the organisation.</a:t>
            </a:r>
          </a:p>
          <a:p>
            <a:pPr lvl="0"/>
            <a:endParaRPr lang="en-GB"/>
          </a:p>
        </p:txBody>
      </p:sp>
      <p:sp>
        <p:nvSpPr>
          <p:cNvPr id="4" name="Slide Number Placeholder 3">
            <a:extLst>
              <a:ext uri="{FF2B5EF4-FFF2-40B4-BE49-F238E27FC236}">
                <a16:creationId xmlns:a16="http://schemas.microsoft.com/office/drawing/2014/main" id="{3A16304D-0727-E9CC-B32C-DCD0C30A829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51FBC8B-FFFE-4754-859D-486C245E4B44}"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7B48AA-C8FD-A0F6-FFB2-38BE941B59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B8D560-8A38-CAB3-47FA-0F2DC629E7A2}"/>
              </a:ext>
            </a:extLst>
          </p:cNvPr>
          <p:cNvSpPr txBox="1">
            <a:spLocks noGrp="1"/>
          </p:cNvSpPr>
          <p:nvPr>
            <p:ph type="body" sz="quarter" idx="1"/>
          </p:nvPr>
        </p:nvSpPr>
        <p:spPr/>
        <p:txBody>
          <a:bodyPr/>
          <a:lstStyle/>
          <a:p>
            <a:pPr lvl="0"/>
            <a:r>
              <a:rPr lang="en-GB"/>
              <a:t>For the analysis of the Ryanair marketing strategies to investigate the ways the company create value for its customer, the first approach was to investigate the market situation where the business operates. For the analysis of market situation, the SWOT framework was used that identified the Strength, weakness, opportunity and threats from the market for the Ryanair. </a:t>
            </a:r>
          </a:p>
          <a:p>
            <a:pPr lvl="0"/>
            <a:endParaRPr lang="en-GB"/>
          </a:p>
          <a:p>
            <a:pPr lvl="0"/>
            <a:r>
              <a:rPr lang="en-GB"/>
              <a:t>As you can see the airline is strong in its brand value, it covers many destinations which is over 200 destinations, it is well known as low-cost airline and that is the main positioning of the company where customers see the airline as low-cost airline. Also, the company is financially sound compared to other airlines. </a:t>
            </a:r>
          </a:p>
          <a:p>
            <a:pPr lvl="0"/>
            <a:endParaRPr lang="en-GB"/>
          </a:p>
          <a:p>
            <a:pPr lvl="0"/>
            <a:r>
              <a:rPr lang="en-GB"/>
              <a:t>In term of weakness, there is issues with poor customer services, only one types of flights and the airline on time to time found  in dispute with its staff with low pay and reduction of staff.  There is also issue with high focus on cost and poor on customer facilities. </a:t>
            </a:r>
          </a:p>
          <a:p>
            <a:pPr lvl="0"/>
            <a:endParaRPr lang="en-GB"/>
          </a:p>
          <a:p>
            <a:pPr lvl="0"/>
            <a:r>
              <a:rPr lang="en-GB"/>
              <a:t>However, there are some opportunities that the airline can take from the European and global aviation market, These are as you can see on the slide that it can expand onto new global market with its low-cost flight's strategy, it can also focus on  improving its customer services offering better facilities, it can also  use more and more digitalised process for its services, and it can also target business customers.</a:t>
            </a:r>
          </a:p>
          <a:p>
            <a:pPr lvl="0"/>
            <a:endParaRPr lang="en-GB"/>
          </a:p>
          <a:p>
            <a:pPr lvl="0"/>
            <a:r>
              <a:rPr lang="en-GB"/>
              <a:t>There are some threats that the market can through on the airline and that can be there is constant competition in the aviation industry which can put pressure on the airline to continue to offer low-cost flights. Then there is economic downturn which makes it harder to keep offering low cost and the fuel price is fluctuation and that is problem for profit maximisation. </a:t>
            </a:r>
          </a:p>
          <a:p>
            <a:pPr lvl="0"/>
            <a:endParaRPr lang="en-GB"/>
          </a:p>
          <a:p>
            <a:pPr lvl="0"/>
            <a:r>
              <a:rPr lang="en-GB"/>
              <a:t>Overall, situational perspectives, the RYANAIR is having some difficulties which can be overcome with the opportunities that the airline have. </a:t>
            </a:r>
          </a:p>
          <a:p>
            <a:pPr lvl="0"/>
            <a:endParaRPr lang="en-GB"/>
          </a:p>
        </p:txBody>
      </p:sp>
      <p:sp>
        <p:nvSpPr>
          <p:cNvPr id="4" name="Slide Number Placeholder 3">
            <a:extLst>
              <a:ext uri="{FF2B5EF4-FFF2-40B4-BE49-F238E27FC236}">
                <a16:creationId xmlns:a16="http://schemas.microsoft.com/office/drawing/2014/main" id="{C887D65E-2CB8-2B16-4874-92ADB779B74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3DFECF7-AABB-4DEF-BCD1-33BB4A0A3C08}" type="slidenum">
              <a:t>6</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B15E8A-208C-94FF-1770-9075EF0760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D07C16-C192-8297-AC25-E16D0983588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2FD557FC-2198-5358-E528-D12F6D5320F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0F5614E-E5D5-4749-9FCE-DE9706002FF1}"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4FFAA-2EED-CABA-28F1-D4D6CD90E9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0FE33D-95C4-2D66-5466-76CFD1AC649B}"/>
              </a:ext>
            </a:extLst>
          </p:cNvPr>
          <p:cNvSpPr txBox="1">
            <a:spLocks noGrp="1"/>
          </p:cNvSpPr>
          <p:nvPr>
            <p:ph type="body" sz="quarter" idx="1"/>
          </p:nvPr>
        </p:nvSpPr>
        <p:spPr/>
        <p:txBody>
          <a:bodyPr/>
          <a:lstStyle/>
          <a:p>
            <a:pPr lvl="0"/>
            <a:r>
              <a:rPr lang="en-GB"/>
              <a:t>According to company annual reports and company website research, Ryanair is found to have segmented its market into three categories. As you can see on the slide that there is geographic segmentation where it market in 200 destinations of 38 European counties, then there is demographic segmentation where it target customers based  on age, family size, and their incomes. There is also psychographic segmentation which the airlie use to target people based on their  pattern of behaviour such as their ability to use technologies, use social medias, and consciousness to price of tickets and their travelling habits. </a:t>
            </a:r>
          </a:p>
        </p:txBody>
      </p:sp>
      <p:sp>
        <p:nvSpPr>
          <p:cNvPr id="4" name="Slide Number Placeholder 3">
            <a:extLst>
              <a:ext uri="{FF2B5EF4-FFF2-40B4-BE49-F238E27FC236}">
                <a16:creationId xmlns:a16="http://schemas.microsoft.com/office/drawing/2014/main" id="{0453EC95-6967-ED11-D5B9-7E3372BC61E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5F658E6-1A1C-4ECA-A139-A973A7FC117E}"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1A64F9-8C13-B565-8EBD-B0A9741610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65415A-5314-2CCC-C4C3-3744AFD0EA43}"/>
              </a:ext>
            </a:extLst>
          </p:cNvPr>
          <p:cNvSpPr txBox="1">
            <a:spLocks noGrp="1"/>
          </p:cNvSpPr>
          <p:nvPr>
            <p:ph type="body" sz="quarter" idx="1"/>
          </p:nvPr>
        </p:nvSpPr>
        <p:spPr/>
        <p:txBody>
          <a:bodyPr/>
          <a:lstStyle/>
          <a:p>
            <a:pPr lvl="0"/>
            <a:r>
              <a:rPr lang="en-GB"/>
              <a:t>The environmental analysis include number of factors such as political, economic, social, technological and environmental that has impact on the business and can influence business decision making. </a:t>
            </a:r>
          </a:p>
          <a:p>
            <a:pPr lvl="0"/>
            <a:endParaRPr lang="en-GB"/>
          </a:p>
          <a:p>
            <a:pPr lvl="0"/>
            <a:r>
              <a:rPr lang="en-GB"/>
              <a:t>The environmental analysis is also an important part to understand the market situation and how it impact on the business and ways these pressure and opportunities helps businesses to offer better value for customers. In term of environmental analysis as you can see from the slide the Ryanair is facing some challenges and opportunities from the European business environment where it mainly operates. </a:t>
            </a:r>
          </a:p>
          <a:p>
            <a:pPr lvl="0"/>
            <a:endParaRPr lang="en-GB"/>
          </a:p>
          <a:p>
            <a:pPr lvl="0"/>
            <a:r>
              <a:rPr lang="en-GB"/>
              <a:t>The political situation is not very conducive  such as Brexit is making it harder for the airline to operate at low cost as many EU counties are charging airport Levy and there are new regulation coming  up and that is increasing operational costs.</a:t>
            </a:r>
          </a:p>
          <a:p>
            <a:pPr lvl="0"/>
            <a:r>
              <a:rPr lang="en-GB"/>
              <a:t>The economic condition is also not very good as there is high inflation as well as poor exchange rates and cost of living is raising that is affecting people frequency of travelling. </a:t>
            </a:r>
          </a:p>
          <a:p>
            <a:pPr lvl="0"/>
            <a:endParaRPr lang="en-GB"/>
          </a:p>
          <a:p>
            <a:pPr lvl="0"/>
            <a:r>
              <a:rPr lang="en-GB"/>
              <a:t>Social issues includes the change of lifestyles as well as people travelling patterns which has both positive and negative impact. For instance, more young people are travelling compared to family trips. </a:t>
            </a:r>
          </a:p>
          <a:p>
            <a:pPr lvl="0"/>
            <a:endParaRPr lang="en-GB"/>
          </a:p>
          <a:p>
            <a:pPr lvl="0"/>
            <a:r>
              <a:rPr lang="en-GB"/>
              <a:t>Technological changes is found to be good on the airline as it has helped the airline to take most of the services online and automated saving cost and made services efficient and that has added value to customer services while making it faster. </a:t>
            </a:r>
          </a:p>
          <a:p>
            <a:pPr lvl="0"/>
            <a:endParaRPr lang="en-GB"/>
          </a:p>
          <a:p>
            <a:pPr lvl="0"/>
            <a:r>
              <a:rPr lang="en-GB"/>
              <a:t>Environmental issues include pressure for green fuel use, cutting the carbon emission which the airline is not good at. </a:t>
            </a:r>
          </a:p>
          <a:p>
            <a:pPr lvl="0"/>
            <a:endParaRPr lang="en-GB"/>
          </a:p>
          <a:p>
            <a:pPr lvl="0"/>
            <a:r>
              <a:rPr lang="en-GB"/>
              <a:t>Therefore, overall environmental impact is mix but with innovation of new technologies there is evidence that the airline is creating value for its customer services. </a:t>
            </a:r>
          </a:p>
        </p:txBody>
      </p:sp>
      <p:sp>
        <p:nvSpPr>
          <p:cNvPr id="4" name="Slide Number Placeholder 3">
            <a:extLst>
              <a:ext uri="{FF2B5EF4-FFF2-40B4-BE49-F238E27FC236}">
                <a16:creationId xmlns:a16="http://schemas.microsoft.com/office/drawing/2014/main" id="{89F653CB-9CBF-6CB3-AB6A-B539EB346CE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B7FA900-EA55-47C7-9EF5-3DE4A6D56982}" type="slidenum">
              <a:t>9</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EAE309-C8F3-EAA9-60CF-E6E259F1AD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F99A2-1748-244B-241C-01DC6279D62E}"/>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4034E473-B6A7-EE5A-EC7F-20820A61B8E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E32412-8CF0-419A-A783-A21147F3B074}"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7272F6-0AAA-ED63-07F4-9196C68FC2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BF7A82-054E-2EA3-E0E2-0DDF11EE32C8}"/>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4EB096E3-AEA6-5E89-0CAE-68B7B43540F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342ACF0-ADDC-47ED-B7EF-8A7B71B05793}" type="slidenum">
              <a:t>11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B37887-7B9F-7BF2-49EF-1B67FE5EEB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39B23-6F7E-847C-644D-031D6FEE8B2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976A0AEC-F752-E800-252C-F3764E2D08A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21B106-04A9-4BB8-8EFF-EAB2CA5778EE}" type="slidenum">
              <a:t>12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5A21E-2D3C-0720-2B45-009DC775FE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CAF86C-F46F-1949-4C5E-78A2736BDC2C}"/>
              </a:ext>
            </a:extLst>
          </p:cNvPr>
          <p:cNvSpPr txBox="1">
            <a:spLocks noGrp="1"/>
          </p:cNvSpPr>
          <p:nvPr>
            <p:ph type="body" sz="quarter" idx="1"/>
          </p:nvPr>
        </p:nvSpPr>
        <p:spPr/>
        <p:txBody>
          <a:bodyPr/>
          <a:lstStyle/>
          <a:p>
            <a:pPr lvl="0">
              <a:lnSpc>
                <a:spcPct val="107000"/>
              </a:lnSpc>
              <a:spcAft>
                <a:spcPts val="800"/>
              </a:spcAft>
            </a:pPr>
            <a:r>
              <a:rPr lang="en-GB" sz="1800">
                <a:latin typeface="Calibri" pitchFamily="34"/>
                <a:ea typeface="Calibri" pitchFamily="34"/>
                <a:cs typeface="Times New Roman" pitchFamily="18"/>
              </a:rPr>
              <a:t> </a:t>
            </a:r>
            <a:endParaRPr lang="en-GB"/>
          </a:p>
        </p:txBody>
      </p:sp>
      <p:sp>
        <p:nvSpPr>
          <p:cNvPr id="4" name="Slide Number Placeholder 3">
            <a:extLst>
              <a:ext uri="{FF2B5EF4-FFF2-40B4-BE49-F238E27FC236}">
                <a16:creationId xmlns:a16="http://schemas.microsoft.com/office/drawing/2014/main" id="{F81FF45D-6CCA-9936-0B2E-8D6BF219CD8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1D6F939-8614-4C12-AEA0-4C6D06365E44}" type="slidenum">
              <a:t>13</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DF02E-B4ED-9E1B-DA4E-CC7892A931A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C73B9F04-B30D-E0C5-7B7E-3A9CE3319F3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AB5D917B-238E-FDCE-B86D-CB37C8F6EE85}"/>
              </a:ext>
            </a:extLst>
          </p:cNvPr>
          <p:cNvSpPr txBox="1">
            <a:spLocks noGrp="1"/>
          </p:cNvSpPr>
          <p:nvPr>
            <p:ph type="dt" sz="half" idx="7"/>
          </p:nvPr>
        </p:nvSpPr>
        <p:spPr/>
        <p:txBody>
          <a:bodyPr/>
          <a:lstStyle>
            <a:lvl1pPr>
              <a:defRPr/>
            </a:lvl1pPr>
          </a:lstStyle>
          <a:p>
            <a:pPr lvl="0"/>
            <a:fld id="{5C01CD3D-570F-48C7-9C53-2AE54560AE32}" type="datetime1">
              <a:rPr lang="en-GB"/>
              <a:pPr lvl="0"/>
              <a:t>07/12/2023</a:t>
            </a:fld>
            <a:endParaRPr lang="en-GB"/>
          </a:p>
        </p:txBody>
      </p:sp>
      <p:sp>
        <p:nvSpPr>
          <p:cNvPr id="5" name="Footer Placeholder 4">
            <a:extLst>
              <a:ext uri="{FF2B5EF4-FFF2-40B4-BE49-F238E27FC236}">
                <a16:creationId xmlns:a16="http://schemas.microsoft.com/office/drawing/2014/main" id="{92272976-0463-B21B-AE20-E873F701C72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65A55235-39D7-B38F-D837-A3EAF3155F41}"/>
              </a:ext>
            </a:extLst>
          </p:cNvPr>
          <p:cNvSpPr txBox="1">
            <a:spLocks noGrp="1"/>
          </p:cNvSpPr>
          <p:nvPr>
            <p:ph type="sldNum" sz="quarter" idx="8"/>
          </p:nvPr>
        </p:nvSpPr>
        <p:spPr/>
        <p:txBody>
          <a:bodyPr/>
          <a:lstStyle>
            <a:lvl1pPr>
              <a:defRPr/>
            </a:lvl1pPr>
          </a:lstStyle>
          <a:p>
            <a:pPr lvl="0"/>
            <a:fld id="{144074C1-6659-40FD-8B28-D3CCCE659237}" type="slidenum">
              <a:t>‹#›</a:t>
            </a:fld>
            <a:endParaRPr lang="en-GB"/>
          </a:p>
        </p:txBody>
      </p:sp>
    </p:spTree>
    <p:extLst>
      <p:ext uri="{BB962C8B-B14F-4D97-AF65-F5344CB8AC3E}">
        <p14:creationId xmlns:p14="http://schemas.microsoft.com/office/powerpoint/2010/main" val="63298073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05CCB-1E46-DBB4-6F25-A3153606BA8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694CF30-F7E2-CAB1-BB7A-BC6859FC150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3AD0F-1AA1-4764-48C0-066B8BA8221A}"/>
              </a:ext>
            </a:extLst>
          </p:cNvPr>
          <p:cNvSpPr txBox="1">
            <a:spLocks noGrp="1"/>
          </p:cNvSpPr>
          <p:nvPr>
            <p:ph type="dt" sz="half" idx="7"/>
          </p:nvPr>
        </p:nvSpPr>
        <p:spPr/>
        <p:txBody>
          <a:bodyPr/>
          <a:lstStyle>
            <a:lvl1pPr>
              <a:defRPr/>
            </a:lvl1pPr>
          </a:lstStyle>
          <a:p>
            <a:pPr lvl="0"/>
            <a:fld id="{8FF6CA7E-B9BB-480E-B285-0477651EDD05}" type="datetime1">
              <a:rPr lang="en-GB"/>
              <a:pPr lvl="0"/>
              <a:t>07/12/2023</a:t>
            </a:fld>
            <a:endParaRPr lang="en-GB"/>
          </a:p>
        </p:txBody>
      </p:sp>
      <p:sp>
        <p:nvSpPr>
          <p:cNvPr id="5" name="Footer Placeholder 4">
            <a:extLst>
              <a:ext uri="{FF2B5EF4-FFF2-40B4-BE49-F238E27FC236}">
                <a16:creationId xmlns:a16="http://schemas.microsoft.com/office/drawing/2014/main" id="{C917080D-1018-F500-E44F-297DEC9C56A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986C04F-0973-2DFE-344F-7820569FD710}"/>
              </a:ext>
            </a:extLst>
          </p:cNvPr>
          <p:cNvSpPr txBox="1">
            <a:spLocks noGrp="1"/>
          </p:cNvSpPr>
          <p:nvPr>
            <p:ph type="sldNum" sz="quarter" idx="8"/>
          </p:nvPr>
        </p:nvSpPr>
        <p:spPr/>
        <p:txBody>
          <a:bodyPr/>
          <a:lstStyle>
            <a:lvl1pPr>
              <a:defRPr/>
            </a:lvl1pPr>
          </a:lstStyle>
          <a:p>
            <a:pPr lvl="0"/>
            <a:fld id="{A60633A5-B60A-469E-BA21-31DFC04C15E5}" type="slidenum">
              <a:t>‹#›</a:t>
            </a:fld>
            <a:endParaRPr lang="en-GB"/>
          </a:p>
        </p:txBody>
      </p:sp>
    </p:spTree>
    <p:extLst>
      <p:ext uri="{BB962C8B-B14F-4D97-AF65-F5344CB8AC3E}">
        <p14:creationId xmlns:p14="http://schemas.microsoft.com/office/powerpoint/2010/main" val="4012589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D0836-CAA3-1607-DF4A-2E7DAE6226B6}"/>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5A299D4-5545-1F9C-FF16-10F000EE395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81A2D1D1-B230-FD1C-B211-0CF6D14B1201}"/>
              </a:ext>
            </a:extLst>
          </p:cNvPr>
          <p:cNvSpPr txBox="1">
            <a:spLocks noGrp="1"/>
          </p:cNvSpPr>
          <p:nvPr>
            <p:ph type="dt" sz="half" idx="7"/>
          </p:nvPr>
        </p:nvSpPr>
        <p:spPr/>
        <p:txBody>
          <a:bodyPr/>
          <a:lstStyle>
            <a:lvl1pPr>
              <a:defRPr/>
            </a:lvl1pPr>
          </a:lstStyle>
          <a:p>
            <a:pPr lvl="0"/>
            <a:fld id="{99949119-D917-4BEB-A15E-8BD7F4F076F1}" type="datetime1">
              <a:rPr lang="en-GB"/>
              <a:pPr lvl="0"/>
              <a:t>07/12/2023</a:t>
            </a:fld>
            <a:endParaRPr lang="en-GB"/>
          </a:p>
        </p:txBody>
      </p:sp>
      <p:sp>
        <p:nvSpPr>
          <p:cNvPr id="5" name="Footer Placeholder 4">
            <a:extLst>
              <a:ext uri="{FF2B5EF4-FFF2-40B4-BE49-F238E27FC236}">
                <a16:creationId xmlns:a16="http://schemas.microsoft.com/office/drawing/2014/main" id="{3B3F4FFD-AB12-F9D3-9E94-7B1403E525B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B7767F7-7362-C2AE-7706-3512C7C74B80}"/>
              </a:ext>
            </a:extLst>
          </p:cNvPr>
          <p:cNvSpPr txBox="1">
            <a:spLocks noGrp="1"/>
          </p:cNvSpPr>
          <p:nvPr>
            <p:ph type="sldNum" sz="quarter" idx="8"/>
          </p:nvPr>
        </p:nvSpPr>
        <p:spPr/>
        <p:txBody>
          <a:bodyPr/>
          <a:lstStyle>
            <a:lvl1pPr>
              <a:defRPr/>
            </a:lvl1pPr>
          </a:lstStyle>
          <a:p>
            <a:pPr lvl="0"/>
            <a:fld id="{0E26AF2C-7437-427F-B151-10774FBE1CB9}" type="slidenum">
              <a:t>‹#›</a:t>
            </a:fld>
            <a:endParaRPr lang="en-GB"/>
          </a:p>
        </p:txBody>
      </p:sp>
    </p:spTree>
    <p:extLst>
      <p:ext uri="{BB962C8B-B14F-4D97-AF65-F5344CB8AC3E}">
        <p14:creationId xmlns:p14="http://schemas.microsoft.com/office/powerpoint/2010/main" val="2769279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0F15D-D633-C2FC-D41A-996CA5218FFA}"/>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975B6399-B458-44DD-ACF8-7917B8D6EE8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E649C00-57E6-8C2B-B8FE-53ADF69DD90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D5370B1-F008-A4C9-1A05-B3635AA0391A}"/>
              </a:ext>
            </a:extLst>
          </p:cNvPr>
          <p:cNvSpPr txBox="1">
            <a:spLocks noGrp="1"/>
          </p:cNvSpPr>
          <p:nvPr>
            <p:ph type="dt" sz="half" idx="7"/>
          </p:nvPr>
        </p:nvSpPr>
        <p:spPr/>
        <p:txBody>
          <a:bodyPr/>
          <a:lstStyle>
            <a:lvl1pPr>
              <a:defRPr/>
            </a:lvl1pPr>
          </a:lstStyle>
          <a:p>
            <a:pPr lvl="0"/>
            <a:fld id="{81BCE066-E1EA-4DEB-AEF8-F5E2FAE70504}" type="datetime1">
              <a:rPr lang="en-GB"/>
              <a:pPr lvl="0"/>
              <a:t>07/12/2023</a:t>
            </a:fld>
            <a:endParaRPr lang="en-GB"/>
          </a:p>
        </p:txBody>
      </p:sp>
      <p:sp>
        <p:nvSpPr>
          <p:cNvPr id="6" name="Footer Placeholder 5">
            <a:extLst>
              <a:ext uri="{FF2B5EF4-FFF2-40B4-BE49-F238E27FC236}">
                <a16:creationId xmlns:a16="http://schemas.microsoft.com/office/drawing/2014/main" id="{C1D6CF18-C930-93B3-03DC-2C1328EF478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95E324E7-B097-7025-7D2B-E7CFA7C206B6}"/>
              </a:ext>
            </a:extLst>
          </p:cNvPr>
          <p:cNvSpPr txBox="1">
            <a:spLocks noGrp="1"/>
          </p:cNvSpPr>
          <p:nvPr>
            <p:ph type="sldNum" sz="quarter" idx="8"/>
          </p:nvPr>
        </p:nvSpPr>
        <p:spPr/>
        <p:txBody>
          <a:bodyPr/>
          <a:lstStyle>
            <a:lvl1pPr>
              <a:defRPr/>
            </a:lvl1pPr>
          </a:lstStyle>
          <a:p>
            <a:pPr lvl="0"/>
            <a:fld id="{7EC4A4F8-2389-4107-96FB-A5C83D95404F}" type="slidenum">
              <a:t>‹#›</a:t>
            </a:fld>
            <a:endParaRPr lang="en-GB"/>
          </a:p>
        </p:txBody>
      </p:sp>
    </p:spTree>
    <p:extLst>
      <p:ext uri="{BB962C8B-B14F-4D97-AF65-F5344CB8AC3E}">
        <p14:creationId xmlns:p14="http://schemas.microsoft.com/office/powerpoint/2010/main" val="4112415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7D3BB-14C6-2FAF-E300-BA8C2776FB8E}"/>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5433E7BE-20B3-0A6D-8773-DB2AFF0DB79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D6606619-F022-A13B-319E-190BEB7D671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5DE2C7-5545-9F49-7AF2-C0AAA5F86B2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6DEE7E93-9560-1157-3A91-3B7B08AE7B4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AC92A9-15C4-AE19-E84A-85EAD4F65028}"/>
              </a:ext>
            </a:extLst>
          </p:cNvPr>
          <p:cNvSpPr txBox="1">
            <a:spLocks noGrp="1"/>
          </p:cNvSpPr>
          <p:nvPr>
            <p:ph type="dt" sz="half" idx="7"/>
          </p:nvPr>
        </p:nvSpPr>
        <p:spPr/>
        <p:txBody>
          <a:bodyPr/>
          <a:lstStyle>
            <a:lvl1pPr>
              <a:defRPr/>
            </a:lvl1pPr>
          </a:lstStyle>
          <a:p>
            <a:pPr lvl="0"/>
            <a:fld id="{A4D23D62-E848-4576-A996-F2326F9553F1}" type="datetime1">
              <a:rPr lang="en-GB"/>
              <a:pPr lvl="0"/>
              <a:t>07/12/2023</a:t>
            </a:fld>
            <a:endParaRPr lang="en-GB"/>
          </a:p>
        </p:txBody>
      </p:sp>
      <p:sp>
        <p:nvSpPr>
          <p:cNvPr id="8" name="Footer Placeholder 7">
            <a:extLst>
              <a:ext uri="{FF2B5EF4-FFF2-40B4-BE49-F238E27FC236}">
                <a16:creationId xmlns:a16="http://schemas.microsoft.com/office/drawing/2014/main" id="{1916B4FC-9E0D-73BC-75A4-17E688C895C4}"/>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CEDB1223-E70C-56B9-A31A-A113CE123C57}"/>
              </a:ext>
            </a:extLst>
          </p:cNvPr>
          <p:cNvSpPr txBox="1">
            <a:spLocks noGrp="1"/>
          </p:cNvSpPr>
          <p:nvPr>
            <p:ph type="sldNum" sz="quarter" idx="8"/>
          </p:nvPr>
        </p:nvSpPr>
        <p:spPr/>
        <p:txBody>
          <a:bodyPr/>
          <a:lstStyle>
            <a:lvl1pPr>
              <a:defRPr/>
            </a:lvl1pPr>
          </a:lstStyle>
          <a:p>
            <a:pPr lvl="0"/>
            <a:fld id="{A1064CB1-D8FC-4631-B683-72E9BB93C83C}" type="slidenum">
              <a:t>‹#›</a:t>
            </a:fld>
            <a:endParaRPr lang="en-GB"/>
          </a:p>
        </p:txBody>
      </p:sp>
    </p:spTree>
    <p:extLst>
      <p:ext uri="{BB962C8B-B14F-4D97-AF65-F5344CB8AC3E}">
        <p14:creationId xmlns:p14="http://schemas.microsoft.com/office/powerpoint/2010/main" val="1455333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E3465-1A2F-218C-B59B-BFC426A5FE4F}"/>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3D6F01A1-5637-53B1-C767-1B84DD5853C6}"/>
              </a:ext>
            </a:extLst>
          </p:cNvPr>
          <p:cNvSpPr txBox="1">
            <a:spLocks noGrp="1"/>
          </p:cNvSpPr>
          <p:nvPr>
            <p:ph type="dt" sz="half" idx="7"/>
          </p:nvPr>
        </p:nvSpPr>
        <p:spPr/>
        <p:txBody>
          <a:bodyPr/>
          <a:lstStyle>
            <a:lvl1pPr>
              <a:defRPr/>
            </a:lvl1pPr>
          </a:lstStyle>
          <a:p>
            <a:pPr lvl="0"/>
            <a:fld id="{B22B7447-1B3A-464F-9610-2A434AB96D0D}" type="datetime1">
              <a:rPr lang="en-GB"/>
              <a:pPr lvl="0"/>
              <a:t>07/12/2023</a:t>
            </a:fld>
            <a:endParaRPr lang="en-GB"/>
          </a:p>
        </p:txBody>
      </p:sp>
      <p:sp>
        <p:nvSpPr>
          <p:cNvPr id="4" name="Footer Placeholder 3">
            <a:extLst>
              <a:ext uri="{FF2B5EF4-FFF2-40B4-BE49-F238E27FC236}">
                <a16:creationId xmlns:a16="http://schemas.microsoft.com/office/drawing/2014/main" id="{497AC0F5-1FB0-2544-CF88-8535F60C2FEA}"/>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13192824-7C02-44B0-7DE5-B87C771C0E93}"/>
              </a:ext>
            </a:extLst>
          </p:cNvPr>
          <p:cNvSpPr txBox="1">
            <a:spLocks noGrp="1"/>
          </p:cNvSpPr>
          <p:nvPr>
            <p:ph type="sldNum" sz="quarter" idx="8"/>
          </p:nvPr>
        </p:nvSpPr>
        <p:spPr/>
        <p:txBody>
          <a:bodyPr/>
          <a:lstStyle>
            <a:lvl1pPr>
              <a:defRPr/>
            </a:lvl1pPr>
          </a:lstStyle>
          <a:p>
            <a:pPr lvl="0"/>
            <a:fld id="{CE42EC78-27F1-4E96-B0B1-61DF76CB690D}" type="slidenum">
              <a:t>‹#›</a:t>
            </a:fld>
            <a:endParaRPr lang="en-GB"/>
          </a:p>
        </p:txBody>
      </p:sp>
    </p:spTree>
    <p:extLst>
      <p:ext uri="{BB962C8B-B14F-4D97-AF65-F5344CB8AC3E}">
        <p14:creationId xmlns:p14="http://schemas.microsoft.com/office/powerpoint/2010/main" val="827487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DFC42E-E403-72B0-E8AF-096E44664191}"/>
              </a:ext>
            </a:extLst>
          </p:cNvPr>
          <p:cNvSpPr txBox="1">
            <a:spLocks noGrp="1"/>
          </p:cNvSpPr>
          <p:nvPr>
            <p:ph type="dt" sz="half" idx="7"/>
          </p:nvPr>
        </p:nvSpPr>
        <p:spPr/>
        <p:txBody>
          <a:bodyPr/>
          <a:lstStyle>
            <a:lvl1pPr>
              <a:defRPr/>
            </a:lvl1pPr>
          </a:lstStyle>
          <a:p>
            <a:pPr lvl="0"/>
            <a:fld id="{C51C9618-307C-4AED-B272-3F23A36272EF}" type="datetime1">
              <a:rPr lang="en-GB"/>
              <a:pPr lvl="0"/>
              <a:t>07/12/2023</a:t>
            </a:fld>
            <a:endParaRPr lang="en-GB"/>
          </a:p>
        </p:txBody>
      </p:sp>
      <p:sp>
        <p:nvSpPr>
          <p:cNvPr id="3" name="Footer Placeholder 2">
            <a:extLst>
              <a:ext uri="{FF2B5EF4-FFF2-40B4-BE49-F238E27FC236}">
                <a16:creationId xmlns:a16="http://schemas.microsoft.com/office/drawing/2014/main" id="{FF5CA881-5BF4-8DE2-EBA0-89BE42C589D9}"/>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33B99285-E56F-B822-FCE7-9A5C7844F844}"/>
              </a:ext>
            </a:extLst>
          </p:cNvPr>
          <p:cNvSpPr txBox="1">
            <a:spLocks noGrp="1"/>
          </p:cNvSpPr>
          <p:nvPr>
            <p:ph type="sldNum" sz="quarter" idx="8"/>
          </p:nvPr>
        </p:nvSpPr>
        <p:spPr/>
        <p:txBody>
          <a:bodyPr/>
          <a:lstStyle>
            <a:lvl1pPr>
              <a:defRPr/>
            </a:lvl1pPr>
          </a:lstStyle>
          <a:p>
            <a:pPr lvl="0"/>
            <a:fld id="{C9F0055B-FFE7-43CE-BF24-F987DD2C940B}" type="slidenum">
              <a:t>‹#›</a:t>
            </a:fld>
            <a:endParaRPr lang="en-GB"/>
          </a:p>
        </p:txBody>
      </p:sp>
    </p:spTree>
    <p:extLst>
      <p:ext uri="{BB962C8B-B14F-4D97-AF65-F5344CB8AC3E}">
        <p14:creationId xmlns:p14="http://schemas.microsoft.com/office/powerpoint/2010/main" val="3484038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4C51A-A92D-FF27-401C-C75B2037A622}"/>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CF646AC4-84FA-719D-DA76-5C59A7A5F45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721ED27-4F7D-75C3-1B4F-FCFA65EEA2B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10E07493-0ED1-7BB8-3680-48834963D82E}"/>
              </a:ext>
            </a:extLst>
          </p:cNvPr>
          <p:cNvSpPr txBox="1">
            <a:spLocks noGrp="1"/>
          </p:cNvSpPr>
          <p:nvPr>
            <p:ph type="dt" sz="half" idx="7"/>
          </p:nvPr>
        </p:nvSpPr>
        <p:spPr/>
        <p:txBody>
          <a:bodyPr/>
          <a:lstStyle>
            <a:lvl1pPr>
              <a:defRPr/>
            </a:lvl1pPr>
          </a:lstStyle>
          <a:p>
            <a:pPr lvl="0"/>
            <a:fld id="{9351E9E5-6AD7-4A75-8AA1-E90C9DD5ACAF}" type="datetime1">
              <a:rPr lang="en-GB"/>
              <a:pPr lvl="0"/>
              <a:t>07/12/2023</a:t>
            </a:fld>
            <a:endParaRPr lang="en-GB"/>
          </a:p>
        </p:txBody>
      </p:sp>
      <p:sp>
        <p:nvSpPr>
          <p:cNvPr id="6" name="Footer Placeholder 5">
            <a:extLst>
              <a:ext uri="{FF2B5EF4-FFF2-40B4-BE49-F238E27FC236}">
                <a16:creationId xmlns:a16="http://schemas.microsoft.com/office/drawing/2014/main" id="{0C0E792C-F796-5A8B-88B4-36109B40E5E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72B41CD-12DE-FED3-95E1-D3A9D8B04FBA}"/>
              </a:ext>
            </a:extLst>
          </p:cNvPr>
          <p:cNvSpPr txBox="1">
            <a:spLocks noGrp="1"/>
          </p:cNvSpPr>
          <p:nvPr>
            <p:ph type="sldNum" sz="quarter" idx="8"/>
          </p:nvPr>
        </p:nvSpPr>
        <p:spPr/>
        <p:txBody>
          <a:bodyPr/>
          <a:lstStyle>
            <a:lvl1pPr>
              <a:defRPr/>
            </a:lvl1pPr>
          </a:lstStyle>
          <a:p>
            <a:pPr lvl="0"/>
            <a:fld id="{9931C70C-F7B6-4323-95FB-C7C9BF0DBF51}" type="slidenum">
              <a:t>‹#›</a:t>
            </a:fld>
            <a:endParaRPr lang="en-GB"/>
          </a:p>
        </p:txBody>
      </p:sp>
    </p:spTree>
    <p:extLst>
      <p:ext uri="{BB962C8B-B14F-4D97-AF65-F5344CB8AC3E}">
        <p14:creationId xmlns:p14="http://schemas.microsoft.com/office/powerpoint/2010/main" val="354389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43F9A-59B2-B4D9-F9FE-0AF50849C290}"/>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8188718F-5E84-3F26-255E-A42E6309D110}"/>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CBEC1D72-4864-FD3F-0775-1B288B67653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7148B01-E89C-C3CB-CA56-00E70A1F5BF0}"/>
              </a:ext>
            </a:extLst>
          </p:cNvPr>
          <p:cNvSpPr txBox="1">
            <a:spLocks noGrp="1"/>
          </p:cNvSpPr>
          <p:nvPr>
            <p:ph type="dt" sz="half" idx="7"/>
          </p:nvPr>
        </p:nvSpPr>
        <p:spPr/>
        <p:txBody>
          <a:bodyPr/>
          <a:lstStyle>
            <a:lvl1pPr>
              <a:defRPr/>
            </a:lvl1pPr>
          </a:lstStyle>
          <a:p>
            <a:pPr lvl="0"/>
            <a:fld id="{0F2A77F7-9DCA-4B60-A991-9514E5CCD0B6}" type="datetime1">
              <a:rPr lang="en-GB"/>
              <a:pPr lvl="0"/>
              <a:t>07/12/2023</a:t>
            </a:fld>
            <a:endParaRPr lang="en-GB"/>
          </a:p>
        </p:txBody>
      </p:sp>
      <p:sp>
        <p:nvSpPr>
          <p:cNvPr id="6" name="Footer Placeholder 5">
            <a:extLst>
              <a:ext uri="{FF2B5EF4-FFF2-40B4-BE49-F238E27FC236}">
                <a16:creationId xmlns:a16="http://schemas.microsoft.com/office/drawing/2014/main" id="{F7A846A6-9A6E-A684-D136-7E332AB67B9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95758C07-7D47-04E4-9AB3-9DC230102444}"/>
              </a:ext>
            </a:extLst>
          </p:cNvPr>
          <p:cNvSpPr txBox="1">
            <a:spLocks noGrp="1"/>
          </p:cNvSpPr>
          <p:nvPr>
            <p:ph type="sldNum" sz="quarter" idx="8"/>
          </p:nvPr>
        </p:nvSpPr>
        <p:spPr/>
        <p:txBody>
          <a:bodyPr/>
          <a:lstStyle>
            <a:lvl1pPr>
              <a:defRPr/>
            </a:lvl1pPr>
          </a:lstStyle>
          <a:p>
            <a:pPr lvl="0"/>
            <a:fld id="{C7F91AA4-48C7-41B1-8A89-9E937C09BAA6}" type="slidenum">
              <a:t>‹#›</a:t>
            </a:fld>
            <a:endParaRPr lang="en-GB"/>
          </a:p>
        </p:txBody>
      </p:sp>
    </p:spTree>
    <p:extLst>
      <p:ext uri="{BB962C8B-B14F-4D97-AF65-F5344CB8AC3E}">
        <p14:creationId xmlns:p14="http://schemas.microsoft.com/office/powerpoint/2010/main" val="334566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586A7-3476-78F2-5ADD-88E444D507C8}"/>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C5260D0B-7684-69B3-42B9-9F520FD6C3E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0F5E6F-3B94-8A19-02EA-19C821EB56AF}"/>
              </a:ext>
            </a:extLst>
          </p:cNvPr>
          <p:cNvSpPr txBox="1">
            <a:spLocks noGrp="1"/>
          </p:cNvSpPr>
          <p:nvPr>
            <p:ph type="dt" sz="half" idx="7"/>
          </p:nvPr>
        </p:nvSpPr>
        <p:spPr/>
        <p:txBody>
          <a:bodyPr/>
          <a:lstStyle>
            <a:lvl1pPr>
              <a:defRPr/>
            </a:lvl1pPr>
          </a:lstStyle>
          <a:p>
            <a:pPr lvl="0"/>
            <a:fld id="{3AD66A04-6912-41AD-BAFB-490324FEEFB0}" type="datetime1">
              <a:rPr lang="en-GB"/>
              <a:pPr lvl="0"/>
              <a:t>07/12/2023</a:t>
            </a:fld>
            <a:endParaRPr lang="en-GB"/>
          </a:p>
        </p:txBody>
      </p:sp>
      <p:sp>
        <p:nvSpPr>
          <p:cNvPr id="5" name="Footer Placeholder 4">
            <a:extLst>
              <a:ext uri="{FF2B5EF4-FFF2-40B4-BE49-F238E27FC236}">
                <a16:creationId xmlns:a16="http://schemas.microsoft.com/office/drawing/2014/main" id="{8F13789E-FDEB-B2C1-7F3C-FB899AD2FF02}"/>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723101B-6BD3-8125-8C35-9D2A1E5D2DA0}"/>
              </a:ext>
            </a:extLst>
          </p:cNvPr>
          <p:cNvSpPr txBox="1">
            <a:spLocks noGrp="1"/>
          </p:cNvSpPr>
          <p:nvPr>
            <p:ph type="sldNum" sz="quarter" idx="8"/>
          </p:nvPr>
        </p:nvSpPr>
        <p:spPr/>
        <p:txBody>
          <a:bodyPr/>
          <a:lstStyle>
            <a:lvl1pPr>
              <a:defRPr/>
            </a:lvl1pPr>
          </a:lstStyle>
          <a:p>
            <a:pPr lvl="0"/>
            <a:fld id="{3CE8E263-9132-42BF-B995-0815AF0843E2}" type="slidenum">
              <a:t>‹#›</a:t>
            </a:fld>
            <a:endParaRPr lang="en-GB"/>
          </a:p>
        </p:txBody>
      </p:sp>
    </p:spTree>
    <p:extLst>
      <p:ext uri="{BB962C8B-B14F-4D97-AF65-F5344CB8AC3E}">
        <p14:creationId xmlns:p14="http://schemas.microsoft.com/office/powerpoint/2010/main" val="3486595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ACF06F-1E52-75D7-2904-F2597AFF510F}"/>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54B77617-577E-7F94-0324-AD0B0DFB62B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177259-4834-5996-67B3-148E36CA8DCB}"/>
              </a:ext>
            </a:extLst>
          </p:cNvPr>
          <p:cNvSpPr txBox="1">
            <a:spLocks noGrp="1"/>
          </p:cNvSpPr>
          <p:nvPr>
            <p:ph type="dt" sz="half" idx="7"/>
          </p:nvPr>
        </p:nvSpPr>
        <p:spPr/>
        <p:txBody>
          <a:bodyPr/>
          <a:lstStyle>
            <a:lvl1pPr>
              <a:defRPr/>
            </a:lvl1pPr>
          </a:lstStyle>
          <a:p>
            <a:pPr lvl="0"/>
            <a:fld id="{456FC582-6F9F-4BA4-92FF-1BF22CDC8EE4}" type="datetime1">
              <a:rPr lang="en-GB"/>
              <a:pPr lvl="0"/>
              <a:t>07/12/2023</a:t>
            </a:fld>
            <a:endParaRPr lang="en-GB"/>
          </a:p>
        </p:txBody>
      </p:sp>
      <p:sp>
        <p:nvSpPr>
          <p:cNvPr id="5" name="Footer Placeholder 4">
            <a:extLst>
              <a:ext uri="{FF2B5EF4-FFF2-40B4-BE49-F238E27FC236}">
                <a16:creationId xmlns:a16="http://schemas.microsoft.com/office/drawing/2014/main" id="{87807888-734F-A99C-A078-353E2AB91FC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40AAD8D-D06B-84E2-632D-A18F6CEE3371}"/>
              </a:ext>
            </a:extLst>
          </p:cNvPr>
          <p:cNvSpPr txBox="1">
            <a:spLocks noGrp="1"/>
          </p:cNvSpPr>
          <p:nvPr>
            <p:ph type="sldNum" sz="quarter" idx="8"/>
          </p:nvPr>
        </p:nvSpPr>
        <p:spPr/>
        <p:txBody>
          <a:bodyPr/>
          <a:lstStyle>
            <a:lvl1pPr>
              <a:defRPr/>
            </a:lvl1pPr>
          </a:lstStyle>
          <a:p>
            <a:pPr lvl="0"/>
            <a:fld id="{7986271A-583C-4E60-B282-FDD01E313894}" type="slidenum">
              <a:t>‹#›</a:t>
            </a:fld>
            <a:endParaRPr lang="en-GB"/>
          </a:p>
        </p:txBody>
      </p:sp>
    </p:spTree>
    <p:extLst>
      <p:ext uri="{BB962C8B-B14F-4D97-AF65-F5344CB8AC3E}">
        <p14:creationId xmlns:p14="http://schemas.microsoft.com/office/powerpoint/2010/main" val="2204992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AE3F3"/>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5C099C-3BC7-EA21-77E2-BFD5F1212FA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287304CD-C033-0151-B328-8CD746632C0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ADB663-B925-99CF-AC8B-6F464DDE89B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4DFBDFA7-4EEA-42BE-AF09-87A55AB83B0F}" type="datetime1">
              <a:rPr lang="en-GB"/>
              <a:pPr lvl="0"/>
              <a:t>07/12/2023</a:t>
            </a:fld>
            <a:endParaRPr lang="en-GB"/>
          </a:p>
        </p:txBody>
      </p:sp>
      <p:sp>
        <p:nvSpPr>
          <p:cNvPr id="5" name="Footer Placeholder 4">
            <a:extLst>
              <a:ext uri="{FF2B5EF4-FFF2-40B4-BE49-F238E27FC236}">
                <a16:creationId xmlns:a16="http://schemas.microsoft.com/office/drawing/2014/main" id="{68CFEADA-56F4-756D-540C-93E4CDD45F7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AEF4C50F-BC8B-99CE-0E4D-79E315B8946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FAEBD05F-09F4-46D9-8FAA-92F7702D4FDF}"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www.ryanair.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segmentify.com/blog/ryanair-social-media-strategy/" TargetMode="External"/><Relationship Id="rId7" Type="http://schemas.openxmlformats.org/officeDocument/2006/relationships/hyperlink" Target="https://thebusinesstravelmag.com/ryanair-seeks-passengers-for-new-customer-service-panel/"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ork.chron.com/duties-guest-service-agent-19946.html" TargetMode="External"/><Relationship Id="rId5" Type="http://schemas.openxmlformats.org/officeDocument/2006/relationships/hyperlink" Target="https://www.nerdwallet.com/article/travel/isryanairsafe#:~:text=Ryanair%20has%20a%20safety%20rating,Low%2DCost%20Airlines%20for%202022" TargetMode="External"/><Relationship Id="rId4" Type="http://schemas.openxmlformats.org/officeDocument/2006/relationships/hyperlink" Target="https://www.bbc.co.uk/news/business-49433807"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Picture 2" descr="A logo with black text&#10;&#10;Description automatically generated">
            <a:extLst>
              <a:ext uri="{FF2B5EF4-FFF2-40B4-BE49-F238E27FC236}">
                <a16:creationId xmlns:a16="http://schemas.microsoft.com/office/drawing/2014/main" id="{5C3D131A-1F0F-0DB6-2ADA-DD27C3A3B8ED}"/>
              </a:ext>
            </a:extLst>
          </p:cNvPr>
          <p:cNvPicPr>
            <a:picLocks noChangeAspect="1"/>
          </p:cNvPicPr>
          <p:nvPr/>
        </p:nvPicPr>
        <p:blipFill>
          <a:blip r:embed="rId2"/>
          <a:stretch>
            <a:fillRect/>
          </a:stretch>
        </p:blipFill>
        <p:spPr>
          <a:xfrm>
            <a:off x="10329236" y="228682"/>
            <a:ext cx="1691127" cy="939573"/>
          </a:xfrm>
          <a:prstGeom prst="rect">
            <a:avLst/>
          </a:prstGeom>
          <a:noFill/>
          <a:ln cap="flat">
            <a:noFill/>
          </a:ln>
        </p:spPr>
      </p:pic>
      <p:sp>
        <p:nvSpPr>
          <p:cNvPr id="3" name="TextBox 4">
            <a:extLst>
              <a:ext uri="{FF2B5EF4-FFF2-40B4-BE49-F238E27FC236}">
                <a16:creationId xmlns:a16="http://schemas.microsoft.com/office/drawing/2014/main" id="{36964C90-12B0-1446-3A1A-E32ECCC95160}"/>
              </a:ext>
            </a:extLst>
          </p:cNvPr>
          <p:cNvSpPr txBox="1"/>
          <p:nvPr/>
        </p:nvSpPr>
        <p:spPr>
          <a:xfrm>
            <a:off x="1216408" y="2253264"/>
            <a:ext cx="9982897" cy="295465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Calibri"/>
              </a:rPr>
              <a:t>Module: </a:t>
            </a:r>
            <a:r>
              <a:rPr lang="en-GB" sz="2800" b="0" i="0" u="none" strike="noStrike" kern="1200" cap="none" spc="0" baseline="0" dirty="0">
                <a:solidFill>
                  <a:srgbClr val="000000"/>
                </a:solidFill>
                <a:uFillTx/>
                <a:latin typeface="Calibri"/>
              </a:rPr>
              <a:t>BMET4001-Hospitality &amp; Guest services for Industry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Calibri"/>
              </a:rPr>
              <a:t>Assessment: </a:t>
            </a:r>
            <a:r>
              <a:rPr lang="en-GB" sz="2800" b="0" i="0" u="none" strike="noStrike" kern="1200" cap="none" spc="0" baseline="0" dirty="0">
                <a:solidFill>
                  <a:srgbClr val="000000"/>
                </a:solidFill>
                <a:uFillTx/>
                <a:latin typeface="Calibri"/>
              </a:rPr>
              <a:t>Individual Presentation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Calibri"/>
              </a:rPr>
              <a:t>Title of presentation: </a:t>
            </a:r>
            <a:r>
              <a:rPr lang="en-US" sz="2800" b="0" i="0" u="none" strike="noStrike" kern="1200" cap="none" spc="0" baseline="0" dirty="0">
                <a:solidFill>
                  <a:srgbClr val="000000"/>
                </a:solidFill>
                <a:uFillTx/>
                <a:latin typeface="Calibri"/>
              </a:rPr>
              <a:t>An analysis of the </a:t>
            </a:r>
            <a:r>
              <a:rPr lang="en-US" sz="2800" b="0" i="0" u="none" strike="noStrike" kern="0" cap="none" spc="0" baseline="0" dirty="0">
                <a:solidFill>
                  <a:srgbClr val="000000"/>
                </a:solidFill>
                <a:uFillTx/>
                <a:latin typeface="Calibri"/>
              </a:rPr>
              <a:t>importance of quality service, hospitality and guest service by the luxury brand in the hospitality Industry </a:t>
            </a:r>
            <a:endParaRPr lang="en-US" sz="2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Calibri"/>
              </a:rPr>
              <a:t>Student ID: </a:t>
            </a:r>
            <a:r>
              <a:rPr lang="en-GB" sz="2800" b="0" i="0" u="none" strike="noStrike" kern="1200" cap="none" spc="0" baseline="0" dirty="0">
                <a:solidFill>
                  <a:srgbClr val="000000"/>
                </a:solidFill>
                <a:uFillTx/>
                <a:latin typeface="Calibri"/>
              </a:rPr>
              <a:t>2311256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3A1E1D-EAC6-FCA4-7FA5-1F3B7C5C8664}"/>
              </a:ext>
            </a:extLst>
          </p:cNvPr>
          <p:cNvSpPr txBox="1"/>
          <p:nvPr/>
        </p:nvSpPr>
        <p:spPr>
          <a:xfrm>
            <a:off x="3389150" y="530589"/>
            <a:ext cx="3992279"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Table of contents </a:t>
            </a:r>
          </a:p>
        </p:txBody>
      </p:sp>
      <p:sp>
        <p:nvSpPr>
          <p:cNvPr id="3" name="TextBox 2">
            <a:extLst>
              <a:ext uri="{FF2B5EF4-FFF2-40B4-BE49-F238E27FC236}">
                <a16:creationId xmlns:a16="http://schemas.microsoft.com/office/drawing/2014/main" id="{5FF4A0BC-941F-CDA8-74D4-93D5BBAA88F6}"/>
              </a:ext>
            </a:extLst>
          </p:cNvPr>
          <p:cNvSpPr txBox="1"/>
          <p:nvPr/>
        </p:nvSpPr>
        <p:spPr>
          <a:xfrm>
            <a:off x="2899955" y="1859340"/>
            <a:ext cx="6392094" cy="3139318"/>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Introduction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0" cap="none" spc="0" baseline="0">
                <a:solidFill>
                  <a:srgbClr val="000000"/>
                </a:solidFill>
                <a:uFillTx/>
                <a:latin typeface="Calibri"/>
              </a:rPr>
              <a:t>Overview of the RYANAIR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0" cap="none" spc="0" baseline="0">
                <a:solidFill>
                  <a:srgbClr val="000000"/>
                </a:solidFill>
                <a:uFillTx/>
                <a:latin typeface="Calibri"/>
              </a:rPr>
              <a:t>T</a:t>
            </a:r>
            <a:r>
              <a:rPr lang="en-GB" sz="2000" b="1" i="0" u="none" strike="noStrike" kern="1200" cap="none" spc="0" baseline="0">
                <a:solidFill>
                  <a:srgbClr val="000000"/>
                </a:solidFill>
                <a:uFillTx/>
                <a:latin typeface="Calibri"/>
              </a:rPr>
              <a:t>he importance of quality and guest service provided by the RYANAIR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0" cap="none" spc="0" baseline="0">
                <a:solidFill>
                  <a:srgbClr val="000000"/>
                </a:solidFill>
                <a:uFillTx/>
                <a:latin typeface="Calibri"/>
              </a:rPr>
              <a:t>RYANAIR service culture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0" cap="none" spc="0" baseline="0">
                <a:solidFill>
                  <a:srgbClr val="000000"/>
                </a:solidFill>
                <a:uFillTx/>
                <a:latin typeface="Calibri"/>
              </a:rPr>
              <a:t>Special service for passengers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Evaluation of the different types of customer service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Reputation management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alibri"/>
              </a:rPr>
              <a:t>Conclusion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4" name="Picture 3" descr="A logo with black text&#10;&#10;Description automatically generated">
            <a:extLst>
              <a:ext uri="{FF2B5EF4-FFF2-40B4-BE49-F238E27FC236}">
                <a16:creationId xmlns:a16="http://schemas.microsoft.com/office/drawing/2014/main" id="{3A2B487A-A65B-601B-2293-07FFF2683175}"/>
              </a:ext>
            </a:extLst>
          </p:cNvPr>
          <p:cNvPicPr>
            <a:picLocks noChangeAspect="1"/>
          </p:cNvPicPr>
          <p:nvPr/>
        </p:nvPicPr>
        <p:blipFill>
          <a:blip r:embed="rId2"/>
          <a:stretch>
            <a:fillRect/>
          </a:stretch>
        </p:blipFill>
        <p:spPr>
          <a:xfrm>
            <a:off x="10329236" y="228682"/>
            <a:ext cx="1691127" cy="93957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F48CBAE7-BB8F-567F-8C65-CA920D018FF9}"/>
              </a:ext>
            </a:extLst>
          </p:cNvPr>
          <p:cNvSpPr txBox="1"/>
          <p:nvPr/>
        </p:nvSpPr>
        <p:spPr>
          <a:xfrm>
            <a:off x="4728755" y="374465"/>
            <a:ext cx="3213457" cy="584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Introduction</a:t>
            </a:r>
            <a:r>
              <a:rPr lang="en-GB" sz="1800" b="0" i="0" u="none" strike="noStrike" kern="1200" cap="none" spc="0" baseline="0">
                <a:solidFill>
                  <a:srgbClr val="000000"/>
                </a:solidFill>
                <a:uFillTx/>
                <a:latin typeface="Calibri"/>
              </a:rPr>
              <a:t> </a:t>
            </a:r>
          </a:p>
        </p:txBody>
      </p:sp>
      <p:sp>
        <p:nvSpPr>
          <p:cNvPr id="3" name="TextBox 5">
            <a:extLst>
              <a:ext uri="{FF2B5EF4-FFF2-40B4-BE49-F238E27FC236}">
                <a16:creationId xmlns:a16="http://schemas.microsoft.com/office/drawing/2014/main" id="{4A1B59A8-AD12-86FD-1F6D-38C73FC3D9BC}"/>
              </a:ext>
            </a:extLst>
          </p:cNvPr>
          <p:cNvSpPr txBox="1"/>
          <p:nvPr/>
        </p:nvSpPr>
        <p:spPr>
          <a:xfrm>
            <a:off x="1369414" y="1470464"/>
            <a:ext cx="8516977" cy="2308320"/>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purpose of the presentation is to analyse </a:t>
            </a:r>
            <a:r>
              <a:rPr lang="en-GB" sz="1800" b="0" i="0" u="none" strike="noStrike" kern="0" cap="none" spc="0" baseline="0">
                <a:solidFill>
                  <a:srgbClr val="000000"/>
                </a:solidFill>
                <a:uFillTx/>
                <a:latin typeface="Calibri"/>
              </a:rPr>
              <a:t>the nature, scope and role of the guest services offered provided to these guest.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alibri"/>
              </a:rPr>
              <a:t>Analyse the importance of hospitality and how RYANAIR meets their guest expectations to achieve service excellence.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alibri"/>
              </a:rPr>
              <a:t>Overview the transform of customer demands and how it effects on guest service management.</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This presentation shall explore the strategies that RYANAIR uses to create value for its customers</a:t>
            </a:r>
          </a:p>
        </p:txBody>
      </p:sp>
      <p:pic>
        <p:nvPicPr>
          <p:cNvPr id="4" name="Picture 6" descr="A logo with black text&#10;&#10;Description automatically generated">
            <a:extLst>
              <a:ext uri="{FF2B5EF4-FFF2-40B4-BE49-F238E27FC236}">
                <a16:creationId xmlns:a16="http://schemas.microsoft.com/office/drawing/2014/main" id="{0C20109E-20CB-52FD-2382-1649DBBBD08C}"/>
              </a:ext>
            </a:extLst>
          </p:cNvPr>
          <p:cNvPicPr>
            <a:picLocks noChangeAspect="1"/>
          </p:cNvPicPr>
          <p:nvPr/>
        </p:nvPicPr>
        <p:blipFill>
          <a:blip r:embed="rId3"/>
          <a:stretch>
            <a:fillRect/>
          </a:stretch>
        </p:blipFill>
        <p:spPr>
          <a:xfrm>
            <a:off x="10329236" y="228682"/>
            <a:ext cx="1691127" cy="939573"/>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2A8980-F726-628A-F6BB-BC6C7C34C5A0}"/>
              </a:ext>
            </a:extLst>
          </p:cNvPr>
          <p:cNvSpPr txBox="1"/>
          <p:nvPr/>
        </p:nvSpPr>
        <p:spPr>
          <a:xfrm>
            <a:off x="3108960" y="228682"/>
            <a:ext cx="5355768"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Overview of the Ryanair </a:t>
            </a:r>
          </a:p>
        </p:txBody>
      </p:sp>
      <p:sp>
        <p:nvSpPr>
          <p:cNvPr id="3" name="TextBox 3">
            <a:extLst>
              <a:ext uri="{FF2B5EF4-FFF2-40B4-BE49-F238E27FC236}">
                <a16:creationId xmlns:a16="http://schemas.microsoft.com/office/drawing/2014/main" id="{9C50B639-ED37-AEC7-CD7C-2CD776948291}"/>
              </a:ext>
            </a:extLst>
          </p:cNvPr>
          <p:cNvSpPr txBox="1"/>
          <p:nvPr/>
        </p:nvSpPr>
        <p:spPr>
          <a:xfrm>
            <a:off x="1010192" y="1633566"/>
            <a:ext cx="6305007" cy="3970315"/>
          </a:xfrm>
          <a:prstGeom prst="rect">
            <a:avLst/>
          </a:prstGeom>
          <a:noFill/>
          <a:ln cap="flat">
            <a:noFill/>
          </a:ln>
        </p:spPr>
        <p:txBody>
          <a:bodyPr vert="horz" wrap="square" lIns="91440" tIns="45720" rIns="91440" bIns="45720" anchor="t" anchorCtr="0" compatLnSpc="1">
            <a:spAutoFit/>
          </a:bodyPr>
          <a:lstStyle/>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Ryanair is one of the leading airline company in Europe which is known for its low-cost flights</a:t>
            </a:r>
          </a:p>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company carries 160 million passengers across Europe every year </a:t>
            </a:r>
          </a:p>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Ryan is well known for is low-cost flight across European destination. </a:t>
            </a:r>
          </a:p>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Ryanair offer fights to over 200 destination across 34 counties. </a:t>
            </a:r>
          </a:p>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One of the  main strategy that the company is using for its business is cost leadership where it offer lowest flight compared to its competitors  </a:t>
            </a:r>
          </a:p>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Ryanair is popular among European passengers for its cost and efficiency in flights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4" name="Picture 4" descr="A logo with black text&#10;&#10;Description automatically generated">
            <a:extLst>
              <a:ext uri="{FF2B5EF4-FFF2-40B4-BE49-F238E27FC236}">
                <a16:creationId xmlns:a16="http://schemas.microsoft.com/office/drawing/2014/main" id="{FA021DB8-2182-25CE-1BA8-D9D0BB30ED38}"/>
              </a:ext>
            </a:extLst>
          </p:cNvPr>
          <p:cNvPicPr>
            <a:picLocks noChangeAspect="1"/>
          </p:cNvPicPr>
          <p:nvPr/>
        </p:nvPicPr>
        <p:blipFill>
          <a:blip r:embed="rId3"/>
          <a:stretch>
            <a:fillRect/>
          </a:stretch>
        </p:blipFill>
        <p:spPr>
          <a:xfrm>
            <a:off x="10329236" y="228682"/>
            <a:ext cx="1691127" cy="939573"/>
          </a:xfrm>
          <a:prstGeom prst="rect">
            <a:avLst/>
          </a:prstGeom>
          <a:noFill/>
          <a:ln cap="flat">
            <a:noFill/>
          </a:ln>
        </p:spPr>
      </p:pic>
      <p:pic>
        <p:nvPicPr>
          <p:cNvPr id="5" name="Picture 2" descr="Ryanair Flight 4978 - Wikipedia">
            <a:extLst>
              <a:ext uri="{FF2B5EF4-FFF2-40B4-BE49-F238E27FC236}">
                <a16:creationId xmlns:a16="http://schemas.microsoft.com/office/drawing/2014/main" id="{F98AA1AB-F2F1-5C3B-07D2-73989DBE8EEE}"/>
              </a:ext>
            </a:extLst>
          </p:cNvPr>
          <p:cNvPicPr>
            <a:picLocks noChangeAspect="1"/>
          </p:cNvPicPr>
          <p:nvPr/>
        </p:nvPicPr>
        <p:blipFill>
          <a:blip r:embed="rId4"/>
          <a:srcRect/>
          <a:stretch>
            <a:fillRect/>
          </a:stretch>
        </p:blipFill>
        <p:spPr>
          <a:xfrm>
            <a:off x="8579815" y="2749207"/>
            <a:ext cx="3028712" cy="213962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03C4E219-8EF6-5646-F937-BB4CE0FDACA6}"/>
              </a:ext>
            </a:extLst>
          </p:cNvPr>
          <p:cNvSpPr txBox="1"/>
          <p:nvPr/>
        </p:nvSpPr>
        <p:spPr>
          <a:xfrm>
            <a:off x="1254035" y="1557826"/>
            <a:ext cx="6096003" cy="3272692"/>
          </a:xfrm>
          <a:prstGeom prst="rect">
            <a:avLst/>
          </a:prstGeom>
          <a:noFill/>
          <a:ln cap="flat">
            <a:noFill/>
          </a:ln>
        </p:spPr>
        <p:txBody>
          <a:bodyPr vert="horz" wrap="square" lIns="91440" tIns="45720" rIns="91440" bIns="45720" anchor="t" anchorCtr="0" compatLnSpc="1">
            <a:spAutoFit/>
          </a:bodyPr>
          <a:lstStyle/>
          <a:p>
            <a:pPr marL="742950" marR="0" lvl="0" indent="-285750" algn="l" defTabSz="914400" rtl="0" fontAlgn="auto" hangingPunct="1">
              <a:lnSpc>
                <a:spcPct val="100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dirty="0">
                <a:solidFill>
                  <a:srgbClr val="222222"/>
                </a:solidFill>
                <a:uFillTx/>
                <a:latin typeface="Calibri" pitchFamily="34"/>
              </a:rPr>
              <a:t>RYANAIR prioritized cost in the process of creating value.</a:t>
            </a:r>
          </a:p>
          <a:p>
            <a:pPr marL="742950" marR="0" lvl="0" indent="-285750" algn="l" defTabSz="914400" rtl="0" fontAlgn="auto" hangingPunct="1">
              <a:lnSpc>
                <a:spcPct val="100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0" cap="none" spc="0" baseline="0" dirty="0">
                <a:solidFill>
                  <a:srgbClr val="222222"/>
                </a:solidFill>
                <a:uFillTx/>
                <a:latin typeface="Calibri" pitchFamily="34"/>
              </a:rPr>
              <a:t>The airline is well-known for offering extremely affordable plane tickets to prospective passengers. </a:t>
            </a:r>
          </a:p>
          <a:p>
            <a:pPr marL="742950" marR="0" lvl="0" indent="-285750" algn="l" defTabSz="914400" rtl="0" fontAlgn="auto" hangingPunct="1">
              <a:lnSpc>
                <a:spcPct val="100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1200" cap="none" spc="0" baseline="0" dirty="0">
                <a:solidFill>
                  <a:srgbClr val="222222"/>
                </a:solidFill>
                <a:uFillTx/>
                <a:latin typeface="Calibri" pitchFamily="34"/>
              </a:rPr>
              <a:t>RYANAIR coverage of many destination around Europe. </a:t>
            </a:r>
          </a:p>
          <a:p>
            <a:pPr marL="742950" marR="0" lvl="0" indent="-285750" algn="l" defTabSz="914400" rtl="0" fontAlgn="auto" hangingPunct="1">
              <a:lnSpc>
                <a:spcPct val="100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0" cap="none" spc="0" baseline="0" dirty="0">
                <a:solidFill>
                  <a:srgbClr val="222222"/>
                </a:solidFill>
                <a:uFillTx/>
                <a:latin typeface="Calibri" pitchFamily="34"/>
              </a:rPr>
              <a:t>The airline is quite about innovating its services and amenities to meet the ever-increasing demands of its customers. </a:t>
            </a:r>
            <a:endParaRPr lang="en-US" sz="1800" b="0" i="0" u="none" strike="noStrike" kern="1200" cap="none" spc="0" baseline="0" dirty="0">
              <a:solidFill>
                <a:srgbClr val="222222"/>
              </a:solidFill>
              <a:uFillTx/>
              <a:latin typeface="Calibri" pitchFamily="34"/>
            </a:endParaRPr>
          </a:p>
          <a:p>
            <a:pPr marL="742950" marR="0" lvl="0" indent="-285750" algn="l" defTabSz="914400" rtl="0" fontAlgn="auto" hangingPunct="1">
              <a:lnSpc>
                <a:spcPct val="100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US" sz="1800" b="0" i="0" u="none" strike="noStrike" kern="0" cap="none" spc="0" baseline="0" dirty="0">
                <a:solidFill>
                  <a:srgbClr val="222222"/>
                </a:solidFill>
                <a:uFillTx/>
                <a:latin typeface="Calibri" pitchFamily="34"/>
              </a:rPr>
              <a:t>The airline with customer on social media and through a customer feedback site to find out about their needs. </a:t>
            </a:r>
            <a:endParaRPr lang="en-US" sz="1800" b="0" i="0" u="none" strike="noStrike" kern="1200" cap="none" spc="0" baseline="0" dirty="0">
              <a:solidFill>
                <a:srgbClr val="222222"/>
              </a:solidFill>
              <a:uFillTx/>
              <a:latin typeface="Calibri" pitchFamily="34"/>
            </a:endParaRPr>
          </a:p>
        </p:txBody>
      </p:sp>
      <p:sp>
        <p:nvSpPr>
          <p:cNvPr id="3" name="TextBox 3">
            <a:extLst>
              <a:ext uri="{FF2B5EF4-FFF2-40B4-BE49-F238E27FC236}">
                <a16:creationId xmlns:a16="http://schemas.microsoft.com/office/drawing/2014/main" id="{F2F6A2EA-1A44-E1D8-D9C8-B84ADF27D6F4}"/>
              </a:ext>
            </a:extLst>
          </p:cNvPr>
          <p:cNvSpPr txBox="1"/>
          <p:nvPr/>
        </p:nvSpPr>
        <p:spPr>
          <a:xfrm>
            <a:off x="816431" y="391884"/>
            <a:ext cx="9274631" cy="10772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222222"/>
                </a:solidFill>
                <a:uFillTx/>
                <a:latin typeface="Calibri" pitchFamily="34"/>
              </a:rPr>
              <a:t>The importance of quality and guest service provided by the RYANAIR </a:t>
            </a:r>
            <a:endParaRPr lang="en-GB" sz="1800" b="0" i="0" u="none" strike="noStrike" kern="1200" cap="none" spc="0" baseline="0">
              <a:solidFill>
                <a:srgbClr val="000000"/>
              </a:solidFill>
              <a:uFillTx/>
              <a:latin typeface="Calibri"/>
            </a:endParaRPr>
          </a:p>
        </p:txBody>
      </p:sp>
      <p:pic>
        <p:nvPicPr>
          <p:cNvPr id="4" name="Picture 6" descr="A logo with black text&#10;&#10;Description automatically generated">
            <a:extLst>
              <a:ext uri="{FF2B5EF4-FFF2-40B4-BE49-F238E27FC236}">
                <a16:creationId xmlns:a16="http://schemas.microsoft.com/office/drawing/2014/main" id="{A30882F6-F218-7418-6629-0BE6735CB230}"/>
              </a:ext>
            </a:extLst>
          </p:cNvPr>
          <p:cNvPicPr>
            <a:picLocks noChangeAspect="1"/>
          </p:cNvPicPr>
          <p:nvPr/>
        </p:nvPicPr>
        <p:blipFill>
          <a:blip r:embed="rId3"/>
          <a:stretch>
            <a:fillRect/>
          </a:stretch>
        </p:blipFill>
        <p:spPr>
          <a:xfrm>
            <a:off x="10329236" y="228682"/>
            <a:ext cx="1691127" cy="93957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D92FAB-D255-6FBA-9E1B-9A7C98D13BCD}"/>
              </a:ext>
            </a:extLst>
          </p:cNvPr>
          <p:cNvSpPr txBox="1"/>
          <p:nvPr/>
        </p:nvSpPr>
        <p:spPr>
          <a:xfrm>
            <a:off x="2898812" y="459239"/>
            <a:ext cx="8933953" cy="95410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Calibri"/>
              </a:rPr>
              <a:t>RYANAIR service culture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800" b="0" i="0" u="none" strike="noStrike" kern="1200" cap="none" spc="0" baseline="0">
              <a:solidFill>
                <a:srgbClr val="000000"/>
              </a:solidFill>
              <a:uFillTx/>
              <a:latin typeface="Calibri"/>
            </a:endParaRPr>
          </a:p>
        </p:txBody>
      </p:sp>
      <p:pic>
        <p:nvPicPr>
          <p:cNvPr id="3" name="Picture 2" descr="A logo with black text&#10;&#10;Description automatically generated">
            <a:extLst>
              <a:ext uri="{FF2B5EF4-FFF2-40B4-BE49-F238E27FC236}">
                <a16:creationId xmlns:a16="http://schemas.microsoft.com/office/drawing/2014/main" id="{91334E42-5FD0-2E5A-F346-7144384B508A}"/>
              </a:ext>
            </a:extLst>
          </p:cNvPr>
          <p:cNvPicPr>
            <a:picLocks noChangeAspect="1"/>
          </p:cNvPicPr>
          <p:nvPr/>
        </p:nvPicPr>
        <p:blipFill>
          <a:blip r:embed="rId3"/>
          <a:stretch>
            <a:fillRect/>
          </a:stretch>
        </p:blipFill>
        <p:spPr>
          <a:xfrm>
            <a:off x="10329236" y="228682"/>
            <a:ext cx="1691127" cy="939573"/>
          </a:xfrm>
          <a:prstGeom prst="rect">
            <a:avLst/>
          </a:prstGeom>
          <a:noFill/>
          <a:ln cap="flat">
            <a:noFill/>
          </a:ln>
        </p:spPr>
      </p:pic>
      <p:sp>
        <p:nvSpPr>
          <p:cNvPr id="4" name="TextBox 4">
            <a:extLst>
              <a:ext uri="{FF2B5EF4-FFF2-40B4-BE49-F238E27FC236}">
                <a16:creationId xmlns:a16="http://schemas.microsoft.com/office/drawing/2014/main" id="{B0AABBEC-67F9-0BB4-E2C4-7FF1758C1AC3}"/>
              </a:ext>
            </a:extLst>
          </p:cNvPr>
          <p:cNvSpPr txBox="1"/>
          <p:nvPr/>
        </p:nvSpPr>
        <p:spPr>
          <a:xfrm>
            <a:off x="7898056" y="6293275"/>
            <a:ext cx="1367247" cy="307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alibri"/>
              </a:rPr>
              <a:t>(Ryanair,2023)</a:t>
            </a:r>
          </a:p>
        </p:txBody>
      </p:sp>
      <p:pic>
        <p:nvPicPr>
          <p:cNvPr id="5" name="Picture 11" descr="A diagram of a culture&#10;&#10;Description automatically generated">
            <a:extLst>
              <a:ext uri="{FF2B5EF4-FFF2-40B4-BE49-F238E27FC236}">
                <a16:creationId xmlns:a16="http://schemas.microsoft.com/office/drawing/2014/main" id="{8A70D787-61D2-BD0B-D475-8D99B8C485F0}"/>
              </a:ext>
            </a:extLst>
          </p:cNvPr>
          <p:cNvPicPr>
            <a:picLocks noChangeAspect="1"/>
          </p:cNvPicPr>
          <p:nvPr/>
        </p:nvPicPr>
        <p:blipFill>
          <a:blip r:embed="rId4"/>
          <a:stretch>
            <a:fillRect/>
          </a:stretch>
        </p:blipFill>
        <p:spPr>
          <a:xfrm>
            <a:off x="8387745" y="1413342"/>
            <a:ext cx="3632609" cy="2686680"/>
          </a:xfrm>
          <a:prstGeom prst="rect">
            <a:avLst/>
          </a:prstGeom>
          <a:noFill/>
          <a:ln cap="flat">
            <a:noFill/>
          </a:ln>
        </p:spPr>
      </p:pic>
      <p:sp>
        <p:nvSpPr>
          <p:cNvPr id="6" name="TextBox 12">
            <a:extLst>
              <a:ext uri="{FF2B5EF4-FFF2-40B4-BE49-F238E27FC236}">
                <a16:creationId xmlns:a16="http://schemas.microsoft.com/office/drawing/2014/main" id="{CC1458E8-D299-F2B2-E6D1-095D8FF1DEF9}"/>
              </a:ext>
            </a:extLst>
          </p:cNvPr>
          <p:cNvSpPr txBox="1"/>
          <p:nvPr/>
        </p:nvSpPr>
        <p:spPr>
          <a:xfrm>
            <a:off x="536615" y="1641942"/>
            <a:ext cx="7758299" cy="3416317"/>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Looking at the organisational culture of Ryanair, it is found that the organisations has more resemblance to Charls hand’s cultural approach. For instance, the company follow strong power culture where decision comes from the top level. It’s CEO  Michael O’Leary has created the culture based on four deeply held belief (White,2017).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RYANAIR has a role culture where employees follow their jobs description.</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Individual role defined including air hostage, pilots, ground handling, checking in stuff and other stuff members.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business also judge its employees based on their performance at the workplace and offer promotion and career advancement opportunities.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490BE1-200A-5C91-F76C-93E10E38436A}"/>
              </a:ext>
            </a:extLst>
          </p:cNvPr>
          <p:cNvSpPr txBox="1"/>
          <p:nvPr/>
        </p:nvSpPr>
        <p:spPr>
          <a:xfrm>
            <a:off x="2155368" y="1034140"/>
            <a:ext cx="6966859"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Special service for the passengers </a:t>
            </a:r>
          </a:p>
        </p:txBody>
      </p:sp>
      <p:pic>
        <p:nvPicPr>
          <p:cNvPr id="3" name="Picture 3" descr="A screenshot of a computer&#10;&#10;Description automatically generated">
            <a:extLst>
              <a:ext uri="{FF2B5EF4-FFF2-40B4-BE49-F238E27FC236}">
                <a16:creationId xmlns:a16="http://schemas.microsoft.com/office/drawing/2014/main" id="{28C3A603-0B05-E84C-A5F2-14C6C672F0E5}"/>
              </a:ext>
            </a:extLst>
          </p:cNvPr>
          <p:cNvPicPr>
            <a:picLocks noChangeAspect="1"/>
          </p:cNvPicPr>
          <p:nvPr/>
        </p:nvPicPr>
        <p:blipFill>
          <a:blip r:embed="rId3"/>
          <a:stretch>
            <a:fillRect/>
          </a:stretch>
        </p:blipFill>
        <p:spPr>
          <a:xfrm>
            <a:off x="8817431" y="688972"/>
            <a:ext cx="3140845" cy="2432047"/>
          </a:xfrm>
          <a:prstGeom prst="rect">
            <a:avLst/>
          </a:prstGeom>
          <a:noFill/>
          <a:ln w="9528" cap="flat">
            <a:solidFill>
              <a:srgbClr val="E7E6E6"/>
            </a:solidFill>
            <a:prstDash val="solid"/>
            <a:miter/>
          </a:ln>
        </p:spPr>
      </p:pic>
      <p:sp>
        <p:nvSpPr>
          <p:cNvPr id="4" name="TextBox 5">
            <a:extLst>
              <a:ext uri="{FF2B5EF4-FFF2-40B4-BE49-F238E27FC236}">
                <a16:creationId xmlns:a16="http://schemas.microsoft.com/office/drawing/2014/main" id="{52049340-EEA4-1523-9F55-494D0D944E83}"/>
              </a:ext>
            </a:extLst>
          </p:cNvPr>
          <p:cNvSpPr txBox="1"/>
          <p:nvPr/>
        </p:nvSpPr>
        <p:spPr>
          <a:xfrm>
            <a:off x="805540" y="2416631"/>
            <a:ext cx="7903031" cy="3970315"/>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airline is very careful and concern about customer baggage handling and has good process and policies in place to ensure customer baggage is well managed.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Light"/>
                <a:ea typeface="Calibri" pitchFamily="34"/>
                <a:cs typeface="Times New Roman" pitchFamily="18"/>
              </a:rPr>
              <a:t>The airline also offer baggage allowances for its pageanters and support in finding lost baggage. Serving customer with their free baggage allowances is also an important service that the airline provide at low cost.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Light"/>
                <a:ea typeface="Calibri" pitchFamily="34"/>
              </a:rPr>
              <a:t>The Ryanair understands the needs of all passengers and thus offer special services for its customers with reduced mobility and special needs. Customers with condition can request medical assistance as well as required equipment in aid of their movement while traveling with Ryanair</a:t>
            </a:r>
            <a:endParaRPr lang="en-GB" sz="1800" b="0" i="0" u="none" strike="noStrike" kern="1200" cap="none" spc="0" baseline="0">
              <a:solidFill>
                <a:srgbClr val="000000"/>
              </a:solidFill>
              <a:uFillTx/>
              <a:latin typeface="Calibri Light"/>
              <a:ea typeface="Calibri" pitchFamily="34"/>
              <a:cs typeface="Times New Roman" pitchFamily="18"/>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ea typeface="Calibri" pitchFamily="34"/>
              <a:cs typeface="Times New Roman" pitchFamily="18"/>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ea typeface="Calibri" pitchFamily="34"/>
              <a:cs typeface="Times New Roman" pitchFamily="18"/>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Times New Roman" pitchFamily="18"/>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5" name="Picture 6" descr="A screenshot of a computer&#10;&#10;Description automatically generated">
            <a:extLst>
              <a:ext uri="{FF2B5EF4-FFF2-40B4-BE49-F238E27FC236}">
                <a16:creationId xmlns:a16="http://schemas.microsoft.com/office/drawing/2014/main" id="{8E0C2D74-4034-B247-169E-8B7E4D719F58}"/>
              </a:ext>
            </a:extLst>
          </p:cNvPr>
          <p:cNvPicPr>
            <a:picLocks noChangeAspect="1"/>
          </p:cNvPicPr>
          <p:nvPr/>
        </p:nvPicPr>
        <p:blipFill>
          <a:blip r:embed="rId4"/>
          <a:stretch>
            <a:fillRect/>
          </a:stretch>
        </p:blipFill>
        <p:spPr>
          <a:xfrm>
            <a:off x="8817431" y="3502718"/>
            <a:ext cx="3140845" cy="2998473"/>
          </a:xfrm>
          <a:prstGeom prst="rect">
            <a:avLst/>
          </a:prstGeom>
          <a:noFill/>
          <a:ln w="9528" cap="flat">
            <a:solidFill>
              <a:srgbClr val="2F5597"/>
            </a:solidFill>
            <a:prstDash val="solid"/>
            <a:miter/>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AB2D7A-E66D-F36A-0073-28D402CC1D8D}"/>
              </a:ext>
            </a:extLst>
          </p:cNvPr>
          <p:cNvSpPr txBox="1"/>
          <p:nvPr/>
        </p:nvSpPr>
        <p:spPr>
          <a:xfrm>
            <a:off x="3648894" y="357054"/>
            <a:ext cx="4454435"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200" b="1" i="0" u="none" strike="noStrike" kern="1200" cap="none" spc="0" baseline="0">
              <a:solidFill>
                <a:srgbClr val="000000"/>
              </a:solidFill>
              <a:uFillTx/>
              <a:latin typeface="Calibri"/>
            </a:endParaRPr>
          </a:p>
        </p:txBody>
      </p:sp>
      <p:pic>
        <p:nvPicPr>
          <p:cNvPr id="3" name="Picture 2" descr="A logo with black text&#10;&#10;Description automatically generated">
            <a:extLst>
              <a:ext uri="{FF2B5EF4-FFF2-40B4-BE49-F238E27FC236}">
                <a16:creationId xmlns:a16="http://schemas.microsoft.com/office/drawing/2014/main" id="{D53D3162-CDB4-96F6-815F-89233B80C103}"/>
              </a:ext>
            </a:extLst>
          </p:cNvPr>
          <p:cNvPicPr>
            <a:picLocks noChangeAspect="1"/>
          </p:cNvPicPr>
          <p:nvPr/>
        </p:nvPicPr>
        <p:blipFill>
          <a:blip r:embed="rId3"/>
          <a:stretch>
            <a:fillRect/>
          </a:stretch>
        </p:blipFill>
        <p:spPr>
          <a:xfrm>
            <a:off x="10329236" y="228682"/>
            <a:ext cx="1691127" cy="939573"/>
          </a:xfrm>
          <a:prstGeom prst="rect">
            <a:avLst/>
          </a:prstGeom>
          <a:noFill/>
          <a:ln cap="flat">
            <a:noFill/>
          </a:ln>
        </p:spPr>
      </p:pic>
      <p:sp>
        <p:nvSpPr>
          <p:cNvPr id="4" name="TextBox 6">
            <a:extLst>
              <a:ext uri="{FF2B5EF4-FFF2-40B4-BE49-F238E27FC236}">
                <a16:creationId xmlns:a16="http://schemas.microsoft.com/office/drawing/2014/main" id="{4228A601-6CEB-0B22-5C0F-1A2A29C8EB4B}"/>
              </a:ext>
            </a:extLst>
          </p:cNvPr>
          <p:cNvSpPr txBox="1"/>
          <p:nvPr/>
        </p:nvSpPr>
        <p:spPr>
          <a:xfrm>
            <a:off x="171642" y="511625"/>
            <a:ext cx="9262213"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Evaluation of the different types of customer service</a:t>
            </a:r>
          </a:p>
        </p:txBody>
      </p:sp>
      <p:sp>
        <p:nvSpPr>
          <p:cNvPr id="5" name="TextBox 7">
            <a:extLst>
              <a:ext uri="{FF2B5EF4-FFF2-40B4-BE49-F238E27FC236}">
                <a16:creationId xmlns:a16="http://schemas.microsoft.com/office/drawing/2014/main" id="{919F2D39-B9EE-1BD3-C96F-A76DF31FA01D}"/>
              </a:ext>
            </a:extLst>
          </p:cNvPr>
          <p:cNvSpPr txBox="1"/>
          <p:nvPr/>
        </p:nvSpPr>
        <p:spPr>
          <a:xfrm>
            <a:off x="1310262" y="4137349"/>
            <a:ext cx="7957785" cy="2585319"/>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This is one of the fundamental services that the airline offers. For instance, customers can search, book and reserve seats and obtain information on the availability of flights and fairs using Ryanair website (</a:t>
            </a:r>
            <a:r>
              <a:rPr lang="en-GB" sz="1800" b="0" i="0" u="none" strike="noStrike" kern="1200" cap="none" spc="0" baseline="0">
                <a:solidFill>
                  <a:srgbClr val="000000"/>
                </a:solidFill>
                <a:uFillTx/>
                <a:latin typeface="Calibri"/>
                <a:hlinkClick r:id="rId4"/>
              </a:rPr>
              <a:t>www.ryanair.com</a:t>
            </a:r>
            <a:r>
              <a:rPr lang="en-GB" sz="1800" b="0" i="0" u="none" strike="noStrike" kern="1200" cap="none" spc="0" baseline="0">
                <a:solidFill>
                  <a:srgbClr val="000000"/>
                </a:solidFill>
                <a:uFillTx/>
                <a:latin typeface="Calibri"/>
              </a:rPr>
              <a:t>).</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It also allows check-in via online and get automated boarding passes. The image shows the types of services that airline offer for reservation and booking.</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Using RYANAIR mobile apps, customer can change their flight, cancel journey on the existing bookings. This is very unique facility as customer can adjust their journey based on the change of circumstances.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pic>
        <p:nvPicPr>
          <p:cNvPr id="6" name="Picture 11" descr="A screenshot of a phone&#10;&#10;Description automatically generated">
            <a:extLst>
              <a:ext uri="{FF2B5EF4-FFF2-40B4-BE49-F238E27FC236}">
                <a16:creationId xmlns:a16="http://schemas.microsoft.com/office/drawing/2014/main" id="{3CC48C97-12AB-C59A-93A6-866A718C8F42}"/>
              </a:ext>
            </a:extLst>
          </p:cNvPr>
          <p:cNvPicPr>
            <a:picLocks noChangeAspect="1"/>
          </p:cNvPicPr>
          <p:nvPr/>
        </p:nvPicPr>
        <p:blipFill>
          <a:blip r:embed="rId5"/>
          <a:stretch>
            <a:fillRect/>
          </a:stretch>
        </p:blipFill>
        <p:spPr>
          <a:xfrm>
            <a:off x="2379835" y="1168255"/>
            <a:ext cx="4920679" cy="274424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D0D4D3DA-6AA5-7326-F171-9997D9143FB6}"/>
              </a:ext>
            </a:extLst>
          </p:cNvPr>
          <p:cNvSpPr txBox="1"/>
          <p:nvPr/>
        </p:nvSpPr>
        <p:spPr>
          <a:xfrm>
            <a:off x="3248296" y="304796"/>
            <a:ext cx="5364483"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000000"/>
                </a:solidFill>
                <a:uFillTx/>
                <a:latin typeface="Calibri"/>
              </a:rPr>
              <a:t>Reputation management </a:t>
            </a:r>
            <a:endParaRPr lang="en-GB" sz="3200" b="1" i="0" u="none" strike="noStrike" kern="1200" cap="none" spc="0" baseline="0">
              <a:solidFill>
                <a:srgbClr val="000000"/>
              </a:solidFill>
              <a:uFillTx/>
              <a:latin typeface="Calibri"/>
            </a:endParaRPr>
          </a:p>
        </p:txBody>
      </p:sp>
      <p:pic>
        <p:nvPicPr>
          <p:cNvPr id="3" name="Picture 4" descr="A logo with black text&#10;&#10;Description automatically generated">
            <a:extLst>
              <a:ext uri="{FF2B5EF4-FFF2-40B4-BE49-F238E27FC236}">
                <a16:creationId xmlns:a16="http://schemas.microsoft.com/office/drawing/2014/main" id="{23FA8B1E-44C9-992A-504F-D56D9558111B}"/>
              </a:ext>
            </a:extLst>
          </p:cNvPr>
          <p:cNvPicPr>
            <a:picLocks noChangeAspect="1"/>
          </p:cNvPicPr>
          <p:nvPr/>
        </p:nvPicPr>
        <p:blipFill>
          <a:blip r:embed="rId3"/>
          <a:stretch>
            <a:fillRect/>
          </a:stretch>
        </p:blipFill>
        <p:spPr>
          <a:xfrm>
            <a:off x="10128936" y="358353"/>
            <a:ext cx="1691127" cy="939573"/>
          </a:xfrm>
          <a:prstGeom prst="rect">
            <a:avLst/>
          </a:prstGeom>
          <a:noFill/>
          <a:ln cap="flat">
            <a:noFill/>
          </a:ln>
        </p:spPr>
      </p:pic>
      <p:sp>
        <p:nvSpPr>
          <p:cNvPr id="4" name="TextBox 6">
            <a:extLst>
              <a:ext uri="{FF2B5EF4-FFF2-40B4-BE49-F238E27FC236}">
                <a16:creationId xmlns:a16="http://schemas.microsoft.com/office/drawing/2014/main" id="{D2094483-AD1B-053F-CF5D-AEE02218752D}"/>
              </a:ext>
            </a:extLst>
          </p:cNvPr>
          <p:cNvSpPr txBox="1"/>
          <p:nvPr/>
        </p:nvSpPr>
        <p:spPr>
          <a:xfrm>
            <a:off x="288520" y="1415143"/>
            <a:ext cx="8324258" cy="2308320"/>
          </a:xfrm>
          <a:prstGeom prst="rect">
            <a:avLst/>
          </a:prstGeom>
          <a:noFill/>
          <a:ln cap="flat">
            <a:noFill/>
          </a:ln>
        </p:spPr>
        <p:txBody>
          <a:bodyPr vert="horz" wrap="square" lIns="91440" tIns="45720" rIns="91440" bIns="45720" anchor="t" anchorCtr="0" compatLnSpc="1">
            <a:spAutoFit/>
          </a:bodyPr>
          <a:lstStyle/>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In terms of its reputation management, the RYANAIR has been rated as bottom in annual review of customer satisfaction conducted by which? (BBC,2017).</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Out of 22 popular brands Ryanair only score 52% satisfaction rate in 2023 (Wilson,2023).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The airline came last for last six consultee years in term of customer satisfaction.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However, in term of safety rating of the airline, the aircraft was rated 7 out of 7 by the Airlineratings.com.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It was rated top 10 safest and low cost airline 2022. (Etzel,2023). </a:t>
            </a:r>
          </a:p>
        </p:txBody>
      </p:sp>
      <p:pic>
        <p:nvPicPr>
          <p:cNvPr id="5" name="Picture 7">
            <a:extLst>
              <a:ext uri="{FF2B5EF4-FFF2-40B4-BE49-F238E27FC236}">
                <a16:creationId xmlns:a16="http://schemas.microsoft.com/office/drawing/2014/main" id="{C5ECC775-B3A9-2AE0-553F-EE0648CC7700}"/>
              </a:ext>
            </a:extLst>
          </p:cNvPr>
          <p:cNvPicPr>
            <a:picLocks noChangeAspect="1"/>
          </p:cNvPicPr>
          <p:nvPr/>
        </p:nvPicPr>
        <p:blipFill>
          <a:blip r:embed="rId4"/>
          <a:stretch>
            <a:fillRect/>
          </a:stretch>
        </p:blipFill>
        <p:spPr>
          <a:xfrm>
            <a:off x="8345088" y="1621971"/>
            <a:ext cx="3846908" cy="326773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EB8D5162-2633-35EC-A461-70C434C5FB02}"/>
              </a:ext>
            </a:extLst>
          </p:cNvPr>
          <p:cNvSpPr txBox="1"/>
          <p:nvPr/>
        </p:nvSpPr>
        <p:spPr>
          <a:xfrm>
            <a:off x="3974905" y="274109"/>
            <a:ext cx="4242194" cy="584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Conclusion</a:t>
            </a:r>
          </a:p>
        </p:txBody>
      </p:sp>
      <p:pic>
        <p:nvPicPr>
          <p:cNvPr id="3" name="Picture 1" descr="A logo with black text&#10;&#10;Description automatically generated">
            <a:extLst>
              <a:ext uri="{FF2B5EF4-FFF2-40B4-BE49-F238E27FC236}">
                <a16:creationId xmlns:a16="http://schemas.microsoft.com/office/drawing/2014/main" id="{B7D4D1C8-EB78-A847-05C9-18172EFD90E6}"/>
              </a:ext>
            </a:extLst>
          </p:cNvPr>
          <p:cNvPicPr>
            <a:picLocks noChangeAspect="1"/>
          </p:cNvPicPr>
          <p:nvPr/>
        </p:nvPicPr>
        <p:blipFill>
          <a:blip r:embed="rId3"/>
          <a:stretch>
            <a:fillRect/>
          </a:stretch>
        </p:blipFill>
        <p:spPr>
          <a:xfrm>
            <a:off x="10329236" y="228682"/>
            <a:ext cx="1691127" cy="939573"/>
          </a:xfrm>
          <a:prstGeom prst="rect">
            <a:avLst/>
          </a:prstGeom>
          <a:noFill/>
          <a:ln cap="flat">
            <a:noFill/>
          </a:ln>
        </p:spPr>
      </p:pic>
      <p:sp>
        <p:nvSpPr>
          <p:cNvPr id="4" name="TextBox 4">
            <a:extLst>
              <a:ext uri="{FF2B5EF4-FFF2-40B4-BE49-F238E27FC236}">
                <a16:creationId xmlns:a16="http://schemas.microsoft.com/office/drawing/2014/main" id="{3DB2EDAA-AA85-33AB-A3CE-A4FFC9C8E7E8}"/>
              </a:ext>
            </a:extLst>
          </p:cNvPr>
          <p:cNvSpPr txBox="1"/>
          <p:nvPr/>
        </p:nvSpPr>
        <p:spPr>
          <a:xfrm>
            <a:off x="1180051" y="1073789"/>
            <a:ext cx="8699382" cy="2153732"/>
          </a:xfrm>
          <a:prstGeom prst="rect">
            <a:avLst/>
          </a:prstGeom>
          <a:noFill/>
          <a:ln cap="flat">
            <a:noFill/>
          </a:ln>
        </p:spPr>
        <p:txBody>
          <a:bodyPr vert="horz" wrap="square" lIns="91440" tIns="45720" rIns="91440" bIns="45720" anchor="t" anchorCtr="0" compatLnSpc="1">
            <a:spAutoFit/>
          </a:bodyPr>
          <a:lstStyle/>
          <a:p>
            <a:pPr marL="342900" marR="0" lvl="0" indent="-342900" algn="just" defTabSz="914400" rtl="0" fontAlgn="auto" hangingPunct="1">
              <a:lnSpc>
                <a:spcPct val="107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The analysis shows that Ryanair provides its customers with a broad array of reasonably priced services in many different categories. </a:t>
            </a:r>
          </a:p>
          <a:p>
            <a:pPr marL="342900" marR="0" lvl="0" indent="-342900" algn="just" defTabSz="914400" rtl="0" fontAlgn="auto" hangingPunct="1">
              <a:lnSpc>
                <a:spcPct val="107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The company, which leads the market in cost leadership, is well-known for providing fair and affordable prices to its clients. </a:t>
            </a:r>
          </a:p>
          <a:p>
            <a:pPr marL="342900" marR="0" lvl="0" indent="-342900" algn="just" defTabSz="914400" rtl="0" fontAlgn="auto" hangingPunct="1">
              <a:lnSpc>
                <a:spcPct val="107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Times New Roman" pitchFamily="18"/>
              </a:rPr>
              <a:t>Additionally, it is discovered that the organisation employs a top-down, centralised cultural family. In term of reputation, its customers have given the airline low grades for satisfaction and service standards, but high marks for operational safety and efficiency.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7E788960-F88C-8CAA-7534-416BC2C34213}"/>
              </a:ext>
            </a:extLst>
          </p:cNvPr>
          <p:cNvSpPr txBox="1"/>
          <p:nvPr/>
        </p:nvSpPr>
        <p:spPr>
          <a:xfrm>
            <a:off x="3830814" y="112562"/>
            <a:ext cx="4241069" cy="584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References </a:t>
            </a:r>
          </a:p>
        </p:txBody>
      </p:sp>
      <p:sp>
        <p:nvSpPr>
          <p:cNvPr id="3" name="TextBox 5">
            <a:extLst>
              <a:ext uri="{FF2B5EF4-FFF2-40B4-BE49-F238E27FC236}">
                <a16:creationId xmlns:a16="http://schemas.microsoft.com/office/drawing/2014/main" id="{3813C9AC-030E-BCE4-48E0-73B2A9C5A2E0}"/>
              </a:ext>
            </a:extLst>
          </p:cNvPr>
          <p:cNvSpPr txBox="1"/>
          <p:nvPr/>
        </p:nvSpPr>
        <p:spPr>
          <a:xfrm>
            <a:off x="250371" y="775941"/>
            <a:ext cx="11658600" cy="444487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cs typeface="Times New Roman" pitchFamily="18"/>
              </a:rPr>
              <a:t>Akman, B. (2023). Ryanair’s Approach to Customer Interaction and Marketing. Segmentary: 13</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April.  Available: </a:t>
            </a:r>
            <a:r>
              <a:rPr lang="en-GB" sz="1800" b="0" i="0" u="sng" strike="noStrike" kern="1200" cap="none" spc="0" baseline="0">
                <a:solidFill>
                  <a:srgbClr val="0563C1"/>
                </a:solidFill>
                <a:uFillTx/>
                <a:latin typeface="Arial" pitchFamily="34"/>
                <a:ea typeface="Calibri" pitchFamily="34"/>
                <a:cs typeface="Times New Roman" pitchFamily="18"/>
                <a:hlinkClick r:id="rId3"/>
              </a:rPr>
              <a:t>https://segmentify.com/blog/ryanair-social-media-strategy/</a:t>
            </a:r>
            <a:r>
              <a:rPr lang="en-GB" sz="1800" b="0" i="0" u="none" strike="noStrike" kern="1200" cap="none" spc="0" baseline="0">
                <a:solidFill>
                  <a:srgbClr val="000000"/>
                </a:solidFill>
                <a:uFillTx/>
                <a:latin typeface="Arial" pitchFamily="34"/>
                <a:ea typeface="Calibri" pitchFamily="34"/>
                <a:cs typeface="Times New Roman" pitchFamily="18"/>
              </a:rPr>
              <a:t> [Accessed: 17</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of November 2023].</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cs typeface="Times New Roman" pitchFamily="18"/>
              </a:rPr>
              <a:t>BBC (2019). Ryanair rated 'greedy and arrogant' by customers. Available: </a:t>
            </a:r>
            <a:r>
              <a:rPr lang="en-GB" sz="1800" b="0" i="0" u="sng" strike="noStrike" kern="1200" cap="none" spc="0" baseline="0">
                <a:solidFill>
                  <a:srgbClr val="0563C1"/>
                </a:solidFill>
                <a:uFillTx/>
                <a:latin typeface="Arial" pitchFamily="34"/>
                <a:ea typeface="Calibri" pitchFamily="34"/>
                <a:cs typeface="Times New Roman" pitchFamily="18"/>
                <a:hlinkClick r:id="rId4"/>
              </a:rPr>
              <a:t>https://www.bbc.co.uk/news/business-49433807</a:t>
            </a:r>
            <a:r>
              <a:rPr lang="en-GB" sz="1800" b="0" i="0" u="none" strike="noStrike" kern="1200" cap="none" spc="0" baseline="0">
                <a:solidFill>
                  <a:srgbClr val="000000"/>
                </a:solidFill>
                <a:uFillTx/>
                <a:latin typeface="Arial" pitchFamily="34"/>
                <a:ea typeface="Calibri" pitchFamily="34"/>
                <a:cs typeface="Times New Roman" pitchFamily="18"/>
              </a:rPr>
              <a:t>  [Accessed: 17</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of November 2023].</a:t>
            </a:r>
            <a:endParaRPr lang="en-GB" sz="18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cs typeface="Times New Roman" pitchFamily="18"/>
              </a:rPr>
              <a:t>Etzel, N. (2023).  Is Ryanair Safe? Nerd Wallet: 15</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Nov. Available: </a:t>
            </a:r>
            <a:r>
              <a:rPr lang="en-GB" sz="1800" b="0" i="0" u="sng" strike="noStrike" kern="1200" cap="none" spc="0" baseline="0">
                <a:solidFill>
                  <a:srgbClr val="0563C1"/>
                </a:solidFill>
                <a:uFillTx/>
                <a:latin typeface="Arial" pitchFamily="34"/>
                <a:ea typeface="Calibri" pitchFamily="34"/>
                <a:cs typeface="Times New Roman" pitchFamily="18"/>
                <a:hlinkClick r:id="rId5"/>
              </a:rPr>
              <a:t>https://www.nerdwallet.com/article/travel/isryanairsafe#:~:text=Ryanair%20has%20a%20safety%20rating,Low%2DCost%20Airlines%20for%202022</a:t>
            </a:r>
            <a:r>
              <a:rPr lang="en-GB" sz="1800" b="0" i="0" u="none" strike="noStrike" kern="1200" cap="none" spc="0" baseline="0">
                <a:solidFill>
                  <a:srgbClr val="000000"/>
                </a:solidFill>
                <a:uFillTx/>
                <a:latin typeface="Arial" pitchFamily="34"/>
                <a:ea typeface="Calibri" pitchFamily="34"/>
                <a:cs typeface="Times New Roman" pitchFamily="18"/>
              </a:rPr>
              <a:t> [Accessed: 17</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of November 2023]. </a:t>
            </a:r>
            <a:endParaRPr lang="en-GB" sz="18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cs typeface="Times New Roman" pitchFamily="18"/>
              </a:rPr>
              <a:t>Dowd, M. (2018). What are the duties of a guest service agent? Available at: </a:t>
            </a:r>
            <a:r>
              <a:rPr lang="en-GB" sz="1800" b="0" i="0" u="sng" strike="noStrike" kern="1200" cap="none" spc="0" baseline="0">
                <a:solidFill>
                  <a:srgbClr val="0563C1"/>
                </a:solidFill>
                <a:uFillTx/>
                <a:latin typeface="Arial" pitchFamily="34"/>
                <a:ea typeface="Calibri" pitchFamily="34"/>
                <a:cs typeface="Times New Roman" pitchFamily="18"/>
                <a:hlinkClick r:id="rId6"/>
              </a:rPr>
              <a:t>https://work.chron.com/duties-guest-service-agent-19946.html</a:t>
            </a:r>
            <a:r>
              <a:rPr lang="en-GB" sz="1800" b="0" i="0" u="none" strike="noStrike" kern="1200" cap="none" spc="0" baseline="0">
                <a:solidFill>
                  <a:srgbClr val="000000"/>
                </a:solidFill>
                <a:uFillTx/>
                <a:latin typeface="Arial" pitchFamily="34"/>
                <a:ea typeface="Calibri" pitchFamily="34"/>
                <a:cs typeface="Times New Roman" pitchFamily="18"/>
              </a:rPr>
              <a:t>   (Accessed: 7th September 2023) </a:t>
            </a:r>
            <a:endParaRPr lang="en-GB" sz="18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ea typeface="Calibri" pitchFamily="34"/>
                <a:cs typeface="Times New Roman" pitchFamily="18"/>
              </a:rPr>
              <a:t>Fearis, B. (2021). Ryanair seeks passengers for new customer service panel. The Business Travel Magazine: 14</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May. Available: </a:t>
            </a:r>
            <a:r>
              <a:rPr lang="en-GB" sz="1800" b="0" i="0" u="sng" strike="noStrike" kern="1200" cap="none" spc="0" baseline="0">
                <a:solidFill>
                  <a:srgbClr val="0563C1"/>
                </a:solidFill>
                <a:uFillTx/>
                <a:latin typeface="Arial" pitchFamily="34"/>
                <a:ea typeface="Calibri" pitchFamily="34"/>
                <a:cs typeface="Times New Roman" pitchFamily="18"/>
                <a:hlinkClick r:id="rId7"/>
              </a:rPr>
              <a:t>https://thebusinesstravelmag.com/ryanair-seeks-passengers-for-new-customer-service-panel/</a:t>
            </a:r>
            <a:r>
              <a:rPr lang="en-GB" sz="1800" b="0" i="0" u="none" strike="noStrike" kern="1200" cap="none" spc="0" baseline="0">
                <a:solidFill>
                  <a:srgbClr val="000000"/>
                </a:solidFill>
                <a:uFillTx/>
                <a:latin typeface="Arial" pitchFamily="34"/>
                <a:ea typeface="Calibri" pitchFamily="34"/>
                <a:cs typeface="Times New Roman" pitchFamily="18"/>
              </a:rPr>
              <a:t> [Accessed: 17</a:t>
            </a:r>
            <a:r>
              <a:rPr lang="en-GB" sz="1800" b="0" i="0" u="none" strike="noStrike" kern="1200" cap="none" spc="0" baseline="30000">
                <a:solidFill>
                  <a:srgbClr val="000000"/>
                </a:solidFill>
                <a:uFillTx/>
                <a:latin typeface="Arial" pitchFamily="34"/>
                <a:ea typeface="Calibri" pitchFamily="34"/>
                <a:cs typeface="Times New Roman" pitchFamily="18"/>
              </a:rPr>
              <a:t>th</a:t>
            </a:r>
            <a:r>
              <a:rPr lang="en-GB" sz="1800" b="0" i="0" u="none" strike="noStrike" kern="1200" cap="none" spc="0" baseline="0">
                <a:solidFill>
                  <a:srgbClr val="000000"/>
                </a:solidFill>
                <a:uFillTx/>
                <a:latin typeface="Arial" pitchFamily="34"/>
                <a:ea typeface="Calibri" pitchFamily="34"/>
                <a:cs typeface="Times New Roman" pitchFamily="18"/>
              </a:rPr>
              <a:t> of November 2023].</a:t>
            </a:r>
            <a:endParaRPr lang="en-GB" sz="18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Times New Roman" pitchFamily="1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6F852DA5-15F7-2D54-4B53-E59ECDF09F54}"/>
              </a:ext>
            </a:extLst>
          </p:cNvPr>
          <p:cNvSpPr txBox="1"/>
          <p:nvPr/>
        </p:nvSpPr>
        <p:spPr>
          <a:xfrm>
            <a:off x="10130399" y="6259982"/>
            <a:ext cx="1545774"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Calibri"/>
              </a:rPr>
              <a:t> </a:t>
            </a:r>
            <a:endParaRPr lang="en-GB" sz="1800" b="0" i="0" u="none" strike="noStrike" kern="1200" cap="none" spc="0" baseline="0">
              <a:solidFill>
                <a:srgbClr val="000000"/>
              </a:solidFill>
              <a:uFillTx/>
              <a:latin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1991</Words>
  <Application>Microsoft Office PowerPoint</Application>
  <PresentationFormat>Widescreen</PresentationFormat>
  <Paragraphs>107</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Maruf</dc:creator>
  <cp:lastModifiedBy>sarder maruf</cp:lastModifiedBy>
  <cp:revision>32</cp:revision>
  <dcterms:created xsi:type="dcterms:W3CDTF">2023-12-06T14:23:12Z</dcterms:created>
  <dcterms:modified xsi:type="dcterms:W3CDTF">2023-12-07T15:01:17Z</dcterms:modified>
</cp:coreProperties>
</file>